
<file path=[Content_Types].xml><?xml version="1.0" encoding="utf-8"?>
<Types xmlns="http://schemas.openxmlformats.org/package/2006/content-types">
  <Default Extension="fntdata" ContentType="application/x-fontdata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  <p:sldMasterId id="2147483650" r:id="rId2"/>
  </p:sldMasterIdLst>
  <p:notesMasterIdLst>
    <p:notesMasterId r:id="rId20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</p:sldIdLst>
  <p:sldSz cx="12192000" cy="6858000"/>
  <p:notesSz cx="6797675" cy="9926638"/>
  <p:embeddedFontLst>
    <p:embeddedFont>
      <p:font typeface="Calibri" panose="020F0502020204030204" pitchFamily="34" charset="0"/>
      <p:regular r:id="rId21"/>
      <p:bold r:id="rId22"/>
      <p:italic r:id="rId23"/>
      <p:boldItalic r:id="rId24"/>
    </p:embeddedFont>
    <p:embeddedFont>
      <p:font typeface="Century Gothic" panose="020B0502020202020204" pitchFamily="34" charset="0"/>
      <p:regular r:id="rId25"/>
      <p:bold r:id="rId26"/>
      <p:italic r:id="rId27"/>
      <p:boldItalic r:id="rId28"/>
    </p:embeddedFont>
    <p:embeddedFont>
      <p:font typeface="Helvetica Neue" panose="020B0604020202020204" charset="0"/>
      <p:regular r:id="rId29"/>
      <p:bold r:id="rId30"/>
      <p:italic r:id="rId31"/>
      <p:boldItalic r:id="rId32"/>
    </p:embeddedFont>
    <p:embeddedFont>
      <p:font typeface="Open Sans" panose="020B0606030504020204" pitchFamily="34" charset="0"/>
      <p:regular r:id="rId33"/>
      <p:bold r:id="rId34"/>
      <p:italic r:id="rId35"/>
      <p:boldItalic r:id="rId36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79">
          <p15:clr>
            <a:srgbClr val="A4A3A4"/>
          </p15:clr>
        </p15:guide>
        <p15:guide id="2" pos="2161">
          <p15:clr>
            <a:srgbClr val="A4A3A4"/>
          </p15:clr>
        </p15:guide>
        <p15:guide id="3" orient="horz" pos="3127">
          <p15:clr>
            <a:srgbClr val="A4A3A4"/>
          </p15:clr>
        </p15:guide>
        <p15:guide id="4" pos="2141">
          <p15:clr>
            <a:srgbClr val="A4A3A4"/>
          </p15:clr>
        </p15:guide>
      </p15:notesGuideLst>
    </p:ext>
    <p:ext uri="http://customooxmlschemas.google.com/">
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r:id="rId37" roundtripDataSignature="AMtx7mivRzjwxadnJ07tGaWQSgZyBE0iS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4" d="100"/>
          <a:sy n="104" d="100"/>
        </p:scale>
        <p:origin x="138" y="19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00" d="100"/>
          <a:sy n="100" d="100"/>
        </p:scale>
        <p:origin x="0" y="0"/>
      </p:cViewPr>
      <p:guideLst>
        <p:guide orient="horz" pos="2879"/>
        <p:guide pos="2161"/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font" Target="fonts/font6.fntdata"/><Relationship Id="rId39" Type="http://schemas.openxmlformats.org/officeDocument/2006/relationships/viewProps" Target="viewProps.xml"/><Relationship Id="rId21" Type="http://schemas.openxmlformats.org/officeDocument/2006/relationships/font" Target="fonts/font1.fntdata"/><Relationship Id="rId34" Type="http://schemas.openxmlformats.org/officeDocument/2006/relationships/font" Target="fonts/font14.fntdata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notesMaster" Target="notesMasters/notesMaster1.xml"/><Relationship Id="rId29" Type="http://schemas.openxmlformats.org/officeDocument/2006/relationships/font" Target="fonts/font9.fntdata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font" Target="fonts/font4.fntdata"/><Relationship Id="rId32" Type="http://schemas.openxmlformats.org/officeDocument/2006/relationships/font" Target="fonts/font12.fntdata"/><Relationship Id="rId37" Type="http://customschemas.google.com/relationships/presentationmetadata" Target="metadata"/><Relationship Id="rId40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font" Target="fonts/font3.fntdata"/><Relationship Id="rId28" Type="http://schemas.openxmlformats.org/officeDocument/2006/relationships/font" Target="fonts/font8.fntdata"/><Relationship Id="rId36" Type="http://schemas.openxmlformats.org/officeDocument/2006/relationships/font" Target="fonts/font16.fntdata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font" Target="fonts/font11.fntdata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font" Target="fonts/font2.fntdata"/><Relationship Id="rId27" Type="http://schemas.openxmlformats.org/officeDocument/2006/relationships/font" Target="fonts/font7.fntdata"/><Relationship Id="rId30" Type="http://schemas.openxmlformats.org/officeDocument/2006/relationships/font" Target="fonts/font10.fntdata"/><Relationship Id="rId35" Type="http://schemas.openxmlformats.org/officeDocument/2006/relationships/font" Target="fonts/font15.fntdata"/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font" Target="fonts/font5.fntdata"/><Relationship Id="rId33" Type="http://schemas.openxmlformats.org/officeDocument/2006/relationships/font" Target="fonts/font13.fntdata"/><Relationship Id="rId38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45659" cy="496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50444" y="0"/>
            <a:ext cx="2945659" cy="496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90488" y="744538"/>
            <a:ext cx="6616700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9428583"/>
            <a:ext cx="2945659" cy="496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50444" y="9428583"/>
            <a:ext cx="2945659" cy="496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3" name="Google Shape;33;p1:notes"/>
          <p:cNvSpPr txBox="1">
            <a:spLocks noGrp="1"/>
          </p:cNvSpPr>
          <p:nvPr>
            <p:ph type="body" idx="1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4" name="Google Shape;34;p1:notes"/>
          <p:cNvSpPr txBox="1">
            <a:spLocks noGrp="1"/>
          </p:cNvSpPr>
          <p:nvPr>
            <p:ph type="sldNum" idx="12"/>
          </p:nvPr>
        </p:nvSpPr>
        <p:spPr>
          <a:xfrm>
            <a:off x="3850444" y="9428583"/>
            <a:ext cx="2945659" cy="496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</a:t>
            </a:fld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10:notes"/>
          <p:cNvSpPr txBox="1">
            <a:spLocks noGrp="1"/>
          </p:cNvSpPr>
          <p:nvPr>
            <p:ph type="body" idx="1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1" name="Google Shape;111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11:notes"/>
          <p:cNvSpPr txBox="1">
            <a:spLocks noGrp="1"/>
          </p:cNvSpPr>
          <p:nvPr>
            <p:ph type="body" idx="1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7" name="Google Shape;117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12:notes"/>
          <p:cNvSpPr txBox="1">
            <a:spLocks noGrp="1"/>
          </p:cNvSpPr>
          <p:nvPr>
            <p:ph type="body" idx="1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4" name="Google Shape;124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13:notes"/>
          <p:cNvSpPr txBox="1">
            <a:spLocks noGrp="1"/>
          </p:cNvSpPr>
          <p:nvPr>
            <p:ph type="body" idx="1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0" name="Google Shape;130;p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14:notes"/>
          <p:cNvSpPr txBox="1">
            <a:spLocks noGrp="1"/>
          </p:cNvSpPr>
          <p:nvPr>
            <p:ph type="body" idx="1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6" name="Google Shape;136;p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p15:notes"/>
          <p:cNvSpPr txBox="1">
            <a:spLocks noGrp="1"/>
          </p:cNvSpPr>
          <p:nvPr>
            <p:ph type="body" idx="1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3" name="Google Shape;143;p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16:notes"/>
          <p:cNvSpPr txBox="1">
            <a:spLocks noGrp="1"/>
          </p:cNvSpPr>
          <p:nvPr>
            <p:ph type="body" idx="1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3" name="Google Shape;153;p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p17:notes"/>
          <p:cNvSpPr txBox="1">
            <a:spLocks noGrp="1"/>
          </p:cNvSpPr>
          <p:nvPr>
            <p:ph type="body" idx="1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0" name="Google Shape;160;p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2:notes"/>
          <p:cNvSpPr txBox="1">
            <a:spLocks noGrp="1"/>
          </p:cNvSpPr>
          <p:nvPr>
            <p:ph type="body" idx="1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2" name="Google Shape;42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3:notes"/>
          <p:cNvSpPr txBox="1">
            <a:spLocks noGrp="1"/>
          </p:cNvSpPr>
          <p:nvPr>
            <p:ph type="body" idx="1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9" name="Google Shape;49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4:notes"/>
          <p:cNvSpPr txBox="1">
            <a:spLocks noGrp="1"/>
          </p:cNvSpPr>
          <p:nvPr>
            <p:ph type="body" idx="1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5" name="Google Shape;55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5:notes"/>
          <p:cNvSpPr txBox="1">
            <a:spLocks noGrp="1"/>
          </p:cNvSpPr>
          <p:nvPr>
            <p:ph type="body" idx="1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7" name="Google Shape;77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6:notes"/>
          <p:cNvSpPr txBox="1">
            <a:spLocks noGrp="1"/>
          </p:cNvSpPr>
          <p:nvPr>
            <p:ph type="body" idx="1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4" name="Google Shape;84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7:notes"/>
          <p:cNvSpPr txBox="1">
            <a:spLocks noGrp="1"/>
          </p:cNvSpPr>
          <p:nvPr>
            <p:ph type="body" idx="1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0" name="Google Shape;90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8:notes"/>
          <p:cNvSpPr txBox="1">
            <a:spLocks noGrp="1"/>
          </p:cNvSpPr>
          <p:nvPr>
            <p:ph type="body" idx="1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7" name="Google Shape;97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9:notes"/>
          <p:cNvSpPr txBox="1">
            <a:spLocks noGrp="1"/>
          </p:cNvSpPr>
          <p:nvPr>
            <p:ph type="body" idx="1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4" name="Google Shape;104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hyperlink" Target="https://jc-steam.hkmu.edu.hk/" TargetMode="External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hyperlink" Target="https://jc-steam.hkmu.edu.hk/" TargetMode="External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hyperlink" Target="https://jc-steam.hkmu.edu.hk/" TargetMode="External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ver">
  <p:cSld name="Cover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">
  <p:cSld name="Content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21"/>
          <p:cNvSpPr txBox="1">
            <a:spLocks noGrp="1"/>
          </p:cNvSpPr>
          <p:nvPr>
            <p:ph type="body" idx="1"/>
          </p:nvPr>
        </p:nvSpPr>
        <p:spPr>
          <a:xfrm>
            <a:off x="372557" y="1713372"/>
            <a:ext cx="10972800" cy="46246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60950" rIns="121900" bIns="60950" anchor="t" anchorCtr="0">
            <a:normAutofit/>
          </a:bodyPr>
          <a:lstStyle>
            <a:lvl1pPr marL="457200" lvl="0" indent="-4318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29546F"/>
              </a:buClr>
              <a:buSzPts val="3200"/>
              <a:buFont typeface="Open Sans"/>
              <a:buChar char="•"/>
              <a:defRPr sz="3200">
                <a:solidFill>
                  <a:srgbClr val="29546F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L="914400" lvl="1" indent="-4318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29546F"/>
              </a:buClr>
              <a:buSzPts val="3200"/>
              <a:buChar char="–"/>
              <a:defRPr sz="3200">
                <a:solidFill>
                  <a:srgbClr val="29546F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marL="1371600" lvl="2" indent="-4318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29546F"/>
              </a:buClr>
              <a:buSzPts val="3200"/>
              <a:buChar char="•"/>
              <a:defRPr sz="3200">
                <a:solidFill>
                  <a:srgbClr val="29546F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marL="1828800" lvl="3" indent="-4318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29546F"/>
              </a:buClr>
              <a:buSzPts val="3200"/>
              <a:buChar char="–"/>
              <a:defRPr sz="3200">
                <a:solidFill>
                  <a:srgbClr val="29546F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marL="2286000" lvl="4" indent="-4318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29546F"/>
              </a:buClr>
              <a:buSzPts val="3200"/>
              <a:buChar char="»"/>
              <a:defRPr sz="3200">
                <a:solidFill>
                  <a:srgbClr val="29546F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7" name="Google Shape;17;p21"/>
          <p:cNvSpPr txBox="1">
            <a:spLocks noGrp="1"/>
          </p:cNvSpPr>
          <p:nvPr>
            <p:ph type="ctrTitle"/>
          </p:nvPr>
        </p:nvSpPr>
        <p:spPr>
          <a:xfrm>
            <a:off x="372557" y="386978"/>
            <a:ext cx="9200420" cy="13129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60950" rIns="121900" bIns="60950" anchor="ctr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29546F"/>
              </a:buClr>
              <a:buSzPts val="4000"/>
              <a:buFont typeface="Open Sans"/>
              <a:buNone/>
              <a:defRPr sz="4000">
                <a:solidFill>
                  <a:srgbClr val="29546F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21"/>
          <p:cNvSpPr txBox="1"/>
          <p:nvPr/>
        </p:nvSpPr>
        <p:spPr>
          <a:xfrm>
            <a:off x="-1" y="108637"/>
            <a:ext cx="2281474" cy="3349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60950" rIns="121900" bIns="6095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rgbClr val="17A894"/>
              </a:buClr>
              <a:buSzPts val="1400"/>
              <a:buFont typeface="Helvetica Neue"/>
              <a:buNone/>
            </a:pPr>
            <a:r>
              <a:rPr lang="en-US" sz="1400" b="0" i="0" u="none" strike="noStrike" cap="none">
                <a:solidFill>
                  <a:srgbClr val="17A894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To be a Food Detective </a:t>
            </a:r>
            <a:endParaRPr sz="1400" b="0" i="0" u="none" strike="noStrike" cap="none">
              <a:solidFill>
                <a:srgbClr val="17A894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19" name="Google Shape;19;p21"/>
          <p:cNvSpPr/>
          <p:nvPr/>
        </p:nvSpPr>
        <p:spPr>
          <a:xfrm>
            <a:off x="672165" y="6372710"/>
            <a:ext cx="6524977" cy="2616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 b="0" i="0" u="sng" strike="noStrike" cap="none">
                <a:solidFill>
                  <a:srgbClr val="3B6923"/>
                </a:solidFill>
                <a:latin typeface="Century Gothic"/>
                <a:ea typeface="Century Gothic"/>
                <a:cs typeface="Century Gothic"/>
                <a:sym typeface="Century Gothic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Jockey Club STEAM Education Resources Sharing Scheme</a:t>
            </a:r>
            <a:endParaRPr sz="1100">
              <a:solidFill>
                <a:srgbClr val="3B6923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20" name="Google Shape;20;p21"/>
          <p:cNvSpPr txBox="1">
            <a:spLocks noGrp="1"/>
          </p:cNvSpPr>
          <p:nvPr>
            <p:ph type="sldNum" idx="12"/>
          </p:nvPr>
        </p:nvSpPr>
        <p:spPr>
          <a:xfrm>
            <a:off x="-9770" y="6529975"/>
            <a:ext cx="59485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ctr" rtl="0">
              <a:spcBef>
                <a:spcPts val="0"/>
              </a:spcBef>
              <a:buNone/>
              <a:defRPr sz="1800" b="0" u="none">
                <a:solidFill>
                  <a:srgbClr val="107063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ctr" rtl="0">
              <a:spcBef>
                <a:spcPts val="0"/>
              </a:spcBef>
              <a:buNone/>
              <a:defRPr sz="1800" b="0" u="none">
                <a:solidFill>
                  <a:srgbClr val="107063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ctr" rtl="0">
              <a:spcBef>
                <a:spcPts val="0"/>
              </a:spcBef>
              <a:buNone/>
              <a:defRPr sz="1800" b="0" u="none">
                <a:solidFill>
                  <a:srgbClr val="107063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ctr" rtl="0">
              <a:spcBef>
                <a:spcPts val="0"/>
              </a:spcBef>
              <a:buNone/>
              <a:defRPr sz="1800" b="0" u="none">
                <a:solidFill>
                  <a:srgbClr val="107063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ctr" rtl="0">
              <a:spcBef>
                <a:spcPts val="0"/>
              </a:spcBef>
              <a:buNone/>
              <a:defRPr sz="1800" b="0" u="none">
                <a:solidFill>
                  <a:srgbClr val="107063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ctr" rtl="0">
              <a:spcBef>
                <a:spcPts val="0"/>
              </a:spcBef>
              <a:buNone/>
              <a:defRPr sz="1800" b="0" u="none">
                <a:solidFill>
                  <a:srgbClr val="107063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ctr" rtl="0">
              <a:spcBef>
                <a:spcPts val="0"/>
              </a:spcBef>
              <a:buNone/>
              <a:defRPr sz="1800" b="0" u="none">
                <a:solidFill>
                  <a:srgbClr val="107063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ctr" rtl="0">
              <a:spcBef>
                <a:spcPts val="0"/>
              </a:spcBef>
              <a:buNone/>
              <a:defRPr sz="1800" b="0" u="none">
                <a:solidFill>
                  <a:srgbClr val="107063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ctr" rtl="0">
              <a:spcBef>
                <a:spcPts val="0"/>
              </a:spcBef>
              <a:buNone/>
              <a:defRPr sz="1800" b="0" u="none">
                <a:solidFill>
                  <a:srgbClr val="107063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Unit title">
  <p:cSld name="Unit title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22"/>
          <p:cNvSpPr txBox="1">
            <a:spLocks noGrp="1"/>
          </p:cNvSpPr>
          <p:nvPr>
            <p:ph type="sldNum" idx="12"/>
          </p:nvPr>
        </p:nvSpPr>
        <p:spPr>
          <a:xfrm>
            <a:off x="-9770" y="6529975"/>
            <a:ext cx="59485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ctr" rtl="0">
              <a:spcBef>
                <a:spcPts val="0"/>
              </a:spcBef>
              <a:buNone/>
              <a:defRPr sz="1800">
                <a:solidFill>
                  <a:srgbClr val="107063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ctr" rtl="0">
              <a:spcBef>
                <a:spcPts val="0"/>
              </a:spcBef>
              <a:buNone/>
              <a:defRPr sz="1800">
                <a:solidFill>
                  <a:srgbClr val="107063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ctr" rtl="0">
              <a:spcBef>
                <a:spcPts val="0"/>
              </a:spcBef>
              <a:buNone/>
              <a:defRPr sz="1800">
                <a:solidFill>
                  <a:srgbClr val="107063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ctr" rtl="0">
              <a:spcBef>
                <a:spcPts val="0"/>
              </a:spcBef>
              <a:buNone/>
              <a:defRPr sz="1800">
                <a:solidFill>
                  <a:srgbClr val="107063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ctr" rtl="0">
              <a:spcBef>
                <a:spcPts val="0"/>
              </a:spcBef>
              <a:buNone/>
              <a:defRPr sz="1800">
                <a:solidFill>
                  <a:srgbClr val="107063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ctr" rtl="0">
              <a:spcBef>
                <a:spcPts val="0"/>
              </a:spcBef>
              <a:buNone/>
              <a:defRPr sz="1800">
                <a:solidFill>
                  <a:srgbClr val="107063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ctr" rtl="0">
              <a:spcBef>
                <a:spcPts val="0"/>
              </a:spcBef>
              <a:buNone/>
              <a:defRPr sz="1800">
                <a:solidFill>
                  <a:srgbClr val="107063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ctr" rtl="0">
              <a:spcBef>
                <a:spcPts val="0"/>
              </a:spcBef>
              <a:buNone/>
              <a:defRPr sz="1800">
                <a:solidFill>
                  <a:srgbClr val="107063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ctr" rtl="0">
              <a:spcBef>
                <a:spcPts val="0"/>
              </a:spcBef>
              <a:buNone/>
              <a:defRPr sz="1800">
                <a:solidFill>
                  <a:srgbClr val="107063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23" name="Google Shape;23;p22"/>
          <p:cNvSpPr txBox="1"/>
          <p:nvPr/>
        </p:nvSpPr>
        <p:spPr>
          <a:xfrm>
            <a:off x="-1" y="108637"/>
            <a:ext cx="2281474" cy="3349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60950" rIns="121900" bIns="6095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rgbClr val="17A894"/>
              </a:buClr>
              <a:buSzPts val="1400"/>
              <a:buFont typeface="Helvetica Neue"/>
              <a:buNone/>
            </a:pPr>
            <a:r>
              <a:rPr lang="en-US" sz="1400">
                <a:solidFill>
                  <a:srgbClr val="17A894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To be a Food Detective </a:t>
            </a:r>
            <a:endParaRPr sz="1400">
              <a:solidFill>
                <a:srgbClr val="17A894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24" name="Google Shape;24;p22"/>
          <p:cNvSpPr/>
          <p:nvPr/>
        </p:nvSpPr>
        <p:spPr>
          <a:xfrm>
            <a:off x="672165" y="6372710"/>
            <a:ext cx="6524977" cy="2616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 u="sng">
                <a:solidFill>
                  <a:srgbClr val="3B6923"/>
                </a:solidFill>
                <a:latin typeface="Century Gothic"/>
                <a:ea typeface="Century Gothic"/>
                <a:cs typeface="Century Gothic"/>
                <a:sym typeface="Century Gothic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Jockey Club STEAM Education Resources Sharing Scheme</a:t>
            </a:r>
            <a:endParaRPr sz="1100">
              <a:solidFill>
                <a:srgbClr val="3B6923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25" name="Google Shape;25;p22"/>
          <p:cNvSpPr txBox="1">
            <a:spLocks noGrp="1"/>
          </p:cNvSpPr>
          <p:nvPr>
            <p:ph type="ctrTitle"/>
          </p:nvPr>
        </p:nvSpPr>
        <p:spPr>
          <a:xfrm>
            <a:off x="372557" y="386978"/>
            <a:ext cx="9200420" cy="13129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60950" rIns="121900" bIns="60950" anchor="ctr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29546F"/>
              </a:buClr>
              <a:buSzPts val="4000"/>
              <a:buFont typeface="Open Sans"/>
              <a:buNone/>
              <a:defRPr sz="4000">
                <a:solidFill>
                  <a:srgbClr val="29546F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自訂版面配置">
  <p:cSld name="自訂版面配置">
    <p:spTree>
      <p:nvGrpSpPr>
        <p:cNvPr id="1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Google Shape;27;p23"/>
          <p:cNvSpPr txBox="1">
            <a:spLocks noGrp="1"/>
          </p:cNvSpPr>
          <p:nvPr>
            <p:ph type="sldNum" idx="12"/>
          </p:nvPr>
        </p:nvSpPr>
        <p:spPr>
          <a:xfrm>
            <a:off x="-9770" y="6529975"/>
            <a:ext cx="59485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ctr" rtl="0">
              <a:spcBef>
                <a:spcPts val="0"/>
              </a:spcBef>
              <a:buNone/>
              <a:defRPr sz="1800">
                <a:solidFill>
                  <a:srgbClr val="107063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ctr" rtl="0">
              <a:spcBef>
                <a:spcPts val="0"/>
              </a:spcBef>
              <a:buNone/>
              <a:defRPr sz="1800">
                <a:solidFill>
                  <a:srgbClr val="107063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ctr" rtl="0">
              <a:spcBef>
                <a:spcPts val="0"/>
              </a:spcBef>
              <a:buNone/>
              <a:defRPr sz="1800">
                <a:solidFill>
                  <a:srgbClr val="107063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ctr" rtl="0">
              <a:spcBef>
                <a:spcPts val="0"/>
              </a:spcBef>
              <a:buNone/>
              <a:defRPr sz="1800">
                <a:solidFill>
                  <a:srgbClr val="107063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ctr" rtl="0">
              <a:spcBef>
                <a:spcPts val="0"/>
              </a:spcBef>
              <a:buNone/>
              <a:defRPr sz="1800">
                <a:solidFill>
                  <a:srgbClr val="107063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ctr" rtl="0">
              <a:spcBef>
                <a:spcPts val="0"/>
              </a:spcBef>
              <a:buNone/>
              <a:defRPr sz="1800">
                <a:solidFill>
                  <a:srgbClr val="107063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ctr" rtl="0">
              <a:spcBef>
                <a:spcPts val="0"/>
              </a:spcBef>
              <a:buNone/>
              <a:defRPr sz="1800">
                <a:solidFill>
                  <a:srgbClr val="107063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ctr" rtl="0">
              <a:spcBef>
                <a:spcPts val="0"/>
              </a:spcBef>
              <a:buNone/>
              <a:defRPr sz="1800">
                <a:solidFill>
                  <a:srgbClr val="107063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ctr" rtl="0">
              <a:spcBef>
                <a:spcPts val="0"/>
              </a:spcBef>
              <a:buNone/>
              <a:defRPr sz="1800">
                <a:solidFill>
                  <a:srgbClr val="107063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28" name="Google Shape;28;p23"/>
          <p:cNvSpPr txBox="1"/>
          <p:nvPr/>
        </p:nvSpPr>
        <p:spPr>
          <a:xfrm>
            <a:off x="-1" y="108637"/>
            <a:ext cx="2281474" cy="3349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60950" rIns="121900" bIns="6095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rgbClr val="17A894"/>
              </a:buClr>
              <a:buSzPts val="1400"/>
              <a:buFont typeface="Helvetica Neue"/>
              <a:buNone/>
            </a:pPr>
            <a:r>
              <a:rPr lang="en-US" sz="1400">
                <a:solidFill>
                  <a:srgbClr val="17A894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To be a Food Detective </a:t>
            </a:r>
            <a:endParaRPr sz="1400">
              <a:solidFill>
                <a:srgbClr val="17A894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29" name="Google Shape;29;p23"/>
          <p:cNvSpPr/>
          <p:nvPr/>
        </p:nvSpPr>
        <p:spPr>
          <a:xfrm>
            <a:off x="672165" y="6372710"/>
            <a:ext cx="6524977" cy="2616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 u="sng">
                <a:solidFill>
                  <a:srgbClr val="3B6923"/>
                </a:solidFill>
                <a:latin typeface="Century Gothic"/>
                <a:ea typeface="Century Gothic"/>
                <a:cs typeface="Century Gothic"/>
                <a:sym typeface="Century Gothic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Jockey Club STEAM Education Resources Sharing Scheme</a:t>
            </a:r>
            <a:endParaRPr sz="1100">
              <a:solidFill>
                <a:srgbClr val="3B6923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30" name="Google Shape;30;p23"/>
          <p:cNvSpPr txBox="1">
            <a:spLocks noGrp="1"/>
          </p:cNvSpPr>
          <p:nvPr>
            <p:ph type="ctrTitle"/>
          </p:nvPr>
        </p:nvSpPr>
        <p:spPr>
          <a:xfrm>
            <a:off x="372557" y="386978"/>
            <a:ext cx="9200420" cy="13129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60950" rIns="121900" bIns="60950" anchor="ctr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29546F"/>
              </a:buClr>
              <a:buSzPts val="4000"/>
              <a:buFont typeface="Open Sans"/>
              <a:buNone/>
              <a:defRPr sz="4000">
                <a:solidFill>
                  <a:srgbClr val="29546F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jpg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8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5">
            <a:alphaModFix/>
          </a:blip>
          <a:stretch>
            <a:fillRect/>
          </a:stretch>
        </a:blipFill>
        <a:effectLst/>
      </p:bgPr>
    </p:bg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Google Shape;13;p20"/>
          <p:cNvSpPr txBox="1">
            <a:spLocks noGrp="1"/>
          </p:cNvSpPr>
          <p:nvPr>
            <p:ph type="title"/>
          </p:nvPr>
        </p:nvSpPr>
        <p:spPr>
          <a:xfrm>
            <a:off x="609600" y="274639"/>
            <a:ext cx="109728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60950" rIns="121900" bIns="60950" anchor="ctr" anchorCtr="0">
            <a:norm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900"/>
              <a:buFont typeface="Open Sans"/>
              <a:buNone/>
              <a:defRPr sz="59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4" name="Google Shape;14;p20"/>
          <p:cNvSpPr txBox="1"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60950" rIns="121900" bIns="60950" anchor="t" anchorCtr="0">
            <a:normAutofit/>
          </a:bodyPr>
          <a:lstStyle>
            <a:lvl1pPr marL="457200" marR="0" lvl="0" indent="-501650" algn="l" rtl="0">
              <a:spcBef>
                <a:spcPts val="860"/>
              </a:spcBef>
              <a:spcAft>
                <a:spcPts val="0"/>
              </a:spcAft>
              <a:buClr>
                <a:schemeClr val="dk1"/>
              </a:buClr>
              <a:buSzPts val="4300"/>
              <a:buFont typeface="Arial"/>
              <a:buChar char="•"/>
              <a:defRPr sz="4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63550" algn="l" rtl="0">
              <a:spcBef>
                <a:spcPts val="74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Char char="–"/>
              <a:defRPr sz="37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4318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–"/>
              <a:defRPr sz="27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»"/>
              <a:defRPr sz="27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jc-steam.hkmu.edu.hk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creativecommons.org/licenses/by-nc-sa/4.0/" TargetMode="External"/><Relationship Id="rId5" Type="http://schemas.openxmlformats.org/officeDocument/2006/relationships/hyperlink" Target="https://commons.wikimedia.org/wiki/File:A032,_Yellowstone_National_Park,_Wyoming,_USA,_hot_springs,_2001.jpg" TargetMode="External"/><Relationship Id="rId4" Type="http://schemas.openxmlformats.org/officeDocument/2006/relationships/image" Target="../media/image8.jp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1"/>
          <p:cNvSpPr txBox="1"/>
          <p:nvPr/>
        </p:nvSpPr>
        <p:spPr>
          <a:xfrm>
            <a:off x="1300568" y="5996739"/>
            <a:ext cx="4255783" cy="7660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60950" rIns="121900" bIns="60950" anchor="ctr" anchorCtr="0">
            <a:norm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107063"/>
              </a:buClr>
              <a:buSzPts val="1300"/>
              <a:buFont typeface="Century Gothic"/>
              <a:buNone/>
            </a:pPr>
            <a:r>
              <a:rPr lang="en-US" sz="1300" b="0" i="0" u="sng" strike="noStrike" cap="none">
                <a:solidFill>
                  <a:srgbClr val="107063"/>
                </a:solidFill>
                <a:latin typeface="Century Gothic"/>
                <a:ea typeface="Century Gothic"/>
                <a:cs typeface="Century Gothic"/>
                <a:sym typeface="Century Gothic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Jockey Club </a:t>
            </a:r>
            <a:endParaRPr sz="1300" b="0" i="0" u="sng" strike="noStrike" cap="none">
              <a:solidFill>
                <a:srgbClr val="107063"/>
              </a:solidFill>
              <a:latin typeface="Century Gothic"/>
              <a:ea typeface="Century Gothic"/>
              <a:cs typeface="Century Gothic"/>
              <a:sym typeface="Century Gothic"/>
              <a:hlinkClick r:id="rId3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  <a:p>
            <a:pPr marL="0" marR="0" lvl="0" indent="0" algn="l" rtl="0">
              <a:spcBef>
                <a:spcPts val="600"/>
              </a:spcBef>
              <a:spcAft>
                <a:spcPts val="0"/>
              </a:spcAft>
              <a:buClr>
                <a:srgbClr val="107063"/>
              </a:buClr>
              <a:buSzPts val="1300"/>
              <a:buFont typeface="Century Gothic"/>
              <a:buNone/>
            </a:pPr>
            <a:r>
              <a:rPr lang="en-US" sz="1300" b="0" i="0" u="sng" strike="noStrike" cap="none">
                <a:solidFill>
                  <a:srgbClr val="107063"/>
                </a:solidFill>
                <a:latin typeface="Century Gothic"/>
                <a:ea typeface="Century Gothic"/>
                <a:cs typeface="Century Gothic"/>
                <a:sym typeface="Century Gothic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STEAM Education Resources Sharing Scheme</a:t>
            </a:r>
            <a:endParaRPr sz="1300" b="0" i="0" u="none" strike="noStrike" cap="none">
              <a:solidFill>
                <a:srgbClr val="107063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37" name="Google Shape;37;p1"/>
          <p:cNvSpPr/>
          <p:nvPr/>
        </p:nvSpPr>
        <p:spPr>
          <a:xfrm>
            <a:off x="349962" y="905717"/>
            <a:ext cx="8323258" cy="23083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800" b="0" i="0" u="none" strike="noStrike" cap="none">
                <a:solidFill>
                  <a:srgbClr val="102E3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Unit 3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800" b="0" i="0" u="none" strike="noStrike" cap="none">
                <a:solidFill>
                  <a:srgbClr val="102E3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Polymerase Chain Reaction (PCR)</a:t>
            </a:r>
            <a:endParaRPr/>
          </a:p>
        </p:txBody>
      </p:sp>
      <p:sp>
        <p:nvSpPr>
          <p:cNvPr id="38" name="Google Shape;38;p1"/>
          <p:cNvSpPr txBox="1"/>
          <p:nvPr/>
        </p:nvSpPr>
        <p:spPr>
          <a:xfrm>
            <a:off x="349962" y="272606"/>
            <a:ext cx="5000635" cy="7041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7A894"/>
              </a:buClr>
              <a:buSzPts val="2800"/>
              <a:buFont typeface="Helvetica Neue"/>
              <a:buNone/>
            </a:pPr>
            <a:r>
              <a:rPr lang="en-US" sz="2800" b="0" i="0" u="none" strike="noStrike" cap="none">
                <a:solidFill>
                  <a:srgbClr val="17A894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To be a Food Detective </a:t>
            </a:r>
            <a:endParaRPr sz="2800" b="0" i="0" u="none" strike="noStrike" cap="none">
              <a:solidFill>
                <a:srgbClr val="17A894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pic>
        <p:nvPicPr>
          <p:cNvPr id="39" name="Google Shape;39;p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144652" y="6009432"/>
            <a:ext cx="668265" cy="66826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10"/>
          <p:cNvSpPr txBox="1">
            <a:spLocks noGrp="1"/>
          </p:cNvSpPr>
          <p:nvPr>
            <p:ph type="sldNum" idx="12"/>
          </p:nvPr>
        </p:nvSpPr>
        <p:spPr>
          <a:xfrm>
            <a:off x="-9770" y="6529975"/>
            <a:ext cx="59485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10</a:t>
            </a:fld>
            <a:endParaRPr/>
          </a:p>
        </p:txBody>
      </p:sp>
      <p:sp>
        <p:nvSpPr>
          <p:cNvPr id="114" name="Google Shape;114;p10"/>
          <p:cNvSpPr txBox="1"/>
          <p:nvPr/>
        </p:nvSpPr>
        <p:spPr>
          <a:xfrm>
            <a:off x="677335" y="2700867"/>
            <a:ext cx="8596668" cy="18265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60950" rIns="121900" bIns="60950" anchor="ctr" anchorCtr="0">
            <a:norm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29546F"/>
              </a:buClr>
              <a:buSzPts val="4800"/>
              <a:buFont typeface="Open Sans"/>
              <a:buNone/>
            </a:pPr>
            <a:r>
              <a:rPr lang="en-US" sz="4800">
                <a:solidFill>
                  <a:srgbClr val="29546F"/>
                </a:solidFill>
                <a:latin typeface="Open Sans"/>
                <a:ea typeface="Open Sans"/>
                <a:cs typeface="Open Sans"/>
                <a:sym typeface="Open Sans"/>
              </a:rPr>
              <a:t>By using </a:t>
            </a:r>
            <a:br>
              <a:rPr lang="en-US" sz="4800">
                <a:solidFill>
                  <a:srgbClr val="29546F"/>
                </a:solidFill>
                <a:latin typeface="Open Sans"/>
                <a:ea typeface="Open Sans"/>
                <a:cs typeface="Open Sans"/>
                <a:sym typeface="Open Sans"/>
              </a:rPr>
            </a:br>
            <a:r>
              <a:rPr lang="en-US" sz="4800">
                <a:solidFill>
                  <a:srgbClr val="29546F"/>
                </a:solidFill>
                <a:latin typeface="Open Sans"/>
                <a:ea typeface="Open Sans"/>
                <a:cs typeface="Open Sans"/>
                <a:sym typeface="Open Sans"/>
              </a:rPr>
              <a:t>DNA Polymerase and Primers</a:t>
            </a:r>
            <a:endParaRPr sz="4800">
              <a:solidFill>
                <a:srgbClr val="29546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11"/>
          <p:cNvSpPr txBox="1">
            <a:spLocks noGrp="1"/>
          </p:cNvSpPr>
          <p:nvPr>
            <p:ph type="body" idx="1"/>
          </p:nvPr>
        </p:nvSpPr>
        <p:spPr>
          <a:xfrm>
            <a:off x="372557" y="1713372"/>
            <a:ext cx="10804429" cy="416364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txBody>
          <a:bodyPr spcFirstLastPara="1" wrap="square" lIns="121900" tIns="60950" rIns="121900" bIns="60950" anchor="t" anchorCtr="0">
            <a:normAutofit/>
          </a:bodyPr>
          <a:lstStyle/>
          <a:p>
            <a:pPr marL="457189" lvl="0" indent="-457189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29546F"/>
              </a:buClr>
              <a:buSzPts val="2800"/>
              <a:buFont typeface="Open Sans"/>
              <a:buChar char="•"/>
            </a:pPr>
            <a:r>
              <a:rPr lang="en-US" sz="2800" dirty="0"/>
              <a:t>Denaturation (96˚ C)</a:t>
            </a:r>
            <a:endParaRPr dirty="0"/>
          </a:p>
          <a:p>
            <a:pPr marL="990575" lvl="1" indent="-38099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29546F"/>
              </a:buClr>
              <a:buSzPts val="2800"/>
              <a:buChar char="–"/>
            </a:pPr>
            <a:r>
              <a:rPr lang="en-US" sz="2800" dirty="0"/>
              <a:t>To separate double helix into two single-strand DNA </a:t>
            </a:r>
            <a:endParaRPr dirty="0"/>
          </a:p>
          <a:p>
            <a:pPr marL="457189" lvl="0" indent="-457189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29546F"/>
              </a:buClr>
              <a:buSzPts val="2800"/>
              <a:buFont typeface="Open Sans"/>
              <a:buChar char="•"/>
            </a:pPr>
            <a:r>
              <a:rPr lang="en-US" sz="2800" dirty="0"/>
              <a:t>Annealing (55˚ C – 70˚ C)</a:t>
            </a:r>
            <a:endParaRPr dirty="0"/>
          </a:p>
          <a:p>
            <a:pPr marL="990575" lvl="1" indent="-38099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29546F"/>
              </a:buClr>
              <a:buSzPts val="2800"/>
              <a:buChar char="–"/>
            </a:pPr>
            <a:r>
              <a:rPr lang="en-US" sz="2800" dirty="0"/>
              <a:t>Primers bind on DNA</a:t>
            </a:r>
            <a:endParaRPr dirty="0"/>
          </a:p>
          <a:p>
            <a:pPr marL="457189" lvl="0" indent="-457189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29546F"/>
              </a:buClr>
              <a:buSzPts val="2800"/>
              <a:buFont typeface="Open Sans"/>
              <a:buChar char="•"/>
            </a:pPr>
            <a:r>
              <a:rPr lang="en-US" sz="2800" dirty="0"/>
              <a:t>Extension (72˚ C)</a:t>
            </a:r>
            <a:endParaRPr dirty="0"/>
          </a:p>
          <a:p>
            <a:pPr marL="990575" lvl="1" indent="-38099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29546F"/>
              </a:buClr>
              <a:buSzPts val="2800"/>
              <a:buChar char="–"/>
            </a:pPr>
            <a:r>
              <a:rPr lang="en-US" sz="2800" dirty="0"/>
              <a:t>DNA polymerase adds new nucleotides</a:t>
            </a:r>
            <a:endParaRPr dirty="0"/>
          </a:p>
          <a:p>
            <a:pPr marL="457189" lvl="0" indent="-253989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29546F"/>
              </a:buClr>
              <a:buSzPts val="3200"/>
              <a:buFont typeface="Open Sans"/>
              <a:buNone/>
            </a:pPr>
            <a:endParaRPr dirty="0"/>
          </a:p>
        </p:txBody>
      </p:sp>
      <p:sp>
        <p:nvSpPr>
          <p:cNvPr id="120" name="Google Shape;120;p11"/>
          <p:cNvSpPr txBox="1">
            <a:spLocks noGrp="1"/>
          </p:cNvSpPr>
          <p:nvPr>
            <p:ph type="ctrTitle"/>
          </p:nvPr>
        </p:nvSpPr>
        <p:spPr>
          <a:xfrm>
            <a:off x="372557" y="386978"/>
            <a:ext cx="9200420" cy="13129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60950" rIns="121900" bIns="60950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29546F"/>
              </a:buClr>
              <a:buSzPts val="4000"/>
              <a:buFont typeface="Open Sans"/>
              <a:buNone/>
            </a:pPr>
            <a:r>
              <a:rPr lang="en-US"/>
              <a:t>Three Steps of PCR</a:t>
            </a:r>
            <a:endParaRPr/>
          </a:p>
        </p:txBody>
      </p:sp>
      <p:sp>
        <p:nvSpPr>
          <p:cNvPr id="121" name="Google Shape;121;p11"/>
          <p:cNvSpPr txBox="1">
            <a:spLocks noGrp="1"/>
          </p:cNvSpPr>
          <p:nvPr>
            <p:ph type="sldNum" idx="12"/>
          </p:nvPr>
        </p:nvSpPr>
        <p:spPr>
          <a:xfrm>
            <a:off x="-9770" y="6529975"/>
            <a:ext cx="59485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11</a:t>
            </a:fld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12"/>
          <p:cNvSpPr txBox="1">
            <a:spLocks noGrp="1"/>
          </p:cNvSpPr>
          <p:nvPr>
            <p:ph type="sldNum" idx="12"/>
          </p:nvPr>
        </p:nvSpPr>
        <p:spPr>
          <a:xfrm>
            <a:off x="-9770" y="6529975"/>
            <a:ext cx="59485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12</a:t>
            </a:fld>
            <a:endParaRPr/>
          </a:p>
        </p:txBody>
      </p:sp>
      <p:pic>
        <p:nvPicPr>
          <p:cNvPr id="127" name="Google Shape;127;p1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873405" y="488483"/>
            <a:ext cx="8930730" cy="575472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13"/>
          <p:cNvSpPr txBox="1">
            <a:spLocks noGrp="1"/>
          </p:cNvSpPr>
          <p:nvPr>
            <p:ph type="sldNum" idx="12"/>
          </p:nvPr>
        </p:nvSpPr>
        <p:spPr>
          <a:xfrm>
            <a:off x="-9770" y="6529975"/>
            <a:ext cx="59485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13</a:t>
            </a:fld>
            <a:endParaRPr/>
          </a:p>
        </p:txBody>
      </p:sp>
      <p:pic>
        <p:nvPicPr>
          <p:cNvPr id="133" name="Google Shape;133;p1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421013" y="436060"/>
            <a:ext cx="9349975" cy="576401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14"/>
          <p:cNvSpPr txBox="1">
            <a:spLocks noGrp="1"/>
          </p:cNvSpPr>
          <p:nvPr>
            <p:ph type="body" idx="1"/>
          </p:nvPr>
        </p:nvSpPr>
        <p:spPr>
          <a:xfrm>
            <a:off x="372557" y="1713372"/>
            <a:ext cx="10972800" cy="46246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60950" rIns="121900" bIns="60950" anchor="t" anchorCtr="0">
            <a:normAutofit/>
          </a:bodyPr>
          <a:lstStyle/>
          <a:p>
            <a:pPr marL="457189" lvl="0" indent="-457189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29546F"/>
              </a:buClr>
              <a:buSzPts val="3200"/>
              <a:buFont typeface="Open Sans"/>
              <a:buChar char="•"/>
            </a:pPr>
            <a:r>
              <a:rPr lang="en-US"/>
              <a:t>Why is the DNA polymerase not denaturated?</a:t>
            </a:r>
            <a:endParaRPr/>
          </a:p>
          <a:p>
            <a:pPr marL="457189" lvl="0" indent="-457189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29546F"/>
              </a:buClr>
              <a:buSzPts val="3200"/>
              <a:buChar char="•"/>
            </a:pPr>
            <a:r>
              <a:rPr lang="en-US"/>
              <a:t>The DNA polymerase originates from a bacterium called </a:t>
            </a:r>
            <a:r>
              <a:rPr lang="en-US" i="1"/>
              <a:t>Thermus aquaticus</a:t>
            </a:r>
            <a:endParaRPr/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29546F"/>
              </a:buClr>
              <a:buSzPts val="3200"/>
              <a:buNone/>
            </a:pPr>
            <a:endParaRPr/>
          </a:p>
        </p:txBody>
      </p:sp>
      <p:sp>
        <p:nvSpPr>
          <p:cNvPr id="139" name="Google Shape;139;p14"/>
          <p:cNvSpPr txBox="1">
            <a:spLocks noGrp="1"/>
          </p:cNvSpPr>
          <p:nvPr>
            <p:ph type="ctrTitle"/>
          </p:nvPr>
        </p:nvSpPr>
        <p:spPr>
          <a:xfrm>
            <a:off x="372557" y="386978"/>
            <a:ext cx="9200420" cy="13129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60950" rIns="121900" bIns="60950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29546F"/>
              </a:buClr>
              <a:buSzPts val="4000"/>
              <a:buFont typeface="Open Sans"/>
              <a:buNone/>
            </a:pPr>
            <a:r>
              <a:rPr lang="en-US"/>
              <a:t>Question</a:t>
            </a:r>
            <a:endParaRPr/>
          </a:p>
        </p:txBody>
      </p:sp>
      <p:sp>
        <p:nvSpPr>
          <p:cNvPr id="140" name="Google Shape;140;p14"/>
          <p:cNvSpPr txBox="1">
            <a:spLocks noGrp="1"/>
          </p:cNvSpPr>
          <p:nvPr>
            <p:ph type="sldNum" idx="12"/>
          </p:nvPr>
        </p:nvSpPr>
        <p:spPr>
          <a:xfrm>
            <a:off x="-9770" y="6529975"/>
            <a:ext cx="59485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14</a:t>
            </a:fld>
            <a:endParaRPr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p15"/>
          <p:cNvSpPr txBox="1">
            <a:spLocks noGrp="1"/>
          </p:cNvSpPr>
          <p:nvPr>
            <p:ph type="body" idx="1"/>
          </p:nvPr>
        </p:nvSpPr>
        <p:spPr>
          <a:xfrm>
            <a:off x="434701" y="1335041"/>
            <a:ext cx="7608468" cy="462465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txBody>
          <a:bodyPr spcFirstLastPara="1" wrap="square" lIns="121900" tIns="60950" rIns="121900" bIns="60950" anchor="t" anchorCtr="0">
            <a:normAutofit/>
          </a:bodyPr>
          <a:lstStyle/>
          <a:p>
            <a:pPr marL="457189" lvl="0" indent="-457189" algn="l" rtl="0">
              <a:lnSpc>
                <a:spcPct val="170000"/>
              </a:lnSpc>
              <a:spcBef>
                <a:spcPts val="0"/>
              </a:spcBef>
              <a:spcAft>
                <a:spcPts val="0"/>
              </a:spcAft>
              <a:buClr>
                <a:srgbClr val="29546F"/>
              </a:buClr>
              <a:buSzPts val="3200"/>
              <a:buChar char="•"/>
            </a:pPr>
            <a:r>
              <a:rPr lang="en-US" dirty="0"/>
              <a:t>The bacterium is found in hot spring </a:t>
            </a:r>
            <a:br>
              <a:rPr lang="en-US" dirty="0"/>
            </a:br>
            <a:r>
              <a:rPr lang="en-US" dirty="0"/>
              <a:t>and underwater volcano</a:t>
            </a:r>
            <a:endParaRPr dirty="0"/>
          </a:p>
          <a:p>
            <a:pPr marL="457189" lvl="0" indent="-457189" algn="l" rtl="0">
              <a:lnSpc>
                <a:spcPct val="170000"/>
              </a:lnSpc>
              <a:spcBef>
                <a:spcPts val="0"/>
              </a:spcBef>
              <a:spcAft>
                <a:spcPts val="0"/>
              </a:spcAft>
              <a:buClr>
                <a:srgbClr val="29546F"/>
              </a:buClr>
              <a:buSzPts val="3200"/>
              <a:buChar char="•"/>
            </a:pPr>
            <a:r>
              <a:rPr lang="en-US" dirty="0"/>
              <a:t>Can tolerate high temperature</a:t>
            </a:r>
            <a:endParaRPr dirty="0"/>
          </a:p>
          <a:p>
            <a:pPr marL="457189" lvl="0" indent="-457189" algn="l" rtl="0">
              <a:lnSpc>
                <a:spcPct val="170000"/>
              </a:lnSpc>
              <a:spcBef>
                <a:spcPts val="0"/>
              </a:spcBef>
              <a:spcAft>
                <a:spcPts val="0"/>
              </a:spcAft>
              <a:buClr>
                <a:srgbClr val="29546F"/>
              </a:buClr>
              <a:buSzPts val="3200"/>
              <a:buChar char="•"/>
            </a:pPr>
            <a:r>
              <a:rPr lang="en-US" dirty="0"/>
              <a:t>DNA polymerase is called </a:t>
            </a:r>
            <a:br>
              <a:rPr lang="en-US" dirty="0"/>
            </a:br>
            <a:r>
              <a:rPr lang="en-US" i="1" dirty="0"/>
              <a:t>Taq</a:t>
            </a:r>
            <a:r>
              <a:rPr lang="en-US" dirty="0"/>
              <a:t> polymerase</a:t>
            </a:r>
            <a:endParaRPr dirty="0"/>
          </a:p>
          <a:p>
            <a:pPr marL="457189" lvl="0" indent="-253989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29546F"/>
              </a:buClr>
              <a:buSzPts val="3200"/>
              <a:buFont typeface="Open Sans"/>
              <a:buNone/>
            </a:pPr>
            <a:endParaRPr dirty="0"/>
          </a:p>
        </p:txBody>
      </p:sp>
      <p:sp>
        <p:nvSpPr>
          <p:cNvPr id="147" name="Google Shape;147;p15"/>
          <p:cNvSpPr txBox="1">
            <a:spLocks noGrp="1"/>
          </p:cNvSpPr>
          <p:nvPr>
            <p:ph type="sldNum" idx="12"/>
          </p:nvPr>
        </p:nvSpPr>
        <p:spPr>
          <a:xfrm>
            <a:off x="-9770" y="6529975"/>
            <a:ext cx="59485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15</a:t>
            </a:fld>
            <a:endParaRPr/>
          </a:p>
        </p:txBody>
      </p:sp>
      <p:pic>
        <p:nvPicPr>
          <p:cNvPr id="148" name="Google Shape;148;p15" descr="Hot springs with algae and bacteria in Yellowstone National Park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321348" y="1456378"/>
            <a:ext cx="3125403" cy="2081234"/>
          </a:xfrm>
          <a:prstGeom prst="rect">
            <a:avLst/>
          </a:prstGeom>
          <a:noFill/>
          <a:ln>
            <a:noFill/>
          </a:ln>
        </p:spPr>
      </p:pic>
      <p:pic>
        <p:nvPicPr>
          <p:cNvPr id="149" name="Google Shape;149;p15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8321348" y="3647368"/>
            <a:ext cx="3113291" cy="2213723"/>
          </a:xfrm>
          <a:prstGeom prst="rect">
            <a:avLst/>
          </a:prstGeom>
          <a:noFill/>
          <a:ln>
            <a:noFill/>
          </a:ln>
        </p:spPr>
      </p:pic>
      <p:sp>
        <p:nvSpPr>
          <p:cNvPr id="150" name="Google Shape;150;p15"/>
          <p:cNvSpPr txBox="1"/>
          <p:nvPr/>
        </p:nvSpPr>
        <p:spPr>
          <a:xfrm>
            <a:off x="7346152" y="6282255"/>
            <a:ext cx="4675062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Top image: </a:t>
            </a:r>
            <a:r>
              <a:rPr lang="en-US" sz="1200" u="sng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Photo</a:t>
            </a:r>
            <a:r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by Brian W. Schaller is licensed under </a:t>
            </a:r>
            <a:r>
              <a:rPr lang="en-US" sz="1200" u="sng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CC BY-NC-SA 4.0</a:t>
            </a: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p16"/>
          <p:cNvSpPr txBox="1">
            <a:spLocks noGrp="1"/>
          </p:cNvSpPr>
          <p:nvPr>
            <p:ph type="body" idx="1"/>
          </p:nvPr>
        </p:nvSpPr>
        <p:spPr>
          <a:xfrm>
            <a:off x="372557" y="1677594"/>
            <a:ext cx="10972800" cy="46246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60950" rIns="121900" bIns="60950" anchor="t" anchorCtr="0">
            <a:normAutofit lnSpcReduction="10000"/>
          </a:bodyPr>
          <a:lstStyle/>
          <a:p>
            <a:pPr marL="457189" lvl="0" indent="-457189" algn="l" rtl="0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>
                <a:srgbClr val="29546F"/>
              </a:buClr>
              <a:buSzPts val="3200"/>
              <a:buChar char="•"/>
            </a:pPr>
            <a:r>
              <a:rPr lang="en-US" dirty="0"/>
              <a:t>Detecting target gene</a:t>
            </a:r>
            <a:endParaRPr dirty="0"/>
          </a:p>
          <a:p>
            <a:pPr marL="990575" lvl="1" indent="-380990" algn="l" rtl="0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>
                <a:srgbClr val="29546F"/>
              </a:buClr>
              <a:buSzPts val="3200"/>
              <a:buChar char="–"/>
            </a:pPr>
            <a:r>
              <a:rPr lang="en-US" dirty="0"/>
              <a:t>Disease diagnosis</a:t>
            </a:r>
            <a:endParaRPr dirty="0"/>
          </a:p>
          <a:p>
            <a:pPr marL="990575" lvl="1" indent="-380990" algn="l" rtl="0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>
                <a:srgbClr val="29546F"/>
              </a:buClr>
              <a:buSzPts val="3200"/>
              <a:buChar char="–"/>
            </a:pPr>
            <a:r>
              <a:rPr lang="en-US" dirty="0"/>
              <a:t>Paternal test</a:t>
            </a:r>
            <a:endParaRPr dirty="0"/>
          </a:p>
          <a:p>
            <a:pPr marL="990575" lvl="1" indent="-380990" algn="l" rtl="0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>
                <a:srgbClr val="29546F"/>
              </a:buClr>
              <a:buSzPts val="3200"/>
              <a:buChar char="–"/>
            </a:pPr>
            <a:r>
              <a:rPr lang="en-US" dirty="0"/>
              <a:t>Food Testing</a:t>
            </a:r>
            <a:endParaRPr dirty="0"/>
          </a:p>
          <a:p>
            <a:pPr marL="990575" lvl="1" indent="-380990" algn="l" rtl="0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>
                <a:srgbClr val="29546F"/>
              </a:buClr>
              <a:buSzPts val="3200"/>
              <a:buChar char="–"/>
            </a:pPr>
            <a:r>
              <a:rPr lang="en-US" dirty="0"/>
              <a:t>Environment Monitoring</a:t>
            </a:r>
            <a:endParaRPr dirty="0"/>
          </a:p>
          <a:p>
            <a:pPr marL="990575" lvl="1" indent="-380990" algn="l" rtl="0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>
                <a:srgbClr val="29546F"/>
              </a:buClr>
              <a:buSzPts val="3200"/>
              <a:buChar char="–"/>
            </a:pPr>
            <a:r>
              <a:rPr lang="en-US" dirty="0"/>
              <a:t>Biological research and genetic engineering</a:t>
            </a:r>
            <a:endParaRPr dirty="0"/>
          </a:p>
          <a:p>
            <a:pPr marL="457189" lvl="0" indent="-253989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29546F"/>
              </a:buClr>
              <a:buSzPts val="3200"/>
              <a:buFont typeface="Open Sans"/>
              <a:buNone/>
            </a:pPr>
            <a:endParaRPr dirty="0"/>
          </a:p>
        </p:txBody>
      </p:sp>
      <p:sp>
        <p:nvSpPr>
          <p:cNvPr id="156" name="Google Shape;156;p16"/>
          <p:cNvSpPr txBox="1">
            <a:spLocks noGrp="1"/>
          </p:cNvSpPr>
          <p:nvPr>
            <p:ph type="ctrTitle"/>
          </p:nvPr>
        </p:nvSpPr>
        <p:spPr>
          <a:xfrm>
            <a:off x="372557" y="386978"/>
            <a:ext cx="9200420" cy="13129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60950" rIns="121900" bIns="60950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29546F"/>
              </a:buClr>
              <a:buSzPts val="4000"/>
              <a:buFont typeface="Open Sans"/>
              <a:buNone/>
            </a:pPr>
            <a:r>
              <a:rPr lang="en-US"/>
              <a:t>Application of PCR</a:t>
            </a:r>
            <a:endParaRPr/>
          </a:p>
        </p:txBody>
      </p:sp>
      <p:sp>
        <p:nvSpPr>
          <p:cNvPr id="157" name="Google Shape;157;p16"/>
          <p:cNvSpPr txBox="1">
            <a:spLocks noGrp="1"/>
          </p:cNvSpPr>
          <p:nvPr>
            <p:ph type="sldNum" idx="12"/>
          </p:nvPr>
        </p:nvSpPr>
        <p:spPr>
          <a:xfrm>
            <a:off x="-9770" y="6529975"/>
            <a:ext cx="59485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16</a:t>
            </a:fld>
            <a:endParaRPr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p17"/>
          <p:cNvSpPr txBox="1">
            <a:spLocks noGrp="1"/>
          </p:cNvSpPr>
          <p:nvPr>
            <p:ph type="sldNum" idx="12"/>
          </p:nvPr>
        </p:nvSpPr>
        <p:spPr>
          <a:xfrm>
            <a:off x="-9770" y="6529975"/>
            <a:ext cx="59485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17</a:t>
            </a:fld>
            <a:endParaRPr/>
          </a:p>
        </p:txBody>
      </p:sp>
      <p:sp>
        <p:nvSpPr>
          <p:cNvPr id="163" name="Google Shape;163;p17"/>
          <p:cNvSpPr txBox="1"/>
          <p:nvPr/>
        </p:nvSpPr>
        <p:spPr>
          <a:xfrm>
            <a:off x="677335" y="2515710"/>
            <a:ext cx="8596668" cy="18265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60950" rIns="121900" bIns="60950" anchor="ctr" anchorCtr="0">
            <a:norm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29546F"/>
              </a:buClr>
              <a:buSzPts val="4800"/>
              <a:buFont typeface="Open Sans"/>
              <a:buNone/>
            </a:pPr>
            <a:r>
              <a:rPr lang="en-US" sz="4800">
                <a:solidFill>
                  <a:srgbClr val="29546F"/>
                </a:solidFill>
                <a:latin typeface="Open Sans"/>
                <a:ea typeface="Open Sans"/>
                <a:cs typeface="Open Sans"/>
                <a:sym typeface="Open Sans"/>
              </a:rPr>
              <a:t>Thank You</a:t>
            </a:r>
            <a:endParaRPr sz="4800">
              <a:solidFill>
                <a:srgbClr val="29546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2"/>
          <p:cNvSpPr txBox="1">
            <a:spLocks noGrp="1"/>
          </p:cNvSpPr>
          <p:nvPr>
            <p:ph type="body" idx="1"/>
          </p:nvPr>
        </p:nvSpPr>
        <p:spPr>
          <a:xfrm>
            <a:off x="372557" y="1713372"/>
            <a:ext cx="10972800" cy="46246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60950" rIns="121900" bIns="60950" anchor="t" anchorCtr="0">
            <a:normAutofit/>
          </a:bodyPr>
          <a:lstStyle/>
          <a:p>
            <a:pPr marL="457189" lvl="0" indent="-457189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29546F"/>
              </a:buClr>
              <a:buSzPts val="3200"/>
              <a:buFont typeface="Open Sans"/>
              <a:buChar char="•"/>
            </a:pPr>
            <a:r>
              <a:rPr lang="en-US"/>
              <a:t>Introduction</a:t>
            </a:r>
            <a:endParaRPr/>
          </a:p>
          <a:p>
            <a:pPr marL="457189" lvl="0" indent="-457189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29546F"/>
              </a:buClr>
              <a:buSzPts val="3200"/>
              <a:buFont typeface="Open Sans"/>
              <a:buChar char="•"/>
            </a:pPr>
            <a:r>
              <a:rPr lang="en-US"/>
              <a:t>Principle and Application of PCR</a:t>
            </a:r>
            <a:endParaRPr/>
          </a:p>
          <a:p>
            <a:pPr marL="457189" lvl="0" indent="-253989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29546F"/>
              </a:buClr>
              <a:buSzPts val="3200"/>
              <a:buFont typeface="Open Sans"/>
              <a:buNone/>
            </a:pPr>
            <a:endParaRPr/>
          </a:p>
        </p:txBody>
      </p:sp>
      <p:sp>
        <p:nvSpPr>
          <p:cNvPr id="45" name="Google Shape;45;p2"/>
          <p:cNvSpPr txBox="1">
            <a:spLocks noGrp="1"/>
          </p:cNvSpPr>
          <p:nvPr>
            <p:ph type="ctrTitle"/>
          </p:nvPr>
        </p:nvSpPr>
        <p:spPr>
          <a:xfrm>
            <a:off x="372557" y="386978"/>
            <a:ext cx="9200420" cy="13129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60950" rIns="121900" bIns="60950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29546F"/>
              </a:buClr>
              <a:buSzPts val="4000"/>
              <a:buFont typeface="Open Sans"/>
              <a:buNone/>
            </a:pPr>
            <a:r>
              <a:rPr lang="en-US"/>
              <a:t>Content</a:t>
            </a:r>
            <a:endParaRPr/>
          </a:p>
        </p:txBody>
      </p:sp>
      <p:sp>
        <p:nvSpPr>
          <p:cNvPr id="46" name="Google Shape;46;p2"/>
          <p:cNvSpPr txBox="1">
            <a:spLocks noGrp="1"/>
          </p:cNvSpPr>
          <p:nvPr>
            <p:ph type="sldNum" idx="12"/>
          </p:nvPr>
        </p:nvSpPr>
        <p:spPr>
          <a:xfrm>
            <a:off x="-9770" y="6529975"/>
            <a:ext cx="59485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2</a:t>
            </a:fld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3"/>
          <p:cNvSpPr txBox="1">
            <a:spLocks noGrp="1"/>
          </p:cNvSpPr>
          <p:nvPr>
            <p:ph type="sldNum" idx="12"/>
          </p:nvPr>
        </p:nvSpPr>
        <p:spPr>
          <a:xfrm>
            <a:off x="-9770" y="6529975"/>
            <a:ext cx="59485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3</a:t>
            </a:fld>
            <a:endParaRPr/>
          </a:p>
        </p:txBody>
      </p:sp>
      <p:sp>
        <p:nvSpPr>
          <p:cNvPr id="52" name="Google Shape;52;p3"/>
          <p:cNvSpPr txBox="1"/>
          <p:nvPr/>
        </p:nvSpPr>
        <p:spPr>
          <a:xfrm>
            <a:off x="677335" y="2700867"/>
            <a:ext cx="8596668" cy="18265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60950" rIns="121900" bIns="60950" anchor="ctr" anchorCtr="0">
            <a:normAutofit/>
          </a:bodyPr>
          <a:lstStyle/>
          <a:p>
            <a:pPr marL="914400" marR="0" lvl="0" indent="-914400" algn="l" rtl="0">
              <a:spcBef>
                <a:spcPts val="0"/>
              </a:spcBef>
              <a:spcAft>
                <a:spcPts val="0"/>
              </a:spcAft>
              <a:buClr>
                <a:srgbClr val="29546F"/>
              </a:buClr>
              <a:buSzPts val="4800"/>
              <a:buFont typeface="Open Sans"/>
              <a:buAutoNum type="arabicPeriod"/>
            </a:pPr>
            <a:r>
              <a:rPr lang="en-US" sz="4800">
                <a:solidFill>
                  <a:srgbClr val="29546F"/>
                </a:solidFill>
                <a:latin typeface="Open Sans"/>
                <a:ea typeface="Open Sans"/>
                <a:cs typeface="Open Sans"/>
                <a:sym typeface="Open Sans"/>
              </a:rPr>
              <a:t>Introduction</a:t>
            </a:r>
            <a:endParaRPr sz="4800">
              <a:solidFill>
                <a:srgbClr val="29546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4"/>
          <p:cNvSpPr txBox="1">
            <a:spLocks noGrp="1"/>
          </p:cNvSpPr>
          <p:nvPr>
            <p:ph type="body" idx="1"/>
          </p:nvPr>
        </p:nvSpPr>
        <p:spPr>
          <a:xfrm>
            <a:off x="372557" y="1713372"/>
            <a:ext cx="10972800" cy="46246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60950" rIns="121900" bIns="60950" anchor="t" anchorCtr="0">
            <a:normAutofit/>
          </a:bodyPr>
          <a:lstStyle/>
          <a:p>
            <a:pPr marL="457189" lvl="0" indent="-457189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29546F"/>
              </a:buClr>
              <a:buSzPts val="3200"/>
              <a:buFont typeface="Open Sans"/>
              <a:buChar char="•"/>
            </a:pPr>
            <a:r>
              <a:rPr lang="en-US" dirty="0"/>
              <a:t>Amplify and detect </a:t>
            </a:r>
            <a:r>
              <a:rPr lang="en-US" dirty="0" err="1"/>
              <a:t>cyt</a:t>
            </a:r>
            <a:r>
              <a:rPr lang="en-US" dirty="0"/>
              <a:t> b gene</a:t>
            </a:r>
            <a:endParaRPr dirty="0"/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29546F"/>
              </a:buClr>
              <a:buSzPts val="3200"/>
              <a:buNone/>
            </a:pPr>
            <a:endParaRPr dirty="0"/>
          </a:p>
        </p:txBody>
      </p:sp>
      <p:sp>
        <p:nvSpPr>
          <p:cNvPr id="58" name="Google Shape;58;p4"/>
          <p:cNvSpPr txBox="1">
            <a:spLocks noGrp="1"/>
          </p:cNvSpPr>
          <p:nvPr>
            <p:ph type="ctrTitle"/>
          </p:nvPr>
        </p:nvSpPr>
        <p:spPr>
          <a:xfrm>
            <a:off x="372557" y="386978"/>
            <a:ext cx="9200420" cy="13129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60950" rIns="121900" bIns="60950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29546F"/>
              </a:buClr>
              <a:buSzPts val="4000"/>
              <a:buFont typeface="Open Sans"/>
              <a:buNone/>
            </a:pPr>
            <a:r>
              <a:rPr lang="en-US"/>
              <a:t>Aims of Unit 3 </a:t>
            </a:r>
            <a:endParaRPr/>
          </a:p>
        </p:txBody>
      </p:sp>
      <p:sp>
        <p:nvSpPr>
          <p:cNvPr id="59" name="Google Shape;59;p4"/>
          <p:cNvSpPr txBox="1">
            <a:spLocks noGrp="1"/>
          </p:cNvSpPr>
          <p:nvPr>
            <p:ph type="sldNum" idx="12"/>
          </p:nvPr>
        </p:nvSpPr>
        <p:spPr>
          <a:xfrm>
            <a:off x="-9770" y="6529975"/>
            <a:ext cx="59485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4</a:t>
            </a:fld>
            <a:endParaRPr/>
          </a:p>
        </p:txBody>
      </p:sp>
      <p:grpSp>
        <p:nvGrpSpPr>
          <p:cNvPr id="60" name="Google Shape;60;p4"/>
          <p:cNvGrpSpPr/>
          <p:nvPr/>
        </p:nvGrpSpPr>
        <p:grpSpPr>
          <a:xfrm>
            <a:off x="6941255" y="1699931"/>
            <a:ext cx="4184649" cy="3881436"/>
            <a:chOff x="0" y="0"/>
            <a:chExt cx="4184649" cy="3881436"/>
          </a:xfrm>
        </p:grpSpPr>
        <p:sp>
          <p:nvSpPr>
            <p:cNvPr id="61" name="Google Shape;61;p4"/>
            <p:cNvSpPr/>
            <p:nvPr/>
          </p:nvSpPr>
          <p:spPr>
            <a:xfrm>
              <a:off x="0" y="0"/>
              <a:ext cx="3347720" cy="853916"/>
            </a:xfrm>
            <a:prstGeom prst="roundRect">
              <a:avLst>
                <a:gd name="adj" fmla="val 10000"/>
              </a:avLst>
            </a:prstGeom>
            <a:gradFill>
              <a:gsLst>
                <a:gs pos="0">
                  <a:srgbClr val="427A9C"/>
                </a:gs>
                <a:gs pos="80000">
                  <a:srgbClr val="57A1CD"/>
                </a:gs>
                <a:gs pos="100000">
                  <a:srgbClr val="56A3D0"/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4901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" name="Google Shape;62;p4"/>
            <p:cNvSpPr txBox="1"/>
            <p:nvPr/>
          </p:nvSpPr>
          <p:spPr>
            <a:xfrm>
              <a:off x="25010" y="25010"/>
              <a:ext cx="2354122" cy="803896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83800" tIns="83800" rIns="83800" bIns="83800" anchor="ctr" anchorCtr="0">
              <a:noAutofit/>
            </a:bodyPr>
            <a:lstStyle/>
            <a:p>
              <a:pPr marL="0" marR="0" lvl="0" indent="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200" dirty="0">
                  <a:solidFill>
                    <a:srgbClr val="FFFFFF"/>
                  </a:solidFill>
                  <a:latin typeface="Open Sans"/>
                  <a:ea typeface="Open Sans"/>
                  <a:cs typeface="Open Sans"/>
                  <a:sym typeface="Open Sans"/>
                </a:rPr>
                <a:t>Building</a:t>
              </a:r>
              <a:r>
                <a:rPr lang="en-US" sz="2200" b="0" dirty="0">
                  <a:solidFill>
                    <a:schemeClr val="lt1"/>
                  </a:solidFill>
                  <a:latin typeface="Open Sans"/>
                  <a:ea typeface="Open Sans"/>
                  <a:cs typeface="Open Sans"/>
                  <a:sym typeface="Open Sans"/>
                </a:rPr>
                <a:t> </a:t>
              </a:r>
              <a:r>
                <a:rPr lang="en-US" sz="2200" dirty="0">
                  <a:solidFill>
                    <a:srgbClr val="FFFFFF"/>
                  </a:solidFill>
                  <a:latin typeface="Open Sans"/>
                  <a:ea typeface="Open Sans"/>
                  <a:cs typeface="Open Sans"/>
                  <a:sym typeface="Open Sans"/>
                </a:rPr>
                <a:t>Thermocycler</a:t>
              </a:r>
              <a:endParaRPr dirty="0"/>
            </a:p>
          </p:txBody>
        </p:sp>
        <p:sp>
          <p:nvSpPr>
            <p:cNvPr id="63" name="Google Shape;63;p4"/>
            <p:cNvSpPr/>
            <p:nvPr/>
          </p:nvSpPr>
          <p:spPr>
            <a:xfrm>
              <a:off x="280371" y="1009173"/>
              <a:ext cx="3347720" cy="853916"/>
            </a:xfrm>
            <a:prstGeom prst="roundRect">
              <a:avLst>
                <a:gd name="adj" fmla="val 10000"/>
              </a:avLst>
            </a:prstGeom>
            <a:solidFill>
              <a:srgbClr val="3BDFC8"/>
            </a:solidFill>
            <a:ln>
              <a:noFill/>
            </a:ln>
            <a:effectLst>
              <a:outerShdw blurRad="40000" dist="23000" dir="5400000" rotWithShape="0">
                <a:srgbClr val="000000">
                  <a:alpha val="34901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" name="Google Shape;64;p4"/>
            <p:cNvSpPr txBox="1"/>
            <p:nvPr/>
          </p:nvSpPr>
          <p:spPr>
            <a:xfrm>
              <a:off x="305381" y="1034183"/>
              <a:ext cx="2462282" cy="803896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83800" tIns="83800" rIns="83800" bIns="83800" anchor="ctr" anchorCtr="0">
              <a:noAutofit/>
            </a:bodyPr>
            <a:lstStyle/>
            <a:p>
              <a:pPr marL="0" marR="0" lvl="0" indent="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200">
                  <a:solidFill>
                    <a:srgbClr val="FFFFFF"/>
                  </a:solidFill>
                  <a:latin typeface="Open Sans"/>
                  <a:ea typeface="Open Sans"/>
                  <a:cs typeface="Open Sans"/>
                  <a:sym typeface="Open Sans"/>
                </a:rPr>
                <a:t>DNA Extraction and Gel Electrophoresis</a:t>
              </a:r>
              <a:endParaRPr/>
            </a:p>
          </p:txBody>
        </p:sp>
        <p:sp>
          <p:nvSpPr>
            <p:cNvPr id="65" name="Google Shape;65;p4"/>
            <p:cNvSpPr/>
            <p:nvPr/>
          </p:nvSpPr>
          <p:spPr>
            <a:xfrm>
              <a:off x="556558" y="2018347"/>
              <a:ext cx="3347720" cy="853916"/>
            </a:xfrm>
            <a:prstGeom prst="roundRect">
              <a:avLst>
                <a:gd name="adj" fmla="val 10000"/>
              </a:avLst>
            </a:prstGeom>
            <a:solidFill>
              <a:srgbClr val="57BF9F"/>
            </a:solidFill>
            <a:ln>
              <a:noFill/>
            </a:ln>
            <a:effectLst>
              <a:outerShdw blurRad="40000" dist="23000" dir="5400000" rotWithShape="0">
                <a:srgbClr val="000000">
                  <a:alpha val="34901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" name="Google Shape;66;p4"/>
            <p:cNvSpPr txBox="1"/>
            <p:nvPr/>
          </p:nvSpPr>
          <p:spPr>
            <a:xfrm>
              <a:off x="581568" y="2043357"/>
              <a:ext cx="2466467" cy="803896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83800" tIns="83800" rIns="83800" bIns="83800" anchor="ctr" anchorCtr="0">
              <a:noAutofit/>
            </a:bodyPr>
            <a:lstStyle/>
            <a:p>
              <a:pPr marL="0" marR="0" lvl="0" indent="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200" b="1" i="1">
                  <a:solidFill>
                    <a:srgbClr val="FFC000"/>
                  </a:solidFill>
                  <a:latin typeface="Open Sans"/>
                  <a:ea typeface="Open Sans"/>
                  <a:cs typeface="Open Sans"/>
                  <a:sym typeface="Open Sans"/>
                </a:rPr>
                <a:t>PCR and Gel Electrophoresis</a:t>
              </a:r>
              <a:endParaRPr/>
            </a:p>
          </p:txBody>
        </p:sp>
        <p:sp>
          <p:nvSpPr>
            <p:cNvPr id="67" name="Google Shape;67;p4"/>
            <p:cNvSpPr/>
            <p:nvPr/>
          </p:nvSpPr>
          <p:spPr>
            <a:xfrm>
              <a:off x="836929" y="3027520"/>
              <a:ext cx="3347720" cy="853916"/>
            </a:xfrm>
            <a:prstGeom prst="roundRect">
              <a:avLst>
                <a:gd name="adj" fmla="val 10000"/>
              </a:avLst>
            </a:prstGeom>
            <a:solidFill>
              <a:srgbClr val="075D03"/>
            </a:solidFill>
            <a:ln>
              <a:noFill/>
            </a:ln>
            <a:effectLst>
              <a:outerShdw blurRad="40000" dist="23000" dir="5400000" rotWithShape="0">
                <a:srgbClr val="000000">
                  <a:alpha val="34901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" name="Google Shape;68;p4"/>
            <p:cNvSpPr txBox="1"/>
            <p:nvPr/>
          </p:nvSpPr>
          <p:spPr>
            <a:xfrm>
              <a:off x="861939" y="3052530"/>
              <a:ext cx="2462282" cy="803896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83800" tIns="83800" rIns="83800" bIns="83800" anchor="ctr" anchorCtr="0">
              <a:noAutofit/>
            </a:bodyPr>
            <a:lstStyle/>
            <a:p>
              <a:pPr marL="0" marR="0" lvl="0" indent="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200">
                  <a:solidFill>
                    <a:srgbClr val="FFFFFF"/>
                  </a:solidFill>
                  <a:latin typeface="Open Sans"/>
                  <a:ea typeface="Open Sans"/>
                  <a:cs typeface="Open Sans"/>
                  <a:sym typeface="Open Sans"/>
                </a:rPr>
                <a:t>RFLP and DNA Fingerprinting</a:t>
              </a:r>
              <a:endParaRPr/>
            </a:p>
          </p:txBody>
        </p:sp>
        <p:sp>
          <p:nvSpPr>
            <p:cNvPr id="69" name="Google Shape;69;p4"/>
            <p:cNvSpPr/>
            <p:nvPr/>
          </p:nvSpPr>
          <p:spPr>
            <a:xfrm>
              <a:off x="2792674" y="654022"/>
              <a:ext cx="555045" cy="555045"/>
            </a:xfrm>
            <a:prstGeom prst="downArrow">
              <a:avLst>
                <a:gd name="adj1" fmla="val 55000"/>
                <a:gd name="adj2" fmla="val 45000"/>
              </a:avLst>
            </a:prstGeom>
            <a:solidFill>
              <a:srgbClr val="D3E0EB">
                <a:alpha val="89803"/>
              </a:srgbClr>
            </a:solidFill>
            <a:ln w="9525" cap="flat" cmpd="sng">
              <a:solidFill>
                <a:srgbClr val="D3E0EB">
                  <a:alpha val="89803"/>
                </a:srgbClr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40000" dist="23000" dir="5400000" rotWithShape="0">
                <a:srgbClr val="000000">
                  <a:alpha val="34901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" name="Google Shape;70;p4"/>
            <p:cNvSpPr txBox="1"/>
            <p:nvPr/>
          </p:nvSpPr>
          <p:spPr>
            <a:xfrm>
              <a:off x="2917559" y="654022"/>
              <a:ext cx="305275" cy="41767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31750" tIns="31750" rIns="31750" bIns="3175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25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1" name="Google Shape;71;p4"/>
            <p:cNvSpPr/>
            <p:nvPr/>
          </p:nvSpPr>
          <p:spPr>
            <a:xfrm>
              <a:off x="3073046" y="1663195"/>
              <a:ext cx="555045" cy="555045"/>
            </a:xfrm>
            <a:prstGeom prst="downArrow">
              <a:avLst>
                <a:gd name="adj1" fmla="val 55000"/>
                <a:gd name="adj2" fmla="val 45000"/>
              </a:avLst>
            </a:prstGeom>
            <a:solidFill>
              <a:srgbClr val="CAD4D2">
                <a:alpha val="89803"/>
              </a:srgbClr>
            </a:solidFill>
            <a:ln w="9525" cap="flat" cmpd="sng">
              <a:solidFill>
                <a:srgbClr val="CAD4D2">
                  <a:alpha val="89803"/>
                </a:srgbClr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40000" dist="23000" dir="5400000" rotWithShape="0">
                <a:srgbClr val="000000">
                  <a:alpha val="34901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" name="Google Shape;72;p4"/>
            <p:cNvSpPr txBox="1"/>
            <p:nvPr/>
          </p:nvSpPr>
          <p:spPr>
            <a:xfrm>
              <a:off x="3197931" y="1663195"/>
              <a:ext cx="305275" cy="41767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31750" tIns="31750" rIns="31750" bIns="3175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25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3" name="Google Shape;73;p4"/>
            <p:cNvSpPr/>
            <p:nvPr/>
          </p:nvSpPr>
          <p:spPr>
            <a:xfrm>
              <a:off x="3349232" y="2672369"/>
              <a:ext cx="555045" cy="555045"/>
            </a:xfrm>
            <a:prstGeom prst="downArrow">
              <a:avLst>
                <a:gd name="adj1" fmla="val 55000"/>
                <a:gd name="adj2" fmla="val 45000"/>
              </a:avLst>
            </a:prstGeom>
            <a:solidFill>
              <a:srgbClr val="EAEEFA">
                <a:alpha val="89803"/>
              </a:srgbClr>
            </a:solidFill>
            <a:ln w="9525" cap="flat" cmpd="sng">
              <a:solidFill>
                <a:srgbClr val="EAEEFA">
                  <a:alpha val="89803"/>
                </a:srgbClr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40000" dist="23000" dir="5400000" rotWithShape="0">
                <a:srgbClr val="000000">
                  <a:alpha val="34901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" name="Google Shape;74;p4"/>
            <p:cNvSpPr txBox="1"/>
            <p:nvPr/>
          </p:nvSpPr>
          <p:spPr>
            <a:xfrm>
              <a:off x="3474117" y="2672369"/>
              <a:ext cx="305275" cy="41767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31750" tIns="31750" rIns="31750" bIns="3175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25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5"/>
          <p:cNvSpPr txBox="1">
            <a:spLocks noGrp="1"/>
          </p:cNvSpPr>
          <p:nvPr>
            <p:ph type="body" idx="1"/>
          </p:nvPr>
        </p:nvSpPr>
        <p:spPr>
          <a:xfrm>
            <a:off x="372557" y="1713372"/>
            <a:ext cx="10972800" cy="46246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60950" rIns="121900" bIns="60950" anchor="t" anchorCtr="0">
            <a:normAutofit/>
          </a:bodyPr>
          <a:lstStyle/>
          <a:p>
            <a:pPr marL="457189" lvl="0" indent="-457189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29546F"/>
              </a:buClr>
              <a:buSzPts val="3200"/>
              <a:buFont typeface="Open Sans"/>
              <a:buChar char="•"/>
            </a:pPr>
            <a:r>
              <a:rPr lang="en-US" dirty="0"/>
              <a:t>Outline the principle and practice of PCR</a:t>
            </a:r>
            <a:endParaRPr dirty="0"/>
          </a:p>
          <a:p>
            <a:pPr marL="457189" lvl="0" indent="-457189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29546F"/>
              </a:buClr>
              <a:buSzPts val="3200"/>
              <a:buFont typeface="Open Sans"/>
              <a:buChar char="•"/>
            </a:pPr>
            <a:r>
              <a:rPr lang="en-US" dirty="0"/>
              <a:t>Outline the principle of agarose gel electrophoresis</a:t>
            </a:r>
            <a:endParaRPr dirty="0"/>
          </a:p>
          <a:p>
            <a:pPr marL="457189" lvl="0" indent="-457189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29546F"/>
              </a:buClr>
              <a:buSzPts val="3200"/>
              <a:buFont typeface="Open Sans"/>
              <a:buChar char="•"/>
            </a:pPr>
            <a:r>
              <a:rPr lang="en-US" dirty="0"/>
              <a:t>Determine the PCR product size by using a mathematical approach</a:t>
            </a:r>
            <a:endParaRPr dirty="0"/>
          </a:p>
          <a:p>
            <a:pPr marL="457189" lvl="0" indent="-457189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29546F"/>
              </a:buClr>
              <a:buSzPts val="3200"/>
              <a:buFont typeface="Open Sans"/>
              <a:buChar char="•"/>
            </a:pPr>
            <a:r>
              <a:rPr lang="en-US" dirty="0" err="1"/>
              <a:t>Recognise</a:t>
            </a:r>
            <a:r>
              <a:rPr lang="en-US" dirty="0"/>
              <a:t> the wide application of PCR</a:t>
            </a:r>
            <a:endParaRPr dirty="0"/>
          </a:p>
          <a:p>
            <a:pPr marL="457189" lvl="0" indent="-457189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29546F"/>
              </a:buClr>
              <a:buSzPts val="3200"/>
              <a:buFont typeface="Open Sans"/>
              <a:buChar char="•"/>
            </a:pPr>
            <a:r>
              <a:rPr lang="en-US" dirty="0"/>
              <a:t>Obtain practical experience of performing a PCR</a:t>
            </a:r>
            <a:endParaRPr dirty="0"/>
          </a:p>
          <a:p>
            <a:pPr marL="457189" lvl="0" indent="-253989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29546F"/>
              </a:buClr>
              <a:buSzPts val="3200"/>
              <a:buFont typeface="Open Sans"/>
              <a:buNone/>
            </a:pPr>
            <a:endParaRPr dirty="0"/>
          </a:p>
        </p:txBody>
      </p:sp>
      <p:sp>
        <p:nvSpPr>
          <p:cNvPr id="80" name="Google Shape;80;p5"/>
          <p:cNvSpPr txBox="1">
            <a:spLocks noGrp="1"/>
          </p:cNvSpPr>
          <p:nvPr>
            <p:ph type="ctrTitle"/>
          </p:nvPr>
        </p:nvSpPr>
        <p:spPr>
          <a:xfrm>
            <a:off x="372557" y="386978"/>
            <a:ext cx="9200420" cy="13129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60950" rIns="121900" bIns="60950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29546F"/>
              </a:buClr>
              <a:buSzPts val="4000"/>
              <a:buFont typeface="Open Sans"/>
              <a:buNone/>
            </a:pPr>
            <a:r>
              <a:rPr lang="en-US"/>
              <a:t>Objectives of Unit 3</a:t>
            </a:r>
            <a:endParaRPr/>
          </a:p>
        </p:txBody>
      </p:sp>
      <p:sp>
        <p:nvSpPr>
          <p:cNvPr id="81" name="Google Shape;81;p5"/>
          <p:cNvSpPr txBox="1">
            <a:spLocks noGrp="1"/>
          </p:cNvSpPr>
          <p:nvPr>
            <p:ph type="sldNum" idx="12"/>
          </p:nvPr>
        </p:nvSpPr>
        <p:spPr>
          <a:xfrm>
            <a:off x="-9770" y="6529975"/>
            <a:ext cx="59485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5</a:t>
            </a:fld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6"/>
          <p:cNvSpPr txBox="1">
            <a:spLocks noGrp="1"/>
          </p:cNvSpPr>
          <p:nvPr>
            <p:ph type="sldNum" idx="12"/>
          </p:nvPr>
        </p:nvSpPr>
        <p:spPr>
          <a:xfrm>
            <a:off x="-9770" y="6529975"/>
            <a:ext cx="59485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6</a:t>
            </a:fld>
            <a:endParaRPr/>
          </a:p>
        </p:txBody>
      </p:sp>
      <p:sp>
        <p:nvSpPr>
          <p:cNvPr id="87" name="Google Shape;87;p6"/>
          <p:cNvSpPr txBox="1"/>
          <p:nvPr/>
        </p:nvSpPr>
        <p:spPr>
          <a:xfrm>
            <a:off x="677335" y="2700867"/>
            <a:ext cx="9799706" cy="18265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60950" rIns="121900" bIns="60950" anchor="ctr" anchorCtr="0">
            <a:normAutofit/>
          </a:bodyPr>
          <a:lstStyle/>
          <a:p>
            <a:pPr marL="914400" marR="0" lvl="0" indent="-914400" algn="l" rtl="0">
              <a:spcBef>
                <a:spcPts val="0"/>
              </a:spcBef>
              <a:spcAft>
                <a:spcPts val="0"/>
              </a:spcAft>
              <a:buClr>
                <a:srgbClr val="29546F"/>
              </a:buClr>
              <a:buSzPts val="4800"/>
              <a:buFont typeface="Open Sans"/>
              <a:buAutoNum type="arabicPeriod" startAt="2"/>
            </a:pPr>
            <a:r>
              <a:rPr lang="en-US" sz="4800">
                <a:solidFill>
                  <a:srgbClr val="29546F"/>
                </a:solidFill>
                <a:latin typeface="Open Sans"/>
                <a:ea typeface="Open Sans"/>
                <a:cs typeface="Open Sans"/>
                <a:sym typeface="Open Sans"/>
              </a:rPr>
              <a:t>Principle and Application of PCR</a:t>
            </a:r>
            <a:endParaRPr sz="4800">
              <a:solidFill>
                <a:srgbClr val="29546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7"/>
          <p:cNvSpPr txBox="1">
            <a:spLocks noGrp="1"/>
          </p:cNvSpPr>
          <p:nvPr>
            <p:ph type="body" idx="1"/>
          </p:nvPr>
        </p:nvSpPr>
        <p:spPr>
          <a:xfrm>
            <a:off x="372557" y="1713372"/>
            <a:ext cx="10999738" cy="427905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txBody>
          <a:bodyPr spcFirstLastPara="1" wrap="square" lIns="121900" tIns="60950" rIns="121900" bIns="60950" anchor="t" anchorCtr="0">
            <a:normAutofit/>
          </a:bodyPr>
          <a:lstStyle/>
          <a:p>
            <a:pPr marL="457189" lvl="0" indent="-457189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29546F"/>
              </a:buClr>
              <a:buSzPts val="2800"/>
              <a:buFont typeface="Open Sans"/>
              <a:buChar char="•"/>
            </a:pPr>
            <a:r>
              <a:rPr lang="en-US" sz="2800" dirty="0"/>
              <a:t>Polymerase Chain Reaction</a:t>
            </a:r>
            <a:endParaRPr dirty="0"/>
          </a:p>
          <a:p>
            <a:pPr marL="457189" lvl="0" indent="-457189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29546F"/>
              </a:buClr>
              <a:buSzPts val="2800"/>
              <a:buFont typeface="Open Sans"/>
              <a:buChar char="•"/>
            </a:pPr>
            <a:r>
              <a:rPr lang="en-US" sz="2800" dirty="0"/>
              <a:t>A method for amplifying (replicate for many times) a specific region of gene / chromosome</a:t>
            </a:r>
            <a:endParaRPr dirty="0"/>
          </a:p>
          <a:p>
            <a:pPr marL="457189" lvl="0" indent="-457189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29546F"/>
              </a:buClr>
              <a:buSzPts val="2800"/>
              <a:buFont typeface="Open Sans"/>
              <a:buChar char="•"/>
            </a:pPr>
            <a:r>
              <a:rPr lang="en-US" sz="2800" dirty="0"/>
              <a:t>Two features</a:t>
            </a:r>
            <a:endParaRPr dirty="0"/>
          </a:p>
          <a:p>
            <a:pPr marL="990575" lvl="1" indent="-38099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29546F"/>
              </a:buClr>
              <a:buSzPts val="2800"/>
              <a:buFont typeface="Noto Sans Symbols"/>
              <a:buChar char="⮚"/>
            </a:pPr>
            <a:r>
              <a:rPr lang="en-US" sz="2800" dirty="0"/>
              <a:t>Amplification</a:t>
            </a:r>
            <a:endParaRPr dirty="0"/>
          </a:p>
          <a:p>
            <a:pPr marL="990575" lvl="1" indent="-38099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29546F"/>
              </a:buClr>
              <a:buSzPts val="2800"/>
              <a:buFont typeface="Noto Sans Symbols"/>
              <a:buChar char="⮚"/>
            </a:pPr>
            <a:r>
              <a:rPr lang="en-US" sz="2800" dirty="0"/>
              <a:t>Specific region of a gene / chromosome</a:t>
            </a:r>
            <a:endParaRPr dirty="0"/>
          </a:p>
        </p:txBody>
      </p:sp>
      <p:sp>
        <p:nvSpPr>
          <p:cNvPr id="93" name="Google Shape;93;p7"/>
          <p:cNvSpPr txBox="1">
            <a:spLocks noGrp="1"/>
          </p:cNvSpPr>
          <p:nvPr>
            <p:ph type="ctrTitle"/>
          </p:nvPr>
        </p:nvSpPr>
        <p:spPr>
          <a:xfrm>
            <a:off x="372557" y="386978"/>
            <a:ext cx="9200420" cy="13129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60950" rIns="121900" bIns="60950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29546F"/>
              </a:buClr>
              <a:buSzPts val="4000"/>
              <a:buFont typeface="Open Sans"/>
              <a:buNone/>
            </a:pPr>
            <a:r>
              <a:rPr lang="en-US"/>
              <a:t>What is PCR?</a:t>
            </a:r>
            <a:endParaRPr/>
          </a:p>
        </p:txBody>
      </p:sp>
      <p:sp>
        <p:nvSpPr>
          <p:cNvPr id="94" name="Google Shape;94;p7"/>
          <p:cNvSpPr txBox="1">
            <a:spLocks noGrp="1"/>
          </p:cNvSpPr>
          <p:nvPr>
            <p:ph type="sldNum" idx="12"/>
          </p:nvPr>
        </p:nvSpPr>
        <p:spPr>
          <a:xfrm>
            <a:off x="-9770" y="6529975"/>
            <a:ext cx="59485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7</a:t>
            </a:fld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8"/>
          <p:cNvSpPr txBox="1">
            <a:spLocks noGrp="1"/>
          </p:cNvSpPr>
          <p:nvPr>
            <p:ph type="body" idx="1"/>
          </p:nvPr>
        </p:nvSpPr>
        <p:spPr>
          <a:xfrm>
            <a:off x="477337" y="1757699"/>
            <a:ext cx="5840956" cy="3546364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txBody>
          <a:bodyPr spcFirstLastPara="1" wrap="square" lIns="121900" tIns="60950" rIns="121900" bIns="60950" anchor="t" anchorCtr="0">
            <a:normAutofit fontScale="85000" lnSpcReduction="10000"/>
          </a:bodyPr>
          <a:lstStyle/>
          <a:p>
            <a:pPr marL="457189" lvl="0" indent="-457189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29546F"/>
              </a:buClr>
              <a:buSzPts val="3200"/>
              <a:buFont typeface="Open Sans"/>
              <a:buChar char="•"/>
            </a:pPr>
            <a:r>
              <a:rPr lang="en-US" dirty="0"/>
              <a:t>Primers define the region to </a:t>
            </a:r>
            <a:br>
              <a:rPr lang="en-US" dirty="0"/>
            </a:br>
            <a:r>
              <a:rPr lang="en-US" dirty="0"/>
              <a:t>be amplified </a:t>
            </a:r>
            <a:endParaRPr dirty="0"/>
          </a:p>
          <a:p>
            <a:pPr marL="457189" lvl="0" indent="-457189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29546F"/>
              </a:buClr>
              <a:buSzPts val="3200"/>
              <a:buFont typeface="Open Sans"/>
              <a:buChar char="•"/>
            </a:pPr>
            <a:r>
              <a:rPr lang="en-US" dirty="0"/>
              <a:t>DNA polymerase adds new </a:t>
            </a:r>
            <a:br>
              <a:rPr lang="en-US" dirty="0"/>
            </a:br>
            <a:r>
              <a:rPr lang="en-US" dirty="0"/>
              <a:t>nucleotides to form new DNA </a:t>
            </a:r>
            <a:br>
              <a:rPr lang="en-US" dirty="0"/>
            </a:br>
            <a:r>
              <a:rPr lang="en-US" dirty="0"/>
              <a:t>strands</a:t>
            </a:r>
            <a:endParaRPr dirty="0"/>
          </a:p>
          <a:p>
            <a:pPr marL="457189" lvl="0" indent="-253989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29546F"/>
              </a:buClr>
              <a:buSzPts val="3200"/>
              <a:buFont typeface="Open Sans"/>
              <a:buNone/>
            </a:pPr>
            <a:endParaRPr dirty="0"/>
          </a:p>
        </p:txBody>
      </p:sp>
      <p:sp>
        <p:nvSpPr>
          <p:cNvPr id="100" name="Google Shape;100;p8"/>
          <p:cNvSpPr txBox="1">
            <a:spLocks noGrp="1"/>
          </p:cNvSpPr>
          <p:nvPr>
            <p:ph type="sldNum" idx="12"/>
          </p:nvPr>
        </p:nvSpPr>
        <p:spPr>
          <a:xfrm>
            <a:off x="-9770" y="6529975"/>
            <a:ext cx="59485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8</a:t>
            </a:fld>
            <a:endParaRPr/>
          </a:p>
        </p:txBody>
      </p:sp>
      <p:pic>
        <p:nvPicPr>
          <p:cNvPr id="101" name="Google Shape;101;p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506476" y="1876741"/>
            <a:ext cx="5296964" cy="330828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9"/>
          <p:cNvSpPr txBox="1">
            <a:spLocks noGrp="1"/>
          </p:cNvSpPr>
          <p:nvPr>
            <p:ph type="body" idx="1"/>
          </p:nvPr>
        </p:nvSpPr>
        <p:spPr>
          <a:xfrm>
            <a:off x="372557" y="1713372"/>
            <a:ext cx="10972800" cy="46246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60950" rIns="121900" bIns="60950" anchor="t" anchorCtr="0">
            <a:normAutofit/>
          </a:bodyPr>
          <a:lstStyle/>
          <a:p>
            <a:pPr marL="457189" lvl="0" indent="-457189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29546F"/>
              </a:buClr>
              <a:buSzPts val="3200"/>
              <a:buChar char="•"/>
            </a:pPr>
            <a:r>
              <a:rPr lang="en-US" dirty="0"/>
              <a:t>How to separate the DNA double helix into two single chains? </a:t>
            </a:r>
            <a:endParaRPr b="1" dirty="0"/>
          </a:p>
          <a:p>
            <a:pPr marL="457189" lvl="0" indent="-457189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29546F"/>
              </a:buClr>
              <a:buSzPts val="3200"/>
              <a:buChar char="•"/>
            </a:pPr>
            <a:r>
              <a:rPr lang="en-US" dirty="0"/>
              <a:t>How can primers bind on DNA molecules?</a:t>
            </a:r>
            <a:endParaRPr dirty="0"/>
          </a:p>
          <a:p>
            <a:pPr marL="457189" lvl="0" indent="-457189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29546F"/>
              </a:buClr>
              <a:buSzPts val="3200"/>
              <a:buChar char="•"/>
            </a:pPr>
            <a:r>
              <a:rPr lang="en-US" dirty="0"/>
              <a:t>They are achieved by controlling reaction temperature</a:t>
            </a:r>
            <a:endParaRPr dirty="0"/>
          </a:p>
          <a:p>
            <a:pPr marL="457189" lvl="0" indent="-253989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29546F"/>
              </a:buClr>
              <a:buSzPts val="3200"/>
              <a:buFont typeface="Open Sans"/>
              <a:buNone/>
            </a:pPr>
            <a:endParaRPr dirty="0"/>
          </a:p>
        </p:txBody>
      </p:sp>
      <p:sp>
        <p:nvSpPr>
          <p:cNvPr id="107" name="Google Shape;107;p9"/>
          <p:cNvSpPr txBox="1">
            <a:spLocks noGrp="1"/>
          </p:cNvSpPr>
          <p:nvPr>
            <p:ph type="ctrTitle"/>
          </p:nvPr>
        </p:nvSpPr>
        <p:spPr>
          <a:xfrm>
            <a:off x="372557" y="386978"/>
            <a:ext cx="9200420" cy="13129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60950" rIns="121900" bIns="60950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29546F"/>
              </a:buClr>
              <a:buSzPts val="4000"/>
              <a:buFont typeface="Open Sans"/>
              <a:buNone/>
            </a:pPr>
            <a:r>
              <a:rPr lang="en-US"/>
              <a:t>Two Questions</a:t>
            </a:r>
            <a:endParaRPr/>
          </a:p>
        </p:txBody>
      </p:sp>
      <p:sp>
        <p:nvSpPr>
          <p:cNvPr id="108" name="Google Shape;108;p9"/>
          <p:cNvSpPr txBox="1">
            <a:spLocks noGrp="1"/>
          </p:cNvSpPr>
          <p:nvPr>
            <p:ph type="sldNum" idx="12"/>
          </p:nvPr>
        </p:nvSpPr>
        <p:spPr>
          <a:xfrm>
            <a:off x="-9770" y="6529975"/>
            <a:ext cx="59485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9</a:t>
            </a:fld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1_Office 佈景主題">
  <a:themeElements>
    <a:clrScheme name="自訂 16">
      <a:dk1>
        <a:srgbClr val="14285A"/>
      </a:dk1>
      <a:lt1>
        <a:srgbClr val="14285A"/>
      </a:lt1>
      <a:dk2>
        <a:srgbClr val="1A1A1A"/>
      </a:dk2>
      <a:lt2>
        <a:srgbClr val="14285A"/>
      </a:lt2>
      <a:accent1>
        <a:srgbClr val="595959"/>
      </a:accent1>
      <a:accent2>
        <a:srgbClr val="6AA4C8"/>
      </a:accent2>
      <a:accent3>
        <a:srgbClr val="137265"/>
      </a:accent3>
      <a:accent4>
        <a:srgbClr val="C4D1F1"/>
      </a:accent4>
      <a:accent5>
        <a:srgbClr val="0C4C43"/>
      </a:accent5>
      <a:accent6>
        <a:srgbClr val="A5C8DD"/>
      </a:accent6>
      <a:hlink>
        <a:srgbClr val="0C5349"/>
      </a:hlink>
      <a:folHlink>
        <a:srgbClr val="0C5349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佈景主題">
  <a:themeElements>
    <a:clrScheme name="自訂 14">
      <a:dk1>
        <a:srgbClr val="14285A"/>
      </a:dk1>
      <a:lt1>
        <a:srgbClr val="14285A"/>
      </a:lt1>
      <a:dk2>
        <a:srgbClr val="1A1A1A"/>
      </a:dk2>
      <a:lt2>
        <a:srgbClr val="14285A"/>
      </a:lt2>
      <a:accent1>
        <a:srgbClr val="595959"/>
      </a:accent1>
      <a:accent2>
        <a:srgbClr val="6AA4C8"/>
      </a:accent2>
      <a:accent3>
        <a:srgbClr val="137265"/>
      </a:accent3>
      <a:accent4>
        <a:srgbClr val="C4D1F1"/>
      </a:accent4>
      <a:accent5>
        <a:srgbClr val="0C4C43"/>
      </a:accent5>
      <a:accent6>
        <a:srgbClr val="A5C8DD"/>
      </a:accent6>
      <a:hlink>
        <a:srgbClr val="1AA793"/>
      </a:hlink>
      <a:folHlink>
        <a:srgbClr val="1AA793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佈景主題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326</Words>
  <Application>Microsoft Office PowerPoint</Application>
  <PresentationFormat>Widescreen</PresentationFormat>
  <Paragraphs>74</Paragraphs>
  <Slides>17</Slides>
  <Notes>17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17</vt:i4>
      </vt:variant>
    </vt:vector>
  </HeadingPairs>
  <TitlesOfParts>
    <vt:vector size="25" baseType="lpstr">
      <vt:lpstr>Open Sans</vt:lpstr>
      <vt:lpstr>Century Gothic</vt:lpstr>
      <vt:lpstr>Noto Sans Symbols</vt:lpstr>
      <vt:lpstr>Arial</vt:lpstr>
      <vt:lpstr>Calibri</vt:lpstr>
      <vt:lpstr>Helvetica Neue</vt:lpstr>
      <vt:lpstr>1_Office 佈景主題</vt:lpstr>
      <vt:lpstr>Office 佈景主題</vt:lpstr>
      <vt:lpstr>PowerPoint Presentation</vt:lpstr>
      <vt:lpstr>Content</vt:lpstr>
      <vt:lpstr>PowerPoint Presentation</vt:lpstr>
      <vt:lpstr>Aims of Unit 3 </vt:lpstr>
      <vt:lpstr>Objectives of Unit 3</vt:lpstr>
      <vt:lpstr>PowerPoint Presentation</vt:lpstr>
      <vt:lpstr>What is PCR?</vt:lpstr>
      <vt:lpstr>PowerPoint Presentation</vt:lpstr>
      <vt:lpstr>Two Questions</vt:lpstr>
      <vt:lpstr>PowerPoint Presentation</vt:lpstr>
      <vt:lpstr>Three Steps of PCR</vt:lpstr>
      <vt:lpstr>PowerPoint Presentation</vt:lpstr>
      <vt:lpstr>PowerPoint Presentation</vt:lpstr>
      <vt:lpstr>Question</vt:lpstr>
      <vt:lpstr>PowerPoint Presentation</vt:lpstr>
      <vt:lpstr>Application of PCR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11340625d@connect.polyu.hk</dc:creator>
  <cp:lastModifiedBy>Aneeta ANSAR</cp:lastModifiedBy>
  <cp:revision>1</cp:revision>
  <dcterms:created xsi:type="dcterms:W3CDTF">2018-09-13T08:27:05Z</dcterms:created>
  <dcterms:modified xsi:type="dcterms:W3CDTF">2024-04-19T09:28:11Z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rticulateGUID">
    <vt:lpwstr>5C70C8BD-9EA7-455D-803F-5A3F3F3F103F</vt:lpwstr>
  </property>
  <property fmtid="{D5CDD505-2E9C-101B-9397-08002B2CF9AE}" pid="3" name="ArticulatePath">
    <vt:lpwstr>單元一</vt:lpwstr>
  </property>
</Properties>
</file>