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3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12192000" cy="6858000"/>
  <p:notesSz cx="6797675" cy="9926638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entury Gothic" panose="020B0502020202020204" pitchFamily="34" charset="0"/>
      <p:regular r:id="rId44"/>
      <p:bold r:id="rId45"/>
      <p:italic r:id="rId46"/>
      <p:boldItalic r:id="rId47"/>
    </p:embeddedFont>
    <p:embeddedFont>
      <p:font typeface="Helvetica Neue" panose="020B0604020202020204" charset="0"/>
      <p:regular r:id="rId48"/>
      <p:bold r:id="rId49"/>
      <p:italic r:id="rId50"/>
      <p:boldItalic r:id="rId51"/>
    </p:embeddedFont>
    <p:embeddedFont>
      <p:font typeface="Open Sans" panose="020B0606030504020204" pitchFamily="34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>
          <p15:clr>
            <a:srgbClr val="A4A3A4"/>
          </p15:clr>
        </p15:guide>
        <p15:guide id="2" pos="216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6" roundtripDataSignature="AMtx7miOEoOjIyK7Rw8zlXZ51/SZ69hcs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eeta ANSAR" initials="AA" lastIdx="1" clrIdx="0">
    <p:extLst>
      <p:ext uri="{19B8F6BF-5375-455C-9EA6-DF929625EA0E}">
        <p15:presenceInfo xmlns:p15="http://schemas.microsoft.com/office/powerpoint/2012/main" userId="S-1-5-21-73586283-746137067-725345543-341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3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9"/>
        <p:guide pos="2161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font" Target="fonts/font16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customschemas.google.com/relationships/presentationmetadata" Target="metadata"/><Relationship Id="rId8" Type="http://schemas.openxmlformats.org/officeDocument/2006/relationships/slide" Target="slides/slide6.xml"/><Relationship Id="rId51" Type="http://schemas.openxmlformats.org/officeDocument/2006/relationships/font" Target="fonts/font12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7.fntdata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0.fntdata"/><Relationship Id="rId57" Type="http://schemas.openxmlformats.org/officeDocument/2006/relationships/commentAuthors" Target="commentAuthor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5.fntdata"/><Relationship Id="rId52" Type="http://schemas.openxmlformats.org/officeDocument/2006/relationships/font" Target="fonts/font13.fntdata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4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" name="Google Shape;33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1:notes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3" name="Google Shape;24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jc-steam.hkmu.edu.hk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://jc-steam.hkmu.edu.hk/" TargetMode="Externa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jc-steam.hkmu.edu.hk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0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lvl="0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»"/>
              <a:defRPr sz="32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40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0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 b="0" i="0" u="none" strike="noStrike" cap="none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 b="0" i="0" u="none" strike="noStrike" cap="none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Google Shape;19;p40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sng" strike="noStrike" cap="none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" name="Google Shape;20;p40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 b="0" u="none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title">
  <p:cSld name="Unit 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41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4" name="Google Shape;24;p41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5" name="Google Shape;25;p4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自訂版面配置">
  <p:cSld name="自訂版面配置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ctr" rtl="0">
              <a:spcBef>
                <a:spcPts val="0"/>
              </a:spcBef>
              <a:buNone/>
              <a:defRPr sz="1800">
                <a:solidFill>
                  <a:srgbClr val="10706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" name="Google Shape;28;p42"/>
          <p:cNvSpPr txBox="1"/>
          <p:nvPr/>
        </p:nvSpPr>
        <p:spPr>
          <a:xfrm>
            <a:off x="-1" y="108637"/>
            <a:ext cx="2281474" cy="334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1400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" name="Google Shape;29;p42"/>
          <p:cNvSpPr/>
          <p:nvPr/>
        </p:nvSpPr>
        <p:spPr>
          <a:xfrm>
            <a:off x="672165" y="6372710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0" name="Google Shape;30;p4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  <a:defRPr sz="40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9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00"/>
              <a:buFont typeface="Open Sans"/>
              <a:buNone/>
              <a:defRPr sz="5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" name="Google Shape;14;p39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marR="0" lvl="0" indent="-50165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sz="4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63550" algn="l" rtl="0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–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jc-steam.hkmu.edu.h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4.0/deed.en" TargetMode="External"/><Relationship Id="rId4" Type="http://schemas.openxmlformats.org/officeDocument/2006/relationships/hyperlink" Target="https://s3-us-west-2.amazonaws.com/courses-images/wp-content/uploads/sites/198/2016/11/23212722/3-1-10.jpe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hyperlink" Target="https://www.researchgate.net/figure/Illustration-of-the-structure-and-groups-of-the-four-types-of-DNA-nucleotides-tested_fig2_30873829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creativecommons.org/licenses/by/4.0/deed.en" TargetMode="External"/><Relationship Id="rId4" Type="http://schemas.openxmlformats.org/officeDocument/2006/relationships/hyperlink" Target="https://commons.wikimedia.org/wiki/File:0322_DNA_Nucleotides.jp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nome.gov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"/>
          <p:cNvSpPr txBox="1"/>
          <p:nvPr/>
        </p:nvSpPr>
        <p:spPr>
          <a:xfrm>
            <a:off x="1273407" y="6029702"/>
            <a:ext cx="4255783" cy="766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107063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10706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</a:t>
            </a:r>
            <a:endParaRPr sz="1300" b="0" i="0" u="sng" strike="noStrike" cap="none">
              <a:solidFill>
                <a:srgbClr val="107063"/>
              </a:solidFill>
              <a:latin typeface="Century Gothic"/>
              <a:ea typeface="Century Gothic"/>
              <a:cs typeface="Century Gothic"/>
              <a:sym typeface="Century Gothic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107063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10706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 Education Resources Sharing Scheme</a:t>
            </a:r>
            <a:endParaRPr sz="1300" b="0" i="0" u="none" strike="noStrike" cap="none">
              <a:solidFill>
                <a:srgbClr val="10706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7" name="Google Shape;37;p1"/>
          <p:cNvSpPr/>
          <p:nvPr/>
        </p:nvSpPr>
        <p:spPr>
          <a:xfrm>
            <a:off x="349962" y="905717"/>
            <a:ext cx="8323258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>
                <a:solidFill>
                  <a:srgbClr val="102E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Unit 2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rgbClr val="102E3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DNA Extraction</a:t>
            </a:r>
            <a:endParaRPr/>
          </a:p>
        </p:txBody>
      </p:sp>
      <p:sp>
        <p:nvSpPr>
          <p:cNvPr id="38" name="Google Shape;38;p1"/>
          <p:cNvSpPr txBox="1"/>
          <p:nvPr/>
        </p:nvSpPr>
        <p:spPr>
          <a:xfrm>
            <a:off x="349962" y="272606"/>
            <a:ext cx="5000635" cy="704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A894"/>
              </a:buClr>
              <a:buSzPts val="2800"/>
              <a:buFont typeface="Helvetica Neue"/>
              <a:buNone/>
            </a:pPr>
            <a:r>
              <a:rPr lang="en-US" sz="2800" b="0" i="0" u="none" strike="noStrike" cap="none">
                <a:solidFill>
                  <a:srgbClr val="17A894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be a Food Detective </a:t>
            </a:r>
            <a:endParaRPr sz="2800" b="0" i="0" u="none" strike="noStrike" cap="none">
              <a:solidFill>
                <a:srgbClr val="17A894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9" name="Google Shape;3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17490" y="6033344"/>
            <a:ext cx="668265" cy="668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 dirty="0"/>
              <a:t>3 Parts of a Nucleotide</a:t>
            </a:r>
            <a:endParaRPr dirty="0"/>
          </a:p>
        </p:txBody>
      </p:sp>
      <p:sp>
        <p:nvSpPr>
          <p:cNvPr id="117" name="Google Shape;117;p10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pic>
        <p:nvPicPr>
          <p:cNvPr id="118" name="Google Shape;118;p10" descr="Structure of a nucleotide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11912" y="1956957"/>
            <a:ext cx="5334531" cy="3817153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0"/>
          <p:cNvSpPr txBox="1"/>
          <p:nvPr/>
        </p:nvSpPr>
        <p:spPr>
          <a:xfrm>
            <a:off x="3521517" y="5861859"/>
            <a:ext cx="49153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credit: “</a:t>
            </a:r>
            <a:r>
              <a:rPr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</a:t>
            </a: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by OpenStax is licensed under </a:t>
            </a:r>
            <a:r>
              <a:rPr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 International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Four nucleotides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None/>
            </a:pPr>
            <a:endParaRPr/>
          </a:p>
        </p:txBody>
      </p:sp>
      <p:sp>
        <p:nvSpPr>
          <p:cNvPr id="125" name="Google Shape;125;p1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Types of Nucleotides</a:t>
            </a:r>
            <a:endParaRPr/>
          </a:p>
        </p:txBody>
      </p:sp>
      <p:sp>
        <p:nvSpPr>
          <p:cNvPr id="126" name="Google Shape;126;p1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grpSp>
        <p:nvGrpSpPr>
          <p:cNvPr id="127" name="Google Shape;127;p11"/>
          <p:cNvGrpSpPr/>
          <p:nvPr/>
        </p:nvGrpSpPr>
        <p:grpSpPr>
          <a:xfrm>
            <a:off x="1646159" y="3008570"/>
            <a:ext cx="8365682" cy="2571687"/>
            <a:chOff x="0" y="31"/>
            <a:chExt cx="8365682" cy="2571687"/>
          </a:xfrm>
        </p:grpSpPr>
        <p:sp>
          <p:nvSpPr>
            <p:cNvPr id="128" name="Google Shape;128;p11"/>
            <p:cNvSpPr/>
            <p:nvPr/>
          </p:nvSpPr>
          <p:spPr>
            <a:xfrm rot="5400000">
              <a:off x="5186871" y="-2049746"/>
              <a:ext cx="1003585" cy="53540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FE6FF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1"/>
            <p:cNvSpPr txBox="1"/>
            <p:nvPr/>
          </p:nvSpPr>
          <p:spPr>
            <a:xfrm>
              <a:off x="3011646" y="174470"/>
              <a:ext cx="5305045" cy="905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Adenine</a:t>
              </a:r>
              <a:endParaRPr sz="2400" b="0" i="0" u="none" strike="noStrike" cap="none">
                <a:solidFill>
                  <a:srgbClr val="244AA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Guanine</a:t>
              </a:r>
              <a:endParaRPr/>
            </a:p>
          </p:txBody>
        </p:sp>
        <p:sp>
          <p:nvSpPr>
            <p:cNvPr id="130" name="Google Shape;130;p11"/>
            <p:cNvSpPr/>
            <p:nvPr/>
          </p:nvSpPr>
          <p:spPr>
            <a:xfrm>
              <a:off x="0" y="31"/>
              <a:ext cx="3011645" cy="1254481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1"/>
            <p:cNvSpPr txBox="1"/>
            <p:nvPr/>
          </p:nvSpPr>
          <p:spPr>
            <a:xfrm>
              <a:off x="61239" y="61270"/>
              <a:ext cx="2889167" cy="11320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Purine</a:t>
              </a:r>
              <a:endPara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2" name="Google Shape;132;p11"/>
            <p:cNvSpPr/>
            <p:nvPr/>
          </p:nvSpPr>
          <p:spPr>
            <a:xfrm rot="5400000">
              <a:off x="5186871" y="-732540"/>
              <a:ext cx="1003585" cy="53540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FE6FF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1"/>
            <p:cNvSpPr txBox="1"/>
            <p:nvPr/>
          </p:nvSpPr>
          <p:spPr>
            <a:xfrm>
              <a:off x="3011646" y="1491676"/>
              <a:ext cx="5305045" cy="905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Cytosine</a:t>
              </a:r>
              <a:endParaRPr/>
            </a:p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Thymine</a:t>
              </a:r>
              <a:endParaRPr/>
            </a:p>
          </p:txBody>
        </p:sp>
        <p:sp>
          <p:nvSpPr>
            <p:cNvPr id="134" name="Google Shape;134;p11"/>
            <p:cNvSpPr/>
            <p:nvPr/>
          </p:nvSpPr>
          <p:spPr>
            <a:xfrm>
              <a:off x="0" y="1317237"/>
              <a:ext cx="3011645" cy="1254481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1"/>
            <p:cNvSpPr txBox="1"/>
            <p:nvPr/>
          </p:nvSpPr>
          <p:spPr>
            <a:xfrm>
              <a:off x="61239" y="1378476"/>
              <a:ext cx="2889167" cy="11320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Pyrimidine</a:t>
              </a:r>
              <a:endPara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141" name="Google Shape;141;p12" descr="Image result for nucleotide structure&quot;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78329" y="531505"/>
            <a:ext cx="6644960" cy="506375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2"/>
          <p:cNvSpPr txBox="1"/>
          <p:nvPr/>
        </p:nvSpPr>
        <p:spPr>
          <a:xfrm>
            <a:off x="2046072" y="5674641"/>
            <a:ext cx="790947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credit: “</a:t>
            </a:r>
            <a:r>
              <a:rPr lang="en-US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Illustration of the structure and groups of the four types of DNA nucleotides tested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by Mahmoud Al Ahmad, </a:t>
            </a:r>
            <a:b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Neena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G. </a:t>
            </a:r>
            <a:r>
              <a:rPr lang="en-US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Panicker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Tahir A. Rizvi, and Farah Mustafa is licensed under </a:t>
            </a:r>
            <a:r>
              <a:rPr lang="en-US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2"/>
          <p:cNvSpPr txBox="1"/>
          <p:nvPr/>
        </p:nvSpPr>
        <p:spPr>
          <a:xfrm>
            <a:off x="4365293" y="2080212"/>
            <a:ext cx="108984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Guanine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2"/>
          <p:cNvSpPr txBox="1"/>
          <p:nvPr/>
        </p:nvSpPr>
        <p:spPr>
          <a:xfrm>
            <a:off x="4365293" y="4321225"/>
            <a:ext cx="108984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Adenine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2"/>
          <p:cNvSpPr txBox="1"/>
          <p:nvPr/>
        </p:nvSpPr>
        <p:spPr>
          <a:xfrm>
            <a:off x="8213450" y="2180784"/>
            <a:ext cx="138182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Thymine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2"/>
          <p:cNvSpPr txBox="1"/>
          <p:nvPr/>
        </p:nvSpPr>
        <p:spPr>
          <a:xfrm>
            <a:off x="8213450" y="4314305"/>
            <a:ext cx="138182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Cytosine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3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Four nucleotides</a:t>
            </a:r>
            <a:endParaRPr/>
          </a:p>
        </p:txBody>
      </p:sp>
      <p:sp>
        <p:nvSpPr>
          <p:cNvPr id="152" name="Google Shape;152;p13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Pairing of Nucleotide</a:t>
            </a:r>
            <a:endParaRPr/>
          </a:p>
        </p:txBody>
      </p:sp>
      <p:sp>
        <p:nvSpPr>
          <p:cNvPr id="153" name="Google Shape;153;p1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grpSp>
        <p:nvGrpSpPr>
          <p:cNvPr id="154" name="Google Shape;154;p13"/>
          <p:cNvGrpSpPr/>
          <p:nvPr/>
        </p:nvGrpSpPr>
        <p:grpSpPr>
          <a:xfrm>
            <a:off x="1028302" y="2732700"/>
            <a:ext cx="8365682" cy="2571687"/>
            <a:chOff x="0" y="31"/>
            <a:chExt cx="8365682" cy="2571687"/>
          </a:xfrm>
        </p:grpSpPr>
        <p:sp>
          <p:nvSpPr>
            <p:cNvPr id="155" name="Google Shape;155;p13"/>
            <p:cNvSpPr/>
            <p:nvPr/>
          </p:nvSpPr>
          <p:spPr>
            <a:xfrm rot="5400000">
              <a:off x="5186871" y="-2049746"/>
              <a:ext cx="1003585" cy="53540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FE6FF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3"/>
            <p:cNvSpPr txBox="1"/>
            <p:nvPr/>
          </p:nvSpPr>
          <p:spPr>
            <a:xfrm>
              <a:off x="3011646" y="174470"/>
              <a:ext cx="5305045" cy="905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Adenine</a:t>
              </a:r>
              <a:endParaRPr sz="2400" b="0" i="0" u="none" strike="noStrike" cap="none">
                <a:solidFill>
                  <a:srgbClr val="244AAC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Guanine</a:t>
              </a:r>
              <a:endParaRPr/>
            </a:p>
          </p:txBody>
        </p:sp>
        <p:sp>
          <p:nvSpPr>
            <p:cNvPr id="157" name="Google Shape;157;p13"/>
            <p:cNvSpPr/>
            <p:nvPr/>
          </p:nvSpPr>
          <p:spPr>
            <a:xfrm>
              <a:off x="0" y="31"/>
              <a:ext cx="3011645" cy="1254481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3"/>
            <p:cNvSpPr txBox="1"/>
            <p:nvPr/>
          </p:nvSpPr>
          <p:spPr>
            <a:xfrm>
              <a:off x="61239" y="61270"/>
              <a:ext cx="2889167" cy="11320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Two hydrogen bonds</a:t>
              </a:r>
              <a:endPara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59" name="Google Shape;159;p13"/>
            <p:cNvSpPr/>
            <p:nvPr/>
          </p:nvSpPr>
          <p:spPr>
            <a:xfrm rot="5400000">
              <a:off x="5186871" y="-732540"/>
              <a:ext cx="1003585" cy="535403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AFE6FF">
                <a:alpha val="89803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3"/>
            <p:cNvSpPr txBox="1"/>
            <p:nvPr/>
          </p:nvSpPr>
          <p:spPr>
            <a:xfrm>
              <a:off x="3011646" y="1491676"/>
              <a:ext cx="5305045" cy="9056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Cytosine</a:t>
              </a:r>
              <a:endParaRPr/>
            </a:p>
            <a:p>
              <a:pPr marL="342900" marR="0" lvl="1" indent="-34290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400"/>
                <a:buFont typeface="Open Sans"/>
                <a:buChar char="•"/>
              </a:pPr>
              <a:r>
                <a:rPr lang="en-US" sz="2400" b="0" i="0" u="none" strike="noStrike" cap="none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Thymine</a:t>
              </a:r>
              <a:endParaRPr/>
            </a:p>
          </p:txBody>
        </p:sp>
        <p:sp>
          <p:nvSpPr>
            <p:cNvPr id="161" name="Google Shape;161;p13"/>
            <p:cNvSpPr/>
            <p:nvPr/>
          </p:nvSpPr>
          <p:spPr>
            <a:xfrm>
              <a:off x="0" y="1317237"/>
              <a:ext cx="3011645" cy="1254481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3"/>
            <p:cNvSpPr txBox="1"/>
            <p:nvPr/>
          </p:nvSpPr>
          <p:spPr>
            <a:xfrm>
              <a:off x="61239" y="1378476"/>
              <a:ext cx="2889167" cy="11320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244AAC"/>
                  </a:solidFill>
                  <a:latin typeface="Open Sans"/>
                  <a:ea typeface="Open Sans"/>
                  <a:cs typeface="Open Sans"/>
                  <a:sym typeface="Open Sans"/>
                </a:rPr>
                <a:t>Three hydrogen bonds</a:t>
              </a:r>
              <a:endParaRPr sz="2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168" name="Google Shape;168;p14" descr="Image result for nucleotide structure&quot;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1279" y="600421"/>
            <a:ext cx="6821769" cy="5255288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4"/>
          <p:cNvSpPr/>
          <p:nvPr/>
        </p:nvSpPr>
        <p:spPr>
          <a:xfrm>
            <a:off x="3907409" y="5973225"/>
            <a:ext cx="4073423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credit: “</a:t>
            </a:r>
            <a:r>
              <a:rPr lang="en-US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</a:t>
            </a: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by OpenStax is licensed under </a:t>
            </a:r>
            <a:r>
              <a:rPr lang="en-US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 4.0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5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1103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The sugar backbone and phosphate group of each strand is at the outside 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The nitrogenous base is protected from cell fluid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The two strands run anti-parallel and twist to tighten the fit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75" name="Google Shape;175;p15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DNA is usually in the form of double helix</a:t>
            </a:r>
            <a:endParaRPr/>
          </a:p>
        </p:txBody>
      </p:sp>
      <p:sp>
        <p:nvSpPr>
          <p:cNvPr id="176" name="Google Shape;176;p1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pic>
        <p:nvPicPr>
          <p:cNvPr id="182" name="Google Shape;18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7211" y="0"/>
            <a:ext cx="891757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7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294740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Carry the genetic information for inheritance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Carry the genetic information for synthesis of </a:t>
            </a:r>
            <a:br>
              <a:rPr lang="en-US" dirty="0"/>
            </a:br>
            <a:r>
              <a:rPr lang="en-US" dirty="0"/>
              <a:t>proteins and RNA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88" name="Google Shape;188;p17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Functions of DNA</a:t>
            </a:r>
            <a:endParaRPr/>
          </a:p>
        </p:txBody>
      </p:sp>
      <p:sp>
        <p:nvSpPr>
          <p:cNvPr id="189" name="Google Shape;189;p17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8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195" name="Google Shape;195;p18"/>
          <p:cNvSpPr txBox="1"/>
          <p:nvPr/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914400" marR="0" lvl="0" indent="-91440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AutoNum type="arabicPeriod" startAt="3"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Principle of DNA Extraction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Google Shape;196;p18"/>
          <p:cNvSpPr txBox="1"/>
          <p:nvPr/>
        </p:nvSpPr>
        <p:spPr>
          <a:xfrm>
            <a:off x="677335" y="4308694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C8C8C"/>
              </a:buClr>
              <a:buSzPct val="100000"/>
              <a:buFont typeface="Arial"/>
              <a:buNone/>
            </a:pPr>
            <a:r>
              <a:rPr lang="en-US" sz="4600" dirty="0">
                <a:solidFill>
                  <a:srgbClr val="8C8C8C"/>
                </a:solidFill>
                <a:latin typeface="Calibri"/>
                <a:ea typeface="Calibri"/>
                <a:cs typeface="Calibri"/>
                <a:sym typeface="Calibri"/>
              </a:rPr>
              <a:t>How the structure and properties of DNA is related to its extraction</a:t>
            </a:r>
            <a:endParaRPr dirty="0"/>
          </a:p>
          <a:p>
            <a:pPr marL="457189" marR="0" lvl="0" indent="-286564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7075808" cy="33025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is inside a cell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Cell lysis is needed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Isolate the DNA from cell debris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Dissolve in DNase free water</a:t>
            </a:r>
            <a:endParaRPr dirty="0"/>
          </a:p>
        </p:txBody>
      </p:sp>
      <p:sp>
        <p:nvSpPr>
          <p:cNvPr id="202" name="Google Shape;202;p19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General DNA Extraction Process</a:t>
            </a:r>
            <a:endParaRPr/>
          </a:p>
        </p:txBody>
      </p:sp>
      <p:sp>
        <p:nvSpPr>
          <p:cNvPr id="203" name="Google Shape;203;p19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04" name="Google Shape;204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24070" y="1229610"/>
            <a:ext cx="2497814" cy="491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Introduction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Structure and Function of DNA Molecules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Principle of DNA Extraction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Principle of Agarose Gel Electrophoresis</a:t>
            </a:r>
            <a:endParaRPr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/>
          </a:p>
        </p:txBody>
      </p:sp>
      <p:sp>
        <p:nvSpPr>
          <p:cNvPr id="45" name="Google Shape;45;p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Content</a:t>
            </a:r>
            <a:endParaRPr/>
          </a:p>
        </p:txBody>
      </p:sp>
      <p:sp>
        <p:nvSpPr>
          <p:cNvPr id="46" name="Google Shape;46;p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0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How is the DNA captured?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Why can the captured DNA be eluted?</a:t>
            </a:r>
            <a:endParaRPr dirty="0"/>
          </a:p>
        </p:txBody>
      </p:sp>
      <p:sp>
        <p:nvSpPr>
          <p:cNvPr id="210" name="Google Shape;210;p20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Questions to be asked</a:t>
            </a:r>
            <a:endParaRPr/>
          </a:p>
        </p:txBody>
      </p:sp>
      <p:sp>
        <p:nvSpPr>
          <p:cNvPr id="211" name="Google Shape;211;p20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12" name="Google Shape;212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24070" y="1043454"/>
            <a:ext cx="2497814" cy="49163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10342791" cy="286750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Negatively charged due to the phosphate group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Soluble in water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Insoluble in ethanol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None/>
            </a:pPr>
            <a:endParaRPr dirty="0"/>
          </a:p>
        </p:txBody>
      </p:sp>
      <p:sp>
        <p:nvSpPr>
          <p:cNvPr id="218" name="Google Shape;218;p2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Properties of DNA</a:t>
            </a:r>
            <a:endParaRPr/>
          </a:p>
        </p:txBody>
      </p:sp>
      <p:sp>
        <p:nvSpPr>
          <p:cNvPr id="219" name="Google Shape;219;p2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2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10972800" cy="4030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•"/>
            </a:pPr>
            <a:r>
              <a:rPr lang="en-US" sz="2800" dirty="0"/>
              <a:t>Lysis buffer contains ethanol and chaotropic salts (salt that disrupts hydrogen bond of water)</a:t>
            </a:r>
            <a:endParaRPr dirty="0"/>
          </a:p>
          <a:p>
            <a:pPr marL="457189" lvl="0" indent="-457189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•"/>
            </a:pPr>
            <a:r>
              <a:rPr lang="en-US" sz="2800" dirty="0"/>
              <a:t>High concentration of salt helps DNA binding on the silica membrane</a:t>
            </a:r>
            <a:endParaRPr dirty="0"/>
          </a:p>
          <a:p>
            <a:pPr marL="457189" lvl="0" indent="-457189" algn="l" rtl="0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Char char="•"/>
            </a:pPr>
            <a:r>
              <a:rPr lang="en-US" sz="2800" dirty="0"/>
              <a:t>Low salt concentration helps DNA desorbing from the column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25" name="Google Shape;225;p2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ct val="100000"/>
              <a:buFont typeface="Open Sans"/>
              <a:buNone/>
            </a:pPr>
            <a:r>
              <a:rPr lang="en-US"/>
              <a:t>Properties of the Extraction Column and Lysis Buffer</a:t>
            </a:r>
            <a:endParaRPr/>
          </a:p>
        </p:txBody>
      </p:sp>
      <p:sp>
        <p:nvSpPr>
          <p:cNvPr id="226" name="Google Shape;226;p2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  <p:sp>
        <p:nvSpPr>
          <p:cNvPr id="232" name="Google Shape;232;p23"/>
          <p:cNvSpPr txBox="1"/>
          <p:nvPr/>
        </p:nvSpPr>
        <p:spPr>
          <a:xfrm>
            <a:off x="677334" y="2700867"/>
            <a:ext cx="11209866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None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4.  Principle of Agarose Gel Electrophoresis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3" name="Google Shape;233;p23"/>
          <p:cNvSpPr txBox="1"/>
          <p:nvPr/>
        </p:nvSpPr>
        <p:spPr>
          <a:xfrm>
            <a:off x="780052" y="4265924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C8C8C"/>
              </a:buClr>
              <a:buSzPts val="2900"/>
              <a:buFont typeface="Arial"/>
              <a:buNone/>
            </a:pPr>
            <a:r>
              <a:rPr lang="en-US" sz="2900" dirty="0" err="1">
                <a:solidFill>
                  <a:srgbClr val="8C8C8C"/>
                </a:solidFill>
                <a:latin typeface="Calibri"/>
                <a:ea typeface="Calibri"/>
                <a:cs typeface="Calibri"/>
                <a:sym typeface="Calibri"/>
              </a:rPr>
              <a:t>Visualisation</a:t>
            </a:r>
            <a:r>
              <a:rPr lang="en-US" sz="2900" dirty="0">
                <a:solidFill>
                  <a:srgbClr val="8C8C8C"/>
                </a:solidFill>
                <a:latin typeface="Calibri"/>
                <a:ea typeface="Calibri"/>
                <a:cs typeface="Calibri"/>
                <a:sym typeface="Calibri"/>
              </a:rPr>
              <a:t> of PCR Result</a:t>
            </a:r>
            <a:endParaRPr dirty="0"/>
          </a:p>
          <a:p>
            <a:pPr marL="0" marR="0" lvl="0" indent="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</a:pP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4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How to know the PCR is successful or not?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How to know the correction region is amplified or not?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How to know the presence of a gene?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None/>
            </a:pPr>
            <a:endParaRPr dirty="0"/>
          </a:p>
        </p:txBody>
      </p:sp>
      <p:sp>
        <p:nvSpPr>
          <p:cNvPr id="239" name="Google Shape;239;p24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Questions</a:t>
            </a:r>
            <a:endParaRPr/>
          </a:p>
        </p:txBody>
      </p:sp>
      <p:sp>
        <p:nvSpPr>
          <p:cNvPr id="240" name="Google Shape;240;p2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246" name="Google Shape;246;p25"/>
          <p:cNvSpPr txBox="1"/>
          <p:nvPr/>
        </p:nvSpPr>
        <p:spPr>
          <a:xfrm>
            <a:off x="677333" y="2700867"/>
            <a:ext cx="11691129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D5672"/>
              </a:buClr>
              <a:buSzPts val="4800"/>
              <a:buFont typeface="Open Sans"/>
              <a:buNone/>
            </a:pPr>
            <a:r>
              <a:rPr lang="en-US" sz="4800">
                <a:solidFill>
                  <a:srgbClr val="0D5672"/>
                </a:solidFill>
                <a:latin typeface="Open Sans"/>
                <a:ea typeface="Open Sans"/>
                <a:cs typeface="Open Sans"/>
                <a:sym typeface="Open Sans"/>
              </a:rPr>
              <a:t>By using Agarose Gel Electrophoresis</a:t>
            </a:r>
            <a:endParaRPr sz="4800">
              <a:solidFill>
                <a:srgbClr val="0D567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6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8354193" cy="26189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To </a:t>
            </a:r>
            <a:r>
              <a:rPr lang="en-US" dirty="0" err="1"/>
              <a:t>visualise</a:t>
            </a:r>
            <a:r>
              <a:rPr lang="en-US" dirty="0"/>
              <a:t> DNA molecules 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To separate DNA of different size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Estimate DNA size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52" name="Google Shape;252;p26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Functions of Gel Electrophoresis</a:t>
            </a:r>
            <a:endParaRPr/>
          </a:p>
        </p:txBody>
      </p:sp>
      <p:sp>
        <p:nvSpPr>
          <p:cNvPr id="253" name="Google Shape;253;p2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7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8274293" cy="28053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Agarose gel electrophoresis 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Polyacrylamide gel electrophoresis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600"/>
              <a:buChar char="–"/>
            </a:pPr>
            <a:r>
              <a:rPr lang="en-US" sz="2600" dirty="0"/>
              <a:t>Western blotting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59" name="Google Shape;259;p27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Types of Gel Electrophoresis</a:t>
            </a:r>
            <a:endParaRPr/>
          </a:p>
        </p:txBody>
      </p:sp>
      <p:sp>
        <p:nvSpPr>
          <p:cNvPr id="260" name="Google Shape;260;p27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8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6788435" cy="3195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is loaded into the gel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Electric current attracts DNA to move to anode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66" name="Google Shape;266;p28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Principle of Gel Electrophoresis</a:t>
            </a:r>
            <a:endParaRPr/>
          </a:p>
        </p:txBody>
      </p:sp>
      <p:sp>
        <p:nvSpPr>
          <p:cNvPr id="267" name="Google Shape;267;p28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  <p:pic>
        <p:nvPicPr>
          <p:cNvPr id="268" name="Google Shape;268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0992" y="817549"/>
            <a:ext cx="4823969" cy="5333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9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6241307" cy="3542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Agarose gel has many pores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Large DNA moves slower when passing the pores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Separating DNA of different sizes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74" name="Google Shape;274;p29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Principle of Gel Electrophoresis</a:t>
            </a:r>
            <a:endParaRPr/>
          </a:p>
        </p:txBody>
      </p:sp>
      <p:sp>
        <p:nvSpPr>
          <p:cNvPr id="275" name="Google Shape;275;p29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pic>
        <p:nvPicPr>
          <p:cNvPr id="276" name="Google Shape;276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13864" y="1509691"/>
            <a:ext cx="5159273" cy="39495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52" name="Google Shape;52;p3"/>
          <p:cNvSpPr txBox="1"/>
          <p:nvPr/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914400" marR="0" lvl="0" indent="-91440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AutoNum type="arabicPeriod"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3" name="Google Shape;53;p3"/>
          <p:cNvSpPr txBox="1"/>
          <p:nvPr/>
        </p:nvSpPr>
        <p:spPr>
          <a:xfrm>
            <a:off x="677335" y="3950505"/>
            <a:ext cx="839046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C8C8C"/>
              </a:buClr>
              <a:buSzPts val="3200"/>
              <a:buFont typeface="Arial"/>
              <a:buNone/>
            </a:pPr>
            <a:r>
              <a:rPr lang="en-US" sz="3200">
                <a:solidFill>
                  <a:srgbClr val="8C8C8C"/>
                </a:solidFill>
                <a:latin typeface="Open Sans"/>
                <a:ea typeface="Open Sans"/>
                <a:cs typeface="Open Sans"/>
                <a:sym typeface="Open Sans"/>
              </a:rPr>
              <a:t>Relation between Unit 2 and Other Units</a:t>
            </a:r>
            <a:endParaRPr/>
          </a:p>
          <a:p>
            <a:pPr marL="0" marR="0" lvl="0" indent="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</a:pPr>
            <a:endParaRPr sz="4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0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10609121" cy="19886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is </a:t>
            </a:r>
            <a:r>
              <a:rPr lang="en-US" dirty="0" err="1"/>
              <a:t>colourless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How to see the DNA in agarose gel?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282" name="Google Shape;282;p30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Visualisation of DNA</a:t>
            </a:r>
            <a:endParaRPr/>
          </a:p>
        </p:txBody>
      </p:sp>
      <p:sp>
        <p:nvSpPr>
          <p:cNvPr id="283" name="Google Shape;283;p30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1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7008744" cy="38795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DNA is </a:t>
            </a:r>
            <a:r>
              <a:rPr lang="en-US" sz="2800" dirty="0" err="1"/>
              <a:t>visualised</a:t>
            </a:r>
            <a:r>
              <a:rPr lang="en-US" sz="2800" dirty="0"/>
              <a:t> by DNA dye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The dye is </a:t>
            </a:r>
            <a:r>
              <a:rPr lang="en-US" sz="2800" dirty="0" err="1"/>
              <a:t>colourless</a:t>
            </a:r>
            <a:r>
              <a:rPr lang="en-US" sz="2800" dirty="0"/>
              <a:t> under sunlight or UV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It will give out fluorescence </a:t>
            </a:r>
            <a:r>
              <a:rPr lang="en-US" sz="2800" dirty="0" err="1"/>
              <a:t>colour</a:t>
            </a:r>
            <a:r>
              <a:rPr lang="en-US" sz="2800" dirty="0"/>
              <a:t> when binding with DNA under UV</a:t>
            </a:r>
            <a:endParaRPr dirty="0"/>
          </a:p>
        </p:txBody>
      </p:sp>
      <p:sp>
        <p:nvSpPr>
          <p:cNvPr id="289" name="Google Shape;289;p31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Visualisation of DNA</a:t>
            </a:r>
            <a:endParaRPr/>
          </a:p>
        </p:txBody>
      </p:sp>
      <p:sp>
        <p:nvSpPr>
          <p:cNvPr id="290" name="Google Shape;290;p31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  <p:pic>
        <p:nvPicPr>
          <p:cNvPr id="291" name="Google Shape;291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8201" y="1672064"/>
            <a:ext cx="4397119" cy="30087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2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  <p:sp>
        <p:nvSpPr>
          <p:cNvPr id="297" name="Google Shape;297;p32"/>
          <p:cNvSpPr/>
          <p:nvPr/>
        </p:nvSpPr>
        <p:spPr>
          <a:xfrm>
            <a:off x="6774233" y="3100074"/>
            <a:ext cx="1015892" cy="39525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8" name="Google Shape;29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3162" y="1032141"/>
            <a:ext cx="6120830" cy="4789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20367" y="1967134"/>
            <a:ext cx="3341077" cy="2586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6942643" cy="42511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size is estimated by comparing the position of DNA with that of DNA ladder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 dirty="0"/>
              <a:t>DNA ladder is a mixture of DNA molecules of known size</a:t>
            </a:r>
            <a:endParaRPr dirty="0"/>
          </a:p>
        </p:txBody>
      </p:sp>
      <p:sp>
        <p:nvSpPr>
          <p:cNvPr id="305" name="Google Shape;305;p33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Estimation of DNA Size</a:t>
            </a:r>
            <a:endParaRPr/>
          </a:p>
        </p:txBody>
      </p:sp>
      <p:sp>
        <p:nvSpPr>
          <p:cNvPr id="306" name="Google Shape;306;p33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33</a:t>
            </a:fld>
            <a:endParaRPr/>
          </a:p>
        </p:txBody>
      </p:sp>
      <p:sp>
        <p:nvSpPr>
          <p:cNvPr id="307" name="Google Shape;307;p33"/>
          <p:cNvSpPr/>
          <p:nvPr/>
        </p:nvSpPr>
        <p:spPr>
          <a:xfrm>
            <a:off x="8011126" y="1475874"/>
            <a:ext cx="3641558" cy="4251158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8" name="Google Shape;30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9874" y="1595891"/>
            <a:ext cx="3239700" cy="3927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4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10972800" cy="29030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By using a standard curve of 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200"/>
              <a:buChar char="–"/>
            </a:pPr>
            <a:r>
              <a:rPr lang="en-US" sz="2200" dirty="0"/>
              <a:t>Distance of marker DNA molecules travelled against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200"/>
              <a:buChar char="–"/>
            </a:pPr>
            <a:r>
              <a:rPr lang="en-US" sz="2200" dirty="0"/>
              <a:t>The size of marker DNA molecules</a:t>
            </a:r>
            <a:endParaRPr sz="2800"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2800"/>
              <a:buFont typeface="Open Sans"/>
              <a:buChar char="•"/>
            </a:pPr>
            <a:r>
              <a:rPr lang="en-US" sz="2800" dirty="0"/>
              <a:t>The size of an unknown DNA can be determined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314" name="Google Shape;314;p34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Mathematical Estimation</a:t>
            </a:r>
            <a:endParaRPr/>
          </a:p>
        </p:txBody>
      </p:sp>
      <p:sp>
        <p:nvSpPr>
          <p:cNvPr id="315" name="Google Shape;315;p3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35</a:t>
            </a:fld>
            <a:endParaRPr/>
          </a:p>
        </p:txBody>
      </p:sp>
      <p:pic>
        <p:nvPicPr>
          <p:cNvPr id="321" name="Google Shape;32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7592" y="362208"/>
            <a:ext cx="9076817" cy="5938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36</a:t>
            </a:fld>
            <a:endParaRPr/>
          </a:p>
        </p:txBody>
      </p:sp>
      <p:sp>
        <p:nvSpPr>
          <p:cNvPr id="327" name="Google Shape;327;p36"/>
          <p:cNvSpPr txBox="1"/>
          <p:nvPr/>
        </p:nvSpPr>
        <p:spPr>
          <a:xfrm>
            <a:off x="677335" y="2515710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800"/>
              <a:buFont typeface="Open Sans"/>
              <a:buNone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Thank You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Extract DNA from meat</a:t>
            </a:r>
            <a:endParaRPr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/>
          </a:p>
        </p:txBody>
      </p:sp>
      <p:sp>
        <p:nvSpPr>
          <p:cNvPr id="59" name="Google Shape;59;p4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Aims of Unit 2</a:t>
            </a:r>
            <a:endParaRPr/>
          </a:p>
        </p:txBody>
      </p:sp>
      <p:sp>
        <p:nvSpPr>
          <p:cNvPr id="60" name="Google Shape;60;p4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grpSp>
        <p:nvGrpSpPr>
          <p:cNvPr id="61" name="Google Shape;61;p4"/>
          <p:cNvGrpSpPr/>
          <p:nvPr/>
        </p:nvGrpSpPr>
        <p:grpSpPr>
          <a:xfrm>
            <a:off x="6577270" y="1694968"/>
            <a:ext cx="4184649" cy="3881436"/>
            <a:chOff x="0" y="0"/>
            <a:chExt cx="4184649" cy="3881436"/>
          </a:xfrm>
        </p:grpSpPr>
        <p:sp>
          <p:nvSpPr>
            <p:cNvPr id="62" name="Google Shape;62;p4"/>
            <p:cNvSpPr/>
            <p:nvPr/>
          </p:nvSpPr>
          <p:spPr>
            <a:xfrm>
              <a:off x="0" y="0"/>
              <a:ext cx="3347720" cy="853916"/>
            </a:xfrm>
            <a:prstGeom prst="roundRect">
              <a:avLst>
                <a:gd name="adj" fmla="val 10000"/>
              </a:avLst>
            </a:prstGeom>
            <a:gradFill>
              <a:gsLst>
                <a:gs pos="0">
                  <a:srgbClr val="427A9C"/>
                </a:gs>
                <a:gs pos="80000">
                  <a:srgbClr val="57A1CD"/>
                </a:gs>
                <a:gs pos="100000">
                  <a:srgbClr val="56A3D0"/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4"/>
            <p:cNvSpPr txBox="1"/>
            <p:nvPr/>
          </p:nvSpPr>
          <p:spPr>
            <a:xfrm>
              <a:off x="25010" y="25010"/>
              <a:ext cx="235412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Building Thermocycler</a:t>
              </a:r>
              <a:endParaRPr/>
            </a:p>
          </p:txBody>
        </p:sp>
        <p:sp>
          <p:nvSpPr>
            <p:cNvPr id="64" name="Google Shape;64;p4"/>
            <p:cNvSpPr/>
            <p:nvPr/>
          </p:nvSpPr>
          <p:spPr>
            <a:xfrm>
              <a:off x="280371" y="1009173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3BDFC8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4"/>
            <p:cNvSpPr txBox="1"/>
            <p:nvPr/>
          </p:nvSpPr>
          <p:spPr>
            <a:xfrm>
              <a:off x="305381" y="1034183"/>
              <a:ext cx="246228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1" i="1">
                  <a:solidFill>
                    <a:srgbClr val="FFC000"/>
                  </a:solidFill>
                  <a:latin typeface="Open Sans"/>
                  <a:ea typeface="Open Sans"/>
                  <a:cs typeface="Open Sans"/>
                  <a:sym typeface="Open Sans"/>
                </a:rPr>
                <a:t>DNA Extraction and Gel Electrophoresis</a:t>
              </a:r>
              <a:endParaRPr/>
            </a:p>
          </p:txBody>
        </p:sp>
        <p:sp>
          <p:nvSpPr>
            <p:cNvPr id="66" name="Google Shape;66;p4"/>
            <p:cNvSpPr/>
            <p:nvPr/>
          </p:nvSpPr>
          <p:spPr>
            <a:xfrm>
              <a:off x="556558" y="2018347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57BF9F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4"/>
            <p:cNvSpPr txBox="1"/>
            <p:nvPr/>
          </p:nvSpPr>
          <p:spPr>
            <a:xfrm>
              <a:off x="581568" y="2043357"/>
              <a:ext cx="2466467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PCR and Gel Electrophoresis</a:t>
              </a:r>
              <a:endParaRPr/>
            </a:p>
          </p:txBody>
        </p:sp>
        <p:sp>
          <p:nvSpPr>
            <p:cNvPr id="68" name="Google Shape;68;p4"/>
            <p:cNvSpPr/>
            <p:nvPr/>
          </p:nvSpPr>
          <p:spPr>
            <a:xfrm>
              <a:off x="836929" y="3027520"/>
              <a:ext cx="3347720" cy="853916"/>
            </a:xfrm>
            <a:prstGeom prst="roundRect">
              <a:avLst>
                <a:gd name="adj" fmla="val 10000"/>
              </a:avLst>
            </a:prstGeom>
            <a:solidFill>
              <a:srgbClr val="075D03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4"/>
            <p:cNvSpPr txBox="1"/>
            <p:nvPr/>
          </p:nvSpPr>
          <p:spPr>
            <a:xfrm>
              <a:off x="861939" y="3052530"/>
              <a:ext cx="2462282" cy="80389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6200" tIns="76200" rIns="76200" bIns="762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Open Sans"/>
                  <a:ea typeface="Open Sans"/>
                  <a:cs typeface="Open Sans"/>
                  <a:sym typeface="Open Sans"/>
                </a:rPr>
                <a:t>RFLP and DNA Fingerprinting</a:t>
              </a:r>
              <a:endParaRPr/>
            </a:p>
          </p:txBody>
        </p:sp>
        <p:sp>
          <p:nvSpPr>
            <p:cNvPr id="70" name="Google Shape;70;p4"/>
            <p:cNvSpPr/>
            <p:nvPr/>
          </p:nvSpPr>
          <p:spPr>
            <a:xfrm>
              <a:off x="2792674" y="654022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D3E0EB">
                <a:alpha val="89803"/>
              </a:srgbClr>
            </a:solidFill>
            <a:ln w="9525" cap="flat" cmpd="sng">
              <a:solidFill>
                <a:srgbClr val="D3E0EB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4"/>
            <p:cNvSpPr txBox="1"/>
            <p:nvPr/>
          </p:nvSpPr>
          <p:spPr>
            <a:xfrm>
              <a:off x="2917559" y="654022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4"/>
            <p:cNvSpPr/>
            <p:nvPr/>
          </p:nvSpPr>
          <p:spPr>
            <a:xfrm>
              <a:off x="3073046" y="1663195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CAD4D2">
                <a:alpha val="89803"/>
              </a:srgbClr>
            </a:solidFill>
            <a:ln w="9525" cap="flat" cmpd="sng">
              <a:solidFill>
                <a:srgbClr val="CAD4D2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4"/>
            <p:cNvSpPr txBox="1"/>
            <p:nvPr/>
          </p:nvSpPr>
          <p:spPr>
            <a:xfrm>
              <a:off x="3197931" y="1663195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4"/>
            <p:cNvSpPr/>
            <p:nvPr/>
          </p:nvSpPr>
          <p:spPr>
            <a:xfrm>
              <a:off x="3349232" y="2672369"/>
              <a:ext cx="555045" cy="555045"/>
            </a:xfrm>
            <a:prstGeom prst="downArrow">
              <a:avLst>
                <a:gd name="adj1" fmla="val 55000"/>
                <a:gd name="adj2" fmla="val 45000"/>
              </a:avLst>
            </a:prstGeom>
            <a:solidFill>
              <a:srgbClr val="EAEEFA">
                <a:alpha val="89803"/>
              </a:srgbClr>
            </a:solidFill>
            <a:ln w="9525" cap="flat" cmpd="sng">
              <a:solidFill>
                <a:srgbClr val="EAEEFA">
                  <a:alpha val="89803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4"/>
            <p:cNvSpPr txBox="1"/>
            <p:nvPr/>
          </p:nvSpPr>
          <p:spPr>
            <a:xfrm>
              <a:off x="3474117" y="2672369"/>
              <a:ext cx="305275" cy="41767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750" tIns="31750" rIns="31750" bIns="317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5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Describe the structural and functional relationships of chromosomes, genes and nucleic acids</a:t>
            </a:r>
            <a:endParaRPr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Char char="•"/>
            </a:pPr>
            <a:r>
              <a:rPr lang="en-US"/>
              <a:t>Explain the principle of DNA extraction</a:t>
            </a:r>
            <a:endParaRPr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/>
          </a:p>
        </p:txBody>
      </p:sp>
      <p:sp>
        <p:nvSpPr>
          <p:cNvPr id="81" name="Google Shape;81;p5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Objectives of Unit 2</a:t>
            </a:r>
            <a:endParaRPr/>
          </a:p>
        </p:txBody>
      </p:sp>
      <p:sp>
        <p:nvSpPr>
          <p:cNvPr id="82" name="Google Shape;82;p5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88" name="Google Shape;88;p6"/>
          <p:cNvSpPr txBox="1"/>
          <p:nvPr/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85000" lnSpcReduction="10000"/>
          </a:bodyPr>
          <a:lstStyle/>
          <a:p>
            <a:pPr marL="914400" marR="0" lvl="0" indent="-914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ct val="100000"/>
              <a:buFont typeface="Open Sans"/>
              <a:buAutoNum type="arabicPeriod" startAt="2"/>
            </a:pPr>
            <a:r>
              <a:rPr lang="en-US" sz="4800">
                <a:solidFill>
                  <a:srgbClr val="29546F"/>
                </a:solidFill>
                <a:latin typeface="Open Sans"/>
                <a:ea typeface="Open Sans"/>
                <a:cs typeface="Open Sans"/>
                <a:sym typeface="Open Sans"/>
              </a:rPr>
              <a:t>Structure and Function of DNA</a:t>
            </a:r>
            <a:endParaRPr sz="4800">
              <a:solidFill>
                <a:srgbClr val="29546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89" name="Google Shape;89;p6"/>
          <p:cNvSpPr txBox="1"/>
          <p:nvPr/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8C8C8C"/>
              </a:buClr>
              <a:buSzPts val="3200"/>
              <a:buFont typeface="Arial"/>
              <a:buNone/>
            </a:pPr>
            <a:r>
              <a:rPr lang="en-US" sz="3200" dirty="0">
                <a:solidFill>
                  <a:srgbClr val="8C8C8C"/>
                </a:solidFill>
                <a:latin typeface="Open Sans"/>
                <a:ea typeface="Open Sans"/>
                <a:cs typeface="Open Sans"/>
                <a:sym typeface="Open Sans"/>
              </a:rPr>
              <a:t>Basic Knowledge about DNA </a:t>
            </a:r>
            <a:endParaRPr dirty="0"/>
          </a:p>
          <a:p>
            <a:pPr marL="457189" marR="0" lvl="0" indent="-184139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None/>
            </a:pP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"/>
          <p:cNvSpPr txBox="1">
            <a:spLocks noGrp="1"/>
          </p:cNvSpPr>
          <p:nvPr>
            <p:ph type="body" idx="1"/>
          </p:nvPr>
        </p:nvSpPr>
        <p:spPr>
          <a:xfrm>
            <a:off x="372557" y="1713372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b="1" u="sng" dirty="0"/>
              <a:t>D</a:t>
            </a:r>
            <a:r>
              <a:rPr lang="en-US" dirty="0"/>
              <a:t>eoxyribo</a:t>
            </a:r>
            <a:r>
              <a:rPr lang="en-US" b="1" u="sng" dirty="0"/>
              <a:t>n</a:t>
            </a:r>
            <a:r>
              <a:rPr lang="en-US" dirty="0"/>
              <a:t>ucleic </a:t>
            </a:r>
            <a:r>
              <a:rPr lang="en-US" b="1" u="sng" dirty="0"/>
              <a:t>a</a:t>
            </a:r>
            <a:r>
              <a:rPr lang="en-US" dirty="0"/>
              <a:t>cid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Human DNA is very long 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3 meters!!!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Packed in chromatin / chromosome</a:t>
            </a:r>
            <a:endParaRPr dirty="0"/>
          </a:p>
        </p:txBody>
      </p:sp>
      <p:sp>
        <p:nvSpPr>
          <p:cNvPr id="95" name="Google Shape;95;p7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Basic idea</a:t>
            </a:r>
            <a:endParaRPr/>
          </a:p>
        </p:txBody>
      </p:sp>
      <p:sp>
        <p:nvSpPr>
          <p:cNvPr id="96" name="Google Shape;96;p7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97" name="Google Shape;97;p7" descr="Dna, Biology, Science, Dna Helix, Protein, Molecu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2908364">
            <a:off x="7832639" y="1642321"/>
            <a:ext cx="4015092" cy="22584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8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03" name="Google Shape;103;p8"/>
          <p:cNvSpPr txBox="1"/>
          <p:nvPr/>
        </p:nvSpPr>
        <p:spPr>
          <a:xfrm>
            <a:off x="4509690" y="6040306"/>
            <a:ext cx="378956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Image credit: </a:t>
            </a:r>
            <a:r>
              <a:rPr lang="en-US" sz="12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National Human Genome Research Institute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8" descr="Image result for chromatin, chromosome&quot;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30135" y="282475"/>
            <a:ext cx="5489843" cy="56701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"/>
          <p:cNvSpPr txBox="1">
            <a:spLocks noGrp="1"/>
          </p:cNvSpPr>
          <p:nvPr>
            <p:ph type="body" idx="1"/>
          </p:nvPr>
        </p:nvSpPr>
        <p:spPr>
          <a:xfrm>
            <a:off x="372557" y="1713373"/>
            <a:ext cx="10937594" cy="42169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Human DNA – 3 billions nucleotides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•"/>
            </a:pPr>
            <a:r>
              <a:rPr lang="en-US" dirty="0"/>
              <a:t>Structure of a nucleotide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Deoxyribose (5-carbon sugar)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Phosphate 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Char char="–"/>
            </a:pPr>
            <a:r>
              <a:rPr lang="en-US" dirty="0"/>
              <a:t>Nitrogenous base</a:t>
            </a:r>
            <a:endParaRPr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10" name="Google Shape;110;p9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29546F"/>
              </a:buClr>
              <a:buSzPts val="4000"/>
              <a:buFont typeface="Open Sans"/>
              <a:buNone/>
            </a:pPr>
            <a:r>
              <a:rPr lang="en-US"/>
              <a:t>Nucleotides - Subunit of DNA</a:t>
            </a:r>
            <a:endParaRPr/>
          </a:p>
        </p:txBody>
      </p:sp>
      <p:sp>
        <p:nvSpPr>
          <p:cNvPr id="111" name="Google Shape;111;p9"/>
          <p:cNvSpPr txBox="1">
            <a:spLocks noGrp="1"/>
          </p:cNvSpPr>
          <p:nvPr>
            <p:ph type="sldNum" idx="12"/>
          </p:nvPr>
        </p:nvSpPr>
        <p:spPr>
          <a:xfrm>
            <a:off x="-9770" y="6529975"/>
            <a:ext cx="59485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自訂 16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0C5349"/>
      </a:hlink>
      <a:folHlink>
        <a:srgbClr val="0C53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自訂 14">
      <a:dk1>
        <a:srgbClr val="14285A"/>
      </a:dk1>
      <a:lt1>
        <a:srgbClr val="14285A"/>
      </a:lt1>
      <a:dk2>
        <a:srgbClr val="1A1A1A"/>
      </a:dk2>
      <a:lt2>
        <a:srgbClr val="14285A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1AA793"/>
      </a:hlink>
      <a:folHlink>
        <a:srgbClr val="1AA79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689</Words>
  <Application>Microsoft Office PowerPoint</Application>
  <PresentationFormat>Widescreen</PresentationFormat>
  <Paragraphs>158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Open Sans</vt:lpstr>
      <vt:lpstr>Century Gothic</vt:lpstr>
      <vt:lpstr>Arial</vt:lpstr>
      <vt:lpstr>Calibri</vt:lpstr>
      <vt:lpstr>Helvetica Neue</vt:lpstr>
      <vt:lpstr>1_Office 佈景主題</vt:lpstr>
      <vt:lpstr>Office 佈景主題</vt:lpstr>
      <vt:lpstr>PowerPoint Presentation</vt:lpstr>
      <vt:lpstr>Content</vt:lpstr>
      <vt:lpstr>PowerPoint Presentation</vt:lpstr>
      <vt:lpstr>Aims of Unit 2</vt:lpstr>
      <vt:lpstr>Objectives of Unit 2</vt:lpstr>
      <vt:lpstr>PowerPoint Presentation</vt:lpstr>
      <vt:lpstr>Basic idea</vt:lpstr>
      <vt:lpstr>PowerPoint Presentation</vt:lpstr>
      <vt:lpstr>Nucleotides - Subunit of DNA</vt:lpstr>
      <vt:lpstr>3 Parts of a Nucleotide</vt:lpstr>
      <vt:lpstr>Types of Nucleotides</vt:lpstr>
      <vt:lpstr>PowerPoint Presentation</vt:lpstr>
      <vt:lpstr>Pairing of Nucleotide</vt:lpstr>
      <vt:lpstr>PowerPoint Presentation</vt:lpstr>
      <vt:lpstr>DNA is usually in the form of double helix</vt:lpstr>
      <vt:lpstr>PowerPoint Presentation</vt:lpstr>
      <vt:lpstr>Functions of DNA</vt:lpstr>
      <vt:lpstr>PowerPoint Presentation</vt:lpstr>
      <vt:lpstr>General DNA Extraction Process</vt:lpstr>
      <vt:lpstr>Questions to be asked</vt:lpstr>
      <vt:lpstr>Properties of DNA</vt:lpstr>
      <vt:lpstr>Properties of the Extraction Column and Lysis Buffer</vt:lpstr>
      <vt:lpstr>PowerPoint Presentation</vt:lpstr>
      <vt:lpstr>Questions</vt:lpstr>
      <vt:lpstr>PowerPoint Presentation</vt:lpstr>
      <vt:lpstr>Functions of Gel Electrophoresis</vt:lpstr>
      <vt:lpstr>Types of Gel Electrophoresis</vt:lpstr>
      <vt:lpstr>Principle of Gel Electrophoresis</vt:lpstr>
      <vt:lpstr>Principle of Gel Electrophoresis</vt:lpstr>
      <vt:lpstr>Visualisation of DNA</vt:lpstr>
      <vt:lpstr>Visualisation of DNA</vt:lpstr>
      <vt:lpstr>PowerPoint Presentation</vt:lpstr>
      <vt:lpstr>Estimation of DNA Size</vt:lpstr>
      <vt:lpstr>Mathematical Estimation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11340625d@connect.polyu.hk</dc:creator>
  <cp:lastModifiedBy>Aneeta ANSAR</cp:lastModifiedBy>
  <cp:revision>3</cp:revision>
  <dcterms:created xsi:type="dcterms:W3CDTF">2018-09-13T08:27:05Z</dcterms:created>
  <dcterms:modified xsi:type="dcterms:W3CDTF">2024-04-19T09:27:52Z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5C70C8BD-9EA7-455D-803F-5A3F3F3F103F</vt:lpwstr>
  </property>
  <property fmtid="{D5CDD505-2E9C-101B-9397-08002B2CF9AE}" pid="3" name="ArticulatePath">
    <vt:lpwstr>單元一</vt:lpwstr>
  </property>
</Properties>
</file>