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  <p:sldMasterId id="2147483680" r:id="rId2"/>
  </p:sldMasterIdLst>
  <p:notesMasterIdLst>
    <p:notesMasterId r:id="rId24"/>
  </p:notesMasterIdLst>
  <p:handoutMasterIdLst>
    <p:handoutMasterId r:id="rId25"/>
  </p:handoutMasterIdLst>
  <p:sldIdLst>
    <p:sldId id="276" r:id="rId3"/>
    <p:sldId id="277" r:id="rId4"/>
    <p:sldId id="278" r:id="rId5"/>
    <p:sldId id="279" r:id="rId6"/>
    <p:sldId id="280" r:id="rId7"/>
    <p:sldId id="281" r:id="rId8"/>
    <p:sldId id="282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11" r:id="rId23"/>
  </p:sldIdLst>
  <p:sldSz cx="12192000" cy="6858000"/>
  <p:notesSz cx="6797675" cy="9926638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libri Light" panose="020F0302020204030204" pitchFamily="34" charset="0"/>
      <p:regular r:id="rId30"/>
      <p:italic r:id="rId31"/>
    </p:embeddedFont>
    <p:embeddedFont>
      <p:font typeface="Century Gothic" panose="020B0502020202020204" pitchFamily="34" charset="0"/>
      <p:regular r:id="rId32"/>
      <p:bold r:id="rId33"/>
      <p:italic r:id="rId34"/>
      <p:boldItalic r:id="rId35"/>
    </p:embeddedFont>
    <p:embeddedFont>
      <p:font typeface="Myriad Pro" panose="020B0503030403020204" charset="0"/>
      <p:regular r:id="rId36"/>
      <p:bold r:id="rId37"/>
      <p:italic r:id="rId38"/>
      <p:boldItalic r:id="rId39"/>
    </p:embeddedFont>
  </p:embeddedFontLst>
  <p:custDataLst>
    <p:tags r:id="rId40"/>
  </p:custData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9" userDrawn="1">
          <p15:clr>
            <a:srgbClr val="A4A3A4"/>
          </p15:clr>
        </p15:guide>
        <p15:guide id="2" pos="2161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tadmin" initials="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FE6FF"/>
    <a:srgbClr val="97DBFB"/>
    <a:srgbClr val="A0AB4B"/>
    <a:srgbClr val="B1BC66"/>
    <a:srgbClr val="275010"/>
    <a:srgbClr val="E0F4F3"/>
    <a:srgbClr val="3B6923"/>
    <a:srgbClr val="97DBFC"/>
    <a:srgbClr val="468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29" autoAdjust="0"/>
    <p:restoredTop sz="96391" autoAdjust="0"/>
  </p:normalViewPr>
  <p:slideViewPr>
    <p:cSldViewPr snapToGrid="0" snapToObjects="1">
      <p:cViewPr varScale="1">
        <p:scale>
          <a:sx n="107" d="100"/>
          <a:sy n="107" d="100"/>
        </p:scale>
        <p:origin x="120" y="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1" d="100"/>
          <a:sy n="81" d="100"/>
        </p:scale>
        <p:origin x="3138" y="90"/>
      </p:cViewPr>
      <p:guideLst>
        <p:guide orient="horz" pos="2879"/>
        <p:guide pos="2161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tags" Target="tags/tag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0" Type="http://schemas.openxmlformats.org/officeDocument/2006/relationships/slide" Target="slides/slide18.xml"/><Relationship Id="rId41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CEB89-27FA-47B5-879A-494EE936C44E}" type="doc">
      <dgm:prSet loTypeId="urn:microsoft.com/office/officeart/2005/8/layout/vProcess5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HK"/>
        </a:p>
      </dgm:t>
    </dgm:pt>
    <dgm:pt modelId="{3834C6BA-2B10-45AF-A573-5F7AB428243C}">
      <dgm:prSet phldrT="[Text]"/>
      <dgm:spPr/>
      <dgm:t>
        <a:bodyPr/>
        <a:lstStyle/>
        <a:p>
          <a:r>
            <a:rPr lang="en-HK" dirty="0">
              <a:solidFill>
                <a:srgbClr val="FFFFFF"/>
              </a:solidFill>
              <a:latin typeface="Myriad Pro" panose="020B0503030403020204" pitchFamily="34" charset="0"/>
            </a:rPr>
            <a:t>Building</a:t>
          </a:r>
          <a:r>
            <a:rPr lang="en-HK" b="1" i="1" dirty="0">
              <a:solidFill>
                <a:srgbClr val="FFFFFF"/>
              </a:solidFill>
              <a:latin typeface="Myriad Pro" panose="020B0503030403020204" pitchFamily="34" charset="0"/>
            </a:rPr>
            <a:t> </a:t>
          </a:r>
          <a:r>
            <a:rPr lang="en-HK" dirty="0">
              <a:solidFill>
                <a:srgbClr val="FFFFFF"/>
              </a:solidFill>
              <a:latin typeface="Myriad Pro" panose="020B0503030403020204" pitchFamily="34" charset="0"/>
            </a:rPr>
            <a:t>Thermocycler</a:t>
          </a:r>
        </a:p>
      </dgm:t>
    </dgm:pt>
    <dgm:pt modelId="{D0CA8297-4D8B-4231-9F7E-A66FBF819F56}" type="parTrans" cxnId="{3CD851D5-E699-4906-8DC5-C934A9818E00}">
      <dgm:prSet/>
      <dgm:spPr/>
      <dgm:t>
        <a:bodyPr/>
        <a:lstStyle/>
        <a:p>
          <a:endParaRPr lang="en-HK"/>
        </a:p>
      </dgm:t>
    </dgm:pt>
    <dgm:pt modelId="{0796CC3D-7194-47D8-A2EC-6BB1CA44DF13}" type="sibTrans" cxnId="{3CD851D5-E699-4906-8DC5-C934A9818E00}">
      <dgm:prSet/>
      <dgm:spPr/>
      <dgm:t>
        <a:bodyPr/>
        <a:lstStyle/>
        <a:p>
          <a:endParaRPr lang="en-HK"/>
        </a:p>
      </dgm:t>
    </dgm:pt>
    <dgm:pt modelId="{BB0EF354-9C67-4A8B-B82A-FDB32327B63F}">
      <dgm:prSet phldrT="[Text]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en-HK" b="0" dirty="0">
              <a:solidFill>
                <a:srgbClr val="FFFFFF"/>
              </a:solidFill>
              <a:latin typeface="Myriad Pro" panose="020B0503030403020204" pitchFamily="34" charset="0"/>
            </a:rPr>
            <a:t>DNA Extraction and Gel Electrophoresis</a:t>
          </a:r>
        </a:p>
      </dgm:t>
    </dgm:pt>
    <dgm:pt modelId="{5A2C581B-3354-4DCA-956B-4A5779AC72BF}" type="parTrans" cxnId="{553B64A5-BCB5-4550-B10F-DA235F8B6A9A}">
      <dgm:prSet/>
      <dgm:spPr/>
      <dgm:t>
        <a:bodyPr/>
        <a:lstStyle/>
        <a:p>
          <a:endParaRPr lang="en-HK"/>
        </a:p>
      </dgm:t>
    </dgm:pt>
    <dgm:pt modelId="{9D9D0FF4-47CE-4622-AC04-B8B0364251AB}" type="sibTrans" cxnId="{553B64A5-BCB5-4550-B10F-DA235F8B6A9A}">
      <dgm:prSet/>
      <dgm:spPr/>
      <dgm:t>
        <a:bodyPr/>
        <a:lstStyle/>
        <a:p>
          <a:endParaRPr lang="en-HK"/>
        </a:p>
      </dgm:t>
    </dgm:pt>
    <dgm:pt modelId="{1B0D7D43-61B0-45B5-9379-3BB2BB071AB4}">
      <dgm:prSet phldrT="[Text]"/>
      <dgm:spPr>
        <a:solidFill>
          <a:srgbClr val="57BF9F"/>
        </a:solidFill>
      </dgm:spPr>
      <dgm:t>
        <a:bodyPr/>
        <a:lstStyle/>
        <a:p>
          <a:r>
            <a:rPr lang="en-HK" dirty="0">
              <a:solidFill>
                <a:srgbClr val="FFFFFF"/>
              </a:solidFill>
              <a:latin typeface="Myriad Pro" panose="020B0503030403020204" pitchFamily="34" charset="0"/>
            </a:rPr>
            <a:t>PCR and Gel Electrophoresis</a:t>
          </a:r>
        </a:p>
      </dgm:t>
    </dgm:pt>
    <dgm:pt modelId="{5DFF9087-3D16-4F2D-A721-E8334C70BE6C}" type="parTrans" cxnId="{78E56641-EB79-4C7A-8918-A00F62E7B661}">
      <dgm:prSet/>
      <dgm:spPr/>
      <dgm:t>
        <a:bodyPr/>
        <a:lstStyle/>
        <a:p>
          <a:endParaRPr lang="en-HK"/>
        </a:p>
      </dgm:t>
    </dgm:pt>
    <dgm:pt modelId="{779BE62F-879D-4D41-90B5-53CAE858950B}" type="sibTrans" cxnId="{78E56641-EB79-4C7A-8918-A00F62E7B661}">
      <dgm:prSet/>
      <dgm:spPr/>
      <dgm:t>
        <a:bodyPr/>
        <a:lstStyle/>
        <a:p>
          <a:endParaRPr lang="en-HK"/>
        </a:p>
      </dgm:t>
    </dgm:pt>
    <dgm:pt modelId="{9591E302-F3AF-4683-A42F-5ADB1040E187}">
      <dgm:prSet phldrT="[Text]"/>
      <dgm:spPr>
        <a:solidFill>
          <a:srgbClr val="075D03"/>
        </a:solidFill>
      </dgm:spPr>
      <dgm:t>
        <a:bodyPr/>
        <a:lstStyle/>
        <a:p>
          <a:r>
            <a:rPr lang="en-HK" b="1" i="1" dirty="0">
              <a:solidFill>
                <a:srgbClr val="FFC000"/>
              </a:solidFill>
              <a:latin typeface="Myriad Pro" panose="020B0503030403020204" pitchFamily="34" charset="0"/>
            </a:rPr>
            <a:t>RFLP and DNA Fingerprinting</a:t>
          </a:r>
        </a:p>
      </dgm:t>
    </dgm:pt>
    <dgm:pt modelId="{F35191C9-D24A-41AF-9D92-AAEA59AA2197}" type="parTrans" cxnId="{0E7A28A5-A6AD-4585-9BBD-46F8D938A43A}">
      <dgm:prSet/>
      <dgm:spPr/>
      <dgm:t>
        <a:bodyPr/>
        <a:lstStyle/>
        <a:p>
          <a:endParaRPr lang="en-HK"/>
        </a:p>
      </dgm:t>
    </dgm:pt>
    <dgm:pt modelId="{AD9F0940-B481-468E-9611-A8A58BDF787F}" type="sibTrans" cxnId="{0E7A28A5-A6AD-4585-9BBD-46F8D938A43A}">
      <dgm:prSet/>
      <dgm:spPr/>
      <dgm:t>
        <a:bodyPr/>
        <a:lstStyle/>
        <a:p>
          <a:endParaRPr lang="en-HK"/>
        </a:p>
      </dgm:t>
    </dgm:pt>
    <dgm:pt modelId="{2BE6AC13-B51A-43B1-AB3B-6B55E87603E2}" type="pres">
      <dgm:prSet presAssocID="{900CEB89-27FA-47B5-879A-494EE936C44E}" presName="outerComposite" presStyleCnt="0">
        <dgm:presLayoutVars>
          <dgm:chMax val="5"/>
          <dgm:dir/>
          <dgm:resizeHandles val="exact"/>
        </dgm:presLayoutVars>
      </dgm:prSet>
      <dgm:spPr/>
    </dgm:pt>
    <dgm:pt modelId="{F356C6D0-B9F5-44B2-A403-03A9D5EBFAE0}" type="pres">
      <dgm:prSet presAssocID="{900CEB89-27FA-47B5-879A-494EE936C44E}" presName="dummyMaxCanvas" presStyleCnt="0">
        <dgm:presLayoutVars/>
      </dgm:prSet>
      <dgm:spPr/>
    </dgm:pt>
    <dgm:pt modelId="{AB6FE2CF-0909-4376-B72F-C20790F625D0}" type="pres">
      <dgm:prSet presAssocID="{900CEB89-27FA-47B5-879A-494EE936C44E}" presName="FourNodes_1" presStyleLbl="node1" presStyleIdx="0" presStyleCnt="4">
        <dgm:presLayoutVars>
          <dgm:bulletEnabled val="1"/>
        </dgm:presLayoutVars>
      </dgm:prSet>
      <dgm:spPr/>
    </dgm:pt>
    <dgm:pt modelId="{A1A9B5D4-0BA7-4E35-98AA-D8072A435AFD}" type="pres">
      <dgm:prSet presAssocID="{900CEB89-27FA-47B5-879A-494EE936C44E}" presName="FourNodes_2" presStyleLbl="node1" presStyleIdx="1" presStyleCnt="4">
        <dgm:presLayoutVars>
          <dgm:bulletEnabled val="1"/>
        </dgm:presLayoutVars>
      </dgm:prSet>
      <dgm:spPr/>
    </dgm:pt>
    <dgm:pt modelId="{81649670-09B2-440A-97F8-A7F670C87DEA}" type="pres">
      <dgm:prSet presAssocID="{900CEB89-27FA-47B5-879A-494EE936C44E}" presName="FourNodes_3" presStyleLbl="node1" presStyleIdx="2" presStyleCnt="4">
        <dgm:presLayoutVars>
          <dgm:bulletEnabled val="1"/>
        </dgm:presLayoutVars>
      </dgm:prSet>
      <dgm:spPr/>
    </dgm:pt>
    <dgm:pt modelId="{02292E76-7B18-4955-B806-14F7A6AC8943}" type="pres">
      <dgm:prSet presAssocID="{900CEB89-27FA-47B5-879A-494EE936C44E}" presName="FourNodes_4" presStyleLbl="node1" presStyleIdx="3" presStyleCnt="4">
        <dgm:presLayoutVars>
          <dgm:bulletEnabled val="1"/>
        </dgm:presLayoutVars>
      </dgm:prSet>
      <dgm:spPr/>
    </dgm:pt>
    <dgm:pt modelId="{371C3D59-0304-4B51-ABBE-64FB7A00AC00}" type="pres">
      <dgm:prSet presAssocID="{900CEB89-27FA-47B5-879A-494EE936C44E}" presName="FourConn_1-2" presStyleLbl="fgAccFollowNode1" presStyleIdx="0" presStyleCnt="3">
        <dgm:presLayoutVars>
          <dgm:bulletEnabled val="1"/>
        </dgm:presLayoutVars>
      </dgm:prSet>
      <dgm:spPr/>
    </dgm:pt>
    <dgm:pt modelId="{D83990BC-7387-46D6-B190-B69A37FD545A}" type="pres">
      <dgm:prSet presAssocID="{900CEB89-27FA-47B5-879A-494EE936C44E}" presName="FourConn_2-3" presStyleLbl="fgAccFollowNode1" presStyleIdx="1" presStyleCnt="3">
        <dgm:presLayoutVars>
          <dgm:bulletEnabled val="1"/>
        </dgm:presLayoutVars>
      </dgm:prSet>
      <dgm:spPr/>
    </dgm:pt>
    <dgm:pt modelId="{4FCC1FF2-D4D1-490E-A319-4DC36B62CC39}" type="pres">
      <dgm:prSet presAssocID="{900CEB89-27FA-47B5-879A-494EE936C44E}" presName="FourConn_3-4" presStyleLbl="fgAccFollowNode1" presStyleIdx="2" presStyleCnt="3">
        <dgm:presLayoutVars>
          <dgm:bulletEnabled val="1"/>
        </dgm:presLayoutVars>
      </dgm:prSet>
      <dgm:spPr/>
    </dgm:pt>
    <dgm:pt modelId="{E24608F0-5119-4722-B0FF-C771A0C61AE4}" type="pres">
      <dgm:prSet presAssocID="{900CEB89-27FA-47B5-879A-494EE936C44E}" presName="FourNodes_1_text" presStyleLbl="node1" presStyleIdx="3" presStyleCnt="4">
        <dgm:presLayoutVars>
          <dgm:bulletEnabled val="1"/>
        </dgm:presLayoutVars>
      </dgm:prSet>
      <dgm:spPr/>
    </dgm:pt>
    <dgm:pt modelId="{EF2C7BF3-64EA-47CB-B600-2DE9E1BCE167}" type="pres">
      <dgm:prSet presAssocID="{900CEB89-27FA-47B5-879A-494EE936C44E}" presName="FourNodes_2_text" presStyleLbl="node1" presStyleIdx="3" presStyleCnt="4">
        <dgm:presLayoutVars>
          <dgm:bulletEnabled val="1"/>
        </dgm:presLayoutVars>
      </dgm:prSet>
      <dgm:spPr/>
    </dgm:pt>
    <dgm:pt modelId="{11D0D3D5-5469-43FF-8207-6DA421384F2C}" type="pres">
      <dgm:prSet presAssocID="{900CEB89-27FA-47B5-879A-494EE936C44E}" presName="FourNodes_3_text" presStyleLbl="node1" presStyleIdx="3" presStyleCnt="4">
        <dgm:presLayoutVars>
          <dgm:bulletEnabled val="1"/>
        </dgm:presLayoutVars>
      </dgm:prSet>
      <dgm:spPr/>
    </dgm:pt>
    <dgm:pt modelId="{CAFC34E0-FFA6-42A5-AE9E-24490D481E48}" type="pres">
      <dgm:prSet presAssocID="{900CEB89-27FA-47B5-879A-494EE936C44E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DA8ED718-0A2D-474A-8DED-4893CC01F6C6}" type="presOf" srcId="{3834C6BA-2B10-45AF-A573-5F7AB428243C}" destId="{AB6FE2CF-0909-4376-B72F-C20790F625D0}" srcOrd="0" destOrd="0" presId="urn:microsoft.com/office/officeart/2005/8/layout/vProcess5"/>
    <dgm:cxn modelId="{56D7C226-D8EE-40F7-8539-271CA2163D8D}" type="presOf" srcId="{9591E302-F3AF-4683-A42F-5ADB1040E187}" destId="{02292E76-7B18-4955-B806-14F7A6AC8943}" srcOrd="0" destOrd="0" presId="urn:microsoft.com/office/officeart/2005/8/layout/vProcess5"/>
    <dgm:cxn modelId="{74122938-248B-494D-BD5B-40070C8CB254}" type="presOf" srcId="{1B0D7D43-61B0-45B5-9379-3BB2BB071AB4}" destId="{11D0D3D5-5469-43FF-8207-6DA421384F2C}" srcOrd="1" destOrd="0" presId="urn:microsoft.com/office/officeart/2005/8/layout/vProcess5"/>
    <dgm:cxn modelId="{118AD85D-E99B-4DD8-B746-C19CC2658746}" type="presOf" srcId="{1B0D7D43-61B0-45B5-9379-3BB2BB071AB4}" destId="{81649670-09B2-440A-97F8-A7F670C87DEA}" srcOrd="0" destOrd="0" presId="urn:microsoft.com/office/officeart/2005/8/layout/vProcess5"/>
    <dgm:cxn modelId="{78E56641-EB79-4C7A-8918-A00F62E7B661}" srcId="{900CEB89-27FA-47B5-879A-494EE936C44E}" destId="{1B0D7D43-61B0-45B5-9379-3BB2BB071AB4}" srcOrd="2" destOrd="0" parTransId="{5DFF9087-3D16-4F2D-A721-E8334C70BE6C}" sibTransId="{779BE62F-879D-4D41-90B5-53CAE858950B}"/>
    <dgm:cxn modelId="{7C001464-2ADD-4F01-8E11-0F87DBEEC7C9}" type="presOf" srcId="{0796CC3D-7194-47D8-A2EC-6BB1CA44DF13}" destId="{371C3D59-0304-4B51-ABBE-64FB7A00AC00}" srcOrd="0" destOrd="0" presId="urn:microsoft.com/office/officeart/2005/8/layout/vProcess5"/>
    <dgm:cxn modelId="{EB791945-D836-4010-B165-3A0EF1FFF1B7}" type="presOf" srcId="{9D9D0FF4-47CE-4622-AC04-B8B0364251AB}" destId="{D83990BC-7387-46D6-B190-B69A37FD545A}" srcOrd="0" destOrd="0" presId="urn:microsoft.com/office/officeart/2005/8/layout/vProcess5"/>
    <dgm:cxn modelId="{A9FAFA8F-1EAF-41A0-BE71-6091043E0DFB}" type="presOf" srcId="{BB0EF354-9C67-4A8B-B82A-FDB32327B63F}" destId="{EF2C7BF3-64EA-47CB-B600-2DE9E1BCE167}" srcOrd="1" destOrd="0" presId="urn:microsoft.com/office/officeart/2005/8/layout/vProcess5"/>
    <dgm:cxn modelId="{945BA197-343D-45BA-B5E6-E75F9DDF70A4}" type="presOf" srcId="{900CEB89-27FA-47B5-879A-494EE936C44E}" destId="{2BE6AC13-B51A-43B1-AB3B-6B55E87603E2}" srcOrd="0" destOrd="0" presId="urn:microsoft.com/office/officeart/2005/8/layout/vProcess5"/>
    <dgm:cxn modelId="{0E7A28A5-A6AD-4585-9BBD-46F8D938A43A}" srcId="{900CEB89-27FA-47B5-879A-494EE936C44E}" destId="{9591E302-F3AF-4683-A42F-5ADB1040E187}" srcOrd="3" destOrd="0" parTransId="{F35191C9-D24A-41AF-9D92-AAEA59AA2197}" sibTransId="{AD9F0940-B481-468E-9611-A8A58BDF787F}"/>
    <dgm:cxn modelId="{553B64A5-BCB5-4550-B10F-DA235F8B6A9A}" srcId="{900CEB89-27FA-47B5-879A-494EE936C44E}" destId="{BB0EF354-9C67-4A8B-B82A-FDB32327B63F}" srcOrd="1" destOrd="0" parTransId="{5A2C581B-3354-4DCA-956B-4A5779AC72BF}" sibTransId="{9D9D0FF4-47CE-4622-AC04-B8B0364251AB}"/>
    <dgm:cxn modelId="{2282CBB5-A31B-4288-80F4-BFEC42919361}" type="presOf" srcId="{779BE62F-879D-4D41-90B5-53CAE858950B}" destId="{4FCC1FF2-D4D1-490E-A319-4DC36B62CC39}" srcOrd="0" destOrd="0" presId="urn:microsoft.com/office/officeart/2005/8/layout/vProcess5"/>
    <dgm:cxn modelId="{BB450FD0-3A7D-4AC7-858D-12E4D5D13507}" type="presOf" srcId="{3834C6BA-2B10-45AF-A573-5F7AB428243C}" destId="{E24608F0-5119-4722-B0FF-C771A0C61AE4}" srcOrd="1" destOrd="0" presId="urn:microsoft.com/office/officeart/2005/8/layout/vProcess5"/>
    <dgm:cxn modelId="{3CD851D5-E699-4906-8DC5-C934A9818E00}" srcId="{900CEB89-27FA-47B5-879A-494EE936C44E}" destId="{3834C6BA-2B10-45AF-A573-5F7AB428243C}" srcOrd="0" destOrd="0" parTransId="{D0CA8297-4D8B-4231-9F7E-A66FBF819F56}" sibTransId="{0796CC3D-7194-47D8-A2EC-6BB1CA44DF13}"/>
    <dgm:cxn modelId="{B027F5DC-B0E6-43CA-B41E-2DB61C5996AC}" type="presOf" srcId="{9591E302-F3AF-4683-A42F-5ADB1040E187}" destId="{CAFC34E0-FFA6-42A5-AE9E-24490D481E48}" srcOrd="1" destOrd="0" presId="urn:microsoft.com/office/officeart/2005/8/layout/vProcess5"/>
    <dgm:cxn modelId="{EA1EDCFD-7788-402E-9414-726316A17D8B}" type="presOf" srcId="{BB0EF354-9C67-4A8B-B82A-FDB32327B63F}" destId="{A1A9B5D4-0BA7-4E35-98AA-D8072A435AFD}" srcOrd="0" destOrd="0" presId="urn:microsoft.com/office/officeart/2005/8/layout/vProcess5"/>
    <dgm:cxn modelId="{35A64ECB-D612-48F0-A450-62BC585DD1C8}" type="presParOf" srcId="{2BE6AC13-B51A-43B1-AB3B-6B55E87603E2}" destId="{F356C6D0-B9F5-44B2-A403-03A9D5EBFAE0}" srcOrd="0" destOrd="0" presId="urn:microsoft.com/office/officeart/2005/8/layout/vProcess5"/>
    <dgm:cxn modelId="{CADAEDA3-7A2A-4548-82A3-A247375CBBA7}" type="presParOf" srcId="{2BE6AC13-B51A-43B1-AB3B-6B55E87603E2}" destId="{AB6FE2CF-0909-4376-B72F-C20790F625D0}" srcOrd="1" destOrd="0" presId="urn:microsoft.com/office/officeart/2005/8/layout/vProcess5"/>
    <dgm:cxn modelId="{6FB1A872-60AA-4E48-94D0-F7D6E07344B1}" type="presParOf" srcId="{2BE6AC13-B51A-43B1-AB3B-6B55E87603E2}" destId="{A1A9B5D4-0BA7-4E35-98AA-D8072A435AFD}" srcOrd="2" destOrd="0" presId="urn:microsoft.com/office/officeart/2005/8/layout/vProcess5"/>
    <dgm:cxn modelId="{E786E0FD-E4A6-4D2F-BA84-251FB1324E94}" type="presParOf" srcId="{2BE6AC13-B51A-43B1-AB3B-6B55E87603E2}" destId="{81649670-09B2-440A-97F8-A7F670C87DEA}" srcOrd="3" destOrd="0" presId="urn:microsoft.com/office/officeart/2005/8/layout/vProcess5"/>
    <dgm:cxn modelId="{237F1A28-0297-4ECE-B17B-16E4A07DB410}" type="presParOf" srcId="{2BE6AC13-B51A-43B1-AB3B-6B55E87603E2}" destId="{02292E76-7B18-4955-B806-14F7A6AC8943}" srcOrd="4" destOrd="0" presId="urn:microsoft.com/office/officeart/2005/8/layout/vProcess5"/>
    <dgm:cxn modelId="{D9C31377-F3CC-4F4C-B33E-1C659A2F36ED}" type="presParOf" srcId="{2BE6AC13-B51A-43B1-AB3B-6B55E87603E2}" destId="{371C3D59-0304-4B51-ABBE-64FB7A00AC00}" srcOrd="5" destOrd="0" presId="urn:microsoft.com/office/officeart/2005/8/layout/vProcess5"/>
    <dgm:cxn modelId="{2C352CF3-A30A-4D3D-946E-E44D66548CED}" type="presParOf" srcId="{2BE6AC13-B51A-43B1-AB3B-6B55E87603E2}" destId="{D83990BC-7387-46D6-B190-B69A37FD545A}" srcOrd="6" destOrd="0" presId="urn:microsoft.com/office/officeart/2005/8/layout/vProcess5"/>
    <dgm:cxn modelId="{1C4FFE96-2E3E-4217-8171-69F853DA0B1F}" type="presParOf" srcId="{2BE6AC13-B51A-43B1-AB3B-6B55E87603E2}" destId="{4FCC1FF2-D4D1-490E-A319-4DC36B62CC39}" srcOrd="7" destOrd="0" presId="urn:microsoft.com/office/officeart/2005/8/layout/vProcess5"/>
    <dgm:cxn modelId="{34E26EE2-7DDB-42EC-9D63-363FEEF02DBB}" type="presParOf" srcId="{2BE6AC13-B51A-43B1-AB3B-6B55E87603E2}" destId="{E24608F0-5119-4722-B0FF-C771A0C61AE4}" srcOrd="8" destOrd="0" presId="urn:microsoft.com/office/officeart/2005/8/layout/vProcess5"/>
    <dgm:cxn modelId="{1F3D5CE1-1768-4EBE-B081-CBBD9DA25F35}" type="presParOf" srcId="{2BE6AC13-B51A-43B1-AB3B-6B55E87603E2}" destId="{EF2C7BF3-64EA-47CB-B600-2DE9E1BCE167}" srcOrd="9" destOrd="0" presId="urn:microsoft.com/office/officeart/2005/8/layout/vProcess5"/>
    <dgm:cxn modelId="{748FE496-AA90-44D4-91A8-67D22E9D63C7}" type="presParOf" srcId="{2BE6AC13-B51A-43B1-AB3B-6B55E87603E2}" destId="{11D0D3D5-5469-43FF-8207-6DA421384F2C}" srcOrd="10" destOrd="0" presId="urn:microsoft.com/office/officeart/2005/8/layout/vProcess5"/>
    <dgm:cxn modelId="{20109757-76E7-4489-9745-3505F86BB167}" type="presParOf" srcId="{2BE6AC13-B51A-43B1-AB3B-6B55E87603E2}" destId="{CAFC34E0-FFA6-42A5-AE9E-24490D481E4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FE2CF-0909-4376-B72F-C20790F625D0}">
      <dsp:nvSpPr>
        <dsp:cNvPr id="0" name=""/>
        <dsp:cNvSpPr/>
      </dsp:nvSpPr>
      <dsp:spPr>
        <a:xfrm>
          <a:off x="0" y="0"/>
          <a:ext cx="3347720" cy="8539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200" kern="1200" dirty="0">
              <a:solidFill>
                <a:srgbClr val="FFFFFF"/>
              </a:solidFill>
              <a:latin typeface="Myriad Pro" panose="020B0503030403020204" pitchFamily="34" charset="0"/>
            </a:rPr>
            <a:t>Building</a:t>
          </a:r>
          <a:r>
            <a:rPr lang="en-HK" sz="2200" b="1" i="1" kern="1200" dirty="0">
              <a:solidFill>
                <a:srgbClr val="FFFFFF"/>
              </a:solidFill>
              <a:latin typeface="Myriad Pro" panose="020B0503030403020204" pitchFamily="34" charset="0"/>
            </a:rPr>
            <a:t> </a:t>
          </a:r>
          <a:r>
            <a:rPr lang="en-HK" sz="2200" kern="1200" dirty="0">
              <a:solidFill>
                <a:srgbClr val="FFFFFF"/>
              </a:solidFill>
              <a:latin typeface="Myriad Pro" panose="020B0503030403020204" pitchFamily="34" charset="0"/>
            </a:rPr>
            <a:t>Thermocycler</a:t>
          </a:r>
        </a:p>
      </dsp:txBody>
      <dsp:txXfrm>
        <a:off x="25010" y="25010"/>
        <a:ext cx="2354122" cy="803896"/>
      </dsp:txXfrm>
    </dsp:sp>
    <dsp:sp modelId="{A1A9B5D4-0BA7-4E35-98AA-D8072A435AFD}">
      <dsp:nvSpPr>
        <dsp:cNvPr id="0" name=""/>
        <dsp:cNvSpPr/>
      </dsp:nvSpPr>
      <dsp:spPr>
        <a:xfrm>
          <a:off x="280371" y="1009173"/>
          <a:ext cx="3347720" cy="85391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200" b="0" kern="1200" dirty="0">
              <a:solidFill>
                <a:srgbClr val="FFFFFF"/>
              </a:solidFill>
              <a:latin typeface="Myriad Pro" panose="020B0503030403020204" pitchFamily="34" charset="0"/>
            </a:rPr>
            <a:t>DNA Extraction and Gel Electrophoresis</a:t>
          </a:r>
        </a:p>
      </dsp:txBody>
      <dsp:txXfrm>
        <a:off x="305381" y="1034183"/>
        <a:ext cx="2462282" cy="803896"/>
      </dsp:txXfrm>
    </dsp:sp>
    <dsp:sp modelId="{81649670-09B2-440A-97F8-A7F670C87DEA}">
      <dsp:nvSpPr>
        <dsp:cNvPr id="0" name=""/>
        <dsp:cNvSpPr/>
      </dsp:nvSpPr>
      <dsp:spPr>
        <a:xfrm>
          <a:off x="556558" y="2018347"/>
          <a:ext cx="3347720" cy="853916"/>
        </a:xfrm>
        <a:prstGeom prst="roundRect">
          <a:avLst>
            <a:gd name="adj" fmla="val 10000"/>
          </a:avLst>
        </a:prstGeom>
        <a:solidFill>
          <a:srgbClr val="57BF9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200" kern="1200" dirty="0">
              <a:solidFill>
                <a:srgbClr val="FFFFFF"/>
              </a:solidFill>
              <a:latin typeface="Myriad Pro" panose="020B0503030403020204" pitchFamily="34" charset="0"/>
            </a:rPr>
            <a:t>PCR and Gel Electrophoresis</a:t>
          </a:r>
        </a:p>
      </dsp:txBody>
      <dsp:txXfrm>
        <a:off x="581568" y="2043357"/>
        <a:ext cx="2466467" cy="803896"/>
      </dsp:txXfrm>
    </dsp:sp>
    <dsp:sp modelId="{02292E76-7B18-4955-B806-14F7A6AC8943}">
      <dsp:nvSpPr>
        <dsp:cNvPr id="0" name=""/>
        <dsp:cNvSpPr/>
      </dsp:nvSpPr>
      <dsp:spPr>
        <a:xfrm>
          <a:off x="836929" y="3027520"/>
          <a:ext cx="3347720" cy="853916"/>
        </a:xfrm>
        <a:prstGeom prst="roundRect">
          <a:avLst>
            <a:gd name="adj" fmla="val 10000"/>
          </a:avLst>
        </a:prstGeom>
        <a:solidFill>
          <a:srgbClr val="075D0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HK" sz="2200" b="1" i="1" kern="1200" dirty="0">
              <a:solidFill>
                <a:srgbClr val="FFC000"/>
              </a:solidFill>
              <a:latin typeface="Myriad Pro" panose="020B0503030403020204" pitchFamily="34" charset="0"/>
            </a:rPr>
            <a:t>RFLP and DNA Fingerprinting</a:t>
          </a:r>
        </a:p>
      </dsp:txBody>
      <dsp:txXfrm>
        <a:off x="861939" y="3052530"/>
        <a:ext cx="2462282" cy="803896"/>
      </dsp:txXfrm>
    </dsp:sp>
    <dsp:sp modelId="{371C3D59-0304-4B51-ABBE-64FB7A00AC00}">
      <dsp:nvSpPr>
        <dsp:cNvPr id="0" name=""/>
        <dsp:cNvSpPr/>
      </dsp:nvSpPr>
      <dsp:spPr>
        <a:xfrm>
          <a:off x="2792674" y="654022"/>
          <a:ext cx="555045" cy="555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HK" sz="2500" kern="1200"/>
        </a:p>
      </dsp:txBody>
      <dsp:txXfrm>
        <a:off x="2917559" y="654022"/>
        <a:ext cx="305275" cy="417671"/>
      </dsp:txXfrm>
    </dsp:sp>
    <dsp:sp modelId="{D83990BC-7387-46D6-B190-B69A37FD545A}">
      <dsp:nvSpPr>
        <dsp:cNvPr id="0" name=""/>
        <dsp:cNvSpPr/>
      </dsp:nvSpPr>
      <dsp:spPr>
        <a:xfrm>
          <a:off x="3073046" y="1663195"/>
          <a:ext cx="555045" cy="555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HK" sz="2500" kern="1200"/>
        </a:p>
      </dsp:txBody>
      <dsp:txXfrm>
        <a:off x="3197931" y="1663195"/>
        <a:ext cx="305275" cy="417671"/>
      </dsp:txXfrm>
    </dsp:sp>
    <dsp:sp modelId="{4FCC1FF2-D4D1-490E-A319-4DC36B62CC39}">
      <dsp:nvSpPr>
        <dsp:cNvPr id="0" name=""/>
        <dsp:cNvSpPr/>
      </dsp:nvSpPr>
      <dsp:spPr>
        <a:xfrm>
          <a:off x="3349232" y="2672369"/>
          <a:ext cx="555045" cy="555045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HK" sz="2500" kern="1200"/>
        </a:p>
      </dsp:txBody>
      <dsp:txXfrm>
        <a:off x="3474117" y="2672369"/>
        <a:ext cx="305275" cy="417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0B6F9-3933-440D-882C-4395D2C59CDB}" type="datetimeFigureOut">
              <a:rPr lang="zh-HK" altLang="en-US" smtClean="0"/>
              <a:t>19/4/2024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45685-F521-4184-A8C2-92E7F67B4CD4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67350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254F9-8F0D-4516-8465-0D9B7CB0416D}" type="datetimeFigureOut">
              <a:rPr lang="zh-HK" altLang="en-US" smtClean="0"/>
              <a:t>19/4/2024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A208E2-9636-4A28-AF61-5251458D578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1086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A208E2-9636-4A28-AF61-5251458D578F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85874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jc-steam.hkmu.edu.hk/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hyperlink" Target="https://jc-steam.hkmu.edu.hk/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jc-steam.hkmu.edu.hk/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5">
                    <a:lumMod val="90000"/>
                    <a:lumOff val="10000"/>
                  </a:schemeClr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6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08637"/>
            <a:ext cx="2281474" cy="334977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400" dirty="0">
                <a:solidFill>
                  <a:schemeClr val="accent5">
                    <a:lumMod val="75000"/>
                    <a:lumOff val="25000"/>
                  </a:schemeClr>
                </a:solidFill>
                <a:latin typeface="Helvetica LT Std" panose="020B0504020202020204" pitchFamily="34" charset="0"/>
              </a:rPr>
              <a:t>To be a Food Detective </a:t>
            </a:r>
            <a:endParaRPr lang="zh-TW" altLang="en-US" sz="1400" dirty="0">
              <a:solidFill>
                <a:schemeClr val="accent5">
                  <a:lumMod val="75000"/>
                  <a:lumOff val="25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672165" y="6372710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21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72557" y="1713372"/>
            <a:ext cx="10972800" cy="4624655"/>
          </a:xfrm>
        </p:spPr>
        <p:txBody>
          <a:bodyPr>
            <a:normAutofit/>
          </a:bodyPr>
          <a:lstStyle>
            <a:lvl1pPr marL="457189" indent="-457189">
              <a:lnSpc>
                <a:spcPct val="150000"/>
              </a:lnSpc>
              <a:spcBef>
                <a:spcPts val="0"/>
              </a:spcBef>
              <a:buFontTx/>
              <a:buBlip>
                <a:blip r:embed="rId3"/>
              </a:buBlip>
              <a:defRPr sz="32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2pPr>
            <a:lvl3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3pPr>
            <a:lvl4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4pPr>
            <a:lvl5pPr>
              <a:lnSpc>
                <a:spcPct val="150000"/>
              </a:lnSpc>
              <a:spcBef>
                <a:spcPts val="0"/>
              </a:spcBef>
              <a:defRPr sz="32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8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08637"/>
            <a:ext cx="2281474" cy="334977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400" dirty="0">
                <a:solidFill>
                  <a:schemeClr val="accent5">
                    <a:lumMod val="75000"/>
                    <a:lumOff val="25000"/>
                  </a:schemeClr>
                </a:solidFill>
                <a:latin typeface="Helvetica LT Std" panose="020B0504020202020204" pitchFamily="34" charset="0"/>
              </a:rPr>
              <a:t>To be a Food Detective </a:t>
            </a:r>
            <a:endParaRPr lang="zh-TW" altLang="en-US" sz="1400" dirty="0">
              <a:solidFill>
                <a:schemeClr val="accent5">
                  <a:lumMod val="75000"/>
                  <a:lumOff val="25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672165" y="6372710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4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5">
                    <a:lumMod val="90000"/>
                    <a:lumOff val="10000"/>
                  </a:schemeClr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243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5">
                    <a:lumMod val="90000"/>
                    <a:lumOff val="10000"/>
                  </a:schemeClr>
                </a:solidFill>
              </a:defRPr>
            </a:lvl1pPr>
          </a:lstStyle>
          <a:p>
            <a:fld id="{B44CB0C5-55E6-4519-B511-F53B9C1F04A8}" type="slidenum">
              <a:rPr lang="zh-HK" altLang="en-US" smtClean="0"/>
              <a:pPr/>
              <a:t>‹#›</a:t>
            </a:fld>
            <a:endParaRPr lang="zh-HK" altLang="en-US" dirty="0"/>
          </a:p>
        </p:txBody>
      </p:sp>
      <p:sp>
        <p:nvSpPr>
          <p:cNvPr id="8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 userDrawn="1"/>
        </p:nvSpPr>
        <p:spPr>
          <a:xfrm>
            <a:off x="-1" y="108637"/>
            <a:ext cx="2281474" cy="334977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1400" dirty="0">
                <a:solidFill>
                  <a:schemeClr val="accent5">
                    <a:lumMod val="75000"/>
                    <a:lumOff val="25000"/>
                  </a:schemeClr>
                </a:solidFill>
                <a:latin typeface="Helvetica LT Std" panose="020B0504020202020204" pitchFamily="34" charset="0"/>
              </a:rPr>
              <a:t>To be a Food Detective </a:t>
            </a:r>
            <a:endParaRPr lang="zh-TW" altLang="en-US" sz="1400" dirty="0">
              <a:solidFill>
                <a:schemeClr val="accent5">
                  <a:lumMod val="75000"/>
                  <a:lumOff val="25000"/>
                </a:schemeClr>
              </a:solidFill>
              <a:latin typeface="Helvetica LT Std" panose="020B0504020202020204" pitchFamily="34" charset="0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672165" y="6372710"/>
            <a:ext cx="652497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kern="2000" dirty="0">
                <a:solidFill>
                  <a:srgbClr val="3B6923"/>
                </a:solidFill>
                <a:latin typeface="Century Gothic" panose="020B0502020202020204" pitchFamily="34" charset="0"/>
                <a:hlinkClick r:id="rId3"/>
              </a:rPr>
              <a:t>Jockey Club STEAM Education Resources Sharing Scheme</a:t>
            </a:r>
            <a:endParaRPr lang="en-US" altLang="zh-TW" sz="1100" kern="2000" dirty="0">
              <a:solidFill>
                <a:srgbClr val="3B6923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2497138F-A80D-4D2D-BA0A-13D1F9C20DE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72557" y="386978"/>
            <a:ext cx="9200420" cy="1312953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</a:defRPr>
            </a:lvl1pPr>
          </a:lstStyle>
          <a:p>
            <a:endParaRPr lang="zh-TW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9162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296632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ags" Target="../tags/tag2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</p:spTree>
    <p:custDataLst>
      <p:tags r:id="rId5"/>
    </p:custDataLst>
    <p:extLst>
      <p:ext uri="{BB962C8B-B14F-4D97-AF65-F5344CB8AC3E}">
        <p14:creationId xmlns:p14="http://schemas.microsoft.com/office/powerpoint/2010/main" val="153710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23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5" Type="http://schemas.openxmlformats.org/officeDocument/2006/relationships/image" Target="../media/image4.png"/><Relationship Id="rId4" Type="http://schemas.openxmlformats.org/officeDocument/2006/relationships/hyperlink" Target="http://jc-steam.hkmu.edu.hk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2">
            <a:extLst>
              <a:ext uri="{FF2B5EF4-FFF2-40B4-BE49-F238E27FC236}">
                <a16:creationId xmlns:a16="http://schemas.microsoft.com/office/drawing/2014/main" id="{8E7A87A1-ECAB-4B0D-AB35-1404DA5C9ADB}"/>
              </a:ext>
            </a:extLst>
          </p:cNvPr>
          <p:cNvSpPr txBox="1">
            <a:spLocks/>
          </p:cNvSpPr>
          <p:nvPr/>
        </p:nvSpPr>
        <p:spPr>
          <a:xfrm>
            <a:off x="1291516" y="6016531"/>
            <a:ext cx="4255783" cy="766077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en-US" altLang="zh-TW" sz="1300" kern="2000" dirty="0">
                <a:solidFill>
                  <a:schemeClr val="accent5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hlinkClick r:id="rId4"/>
              </a:rPr>
              <a:t>Jockey Club </a:t>
            </a:r>
          </a:p>
          <a:p>
            <a:pPr algn="l">
              <a:spcBef>
                <a:spcPts val="600"/>
              </a:spcBef>
            </a:pPr>
            <a:r>
              <a:rPr lang="en-US" altLang="zh-TW" sz="1300" kern="2000" dirty="0">
                <a:solidFill>
                  <a:schemeClr val="accent5">
                    <a:lumMod val="90000"/>
                    <a:lumOff val="10000"/>
                  </a:schemeClr>
                </a:solidFill>
                <a:latin typeface="Century Gothic" panose="020B0502020202020204" pitchFamily="34" charset="0"/>
                <a:hlinkClick r:id="rId4"/>
              </a:rPr>
              <a:t>STEAM Education Resources Sharing Scheme</a:t>
            </a:r>
            <a:endParaRPr lang="en-US" altLang="zh-TW" sz="1300" kern="2000" dirty="0">
              <a:solidFill>
                <a:schemeClr val="accent5">
                  <a:lumMod val="90000"/>
                  <a:lumOff val="1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1E4678A-C2FC-4306-82DA-2F62E1F3D4CE}"/>
              </a:ext>
            </a:extLst>
          </p:cNvPr>
          <p:cNvSpPr/>
          <p:nvPr/>
        </p:nvSpPr>
        <p:spPr>
          <a:xfrm>
            <a:off x="349962" y="905717"/>
            <a:ext cx="832325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5pPr>
            <a:lvl6pPr marL="22860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6pPr>
            <a:lvl7pPr marL="27432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7pPr>
            <a:lvl8pPr marL="32004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8pPr>
            <a:lvl9pPr marL="3657600" algn="l" defTabSz="914400" rtl="0" eaLnBrk="1" latinLnBrk="0" hangingPunct="1">
              <a:defRPr sz="5000" kern="1200">
                <a:solidFill>
                  <a:schemeClr val="tx1"/>
                </a:solidFill>
                <a:latin typeface="Arial" panose="020B0604020202020204" pitchFamily="34" charset="0"/>
                <a:ea typeface="標楷體" panose="03000509000000000000" pitchFamily="65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4800" dirty="0">
                <a:gradFill>
                  <a:gsLst>
                    <a:gs pos="0">
                      <a:srgbClr val="102E36"/>
                    </a:gs>
                    <a:gs pos="70000">
                      <a:srgbClr val="3A878A"/>
                    </a:gs>
                  </a:gsLst>
                  <a:lin ang="5400000" scaled="0"/>
                </a:gradFill>
                <a:effectLst>
                  <a:innerShdw>
                    <a:prstClr val="black">
                      <a:alpha val="30000"/>
                    </a:prstClr>
                  </a:innerShdw>
                </a:effectLst>
                <a:latin typeface="Helvetica LT Std" panose="020B0504020202020204" pitchFamily="34" charset="0"/>
              </a:rPr>
              <a:t>Unit 4</a:t>
            </a:r>
          </a:p>
          <a:p>
            <a:pPr>
              <a:defRPr/>
            </a:pPr>
            <a:r>
              <a:rPr lang="en-US" altLang="zh-TW" sz="4800" dirty="0">
                <a:gradFill>
                  <a:gsLst>
                    <a:gs pos="0">
                      <a:srgbClr val="102E36"/>
                    </a:gs>
                    <a:gs pos="70000">
                      <a:srgbClr val="3A878A"/>
                    </a:gs>
                  </a:gsLst>
                  <a:lin ang="5400000" scaled="0"/>
                </a:gradFill>
                <a:effectLst>
                  <a:innerShdw>
                    <a:prstClr val="black">
                      <a:alpha val="30000"/>
                    </a:prstClr>
                  </a:innerShdw>
                </a:effectLst>
                <a:latin typeface="Helvetica LT Std" panose="020B0504020202020204" pitchFamily="34" charset="0"/>
              </a:rPr>
              <a:t>Restriction Fragment </a:t>
            </a:r>
            <a:br>
              <a:rPr lang="en-US" altLang="zh-TW" sz="4800" dirty="0">
                <a:gradFill>
                  <a:gsLst>
                    <a:gs pos="0">
                      <a:srgbClr val="102E36"/>
                    </a:gs>
                    <a:gs pos="70000">
                      <a:srgbClr val="3A878A"/>
                    </a:gs>
                  </a:gsLst>
                  <a:lin ang="5400000" scaled="0"/>
                </a:gradFill>
                <a:effectLst>
                  <a:innerShdw>
                    <a:prstClr val="black">
                      <a:alpha val="30000"/>
                    </a:prstClr>
                  </a:innerShdw>
                </a:effectLst>
                <a:latin typeface="Helvetica LT Std" panose="020B0504020202020204" pitchFamily="34" charset="0"/>
              </a:rPr>
            </a:br>
            <a:r>
              <a:rPr lang="en-US" altLang="zh-TW" sz="4800" dirty="0">
                <a:gradFill>
                  <a:gsLst>
                    <a:gs pos="0">
                      <a:srgbClr val="102E36"/>
                    </a:gs>
                    <a:gs pos="70000">
                      <a:srgbClr val="3A878A"/>
                    </a:gs>
                  </a:gsLst>
                  <a:lin ang="5400000" scaled="0"/>
                </a:gradFill>
                <a:effectLst>
                  <a:innerShdw>
                    <a:prstClr val="black">
                      <a:alpha val="30000"/>
                    </a:prstClr>
                  </a:innerShdw>
                </a:effectLst>
                <a:latin typeface="Helvetica LT Std" panose="020B0504020202020204" pitchFamily="34" charset="0"/>
              </a:rPr>
              <a:t>Length Polymorphism (RFLP)</a:t>
            </a:r>
          </a:p>
        </p:txBody>
      </p:sp>
      <p:sp>
        <p:nvSpPr>
          <p:cNvPr id="11" name="標題 2">
            <a:extLst>
              <a:ext uri="{FF2B5EF4-FFF2-40B4-BE49-F238E27FC236}">
                <a16:creationId xmlns:a16="http://schemas.microsoft.com/office/drawing/2014/main" id="{27E4476A-D0B7-4F17-818C-B5D67AE8AB86}"/>
              </a:ext>
            </a:extLst>
          </p:cNvPr>
          <p:cNvSpPr txBox="1">
            <a:spLocks/>
          </p:cNvSpPr>
          <p:nvPr/>
        </p:nvSpPr>
        <p:spPr>
          <a:xfrm>
            <a:off x="349962" y="272606"/>
            <a:ext cx="5000635" cy="70415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800" dirty="0">
                <a:solidFill>
                  <a:schemeClr val="accent5">
                    <a:lumMod val="75000"/>
                    <a:lumOff val="25000"/>
                  </a:schemeClr>
                </a:solidFill>
                <a:latin typeface="Helvetica LT Std" panose="020B0504020202020204" pitchFamily="34" charset="0"/>
              </a:rPr>
              <a:t>To be a Food Detective </a:t>
            </a:r>
            <a:endParaRPr lang="zh-TW" altLang="en-US" sz="2800" dirty="0">
              <a:solidFill>
                <a:schemeClr val="accent5">
                  <a:lumMod val="75000"/>
                  <a:lumOff val="25000"/>
                </a:schemeClr>
              </a:solidFill>
              <a:latin typeface="Helvetica LT Std" panose="020B0504020202020204" pitchFamily="34" charset="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023" y="6025584"/>
            <a:ext cx="668265" cy="66826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7486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HK" dirty="0"/>
              <a:t>Why was the two version of the same gene cut into different number and sizes of fragment?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Question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10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837086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11</a:t>
            </a:fld>
            <a:endParaRPr lang="zh-HK" altLang="en-US" dirty="0"/>
          </a:p>
        </p:txBody>
      </p:sp>
      <p:sp>
        <p:nvSpPr>
          <p:cNvPr id="4" name="標題 1"/>
          <p:cNvSpPr txBox="1">
            <a:spLocks/>
          </p:cNvSpPr>
          <p:nvPr/>
        </p:nvSpPr>
        <p:spPr>
          <a:xfrm>
            <a:off x="372557" y="2772524"/>
            <a:ext cx="9200420" cy="1312953"/>
          </a:xfrm>
          <a:prstGeom prst="rect">
            <a:avLst/>
          </a:prstGeom>
        </p:spPr>
        <p:txBody>
          <a:bodyPr vert="horz" lIns="121917" tIns="60958" rIns="121917" bIns="60958" rtlCol="0" anchor="ctr">
            <a:no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2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HK" dirty="0"/>
              <a:t>The differences in the DNA Sequence of the Two Versions (Alleles)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90050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3"/>
            <a:ext cx="10658966" cy="365558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HK" dirty="0" err="1"/>
              <a:t>b</a:t>
            </a:r>
            <a:r>
              <a:rPr lang="en-US" altLang="zh-HK" baseline="-25000" dirty="0" err="1"/>
              <a:t>A</a:t>
            </a:r>
            <a:r>
              <a:rPr lang="en-US" altLang="zh-HK" dirty="0"/>
              <a:t>  is more common in human</a:t>
            </a:r>
            <a:endParaRPr lang="en-US" altLang="zh-HK" sz="1600" dirty="0"/>
          </a:p>
          <a:p>
            <a:r>
              <a:rPr lang="en-US" altLang="zh-HK" dirty="0"/>
              <a:t>Sequence of </a:t>
            </a:r>
            <a:r>
              <a:rPr lang="en-US" altLang="zh-HK" dirty="0" err="1"/>
              <a:t>b</a:t>
            </a:r>
            <a:r>
              <a:rPr lang="en-US" altLang="zh-HK" baseline="-25000" dirty="0" err="1"/>
              <a:t>A</a:t>
            </a:r>
            <a:r>
              <a:rPr lang="en-US" altLang="zh-HK" dirty="0"/>
              <a:t> : CCTG</a:t>
            </a:r>
            <a:r>
              <a:rPr lang="en-US" altLang="zh-HK" b="1" u="sng" dirty="0"/>
              <a:t>A</a:t>
            </a:r>
            <a:r>
              <a:rPr lang="en-US" altLang="zh-HK" dirty="0"/>
              <a:t>GG</a:t>
            </a:r>
            <a:endParaRPr lang="en-US" altLang="zh-HK" sz="1600" dirty="0"/>
          </a:p>
          <a:p>
            <a:r>
              <a:rPr lang="en-US" altLang="zh-HK" dirty="0"/>
              <a:t>Mutation of </a:t>
            </a:r>
            <a:r>
              <a:rPr lang="en-US" altLang="zh-HK" dirty="0" err="1"/>
              <a:t>b</a:t>
            </a:r>
            <a:r>
              <a:rPr lang="en-US" altLang="zh-HK" baseline="-25000" dirty="0" err="1"/>
              <a:t>A</a:t>
            </a:r>
            <a:r>
              <a:rPr lang="en-US" altLang="zh-HK" dirty="0"/>
              <a:t> result in </a:t>
            </a:r>
            <a:r>
              <a:rPr lang="en-US" altLang="zh-HK" dirty="0" err="1"/>
              <a:t>b</a:t>
            </a:r>
            <a:r>
              <a:rPr lang="en-US" altLang="zh-HK" baseline="-25000" dirty="0" err="1"/>
              <a:t>S</a:t>
            </a:r>
            <a:r>
              <a:rPr lang="en-US" altLang="zh-HK" dirty="0"/>
              <a:t> : CCTG</a:t>
            </a:r>
            <a:r>
              <a:rPr lang="en-US" altLang="zh-HK" b="1" u="sng" dirty="0"/>
              <a:t>T</a:t>
            </a:r>
            <a:r>
              <a:rPr lang="en-US" altLang="zh-HK" dirty="0"/>
              <a:t>GG</a:t>
            </a:r>
            <a:endParaRPr lang="en-US" altLang="zh-HK" sz="1600" dirty="0"/>
          </a:p>
          <a:p>
            <a:r>
              <a:rPr lang="en-US" altLang="zh-HK" dirty="0"/>
              <a:t>Carrying </a:t>
            </a:r>
            <a:r>
              <a:rPr lang="en-US" altLang="zh-HK" dirty="0" err="1"/>
              <a:t>b</a:t>
            </a:r>
            <a:r>
              <a:rPr lang="en-US" altLang="zh-HK" baseline="-25000" dirty="0" err="1"/>
              <a:t>S</a:t>
            </a:r>
            <a:r>
              <a:rPr lang="en-US" altLang="zh-HK" baseline="-25000" dirty="0"/>
              <a:t> </a:t>
            </a:r>
            <a:r>
              <a:rPr lang="en-US" altLang="zh-HK" dirty="0"/>
              <a:t> gene will result in sickle cell anemia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12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374820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2"/>
            <a:ext cx="10972800" cy="3764639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160000"/>
              </a:lnSpc>
            </a:pPr>
            <a:r>
              <a:rPr lang="en-US" altLang="zh-HK" dirty="0"/>
              <a:t>Restriction enzyme is an enzyme that cut DNA in the middle</a:t>
            </a:r>
            <a:endParaRPr lang="en-US" altLang="zh-HK" sz="1800" dirty="0"/>
          </a:p>
          <a:p>
            <a:pPr>
              <a:lnSpc>
                <a:spcPct val="160000"/>
              </a:lnSpc>
            </a:pPr>
            <a:r>
              <a:rPr lang="en-US" altLang="zh-HK" dirty="0"/>
              <a:t>It will only cut at specific DNA sequence</a:t>
            </a:r>
            <a:endParaRPr lang="en-US" altLang="zh-HK" sz="1800" dirty="0"/>
          </a:p>
          <a:p>
            <a:pPr>
              <a:lnSpc>
                <a:spcPct val="160000"/>
              </a:lnSpc>
            </a:pPr>
            <a:r>
              <a:rPr lang="en-US" altLang="zh-HK" dirty="0" err="1"/>
              <a:t>MstII</a:t>
            </a:r>
            <a:r>
              <a:rPr lang="en-US" altLang="zh-HK" dirty="0"/>
              <a:t> is a restriction enzyme</a:t>
            </a:r>
            <a:endParaRPr lang="en-US" altLang="zh-HK" sz="1800" dirty="0"/>
          </a:p>
          <a:p>
            <a:pPr>
              <a:lnSpc>
                <a:spcPct val="160000"/>
              </a:lnSpc>
            </a:pPr>
            <a:r>
              <a:rPr lang="en-US" altLang="zh-HK" dirty="0"/>
              <a:t>It cuts at CCTN</a:t>
            </a:r>
            <a:r>
              <a:rPr lang="en-US" altLang="zh-HK" b="1" u="sng" dirty="0"/>
              <a:t>A</a:t>
            </a:r>
            <a:r>
              <a:rPr lang="en-US" altLang="zh-HK" dirty="0"/>
              <a:t>GG (N = any nucleotides)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13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481307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2"/>
            <a:ext cx="5801740" cy="4308287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altLang="zh-HK" dirty="0" err="1"/>
              <a:t>b</a:t>
            </a:r>
            <a:r>
              <a:rPr lang="en-GB" altLang="zh-HK" baseline="-25000" dirty="0" err="1"/>
              <a:t>A</a:t>
            </a:r>
            <a:r>
              <a:rPr lang="en-GB" altLang="zh-HK" dirty="0"/>
              <a:t> has three CCTG</a:t>
            </a:r>
            <a:r>
              <a:rPr lang="en-GB" altLang="zh-HK" b="1" u="sng" dirty="0"/>
              <a:t>A</a:t>
            </a:r>
            <a:r>
              <a:rPr lang="en-GB" altLang="zh-HK" dirty="0"/>
              <a:t>GG sites</a:t>
            </a:r>
            <a:endParaRPr lang="en-GB" altLang="zh-HK" sz="1600" dirty="0"/>
          </a:p>
          <a:p>
            <a:r>
              <a:rPr lang="en-GB" altLang="zh-HK" dirty="0"/>
              <a:t>In </a:t>
            </a:r>
            <a:r>
              <a:rPr lang="en-GB" altLang="zh-HK" dirty="0" err="1"/>
              <a:t>b</a:t>
            </a:r>
            <a:r>
              <a:rPr lang="en-GB" altLang="zh-HK" baseline="-25000" dirty="0" err="1"/>
              <a:t>S</a:t>
            </a:r>
            <a:r>
              <a:rPr lang="en-GB" altLang="zh-HK" dirty="0"/>
              <a:t>, one CCTG</a:t>
            </a:r>
            <a:r>
              <a:rPr lang="en-GB" altLang="zh-HK" b="1" u="sng" dirty="0"/>
              <a:t>A</a:t>
            </a:r>
            <a:r>
              <a:rPr lang="en-GB" altLang="zh-HK" dirty="0"/>
              <a:t>GG site is </a:t>
            </a:r>
            <a:br>
              <a:rPr lang="en-GB" altLang="zh-HK" dirty="0"/>
            </a:br>
            <a:r>
              <a:rPr lang="en-GB" altLang="zh-HK" dirty="0"/>
              <a:t>mutated to CCTG</a:t>
            </a:r>
            <a:r>
              <a:rPr lang="en-GB" altLang="zh-HK" b="1" u="sng" dirty="0"/>
              <a:t>T</a:t>
            </a:r>
            <a:r>
              <a:rPr lang="en-GB" altLang="zh-HK" dirty="0"/>
              <a:t>GG. </a:t>
            </a:r>
            <a:endParaRPr lang="en-GB" altLang="zh-HK" sz="1600" dirty="0"/>
          </a:p>
          <a:p>
            <a:r>
              <a:rPr lang="en-GB" altLang="zh-HK" dirty="0"/>
              <a:t>Only two CCTG</a:t>
            </a:r>
            <a:r>
              <a:rPr lang="en-GB" altLang="zh-HK" b="1" u="sng" dirty="0"/>
              <a:t>A</a:t>
            </a:r>
            <a:r>
              <a:rPr lang="en-GB" altLang="zh-HK" dirty="0"/>
              <a:t>GG sites left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14</a:t>
            </a:fld>
            <a:endParaRPr lang="zh-HK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0"/>
          <a:stretch/>
        </p:blipFill>
        <p:spPr>
          <a:xfrm>
            <a:off x="6467707" y="565537"/>
            <a:ext cx="5077873" cy="545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620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528815"/>
            <a:ext cx="5723443" cy="453131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</a:pPr>
            <a:r>
              <a:rPr lang="en-GB" altLang="zh-HK" dirty="0" err="1"/>
              <a:t>MstII</a:t>
            </a:r>
            <a:r>
              <a:rPr lang="en-GB" altLang="zh-HK" dirty="0"/>
              <a:t> will cut at three sites </a:t>
            </a:r>
            <a:br>
              <a:rPr lang="en-GB" altLang="zh-HK" dirty="0"/>
            </a:br>
            <a:r>
              <a:rPr lang="en-GB" altLang="zh-HK" dirty="0"/>
              <a:t>and give two fragments in </a:t>
            </a:r>
            <a:br>
              <a:rPr lang="en-GB" altLang="zh-HK" dirty="0"/>
            </a:br>
            <a:r>
              <a:rPr lang="en-GB" altLang="zh-HK" dirty="0" err="1"/>
              <a:t>b</a:t>
            </a:r>
            <a:r>
              <a:rPr lang="en-GB" altLang="zh-HK" baseline="-25000" dirty="0" err="1"/>
              <a:t>A</a:t>
            </a:r>
            <a:r>
              <a:rPr lang="en-GB" altLang="zh-HK" dirty="0"/>
              <a:t> has three CCTG</a:t>
            </a:r>
            <a:r>
              <a:rPr lang="en-GB" altLang="zh-HK" b="1" u="sng" dirty="0"/>
              <a:t>A</a:t>
            </a:r>
            <a:r>
              <a:rPr lang="en-GB" altLang="zh-HK" dirty="0"/>
              <a:t>GG sites</a:t>
            </a:r>
            <a:endParaRPr lang="en-GB" altLang="zh-HK" sz="1600" dirty="0"/>
          </a:p>
          <a:p>
            <a:pPr>
              <a:lnSpc>
                <a:spcPct val="160000"/>
              </a:lnSpc>
            </a:pPr>
            <a:r>
              <a:rPr lang="en-GB" altLang="zh-HK" dirty="0" err="1"/>
              <a:t>MstII</a:t>
            </a:r>
            <a:r>
              <a:rPr lang="en-GB" altLang="zh-HK" dirty="0"/>
              <a:t> will only cut at two </a:t>
            </a:r>
            <a:br>
              <a:rPr lang="en-GB" altLang="zh-HK" dirty="0"/>
            </a:br>
            <a:r>
              <a:rPr lang="en-GB" altLang="zh-HK" dirty="0"/>
              <a:t>sites and give one fragment </a:t>
            </a:r>
            <a:br>
              <a:rPr lang="en-GB" altLang="zh-HK" dirty="0"/>
            </a:br>
            <a:r>
              <a:rPr lang="en-GB" altLang="zh-HK" dirty="0"/>
              <a:t>in </a:t>
            </a:r>
            <a:r>
              <a:rPr lang="en-GB" altLang="zh-HK" dirty="0" err="1"/>
              <a:t>b</a:t>
            </a:r>
            <a:r>
              <a:rPr lang="en-GB" altLang="zh-HK" baseline="-25000" dirty="0" err="1"/>
              <a:t>S</a:t>
            </a:r>
            <a:r>
              <a:rPr lang="en-GB" altLang="zh-HK" dirty="0"/>
              <a:t> 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15</a:t>
            </a:fld>
            <a:endParaRPr lang="zh-HK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0"/>
          <a:stretch/>
        </p:blipFill>
        <p:spPr>
          <a:xfrm>
            <a:off x="6145902" y="657921"/>
            <a:ext cx="5199455" cy="5586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27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2"/>
            <a:ext cx="5848077" cy="4326701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 altLang="zh-HK" sz="3000" dirty="0"/>
              <a:t>Cutting of the genes of different </a:t>
            </a:r>
            <a:br>
              <a:rPr lang="en-US" altLang="zh-HK" sz="3000" dirty="0"/>
            </a:br>
            <a:r>
              <a:rPr lang="en-US" altLang="zh-HK" sz="3000" dirty="0"/>
              <a:t>individual by the gene will give </a:t>
            </a:r>
            <a:br>
              <a:rPr lang="en-US" altLang="zh-HK" sz="3000" dirty="0"/>
            </a:br>
            <a:r>
              <a:rPr lang="en-US" altLang="zh-HK" sz="3000" dirty="0"/>
              <a:t>different fragments</a:t>
            </a:r>
          </a:p>
          <a:p>
            <a:pPr>
              <a:lnSpc>
                <a:spcPct val="170000"/>
              </a:lnSpc>
            </a:pPr>
            <a:r>
              <a:rPr lang="en-US" altLang="zh-HK" sz="3000" dirty="0"/>
              <a:t>Gel electrophoresis separate </a:t>
            </a:r>
            <a:br>
              <a:rPr lang="en-US" altLang="zh-HK" sz="3000" dirty="0"/>
            </a:br>
            <a:r>
              <a:rPr lang="en-US" altLang="zh-HK" sz="3000" dirty="0"/>
              <a:t>the two fragments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16</a:t>
            </a:fld>
            <a:endParaRPr lang="zh-HK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524" y="2512839"/>
            <a:ext cx="5724291" cy="302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546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17</a:t>
            </a:fld>
            <a:endParaRPr lang="zh-HK" alt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89B45F23-59E7-44C8-8906-03DAFA09DF51}"/>
              </a:ext>
            </a:extLst>
          </p:cNvPr>
          <p:cNvSpPr txBox="1">
            <a:spLocks/>
          </p:cNvSpPr>
          <p:nvPr/>
        </p:nvSpPr>
        <p:spPr>
          <a:xfrm>
            <a:off x="677335" y="2700867"/>
            <a:ext cx="8596668" cy="1826581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</a:lstStyle>
          <a:p>
            <a:pPr marL="914400" indent="-914400">
              <a:buFont typeface="+mj-lt"/>
              <a:buAutoNum type="arabicPeriod" startAt="3"/>
            </a:pPr>
            <a:r>
              <a:rPr lang="en-GB" altLang="zh-HK" dirty="0">
                <a:solidFill>
                  <a:schemeClr val="accent2">
                    <a:lumMod val="50000"/>
                  </a:schemeClr>
                </a:solidFill>
              </a:rPr>
              <a:t>DNA Fingerprinting</a:t>
            </a:r>
            <a:endParaRPr lang="zh-HK" alt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AABC313-7124-420E-AABC-3DF5B0BCAACA}"/>
              </a:ext>
            </a:extLst>
          </p:cNvPr>
          <p:cNvSpPr txBox="1">
            <a:spLocks/>
          </p:cNvSpPr>
          <p:nvPr/>
        </p:nvSpPr>
        <p:spPr>
          <a:xfrm>
            <a:off x="764421" y="3928734"/>
            <a:ext cx="8596668" cy="8604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HK" sz="3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Application of RFLP</a:t>
            </a:r>
          </a:p>
        </p:txBody>
      </p:sp>
    </p:spTree>
    <p:extLst>
      <p:ext uri="{BB962C8B-B14F-4D97-AF65-F5344CB8AC3E}">
        <p14:creationId xmlns:p14="http://schemas.microsoft.com/office/powerpoint/2010/main" val="2797416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2"/>
            <a:ext cx="10726078" cy="4049865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HK" dirty="0"/>
              <a:t>It is an application of RFLP</a:t>
            </a:r>
            <a:endParaRPr lang="en-US" altLang="zh-HK" sz="1600" dirty="0"/>
          </a:p>
          <a:p>
            <a:r>
              <a:rPr lang="en-US" altLang="zh-HK" dirty="0"/>
              <a:t>DNA/gene of different individual/species is cut into fragments of different number and sizes</a:t>
            </a:r>
            <a:endParaRPr lang="en-US" altLang="zh-HK" sz="1600" dirty="0"/>
          </a:p>
          <a:p>
            <a:r>
              <a:rPr lang="en-US" altLang="zh-HK" dirty="0"/>
              <a:t>Gel electrophoresis of the digested DNA will give a unique pattern of DNA bands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DNA Fingerprinting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18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709203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3"/>
            <a:ext cx="10972800" cy="41757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HK" dirty="0"/>
              <a:t>By comparing the DNA band patterns, the identity of different individuals, species, or samples can be determined</a:t>
            </a:r>
          </a:p>
          <a:p>
            <a:r>
              <a:rPr lang="en-US" altLang="zh-HK" dirty="0"/>
              <a:t>This technique is applied in areas such as disease diagnosis, paternity testing, bacteria species identification, forensic investigation, and food testing 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HK" dirty="0"/>
              <a:t>DNA Fingerprinting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19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1321628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</a:p>
          <a:p>
            <a:r>
              <a:rPr lang="en-US" altLang="zh-TW" dirty="0"/>
              <a:t>Principle of RFLP</a:t>
            </a:r>
            <a:endParaRPr lang="en-US" altLang="zh-TW" sz="1600" dirty="0"/>
          </a:p>
          <a:p>
            <a:r>
              <a:rPr lang="en-US" altLang="zh-TW" dirty="0"/>
              <a:t>DNA Fingerprinting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Content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2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817631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520425"/>
            <a:ext cx="7768908" cy="462465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altLang="zh-HK" sz="2800" dirty="0"/>
              <a:t>The DNA fingerprints of the victim and two suspects were compared with the DNA fingerprint of the DNA collected at the crime scene </a:t>
            </a:r>
          </a:p>
          <a:p>
            <a:r>
              <a:rPr lang="en-US" altLang="zh-HK" sz="2800" dirty="0"/>
              <a:t>In this case, the DNA fingerprint of Suspect </a:t>
            </a:r>
            <a:r>
              <a:rPr lang="en-US" altLang="zh-HK" sz="2800"/>
              <a:t>1 matches </a:t>
            </a:r>
            <a:r>
              <a:rPr lang="en-US" altLang="zh-HK" sz="2800" dirty="0"/>
              <a:t>that of the DNA collected from crime scene, so he was the offender.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HK" dirty="0"/>
              <a:t>Example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20</a:t>
            </a:fld>
            <a:endParaRPr lang="zh-HK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486" y="427038"/>
            <a:ext cx="3178564" cy="592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134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21</a:t>
            </a:fld>
            <a:endParaRPr lang="zh-HK" alt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AA54CFBC-729E-4627-B846-E149E20A6548}"/>
              </a:ext>
            </a:extLst>
          </p:cNvPr>
          <p:cNvSpPr txBox="1">
            <a:spLocks/>
          </p:cNvSpPr>
          <p:nvPr/>
        </p:nvSpPr>
        <p:spPr>
          <a:xfrm>
            <a:off x="677335" y="2515710"/>
            <a:ext cx="8596668" cy="1826581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</a:lstStyle>
          <a:p>
            <a:r>
              <a:rPr lang="en-US" altLang="zh-HK" sz="4800" dirty="0">
                <a:solidFill>
                  <a:schemeClr val="accent2">
                    <a:lumMod val="50000"/>
                  </a:schemeClr>
                </a:solidFill>
              </a:rPr>
              <a:t>Thank You</a:t>
            </a:r>
            <a:endParaRPr lang="zh-HK" alt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390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3</a:t>
            </a:fld>
            <a:endParaRPr lang="zh-HK" alt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06B01E4A-832E-467C-8EF8-FFD109D6A542}"/>
              </a:ext>
            </a:extLst>
          </p:cNvPr>
          <p:cNvSpPr txBox="1">
            <a:spLocks/>
          </p:cNvSpPr>
          <p:nvPr/>
        </p:nvSpPr>
        <p:spPr>
          <a:xfrm>
            <a:off x="677335" y="2700867"/>
            <a:ext cx="8596668" cy="1826581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</a:lstStyle>
          <a:p>
            <a:pPr marL="914400" indent="-914400">
              <a:buFont typeface="+mj-lt"/>
              <a:buAutoNum type="arabicPeriod"/>
            </a:pPr>
            <a:r>
              <a:rPr lang="en-US" altLang="zh-HK" sz="4800" dirty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  <a:endParaRPr lang="zh-HK" alt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CF61DAC2-C5B6-4887-BF6A-B4CE82371BFA}"/>
              </a:ext>
            </a:extLst>
          </p:cNvPr>
          <p:cNvSpPr txBox="1">
            <a:spLocks/>
          </p:cNvSpPr>
          <p:nvPr/>
        </p:nvSpPr>
        <p:spPr>
          <a:xfrm>
            <a:off x="775307" y="3972276"/>
            <a:ext cx="8596668" cy="8604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HK" sz="3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Relation between Unit 4 and Other Units</a:t>
            </a:r>
          </a:p>
        </p:txBody>
      </p:sp>
    </p:spTree>
    <p:extLst>
      <p:ext uri="{BB962C8B-B14F-4D97-AF65-F5344CB8AC3E}">
        <p14:creationId xmlns:p14="http://schemas.microsoft.com/office/powerpoint/2010/main" val="78178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HK"/>
              <a:t>To determine the identity of</a:t>
            </a:r>
            <a:br>
              <a:rPr lang="en-US" altLang="zh-HK"/>
            </a:br>
            <a:r>
              <a:rPr lang="en-US" altLang="zh-HK"/>
              <a:t>meat product sample</a:t>
            </a:r>
          </a:p>
          <a:p>
            <a:pPr marL="0" indent="0">
              <a:buNone/>
            </a:pPr>
            <a:endParaRPr lang="zh-TW" alt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Aims of Unit 4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4</a:t>
            </a:fld>
            <a:endParaRPr lang="zh-HK" altLang="en-US" dirty="0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73C8063F-56EF-7442-8DE8-575233DA96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848943"/>
              </p:ext>
            </p:extLst>
          </p:nvPr>
        </p:nvGraphicFramePr>
        <p:xfrm>
          <a:off x="6577270" y="1694968"/>
          <a:ext cx="418465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6078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3"/>
            <a:ext cx="10972800" cy="285023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HK" dirty="0" err="1"/>
              <a:t>Recognise</a:t>
            </a:r>
            <a:r>
              <a:rPr lang="en-US" altLang="zh-HK" dirty="0"/>
              <a:t>/outline the applications of recombinant DNA technology and DNA fingerprinting.</a:t>
            </a:r>
            <a:endParaRPr lang="en-US" altLang="zh-HK" sz="2000" dirty="0"/>
          </a:p>
          <a:p>
            <a:r>
              <a:rPr lang="en-US" altLang="zh-HK" dirty="0"/>
              <a:t>Apply RFLP in food authentication</a:t>
            </a:r>
            <a:endParaRPr lang="en-US" altLang="zh-HK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Objectives of Unit 4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5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2796951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6</a:t>
            </a:fld>
            <a:endParaRPr lang="zh-HK" alt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F78B67A5-6705-45AD-B4A2-A97A1A57B853}"/>
              </a:ext>
            </a:extLst>
          </p:cNvPr>
          <p:cNvSpPr txBox="1">
            <a:spLocks/>
          </p:cNvSpPr>
          <p:nvPr/>
        </p:nvSpPr>
        <p:spPr>
          <a:xfrm>
            <a:off x="677335" y="2700867"/>
            <a:ext cx="8596668" cy="1826581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>
            <a:lvl1pPr algn="l" defTabSz="121917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>
                    <a:lumMod val="50000"/>
                  </a:schemeClr>
                </a:solidFill>
                <a:latin typeface="Myriad Pro" panose="020B0503030403020204" pitchFamily="34" charset="0"/>
                <a:ea typeface="Adobe 黑体 Std R" pitchFamily="34" charset="-128"/>
                <a:cs typeface="+mj-cs"/>
              </a:defRPr>
            </a:lvl1pPr>
          </a:lstStyle>
          <a:p>
            <a:pPr marL="914400" indent="-914400">
              <a:buFont typeface="+mj-lt"/>
              <a:buAutoNum type="arabicPeriod" startAt="2"/>
            </a:pPr>
            <a:r>
              <a:rPr lang="en-US" altLang="zh-HK" sz="4800" dirty="0">
                <a:solidFill>
                  <a:schemeClr val="accent2">
                    <a:lumMod val="50000"/>
                  </a:schemeClr>
                </a:solidFill>
              </a:rPr>
              <a:t>Principle of RFLP</a:t>
            </a:r>
            <a:endParaRPr lang="zh-HK" altLang="en-US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B9928C3-0CD9-4576-BD9E-70C9234BA699}"/>
              </a:ext>
            </a:extLst>
          </p:cNvPr>
          <p:cNvSpPr txBox="1">
            <a:spLocks/>
          </p:cNvSpPr>
          <p:nvPr/>
        </p:nvSpPr>
        <p:spPr>
          <a:xfrm>
            <a:off x="699107" y="3885191"/>
            <a:ext cx="8596668" cy="860400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HK" sz="3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Understanding of Gene Polymorphism</a:t>
            </a:r>
          </a:p>
          <a:p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527719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2"/>
            <a:ext cx="10972800" cy="4276367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HK" sz="2800" b="1" u="sng" dirty="0"/>
              <a:t>R</a:t>
            </a:r>
            <a:r>
              <a:rPr lang="en-US" altLang="zh-HK" sz="2800" dirty="0"/>
              <a:t>estriction </a:t>
            </a:r>
            <a:r>
              <a:rPr lang="en-US" altLang="zh-HK" sz="2800" b="1" u="sng" dirty="0"/>
              <a:t>F</a:t>
            </a:r>
            <a:r>
              <a:rPr lang="en-US" altLang="zh-HK" sz="2800" dirty="0"/>
              <a:t>ragment </a:t>
            </a:r>
            <a:r>
              <a:rPr lang="en-US" altLang="zh-HK" sz="2800" b="1" u="sng" dirty="0"/>
              <a:t>L</a:t>
            </a:r>
            <a:r>
              <a:rPr lang="en-US" altLang="zh-HK" sz="2800" dirty="0"/>
              <a:t>ength </a:t>
            </a:r>
            <a:r>
              <a:rPr lang="en-US" altLang="zh-HK" sz="2800" b="1" u="sng" dirty="0"/>
              <a:t>P</a:t>
            </a:r>
            <a:r>
              <a:rPr lang="en-US" altLang="zh-HK" sz="2800" dirty="0"/>
              <a:t>olymorphism</a:t>
            </a:r>
            <a:endParaRPr lang="en-US" altLang="zh-HK" sz="1400" dirty="0"/>
          </a:p>
          <a:p>
            <a:r>
              <a:rPr lang="en-US" altLang="zh-HK" sz="2800" dirty="0"/>
              <a:t>A biological phenomenon that the same gene between different individuals/species can be cut into fragments of different number and/or different length by the same restriction enzyme</a:t>
            </a:r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What is RFLP?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7</a:t>
            </a:fld>
            <a:endParaRPr lang="zh-HK" altLang="en-US" dirty="0"/>
          </a:p>
        </p:txBody>
      </p:sp>
    </p:spTree>
    <p:extLst>
      <p:ext uri="{BB962C8B-B14F-4D97-AF65-F5344CB8AC3E}">
        <p14:creationId xmlns:p14="http://schemas.microsoft.com/office/powerpoint/2010/main" val="328917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6" y="1568742"/>
            <a:ext cx="11657257" cy="4769286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 altLang="zh-HK" dirty="0"/>
              <a:t>Two versions (alleles) of globin gene </a:t>
            </a:r>
            <a:endParaRPr lang="en-US" altLang="zh-HK" sz="1600" dirty="0"/>
          </a:p>
          <a:p>
            <a:pPr>
              <a:lnSpc>
                <a:spcPct val="170000"/>
              </a:lnSpc>
            </a:pPr>
            <a:r>
              <a:rPr lang="en-US" altLang="zh-HK" dirty="0" err="1"/>
              <a:t>b</a:t>
            </a:r>
            <a:r>
              <a:rPr lang="en-US" altLang="zh-HK" baseline="-25000" dirty="0" err="1"/>
              <a:t>A</a:t>
            </a:r>
            <a:r>
              <a:rPr lang="en-US" altLang="zh-HK" baseline="-25000" dirty="0"/>
              <a:t> </a:t>
            </a:r>
            <a:r>
              <a:rPr lang="en-US" altLang="zh-HK" dirty="0"/>
              <a:t>is cut at two sites giving a </a:t>
            </a:r>
            <a:br>
              <a:rPr lang="en-US" altLang="zh-HK" dirty="0"/>
            </a:br>
            <a:r>
              <a:rPr lang="en-US" altLang="zh-HK" dirty="0"/>
              <a:t>fragment of 1.35 Kb</a:t>
            </a:r>
            <a:endParaRPr lang="en-US" altLang="zh-HK" sz="1600" dirty="0"/>
          </a:p>
          <a:p>
            <a:pPr>
              <a:lnSpc>
                <a:spcPct val="170000"/>
              </a:lnSpc>
            </a:pPr>
            <a:r>
              <a:rPr lang="en-US" altLang="zh-HK" dirty="0" err="1"/>
              <a:t>b</a:t>
            </a:r>
            <a:r>
              <a:rPr lang="en-US" altLang="zh-HK" baseline="-25000" dirty="0" err="1"/>
              <a:t>S</a:t>
            </a:r>
            <a:r>
              <a:rPr lang="en-US" altLang="zh-HK" dirty="0"/>
              <a:t> is cut at three sites giving </a:t>
            </a:r>
            <a:br>
              <a:rPr lang="en-US" altLang="zh-HK" dirty="0"/>
            </a:br>
            <a:r>
              <a:rPr lang="en-US" altLang="zh-HK" dirty="0"/>
              <a:t>fragments of 0.2 Kb and 1.15K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8</a:t>
            </a:fld>
            <a:endParaRPr lang="zh-HK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35"/>
          <a:stretch/>
        </p:blipFill>
        <p:spPr>
          <a:xfrm>
            <a:off x="7585211" y="1632518"/>
            <a:ext cx="4335039" cy="464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66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72557" y="1713373"/>
            <a:ext cx="11674034" cy="4108588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altLang="zh-HK" dirty="0"/>
              <a:t>Different individuals carry </a:t>
            </a:r>
            <a:br>
              <a:rPr lang="en-US" altLang="zh-HK" dirty="0"/>
            </a:br>
            <a:r>
              <a:rPr lang="en-US" altLang="zh-HK" dirty="0"/>
              <a:t>either one or both version</a:t>
            </a:r>
            <a:endParaRPr lang="en-US" altLang="zh-HK" sz="1600" dirty="0"/>
          </a:p>
          <a:p>
            <a:r>
              <a:rPr lang="en-US" altLang="zh-HK" dirty="0"/>
              <a:t>Gel electrophoresis of the </a:t>
            </a:r>
            <a:br>
              <a:rPr lang="en-US" altLang="zh-HK" dirty="0"/>
            </a:br>
            <a:r>
              <a:rPr lang="en-US" altLang="zh-HK" dirty="0"/>
              <a:t>DNA fragments shows </a:t>
            </a:r>
            <a:br>
              <a:rPr lang="en-US" altLang="zh-HK" dirty="0"/>
            </a:br>
            <a:r>
              <a:rPr lang="en-US" altLang="zh-HK" dirty="0"/>
              <a:t>different pattern</a:t>
            </a:r>
          </a:p>
          <a:p>
            <a:endParaRPr lang="en-US" dirty="0"/>
          </a:p>
        </p:txBody>
      </p:sp>
      <p:sp>
        <p:nvSpPr>
          <p:cNvPr id="3" name="標題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zh-HK" dirty="0"/>
              <a:t>Principle of RFLP</a:t>
            </a:r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CB0C5-55E6-4519-B511-F53B9C1F04A8}" type="slidenum">
              <a:rPr lang="zh-HK" altLang="en-US" smtClean="0"/>
              <a:pPr/>
              <a:t>9</a:t>
            </a:fld>
            <a:endParaRPr lang="zh-HK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957" y="2079734"/>
            <a:ext cx="6058829" cy="320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685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1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佈景主題">
  <a:themeElements>
    <a:clrScheme name="自訂 14">
      <a:dk1>
        <a:srgbClr val="14285A"/>
      </a:dk1>
      <a:lt1>
        <a:srgbClr val="14285A"/>
      </a:lt1>
      <a:dk2>
        <a:srgbClr val="1A1A1A"/>
      </a:dk2>
      <a:lt2>
        <a:srgbClr val="14285A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1AA793"/>
      </a:hlink>
      <a:folHlink>
        <a:srgbClr val="1AA793"/>
      </a:folHlink>
    </a:clrScheme>
    <a:fontScheme name="自訂 1">
      <a:majorFont>
        <a:latin typeface="Myriad Pro"/>
        <a:ea typeface="新細明體"/>
        <a:cs typeface=""/>
      </a:majorFont>
      <a:minorFont>
        <a:latin typeface="Calibri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自訂 16">
      <a:dk1>
        <a:srgbClr val="14285A"/>
      </a:dk1>
      <a:lt1>
        <a:srgbClr val="14285A"/>
      </a:lt1>
      <a:dk2>
        <a:srgbClr val="1A1A1A"/>
      </a:dk2>
      <a:lt2>
        <a:srgbClr val="14285A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0C5349"/>
      </a:hlink>
      <a:folHlink>
        <a:srgbClr val="0C534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2292</TotalTime>
  <Words>543</Words>
  <Application>Microsoft Office PowerPoint</Application>
  <PresentationFormat>Widescreen</PresentationFormat>
  <Paragraphs>89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Helvetica LT Std</vt:lpstr>
      <vt:lpstr>Century Gothic</vt:lpstr>
      <vt:lpstr>Arial</vt:lpstr>
      <vt:lpstr>Calibri Light</vt:lpstr>
      <vt:lpstr>Calibri</vt:lpstr>
      <vt:lpstr>Myriad Pro</vt:lpstr>
      <vt:lpstr>Office 佈景主題</vt:lpstr>
      <vt:lpstr>1_Office 佈景主題</vt:lpstr>
      <vt:lpstr>PowerPoint Presentation</vt:lpstr>
      <vt:lpstr>Content</vt:lpstr>
      <vt:lpstr>PowerPoint Presentation</vt:lpstr>
      <vt:lpstr>Aims of Unit 4</vt:lpstr>
      <vt:lpstr>Objectives of Unit 4</vt:lpstr>
      <vt:lpstr>PowerPoint Presentation</vt:lpstr>
      <vt:lpstr>What is RFLP?</vt:lpstr>
      <vt:lpstr>Principle of RFLP</vt:lpstr>
      <vt:lpstr>Principle of RFLP</vt:lpstr>
      <vt:lpstr>Question</vt:lpstr>
      <vt:lpstr>PowerPoint Presentation</vt:lpstr>
      <vt:lpstr>Principle of RFLP</vt:lpstr>
      <vt:lpstr>Principle of RFLP</vt:lpstr>
      <vt:lpstr>Principle of RFLP</vt:lpstr>
      <vt:lpstr>Principle of RFLP</vt:lpstr>
      <vt:lpstr>Principle of RFLP</vt:lpstr>
      <vt:lpstr>PowerPoint Presentation</vt:lpstr>
      <vt:lpstr>DNA Fingerprinting</vt:lpstr>
      <vt:lpstr>DNA Fingerprinting</vt:lpstr>
      <vt:lpstr>Example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11340625d@connect.polyu.hk</dc:creator>
  <cp:lastModifiedBy>Aneeta ANSAR</cp:lastModifiedBy>
  <cp:revision>315</cp:revision>
  <cp:lastPrinted>2020-08-10T03:09:59Z</cp:lastPrinted>
  <dcterms:created xsi:type="dcterms:W3CDTF">2018-09-13T08:27:05Z</dcterms:created>
  <dcterms:modified xsi:type="dcterms:W3CDTF">2024-04-19T09:28:30Z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5C70C8BD-9EA7-455D-803F-5A3F3F3F103F</vt:lpwstr>
  </property>
  <property fmtid="{D5CDD505-2E9C-101B-9397-08002B2CF9AE}" pid="3" name="ArticulatePath">
    <vt:lpwstr>單元一</vt:lpwstr>
  </property>
</Properties>
</file>