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58"/>
  </p:notesMasterIdLst>
  <p:sldIdLst>
    <p:sldId id="403" r:id="rId2"/>
    <p:sldId id="256" r:id="rId3"/>
    <p:sldId id="286" r:id="rId4"/>
    <p:sldId id="298" r:id="rId5"/>
    <p:sldId id="346" r:id="rId6"/>
    <p:sldId id="347" r:id="rId7"/>
    <p:sldId id="348" r:id="rId8"/>
    <p:sldId id="398" r:id="rId9"/>
    <p:sldId id="399" r:id="rId10"/>
    <p:sldId id="401" r:id="rId11"/>
    <p:sldId id="349" r:id="rId12"/>
    <p:sldId id="351" r:id="rId13"/>
    <p:sldId id="352" r:id="rId14"/>
    <p:sldId id="354" r:id="rId15"/>
    <p:sldId id="356" r:id="rId16"/>
    <p:sldId id="357" r:id="rId17"/>
    <p:sldId id="358" r:id="rId18"/>
    <p:sldId id="359" r:id="rId19"/>
    <p:sldId id="360" r:id="rId20"/>
    <p:sldId id="363" r:id="rId21"/>
    <p:sldId id="361" r:id="rId22"/>
    <p:sldId id="364" r:id="rId23"/>
    <p:sldId id="362" r:id="rId24"/>
    <p:sldId id="365" r:id="rId25"/>
    <p:sldId id="366" r:id="rId26"/>
    <p:sldId id="367" r:id="rId27"/>
    <p:sldId id="368" r:id="rId28"/>
    <p:sldId id="369" r:id="rId29"/>
    <p:sldId id="370" r:id="rId30"/>
    <p:sldId id="371" r:id="rId31"/>
    <p:sldId id="372" r:id="rId32"/>
    <p:sldId id="373" r:id="rId33"/>
    <p:sldId id="374" r:id="rId34"/>
    <p:sldId id="375" r:id="rId35"/>
    <p:sldId id="376" r:id="rId36"/>
    <p:sldId id="377" r:id="rId37"/>
    <p:sldId id="378" r:id="rId38"/>
    <p:sldId id="379" r:id="rId39"/>
    <p:sldId id="380" r:id="rId40"/>
    <p:sldId id="381" r:id="rId41"/>
    <p:sldId id="382" r:id="rId42"/>
    <p:sldId id="383" r:id="rId43"/>
    <p:sldId id="384" r:id="rId44"/>
    <p:sldId id="385" r:id="rId45"/>
    <p:sldId id="386" r:id="rId46"/>
    <p:sldId id="388" r:id="rId47"/>
    <p:sldId id="389" r:id="rId48"/>
    <p:sldId id="390" r:id="rId49"/>
    <p:sldId id="397" r:id="rId50"/>
    <p:sldId id="391" r:id="rId51"/>
    <p:sldId id="392" r:id="rId52"/>
    <p:sldId id="393" r:id="rId53"/>
    <p:sldId id="394" r:id="rId54"/>
    <p:sldId id="395" r:id="rId55"/>
    <p:sldId id="396" r:id="rId56"/>
    <p:sldId id="400" r:id="rId5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rarafa" initials="a" lastIdx="11" clrIdx="0">
    <p:extLst>
      <p:ext uri="{19B8F6BF-5375-455C-9EA6-DF929625EA0E}">
        <p15:presenceInfo xmlns:p15="http://schemas.microsoft.com/office/powerpoint/2012/main" userId="amrarafa" providerId="None"/>
      </p:ext>
    </p:extLst>
  </p:cmAuthor>
  <p:cmAuthor id="2" name="Lily CHUNG Nga Lai" initials="LCNL" lastIdx="16" clrIdx="1">
    <p:extLst>
      <p:ext uri="{19B8F6BF-5375-455C-9EA6-DF929625EA0E}">
        <p15:presenceInfo xmlns:p15="http://schemas.microsoft.com/office/powerpoint/2012/main" userId="S-1-5-21-73586283-746137067-725345543-33513" providerId="AD"/>
      </p:ext>
    </p:extLst>
  </p:cmAuthor>
  <p:cmAuthor id="3" name="Aneeta ANSAR" initials="AA" lastIdx="29" clrIdx="2">
    <p:extLst>
      <p:ext uri="{19B8F6BF-5375-455C-9EA6-DF929625EA0E}">
        <p15:presenceInfo xmlns:p15="http://schemas.microsoft.com/office/powerpoint/2012/main" userId="S-1-5-21-73586283-746137067-725345543-341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F5FD"/>
    <a:srgbClr val="B8B00C"/>
    <a:srgbClr val="FDE4A5"/>
    <a:srgbClr val="FED6E7"/>
    <a:srgbClr val="C6FAD7"/>
    <a:srgbClr val="F5918F"/>
    <a:srgbClr val="FC7F02"/>
    <a:srgbClr val="E2D200"/>
    <a:srgbClr val="CDC40D"/>
    <a:srgbClr val="E3C4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69" autoAdjust="0"/>
    <p:restoredTop sz="94706" autoAdjust="0"/>
  </p:normalViewPr>
  <p:slideViewPr>
    <p:cSldViewPr snapToGrid="0">
      <p:cViewPr varScale="1">
        <p:scale>
          <a:sx n="82" d="100"/>
          <a:sy n="82" d="100"/>
        </p:scale>
        <p:origin x="110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image" Target="../media/image6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emf"/><Relationship Id="rId1" Type="http://schemas.openxmlformats.org/officeDocument/2006/relationships/image" Target="../media/image67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image" Target="../media/image8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86961F-9E37-43C3-8762-53FEF6BBA44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26CF8-53D1-4F86-85CE-C1E535ACDD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126CF8-53D1-4F86-85CE-C1E535ACDDB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876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126CF8-53D1-4F86-85CE-C1E535ACDDBC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219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26CF8-53D1-4F86-85CE-C1E535ACDDBC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90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hyperlink" Target="http://steam.ouhk.edu.hk/sym2020/index.html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4028223408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ni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72557" y="459402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3">
                    <a:lumMod val="75000"/>
                  </a:schemeClr>
                </a:solidFill>
                <a:latin typeface="+mj-lt"/>
                <a:ea typeface="Adobe 黑体 Std R" pitchFamily="34" charset="-128"/>
              </a:defRPr>
            </a:lvl1pPr>
          </a:lstStyle>
          <a:p>
            <a:r>
              <a:rPr lang="en-US" altLang="zh-TW"/>
              <a:t>Click to edit Master title style</a:t>
            </a:r>
            <a:endParaRPr lang="zh-TW" altLang="en-US" dirty="0"/>
          </a:p>
        </p:txBody>
      </p:sp>
      <p:sp>
        <p:nvSpPr>
          <p:cNvPr id="6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-1" y="1"/>
            <a:ext cx="2083325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rgbClr val="F39191"/>
                </a:solidFill>
                <a:latin typeface="Helvetica LT Std" panose="020B0504020202020204" pitchFamily="34" charset="0"/>
              </a:rPr>
              <a:t>Beauty and the Skin</a:t>
            </a:r>
            <a:endParaRPr lang="zh-TW" altLang="en-US" sz="1300" dirty="0">
              <a:solidFill>
                <a:srgbClr val="F3919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"/>
            <a:ext cx="2083325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rgbClr val="F39191"/>
                </a:solidFill>
                <a:latin typeface="Helvetica LT Std" panose="020B0504020202020204" pitchFamily="34" charset="0"/>
              </a:rPr>
              <a:t>Beauty and the Skin</a:t>
            </a:r>
            <a:endParaRPr lang="zh-TW" altLang="en-US" sz="1300" dirty="0">
              <a:solidFill>
                <a:srgbClr val="F3919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8" name="矩形 4"/>
          <p:cNvSpPr/>
          <p:nvPr userDrawn="1"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2916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3"/>
              </a:buBlip>
              <a:defRPr sz="3200">
                <a:solidFill>
                  <a:schemeClr val="accent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chemeClr val="accent2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3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7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-1" y="1"/>
            <a:ext cx="2083325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rgbClr val="F39191"/>
                </a:solidFill>
                <a:latin typeface="Helvetica LT Std" panose="020B0504020202020204" pitchFamily="34" charset="0"/>
              </a:rPr>
              <a:t>Beauty and the Skin</a:t>
            </a:r>
            <a:endParaRPr lang="zh-TW" altLang="en-US" sz="1300" dirty="0">
              <a:solidFill>
                <a:srgbClr val="F3919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"/>
            <a:ext cx="2083325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rgbClr val="F39191"/>
                </a:solidFill>
                <a:latin typeface="Helvetica LT Std" panose="020B0504020202020204" pitchFamily="34" charset="0"/>
              </a:rPr>
              <a:t>Beauty and the Skin</a:t>
            </a:r>
            <a:endParaRPr lang="zh-TW" altLang="en-US" sz="1300" dirty="0">
              <a:solidFill>
                <a:srgbClr val="F3919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1" name="矩形 9"/>
          <p:cNvSpPr/>
          <p:nvPr userDrawn="1"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104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8A93E246-752A-4BA2-B81D-224EAC761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557" y="423190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3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r>
              <a:rPr lang="en-US" altLang="zh-TW"/>
              <a:t>Click to edit Master title style</a:t>
            </a:r>
            <a:endParaRPr lang="zh-TW" altLang="en-US" dirty="0"/>
          </a:p>
        </p:txBody>
      </p:sp>
      <p:sp>
        <p:nvSpPr>
          <p:cNvPr id="9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-1" y="1"/>
            <a:ext cx="2083325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rgbClr val="F39191"/>
                </a:solidFill>
                <a:latin typeface="Helvetica LT Std" panose="020B0504020202020204" pitchFamily="34" charset="0"/>
              </a:rPr>
              <a:t>Beauty and the Skin</a:t>
            </a:r>
            <a:endParaRPr lang="zh-TW" altLang="en-US" sz="1300" dirty="0">
              <a:solidFill>
                <a:srgbClr val="F3919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Snip Single Corner Rectangle 5"/>
          <p:cNvSpPr/>
          <p:nvPr/>
        </p:nvSpPr>
        <p:spPr>
          <a:xfrm>
            <a:off x="706044" y="2252840"/>
            <a:ext cx="8957733" cy="3390204"/>
          </a:xfrm>
          <a:prstGeom prst="snip1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l" defTabSz="1219170" rtl="0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TW" sz="3200" kern="1200" dirty="0">
                <a:solidFill>
                  <a:schemeClr val="accent2"/>
                </a:solidFill>
                <a:latin typeface="Myriad Pro" panose="020B0503030403020204" pitchFamily="34" charset="0"/>
                <a:ea typeface="Adobe 黑体 Std R" pitchFamily="34" charset="-128"/>
                <a:cs typeface="+mn-cs"/>
              </a:rPr>
              <a:t>Edit Master text styles</a:t>
            </a:r>
          </a:p>
          <a:p>
            <a:pPr lvl="1" algn="l" defTabSz="1219170" rtl="0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TW" sz="3200" kern="1200" dirty="0">
                <a:solidFill>
                  <a:schemeClr val="accent2"/>
                </a:solidFill>
                <a:latin typeface="Myriad Pro" panose="020B0503030403020204" pitchFamily="34" charset="0"/>
                <a:ea typeface="Adobe 黑体 Std R" pitchFamily="34" charset="-128"/>
                <a:cs typeface="+mn-cs"/>
              </a:rPr>
              <a:t>Second level</a:t>
            </a:r>
          </a:p>
          <a:p>
            <a:pPr lvl="2" algn="l" defTabSz="1219170" rtl="0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TW" sz="3200" kern="1200" dirty="0">
                <a:solidFill>
                  <a:schemeClr val="accent2"/>
                </a:solidFill>
                <a:latin typeface="Myriad Pro" panose="020B0503030403020204" pitchFamily="34" charset="0"/>
                <a:ea typeface="Adobe 黑体 Std R" pitchFamily="34" charset="-128"/>
                <a:cs typeface="+mn-cs"/>
              </a:rPr>
              <a:t>Third level</a:t>
            </a:r>
          </a:p>
          <a:p>
            <a:pPr lvl="3" algn="l" defTabSz="1219170" rtl="0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TW" sz="3200" kern="1200" dirty="0">
                <a:solidFill>
                  <a:schemeClr val="accent2"/>
                </a:solidFill>
                <a:latin typeface="Myriad Pro" panose="020B0503030403020204" pitchFamily="34" charset="0"/>
                <a:ea typeface="Adobe 黑体 Std R" pitchFamily="34" charset="-128"/>
                <a:cs typeface="+mn-cs"/>
              </a:rPr>
              <a:t>Fourth level</a:t>
            </a:r>
          </a:p>
          <a:p>
            <a:pPr lvl="4" algn="l" defTabSz="1219170" rtl="0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TW" sz="3200" kern="1200" dirty="0">
                <a:solidFill>
                  <a:schemeClr val="accent2"/>
                </a:solidFill>
                <a:latin typeface="Myriad Pro" panose="020B0503030403020204" pitchFamily="34" charset="0"/>
                <a:ea typeface="Adobe 黑体 Std R" pitchFamily="34" charset="-128"/>
                <a:cs typeface="+mn-cs"/>
              </a:rPr>
              <a:t>Fifth level</a:t>
            </a:r>
            <a:endParaRPr lang="zh-HK" altLang="en-US" sz="3200" kern="1200" dirty="0">
              <a:solidFill>
                <a:schemeClr val="accent2"/>
              </a:solidFill>
              <a:latin typeface="Myriad Pro" panose="020B0503030403020204" pitchFamily="34" charset="0"/>
              <a:ea typeface="Adobe 黑体 Std R" pitchFamily="34" charset="-128"/>
              <a:cs typeface="+mn-cs"/>
            </a:endParaRPr>
          </a:p>
        </p:txBody>
      </p:sp>
      <p:sp>
        <p:nvSpPr>
          <p:cNvPr id="8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-1" y="1"/>
            <a:ext cx="2083325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rgbClr val="F39191"/>
                </a:solidFill>
                <a:latin typeface="Helvetica LT Std" panose="020B0504020202020204" pitchFamily="34" charset="0"/>
              </a:rPr>
              <a:t>Beauty and the Skin</a:t>
            </a:r>
            <a:endParaRPr lang="zh-TW" altLang="en-US" sz="1300" dirty="0">
              <a:solidFill>
                <a:srgbClr val="F3919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1" name="矩形 9"/>
          <p:cNvSpPr/>
          <p:nvPr userDrawn="1"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3B6923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3B6923"/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8593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4800">
                <a:solidFill>
                  <a:schemeClr val="accent2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>
            <a:normAutofit/>
          </a:bodyPr>
          <a:lstStyle>
            <a:lvl1pPr marL="0" indent="0" algn="r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352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577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</p:spTree>
    <p:custDataLst>
      <p:tags r:id="rId8"/>
    </p:custDataLst>
    <p:extLst>
      <p:ext uri="{BB962C8B-B14F-4D97-AF65-F5344CB8AC3E}">
        <p14:creationId xmlns:p14="http://schemas.microsoft.com/office/powerpoint/2010/main" val="3165829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2" r:id="rId2"/>
    <p:sldLayoutId id="2147483723" r:id="rId3"/>
    <p:sldLayoutId id="2147483724" r:id="rId4"/>
    <p:sldLayoutId id="2147483726" r:id="rId5"/>
    <p:sldLayoutId id="2147483727" r:id="rId6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lang="zh-HK" altLang="en-US" sz="4000" kern="1200" dirty="0">
          <a:solidFill>
            <a:schemeClr val="accent3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zh-TW" altLang="en-US" sz="3200" kern="1200" dirty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zh-TW" altLang="en-US" sz="3200" kern="1200" dirty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zh-TW" altLang="en-US" sz="3200" kern="1200" dirty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zh-TW" altLang="en-US" sz="3200" kern="1200" dirty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lang="zh-HK" altLang="en-US" sz="3200" kern="1200" dirty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stax.org/books/anatomy-and-physiology/pages/5-1-layers-of-the-skin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creativecommons.org/licenses/by/4.0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3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38.png"/><Relationship Id="rId4" Type="http://schemas.openxmlformats.org/officeDocument/2006/relationships/image" Target="../media/image3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9.emf"/><Relationship Id="rId4" Type="http://schemas.openxmlformats.org/officeDocument/2006/relationships/oleObject" Target="../embeddings/oleObject6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stax.org/books/anatomy-and-physiology/pages/5-1-layers-of-the-skin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hyperlink" Target="https://creativecommons.org/licenses/by/4.0/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creativecommons.org/licenses/by-sa/3.0/" TargetMode="External"/><Relationship Id="rId3" Type="http://schemas.openxmlformats.org/officeDocument/2006/relationships/oleObject" Target="../embeddings/oleObject7.bin"/><Relationship Id="rId7" Type="http://schemas.openxmlformats.org/officeDocument/2006/relationships/image" Target="../media/image69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8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67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3.0/deed.zh_TW" TargetMode="External"/><Relationship Id="rId3" Type="http://schemas.openxmlformats.org/officeDocument/2006/relationships/oleObject" Target="../embeddings/oleObject9.bin"/><Relationship Id="rId7" Type="http://schemas.openxmlformats.org/officeDocument/2006/relationships/hyperlink" Target="https://commons.wikimedia.org/wiki/File:Salicylic_acid_pads.jpg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oleObject" Target="../embeddings/oleObject10.bin"/><Relationship Id="rId7" Type="http://schemas.openxmlformats.org/officeDocument/2006/relationships/image" Target="../media/image7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61.jpeg"/><Relationship Id="rId10" Type="http://schemas.openxmlformats.org/officeDocument/2006/relationships/image" Target="../media/image23.jpeg"/><Relationship Id="rId4" Type="http://schemas.openxmlformats.org/officeDocument/2006/relationships/image" Target="../media/image67.emf"/><Relationship Id="rId9" Type="http://schemas.openxmlformats.org/officeDocument/2006/relationships/image" Target="../media/image6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jpe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image" Target="../media/image74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85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84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61.jpeg"/><Relationship Id="rId4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0" y="273050"/>
            <a:ext cx="5000625" cy="70326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lang="zh-HK" altLang="en-US" sz="4000" kern="1200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2800" dirty="0">
                <a:solidFill>
                  <a:srgbClr val="990000"/>
                </a:solidFill>
                <a:latin typeface="Helvetica LT Std" panose="020B0504020202020204" pitchFamily="34" charset="0"/>
              </a:rPr>
              <a:t>Beauty and the Skin</a:t>
            </a:r>
            <a:endParaRPr lang="zh-TW" sz="2800" dirty="0">
              <a:solidFill>
                <a:srgbClr val="99000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3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49962" y="905717"/>
            <a:ext cx="6795117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34000">
                      <a:srgbClr val="BD3B3B"/>
                    </a:gs>
                    <a:gs pos="90000">
                      <a:srgbClr val="D3AB6A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Unit 3</a:t>
            </a:r>
          </a:p>
          <a:p>
            <a:pPr>
              <a:defRPr/>
            </a:pPr>
            <a:r>
              <a:rPr lang="en-US" altLang="zh-TW" sz="4800" dirty="0">
                <a:gradFill>
                  <a:gsLst>
                    <a:gs pos="34000">
                      <a:srgbClr val="BD3B3B"/>
                    </a:gs>
                    <a:gs pos="90000">
                      <a:srgbClr val="D3AB6A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The Magic of Cosmetics</a:t>
            </a:r>
          </a:p>
        </p:txBody>
      </p:sp>
    </p:spTree>
    <p:extLst>
      <p:ext uri="{BB962C8B-B14F-4D97-AF65-F5344CB8AC3E}">
        <p14:creationId xmlns:p14="http://schemas.microsoft.com/office/powerpoint/2010/main" val="1691067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623" y="3962134"/>
            <a:ext cx="3054354" cy="2677332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6516142" y="2828763"/>
            <a:ext cx="4259716" cy="1011552"/>
          </a:xfrm>
          <a:prstGeom prst="roundRect">
            <a:avLst/>
          </a:prstGeom>
          <a:solidFill>
            <a:srgbClr val="FED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Movement of Molecules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840827" y="1435277"/>
            <a:ext cx="9935030" cy="1143000"/>
          </a:xfrm>
          <a:prstGeom prst="roundRect">
            <a:avLst/>
          </a:prstGeom>
          <a:solidFill>
            <a:srgbClr val="D3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" name="TextBox 5"/>
          <p:cNvSpPr txBox="1"/>
          <p:nvPr/>
        </p:nvSpPr>
        <p:spPr>
          <a:xfrm>
            <a:off x="1032615" y="1502858"/>
            <a:ext cx="95514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Theoretically, skincare products or facial masks which have </a:t>
            </a:r>
            <a:r>
              <a:rPr lang="en-HK" sz="2000" dirty="0">
                <a:solidFill>
                  <a:srgbClr val="FF0000"/>
                </a:solidFill>
                <a:latin typeface="Myriad Pro" panose="020B0503030403020204" charset="0"/>
              </a:rPr>
              <a:t>higher concentration</a:t>
            </a:r>
            <a:r>
              <a:rPr lang="en-HK" sz="2000" dirty="0">
                <a:latin typeface="Myriad Pro" panose="020B0503030403020204" charset="0"/>
              </a:rPr>
              <a:t> </a:t>
            </a: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of ingredients such as </a:t>
            </a:r>
            <a:r>
              <a:rPr lang="en-HK" sz="2000" dirty="0">
                <a:solidFill>
                  <a:schemeClr val="accent6">
                    <a:lumMod val="50000"/>
                  </a:schemeClr>
                </a:solidFill>
                <a:latin typeface="Myriad Pro" panose="020B0503030403020204" charset="0"/>
              </a:rPr>
              <a:t>Humectants, </a:t>
            </a:r>
            <a:r>
              <a:rPr lang="en-HK" sz="2000" dirty="0">
                <a:solidFill>
                  <a:srgbClr val="7030A0"/>
                </a:solidFill>
                <a:latin typeface="Myriad Pro" panose="020B0503030403020204" charset="0"/>
              </a:rPr>
              <a:t>emollients </a:t>
            </a:r>
            <a:r>
              <a:rPr lang="en-HK" sz="2000" dirty="0">
                <a:solidFill>
                  <a:srgbClr val="00B050"/>
                </a:solidFill>
                <a:latin typeface="Myriad Pro" panose="020B0503030403020204" charset="0"/>
              </a:rPr>
              <a:t>and essential oils </a:t>
            </a: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than the skin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The ingredients might be able to get into the skin </a:t>
            </a:r>
            <a:r>
              <a:rPr lang="en-HK" sz="2000" dirty="0">
                <a:solidFill>
                  <a:srgbClr val="002060"/>
                </a:solidFill>
                <a:latin typeface="Myriad Pro" panose="020B0503030403020204" charset="0"/>
              </a:rPr>
              <a:t>by diffusion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51346" y="5373693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u="sng" dirty="0">
                <a:solidFill>
                  <a:schemeClr val="accent2"/>
                </a:solidFill>
                <a:latin typeface="Myriad Pro" panose="020B0503030403020204" charset="0"/>
              </a:rPr>
              <a:t>The Skin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016457" y="3331964"/>
            <a:ext cx="10510" cy="1324304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510887" y="3331964"/>
            <a:ext cx="10510" cy="1324304"/>
          </a:xfrm>
          <a:prstGeom prst="straightConnector1">
            <a:avLst/>
          </a:prstGeom>
          <a:ln w="381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977463" y="2863230"/>
            <a:ext cx="3994080" cy="1015663"/>
          </a:xfrm>
          <a:prstGeom prst="roundRect">
            <a:avLst/>
          </a:prstGeom>
          <a:solidFill>
            <a:srgbClr val="FDE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Non-polar substances can get into the skin through the intercellular spaces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16141" y="2846401"/>
            <a:ext cx="42597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Both polar and non-polar substances can get into the skin through the pores of the skin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458976" y="5312138"/>
            <a:ext cx="275922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424242"/>
                </a:solidFill>
                <a:latin typeface="Neue Helvetica W01"/>
              </a:rPr>
              <a:t>Source: </a:t>
            </a:r>
            <a:r>
              <a:rPr lang="en-US" sz="1100" dirty="0">
                <a:solidFill>
                  <a:srgbClr val="424242"/>
                </a:solidFill>
                <a:latin typeface="Neue Helvetica W01"/>
                <a:hlinkClick r:id="rId3"/>
              </a:rPr>
              <a:t>Layer of Skin</a:t>
            </a:r>
            <a:r>
              <a:rPr lang="en-US" sz="1100" dirty="0">
                <a:solidFill>
                  <a:srgbClr val="424242"/>
                </a:solidFill>
                <a:latin typeface="Neue Helvetica W01"/>
              </a:rPr>
              <a:t> / </a:t>
            </a:r>
            <a:r>
              <a:rPr lang="en-US" sz="1100" dirty="0" err="1">
                <a:solidFill>
                  <a:srgbClr val="424242"/>
                </a:solidFill>
                <a:latin typeface="Neue Helvetica W01"/>
              </a:rPr>
              <a:t>OpenStax</a:t>
            </a:r>
            <a:r>
              <a:rPr lang="en-US" sz="1100" dirty="0">
                <a:solidFill>
                  <a:srgbClr val="424242"/>
                </a:solidFill>
                <a:latin typeface="Neue Helvetica W01"/>
              </a:rPr>
              <a:t> / </a:t>
            </a:r>
            <a:r>
              <a:rPr lang="en-US" sz="1100" dirty="0">
                <a:solidFill>
                  <a:srgbClr val="424242"/>
                </a:solidFill>
                <a:latin typeface="Neue Helvetica W01"/>
                <a:hlinkClick r:id="rId4"/>
              </a:rPr>
              <a:t>CC BY 4.0</a:t>
            </a:r>
            <a:r>
              <a:rPr lang="en-US" sz="1100" dirty="0">
                <a:solidFill>
                  <a:srgbClr val="424242"/>
                </a:solidFill>
                <a:latin typeface="Neue Helvetica W01"/>
              </a:rPr>
              <a:t> 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120599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7334" y="1376979"/>
            <a:ext cx="31261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Common skincare products: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7334" y="1930400"/>
            <a:ext cx="213552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dirty="0">
                <a:solidFill>
                  <a:schemeClr val="accent2"/>
                </a:solidFill>
                <a:latin typeface="Myriad Pro" panose="020B0503030403020204" charset="0"/>
              </a:rPr>
              <a:t>Skin cleansing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dirty="0">
                <a:solidFill>
                  <a:schemeClr val="accent2"/>
                </a:solidFill>
                <a:latin typeface="Myriad Pro" panose="020B0503030403020204" charset="0"/>
              </a:rPr>
              <a:t>Skin moisturizing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dirty="0">
                <a:solidFill>
                  <a:schemeClr val="accent2"/>
                </a:solidFill>
                <a:latin typeface="Myriad Pro" panose="020B0503030403020204" charset="0"/>
              </a:rPr>
              <a:t>For aging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2"/>
                </a:solidFill>
                <a:latin typeface="Myriad Pro" panose="020B0503030403020204" charset="0"/>
              </a:rPr>
              <a:t>For acne</a:t>
            </a:r>
            <a:endParaRPr lang="en-HK" sz="24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dirty="0">
                <a:solidFill>
                  <a:schemeClr val="accent2"/>
                </a:solidFill>
                <a:latin typeface="Myriad Pro" panose="020B0503030403020204" charset="0"/>
              </a:rPr>
              <a:t>Sun care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HK" sz="2400" dirty="0">
              <a:latin typeface="Myriad Pro" panose="020B050303040302020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813228" y="1838644"/>
            <a:ext cx="6769172" cy="3429000"/>
            <a:chOff x="4283765" y="2960737"/>
            <a:chExt cx="6769172" cy="3429000"/>
          </a:xfrm>
        </p:grpSpPr>
        <p:pic>
          <p:nvPicPr>
            <p:cNvPr id="52226" name="Picture 2" descr="Free Stylish beauty products arranged on pink table Stock Phot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765" y="3391812"/>
              <a:ext cx="4496888" cy="2997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228" name="Picture 4" descr="Free Skincare Products in Close-up Shot Stock Phot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0653" y="2960737"/>
              <a:ext cx="2272284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91871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77333" y="3989554"/>
            <a:ext cx="10206690" cy="84524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681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cleansing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7334" y="1930400"/>
            <a:ext cx="73228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Our skin is always in contact with the environment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Including temperature, humidity, sunlight, dirt, dust etc.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Modifying our skin properties such as water evaporation, oil secretion, pore size etc.</a:t>
            </a:r>
          </a:p>
        </p:txBody>
      </p:sp>
      <p:sp>
        <p:nvSpPr>
          <p:cNvPr id="8" name="Down Arrow 7"/>
          <p:cNvSpPr/>
          <p:nvPr/>
        </p:nvSpPr>
        <p:spPr>
          <a:xfrm>
            <a:off x="4840749" y="3024199"/>
            <a:ext cx="645459" cy="869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TextBox 8"/>
          <p:cNvSpPr txBox="1"/>
          <p:nvPr/>
        </p:nvSpPr>
        <p:spPr>
          <a:xfrm>
            <a:off x="677333" y="4112821"/>
            <a:ext cx="105213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000" dirty="0">
                <a:solidFill>
                  <a:srgbClr val="002060"/>
                </a:solidFill>
                <a:latin typeface="Myriad Pro" panose="020B0503030403020204" charset="0"/>
              </a:rPr>
              <a:t>In order to maintain healthy skin, removal of dirt, dust, oil and dead skin cells is necessary by using cleansing products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5787" y="5173717"/>
            <a:ext cx="8415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dirty="0">
                <a:solidFill>
                  <a:srgbClr val="FF0000"/>
                </a:solidFill>
                <a:latin typeface="Myriad Pro" panose="020B0503030403020204" charset="0"/>
              </a:rPr>
              <a:t>How do the cleansing products work? The magic is here! </a:t>
            </a:r>
          </a:p>
        </p:txBody>
      </p:sp>
      <p:pic>
        <p:nvPicPr>
          <p:cNvPr id="13" name="Picture 2" descr="5,200 tons of extraterrestrial dust fall on Earth each year | Live Science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895" y="1498658"/>
            <a:ext cx="1961143" cy="1103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ie Welt befähigen, sauberere Luft zu atmen | IQAir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046" y="125304"/>
            <a:ext cx="1965702" cy="1325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Blue Sky With Sun 照片檔及更多光照片- iStoc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3902" y="994255"/>
            <a:ext cx="1885433" cy="1256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0" name="Picture 2" descr="Free Woman Washing Her Face With Water Stock Photo"/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94"/>
          <a:stretch/>
        </p:blipFill>
        <p:spPr bwMode="auto">
          <a:xfrm>
            <a:off x="9368897" y="5039895"/>
            <a:ext cx="1341893" cy="164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638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681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cleansing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77334" y="2011679"/>
            <a:ext cx="8280235" cy="17235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Including facial cleansers, bath products and hand cleansing products</a:t>
            </a:r>
          </a:p>
          <a:p>
            <a:endParaRPr lang="en-HK" sz="20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endParaRPr lang="en-HK" sz="20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endParaRPr lang="en-HK" sz="20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endParaRPr lang="en-HK" sz="10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endParaRPr lang="en-HK" sz="8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endParaRPr lang="en-HK" sz="8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7333" y="2435718"/>
            <a:ext cx="81856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There are three basic categories of cleansing ingredients found: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Soaps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Synthetic surfactant (or called soap-less detergents)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Solvents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275720"/>
              </p:ext>
            </p:extLst>
          </p:nvPr>
        </p:nvGraphicFramePr>
        <p:xfrm>
          <a:off x="813968" y="3759157"/>
          <a:ext cx="6953176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9263">
                  <a:extLst>
                    <a:ext uri="{9D8B030D-6E8A-4147-A177-3AD203B41FA5}">
                      <a16:colId xmlns:a16="http://schemas.microsoft.com/office/drawing/2014/main" val="1791644028"/>
                    </a:ext>
                  </a:extLst>
                </a:gridCol>
                <a:gridCol w="2511007">
                  <a:extLst>
                    <a:ext uri="{9D8B030D-6E8A-4147-A177-3AD203B41FA5}">
                      <a16:colId xmlns:a16="http://schemas.microsoft.com/office/drawing/2014/main" val="829091467"/>
                    </a:ext>
                  </a:extLst>
                </a:gridCol>
                <a:gridCol w="2542906">
                  <a:extLst>
                    <a:ext uri="{9D8B030D-6E8A-4147-A177-3AD203B41FA5}">
                      <a16:colId xmlns:a16="http://schemas.microsoft.com/office/drawing/2014/main" val="2347918687"/>
                    </a:ext>
                  </a:extLst>
                </a:gridCol>
              </a:tblGrid>
              <a:tr h="122902">
                <a:tc>
                  <a:txBody>
                    <a:bodyPr/>
                    <a:lstStyle/>
                    <a:p>
                      <a:pPr algn="ctr"/>
                      <a:endParaRPr lang="en-HK" sz="2000" dirty="0">
                        <a:solidFill>
                          <a:schemeClr val="accent2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solidFill>
                            <a:schemeClr val="bg1"/>
                          </a:solidFill>
                          <a:latin typeface="+mj-lt"/>
                        </a:rPr>
                        <a:t>Soaps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solidFill>
                            <a:schemeClr val="bg1"/>
                          </a:solidFill>
                          <a:latin typeface="+mj-lt"/>
                        </a:rPr>
                        <a:t>Soap-less</a:t>
                      </a:r>
                      <a:r>
                        <a:rPr lang="en-HK" sz="2000" baseline="0" dirty="0">
                          <a:solidFill>
                            <a:schemeClr val="bg1"/>
                          </a:solidFill>
                          <a:latin typeface="+mj-lt"/>
                        </a:rPr>
                        <a:t> detergents</a:t>
                      </a:r>
                      <a:endParaRPr lang="en-HK" sz="2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4858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solidFill>
                            <a:schemeClr val="accent2"/>
                          </a:solidFill>
                          <a:latin typeface="+mj-lt"/>
                        </a:rPr>
                        <a:t>Origin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solidFill>
                            <a:schemeClr val="accent2"/>
                          </a:solidFill>
                          <a:latin typeface="+mj-lt"/>
                        </a:rPr>
                        <a:t>Natural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solidFill>
                            <a:schemeClr val="accent2"/>
                          </a:solidFill>
                          <a:latin typeface="+mj-lt"/>
                        </a:rPr>
                        <a:t>Synthetic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85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solidFill>
                            <a:schemeClr val="accent2"/>
                          </a:solidFill>
                          <a:latin typeface="+mj-lt"/>
                        </a:rPr>
                        <a:t>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solidFill>
                            <a:schemeClr val="accent2"/>
                          </a:solidFill>
                          <a:latin typeface="+mj-lt"/>
                        </a:rPr>
                        <a:t>9.5 - 10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solidFill>
                            <a:schemeClr val="accent2"/>
                          </a:solidFill>
                          <a:latin typeface="+mj-lt"/>
                        </a:rPr>
                        <a:t>~ 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3663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solidFill>
                            <a:schemeClr val="accent2"/>
                          </a:solidFill>
                          <a:latin typeface="+mj-lt"/>
                        </a:rPr>
                        <a:t>Skin irritation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solidFill>
                            <a:schemeClr val="accent2"/>
                          </a:solidFill>
                          <a:latin typeface="+mj-lt"/>
                        </a:rPr>
                        <a:t>Can</a:t>
                      </a:r>
                      <a:r>
                        <a:rPr lang="en-HK" sz="2000" baseline="0" dirty="0">
                          <a:solidFill>
                            <a:schemeClr val="accent2"/>
                          </a:solidFill>
                          <a:latin typeface="+mj-lt"/>
                        </a:rPr>
                        <a:t> be irritating</a:t>
                      </a:r>
                      <a:endParaRPr lang="en-HK" sz="2000" dirty="0">
                        <a:solidFill>
                          <a:schemeClr val="accent2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solidFill>
                            <a:schemeClr val="accent2"/>
                          </a:solidFill>
                          <a:latin typeface="+mj-lt"/>
                        </a:rPr>
                        <a:t>Milder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139471"/>
                  </a:ext>
                </a:extLst>
              </a:tr>
            </a:tbl>
          </a:graphicData>
        </a:graphic>
      </p:graphicFrame>
      <p:pic>
        <p:nvPicPr>
          <p:cNvPr id="54274" name="Picture 2" descr="Free Close-Up Photo of a Person Using a Body Scrub Stock Photo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39"/>
          <a:stretch/>
        </p:blipFill>
        <p:spPr bwMode="auto">
          <a:xfrm>
            <a:off x="9096676" y="1052832"/>
            <a:ext cx="1987192" cy="207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Free Cleaning supplies placed on table Stock Phot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/>
          <a:stretch/>
        </p:blipFill>
        <p:spPr bwMode="auto">
          <a:xfrm>
            <a:off x="8863012" y="3734701"/>
            <a:ext cx="2454517" cy="174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449141" y="3123300"/>
            <a:ext cx="128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latin typeface="+mj-lt"/>
              </a:rPr>
              <a:t>Soaps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529039" y="5474223"/>
            <a:ext cx="1282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latin typeface="+mj-lt"/>
              </a:rPr>
              <a:t>Soap-less detergents</a:t>
            </a:r>
          </a:p>
        </p:txBody>
      </p:sp>
    </p:spTree>
    <p:extLst>
      <p:ext uri="{BB962C8B-B14F-4D97-AF65-F5344CB8AC3E}">
        <p14:creationId xmlns:p14="http://schemas.microsoft.com/office/powerpoint/2010/main" val="2590509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681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cleansing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7334" y="1930400"/>
            <a:ext cx="11641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Solvents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HK" sz="20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34" y="2245034"/>
            <a:ext cx="36375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Can be polar, semi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-</a:t>
            </a: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polar and non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-</a:t>
            </a: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polar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Such as alcohol or mineral oil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259384" y="2952920"/>
            <a:ext cx="9639113" cy="3054408"/>
            <a:chOff x="677334" y="3039611"/>
            <a:chExt cx="9915287" cy="3624196"/>
          </a:xfrm>
        </p:grpSpPr>
        <p:sp>
          <p:nvSpPr>
            <p:cNvPr id="11" name="TextBox 10"/>
            <p:cNvSpPr txBox="1"/>
            <p:nvPr/>
          </p:nvSpPr>
          <p:spPr>
            <a:xfrm>
              <a:off x="719539" y="3127762"/>
              <a:ext cx="1761389" cy="474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HK" sz="2000" b="1" dirty="0">
                  <a:solidFill>
                    <a:schemeClr val="accent6">
                      <a:lumMod val="75000"/>
                    </a:schemeClr>
                  </a:solidFill>
                  <a:latin typeface="Myriad Pro" panose="020B0503030403020204" charset="0"/>
                </a:rPr>
                <a:t>For dry skin type:</a:t>
              </a:r>
            </a:p>
          </p:txBody>
        </p:sp>
        <p:sp>
          <p:nvSpPr>
            <p:cNvPr id="12" name="Right Arrow 11"/>
            <p:cNvSpPr/>
            <p:nvPr/>
          </p:nvSpPr>
          <p:spPr>
            <a:xfrm>
              <a:off x="3394219" y="4277317"/>
              <a:ext cx="1085550" cy="55939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0" name="Right Arrow 19"/>
            <p:cNvSpPr/>
            <p:nvPr/>
          </p:nvSpPr>
          <p:spPr>
            <a:xfrm>
              <a:off x="6788129" y="4277317"/>
              <a:ext cx="1085550" cy="55939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77334" y="5271937"/>
              <a:ext cx="2436110" cy="1095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b="1" dirty="0">
                  <a:solidFill>
                    <a:schemeClr val="accent2"/>
                  </a:solidFill>
                  <a:latin typeface="Myriad Pro" panose="020B0503030403020204" charset="0"/>
                </a:rPr>
                <a:t>It is better to use the one containing </a:t>
              </a:r>
              <a:r>
                <a:rPr lang="en-HK" b="1" dirty="0">
                  <a:solidFill>
                    <a:schemeClr val="accent6">
                      <a:lumMod val="75000"/>
                    </a:schemeClr>
                  </a:solidFill>
                  <a:latin typeface="Myriad Pro" panose="020B0503030403020204" charset="0"/>
                </a:rPr>
                <a:t>mineral oil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15048" y="5568233"/>
              <a:ext cx="2907839" cy="1095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b="1" dirty="0">
                  <a:solidFill>
                    <a:schemeClr val="accent2"/>
                  </a:solidFill>
                  <a:latin typeface="Myriad Pro" panose="020B0503030403020204" charset="0"/>
                </a:rPr>
                <a:t>Which can deposit and form a thin layer of oil on the skin surface</a:t>
              </a:r>
            </a:p>
            <a:p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835278" y="5568233"/>
              <a:ext cx="2757343" cy="4382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HK" b="1" dirty="0">
                  <a:solidFill>
                    <a:schemeClr val="accent2"/>
                  </a:solidFill>
                  <a:latin typeface="Myriad Pro" panose="020B0503030403020204" charset="0"/>
                </a:rPr>
                <a:t>To reduce water lost of the skin</a:t>
              </a:r>
            </a:p>
          </p:txBody>
        </p:sp>
        <p:pic>
          <p:nvPicPr>
            <p:cNvPr id="55298" name="Picture 2" descr="Free Woman in Purple Tank Top Holding A Dropper With Liquid Stock Phot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256" y="3097584"/>
              <a:ext cx="1647099" cy="24706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302" name="Picture 6" descr="Free Oil in a Bottle with a Pipette on a Leaf  Stock Photo"/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134" y="3647898"/>
              <a:ext cx="2345311" cy="15635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304" name="Picture 8" descr="Free Girl's Face in Close Up Photography Stock Phot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8865" y="3039611"/>
              <a:ext cx="1650274" cy="24754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058176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681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cleansing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7334" y="1930400"/>
            <a:ext cx="11641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Solvents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HK" sz="20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34" y="2245034"/>
            <a:ext cx="36375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Can be polar, semi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-</a:t>
            </a: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polar and non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-</a:t>
            </a: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polar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Such as alcohol or mineral oil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51618" y="3023043"/>
            <a:ext cx="17155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000" b="1" dirty="0">
                <a:solidFill>
                  <a:schemeClr val="accent3"/>
                </a:solidFill>
                <a:latin typeface="Myriad Pro" panose="020B0503030403020204" charset="0"/>
              </a:rPr>
              <a:t>For oily skin type: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351618" y="3223097"/>
            <a:ext cx="9620595" cy="2681280"/>
            <a:chOff x="634702" y="3457789"/>
            <a:chExt cx="10118655" cy="2806357"/>
          </a:xfrm>
        </p:grpSpPr>
        <p:sp>
          <p:nvSpPr>
            <p:cNvPr id="12" name="Right Arrow 11"/>
            <p:cNvSpPr/>
            <p:nvPr/>
          </p:nvSpPr>
          <p:spPr>
            <a:xfrm>
              <a:off x="3394219" y="4277317"/>
              <a:ext cx="1085550" cy="55939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0" name="Right Arrow 19"/>
            <p:cNvSpPr/>
            <p:nvPr/>
          </p:nvSpPr>
          <p:spPr>
            <a:xfrm>
              <a:off x="7223656" y="4277317"/>
              <a:ext cx="1085550" cy="55939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4702" y="5586161"/>
              <a:ext cx="2424267" cy="67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b="1" dirty="0">
                  <a:solidFill>
                    <a:schemeClr val="accent2"/>
                  </a:solidFill>
                  <a:latin typeface="Myriad Pro" panose="020B0503030403020204" charset="0"/>
                </a:rPr>
                <a:t>It is better to use the one containing </a:t>
              </a:r>
              <a:r>
                <a:rPr lang="en-HK" b="1" dirty="0">
                  <a:solidFill>
                    <a:schemeClr val="accent3"/>
                  </a:solidFill>
                  <a:latin typeface="Myriad Pro" panose="020B0503030403020204" charset="0"/>
                </a:rPr>
                <a:t>alcohol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15048" y="5568233"/>
              <a:ext cx="3498183" cy="67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b="1" dirty="0">
                  <a:solidFill>
                    <a:schemeClr val="accent2"/>
                  </a:solidFill>
                  <a:latin typeface="Myriad Pro" panose="020B0503030403020204" charset="0"/>
                </a:rPr>
                <a:t>Which can remove excess of oil on the skin surface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431918" y="5587665"/>
              <a:ext cx="2321439" cy="67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b="1" dirty="0">
                  <a:solidFill>
                    <a:schemeClr val="accent2"/>
                  </a:solidFill>
                  <a:latin typeface="Myriad Pro" panose="020B0503030403020204" charset="0"/>
                </a:rPr>
                <a:t>To reduce the chance of having acne</a:t>
              </a:r>
            </a:p>
          </p:txBody>
        </p:sp>
        <p:pic>
          <p:nvPicPr>
            <p:cNvPr id="52226" name="Picture 2" descr="Free Woman Holding Clear Bottle Of Facial Tonic Stock Photo"/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539" y="3900699"/>
              <a:ext cx="2339431" cy="1559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228" name="Picture 4" descr="Free Woman in Purple Tank Top Applying Tonic On Her Face Stock Photo"/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1731" y="3564662"/>
              <a:ext cx="1323139" cy="19847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230" name="Picture 6" descr="Free Woman Squeezing Her Pimples with Her Fingers Stock Photo"/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9157" y="3457789"/>
              <a:ext cx="1406963" cy="2110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267925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2564" y="4752206"/>
            <a:ext cx="3599700" cy="13658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376980"/>
            <a:ext cx="2501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Cleansing mechanism: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3005" y="2043953"/>
            <a:ext cx="665474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altLang="en-US" sz="2000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Chemical cleansing: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rgbClr val="C00000"/>
                </a:solidFill>
                <a:latin typeface="Myriad Pro" panose="020B0503030403020204" charset="0"/>
              </a:rPr>
              <a:t>Emulsifying</a:t>
            </a:r>
            <a:r>
              <a:rPr lang="en-HK" sz="2000" b="1" dirty="0">
                <a:latin typeface="Myriad Pro" panose="020B0503030403020204" charset="0"/>
              </a:rPr>
              <a:t> </a:t>
            </a: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the oily dirt by soaps or soap-less detergents and then removed by water </a:t>
            </a:r>
            <a:r>
              <a:rPr lang="en-HK" sz="2000" b="1" dirty="0">
                <a:solidFill>
                  <a:srgbClr val="C00000"/>
                </a:solidFill>
                <a:latin typeface="Myriad Pro" panose="020B0503030403020204" charset="0"/>
              </a:rPr>
              <a:t>(Emulsification)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1" dirty="0">
              <a:latin typeface="Myriad Pro" panose="020B050303040302020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1" dirty="0">
              <a:latin typeface="Myriad Pro" panose="020B050303040302020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b="1" dirty="0">
              <a:latin typeface="Myriad Pro" panose="020B050303040302020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HK" b="1" dirty="0">
              <a:latin typeface="Myriad Pro" panose="020B050303040302020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Dissolving</a:t>
            </a:r>
            <a:r>
              <a:rPr lang="en-HK" sz="2000" b="1" dirty="0">
                <a:latin typeface="Myriad Pro" panose="020B0503030403020204" charset="0"/>
              </a:rPr>
              <a:t> </a:t>
            </a: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the oily dirt by non-polar solvents such as ethanol, isopropyl alcohol and then wiped off by a cotton or tissue </a:t>
            </a:r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(Like-dissolve-like principle)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4022" y="777679"/>
            <a:ext cx="2716781" cy="1984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9400051" y="408347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Emulsion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2187" y="2810314"/>
            <a:ext cx="3400449" cy="101915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400051" y="4334100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Dissolving</a:t>
            </a:r>
          </a:p>
        </p:txBody>
      </p:sp>
    </p:spTree>
    <p:extLst>
      <p:ext uri="{BB962C8B-B14F-4D97-AF65-F5344CB8AC3E}">
        <p14:creationId xmlns:p14="http://schemas.microsoft.com/office/powerpoint/2010/main" val="32810714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376980"/>
            <a:ext cx="2501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Cleansing mechanism: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8513" y="2085569"/>
            <a:ext cx="10082243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solidFill>
                  <a:schemeClr val="accent2"/>
                </a:solidFill>
                <a:latin typeface="Myriad Pro" panose="020B0503030403020204" charset="0"/>
              </a:rPr>
              <a:t>Physical</a:t>
            </a:r>
            <a:r>
              <a:rPr lang="en-HK" sz="2000" b="1" u="sng" dirty="0">
                <a:solidFill>
                  <a:schemeClr val="accent2"/>
                </a:solidFill>
                <a:latin typeface="Myriad Pro" panose="020B0503030403020204" charset="0"/>
              </a:rPr>
              <a:t> cleansing: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rgbClr val="C00000"/>
                </a:solidFill>
                <a:latin typeface="Myriad Pro" panose="020B0503030403020204" charset="0"/>
              </a:rPr>
              <a:t>Abrasion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accent2"/>
                </a:solidFill>
                <a:latin typeface="Myriad Pro" panose="020B0503030403020204" charset="0"/>
              </a:rPr>
              <a:t>To remove dirt and dust physically by applied friction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accent2"/>
                </a:solidFill>
                <a:latin typeface="Myriad Pro" panose="020B0503030403020204" charset="0"/>
              </a:rPr>
              <a:t>Direct interaction of a tissue, cleansing cloth, cotton and skin surface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accent2"/>
                </a:solidFill>
                <a:latin typeface="Myriad Pro" panose="020B0503030403020204" charset="0"/>
              </a:rPr>
              <a:t>Small granules for exfoliating</a:t>
            </a:r>
          </a:p>
        </p:txBody>
      </p:sp>
      <p:pic>
        <p:nvPicPr>
          <p:cNvPr id="25604" name="Picture 4" descr="Deep Facial Cleaning – permanentmakeupal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899" y="3838184"/>
            <a:ext cx="3676912" cy="220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0" name="Picture 2" descr="Free Cotton pads and swabs at home Stock Photo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651" y="4370064"/>
            <a:ext cx="2509248" cy="167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8610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999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</a:t>
            </a:r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moisturizing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34" y="1930400"/>
            <a:ext cx="27280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Used to maintain or restore the water content of the epidermis layer of the skin</a:t>
            </a: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>
              <a:solidFill>
                <a:schemeClr val="accent2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900077" y="1011251"/>
            <a:ext cx="7834653" cy="4835497"/>
            <a:chOff x="3847526" y="529128"/>
            <a:chExt cx="7834653" cy="4835497"/>
          </a:xfrm>
        </p:grpSpPr>
        <p:sp>
          <p:nvSpPr>
            <p:cNvPr id="31" name="Rounded Rectangle 30"/>
            <p:cNvSpPr/>
            <p:nvPr/>
          </p:nvSpPr>
          <p:spPr>
            <a:xfrm>
              <a:off x="3847526" y="2453205"/>
              <a:ext cx="1430263" cy="43578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10328280" y="4146409"/>
              <a:ext cx="1353899" cy="43578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0147156" y="2380429"/>
              <a:ext cx="1353899" cy="43578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8" name="Down Arrow 7"/>
            <p:cNvSpPr/>
            <p:nvPr/>
          </p:nvSpPr>
          <p:spPr>
            <a:xfrm>
              <a:off x="7325374" y="1152818"/>
              <a:ext cx="645459" cy="86925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24310" y="4902960"/>
              <a:ext cx="5710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HK" sz="2400" b="1" dirty="0">
                  <a:solidFill>
                    <a:schemeClr val="accent2"/>
                  </a:solidFill>
                  <a:latin typeface="Myriad Pro" panose="020B0503030403020204" charset="0"/>
                </a:rPr>
                <a:t>What is the magic of the skin moisturizing products?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874547" y="529128"/>
              <a:ext cx="3547111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With enough moisture in the skin</a:t>
              </a:r>
              <a:endParaRPr lang="en-HK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3847526" y="2158126"/>
              <a:ext cx="7529439" cy="2676872"/>
              <a:chOff x="1161006" y="3251201"/>
              <a:chExt cx="7529439" cy="2676872"/>
            </a:xfrm>
          </p:grpSpPr>
          <p:pic>
            <p:nvPicPr>
              <p:cNvPr id="54274" name="Picture 2" descr="Free Woman's Selfie Stock Photo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21" t="3920" r="10756" b="14923"/>
              <a:stretch/>
            </p:blipFill>
            <p:spPr bwMode="auto">
              <a:xfrm>
                <a:off x="4053168" y="3251201"/>
                <a:ext cx="1816833" cy="26768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7" name="Straight Arrow Connector 16"/>
              <p:cNvCxnSpPr/>
              <p:nvPr/>
            </p:nvCxnSpPr>
            <p:spPr>
              <a:xfrm>
                <a:off x="2700169" y="3894268"/>
                <a:ext cx="1683800" cy="695369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/>
              <p:cNvSpPr txBox="1"/>
              <p:nvPr/>
            </p:nvSpPr>
            <p:spPr>
              <a:xfrm>
                <a:off x="7460637" y="3473504"/>
                <a:ext cx="113364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US" sz="2000" b="1" dirty="0">
                    <a:solidFill>
                      <a:schemeClr val="accent2"/>
                    </a:solidFill>
                    <a:latin typeface="Myriad Pro" panose="020B0503030403020204" charset="0"/>
                  </a:rPr>
                  <a:t>Smooth</a:t>
                </a:r>
                <a:endParaRPr lang="en-HK" sz="2000" b="1" dirty="0">
                  <a:solidFill>
                    <a:schemeClr val="accent2"/>
                  </a:solidFill>
                  <a:latin typeface="Myriad Pro" panose="020B0503030403020204" charset="0"/>
                </a:endParaRPr>
              </a:p>
            </p:txBody>
          </p:sp>
          <p:cxnSp>
            <p:nvCxnSpPr>
              <p:cNvPr id="21" name="Straight Arrow Connector 20"/>
              <p:cNvCxnSpPr/>
              <p:nvPr/>
            </p:nvCxnSpPr>
            <p:spPr>
              <a:xfrm flipH="1">
                <a:off x="5448548" y="3746335"/>
                <a:ext cx="1842507" cy="955562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23"/>
              <p:cNvSpPr txBox="1"/>
              <p:nvPr/>
            </p:nvSpPr>
            <p:spPr>
              <a:xfrm>
                <a:off x="7641760" y="5252767"/>
                <a:ext cx="104868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US" sz="2000" b="1" dirty="0">
                    <a:solidFill>
                      <a:schemeClr val="accent2"/>
                    </a:solidFill>
                    <a:latin typeface="Myriad Pro" panose="020B0503030403020204" charset="0"/>
                  </a:rPr>
                  <a:t>Elastic</a:t>
                </a:r>
                <a:endParaRPr lang="en-HK" sz="2000" b="1" dirty="0">
                  <a:solidFill>
                    <a:schemeClr val="accent2"/>
                  </a:solidFill>
                  <a:latin typeface="Myriad Pro" panose="020B0503030403020204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161006" y="3546280"/>
                <a:ext cx="114486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US" sz="2000" b="1" dirty="0">
                    <a:solidFill>
                      <a:schemeClr val="accent2"/>
                    </a:solidFill>
                    <a:latin typeface="Myriad Pro" panose="020B0503030403020204" charset="0"/>
                  </a:rPr>
                  <a:t>Glowing</a:t>
                </a:r>
                <a:endParaRPr lang="en-HK" sz="2000" b="1" dirty="0">
                  <a:solidFill>
                    <a:schemeClr val="accent2"/>
                  </a:solidFill>
                  <a:latin typeface="Myriad Pro" panose="020B0503030403020204" charset="0"/>
                </a:endParaRPr>
              </a:p>
            </p:txBody>
          </p:sp>
        </p:grpSp>
        <p:cxnSp>
          <p:nvCxnSpPr>
            <p:cNvPr id="25" name="Straight Arrow Connector 24"/>
            <p:cNvCxnSpPr/>
            <p:nvPr/>
          </p:nvCxnSpPr>
          <p:spPr>
            <a:xfrm flipH="1" flipV="1">
              <a:off x="8135068" y="3765326"/>
              <a:ext cx="2060290" cy="56406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901888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7209529" y="4530345"/>
            <a:ext cx="4372871" cy="155919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999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</a:t>
            </a:r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moisturizing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33" y="1930400"/>
            <a:ext cx="9416577" cy="23401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Why we need it?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Although skin cleansing products can help us to keep the skin clean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Other useful molecules in the skin are also washed away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Such as </a:t>
            </a: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natural moisturizing factor, intercellular lipid, sebum barrier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Moisturizing products help us to replenish the useful substances of the skin</a:t>
            </a: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>
              <a:solidFill>
                <a:schemeClr val="accent2"/>
              </a:solidFill>
            </a:endParaRPr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75446" y="4648221"/>
            <a:ext cx="31902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NMF in the epidermis layer</a:t>
            </a:r>
          </a:p>
          <a:p>
            <a:pPr marL="285750" indent="-285750">
              <a:buFontTx/>
              <a:buChar char="-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Around 20-30% of the dry weight</a:t>
            </a:r>
          </a:p>
          <a:p>
            <a:pPr marL="285750" indent="-285750">
              <a:buFontTx/>
              <a:buChar char="-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Help to absorb water</a:t>
            </a:r>
          </a:p>
          <a:p>
            <a:pPr marL="285750" indent="-285750">
              <a:buFontTx/>
              <a:buChar char="-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Keep the layer hydrated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798891" y="556752"/>
            <a:ext cx="4393109" cy="3147134"/>
            <a:chOff x="6848136" y="3100290"/>
            <a:chExt cx="4393109" cy="3147134"/>
          </a:xfrm>
        </p:grpSpPr>
        <p:pic>
          <p:nvPicPr>
            <p:cNvPr id="55298" name="Picture 2" descr="Free Close-Up Photo of a Person Applying Facial Cream on Her Face Stock Phot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3155" y="3100290"/>
              <a:ext cx="2098090" cy="3147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300" name="Picture 4" descr="Free Woman taking cosmetic product from container Stock Photo"/>
            <p:cNvPicPr>
              <a:picLocks noChangeAspect="1" noChangeArrowheads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92" t="22332"/>
            <a:stretch/>
          </p:blipFill>
          <p:spPr bwMode="auto">
            <a:xfrm>
              <a:off x="6848136" y="3100290"/>
              <a:ext cx="2295019" cy="1373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圖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078" y="4412152"/>
            <a:ext cx="3366186" cy="212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449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A0A0-69F7-4F7B-A5C1-C6821E5917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HK" dirty="0"/>
              <a:t>Unit 3. The Magic of Cosmetics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24C841-CF5A-4A01-A2C4-D555BC18A3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HK" altLang="en-US" dirty="0">
                <a:solidFill>
                  <a:schemeClr val="accent3">
                    <a:lumMod val="75000"/>
                  </a:schemeClr>
                </a:solidFill>
              </a:rPr>
              <a:t>Module: Beauty and The Skin</a:t>
            </a:r>
          </a:p>
        </p:txBody>
      </p:sp>
    </p:spTree>
    <p:extLst>
      <p:ext uri="{BB962C8B-B14F-4D97-AF65-F5344CB8AC3E}">
        <p14:creationId xmlns:p14="http://schemas.microsoft.com/office/powerpoint/2010/main" val="2896709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334330"/>
            <a:ext cx="1999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</a:t>
            </a:r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moisturizing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34" y="1816135"/>
            <a:ext cx="72170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Without NMF, intercellular lipid and sebum barrier, the skin might suffer from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347815" y="3319321"/>
            <a:ext cx="10091562" cy="2863239"/>
            <a:chOff x="774699" y="2916797"/>
            <a:chExt cx="10614965" cy="3221986"/>
          </a:xfrm>
        </p:grpSpPr>
        <p:cxnSp>
          <p:nvCxnSpPr>
            <p:cNvPr id="156" name="Curved Connector 155"/>
            <p:cNvCxnSpPr/>
            <p:nvPr/>
          </p:nvCxnSpPr>
          <p:spPr>
            <a:xfrm rot="10800000" flipV="1">
              <a:off x="7992483" y="3323030"/>
              <a:ext cx="346385" cy="316825"/>
            </a:xfrm>
            <a:prstGeom prst="curvedConnector3">
              <a:avLst/>
            </a:pr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>
                <a:rot lat="0" lon="0" rev="36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29"/>
            <p:cNvGrpSpPr/>
            <p:nvPr/>
          </p:nvGrpSpPr>
          <p:grpSpPr>
            <a:xfrm>
              <a:off x="774699" y="2916797"/>
              <a:ext cx="10614965" cy="3221986"/>
              <a:chOff x="1117075" y="2775042"/>
              <a:chExt cx="10614965" cy="3221986"/>
            </a:xfrm>
          </p:grpSpPr>
          <p:sp>
            <p:nvSpPr>
              <p:cNvPr id="8" name="Rounded Rectangle 7"/>
              <p:cNvSpPr/>
              <p:nvPr/>
            </p:nvSpPr>
            <p:spPr>
              <a:xfrm>
                <a:off x="1707950" y="4931532"/>
                <a:ext cx="3786692" cy="1043492"/>
              </a:xfrm>
              <a:prstGeom prst="roundRect">
                <a:avLst/>
              </a:prstGeom>
              <a:solidFill>
                <a:srgbClr val="EBD7AF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>
                  <a:solidFill>
                    <a:schemeClr val="accent2"/>
                  </a:solidFill>
                </a:endParaRPr>
              </a:p>
            </p:txBody>
          </p:sp>
          <p:grpSp>
            <p:nvGrpSpPr>
              <p:cNvPr id="3" name="Group 2"/>
              <p:cNvGrpSpPr/>
              <p:nvPr/>
            </p:nvGrpSpPr>
            <p:grpSpPr>
              <a:xfrm>
                <a:off x="1117075" y="2775042"/>
                <a:ext cx="10614965" cy="3221986"/>
                <a:chOff x="160634" y="3155438"/>
                <a:chExt cx="10614965" cy="3221986"/>
              </a:xfrm>
            </p:grpSpPr>
            <p:sp>
              <p:nvSpPr>
                <p:cNvPr id="7" name="Rectangle 6"/>
                <p:cNvSpPr/>
                <p:nvPr/>
              </p:nvSpPr>
              <p:spPr>
                <a:xfrm>
                  <a:off x="772752" y="4002489"/>
                  <a:ext cx="3711389" cy="11383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0" name="Rounded Rectangle 9"/>
                <p:cNvSpPr/>
                <p:nvPr/>
              </p:nvSpPr>
              <p:spPr>
                <a:xfrm>
                  <a:off x="773181" y="4196774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1" name="Rounded Rectangle 10"/>
                <p:cNvSpPr/>
                <p:nvPr/>
              </p:nvSpPr>
              <p:spPr>
                <a:xfrm>
                  <a:off x="1540136" y="4236525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2" name="Rounded Rectangle 11"/>
                <p:cNvSpPr/>
                <p:nvPr/>
              </p:nvSpPr>
              <p:spPr>
                <a:xfrm>
                  <a:off x="894677" y="4584240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3" name="Rounded Rectangle 12"/>
                <p:cNvSpPr/>
                <p:nvPr/>
              </p:nvSpPr>
              <p:spPr>
                <a:xfrm>
                  <a:off x="1630678" y="4584239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4" name="Rounded Rectangle 13"/>
                <p:cNvSpPr/>
                <p:nvPr/>
              </p:nvSpPr>
              <p:spPr>
                <a:xfrm>
                  <a:off x="776154" y="4959086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5" name="Rounded Rectangle 14"/>
                <p:cNvSpPr/>
                <p:nvPr/>
              </p:nvSpPr>
              <p:spPr>
                <a:xfrm>
                  <a:off x="1540136" y="4959085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6" name="Rounded Rectangle 15"/>
                <p:cNvSpPr/>
                <p:nvPr/>
              </p:nvSpPr>
              <p:spPr>
                <a:xfrm>
                  <a:off x="2307514" y="4236525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7" name="Rounded Rectangle 16"/>
                <p:cNvSpPr/>
                <p:nvPr/>
              </p:nvSpPr>
              <p:spPr>
                <a:xfrm>
                  <a:off x="3074892" y="4236525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8" name="Rounded Rectangle 17"/>
                <p:cNvSpPr/>
                <p:nvPr/>
              </p:nvSpPr>
              <p:spPr>
                <a:xfrm>
                  <a:off x="3842270" y="4236525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9" name="Rounded Rectangle 18"/>
                <p:cNvSpPr/>
                <p:nvPr/>
              </p:nvSpPr>
              <p:spPr>
                <a:xfrm>
                  <a:off x="2366680" y="4584240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0" name="Rounded Rectangle 19"/>
                <p:cNvSpPr/>
                <p:nvPr/>
              </p:nvSpPr>
              <p:spPr>
                <a:xfrm>
                  <a:off x="3102681" y="4584239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1" name="Rounded Rectangle 20"/>
                <p:cNvSpPr/>
                <p:nvPr/>
              </p:nvSpPr>
              <p:spPr>
                <a:xfrm>
                  <a:off x="3838682" y="4582683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2" name="Rounded Rectangle 21"/>
                <p:cNvSpPr/>
                <p:nvPr/>
              </p:nvSpPr>
              <p:spPr>
                <a:xfrm>
                  <a:off x="2307514" y="4946339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3" name="Rounded Rectangle 22"/>
                <p:cNvSpPr/>
                <p:nvPr/>
              </p:nvSpPr>
              <p:spPr>
                <a:xfrm>
                  <a:off x="3074892" y="4946339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4" name="Rounded Rectangle 23"/>
                <p:cNvSpPr/>
                <p:nvPr/>
              </p:nvSpPr>
              <p:spPr>
                <a:xfrm>
                  <a:off x="3842270" y="4946339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5" name="Rounded Rectangle 24"/>
                <p:cNvSpPr/>
                <p:nvPr/>
              </p:nvSpPr>
              <p:spPr>
                <a:xfrm>
                  <a:off x="825128" y="5407974"/>
                  <a:ext cx="598654" cy="193828"/>
                </a:xfrm>
                <a:prstGeom prst="roundRect">
                  <a:avLst/>
                </a:prstGeom>
                <a:solidFill>
                  <a:srgbClr val="EFB5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6" name="Rounded Rectangle 25"/>
                <p:cNvSpPr/>
                <p:nvPr/>
              </p:nvSpPr>
              <p:spPr>
                <a:xfrm>
                  <a:off x="1543909" y="5407974"/>
                  <a:ext cx="598654" cy="193828"/>
                </a:xfrm>
                <a:prstGeom prst="roundRect">
                  <a:avLst/>
                </a:prstGeom>
                <a:solidFill>
                  <a:srgbClr val="EFB5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7" name="Rounded Rectangle 26"/>
                <p:cNvSpPr/>
                <p:nvPr/>
              </p:nvSpPr>
              <p:spPr>
                <a:xfrm>
                  <a:off x="2311287" y="5407974"/>
                  <a:ext cx="598654" cy="193828"/>
                </a:xfrm>
                <a:prstGeom prst="roundRect">
                  <a:avLst/>
                </a:prstGeom>
                <a:solidFill>
                  <a:srgbClr val="EFB5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8" name="Rounded Rectangle 27"/>
                <p:cNvSpPr/>
                <p:nvPr/>
              </p:nvSpPr>
              <p:spPr>
                <a:xfrm>
                  <a:off x="3074706" y="5407974"/>
                  <a:ext cx="598654" cy="193828"/>
                </a:xfrm>
                <a:prstGeom prst="roundRect">
                  <a:avLst/>
                </a:prstGeom>
                <a:solidFill>
                  <a:srgbClr val="EFB5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29" name="Rounded Rectangle 28"/>
                <p:cNvSpPr/>
                <p:nvPr/>
              </p:nvSpPr>
              <p:spPr>
                <a:xfrm>
                  <a:off x="3782388" y="5407974"/>
                  <a:ext cx="598654" cy="193828"/>
                </a:xfrm>
                <a:prstGeom prst="roundRect">
                  <a:avLst/>
                </a:prstGeom>
                <a:solidFill>
                  <a:srgbClr val="EFB5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35" name="Rounded Rectangle 34"/>
                <p:cNvSpPr/>
                <p:nvPr/>
              </p:nvSpPr>
              <p:spPr>
                <a:xfrm>
                  <a:off x="3767851" y="568164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>
                  <a:off x="4023358" y="572070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5" name="Rounded Rectangle 44"/>
                <p:cNvSpPr/>
                <p:nvPr/>
              </p:nvSpPr>
              <p:spPr>
                <a:xfrm>
                  <a:off x="3031083" y="568205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>
                  <a:off x="3286590" y="572111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7" name="Rounded Rectangle 46"/>
                <p:cNvSpPr/>
                <p:nvPr/>
              </p:nvSpPr>
              <p:spPr>
                <a:xfrm>
                  <a:off x="2283571" y="569356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8" name="Oval 47"/>
                <p:cNvSpPr/>
                <p:nvPr/>
              </p:nvSpPr>
              <p:spPr>
                <a:xfrm>
                  <a:off x="2539078" y="573262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9" name="Rounded Rectangle 48"/>
                <p:cNvSpPr/>
                <p:nvPr/>
              </p:nvSpPr>
              <p:spPr>
                <a:xfrm>
                  <a:off x="1535969" y="568164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>
                  <a:off x="1791476" y="572070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1" name="Rounded Rectangle 50"/>
                <p:cNvSpPr/>
                <p:nvPr/>
              </p:nvSpPr>
              <p:spPr>
                <a:xfrm>
                  <a:off x="800190" y="5686649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>
                  <a:off x="1055697" y="5725705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3" name="Rounded Rectangle 52"/>
                <p:cNvSpPr/>
                <p:nvPr/>
              </p:nvSpPr>
              <p:spPr>
                <a:xfrm>
                  <a:off x="3767851" y="602777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4" name="Oval 53"/>
                <p:cNvSpPr/>
                <p:nvPr/>
              </p:nvSpPr>
              <p:spPr>
                <a:xfrm>
                  <a:off x="4023358" y="606683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5" name="Rounded Rectangle 54"/>
                <p:cNvSpPr/>
                <p:nvPr/>
              </p:nvSpPr>
              <p:spPr>
                <a:xfrm>
                  <a:off x="3031083" y="602818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6" name="Oval 55"/>
                <p:cNvSpPr/>
                <p:nvPr/>
              </p:nvSpPr>
              <p:spPr>
                <a:xfrm>
                  <a:off x="3286590" y="606724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7" name="Rounded Rectangle 56"/>
                <p:cNvSpPr/>
                <p:nvPr/>
              </p:nvSpPr>
              <p:spPr>
                <a:xfrm>
                  <a:off x="2283571" y="603969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8" name="Oval 57"/>
                <p:cNvSpPr/>
                <p:nvPr/>
              </p:nvSpPr>
              <p:spPr>
                <a:xfrm>
                  <a:off x="2539078" y="607875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59" name="Rounded Rectangle 58"/>
                <p:cNvSpPr/>
                <p:nvPr/>
              </p:nvSpPr>
              <p:spPr>
                <a:xfrm>
                  <a:off x="1535969" y="602777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60" name="Oval 59"/>
                <p:cNvSpPr/>
                <p:nvPr/>
              </p:nvSpPr>
              <p:spPr>
                <a:xfrm>
                  <a:off x="1791476" y="606683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61" name="Rounded Rectangle 60"/>
                <p:cNvSpPr/>
                <p:nvPr/>
              </p:nvSpPr>
              <p:spPr>
                <a:xfrm>
                  <a:off x="800190" y="6032779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62" name="Oval 61"/>
                <p:cNvSpPr/>
                <p:nvPr/>
              </p:nvSpPr>
              <p:spPr>
                <a:xfrm>
                  <a:off x="1055697" y="6071835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63" name="Rectangle 62"/>
                <p:cNvSpPr/>
                <p:nvPr/>
              </p:nvSpPr>
              <p:spPr>
                <a:xfrm>
                  <a:off x="6108704" y="4002489"/>
                  <a:ext cx="3711389" cy="113830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64" name="Rounded Rectangle 63"/>
                <p:cNvSpPr/>
                <p:nvPr/>
              </p:nvSpPr>
              <p:spPr>
                <a:xfrm>
                  <a:off x="6067470" y="5333932"/>
                  <a:ext cx="3786692" cy="1043492"/>
                </a:xfrm>
                <a:prstGeom prst="roundRect">
                  <a:avLst/>
                </a:prstGeom>
                <a:solidFill>
                  <a:srgbClr val="EBD7AF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65" name="Rounded Rectangle 64"/>
                <p:cNvSpPr/>
                <p:nvPr/>
              </p:nvSpPr>
              <p:spPr>
                <a:xfrm>
                  <a:off x="6110502" y="4236525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66" name="Rounded Rectangle 65"/>
                <p:cNvSpPr/>
                <p:nvPr/>
              </p:nvSpPr>
              <p:spPr>
                <a:xfrm>
                  <a:off x="6876088" y="4236525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67" name="Rounded Rectangle 66"/>
                <p:cNvSpPr/>
                <p:nvPr/>
              </p:nvSpPr>
              <p:spPr>
                <a:xfrm>
                  <a:off x="6230629" y="4584240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68" name="Rounded Rectangle 67"/>
                <p:cNvSpPr/>
                <p:nvPr/>
              </p:nvSpPr>
              <p:spPr>
                <a:xfrm>
                  <a:off x="6966630" y="4584239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69" name="Rounded Rectangle 68"/>
                <p:cNvSpPr/>
                <p:nvPr/>
              </p:nvSpPr>
              <p:spPr>
                <a:xfrm>
                  <a:off x="6112106" y="4959086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70" name="Rounded Rectangle 69"/>
                <p:cNvSpPr/>
                <p:nvPr/>
              </p:nvSpPr>
              <p:spPr>
                <a:xfrm>
                  <a:off x="6876088" y="4959085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71" name="Rounded Rectangle 70"/>
                <p:cNvSpPr/>
                <p:nvPr/>
              </p:nvSpPr>
              <p:spPr>
                <a:xfrm>
                  <a:off x="7643466" y="4236525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72" name="Rounded Rectangle 71"/>
                <p:cNvSpPr/>
                <p:nvPr/>
              </p:nvSpPr>
              <p:spPr>
                <a:xfrm>
                  <a:off x="8410844" y="4236525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73" name="Rounded Rectangle 72"/>
                <p:cNvSpPr/>
                <p:nvPr/>
              </p:nvSpPr>
              <p:spPr>
                <a:xfrm>
                  <a:off x="9178222" y="4236525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74" name="Rounded Rectangle 73"/>
                <p:cNvSpPr/>
                <p:nvPr/>
              </p:nvSpPr>
              <p:spPr>
                <a:xfrm>
                  <a:off x="7702632" y="4584240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75" name="Rounded Rectangle 74"/>
                <p:cNvSpPr/>
                <p:nvPr/>
              </p:nvSpPr>
              <p:spPr>
                <a:xfrm>
                  <a:off x="8438633" y="4584239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76" name="Rounded Rectangle 75"/>
                <p:cNvSpPr/>
                <p:nvPr/>
              </p:nvSpPr>
              <p:spPr>
                <a:xfrm>
                  <a:off x="9174634" y="4582683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77" name="Rounded Rectangle 76"/>
                <p:cNvSpPr/>
                <p:nvPr/>
              </p:nvSpPr>
              <p:spPr>
                <a:xfrm>
                  <a:off x="7643466" y="4946339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78" name="Rounded Rectangle 77"/>
                <p:cNvSpPr/>
                <p:nvPr/>
              </p:nvSpPr>
              <p:spPr>
                <a:xfrm>
                  <a:off x="8410844" y="4946339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79" name="Rounded Rectangle 78"/>
                <p:cNvSpPr/>
                <p:nvPr/>
              </p:nvSpPr>
              <p:spPr>
                <a:xfrm>
                  <a:off x="9178222" y="4946339"/>
                  <a:ext cx="645459" cy="268941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80" name="Rounded Rectangle 79"/>
                <p:cNvSpPr/>
                <p:nvPr/>
              </p:nvSpPr>
              <p:spPr>
                <a:xfrm>
                  <a:off x="6161080" y="5407974"/>
                  <a:ext cx="598654" cy="193828"/>
                </a:xfrm>
                <a:prstGeom prst="roundRect">
                  <a:avLst/>
                </a:prstGeom>
                <a:solidFill>
                  <a:srgbClr val="EFB5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81" name="Rounded Rectangle 80"/>
                <p:cNvSpPr/>
                <p:nvPr/>
              </p:nvSpPr>
              <p:spPr>
                <a:xfrm>
                  <a:off x="6879861" y="5407974"/>
                  <a:ext cx="598654" cy="193828"/>
                </a:xfrm>
                <a:prstGeom prst="roundRect">
                  <a:avLst/>
                </a:prstGeom>
                <a:solidFill>
                  <a:srgbClr val="EFB5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82" name="Rounded Rectangle 81"/>
                <p:cNvSpPr/>
                <p:nvPr/>
              </p:nvSpPr>
              <p:spPr>
                <a:xfrm>
                  <a:off x="7647239" y="5407974"/>
                  <a:ext cx="598654" cy="193828"/>
                </a:xfrm>
                <a:prstGeom prst="roundRect">
                  <a:avLst/>
                </a:prstGeom>
                <a:solidFill>
                  <a:srgbClr val="EFB5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83" name="Rounded Rectangle 82"/>
                <p:cNvSpPr/>
                <p:nvPr/>
              </p:nvSpPr>
              <p:spPr>
                <a:xfrm>
                  <a:off x="8410658" y="5407974"/>
                  <a:ext cx="598654" cy="193828"/>
                </a:xfrm>
                <a:prstGeom prst="roundRect">
                  <a:avLst/>
                </a:prstGeom>
                <a:solidFill>
                  <a:srgbClr val="EFB5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84" name="Rounded Rectangle 83"/>
                <p:cNvSpPr/>
                <p:nvPr/>
              </p:nvSpPr>
              <p:spPr>
                <a:xfrm>
                  <a:off x="9118340" y="5407974"/>
                  <a:ext cx="598654" cy="193828"/>
                </a:xfrm>
                <a:prstGeom prst="roundRect">
                  <a:avLst/>
                </a:prstGeom>
                <a:solidFill>
                  <a:srgbClr val="EFB59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85" name="Rounded Rectangle 84"/>
                <p:cNvSpPr/>
                <p:nvPr/>
              </p:nvSpPr>
              <p:spPr>
                <a:xfrm>
                  <a:off x="9103803" y="568164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86" name="Oval 85"/>
                <p:cNvSpPr/>
                <p:nvPr/>
              </p:nvSpPr>
              <p:spPr>
                <a:xfrm>
                  <a:off x="9359310" y="572070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87" name="Rounded Rectangle 86"/>
                <p:cNvSpPr/>
                <p:nvPr/>
              </p:nvSpPr>
              <p:spPr>
                <a:xfrm>
                  <a:off x="8367035" y="568205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88" name="Oval 87"/>
                <p:cNvSpPr/>
                <p:nvPr/>
              </p:nvSpPr>
              <p:spPr>
                <a:xfrm>
                  <a:off x="8622542" y="572111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89" name="Rounded Rectangle 88"/>
                <p:cNvSpPr/>
                <p:nvPr/>
              </p:nvSpPr>
              <p:spPr>
                <a:xfrm>
                  <a:off x="7619523" y="569356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90" name="Oval 89"/>
                <p:cNvSpPr/>
                <p:nvPr/>
              </p:nvSpPr>
              <p:spPr>
                <a:xfrm>
                  <a:off x="7875030" y="573262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91" name="Rounded Rectangle 90"/>
                <p:cNvSpPr/>
                <p:nvPr/>
              </p:nvSpPr>
              <p:spPr>
                <a:xfrm>
                  <a:off x="6871921" y="568164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92" name="Oval 91"/>
                <p:cNvSpPr/>
                <p:nvPr/>
              </p:nvSpPr>
              <p:spPr>
                <a:xfrm>
                  <a:off x="7127428" y="572070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93" name="Rounded Rectangle 92"/>
                <p:cNvSpPr/>
                <p:nvPr/>
              </p:nvSpPr>
              <p:spPr>
                <a:xfrm>
                  <a:off x="6136142" y="5686649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94" name="Oval 93"/>
                <p:cNvSpPr/>
                <p:nvPr/>
              </p:nvSpPr>
              <p:spPr>
                <a:xfrm>
                  <a:off x="6391649" y="5725705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95" name="Rounded Rectangle 94"/>
                <p:cNvSpPr/>
                <p:nvPr/>
              </p:nvSpPr>
              <p:spPr>
                <a:xfrm>
                  <a:off x="9103803" y="602777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96" name="Oval 95"/>
                <p:cNvSpPr/>
                <p:nvPr/>
              </p:nvSpPr>
              <p:spPr>
                <a:xfrm>
                  <a:off x="9359310" y="606683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97" name="Rounded Rectangle 96"/>
                <p:cNvSpPr/>
                <p:nvPr/>
              </p:nvSpPr>
              <p:spPr>
                <a:xfrm>
                  <a:off x="8367035" y="602818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98" name="Oval 97"/>
                <p:cNvSpPr/>
                <p:nvPr/>
              </p:nvSpPr>
              <p:spPr>
                <a:xfrm>
                  <a:off x="8622542" y="606724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99" name="Rounded Rectangle 98"/>
                <p:cNvSpPr/>
                <p:nvPr/>
              </p:nvSpPr>
              <p:spPr>
                <a:xfrm>
                  <a:off x="7619523" y="603969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00" name="Oval 99"/>
                <p:cNvSpPr/>
                <p:nvPr/>
              </p:nvSpPr>
              <p:spPr>
                <a:xfrm>
                  <a:off x="7875030" y="607875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01" name="Rounded Rectangle 100"/>
                <p:cNvSpPr/>
                <p:nvPr/>
              </p:nvSpPr>
              <p:spPr>
                <a:xfrm>
                  <a:off x="6871921" y="6027775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02" name="Oval 101"/>
                <p:cNvSpPr/>
                <p:nvPr/>
              </p:nvSpPr>
              <p:spPr>
                <a:xfrm>
                  <a:off x="7127428" y="6066831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03" name="Rounded Rectangle 102"/>
                <p:cNvSpPr/>
                <p:nvPr/>
              </p:nvSpPr>
              <p:spPr>
                <a:xfrm>
                  <a:off x="6136142" y="6032779"/>
                  <a:ext cx="673258" cy="249063"/>
                </a:xfrm>
                <a:prstGeom prst="roundRect">
                  <a:avLst/>
                </a:prstGeom>
                <a:solidFill>
                  <a:srgbClr val="F591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04" name="Oval 103"/>
                <p:cNvSpPr/>
                <p:nvPr/>
              </p:nvSpPr>
              <p:spPr>
                <a:xfrm>
                  <a:off x="6391649" y="6071835"/>
                  <a:ext cx="164955" cy="142218"/>
                </a:xfrm>
                <a:prstGeom prst="ellipse">
                  <a:avLst/>
                </a:prstGeom>
                <a:solidFill>
                  <a:srgbClr val="FDCF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05" name="Rectangle 104"/>
                <p:cNvSpPr/>
                <p:nvPr/>
              </p:nvSpPr>
              <p:spPr>
                <a:xfrm>
                  <a:off x="6730785" y="4002489"/>
                  <a:ext cx="157230" cy="11383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06" name="Rectangle 105"/>
                <p:cNvSpPr/>
                <p:nvPr/>
              </p:nvSpPr>
              <p:spPr>
                <a:xfrm>
                  <a:off x="7381506" y="4002489"/>
                  <a:ext cx="493523" cy="11383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07" name="Rectangle 106"/>
                <p:cNvSpPr/>
                <p:nvPr/>
              </p:nvSpPr>
              <p:spPr>
                <a:xfrm>
                  <a:off x="8210141" y="4004788"/>
                  <a:ext cx="493523" cy="11383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8953082" y="4002489"/>
                  <a:ext cx="493523" cy="11383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10" name="Up Arrow 109"/>
                <p:cNvSpPr/>
                <p:nvPr/>
              </p:nvSpPr>
              <p:spPr>
                <a:xfrm>
                  <a:off x="7311004" y="4057077"/>
                  <a:ext cx="661339" cy="2069664"/>
                </a:xfrm>
                <a:prstGeom prst="upArrow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11" name="Explosion 1 110"/>
                <p:cNvSpPr/>
                <p:nvPr/>
              </p:nvSpPr>
              <p:spPr>
                <a:xfrm>
                  <a:off x="8025361" y="3476241"/>
                  <a:ext cx="564657" cy="537882"/>
                </a:xfrm>
                <a:prstGeom prst="irregularSeal1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grpSp>
              <p:nvGrpSpPr>
                <p:cNvPr id="133" name="Group 132"/>
                <p:cNvGrpSpPr/>
                <p:nvPr/>
              </p:nvGrpSpPr>
              <p:grpSpPr>
                <a:xfrm>
                  <a:off x="8964595" y="3177630"/>
                  <a:ext cx="819523" cy="764586"/>
                  <a:chOff x="5028077" y="3048453"/>
                  <a:chExt cx="819523" cy="764586"/>
                </a:xfrm>
              </p:grpSpPr>
              <p:sp>
                <p:nvSpPr>
                  <p:cNvPr id="112" name="Oval 111"/>
                  <p:cNvSpPr/>
                  <p:nvPr/>
                </p:nvSpPr>
                <p:spPr>
                  <a:xfrm>
                    <a:off x="5195944" y="3253839"/>
                    <a:ext cx="376517" cy="371488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HK">
                      <a:solidFill>
                        <a:schemeClr val="accent2"/>
                      </a:solidFill>
                    </a:endParaRPr>
                  </a:p>
                </p:txBody>
              </p:sp>
              <p:cxnSp>
                <p:nvCxnSpPr>
                  <p:cNvPr id="114" name="Straight Connector 113"/>
                  <p:cNvCxnSpPr>
                    <a:stCxn id="112" idx="1"/>
                  </p:cNvCxnSpPr>
                  <p:nvPr/>
                </p:nvCxnSpPr>
                <p:spPr>
                  <a:xfrm flipH="1" flipV="1">
                    <a:off x="5109882" y="3173506"/>
                    <a:ext cx="141202" cy="134736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Straight Connector 115"/>
                  <p:cNvCxnSpPr/>
                  <p:nvPr/>
                </p:nvCxnSpPr>
                <p:spPr>
                  <a:xfrm flipH="1">
                    <a:off x="5109882" y="3449040"/>
                    <a:ext cx="86062" cy="27201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Straight Connector 117"/>
                  <p:cNvCxnSpPr/>
                  <p:nvPr/>
                </p:nvCxnSpPr>
                <p:spPr>
                  <a:xfrm flipH="1">
                    <a:off x="5561703" y="3319000"/>
                    <a:ext cx="167919" cy="47529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Straight Connector 119"/>
                  <p:cNvCxnSpPr/>
                  <p:nvPr/>
                </p:nvCxnSpPr>
                <p:spPr>
                  <a:xfrm flipH="1" flipV="1">
                    <a:off x="5433365" y="3580327"/>
                    <a:ext cx="111960" cy="135177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Straight Connector 121"/>
                  <p:cNvCxnSpPr/>
                  <p:nvPr/>
                </p:nvCxnSpPr>
                <p:spPr>
                  <a:xfrm flipH="1">
                    <a:off x="5218044" y="3567334"/>
                    <a:ext cx="107116" cy="154113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Straight Connector 123"/>
                  <p:cNvCxnSpPr/>
                  <p:nvPr/>
                </p:nvCxnSpPr>
                <p:spPr>
                  <a:xfrm flipH="1">
                    <a:off x="5429164" y="3157719"/>
                    <a:ext cx="19586" cy="126451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Straight Connector 125"/>
                  <p:cNvCxnSpPr/>
                  <p:nvPr/>
                </p:nvCxnSpPr>
                <p:spPr>
                  <a:xfrm flipH="1" flipV="1">
                    <a:off x="5514470" y="3518421"/>
                    <a:ext cx="144053" cy="85978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8" name="Oval 127"/>
                  <p:cNvSpPr/>
                  <p:nvPr/>
                </p:nvSpPr>
                <p:spPr>
                  <a:xfrm>
                    <a:off x="5028077" y="3098621"/>
                    <a:ext cx="152406" cy="15541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HK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29" name="Oval 128"/>
                  <p:cNvSpPr/>
                  <p:nvPr/>
                </p:nvSpPr>
                <p:spPr>
                  <a:xfrm>
                    <a:off x="5695194" y="3251200"/>
                    <a:ext cx="152406" cy="15541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HK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30" name="Oval 129"/>
                  <p:cNvSpPr/>
                  <p:nvPr/>
                </p:nvSpPr>
                <p:spPr>
                  <a:xfrm>
                    <a:off x="5154726" y="3657626"/>
                    <a:ext cx="152406" cy="15541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HK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31" name="Oval 130"/>
                  <p:cNvSpPr/>
                  <p:nvPr/>
                </p:nvSpPr>
                <p:spPr>
                  <a:xfrm>
                    <a:off x="5501124" y="3652513"/>
                    <a:ext cx="152406" cy="15541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HK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32" name="Oval 131"/>
                  <p:cNvSpPr/>
                  <p:nvPr/>
                </p:nvSpPr>
                <p:spPr>
                  <a:xfrm>
                    <a:off x="5394718" y="3048453"/>
                    <a:ext cx="152406" cy="15541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HK">
                      <a:solidFill>
                        <a:schemeClr val="accent2"/>
                      </a:solidFill>
                    </a:endParaRPr>
                  </a:p>
                </p:txBody>
              </p:sp>
            </p:grpSp>
            <p:sp>
              <p:nvSpPr>
                <p:cNvPr id="134" name="Explosion 1 133"/>
                <p:cNvSpPr/>
                <p:nvPr/>
              </p:nvSpPr>
              <p:spPr>
                <a:xfrm>
                  <a:off x="1926898" y="3454049"/>
                  <a:ext cx="564657" cy="537882"/>
                </a:xfrm>
                <a:prstGeom prst="irregularSeal1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grpSp>
              <p:nvGrpSpPr>
                <p:cNvPr id="135" name="Group 134"/>
                <p:cNvGrpSpPr/>
                <p:nvPr/>
              </p:nvGrpSpPr>
              <p:grpSpPr>
                <a:xfrm>
                  <a:off x="2866132" y="3155438"/>
                  <a:ext cx="819523" cy="764586"/>
                  <a:chOff x="5028077" y="3048453"/>
                  <a:chExt cx="819523" cy="764586"/>
                </a:xfrm>
              </p:grpSpPr>
              <p:sp>
                <p:nvSpPr>
                  <p:cNvPr id="136" name="Oval 135"/>
                  <p:cNvSpPr/>
                  <p:nvPr/>
                </p:nvSpPr>
                <p:spPr>
                  <a:xfrm>
                    <a:off x="5195944" y="3253839"/>
                    <a:ext cx="376517" cy="371488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HK">
                      <a:solidFill>
                        <a:schemeClr val="accent2"/>
                      </a:solidFill>
                    </a:endParaRPr>
                  </a:p>
                </p:txBody>
              </p:sp>
              <p:cxnSp>
                <p:nvCxnSpPr>
                  <p:cNvPr id="137" name="Straight Connector 136"/>
                  <p:cNvCxnSpPr>
                    <a:stCxn id="136" idx="1"/>
                  </p:cNvCxnSpPr>
                  <p:nvPr/>
                </p:nvCxnSpPr>
                <p:spPr>
                  <a:xfrm flipH="1" flipV="1">
                    <a:off x="5109882" y="3173506"/>
                    <a:ext cx="141202" cy="134736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Straight Connector 137"/>
                  <p:cNvCxnSpPr/>
                  <p:nvPr/>
                </p:nvCxnSpPr>
                <p:spPr>
                  <a:xfrm flipH="1">
                    <a:off x="5109882" y="3449040"/>
                    <a:ext cx="86062" cy="27201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Straight Connector 138"/>
                  <p:cNvCxnSpPr/>
                  <p:nvPr/>
                </p:nvCxnSpPr>
                <p:spPr>
                  <a:xfrm flipH="1">
                    <a:off x="5561703" y="3319000"/>
                    <a:ext cx="167919" cy="47529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Straight Connector 139"/>
                  <p:cNvCxnSpPr/>
                  <p:nvPr/>
                </p:nvCxnSpPr>
                <p:spPr>
                  <a:xfrm flipH="1" flipV="1">
                    <a:off x="5433365" y="3580327"/>
                    <a:ext cx="111960" cy="135177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Straight Connector 140"/>
                  <p:cNvCxnSpPr/>
                  <p:nvPr/>
                </p:nvCxnSpPr>
                <p:spPr>
                  <a:xfrm flipH="1">
                    <a:off x="5218044" y="3567334"/>
                    <a:ext cx="107116" cy="154113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Straight Connector 141"/>
                  <p:cNvCxnSpPr/>
                  <p:nvPr/>
                </p:nvCxnSpPr>
                <p:spPr>
                  <a:xfrm flipH="1">
                    <a:off x="5429164" y="3157719"/>
                    <a:ext cx="19586" cy="126451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Straight Connector 142"/>
                  <p:cNvCxnSpPr/>
                  <p:nvPr/>
                </p:nvCxnSpPr>
                <p:spPr>
                  <a:xfrm flipH="1" flipV="1">
                    <a:off x="5514470" y="3518421"/>
                    <a:ext cx="144053" cy="85978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4" name="Oval 143"/>
                  <p:cNvSpPr/>
                  <p:nvPr/>
                </p:nvSpPr>
                <p:spPr>
                  <a:xfrm>
                    <a:off x="5028077" y="3098621"/>
                    <a:ext cx="152406" cy="15541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HK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45" name="Oval 144"/>
                  <p:cNvSpPr/>
                  <p:nvPr/>
                </p:nvSpPr>
                <p:spPr>
                  <a:xfrm>
                    <a:off x="5695194" y="3251200"/>
                    <a:ext cx="152406" cy="15541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HK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46" name="Oval 145"/>
                  <p:cNvSpPr/>
                  <p:nvPr/>
                </p:nvSpPr>
                <p:spPr>
                  <a:xfrm>
                    <a:off x="5154726" y="3657626"/>
                    <a:ext cx="152406" cy="15541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HK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47" name="Oval 146"/>
                  <p:cNvSpPr/>
                  <p:nvPr/>
                </p:nvSpPr>
                <p:spPr>
                  <a:xfrm>
                    <a:off x="5501124" y="3652513"/>
                    <a:ext cx="152406" cy="15541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HK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48" name="Oval 147"/>
                  <p:cNvSpPr/>
                  <p:nvPr/>
                </p:nvSpPr>
                <p:spPr>
                  <a:xfrm>
                    <a:off x="5394718" y="3048453"/>
                    <a:ext cx="152406" cy="15541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HK">
                      <a:solidFill>
                        <a:schemeClr val="accent2"/>
                      </a:solidFill>
                    </a:endParaRPr>
                  </a:p>
                </p:txBody>
              </p:sp>
            </p:grpSp>
            <p:sp>
              <p:nvSpPr>
                <p:cNvPr id="149" name="TextBox 148"/>
                <p:cNvSpPr txBox="1"/>
                <p:nvPr/>
              </p:nvSpPr>
              <p:spPr>
                <a:xfrm>
                  <a:off x="4519819" y="3859396"/>
                  <a:ext cx="121539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Sebum barrier</a:t>
                  </a:r>
                  <a:endParaRPr lang="en-HK" sz="1600" b="1" dirty="0">
                    <a:solidFill>
                      <a:schemeClr val="accent2"/>
                    </a:solidFill>
                    <a:latin typeface="Myriad Pro" panose="020B0503030403020204" charset="0"/>
                  </a:endParaRPr>
                </a:p>
              </p:txBody>
            </p:sp>
            <p:sp>
              <p:nvSpPr>
                <p:cNvPr id="150" name="TextBox 149"/>
                <p:cNvSpPr txBox="1"/>
                <p:nvPr/>
              </p:nvSpPr>
              <p:spPr>
                <a:xfrm>
                  <a:off x="4465014" y="4201718"/>
                  <a:ext cx="1225015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Cornified layer</a:t>
                  </a:r>
                  <a:endParaRPr lang="en-HK" sz="1600" b="1" dirty="0">
                    <a:solidFill>
                      <a:schemeClr val="accent2"/>
                    </a:solidFill>
                    <a:latin typeface="Myriad Pro" panose="020B0503030403020204" charset="0"/>
                  </a:endParaRPr>
                </a:p>
              </p:txBody>
            </p:sp>
            <p:sp>
              <p:nvSpPr>
                <p:cNvPr id="151" name="TextBox 150"/>
                <p:cNvSpPr txBox="1"/>
                <p:nvPr/>
              </p:nvSpPr>
              <p:spPr>
                <a:xfrm>
                  <a:off x="4620323" y="5206091"/>
                  <a:ext cx="1029449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Middle layer</a:t>
                  </a:r>
                  <a:endParaRPr lang="en-HK" sz="1600" b="1" dirty="0">
                    <a:solidFill>
                      <a:schemeClr val="accent2"/>
                    </a:solidFill>
                    <a:latin typeface="Myriad Pro" panose="020B0503030403020204" charset="0"/>
                  </a:endParaRPr>
                </a:p>
              </p:txBody>
            </p:sp>
            <p:sp>
              <p:nvSpPr>
                <p:cNvPr id="152" name="TextBox 151"/>
                <p:cNvSpPr txBox="1"/>
                <p:nvPr/>
              </p:nvSpPr>
              <p:spPr>
                <a:xfrm>
                  <a:off x="4815722" y="5720396"/>
                  <a:ext cx="95731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Malpighian </a:t>
                  </a:r>
                </a:p>
                <a:p>
                  <a:pPr algn="ctr"/>
                  <a:r>
                    <a:rPr lang="en-US" sz="1600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layer</a:t>
                  </a:r>
                  <a:endParaRPr lang="en-HK" sz="1600" b="1" dirty="0">
                    <a:solidFill>
                      <a:schemeClr val="accent2"/>
                    </a:solidFill>
                    <a:latin typeface="Myriad Pro" panose="020B0503030403020204" charset="0"/>
                  </a:endParaRPr>
                </a:p>
              </p:txBody>
            </p:sp>
            <p:sp>
              <p:nvSpPr>
                <p:cNvPr id="154" name="TextBox 153"/>
                <p:cNvSpPr txBox="1"/>
                <p:nvPr/>
              </p:nvSpPr>
              <p:spPr>
                <a:xfrm>
                  <a:off x="7272093" y="5912357"/>
                  <a:ext cx="878767" cy="369332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wrap="non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Moisture</a:t>
                  </a:r>
                  <a:endParaRPr lang="en-HK" b="1" dirty="0">
                    <a:solidFill>
                      <a:schemeClr val="accent2"/>
                    </a:solidFill>
                    <a:latin typeface="Myriad Pro" panose="020B0503030403020204" charset="0"/>
                  </a:endParaRPr>
                </a:p>
              </p:txBody>
            </p:sp>
            <p:cxnSp>
              <p:nvCxnSpPr>
                <p:cNvPr id="158" name="Curved Connector 157"/>
                <p:cNvCxnSpPr/>
                <p:nvPr/>
              </p:nvCxnSpPr>
              <p:spPr>
                <a:xfrm rot="10800000" flipV="1">
                  <a:off x="7256872" y="3728724"/>
                  <a:ext cx="346385" cy="316825"/>
                </a:xfrm>
                <a:prstGeom prst="curvedConnector3">
                  <a:avLst/>
                </a:prstGeom>
                <a:ln w="3810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cene3d>
                  <a:camera prst="orthographicFront">
                    <a:rot lat="0" lon="0" rev="3600000"/>
                  </a:camera>
                  <a:lightRig rig="threePt" dir="t"/>
                </a:scene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Curved Connector 158"/>
                <p:cNvCxnSpPr/>
                <p:nvPr/>
              </p:nvCxnSpPr>
              <p:spPr>
                <a:xfrm rot="10800000" flipV="1">
                  <a:off x="7502962" y="3424813"/>
                  <a:ext cx="346385" cy="316825"/>
                </a:xfrm>
                <a:prstGeom prst="curvedConnector3">
                  <a:avLst/>
                </a:prstGeom>
                <a:ln w="38100"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cene3d>
                  <a:camera prst="orthographicFront">
                    <a:rot lat="0" lon="0" rev="3600000"/>
                  </a:camera>
                  <a:lightRig rig="threePt" dir="t"/>
                </a:scene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0" name="TextBox 159"/>
                <p:cNvSpPr txBox="1"/>
                <p:nvPr/>
              </p:nvSpPr>
              <p:spPr>
                <a:xfrm>
                  <a:off x="3600638" y="3456255"/>
                  <a:ext cx="1137540" cy="4156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Microbe</a:t>
                  </a:r>
                  <a:endParaRPr lang="en-HK" b="1" dirty="0">
                    <a:solidFill>
                      <a:schemeClr val="accent2"/>
                    </a:solidFill>
                    <a:latin typeface="Myriad Pro" panose="020B0503030403020204" charset="0"/>
                  </a:endParaRPr>
                </a:p>
              </p:txBody>
            </p:sp>
            <p:sp>
              <p:nvSpPr>
                <p:cNvPr id="161" name="Rectangle 160"/>
                <p:cNvSpPr/>
                <p:nvPr/>
              </p:nvSpPr>
              <p:spPr>
                <a:xfrm>
                  <a:off x="9638059" y="3523321"/>
                  <a:ext cx="1137540" cy="41560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Microbe</a:t>
                  </a:r>
                  <a:endParaRPr lang="en-HK" b="1" dirty="0">
                    <a:solidFill>
                      <a:schemeClr val="accent2"/>
                    </a:solidFill>
                    <a:latin typeface="Myriad Pro" panose="020B0503030403020204" charset="0"/>
                  </a:endParaRPr>
                </a:p>
              </p:txBody>
            </p:sp>
            <p:sp>
              <p:nvSpPr>
                <p:cNvPr id="162" name="TextBox 161"/>
                <p:cNvSpPr txBox="1"/>
                <p:nvPr/>
              </p:nvSpPr>
              <p:spPr>
                <a:xfrm>
                  <a:off x="160634" y="3465740"/>
                  <a:ext cx="127631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Dust, allergen</a:t>
                  </a:r>
                  <a:endParaRPr lang="en-HK" b="1" dirty="0">
                    <a:solidFill>
                      <a:schemeClr val="accent2"/>
                    </a:solidFill>
                    <a:latin typeface="Myriad Pro" panose="020B0503030403020204" charset="0"/>
                  </a:endParaRPr>
                </a:p>
              </p:txBody>
            </p:sp>
            <p:sp>
              <p:nvSpPr>
                <p:cNvPr id="163" name="TextBox 162"/>
                <p:cNvSpPr txBox="1"/>
                <p:nvPr/>
              </p:nvSpPr>
              <p:spPr>
                <a:xfrm>
                  <a:off x="5747058" y="3220300"/>
                  <a:ext cx="127631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Dust, allergen</a:t>
                  </a:r>
                  <a:endParaRPr lang="en-HK" b="1" dirty="0">
                    <a:solidFill>
                      <a:schemeClr val="accent2"/>
                    </a:solidFill>
                    <a:latin typeface="Myriad Pro" panose="020B0503030403020204" charset="0"/>
                  </a:endParaRPr>
                </a:p>
              </p:txBody>
            </p:sp>
            <p:sp>
              <p:nvSpPr>
                <p:cNvPr id="164" name="Right Arrow 163"/>
                <p:cNvSpPr/>
                <p:nvPr/>
              </p:nvSpPr>
              <p:spPr>
                <a:xfrm>
                  <a:off x="4782415" y="4615431"/>
                  <a:ext cx="925366" cy="510873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HK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153" name="TextBox 152"/>
                <p:cNvSpPr txBox="1"/>
                <p:nvPr/>
              </p:nvSpPr>
              <p:spPr>
                <a:xfrm>
                  <a:off x="1852261" y="5890688"/>
                  <a:ext cx="878767" cy="369332"/>
                </a:xfrm>
                <a:prstGeom prst="rect">
                  <a:avLst/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wrap="non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/>
                      </a:solidFill>
                      <a:latin typeface="Myriad Pro" panose="020B0503030403020204" charset="0"/>
                    </a:rPr>
                    <a:t>Moisture</a:t>
                  </a:r>
                  <a:endParaRPr lang="en-HK" b="1" dirty="0">
                    <a:solidFill>
                      <a:schemeClr val="accent2"/>
                    </a:solidFill>
                    <a:latin typeface="Myriad Pro" panose="020B0503030403020204" charset="0"/>
                  </a:endParaRPr>
                </a:p>
              </p:txBody>
            </p:sp>
          </p:grpSp>
          <p:sp>
            <p:nvSpPr>
              <p:cNvPr id="109" name="U-Turn Arrow 108"/>
              <p:cNvSpPr/>
              <p:nvPr/>
            </p:nvSpPr>
            <p:spPr>
              <a:xfrm>
                <a:off x="3089257" y="4427744"/>
                <a:ext cx="930280" cy="1043492"/>
              </a:xfrm>
              <a:prstGeom prst="uturnArrow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>
                  <a:solidFill>
                    <a:schemeClr val="accent2"/>
                  </a:solidFill>
                </a:endParaRPr>
              </a:p>
            </p:txBody>
          </p:sp>
        </p:grpSp>
      </p:grpSp>
      <p:sp>
        <p:nvSpPr>
          <p:cNvPr id="9" name="TextBox 8"/>
          <p:cNvSpPr txBox="1"/>
          <p:nvPr/>
        </p:nvSpPr>
        <p:spPr>
          <a:xfrm>
            <a:off x="983708" y="2233418"/>
            <a:ext cx="27019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Dryness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Microbiological growth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Allergy</a:t>
            </a:r>
            <a:endParaRPr lang="en-HK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6247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999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</a:t>
            </a:r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moisturizing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34" y="1930400"/>
            <a:ext cx="5323971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What are inside the moisturizing products?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6">
                    <a:lumMod val="50000"/>
                  </a:schemeClr>
                </a:solidFill>
                <a:latin typeface="Myriad Pro" panose="020B0503030403020204" charset="0"/>
              </a:rPr>
              <a:t>Humectants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rgbClr val="7030A0"/>
                </a:solidFill>
                <a:latin typeface="Myriad Pro" panose="020B0503030403020204" charset="0"/>
              </a:rPr>
              <a:t>Emollients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rgbClr val="00B050"/>
                </a:solidFill>
                <a:latin typeface="Myriad Pro" panose="020B0503030403020204" charset="0"/>
              </a:rPr>
              <a:t>Occlusives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</a:rPr>
              <a:t>Skin Rejuvenators</a:t>
            </a: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pic>
        <p:nvPicPr>
          <p:cNvPr id="52226" name="Picture 2" descr="Free Person Holding White Plastic Bottl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296" y="634859"/>
            <a:ext cx="3458213" cy="518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1412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999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</a:t>
            </a:r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moisturizing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12775" y="1930399"/>
            <a:ext cx="6098782" cy="162496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6146" y="1951556"/>
            <a:ext cx="59190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chemeClr val="accent6">
                    <a:lumMod val="50000"/>
                  </a:schemeClr>
                </a:solidFill>
                <a:latin typeface="Myriad Pro" panose="020B0503030403020204" charset="0"/>
              </a:rPr>
              <a:t>Humectants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Possess many hydroxyl groups (-OH)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To form hydrogen bond with water molecules (“Water-locking”)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To reduce the water loss due to evaporation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0309" y="4621673"/>
            <a:ext cx="931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Glycerine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2468697" y="3769903"/>
            <a:ext cx="2711949" cy="2338324"/>
            <a:chOff x="386373" y="4181808"/>
            <a:chExt cx="2711949" cy="2338324"/>
          </a:xfrm>
        </p:grpSpPr>
        <p:cxnSp>
          <p:nvCxnSpPr>
            <p:cNvPr id="16" name="Straight Connector 15"/>
            <p:cNvCxnSpPr>
              <a:endCxn id="11" idx="1"/>
            </p:cNvCxnSpPr>
            <p:nvPr/>
          </p:nvCxnSpPr>
          <p:spPr>
            <a:xfrm flipV="1">
              <a:off x="1456914" y="4645166"/>
              <a:ext cx="573719" cy="74224"/>
            </a:xfrm>
            <a:prstGeom prst="line">
              <a:avLst/>
            </a:prstGeom>
            <a:ln w="28575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3"/>
            <p:cNvGrpSpPr/>
            <p:nvPr/>
          </p:nvGrpSpPr>
          <p:grpSpPr>
            <a:xfrm>
              <a:off x="386373" y="4181808"/>
              <a:ext cx="2711949" cy="2338324"/>
              <a:chOff x="386373" y="4181808"/>
              <a:chExt cx="2711949" cy="2338324"/>
            </a:xfrm>
          </p:grpSpPr>
          <p:graphicFrame>
            <p:nvGraphicFramePr>
              <p:cNvPr id="9" name="Object 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17451029"/>
                  </p:ext>
                </p:extLst>
              </p:nvPr>
            </p:nvGraphicFramePr>
            <p:xfrm>
              <a:off x="386373" y="4181808"/>
              <a:ext cx="1108940" cy="108366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303" name="PerkinElmer.ChemDrawJS.OleClipboard.DataObject.OleDataObject" r:id="rId3" imgW="556870" imgH="544373" progId="ChemDrawJS">
                      <p:embed/>
                    </p:oleObj>
                  </mc:Choice>
                  <mc:Fallback>
                    <p:oleObj name="PerkinElmer.ChemDrawJS.OleClipboard.DataObject.OleDataObject" r:id="rId3" imgW="556870" imgH="544373" progId="ChemDrawJS">
                      <p:embed/>
                      <p:pic>
                        <p:nvPicPr>
                          <p:cNvPr id="14" name="Object 13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386373" y="4181808"/>
                            <a:ext cx="1108940" cy="1083666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0" name="Object 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02205789"/>
                  </p:ext>
                </p:extLst>
              </p:nvPr>
            </p:nvGraphicFramePr>
            <p:xfrm>
              <a:off x="386373" y="5359276"/>
              <a:ext cx="1108940" cy="108366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304" name="PerkinElmer.ChemDrawJS.OleClipboard.DataObject.OleDataObject" r:id="rId3" imgW="556870" imgH="544373" progId="ChemDrawJS">
                      <p:embed/>
                    </p:oleObj>
                  </mc:Choice>
                  <mc:Fallback>
                    <p:oleObj name="PerkinElmer.ChemDrawJS.OleClipboard.DataObject.OleDataObject" r:id="rId3" imgW="556870" imgH="544373" progId="ChemDrawJS">
                      <p:embed/>
                      <p:pic>
                        <p:nvPicPr>
                          <p:cNvPr id="9" name="Object 8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386373" y="5359276"/>
                            <a:ext cx="1108940" cy="1083666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" name="Object 1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13444011"/>
                  </p:ext>
                </p:extLst>
              </p:nvPr>
            </p:nvGraphicFramePr>
            <p:xfrm>
              <a:off x="2030633" y="4256754"/>
              <a:ext cx="626148" cy="77682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305" name="PerkinElmer.ChemDrawJS.OleClipboard.DataObject.OleDataObject" r:id="rId5" imgW="296266" imgH="368808" progId="ChemDrawJS">
                      <p:embed/>
                    </p:oleObj>
                  </mc:Choice>
                  <mc:Fallback>
                    <p:oleObj name="PerkinElmer.ChemDrawJS.OleClipboard.DataObject.OleDataObject" r:id="rId5" imgW="296266" imgH="368808" progId="ChemDrawJS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2030633" y="4256754"/>
                            <a:ext cx="626148" cy="776824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13" name="Straight Connector 12"/>
              <p:cNvCxnSpPr/>
              <p:nvPr/>
            </p:nvCxnSpPr>
            <p:spPr>
              <a:xfrm>
                <a:off x="1456914" y="4386015"/>
                <a:ext cx="577108" cy="153255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18" name="Object 1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49268043"/>
                  </p:ext>
                </p:extLst>
              </p:nvPr>
            </p:nvGraphicFramePr>
            <p:xfrm>
              <a:off x="2030633" y="4955388"/>
              <a:ext cx="626148" cy="77682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306" name="PerkinElmer.ChemDrawJS.OleClipboard.DataObject.OleDataObject" r:id="rId7" imgW="296266" imgH="368808" progId="ChemDrawJS">
                      <p:embed/>
                    </p:oleObj>
                  </mc:Choice>
                  <mc:Fallback>
                    <p:oleObj name="PerkinElmer.ChemDrawJS.OleClipboard.DataObject.OleDataObject" r:id="rId7" imgW="296266" imgH="368808" progId="ChemDrawJS">
                      <p:embed/>
                      <p:pic>
                        <p:nvPicPr>
                          <p:cNvPr id="11" name="Object 10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2030633" y="4955388"/>
                            <a:ext cx="626148" cy="776824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19" name="Straight Connector 18"/>
              <p:cNvCxnSpPr/>
              <p:nvPr/>
            </p:nvCxnSpPr>
            <p:spPr>
              <a:xfrm>
                <a:off x="1456914" y="5084649"/>
                <a:ext cx="577108" cy="153255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>
                <a:endCxn id="18" idx="1"/>
              </p:cNvCxnSpPr>
              <p:nvPr/>
            </p:nvCxnSpPr>
            <p:spPr>
              <a:xfrm flipV="1">
                <a:off x="1456914" y="5343800"/>
                <a:ext cx="573719" cy="74224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21" name="Object 2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87247636"/>
                  </p:ext>
                </p:extLst>
              </p:nvPr>
            </p:nvGraphicFramePr>
            <p:xfrm>
              <a:off x="2030633" y="5743308"/>
              <a:ext cx="626148" cy="77682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307" name="PerkinElmer.ChemDrawJS.OleClipboard.DataObject.OleDataObject" r:id="rId8" imgW="296266" imgH="368808" progId="ChemDrawJS">
                      <p:embed/>
                    </p:oleObj>
                  </mc:Choice>
                  <mc:Fallback>
                    <p:oleObj name="PerkinElmer.ChemDrawJS.OleClipboard.DataObject.OleDataObject" r:id="rId8" imgW="296266" imgH="368808" progId="ChemDrawJS">
                      <p:embed/>
                      <p:pic>
                        <p:nvPicPr>
                          <p:cNvPr id="11" name="Object 10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2030633" y="5743308"/>
                            <a:ext cx="626148" cy="776824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22" name="Straight Connector 21"/>
              <p:cNvCxnSpPr/>
              <p:nvPr/>
            </p:nvCxnSpPr>
            <p:spPr>
              <a:xfrm>
                <a:off x="1456914" y="5872569"/>
                <a:ext cx="577108" cy="153255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>
                <a:endCxn id="21" idx="1"/>
              </p:cNvCxnSpPr>
              <p:nvPr/>
            </p:nvCxnSpPr>
            <p:spPr>
              <a:xfrm flipV="1">
                <a:off x="1456914" y="6131720"/>
                <a:ext cx="573719" cy="74224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/>
              <p:nvPr/>
            </p:nvCxnSpPr>
            <p:spPr>
              <a:xfrm flipH="1" flipV="1">
                <a:off x="2678785" y="5161870"/>
                <a:ext cx="419537" cy="181930"/>
              </a:xfrm>
              <a:prstGeom prst="straightConnector1">
                <a:avLst/>
              </a:prstGeom>
              <a:ln w="57150">
                <a:solidFill>
                  <a:srgbClr val="00206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TextBox 25"/>
          <p:cNvSpPr txBox="1"/>
          <p:nvPr/>
        </p:nvSpPr>
        <p:spPr>
          <a:xfrm>
            <a:off x="5150010" y="4740535"/>
            <a:ext cx="33714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Hydrogen bond: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A kind of intermolecular interaction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Between molecule X-H  </a:t>
            </a:r>
            <a:r>
              <a:rPr lang="en-US" sz="1400" b="1" dirty="0">
                <a:solidFill>
                  <a:schemeClr val="accent2"/>
                </a:solidFill>
                <a:latin typeface="Myriad Pro" panose="020B0503030403020204" charset="0"/>
              </a:rPr>
              <a:t>where X is N, O, F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Electrons from X and proton from H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530029" y="990347"/>
            <a:ext cx="4563582" cy="3505071"/>
            <a:chOff x="7380010" y="3186439"/>
            <a:chExt cx="4563582" cy="3505071"/>
          </a:xfrm>
        </p:grpSpPr>
        <p:sp>
          <p:nvSpPr>
            <p:cNvPr id="30" name="Rectangle 29"/>
            <p:cNvSpPr/>
            <p:nvPr/>
          </p:nvSpPr>
          <p:spPr>
            <a:xfrm>
              <a:off x="7421244" y="4216413"/>
              <a:ext cx="3711389" cy="11383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7380010" y="5547856"/>
              <a:ext cx="3786692" cy="1043492"/>
            </a:xfrm>
            <a:prstGeom prst="roundRect">
              <a:avLst/>
            </a:prstGeom>
            <a:solidFill>
              <a:srgbClr val="EBD7A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7423042" y="445044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8188628" y="445044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7543169" y="4798164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8279170" y="479816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7424646" y="5173010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8188628" y="517300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8956006" y="445044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9723384" y="445044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10490762" y="445044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9015172" y="4798164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9751173" y="479816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10487174" y="4796607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8956006" y="516026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9723384" y="516026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10490762" y="516026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7473620" y="5621898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8192401" y="5621898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8959779" y="5621898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9723198" y="5621898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10430880" y="5621898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52" name="Rounded Rectangle 51"/>
            <p:cNvSpPr/>
            <p:nvPr/>
          </p:nvSpPr>
          <p:spPr>
            <a:xfrm>
              <a:off x="10416343" y="5895569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10671850" y="5934625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9679575" y="5895979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9935082" y="5935035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8932063" y="5907489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9187570" y="5946545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8184461" y="5895569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8439968" y="5934625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7448682" y="5900573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7704189" y="5939629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10416343" y="6241699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10671850" y="6280755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9679575" y="6242109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9935082" y="6281165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66" name="Rounded Rectangle 65"/>
            <p:cNvSpPr/>
            <p:nvPr/>
          </p:nvSpPr>
          <p:spPr>
            <a:xfrm>
              <a:off x="8932063" y="6253619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9187570" y="6292675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68" name="Rounded Rectangle 67"/>
            <p:cNvSpPr/>
            <p:nvPr/>
          </p:nvSpPr>
          <p:spPr>
            <a:xfrm>
              <a:off x="8184461" y="6241699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69" name="Oval 68"/>
            <p:cNvSpPr/>
            <p:nvPr/>
          </p:nvSpPr>
          <p:spPr>
            <a:xfrm>
              <a:off x="8439968" y="6280755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7448682" y="6246703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71" name="Oval 70"/>
            <p:cNvSpPr/>
            <p:nvPr/>
          </p:nvSpPr>
          <p:spPr>
            <a:xfrm>
              <a:off x="7704189" y="6285759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8043325" y="4216413"/>
              <a:ext cx="157230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8694046" y="4216413"/>
              <a:ext cx="493523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9522681" y="4218712"/>
              <a:ext cx="493523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10265622" y="4216413"/>
              <a:ext cx="493523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76" name="Up Arrow 75"/>
            <p:cNvSpPr/>
            <p:nvPr/>
          </p:nvSpPr>
          <p:spPr>
            <a:xfrm>
              <a:off x="8688556" y="5545557"/>
              <a:ext cx="538343" cy="795108"/>
            </a:xfrm>
            <a:prstGeom prst="up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77" name="Explosion 1 76"/>
            <p:cNvSpPr/>
            <p:nvPr/>
          </p:nvSpPr>
          <p:spPr>
            <a:xfrm>
              <a:off x="9337901" y="3690165"/>
              <a:ext cx="564657" cy="537882"/>
            </a:xfrm>
            <a:prstGeom prst="irregularSeal1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10277135" y="3391554"/>
              <a:ext cx="819523" cy="764586"/>
              <a:chOff x="5028077" y="3048453"/>
              <a:chExt cx="819523" cy="764586"/>
            </a:xfrm>
          </p:grpSpPr>
          <p:sp>
            <p:nvSpPr>
              <p:cNvPr id="79" name="Oval 78"/>
              <p:cNvSpPr/>
              <p:nvPr/>
            </p:nvSpPr>
            <p:spPr>
              <a:xfrm>
                <a:off x="5195944" y="3253839"/>
                <a:ext cx="376517" cy="37148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>
                  <a:solidFill>
                    <a:schemeClr val="accent2"/>
                  </a:solidFill>
                </a:endParaRPr>
              </a:p>
            </p:txBody>
          </p:sp>
          <p:cxnSp>
            <p:nvCxnSpPr>
              <p:cNvPr id="80" name="Straight Connector 79"/>
              <p:cNvCxnSpPr>
                <a:stCxn id="79" idx="1"/>
              </p:cNvCxnSpPr>
              <p:nvPr/>
            </p:nvCxnSpPr>
            <p:spPr>
              <a:xfrm flipH="1" flipV="1">
                <a:off x="5109882" y="3173506"/>
                <a:ext cx="141202" cy="134736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flipH="1">
                <a:off x="5109882" y="3449040"/>
                <a:ext cx="86062" cy="27201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flipH="1">
                <a:off x="5561703" y="3319000"/>
                <a:ext cx="167919" cy="47529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flipH="1" flipV="1">
                <a:off x="5433365" y="3580327"/>
                <a:ext cx="111960" cy="135177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flipH="1">
                <a:off x="5218044" y="3567334"/>
                <a:ext cx="107116" cy="154113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 flipH="1">
                <a:off x="5429164" y="3157719"/>
                <a:ext cx="19586" cy="126451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 flipH="1" flipV="1">
                <a:off x="5514470" y="3518421"/>
                <a:ext cx="144053" cy="85978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Oval 86"/>
              <p:cNvSpPr/>
              <p:nvPr/>
            </p:nvSpPr>
            <p:spPr>
              <a:xfrm>
                <a:off x="5028077" y="3098621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>
                  <a:solidFill>
                    <a:schemeClr val="accent2"/>
                  </a:solidFill>
                </a:endParaRPr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5695194" y="3251200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>
                  <a:solidFill>
                    <a:schemeClr val="accent2"/>
                  </a:solidFill>
                </a:endParaRPr>
              </a:p>
            </p:txBody>
          </p:sp>
          <p:sp>
            <p:nvSpPr>
              <p:cNvPr id="89" name="Oval 88"/>
              <p:cNvSpPr/>
              <p:nvPr/>
            </p:nvSpPr>
            <p:spPr>
              <a:xfrm>
                <a:off x="5154726" y="3657626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>
                  <a:solidFill>
                    <a:schemeClr val="accent2"/>
                  </a:solidFill>
                </a:endParaRPr>
              </a:p>
            </p:txBody>
          </p:sp>
          <p:sp>
            <p:nvSpPr>
              <p:cNvPr id="90" name="Oval 89"/>
              <p:cNvSpPr/>
              <p:nvPr/>
            </p:nvSpPr>
            <p:spPr>
              <a:xfrm>
                <a:off x="5501124" y="3652513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>
                  <a:solidFill>
                    <a:schemeClr val="accent2"/>
                  </a:solidFill>
                </a:endParaRPr>
              </a:p>
            </p:txBody>
          </p:sp>
          <p:sp>
            <p:nvSpPr>
              <p:cNvPr id="91" name="Oval 90"/>
              <p:cNvSpPr/>
              <p:nvPr/>
            </p:nvSpPr>
            <p:spPr>
              <a:xfrm>
                <a:off x="5394718" y="3048453"/>
                <a:ext cx="152406" cy="1554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8383759" y="6322178"/>
              <a:ext cx="1180986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Moisture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cxnSp>
          <p:nvCxnSpPr>
            <p:cNvPr id="94" name="Curved Connector 93"/>
            <p:cNvCxnSpPr/>
            <p:nvPr/>
          </p:nvCxnSpPr>
          <p:spPr>
            <a:xfrm rot="10800000" flipV="1">
              <a:off x="8687750" y="3899618"/>
              <a:ext cx="346385" cy="316825"/>
            </a:xfrm>
            <a:prstGeom prst="curvedConnector3">
              <a:avLst/>
            </a:prstGeom>
            <a:ln w="38100">
              <a:solidFill>
                <a:schemeClr val="accent6">
                  <a:lumMod val="60000"/>
                  <a:lumOff val="40000"/>
                </a:schemeClr>
              </a:solidFill>
            </a:ln>
            <a:scene3d>
              <a:camera prst="orthographicFront">
                <a:rot lat="0" lon="0" rev="360000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Rectangle 95"/>
            <p:cNvSpPr/>
            <p:nvPr/>
          </p:nvSpPr>
          <p:spPr>
            <a:xfrm>
              <a:off x="10862142" y="3692590"/>
              <a:ext cx="10814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Microbe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13485" y="3186439"/>
              <a:ext cx="12763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Dust, allergen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99" name="Up Arrow 98"/>
            <p:cNvSpPr/>
            <p:nvPr/>
          </p:nvSpPr>
          <p:spPr>
            <a:xfrm rot="18540913">
              <a:off x="8293954" y="5184813"/>
              <a:ext cx="280018" cy="560751"/>
            </a:xfrm>
            <a:prstGeom prst="up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00" name="Up Arrow 99"/>
            <p:cNvSpPr/>
            <p:nvPr/>
          </p:nvSpPr>
          <p:spPr>
            <a:xfrm rot="17348618">
              <a:off x="8254149" y="5550806"/>
              <a:ext cx="280018" cy="560751"/>
            </a:xfrm>
            <a:prstGeom prst="up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01" name="Up Arrow 100"/>
            <p:cNvSpPr/>
            <p:nvPr/>
          </p:nvSpPr>
          <p:spPr>
            <a:xfrm rot="3004444">
              <a:off x="9328596" y="5164523"/>
              <a:ext cx="280018" cy="560751"/>
            </a:xfrm>
            <a:prstGeom prst="up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02" name="Up Arrow 101"/>
            <p:cNvSpPr/>
            <p:nvPr/>
          </p:nvSpPr>
          <p:spPr>
            <a:xfrm rot="3903934">
              <a:off x="9351956" y="5563227"/>
              <a:ext cx="280018" cy="560751"/>
            </a:xfrm>
            <a:prstGeom prst="up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03" name="Up Arrow 102"/>
            <p:cNvSpPr/>
            <p:nvPr/>
          </p:nvSpPr>
          <p:spPr>
            <a:xfrm rot="4652690">
              <a:off x="9877869" y="4874910"/>
              <a:ext cx="280018" cy="560751"/>
            </a:xfrm>
            <a:prstGeom prst="up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04" name="Up Arrow 103"/>
            <p:cNvSpPr/>
            <p:nvPr/>
          </p:nvSpPr>
          <p:spPr>
            <a:xfrm rot="16863883">
              <a:off x="7705527" y="4857102"/>
              <a:ext cx="280018" cy="560751"/>
            </a:xfrm>
            <a:prstGeom prst="up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05" name="Isosceles Triangle 104"/>
            <p:cNvSpPr/>
            <p:nvPr/>
          </p:nvSpPr>
          <p:spPr>
            <a:xfrm>
              <a:off x="10230203" y="4706573"/>
              <a:ext cx="290457" cy="237777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06" name="Isosceles Triangle 105"/>
            <p:cNvSpPr/>
            <p:nvPr/>
          </p:nvSpPr>
          <p:spPr>
            <a:xfrm>
              <a:off x="7494854" y="4676999"/>
              <a:ext cx="290457" cy="237777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07" name="Isosceles Triangle 106"/>
            <p:cNvSpPr/>
            <p:nvPr/>
          </p:nvSpPr>
          <p:spPr>
            <a:xfrm>
              <a:off x="9874881" y="5394392"/>
              <a:ext cx="290457" cy="237777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08" name="Isosceles Triangle 107"/>
            <p:cNvSpPr/>
            <p:nvPr/>
          </p:nvSpPr>
          <p:spPr>
            <a:xfrm>
              <a:off x="7840299" y="5297326"/>
              <a:ext cx="290457" cy="237777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09" name="Isosceles Triangle 108"/>
            <p:cNvSpPr/>
            <p:nvPr/>
          </p:nvSpPr>
          <p:spPr>
            <a:xfrm>
              <a:off x="9386917" y="4469907"/>
              <a:ext cx="290457" cy="237777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</p:grpSp>
      <p:cxnSp>
        <p:nvCxnSpPr>
          <p:cNvPr id="111" name="Straight Arrow Connector 110"/>
          <p:cNvCxnSpPr>
            <a:endCxn id="106" idx="1"/>
          </p:cNvCxnSpPr>
          <p:nvPr/>
        </p:nvCxnSpPr>
        <p:spPr>
          <a:xfrm>
            <a:off x="6370900" y="1544287"/>
            <a:ext cx="1346587" cy="105550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4908343" y="1270698"/>
            <a:ext cx="2198985" cy="369332"/>
            <a:chOff x="4505820" y="3542372"/>
            <a:chExt cx="2198985" cy="369332"/>
          </a:xfrm>
        </p:grpSpPr>
        <p:sp>
          <p:nvSpPr>
            <p:cNvPr id="112" name="Isosceles Triangle 111"/>
            <p:cNvSpPr/>
            <p:nvPr/>
          </p:nvSpPr>
          <p:spPr>
            <a:xfrm>
              <a:off x="4505820" y="3607186"/>
              <a:ext cx="290457" cy="237777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 flipH="1">
              <a:off x="4788038" y="3542372"/>
              <a:ext cx="19167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: Humectant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</p:grpSp>
      <p:cxnSp>
        <p:nvCxnSpPr>
          <p:cNvPr id="114" name="Curved Connector 113"/>
          <p:cNvCxnSpPr/>
          <p:nvPr/>
        </p:nvCxnSpPr>
        <p:spPr>
          <a:xfrm rot="10800000" flipV="1">
            <a:off x="9014175" y="1642273"/>
            <a:ext cx="346385" cy="316825"/>
          </a:xfrm>
          <a:prstGeom prst="curvedConnector3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>
              <a:rot lat="0" lon="0" rev="36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62631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612774" y="1930399"/>
            <a:ext cx="5986253" cy="15752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999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</a:t>
            </a:r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moisturizing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8" name="TextBox 7"/>
          <p:cNvSpPr txBox="1"/>
          <p:nvPr/>
        </p:nvSpPr>
        <p:spPr>
          <a:xfrm>
            <a:off x="677333" y="1930400"/>
            <a:ext cx="59862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chemeClr val="accent6">
                    <a:lumMod val="75000"/>
                  </a:schemeClr>
                </a:solidFill>
                <a:latin typeface="Myriad Pro" panose="020B0503030403020204" charset="0"/>
              </a:rPr>
              <a:t>Humectants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Hygroscopic ingredients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Help to absorb water from the dermis layer to the epidermis layer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Replenish the NMF of the skin after cleansing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111164" y="2392065"/>
            <a:ext cx="2968167" cy="36933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Myriad Pro" panose="020B0503030403020204" charset="0"/>
              </a:rPr>
              <a:t>To keep the skin hydrated</a:t>
            </a:r>
            <a:endParaRPr lang="en-HK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21" name="Right Arrow 20"/>
          <p:cNvSpPr/>
          <p:nvPr/>
        </p:nvSpPr>
        <p:spPr>
          <a:xfrm>
            <a:off x="6663587" y="2247720"/>
            <a:ext cx="1038696" cy="65621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grpSp>
        <p:nvGrpSpPr>
          <p:cNvPr id="3" name="Group 2"/>
          <p:cNvGrpSpPr/>
          <p:nvPr/>
        </p:nvGrpSpPr>
        <p:grpSpPr>
          <a:xfrm>
            <a:off x="2409163" y="3592935"/>
            <a:ext cx="8158822" cy="2581649"/>
            <a:chOff x="505060" y="3937180"/>
            <a:chExt cx="8158822" cy="2581649"/>
          </a:xfrm>
        </p:grpSpPr>
        <p:sp>
          <p:nvSpPr>
            <p:cNvPr id="11" name="TextBox 10"/>
            <p:cNvSpPr txBox="1"/>
            <p:nvPr/>
          </p:nvSpPr>
          <p:spPr>
            <a:xfrm>
              <a:off x="1212401" y="6149497"/>
              <a:ext cx="9316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HK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Glycerine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44745" y="6149497"/>
              <a:ext cx="13949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HK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Hyaluronic acid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955402" y="6149497"/>
              <a:ext cx="14847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HK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Propylene glycol</a:t>
              </a:r>
            </a:p>
          </p:txBody>
        </p:sp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86043626"/>
                </p:ext>
              </p:extLst>
            </p:nvPr>
          </p:nvGraphicFramePr>
          <p:xfrm>
            <a:off x="999559" y="4661417"/>
            <a:ext cx="1457826" cy="1424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76" name="PerkinElmer.ChemDrawJS.OleClipboard.DataObject.OleDataObject" r:id="rId3" imgW="556870" imgH="544373" progId="ChemDrawJS">
                    <p:embed/>
                  </p:oleObj>
                </mc:Choice>
                <mc:Fallback>
                  <p:oleObj name="PerkinElmer.ChemDrawJS.OleClipboard.DataObject.OleDataObject" r:id="rId3" imgW="556870" imgH="544373" progId="ChemDrawJS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99559" y="4661417"/>
                          <a:ext cx="1457826" cy="1424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6" name="Picture 2" descr="Hyaluronic acid - Wikipedia"/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0975" y="4731104"/>
              <a:ext cx="2643731" cy="1354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04882303"/>
                </p:ext>
              </p:extLst>
            </p:nvPr>
          </p:nvGraphicFramePr>
          <p:xfrm>
            <a:off x="7142825" y="4663199"/>
            <a:ext cx="1521057" cy="14907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77" name="PerkinElmer.ChemDrawJS.OleClipboard.DataObject.OleDataObject" r:id="rId6" imgW="556870" imgH="545592" progId="ChemDrawJS">
                    <p:embed/>
                  </p:oleObj>
                </mc:Choice>
                <mc:Fallback>
                  <p:oleObj name="PerkinElmer.ChemDrawJS.OleClipboard.DataObject.OleDataObject" r:id="rId6" imgW="556870" imgH="545592" progId="ChemDrawJS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7142825" y="4663199"/>
                          <a:ext cx="1521057" cy="149072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TextBox 22"/>
            <p:cNvSpPr txBox="1"/>
            <p:nvPr/>
          </p:nvSpPr>
          <p:spPr>
            <a:xfrm>
              <a:off x="505060" y="3937180"/>
              <a:ext cx="12234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Examples:</a:t>
              </a:r>
              <a:endParaRPr lang="en-HK" sz="2400" b="1" u="sng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980966" y="4173053"/>
              <a:ext cx="157447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Naturally found in</a:t>
              </a:r>
            </a:p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The dermis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8758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ounded Rectangle 79"/>
          <p:cNvSpPr/>
          <p:nvPr/>
        </p:nvSpPr>
        <p:spPr>
          <a:xfrm>
            <a:off x="5043685" y="4590612"/>
            <a:ext cx="3248810" cy="1278177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10959" y="3713643"/>
            <a:ext cx="2844800" cy="365125"/>
          </a:xfrm>
          <a:prstGeom prst="rect">
            <a:avLst/>
          </a:prstGeom>
        </p:spPr>
        <p:txBody>
          <a:bodyPr/>
          <a:lstStyle/>
          <a:p>
            <a:fld id="{0066DCD4-1514-4991-B3C3-8A2323286180}" type="slidenum">
              <a:rPr lang="en-HK" smtClean="0"/>
              <a:t>24</a:t>
            </a:fld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999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</a:t>
            </a:r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moisturizing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12775" y="1930400"/>
            <a:ext cx="5238434" cy="1653972"/>
          </a:xfrm>
          <a:prstGeom prst="roundRect">
            <a:avLst/>
          </a:prstGeom>
          <a:solidFill>
            <a:srgbClr val="EFD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7" name="TextBox 6"/>
          <p:cNvSpPr txBox="1"/>
          <p:nvPr/>
        </p:nvSpPr>
        <p:spPr>
          <a:xfrm>
            <a:off x="716146" y="1951556"/>
            <a:ext cx="56291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rgbClr val="7030A0"/>
                </a:solidFill>
                <a:latin typeface="Myriad Pro" panose="020B0503030403020204" charset="0"/>
              </a:rPr>
              <a:t>Emollients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To soften and smoothen the skin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By filling the intercellular spaces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To replenish the lost intercellular lipid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E.g. Plant oil, fatty acids, mineral oil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81969" y="1618651"/>
            <a:ext cx="3711389" cy="11383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Rounded Rectangle 8"/>
          <p:cNvSpPr/>
          <p:nvPr/>
        </p:nvSpPr>
        <p:spPr>
          <a:xfrm>
            <a:off x="7240735" y="2950094"/>
            <a:ext cx="3786692" cy="1043492"/>
          </a:xfrm>
          <a:prstGeom prst="roundRect">
            <a:avLst/>
          </a:prstGeom>
          <a:solidFill>
            <a:srgbClr val="EBD7A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Rounded Rectangle 9"/>
          <p:cNvSpPr/>
          <p:nvPr/>
        </p:nvSpPr>
        <p:spPr>
          <a:xfrm>
            <a:off x="7283767" y="185268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Rounded Rectangle 10"/>
          <p:cNvSpPr/>
          <p:nvPr/>
        </p:nvSpPr>
        <p:spPr>
          <a:xfrm>
            <a:off x="8049353" y="185268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Rounded Rectangle 11"/>
          <p:cNvSpPr/>
          <p:nvPr/>
        </p:nvSpPr>
        <p:spPr>
          <a:xfrm>
            <a:off x="7403894" y="2200402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" name="Rounded Rectangle 12"/>
          <p:cNvSpPr/>
          <p:nvPr/>
        </p:nvSpPr>
        <p:spPr>
          <a:xfrm>
            <a:off x="8139895" y="2200401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" name="Rounded Rectangle 13"/>
          <p:cNvSpPr/>
          <p:nvPr/>
        </p:nvSpPr>
        <p:spPr>
          <a:xfrm>
            <a:off x="7285371" y="2575248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Rounded Rectangle 14"/>
          <p:cNvSpPr/>
          <p:nvPr/>
        </p:nvSpPr>
        <p:spPr>
          <a:xfrm>
            <a:off x="8049353" y="257524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6" name="Rounded Rectangle 15"/>
          <p:cNvSpPr/>
          <p:nvPr/>
        </p:nvSpPr>
        <p:spPr>
          <a:xfrm>
            <a:off x="8816731" y="185268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7" name="Rounded Rectangle 16"/>
          <p:cNvSpPr/>
          <p:nvPr/>
        </p:nvSpPr>
        <p:spPr>
          <a:xfrm>
            <a:off x="9584109" y="185268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Rounded Rectangle 17"/>
          <p:cNvSpPr/>
          <p:nvPr/>
        </p:nvSpPr>
        <p:spPr>
          <a:xfrm>
            <a:off x="10351487" y="185268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9" name="Rounded Rectangle 18"/>
          <p:cNvSpPr/>
          <p:nvPr/>
        </p:nvSpPr>
        <p:spPr>
          <a:xfrm>
            <a:off x="8875897" y="2200402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0" name="Rounded Rectangle 19"/>
          <p:cNvSpPr/>
          <p:nvPr/>
        </p:nvSpPr>
        <p:spPr>
          <a:xfrm>
            <a:off x="9611898" y="2200401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1" name="Rounded Rectangle 20"/>
          <p:cNvSpPr/>
          <p:nvPr/>
        </p:nvSpPr>
        <p:spPr>
          <a:xfrm>
            <a:off x="10347899" y="2198845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2" name="Rounded Rectangle 21"/>
          <p:cNvSpPr/>
          <p:nvPr/>
        </p:nvSpPr>
        <p:spPr>
          <a:xfrm>
            <a:off x="8816731" y="2562501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3" name="Rounded Rectangle 22"/>
          <p:cNvSpPr/>
          <p:nvPr/>
        </p:nvSpPr>
        <p:spPr>
          <a:xfrm>
            <a:off x="9584109" y="2562501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Rounded Rectangle 23"/>
          <p:cNvSpPr/>
          <p:nvPr/>
        </p:nvSpPr>
        <p:spPr>
          <a:xfrm>
            <a:off x="10351487" y="2562501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5" name="Rounded Rectangle 24"/>
          <p:cNvSpPr/>
          <p:nvPr/>
        </p:nvSpPr>
        <p:spPr>
          <a:xfrm>
            <a:off x="7334345" y="3024136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6" name="Rounded Rectangle 25"/>
          <p:cNvSpPr/>
          <p:nvPr/>
        </p:nvSpPr>
        <p:spPr>
          <a:xfrm>
            <a:off x="8053126" y="3024136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7" name="Rounded Rectangle 26"/>
          <p:cNvSpPr/>
          <p:nvPr/>
        </p:nvSpPr>
        <p:spPr>
          <a:xfrm>
            <a:off x="8820504" y="3024136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8" name="Rounded Rectangle 27"/>
          <p:cNvSpPr/>
          <p:nvPr/>
        </p:nvSpPr>
        <p:spPr>
          <a:xfrm>
            <a:off x="9583923" y="3024136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9" name="Rounded Rectangle 28"/>
          <p:cNvSpPr/>
          <p:nvPr/>
        </p:nvSpPr>
        <p:spPr>
          <a:xfrm>
            <a:off x="10291605" y="3024136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0" name="Rounded Rectangle 29"/>
          <p:cNvSpPr/>
          <p:nvPr/>
        </p:nvSpPr>
        <p:spPr>
          <a:xfrm>
            <a:off x="10277068" y="329780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1" name="Oval 30"/>
          <p:cNvSpPr/>
          <p:nvPr/>
        </p:nvSpPr>
        <p:spPr>
          <a:xfrm>
            <a:off x="10532575" y="333686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2" name="Rounded Rectangle 31"/>
          <p:cNvSpPr/>
          <p:nvPr/>
        </p:nvSpPr>
        <p:spPr>
          <a:xfrm>
            <a:off x="9540300" y="329821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3" name="Oval 32"/>
          <p:cNvSpPr/>
          <p:nvPr/>
        </p:nvSpPr>
        <p:spPr>
          <a:xfrm>
            <a:off x="9795807" y="333727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4" name="Rounded Rectangle 33"/>
          <p:cNvSpPr/>
          <p:nvPr/>
        </p:nvSpPr>
        <p:spPr>
          <a:xfrm>
            <a:off x="8792788" y="330972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5" name="Oval 34"/>
          <p:cNvSpPr/>
          <p:nvPr/>
        </p:nvSpPr>
        <p:spPr>
          <a:xfrm>
            <a:off x="9048295" y="334878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6" name="Rounded Rectangle 35"/>
          <p:cNvSpPr/>
          <p:nvPr/>
        </p:nvSpPr>
        <p:spPr>
          <a:xfrm>
            <a:off x="8045186" y="329780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7" name="Oval 36"/>
          <p:cNvSpPr/>
          <p:nvPr/>
        </p:nvSpPr>
        <p:spPr>
          <a:xfrm>
            <a:off x="8300693" y="333686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8" name="Rounded Rectangle 37"/>
          <p:cNvSpPr/>
          <p:nvPr/>
        </p:nvSpPr>
        <p:spPr>
          <a:xfrm>
            <a:off x="7309407" y="3302811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9" name="Oval 38"/>
          <p:cNvSpPr/>
          <p:nvPr/>
        </p:nvSpPr>
        <p:spPr>
          <a:xfrm>
            <a:off x="7564914" y="3341867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0" name="Rounded Rectangle 39"/>
          <p:cNvSpPr/>
          <p:nvPr/>
        </p:nvSpPr>
        <p:spPr>
          <a:xfrm>
            <a:off x="10277068" y="364393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1" name="Oval 40"/>
          <p:cNvSpPr/>
          <p:nvPr/>
        </p:nvSpPr>
        <p:spPr>
          <a:xfrm>
            <a:off x="10532575" y="368299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2" name="Rounded Rectangle 41"/>
          <p:cNvSpPr/>
          <p:nvPr/>
        </p:nvSpPr>
        <p:spPr>
          <a:xfrm>
            <a:off x="9540300" y="364434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3" name="Oval 42"/>
          <p:cNvSpPr/>
          <p:nvPr/>
        </p:nvSpPr>
        <p:spPr>
          <a:xfrm>
            <a:off x="9795807" y="368340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4" name="Rounded Rectangle 43"/>
          <p:cNvSpPr/>
          <p:nvPr/>
        </p:nvSpPr>
        <p:spPr>
          <a:xfrm>
            <a:off x="8792788" y="365585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5" name="Oval 44"/>
          <p:cNvSpPr/>
          <p:nvPr/>
        </p:nvSpPr>
        <p:spPr>
          <a:xfrm>
            <a:off x="9048295" y="369491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6" name="Rounded Rectangle 45"/>
          <p:cNvSpPr/>
          <p:nvPr/>
        </p:nvSpPr>
        <p:spPr>
          <a:xfrm>
            <a:off x="8045186" y="364393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7" name="Oval 46"/>
          <p:cNvSpPr/>
          <p:nvPr/>
        </p:nvSpPr>
        <p:spPr>
          <a:xfrm>
            <a:off x="8300693" y="368299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8" name="Rounded Rectangle 47"/>
          <p:cNvSpPr/>
          <p:nvPr/>
        </p:nvSpPr>
        <p:spPr>
          <a:xfrm>
            <a:off x="7309407" y="3648941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9" name="Oval 48"/>
          <p:cNvSpPr/>
          <p:nvPr/>
        </p:nvSpPr>
        <p:spPr>
          <a:xfrm>
            <a:off x="7564914" y="3687997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0" name="Rectangle 49"/>
          <p:cNvSpPr/>
          <p:nvPr/>
        </p:nvSpPr>
        <p:spPr>
          <a:xfrm>
            <a:off x="7933712" y="1616895"/>
            <a:ext cx="157230" cy="113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1" name="Rectangle 50"/>
          <p:cNvSpPr/>
          <p:nvPr/>
        </p:nvSpPr>
        <p:spPr>
          <a:xfrm>
            <a:off x="8554771" y="1618651"/>
            <a:ext cx="493523" cy="1138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2" name="Rectangle 51"/>
          <p:cNvSpPr/>
          <p:nvPr/>
        </p:nvSpPr>
        <p:spPr>
          <a:xfrm>
            <a:off x="9480955" y="1625513"/>
            <a:ext cx="493523" cy="9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3" name="Rectangle 52"/>
          <p:cNvSpPr/>
          <p:nvPr/>
        </p:nvSpPr>
        <p:spPr>
          <a:xfrm>
            <a:off x="10290266" y="1622271"/>
            <a:ext cx="493523" cy="117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5" name="Explosion 1 54"/>
          <p:cNvSpPr/>
          <p:nvPr/>
        </p:nvSpPr>
        <p:spPr>
          <a:xfrm>
            <a:off x="9198626" y="1092403"/>
            <a:ext cx="564657" cy="537882"/>
          </a:xfrm>
          <a:prstGeom prst="irregularSeal1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grpSp>
        <p:nvGrpSpPr>
          <p:cNvPr id="3" name="Group 2"/>
          <p:cNvGrpSpPr/>
          <p:nvPr/>
        </p:nvGrpSpPr>
        <p:grpSpPr>
          <a:xfrm>
            <a:off x="10137860" y="793792"/>
            <a:ext cx="819523" cy="764586"/>
            <a:chOff x="10364501" y="3436500"/>
            <a:chExt cx="819523" cy="764586"/>
          </a:xfrm>
        </p:grpSpPr>
        <p:sp>
          <p:nvSpPr>
            <p:cNvPr id="57" name="Oval 56"/>
            <p:cNvSpPr/>
            <p:nvPr/>
          </p:nvSpPr>
          <p:spPr>
            <a:xfrm>
              <a:off x="10532368" y="3641886"/>
              <a:ext cx="376517" cy="37148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cxnSp>
          <p:nvCxnSpPr>
            <p:cNvPr id="58" name="Straight Connector 57"/>
            <p:cNvCxnSpPr>
              <a:stCxn id="57" idx="1"/>
            </p:cNvCxnSpPr>
            <p:nvPr/>
          </p:nvCxnSpPr>
          <p:spPr>
            <a:xfrm flipH="1" flipV="1">
              <a:off x="10446306" y="3561553"/>
              <a:ext cx="141202" cy="13473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H="1">
              <a:off x="10446306" y="3837087"/>
              <a:ext cx="86062" cy="2720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10898127" y="3707047"/>
              <a:ext cx="167919" cy="4752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H="1" flipV="1">
              <a:off x="10769789" y="3968374"/>
              <a:ext cx="111960" cy="135177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H="1">
              <a:off x="10554468" y="3955381"/>
              <a:ext cx="107116" cy="154113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H="1">
              <a:off x="10765588" y="3545766"/>
              <a:ext cx="19586" cy="126451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flipH="1" flipV="1">
              <a:off x="10850894" y="3906468"/>
              <a:ext cx="144053" cy="8597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Oval 64"/>
            <p:cNvSpPr/>
            <p:nvPr/>
          </p:nvSpPr>
          <p:spPr>
            <a:xfrm>
              <a:off x="10364501" y="3486668"/>
              <a:ext cx="152406" cy="1554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6" name="Oval 65"/>
            <p:cNvSpPr/>
            <p:nvPr/>
          </p:nvSpPr>
          <p:spPr>
            <a:xfrm>
              <a:off x="11031618" y="3639247"/>
              <a:ext cx="152406" cy="1554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7" name="Oval 66"/>
            <p:cNvSpPr/>
            <p:nvPr/>
          </p:nvSpPr>
          <p:spPr>
            <a:xfrm>
              <a:off x="10491150" y="4045673"/>
              <a:ext cx="152406" cy="1554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8" name="Oval 67"/>
            <p:cNvSpPr/>
            <p:nvPr/>
          </p:nvSpPr>
          <p:spPr>
            <a:xfrm>
              <a:off x="10837548" y="4040560"/>
              <a:ext cx="152406" cy="1554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9" name="Oval 68"/>
            <p:cNvSpPr/>
            <p:nvPr/>
          </p:nvSpPr>
          <p:spPr>
            <a:xfrm>
              <a:off x="10731142" y="3436500"/>
              <a:ext cx="152406" cy="1554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sp>
        <p:nvSpPr>
          <p:cNvPr id="74" name="Rectangle 73"/>
          <p:cNvSpPr/>
          <p:nvPr/>
        </p:nvSpPr>
        <p:spPr>
          <a:xfrm>
            <a:off x="10811325" y="1139483"/>
            <a:ext cx="1081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Microbe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574210" y="588677"/>
            <a:ext cx="1618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Dust, allergen</a:t>
            </a:r>
            <a:endParaRPr lang="en-HK" b="1" dirty="0">
              <a:latin typeface="Myriad Pro" panose="020B0503030403020204" charset="0"/>
            </a:endParaRPr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775" y="4462976"/>
            <a:ext cx="3216947" cy="1469010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2576096" y="4109120"/>
            <a:ext cx="1029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Plant oil</a:t>
            </a:r>
            <a:endParaRPr lang="en-HK" b="1" u="sng" dirty="0">
              <a:latin typeface="Myriad Pro" panose="020B050303040302020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22508" y="3852197"/>
            <a:ext cx="1346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latin typeface="Myriad Pro" panose="020B0503030403020204" charset="0"/>
              </a:rPr>
              <a:t>Examples:</a:t>
            </a:r>
            <a:endParaRPr lang="en-HK" sz="2000" b="1" u="sng" dirty="0">
              <a:latin typeface="Myriad Pro" panose="020B0503030403020204" charset="0"/>
            </a:endParaRPr>
          </a:p>
        </p:txBody>
      </p:sp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507471"/>
              </p:ext>
            </p:extLst>
          </p:nvPr>
        </p:nvGraphicFramePr>
        <p:xfrm>
          <a:off x="5127689" y="4829010"/>
          <a:ext cx="30353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9" name="PerkinElmer.ChemDrawJS.OleClipboard.DataObject.OleDataObject" r:id="rId4" imgW="3035808" imgH="426110" progId="ChemDrawJS">
                  <p:embed/>
                </p:oleObj>
              </mc:Choice>
              <mc:Fallback>
                <p:oleObj name="PerkinElmer.ChemDrawJS.OleClipboard.DataObject.OleDataObject" r:id="rId4" imgW="3035808" imgH="426110" progId="ChemDrawJS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27689" y="4829010"/>
                        <a:ext cx="303530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" name="TextBox 80"/>
          <p:cNvSpPr txBox="1"/>
          <p:nvPr/>
        </p:nvSpPr>
        <p:spPr>
          <a:xfrm>
            <a:off x="5916849" y="4093644"/>
            <a:ext cx="1181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Fatty acid</a:t>
            </a:r>
            <a:endParaRPr lang="en-HK" b="1" u="sng" dirty="0">
              <a:latin typeface="Myriad Pro" panose="020B050303040302020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764723" y="5337617"/>
            <a:ext cx="1750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Stearic acid, C18</a:t>
            </a:r>
            <a:endParaRPr lang="en-HK" dirty="0">
              <a:latin typeface="Myriad Pro" panose="020B050303040302020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7689980" y="2117501"/>
            <a:ext cx="840665" cy="84716"/>
          </a:xfrm>
          <a:prstGeom prst="roundRect">
            <a:avLst/>
          </a:prstGeom>
          <a:solidFill>
            <a:srgbClr val="FDCF9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85" name="Rounded Rectangle 84"/>
          <p:cNvSpPr/>
          <p:nvPr/>
        </p:nvSpPr>
        <p:spPr>
          <a:xfrm>
            <a:off x="9163590" y="1754290"/>
            <a:ext cx="840665" cy="84716"/>
          </a:xfrm>
          <a:prstGeom prst="roundRect">
            <a:avLst/>
          </a:prstGeom>
          <a:solidFill>
            <a:srgbClr val="FDCF9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86" name="Rounded Rectangle 85"/>
          <p:cNvSpPr/>
          <p:nvPr/>
        </p:nvSpPr>
        <p:spPr>
          <a:xfrm>
            <a:off x="9150560" y="2472865"/>
            <a:ext cx="840665" cy="84716"/>
          </a:xfrm>
          <a:prstGeom prst="roundRect">
            <a:avLst/>
          </a:prstGeom>
          <a:solidFill>
            <a:srgbClr val="FDCF9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87" name="Rounded Rectangle 86"/>
          <p:cNvSpPr/>
          <p:nvPr/>
        </p:nvSpPr>
        <p:spPr>
          <a:xfrm>
            <a:off x="7754843" y="2474345"/>
            <a:ext cx="840665" cy="84716"/>
          </a:xfrm>
          <a:prstGeom prst="roundRect">
            <a:avLst/>
          </a:prstGeom>
          <a:solidFill>
            <a:srgbClr val="FDCF9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88" name="Straight Arrow Connector 87"/>
          <p:cNvCxnSpPr>
            <a:endCxn id="83" idx="2"/>
          </p:cNvCxnSpPr>
          <p:nvPr/>
        </p:nvCxnSpPr>
        <p:spPr>
          <a:xfrm>
            <a:off x="7163863" y="1088103"/>
            <a:ext cx="946450" cy="1114114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>
            <a:off x="7170030" y="1088103"/>
            <a:ext cx="2082096" cy="1461300"/>
          </a:xfrm>
          <a:prstGeom prst="straightConnector1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6128192" y="704567"/>
            <a:ext cx="1390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  <a:latin typeface="Myriad Pro" panose="020B0503030403020204" charset="0"/>
              </a:rPr>
              <a:t>Emollients</a:t>
            </a:r>
            <a:endParaRPr lang="en-HK" sz="20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3764225" y="3760154"/>
            <a:ext cx="2086984" cy="382743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Hydrocarbon</a:t>
            </a:r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12855549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999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</a:t>
            </a:r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moisturizing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12775" y="1930399"/>
            <a:ext cx="5252232" cy="2421813"/>
          </a:xfrm>
          <a:prstGeom prst="roundRect">
            <a:avLst/>
          </a:prstGeom>
          <a:solidFill>
            <a:srgbClr val="E0F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7" name="TextBox 6"/>
          <p:cNvSpPr txBox="1"/>
          <p:nvPr/>
        </p:nvSpPr>
        <p:spPr>
          <a:xfrm>
            <a:off x="716146" y="1951556"/>
            <a:ext cx="516964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b="1" dirty="0" err="1">
                <a:solidFill>
                  <a:srgbClr val="00B050"/>
                </a:solidFill>
                <a:latin typeface="Myriad Pro" panose="020B0503030403020204" charset="0"/>
              </a:rPr>
              <a:t>Occlusives</a:t>
            </a:r>
            <a:endParaRPr lang="en-HK" sz="2400" b="1" dirty="0">
              <a:solidFill>
                <a:srgbClr val="00B050"/>
              </a:solidFill>
              <a:latin typeface="Myriad Pro" panose="020B05030304030202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Hydrophobic in nature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To replenish the lost sebum layer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To reduce trans-epidermal water loss (TEWL)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By forming a hydrophobic layer on the skin surface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E.g. Petrolatum, beeswax, silicones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323592" y="511360"/>
            <a:ext cx="3732904" cy="227391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grpSp>
        <p:nvGrpSpPr>
          <p:cNvPr id="54" name="Group 53"/>
          <p:cNvGrpSpPr/>
          <p:nvPr/>
        </p:nvGrpSpPr>
        <p:grpSpPr>
          <a:xfrm>
            <a:off x="6282358" y="454999"/>
            <a:ext cx="5251031" cy="3098219"/>
            <a:chOff x="6282358" y="454999"/>
            <a:chExt cx="5251031" cy="3098219"/>
          </a:xfrm>
        </p:grpSpPr>
        <p:sp>
          <p:nvSpPr>
            <p:cNvPr id="8" name="Rectangle 7"/>
            <p:cNvSpPr/>
            <p:nvPr/>
          </p:nvSpPr>
          <p:spPr>
            <a:xfrm>
              <a:off x="6323592" y="783032"/>
              <a:ext cx="3711389" cy="11383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282358" y="2114475"/>
              <a:ext cx="3786692" cy="1043492"/>
            </a:xfrm>
            <a:prstGeom prst="roundRect">
              <a:avLst/>
            </a:prstGeom>
            <a:solidFill>
              <a:srgbClr val="EBD7A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325390" y="1017068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7090976" y="1017068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6445517" y="136478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7181518" y="1364782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326994" y="1739629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7090976" y="1739628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7858354" y="1017068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8625732" y="1017068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393110" y="1017068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7917520" y="136478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8653521" y="1364782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9389522" y="1363226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858354" y="1726882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8625732" y="1726882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393110" y="1726882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6375968" y="2188517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7094749" y="2188517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7862127" y="2188517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8625546" y="2188517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9333228" y="2188517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9318691" y="2462188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1" name="Oval 30"/>
            <p:cNvSpPr/>
            <p:nvPr/>
          </p:nvSpPr>
          <p:spPr>
            <a:xfrm>
              <a:off x="9574198" y="2501244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8581923" y="2462598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3" name="Oval 32"/>
            <p:cNvSpPr/>
            <p:nvPr/>
          </p:nvSpPr>
          <p:spPr>
            <a:xfrm>
              <a:off x="8837430" y="2501654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7834411" y="2474108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5" name="Oval 34"/>
            <p:cNvSpPr/>
            <p:nvPr/>
          </p:nvSpPr>
          <p:spPr>
            <a:xfrm>
              <a:off x="8089918" y="2513164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7086809" y="2462188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7" name="Oval 36"/>
            <p:cNvSpPr/>
            <p:nvPr/>
          </p:nvSpPr>
          <p:spPr>
            <a:xfrm>
              <a:off x="7342316" y="2501244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6351030" y="2467192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9" name="Oval 38"/>
            <p:cNvSpPr/>
            <p:nvPr/>
          </p:nvSpPr>
          <p:spPr>
            <a:xfrm>
              <a:off x="6606537" y="2506248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9318691" y="2808318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1" name="Oval 40"/>
            <p:cNvSpPr/>
            <p:nvPr/>
          </p:nvSpPr>
          <p:spPr>
            <a:xfrm>
              <a:off x="9574198" y="2847374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8581923" y="2808728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3" name="Oval 42"/>
            <p:cNvSpPr/>
            <p:nvPr/>
          </p:nvSpPr>
          <p:spPr>
            <a:xfrm>
              <a:off x="8837430" y="2847784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7834411" y="2820238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5" name="Oval 44"/>
            <p:cNvSpPr/>
            <p:nvPr/>
          </p:nvSpPr>
          <p:spPr>
            <a:xfrm>
              <a:off x="8089918" y="2859294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7086809" y="2808318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7" name="Oval 46"/>
            <p:cNvSpPr/>
            <p:nvPr/>
          </p:nvSpPr>
          <p:spPr>
            <a:xfrm>
              <a:off x="7342316" y="2847374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6351030" y="2813322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9" name="Oval 48"/>
            <p:cNvSpPr/>
            <p:nvPr/>
          </p:nvSpPr>
          <p:spPr>
            <a:xfrm>
              <a:off x="6606537" y="2852378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945673" y="783032"/>
              <a:ext cx="157230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596394" y="783032"/>
              <a:ext cx="493523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8425029" y="785331"/>
              <a:ext cx="493523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167970" y="783032"/>
              <a:ext cx="493523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0207570" y="454999"/>
              <a:ext cx="851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B050"/>
                  </a:solidFill>
                  <a:latin typeface="Myriad Pro" panose="020B0503030403020204" charset="0"/>
                </a:rPr>
                <a:t>Occlusive</a:t>
              </a:r>
              <a:endParaRPr lang="en-HK" sz="1600" b="1" dirty="0">
                <a:solidFill>
                  <a:srgbClr val="00B050"/>
                </a:solidFill>
                <a:latin typeface="Myriad Pro" panose="020B050303040302020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308375" y="1158193"/>
              <a:ext cx="12250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latin typeface="Myriad Pro" panose="020B0503030403020204" charset="0"/>
                </a:rPr>
                <a:t>Cornified layer</a:t>
              </a:r>
              <a:endParaRPr lang="en-HK" sz="1600" b="1" dirty="0">
                <a:latin typeface="Myriad Pro" panose="020B050303040302020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0407623" y="2114475"/>
              <a:ext cx="102944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latin typeface="Myriad Pro" panose="020B0503030403020204" charset="0"/>
                </a:rPr>
                <a:t>Middle layer</a:t>
              </a:r>
              <a:endParaRPr lang="en-HK" sz="1600" b="1" dirty="0">
                <a:latin typeface="Myriad Pro" panose="020B050303040302020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0410326" y="2542400"/>
              <a:ext cx="95731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latin typeface="Myriad Pro" panose="020B0503030403020204" charset="0"/>
                </a:rPr>
                <a:t>Malpighian </a:t>
              </a:r>
            </a:p>
            <a:p>
              <a:pPr algn="ctr"/>
              <a:r>
                <a:rPr lang="en-US" sz="1600" b="1" dirty="0">
                  <a:latin typeface="Myriad Pro" panose="020B0503030403020204" charset="0"/>
                </a:rPr>
                <a:t>layer</a:t>
              </a:r>
              <a:endParaRPr lang="en-HK" sz="1600" b="1" dirty="0">
                <a:latin typeface="Myriad Pro" panose="020B0503030403020204" charset="0"/>
              </a:endParaRPr>
            </a:p>
          </p:txBody>
        </p:sp>
        <p:sp>
          <p:nvSpPr>
            <p:cNvPr id="95" name="U-Turn Arrow 94"/>
            <p:cNvSpPr/>
            <p:nvPr/>
          </p:nvSpPr>
          <p:spPr>
            <a:xfrm>
              <a:off x="7624077" y="2121323"/>
              <a:ext cx="930280" cy="1043492"/>
            </a:xfrm>
            <a:prstGeom prst="utur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tx1"/>
                </a:solidFill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102904" y="3183886"/>
              <a:ext cx="1233228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Myriad Pro" panose="020B0503030403020204" charset="0"/>
                </a:rPr>
                <a:t>Moisture</a:t>
              </a:r>
              <a:endParaRPr lang="en-HK" b="1" dirty="0">
                <a:latin typeface="Myriad Pro" panose="020B0503030403020204" charset="0"/>
              </a:endParaRPr>
            </a:p>
          </p:txBody>
        </p:sp>
        <p:sp>
          <p:nvSpPr>
            <p:cNvPr id="97" name="U-Turn Arrow 96"/>
            <p:cNvSpPr/>
            <p:nvPr/>
          </p:nvSpPr>
          <p:spPr>
            <a:xfrm>
              <a:off x="6697266" y="1080994"/>
              <a:ext cx="930280" cy="1043492"/>
            </a:xfrm>
            <a:prstGeom prst="utur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tx1"/>
                </a:solidFill>
              </a:endParaRPr>
            </a:p>
          </p:txBody>
        </p:sp>
        <p:sp>
          <p:nvSpPr>
            <p:cNvPr id="98" name="U-Turn Arrow 97"/>
            <p:cNvSpPr/>
            <p:nvPr/>
          </p:nvSpPr>
          <p:spPr>
            <a:xfrm>
              <a:off x="8568613" y="1078403"/>
              <a:ext cx="930280" cy="1043492"/>
            </a:xfrm>
            <a:prstGeom prst="utur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tx1"/>
                </a:solidFill>
              </a:endParaRPr>
            </a:p>
          </p:txBody>
        </p:sp>
      </p:grpSp>
      <p:pic>
        <p:nvPicPr>
          <p:cNvPr id="56322" name="Picture 2" descr="Free Green and White Brush on Yellow Textile Stock Photo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980" y="4511385"/>
            <a:ext cx="2424218" cy="161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4" name="Picture 4" descr="Free Yellow Soaps on White Surface Stock Phot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62" b="13649"/>
          <a:stretch/>
        </p:blipFill>
        <p:spPr bwMode="auto">
          <a:xfrm>
            <a:off x="5079198" y="4511385"/>
            <a:ext cx="2293845" cy="161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7504247" y="5843751"/>
            <a:ext cx="1414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Beeswax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7888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999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</a:t>
            </a:r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moisturizing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12775" y="1930400"/>
            <a:ext cx="5132406" cy="1878030"/>
          </a:xfrm>
          <a:prstGeom prst="roundRect">
            <a:avLst/>
          </a:prstGeom>
          <a:solidFill>
            <a:srgbClr val="DED0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7" name="TextBox 6"/>
          <p:cNvSpPr txBox="1"/>
          <p:nvPr/>
        </p:nvSpPr>
        <p:spPr>
          <a:xfrm>
            <a:off x="716147" y="1951556"/>
            <a:ext cx="5301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</a:rPr>
              <a:t>Skin Rejuvenators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Mainly proteins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To enhance the skin’s barrier function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By filling the small spaces on the skin surface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E.g. Keratin, collagen and elastin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5806401" y="903239"/>
            <a:ext cx="5941982" cy="2905191"/>
            <a:chOff x="5806401" y="903239"/>
            <a:chExt cx="5941982" cy="2905191"/>
          </a:xfrm>
        </p:grpSpPr>
        <p:sp>
          <p:nvSpPr>
            <p:cNvPr id="8" name="Rectangle 7"/>
            <p:cNvSpPr/>
            <p:nvPr/>
          </p:nvSpPr>
          <p:spPr>
            <a:xfrm>
              <a:off x="6386204" y="1045697"/>
              <a:ext cx="3711389" cy="11383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344970" y="2377140"/>
              <a:ext cx="3786692" cy="1043492"/>
            </a:xfrm>
            <a:prstGeom prst="roundRect">
              <a:avLst/>
            </a:prstGeom>
            <a:solidFill>
              <a:srgbClr val="EBD7AF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388002" y="127973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7153588" y="127973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6508129" y="1627448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7244130" y="1627447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389606" y="2002294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7153588" y="200229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7920966" y="127973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8688344" y="127973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455722" y="1279733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7980132" y="1627448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8716133" y="1627447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9452134" y="1625891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920966" y="1989547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8688344" y="1989547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455722" y="1989547"/>
              <a:ext cx="645459" cy="268941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6438580" y="2451182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7157361" y="2451182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7924739" y="2451182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8688158" y="2451182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9395840" y="2451182"/>
              <a:ext cx="598654" cy="193828"/>
            </a:xfrm>
            <a:prstGeom prst="roundRect">
              <a:avLst/>
            </a:prstGeom>
            <a:solidFill>
              <a:srgbClr val="EFB5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9381303" y="2724853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1" name="Oval 30"/>
            <p:cNvSpPr/>
            <p:nvPr/>
          </p:nvSpPr>
          <p:spPr>
            <a:xfrm>
              <a:off x="9636810" y="2763909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8644535" y="2725263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3" name="Oval 32"/>
            <p:cNvSpPr/>
            <p:nvPr/>
          </p:nvSpPr>
          <p:spPr>
            <a:xfrm>
              <a:off x="8900042" y="2764319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7897023" y="2736773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5" name="Oval 34"/>
            <p:cNvSpPr/>
            <p:nvPr/>
          </p:nvSpPr>
          <p:spPr>
            <a:xfrm>
              <a:off x="8152530" y="2775829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7149421" y="2724853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7" name="Oval 36"/>
            <p:cNvSpPr/>
            <p:nvPr/>
          </p:nvSpPr>
          <p:spPr>
            <a:xfrm>
              <a:off x="7404928" y="2763909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6413642" y="2729857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9" name="Oval 38"/>
            <p:cNvSpPr/>
            <p:nvPr/>
          </p:nvSpPr>
          <p:spPr>
            <a:xfrm>
              <a:off x="6669149" y="2768913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9381303" y="3070983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1" name="Oval 40"/>
            <p:cNvSpPr/>
            <p:nvPr/>
          </p:nvSpPr>
          <p:spPr>
            <a:xfrm>
              <a:off x="9636810" y="3110039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8644535" y="3071393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3" name="Oval 42"/>
            <p:cNvSpPr/>
            <p:nvPr/>
          </p:nvSpPr>
          <p:spPr>
            <a:xfrm>
              <a:off x="8900042" y="3110449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7897023" y="3082903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5" name="Oval 44"/>
            <p:cNvSpPr/>
            <p:nvPr/>
          </p:nvSpPr>
          <p:spPr>
            <a:xfrm>
              <a:off x="8152530" y="3121959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7149421" y="3070983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7" name="Oval 46"/>
            <p:cNvSpPr/>
            <p:nvPr/>
          </p:nvSpPr>
          <p:spPr>
            <a:xfrm>
              <a:off x="7404928" y="3110039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6413642" y="3075987"/>
              <a:ext cx="673258" cy="249063"/>
            </a:xfrm>
            <a:prstGeom prst="roundRect">
              <a:avLst/>
            </a:prstGeom>
            <a:solidFill>
              <a:srgbClr val="F59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49" name="Oval 48"/>
            <p:cNvSpPr/>
            <p:nvPr/>
          </p:nvSpPr>
          <p:spPr>
            <a:xfrm>
              <a:off x="6669149" y="3115043"/>
              <a:ext cx="164955" cy="142218"/>
            </a:xfrm>
            <a:prstGeom prst="ellipse">
              <a:avLst/>
            </a:prstGeom>
            <a:solidFill>
              <a:srgbClr val="FDC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008285" y="1045697"/>
              <a:ext cx="157230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659006" y="1045697"/>
              <a:ext cx="493523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8487641" y="1047996"/>
              <a:ext cx="493523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230582" y="1045697"/>
              <a:ext cx="493523" cy="1138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218605" y="1420858"/>
              <a:ext cx="15297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err="1">
                  <a:latin typeface="Myriad Pro" panose="020B0503030403020204" charset="0"/>
                </a:rPr>
                <a:t>Cornified</a:t>
              </a:r>
              <a:r>
                <a:rPr lang="en-US" sz="1600" b="1" dirty="0">
                  <a:latin typeface="Myriad Pro" panose="020B0503030403020204" charset="0"/>
                </a:rPr>
                <a:t> layer</a:t>
              </a:r>
              <a:endParaRPr lang="en-HK" sz="1600" b="1" dirty="0">
                <a:latin typeface="Myriad Pro" panose="020B050303040302020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0291543" y="2418601"/>
              <a:ext cx="13201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latin typeface="Myriad Pro" panose="020B0503030403020204" charset="0"/>
                </a:rPr>
                <a:t>Middle layer</a:t>
              </a:r>
              <a:endParaRPr lang="en-HK" sz="1600" b="1" dirty="0">
                <a:latin typeface="Myriad Pro" panose="020B050303040302020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10316324" y="2805065"/>
              <a:ext cx="12705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latin typeface="Myriad Pro" panose="020B0503030403020204" charset="0"/>
                </a:rPr>
                <a:t>Malpighian </a:t>
              </a:r>
            </a:p>
            <a:p>
              <a:pPr algn="ctr"/>
              <a:r>
                <a:rPr lang="en-US" sz="1600" b="1" dirty="0">
                  <a:latin typeface="Myriad Pro" panose="020B0503030403020204" charset="0"/>
                </a:rPr>
                <a:t>layer</a:t>
              </a:r>
              <a:endParaRPr lang="en-HK" sz="1600" b="1" dirty="0">
                <a:latin typeface="Myriad Pro" panose="020B0503030403020204" charset="0"/>
              </a:endParaRPr>
            </a:p>
          </p:txBody>
        </p:sp>
        <p:sp>
          <p:nvSpPr>
            <p:cNvPr id="95" name="U-Turn Arrow 94"/>
            <p:cNvSpPr/>
            <p:nvPr/>
          </p:nvSpPr>
          <p:spPr>
            <a:xfrm>
              <a:off x="7686689" y="2383988"/>
              <a:ext cx="930280" cy="1043492"/>
            </a:xfrm>
            <a:prstGeom prst="uturn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tx1"/>
                </a:solidFill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149421" y="3439098"/>
              <a:ext cx="1338220" cy="3693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Myriad Pro" panose="020B0503030403020204" charset="0"/>
                </a:rPr>
                <a:t>Moisture</a:t>
              </a:r>
              <a:endParaRPr lang="en-HK" b="1" dirty="0">
                <a:latin typeface="Myriad Pro" panose="020B0503030403020204" charset="0"/>
              </a:endParaRPr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76006" y="1510037"/>
              <a:ext cx="656216" cy="155386"/>
            </a:xfrm>
            <a:custGeom>
              <a:avLst/>
              <a:gdLst>
                <a:gd name="connsiteX0" fmla="*/ 0 w 656216"/>
                <a:gd name="connsiteY0" fmla="*/ 76717 h 155386"/>
                <a:gd name="connsiteX1" fmla="*/ 21515 w 656216"/>
                <a:gd name="connsiteY1" fmla="*/ 22928 h 155386"/>
                <a:gd name="connsiteX2" fmla="*/ 139849 w 656216"/>
                <a:gd name="connsiteY2" fmla="*/ 12171 h 155386"/>
                <a:gd name="connsiteX3" fmla="*/ 172122 w 656216"/>
                <a:gd name="connsiteY3" fmla="*/ 98232 h 155386"/>
                <a:gd name="connsiteX4" fmla="*/ 161364 w 656216"/>
                <a:gd name="connsiteY4" fmla="*/ 141262 h 155386"/>
                <a:gd name="connsiteX5" fmla="*/ 64546 w 656216"/>
                <a:gd name="connsiteY5" fmla="*/ 130505 h 155386"/>
                <a:gd name="connsiteX6" fmla="*/ 53788 w 656216"/>
                <a:gd name="connsiteY6" fmla="*/ 98232 h 155386"/>
                <a:gd name="connsiteX7" fmla="*/ 86061 w 656216"/>
                <a:gd name="connsiteY7" fmla="*/ 76717 h 155386"/>
                <a:gd name="connsiteX8" fmla="*/ 107576 w 656216"/>
                <a:gd name="connsiteY8" fmla="*/ 55201 h 155386"/>
                <a:gd name="connsiteX9" fmla="*/ 193637 w 656216"/>
                <a:gd name="connsiteY9" fmla="*/ 33686 h 155386"/>
                <a:gd name="connsiteX10" fmla="*/ 258183 w 656216"/>
                <a:gd name="connsiteY10" fmla="*/ 44444 h 155386"/>
                <a:gd name="connsiteX11" fmla="*/ 290456 w 656216"/>
                <a:gd name="connsiteY11" fmla="*/ 55201 h 155386"/>
                <a:gd name="connsiteX12" fmla="*/ 301214 w 656216"/>
                <a:gd name="connsiteY12" fmla="*/ 87474 h 155386"/>
                <a:gd name="connsiteX13" fmla="*/ 290456 w 656216"/>
                <a:gd name="connsiteY13" fmla="*/ 152020 h 155386"/>
                <a:gd name="connsiteX14" fmla="*/ 258183 w 656216"/>
                <a:gd name="connsiteY14" fmla="*/ 141262 h 155386"/>
                <a:gd name="connsiteX15" fmla="*/ 236668 w 656216"/>
                <a:gd name="connsiteY15" fmla="*/ 76717 h 155386"/>
                <a:gd name="connsiteX16" fmla="*/ 247426 w 656216"/>
                <a:gd name="connsiteY16" fmla="*/ 44444 h 155386"/>
                <a:gd name="connsiteX17" fmla="*/ 387275 w 656216"/>
                <a:gd name="connsiteY17" fmla="*/ 76717 h 155386"/>
                <a:gd name="connsiteX18" fmla="*/ 387275 w 656216"/>
                <a:gd name="connsiteY18" fmla="*/ 152020 h 155386"/>
                <a:gd name="connsiteX19" fmla="*/ 355002 w 656216"/>
                <a:gd name="connsiteY19" fmla="*/ 141262 h 155386"/>
                <a:gd name="connsiteX20" fmla="*/ 355002 w 656216"/>
                <a:gd name="connsiteY20" fmla="*/ 76717 h 155386"/>
                <a:gd name="connsiteX21" fmla="*/ 387275 w 656216"/>
                <a:gd name="connsiteY21" fmla="*/ 65959 h 155386"/>
                <a:gd name="connsiteX22" fmla="*/ 516367 w 656216"/>
                <a:gd name="connsiteY22" fmla="*/ 76717 h 155386"/>
                <a:gd name="connsiteX23" fmla="*/ 505609 w 656216"/>
                <a:gd name="connsiteY23" fmla="*/ 152020 h 155386"/>
                <a:gd name="connsiteX24" fmla="*/ 473336 w 656216"/>
                <a:gd name="connsiteY24" fmla="*/ 141262 h 155386"/>
                <a:gd name="connsiteX25" fmla="*/ 462579 w 656216"/>
                <a:gd name="connsiteY25" fmla="*/ 108989 h 155386"/>
                <a:gd name="connsiteX26" fmla="*/ 591670 w 656216"/>
                <a:gd name="connsiteY26" fmla="*/ 87474 h 155386"/>
                <a:gd name="connsiteX27" fmla="*/ 656216 w 656216"/>
                <a:gd name="connsiteY27" fmla="*/ 87474 h 155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56216" h="155386">
                  <a:moveTo>
                    <a:pt x="0" y="76717"/>
                  </a:moveTo>
                  <a:cubicBezTo>
                    <a:pt x="7172" y="58787"/>
                    <a:pt x="10291" y="38642"/>
                    <a:pt x="21515" y="22928"/>
                  </a:cubicBezTo>
                  <a:cubicBezTo>
                    <a:pt x="50756" y="-18009"/>
                    <a:pt x="101528" y="7381"/>
                    <a:pt x="139849" y="12171"/>
                  </a:cubicBezTo>
                  <a:cubicBezTo>
                    <a:pt x="162106" y="45557"/>
                    <a:pt x="172122" y="51707"/>
                    <a:pt x="172122" y="98232"/>
                  </a:cubicBezTo>
                  <a:cubicBezTo>
                    <a:pt x="172122" y="113017"/>
                    <a:pt x="164950" y="126919"/>
                    <a:pt x="161364" y="141262"/>
                  </a:cubicBezTo>
                  <a:cubicBezTo>
                    <a:pt x="129091" y="137676"/>
                    <a:pt x="94695" y="142564"/>
                    <a:pt x="64546" y="130505"/>
                  </a:cubicBezTo>
                  <a:cubicBezTo>
                    <a:pt x="54017" y="126294"/>
                    <a:pt x="49577" y="108761"/>
                    <a:pt x="53788" y="98232"/>
                  </a:cubicBezTo>
                  <a:cubicBezTo>
                    <a:pt x="58590" y="86228"/>
                    <a:pt x="75965" y="84794"/>
                    <a:pt x="86061" y="76717"/>
                  </a:cubicBezTo>
                  <a:cubicBezTo>
                    <a:pt x="93981" y="70381"/>
                    <a:pt x="98159" y="58968"/>
                    <a:pt x="107576" y="55201"/>
                  </a:cubicBezTo>
                  <a:cubicBezTo>
                    <a:pt x="135031" y="44219"/>
                    <a:pt x="193637" y="33686"/>
                    <a:pt x="193637" y="33686"/>
                  </a:cubicBezTo>
                  <a:cubicBezTo>
                    <a:pt x="215152" y="37272"/>
                    <a:pt x="236890" y="39712"/>
                    <a:pt x="258183" y="44444"/>
                  </a:cubicBezTo>
                  <a:cubicBezTo>
                    <a:pt x="269252" y="46904"/>
                    <a:pt x="282438" y="47183"/>
                    <a:pt x="290456" y="55201"/>
                  </a:cubicBezTo>
                  <a:cubicBezTo>
                    <a:pt x="298474" y="63219"/>
                    <a:pt x="297628" y="76716"/>
                    <a:pt x="301214" y="87474"/>
                  </a:cubicBezTo>
                  <a:cubicBezTo>
                    <a:pt x="297628" y="108989"/>
                    <a:pt x="304082" y="134988"/>
                    <a:pt x="290456" y="152020"/>
                  </a:cubicBezTo>
                  <a:cubicBezTo>
                    <a:pt x="283372" y="160875"/>
                    <a:pt x="264774" y="150489"/>
                    <a:pt x="258183" y="141262"/>
                  </a:cubicBezTo>
                  <a:cubicBezTo>
                    <a:pt x="245001" y="122808"/>
                    <a:pt x="236668" y="76717"/>
                    <a:pt x="236668" y="76717"/>
                  </a:cubicBezTo>
                  <a:cubicBezTo>
                    <a:pt x="240254" y="65959"/>
                    <a:pt x="236241" y="46308"/>
                    <a:pt x="247426" y="44444"/>
                  </a:cubicBezTo>
                  <a:cubicBezTo>
                    <a:pt x="347506" y="27763"/>
                    <a:pt x="345015" y="34455"/>
                    <a:pt x="387275" y="76717"/>
                  </a:cubicBezTo>
                  <a:cubicBezTo>
                    <a:pt x="389604" y="86033"/>
                    <a:pt x="411283" y="140016"/>
                    <a:pt x="387275" y="152020"/>
                  </a:cubicBezTo>
                  <a:cubicBezTo>
                    <a:pt x="377132" y="157091"/>
                    <a:pt x="365760" y="144848"/>
                    <a:pt x="355002" y="141262"/>
                  </a:cubicBezTo>
                  <a:cubicBezTo>
                    <a:pt x="347830" y="119747"/>
                    <a:pt x="333486" y="98232"/>
                    <a:pt x="355002" y="76717"/>
                  </a:cubicBezTo>
                  <a:cubicBezTo>
                    <a:pt x="363020" y="68699"/>
                    <a:pt x="376517" y="69545"/>
                    <a:pt x="387275" y="65959"/>
                  </a:cubicBezTo>
                  <a:cubicBezTo>
                    <a:pt x="430306" y="69545"/>
                    <a:pt x="481446" y="51320"/>
                    <a:pt x="516367" y="76717"/>
                  </a:cubicBezTo>
                  <a:cubicBezTo>
                    <a:pt x="536873" y="91631"/>
                    <a:pt x="519674" y="130923"/>
                    <a:pt x="505609" y="152020"/>
                  </a:cubicBezTo>
                  <a:cubicBezTo>
                    <a:pt x="499319" y="161455"/>
                    <a:pt x="484094" y="144848"/>
                    <a:pt x="473336" y="141262"/>
                  </a:cubicBezTo>
                  <a:cubicBezTo>
                    <a:pt x="469750" y="130504"/>
                    <a:pt x="462579" y="120329"/>
                    <a:pt x="462579" y="108989"/>
                  </a:cubicBezTo>
                  <a:cubicBezTo>
                    <a:pt x="462579" y="37026"/>
                    <a:pt x="543365" y="83083"/>
                    <a:pt x="591670" y="87474"/>
                  </a:cubicBezTo>
                  <a:lnTo>
                    <a:pt x="656216" y="87474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98823" y="1868483"/>
              <a:ext cx="656216" cy="155386"/>
            </a:xfrm>
            <a:custGeom>
              <a:avLst/>
              <a:gdLst>
                <a:gd name="connsiteX0" fmla="*/ 0 w 656216"/>
                <a:gd name="connsiteY0" fmla="*/ 76717 h 155386"/>
                <a:gd name="connsiteX1" fmla="*/ 21515 w 656216"/>
                <a:gd name="connsiteY1" fmla="*/ 22928 h 155386"/>
                <a:gd name="connsiteX2" fmla="*/ 139849 w 656216"/>
                <a:gd name="connsiteY2" fmla="*/ 12171 h 155386"/>
                <a:gd name="connsiteX3" fmla="*/ 172122 w 656216"/>
                <a:gd name="connsiteY3" fmla="*/ 98232 h 155386"/>
                <a:gd name="connsiteX4" fmla="*/ 161364 w 656216"/>
                <a:gd name="connsiteY4" fmla="*/ 141262 h 155386"/>
                <a:gd name="connsiteX5" fmla="*/ 64546 w 656216"/>
                <a:gd name="connsiteY5" fmla="*/ 130505 h 155386"/>
                <a:gd name="connsiteX6" fmla="*/ 53788 w 656216"/>
                <a:gd name="connsiteY6" fmla="*/ 98232 h 155386"/>
                <a:gd name="connsiteX7" fmla="*/ 86061 w 656216"/>
                <a:gd name="connsiteY7" fmla="*/ 76717 h 155386"/>
                <a:gd name="connsiteX8" fmla="*/ 107576 w 656216"/>
                <a:gd name="connsiteY8" fmla="*/ 55201 h 155386"/>
                <a:gd name="connsiteX9" fmla="*/ 193637 w 656216"/>
                <a:gd name="connsiteY9" fmla="*/ 33686 h 155386"/>
                <a:gd name="connsiteX10" fmla="*/ 258183 w 656216"/>
                <a:gd name="connsiteY10" fmla="*/ 44444 h 155386"/>
                <a:gd name="connsiteX11" fmla="*/ 290456 w 656216"/>
                <a:gd name="connsiteY11" fmla="*/ 55201 h 155386"/>
                <a:gd name="connsiteX12" fmla="*/ 301214 w 656216"/>
                <a:gd name="connsiteY12" fmla="*/ 87474 h 155386"/>
                <a:gd name="connsiteX13" fmla="*/ 290456 w 656216"/>
                <a:gd name="connsiteY13" fmla="*/ 152020 h 155386"/>
                <a:gd name="connsiteX14" fmla="*/ 258183 w 656216"/>
                <a:gd name="connsiteY14" fmla="*/ 141262 h 155386"/>
                <a:gd name="connsiteX15" fmla="*/ 236668 w 656216"/>
                <a:gd name="connsiteY15" fmla="*/ 76717 h 155386"/>
                <a:gd name="connsiteX16" fmla="*/ 247426 w 656216"/>
                <a:gd name="connsiteY16" fmla="*/ 44444 h 155386"/>
                <a:gd name="connsiteX17" fmla="*/ 387275 w 656216"/>
                <a:gd name="connsiteY17" fmla="*/ 76717 h 155386"/>
                <a:gd name="connsiteX18" fmla="*/ 387275 w 656216"/>
                <a:gd name="connsiteY18" fmla="*/ 152020 h 155386"/>
                <a:gd name="connsiteX19" fmla="*/ 355002 w 656216"/>
                <a:gd name="connsiteY19" fmla="*/ 141262 h 155386"/>
                <a:gd name="connsiteX20" fmla="*/ 355002 w 656216"/>
                <a:gd name="connsiteY20" fmla="*/ 76717 h 155386"/>
                <a:gd name="connsiteX21" fmla="*/ 387275 w 656216"/>
                <a:gd name="connsiteY21" fmla="*/ 65959 h 155386"/>
                <a:gd name="connsiteX22" fmla="*/ 516367 w 656216"/>
                <a:gd name="connsiteY22" fmla="*/ 76717 h 155386"/>
                <a:gd name="connsiteX23" fmla="*/ 505609 w 656216"/>
                <a:gd name="connsiteY23" fmla="*/ 152020 h 155386"/>
                <a:gd name="connsiteX24" fmla="*/ 473336 w 656216"/>
                <a:gd name="connsiteY24" fmla="*/ 141262 h 155386"/>
                <a:gd name="connsiteX25" fmla="*/ 462579 w 656216"/>
                <a:gd name="connsiteY25" fmla="*/ 108989 h 155386"/>
                <a:gd name="connsiteX26" fmla="*/ 591670 w 656216"/>
                <a:gd name="connsiteY26" fmla="*/ 87474 h 155386"/>
                <a:gd name="connsiteX27" fmla="*/ 656216 w 656216"/>
                <a:gd name="connsiteY27" fmla="*/ 87474 h 155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56216" h="155386">
                  <a:moveTo>
                    <a:pt x="0" y="76717"/>
                  </a:moveTo>
                  <a:cubicBezTo>
                    <a:pt x="7172" y="58787"/>
                    <a:pt x="10291" y="38642"/>
                    <a:pt x="21515" y="22928"/>
                  </a:cubicBezTo>
                  <a:cubicBezTo>
                    <a:pt x="50756" y="-18009"/>
                    <a:pt x="101528" y="7381"/>
                    <a:pt x="139849" y="12171"/>
                  </a:cubicBezTo>
                  <a:cubicBezTo>
                    <a:pt x="162106" y="45557"/>
                    <a:pt x="172122" y="51707"/>
                    <a:pt x="172122" y="98232"/>
                  </a:cubicBezTo>
                  <a:cubicBezTo>
                    <a:pt x="172122" y="113017"/>
                    <a:pt x="164950" y="126919"/>
                    <a:pt x="161364" y="141262"/>
                  </a:cubicBezTo>
                  <a:cubicBezTo>
                    <a:pt x="129091" y="137676"/>
                    <a:pt x="94695" y="142564"/>
                    <a:pt x="64546" y="130505"/>
                  </a:cubicBezTo>
                  <a:cubicBezTo>
                    <a:pt x="54017" y="126294"/>
                    <a:pt x="49577" y="108761"/>
                    <a:pt x="53788" y="98232"/>
                  </a:cubicBezTo>
                  <a:cubicBezTo>
                    <a:pt x="58590" y="86228"/>
                    <a:pt x="75965" y="84794"/>
                    <a:pt x="86061" y="76717"/>
                  </a:cubicBezTo>
                  <a:cubicBezTo>
                    <a:pt x="93981" y="70381"/>
                    <a:pt x="98159" y="58968"/>
                    <a:pt x="107576" y="55201"/>
                  </a:cubicBezTo>
                  <a:cubicBezTo>
                    <a:pt x="135031" y="44219"/>
                    <a:pt x="193637" y="33686"/>
                    <a:pt x="193637" y="33686"/>
                  </a:cubicBezTo>
                  <a:cubicBezTo>
                    <a:pt x="215152" y="37272"/>
                    <a:pt x="236890" y="39712"/>
                    <a:pt x="258183" y="44444"/>
                  </a:cubicBezTo>
                  <a:cubicBezTo>
                    <a:pt x="269252" y="46904"/>
                    <a:pt x="282438" y="47183"/>
                    <a:pt x="290456" y="55201"/>
                  </a:cubicBezTo>
                  <a:cubicBezTo>
                    <a:pt x="298474" y="63219"/>
                    <a:pt x="297628" y="76716"/>
                    <a:pt x="301214" y="87474"/>
                  </a:cubicBezTo>
                  <a:cubicBezTo>
                    <a:pt x="297628" y="108989"/>
                    <a:pt x="304082" y="134988"/>
                    <a:pt x="290456" y="152020"/>
                  </a:cubicBezTo>
                  <a:cubicBezTo>
                    <a:pt x="283372" y="160875"/>
                    <a:pt x="264774" y="150489"/>
                    <a:pt x="258183" y="141262"/>
                  </a:cubicBezTo>
                  <a:cubicBezTo>
                    <a:pt x="245001" y="122808"/>
                    <a:pt x="236668" y="76717"/>
                    <a:pt x="236668" y="76717"/>
                  </a:cubicBezTo>
                  <a:cubicBezTo>
                    <a:pt x="240254" y="65959"/>
                    <a:pt x="236241" y="46308"/>
                    <a:pt x="247426" y="44444"/>
                  </a:cubicBezTo>
                  <a:cubicBezTo>
                    <a:pt x="347506" y="27763"/>
                    <a:pt x="345015" y="34455"/>
                    <a:pt x="387275" y="76717"/>
                  </a:cubicBezTo>
                  <a:cubicBezTo>
                    <a:pt x="389604" y="86033"/>
                    <a:pt x="411283" y="140016"/>
                    <a:pt x="387275" y="152020"/>
                  </a:cubicBezTo>
                  <a:cubicBezTo>
                    <a:pt x="377132" y="157091"/>
                    <a:pt x="365760" y="144848"/>
                    <a:pt x="355002" y="141262"/>
                  </a:cubicBezTo>
                  <a:cubicBezTo>
                    <a:pt x="347830" y="119747"/>
                    <a:pt x="333486" y="98232"/>
                    <a:pt x="355002" y="76717"/>
                  </a:cubicBezTo>
                  <a:cubicBezTo>
                    <a:pt x="363020" y="68699"/>
                    <a:pt x="376517" y="69545"/>
                    <a:pt x="387275" y="65959"/>
                  </a:cubicBezTo>
                  <a:cubicBezTo>
                    <a:pt x="430306" y="69545"/>
                    <a:pt x="481446" y="51320"/>
                    <a:pt x="516367" y="76717"/>
                  </a:cubicBezTo>
                  <a:cubicBezTo>
                    <a:pt x="536873" y="91631"/>
                    <a:pt x="519674" y="130923"/>
                    <a:pt x="505609" y="152020"/>
                  </a:cubicBezTo>
                  <a:cubicBezTo>
                    <a:pt x="499319" y="161455"/>
                    <a:pt x="484094" y="144848"/>
                    <a:pt x="473336" y="141262"/>
                  </a:cubicBezTo>
                  <a:cubicBezTo>
                    <a:pt x="469750" y="130504"/>
                    <a:pt x="462579" y="120329"/>
                    <a:pt x="462579" y="108989"/>
                  </a:cubicBezTo>
                  <a:cubicBezTo>
                    <a:pt x="462579" y="37026"/>
                    <a:pt x="543365" y="83083"/>
                    <a:pt x="591670" y="87474"/>
                  </a:cubicBezTo>
                  <a:lnTo>
                    <a:pt x="656216" y="87474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003014" y="1513423"/>
              <a:ext cx="656216" cy="155386"/>
            </a:xfrm>
            <a:custGeom>
              <a:avLst/>
              <a:gdLst>
                <a:gd name="connsiteX0" fmla="*/ 0 w 656216"/>
                <a:gd name="connsiteY0" fmla="*/ 76717 h 155386"/>
                <a:gd name="connsiteX1" fmla="*/ 21515 w 656216"/>
                <a:gd name="connsiteY1" fmla="*/ 22928 h 155386"/>
                <a:gd name="connsiteX2" fmla="*/ 139849 w 656216"/>
                <a:gd name="connsiteY2" fmla="*/ 12171 h 155386"/>
                <a:gd name="connsiteX3" fmla="*/ 172122 w 656216"/>
                <a:gd name="connsiteY3" fmla="*/ 98232 h 155386"/>
                <a:gd name="connsiteX4" fmla="*/ 161364 w 656216"/>
                <a:gd name="connsiteY4" fmla="*/ 141262 h 155386"/>
                <a:gd name="connsiteX5" fmla="*/ 64546 w 656216"/>
                <a:gd name="connsiteY5" fmla="*/ 130505 h 155386"/>
                <a:gd name="connsiteX6" fmla="*/ 53788 w 656216"/>
                <a:gd name="connsiteY6" fmla="*/ 98232 h 155386"/>
                <a:gd name="connsiteX7" fmla="*/ 86061 w 656216"/>
                <a:gd name="connsiteY7" fmla="*/ 76717 h 155386"/>
                <a:gd name="connsiteX8" fmla="*/ 107576 w 656216"/>
                <a:gd name="connsiteY8" fmla="*/ 55201 h 155386"/>
                <a:gd name="connsiteX9" fmla="*/ 193637 w 656216"/>
                <a:gd name="connsiteY9" fmla="*/ 33686 h 155386"/>
                <a:gd name="connsiteX10" fmla="*/ 258183 w 656216"/>
                <a:gd name="connsiteY10" fmla="*/ 44444 h 155386"/>
                <a:gd name="connsiteX11" fmla="*/ 290456 w 656216"/>
                <a:gd name="connsiteY11" fmla="*/ 55201 h 155386"/>
                <a:gd name="connsiteX12" fmla="*/ 301214 w 656216"/>
                <a:gd name="connsiteY12" fmla="*/ 87474 h 155386"/>
                <a:gd name="connsiteX13" fmla="*/ 290456 w 656216"/>
                <a:gd name="connsiteY13" fmla="*/ 152020 h 155386"/>
                <a:gd name="connsiteX14" fmla="*/ 258183 w 656216"/>
                <a:gd name="connsiteY14" fmla="*/ 141262 h 155386"/>
                <a:gd name="connsiteX15" fmla="*/ 236668 w 656216"/>
                <a:gd name="connsiteY15" fmla="*/ 76717 h 155386"/>
                <a:gd name="connsiteX16" fmla="*/ 247426 w 656216"/>
                <a:gd name="connsiteY16" fmla="*/ 44444 h 155386"/>
                <a:gd name="connsiteX17" fmla="*/ 387275 w 656216"/>
                <a:gd name="connsiteY17" fmla="*/ 76717 h 155386"/>
                <a:gd name="connsiteX18" fmla="*/ 387275 w 656216"/>
                <a:gd name="connsiteY18" fmla="*/ 152020 h 155386"/>
                <a:gd name="connsiteX19" fmla="*/ 355002 w 656216"/>
                <a:gd name="connsiteY19" fmla="*/ 141262 h 155386"/>
                <a:gd name="connsiteX20" fmla="*/ 355002 w 656216"/>
                <a:gd name="connsiteY20" fmla="*/ 76717 h 155386"/>
                <a:gd name="connsiteX21" fmla="*/ 387275 w 656216"/>
                <a:gd name="connsiteY21" fmla="*/ 65959 h 155386"/>
                <a:gd name="connsiteX22" fmla="*/ 516367 w 656216"/>
                <a:gd name="connsiteY22" fmla="*/ 76717 h 155386"/>
                <a:gd name="connsiteX23" fmla="*/ 505609 w 656216"/>
                <a:gd name="connsiteY23" fmla="*/ 152020 h 155386"/>
                <a:gd name="connsiteX24" fmla="*/ 473336 w 656216"/>
                <a:gd name="connsiteY24" fmla="*/ 141262 h 155386"/>
                <a:gd name="connsiteX25" fmla="*/ 462579 w 656216"/>
                <a:gd name="connsiteY25" fmla="*/ 108989 h 155386"/>
                <a:gd name="connsiteX26" fmla="*/ 591670 w 656216"/>
                <a:gd name="connsiteY26" fmla="*/ 87474 h 155386"/>
                <a:gd name="connsiteX27" fmla="*/ 656216 w 656216"/>
                <a:gd name="connsiteY27" fmla="*/ 87474 h 155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56216" h="155386">
                  <a:moveTo>
                    <a:pt x="0" y="76717"/>
                  </a:moveTo>
                  <a:cubicBezTo>
                    <a:pt x="7172" y="58787"/>
                    <a:pt x="10291" y="38642"/>
                    <a:pt x="21515" y="22928"/>
                  </a:cubicBezTo>
                  <a:cubicBezTo>
                    <a:pt x="50756" y="-18009"/>
                    <a:pt x="101528" y="7381"/>
                    <a:pt x="139849" y="12171"/>
                  </a:cubicBezTo>
                  <a:cubicBezTo>
                    <a:pt x="162106" y="45557"/>
                    <a:pt x="172122" y="51707"/>
                    <a:pt x="172122" y="98232"/>
                  </a:cubicBezTo>
                  <a:cubicBezTo>
                    <a:pt x="172122" y="113017"/>
                    <a:pt x="164950" y="126919"/>
                    <a:pt x="161364" y="141262"/>
                  </a:cubicBezTo>
                  <a:cubicBezTo>
                    <a:pt x="129091" y="137676"/>
                    <a:pt x="94695" y="142564"/>
                    <a:pt x="64546" y="130505"/>
                  </a:cubicBezTo>
                  <a:cubicBezTo>
                    <a:pt x="54017" y="126294"/>
                    <a:pt x="49577" y="108761"/>
                    <a:pt x="53788" y="98232"/>
                  </a:cubicBezTo>
                  <a:cubicBezTo>
                    <a:pt x="58590" y="86228"/>
                    <a:pt x="75965" y="84794"/>
                    <a:pt x="86061" y="76717"/>
                  </a:cubicBezTo>
                  <a:cubicBezTo>
                    <a:pt x="93981" y="70381"/>
                    <a:pt x="98159" y="58968"/>
                    <a:pt x="107576" y="55201"/>
                  </a:cubicBezTo>
                  <a:cubicBezTo>
                    <a:pt x="135031" y="44219"/>
                    <a:pt x="193637" y="33686"/>
                    <a:pt x="193637" y="33686"/>
                  </a:cubicBezTo>
                  <a:cubicBezTo>
                    <a:pt x="215152" y="37272"/>
                    <a:pt x="236890" y="39712"/>
                    <a:pt x="258183" y="44444"/>
                  </a:cubicBezTo>
                  <a:cubicBezTo>
                    <a:pt x="269252" y="46904"/>
                    <a:pt x="282438" y="47183"/>
                    <a:pt x="290456" y="55201"/>
                  </a:cubicBezTo>
                  <a:cubicBezTo>
                    <a:pt x="298474" y="63219"/>
                    <a:pt x="297628" y="76716"/>
                    <a:pt x="301214" y="87474"/>
                  </a:cubicBezTo>
                  <a:cubicBezTo>
                    <a:pt x="297628" y="108989"/>
                    <a:pt x="304082" y="134988"/>
                    <a:pt x="290456" y="152020"/>
                  </a:cubicBezTo>
                  <a:cubicBezTo>
                    <a:pt x="283372" y="160875"/>
                    <a:pt x="264774" y="150489"/>
                    <a:pt x="258183" y="141262"/>
                  </a:cubicBezTo>
                  <a:cubicBezTo>
                    <a:pt x="245001" y="122808"/>
                    <a:pt x="236668" y="76717"/>
                    <a:pt x="236668" y="76717"/>
                  </a:cubicBezTo>
                  <a:cubicBezTo>
                    <a:pt x="240254" y="65959"/>
                    <a:pt x="236241" y="46308"/>
                    <a:pt x="247426" y="44444"/>
                  </a:cubicBezTo>
                  <a:cubicBezTo>
                    <a:pt x="347506" y="27763"/>
                    <a:pt x="345015" y="34455"/>
                    <a:pt x="387275" y="76717"/>
                  </a:cubicBezTo>
                  <a:cubicBezTo>
                    <a:pt x="389604" y="86033"/>
                    <a:pt x="411283" y="140016"/>
                    <a:pt x="387275" y="152020"/>
                  </a:cubicBezTo>
                  <a:cubicBezTo>
                    <a:pt x="377132" y="157091"/>
                    <a:pt x="365760" y="144848"/>
                    <a:pt x="355002" y="141262"/>
                  </a:cubicBezTo>
                  <a:cubicBezTo>
                    <a:pt x="347830" y="119747"/>
                    <a:pt x="333486" y="98232"/>
                    <a:pt x="355002" y="76717"/>
                  </a:cubicBezTo>
                  <a:cubicBezTo>
                    <a:pt x="363020" y="68699"/>
                    <a:pt x="376517" y="69545"/>
                    <a:pt x="387275" y="65959"/>
                  </a:cubicBezTo>
                  <a:cubicBezTo>
                    <a:pt x="430306" y="69545"/>
                    <a:pt x="481446" y="51320"/>
                    <a:pt x="516367" y="76717"/>
                  </a:cubicBezTo>
                  <a:cubicBezTo>
                    <a:pt x="536873" y="91631"/>
                    <a:pt x="519674" y="130923"/>
                    <a:pt x="505609" y="152020"/>
                  </a:cubicBezTo>
                  <a:cubicBezTo>
                    <a:pt x="499319" y="161455"/>
                    <a:pt x="484094" y="144848"/>
                    <a:pt x="473336" y="141262"/>
                  </a:cubicBezTo>
                  <a:cubicBezTo>
                    <a:pt x="469750" y="130504"/>
                    <a:pt x="462579" y="120329"/>
                    <a:pt x="462579" y="108989"/>
                  </a:cubicBezTo>
                  <a:cubicBezTo>
                    <a:pt x="462579" y="37026"/>
                    <a:pt x="543365" y="83083"/>
                    <a:pt x="591670" y="87474"/>
                  </a:cubicBezTo>
                  <a:lnTo>
                    <a:pt x="656216" y="87474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cxnSp>
          <p:nvCxnSpPr>
            <p:cNvPr id="64" name="Straight Arrow Connector 63"/>
            <p:cNvCxnSpPr>
              <a:stCxn id="73" idx="2"/>
              <a:endCxn id="62" idx="2"/>
            </p:cNvCxnSpPr>
            <p:nvPr/>
          </p:nvCxnSpPr>
          <p:spPr>
            <a:xfrm>
              <a:off x="5806401" y="903239"/>
              <a:ext cx="1209454" cy="618969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>
              <a:stCxn id="73" idx="2"/>
              <a:endCxn id="75" idx="1"/>
            </p:cNvCxnSpPr>
            <p:nvPr/>
          </p:nvCxnSpPr>
          <p:spPr>
            <a:xfrm>
              <a:off x="5806401" y="903239"/>
              <a:ext cx="2513937" cy="98817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67"/>
          <p:cNvSpPr txBox="1"/>
          <p:nvPr/>
        </p:nvSpPr>
        <p:spPr>
          <a:xfrm>
            <a:off x="7566357" y="3884800"/>
            <a:ext cx="1092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Collagen</a:t>
            </a:r>
            <a:endParaRPr lang="en-HK" b="1" u="sng" dirty="0">
              <a:latin typeface="Myriad Pro" panose="020B050303040302020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926993" y="503129"/>
            <a:ext cx="1758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8B00C"/>
                </a:solidFill>
                <a:latin typeface="Myriad Pro" panose="020B0503030403020204" charset="0"/>
              </a:rPr>
              <a:t>Skin Rejuvenators</a:t>
            </a:r>
            <a:endParaRPr lang="en-HK" sz="2000" b="1" dirty="0">
              <a:solidFill>
                <a:srgbClr val="B8B00C"/>
              </a:solidFill>
              <a:latin typeface="Myriad Pro" panose="020B050303040302020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269" y="4268586"/>
            <a:ext cx="3495675" cy="2119097"/>
          </a:xfrm>
          <a:prstGeom prst="rect">
            <a:avLst/>
          </a:prstGeom>
        </p:spPr>
      </p:pic>
      <p:sp>
        <p:nvSpPr>
          <p:cNvPr id="74" name="TextBox 55"/>
          <p:cNvSpPr txBox="1"/>
          <p:nvPr/>
        </p:nvSpPr>
        <p:spPr>
          <a:xfrm>
            <a:off x="3618433" y="3873945"/>
            <a:ext cx="931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Keratin</a:t>
            </a:r>
            <a:endParaRPr lang="en-HK" b="1" u="sng" dirty="0">
              <a:latin typeface="Myriad Pro" panose="020B0503030403020204" charset="0"/>
            </a:endParaRPr>
          </a:p>
        </p:txBody>
      </p:sp>
      <p:pic>
        <p:nvPicPr>
          <p:cNvPr id="54" name="圖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457" y="4268586"/>
            <a:ext cx="4572055" cy="211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5883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For Aging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253946" y="1417639"/>
            <a:ext cx="8736166" cy="4635200"/>
            <a:chOff x="1160870" y="1754537"/>
            <a:chExt cx="8736166" cy="4635200"/>
          </a:xfrm>
        </p:grpSpPr>
        <p:sp>
          <p:nvSpPr>
            <p:cNvPr id="29" name="Rounded Rectangle 28"/>
            <p:cNvSpPr/>
            <p:nvPr/>
          </p:nvSpPr>
          <p:spPr>
            <a:xfrm>
              <a:off x="6840735" y="5416658"/>
              <a:ext cx="2894762" cy="599006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6588936" y="4437761"/>
              <a:ext cx="3308100" cy="782004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7208719" y="3247888"/>
              <a:ext cx="1855831" cy="1077905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1160870" y="5416658"/>
              <a:ext cx="2859862" cy="59900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1160870" y="4437761"/>
              <a:ext cx="2619895" cy="78200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dirty="0">
                <a:solidFill>
                  <a:schemeClr val="accent2"/>
                </a:solidFill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451804" y="3247888"/>
              <a:ext cx="1897981" cy="107790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562486" y="3335175"/>
              <a:ext cx="1678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Soft, smooth and supple skin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24463" y="3335175"/>
              <a:ext cx="167819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Less elastic, tough and wrinkled skin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64371" y="1939203"/>
              <a:ext cx="8242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Myriad Pro" panose="020B0503030403020204" charset="0"/>
                </a:rPr>
                <a:t>Young</a:t>
              </a:r>
              <a:endParaRPr lang="en-HK" sz="24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789841" y="1930399"/>
              <a:ext cx="5180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Myriad Pro" panose="020B0503030403020204" charset="0"/>
                </a:rPr>
                <a:t>Old</a:t>
              </a:r>
              <a:endParaRPr lang="en-HK" sz="24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6" name="Right Arrow 15"/>
            <p:cNvSpPr/>
            <p:nvPr/>
          </p:nvSpPr>
          <p:spPr>
            <a:xfrm>
              <a:off x="3251436" y="2042642"/>
              <a:ext cx="4279900" cy="350222"/>
            </a:xfrm>
            <a:prstGeom prst="right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643425" y="1754537"/>
              <a:ext cx="12089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>
                  <a:solidFill>
                    <a:schemeClr val="accent2"/>
                  </a:solidFill>
                  <a:latin typeface="Myriad Pro" panose="020B0503030403020204" charset="0"/>
                </a:rPr>
                <a:t>Getting older</a:t>
              </a:r>
              <a:endParaRPr lang="en-HK" b="1" i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588936" y="4522950"/>
              <a:ext cx="32526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Thinning of the dermis layer</a:t>
              </a:r>
            </a:p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Loss of hydration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43253" y="4522950"/>
              <a:ext cx="239437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Normal dermis layer</a:t>
              </a:r>
            </a:p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Good hydration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43253" y="5538882"/>
              <a:ext cx="20681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Good healing properties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939986" y="5538882"/>
              <a:ext cx="20553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Poor healing properties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379180" y="2363504"/>
              <a:ext cx="227818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i="1" dirty="0">
                  <a:solidFill>
                    <a:schemeClr val="accent2"/>
                  </a:solidFill>
                  <a:latin typeface="Myriad Pro" panose="020B0503030403020204" charset="0"/>
                </a:rPr>
                <a:t>Intrinsic skin aging:</a:t>
              </a:r>
            </a:p>
            <a:p>
              <a:pPr algn="ctr"/>
              <a:r>
                <a:rPr lang="en-US" b="1" i="1" dirty="0">
                  <a:solidFill>
                    <a:schemeClr val="accent2"/>
                  </a:solidFill>
                  <a:latin typeface="Myriad Pro" panose="020B0503030403020204" charset="0"/>
                </a:rPr>
                <a:t>Slow, irreversible process</a:t>
              </a:r>
              <a:endParaRPr lang="en-HK" b="1" i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247909" y="5681851"/>
              <a:ext cx="18229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Because of </a:t>
              </a:r>
              <a:r>
                <a:rPr lang="en-US" sz="40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yriad Pro" panose="020B0503030403020204" charset="0"/>
                </a:rPr>
                <a:t>TIME</a:t>
              </a:r>
              <a:endParaRPr lang="en-HK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charset="0"/>
              </a:endParaRPr>
            </a:p>
          </p:txBody>
        </p:sp>
        <p:pic>
          <p:nvPicPr>
            <p:cNvPr id="58370" name="Picture 2" descr="Free A Woman in Yellow Shirt Embracing Her Granddaughter Stock Photo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72" r="4425" b="12187"/>
            <a:stretch/>
          </p:blipFill>
          <p:spPr bwMode="auto">
            <a:xfrm flipH="1">
              <a:off x="4310129" y="3030415"/>
              <a:ext cx="2138538" cy="2693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686621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ight Arrow 56"/>
          <p:cNvSpPr/>
          <p:nvPr/>
        </p:nvSpPr>
        <p:spPr>
          <a:xfrm>
            <a:off x="4518539" y="4884276"/>
            <a:ext cx="4450641" cy="1218470"/>
          </a:xfrm>
          <a:prstGeom prst="rightArrow">
            <a:avLst/>
          </a:prstGeom>
          <a:solidFill>
            <a:srgbClr val="EBD7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466651" y="1139276"/>
            <a:ext cx="10698492" cy="4780678"/>
            <a:chOff x="405186" y="1296755"/>
            <a:chExt cx="10477769" cy="4646572"/>
          </a:xfrm>
        </p:grpSpPr>
        <p:sp>
          <p:nvSpPr>
            <p:cNvPr id="37" name="Right Arrow 36"/>
            <p:cNvSpPr/>
            <p:nvPr/>
          </p:nvSpPr>
          <p:spPr>
            <a:xfrm>
              <a:off x="2684738" y="2070634"/>
              <a:ext cx="5925969" cy="408315"/>
            </a:xfrm>
            <a:prstGeom prst="rightArrow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68903" y="1930400"/>
              <a:ext cx="8242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Myriad Pro" panose="020B0503030403020204" charset="0"/>
                </a:rPr>
                <a:t>Young</a:t>
              </a:r>
              <a:endParaRPr lang="en-HK" sz="24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111827" y="1922469"/>
              <a:ext cx="5180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Myriad Pro" panose="020B0503030403020204" charset="0"/>
                </a:rPr>
                <a:t>Old</a:t>
              </a:r>
              <a:endParaRPr lang="en-HK" sz="24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22398" y="2299469"/>
              <a:ext cx="1785326" cy="6880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Because of </a:t>
              </a:r>
              <a:r>
                <a:rPr lang="en-US" sz="40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yriad Pro" panose="020B0503030403020204" charset="0"/>
                </a:rPr>
                <a:t>TIME</a:t>
              </a:r>
              <a:endParaRPr lang="en-HK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charset="0"/>
              </a:endParaRPr>
            </a:p>
          </p:txBody>
        </p:sp>
        <p:sp>
          <p:nvSpPr>
            <p:cNvPr id="39" name="Right Arrow 38"/>
            <p:cNvSpPr/>
            <p:nvPr/>
          </p:nvSpPr>
          <p:spPr>
            <a:xfrm>
              <a:off x="3382626" y="2868775"/>
              <a:ext cx="4358819" cy="1184290"/>
            </a:xfrm>
            <a:prstGeom prst="rightArrow">
              <a:avLst/>
            </a:prstGeom>
            <a:solidFill>
              <a:srgbClr val="EBD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7890475" y="5191311"/>
              <a:ext cx="2854938" cy="599006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7752931" y="4159930"/>
              <a:ext cx="3130024" cy="866114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7968067" y="3043887"/>
              <a:ext cx="2241901" cy="761544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533100" y="5231750"/>
              <a:ext cx="2266966" cy="711577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405186" y="4212414"/>
              <a:ext cx="2394881" cy="871447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533100" y="3079555"/>
              <a:ext cx="2266966" cy="90473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77177" y="3109828"/>
              <a:ext cx="1678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Soft, smooth and supple skin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968067" y="3109828"/>
              <a:ext cx="22419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Less elastic, tough and wrinkled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121941" y="4281282"/>
              <a:ext cx="239200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Thinning of the dermis layer</a:t>
              </a:r>
            </a:p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Loss of hydration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66495" y="4297604"/>
              <a:ext cx="18101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Normal dermis layer</a:t>
              </a:r>
            </a:p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Good hydration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74396" y="5273439"/>
              <a:ext cx="1584375" cy="628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Good healing </a:t>
              </a:r>
              <a:b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</a:br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properties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084141" y="5306148"/>
              <a:ext cx="20553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Poor healing properties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52" name="Right Arrow 51"/>
            <p:cNvSpPr/>
            <p:nvPr/>
          </p:nvSpPr>
          <p:spPr>
            <a:xfrm>
              <a:off x="3382626" y="3948620"/>
              <a:ext cx="4370303" cy="1184290"/>
            </a:xfrm>
            <a:prstGeom prst="rightArrow">
              <a:avLst/>
            </a:prstGeom>
            <a:solidFill>
              <a:srgbClr val="EBD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820580" y="4205087"/>
              <a:ext cx="33201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Loss of </a:t>
              </a:r>
              <a:r>
                <a:rPr lang="en-US" b="1" dirty="0">
                  <a:solidFill>
                    <a:srgbClr val="0070C0"/>
                  </a:solidFill>
                  <a:latin typeface="Myriad Pro" panose="020B0503030403020204" charset="0"/>
                </a:rPr>
                <a:t>collagen</a:t>
              </a:r>
            </a:p>
            <a:p>
              <a:pPr marL="285750" indent="-285750" algn="ctr"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Rate of </a:t>
              </a:r>
              <a:r>
                <a:rPr lang="en-US" b="1" dirty="0">
                  <a:solidFill>
                    <a:srgbClr val="0070C0"/>
                  </a:solidFill>
                  <a:latin typeface="Myriad Pro" panose="020B0503030403020204" charset="0"/>
                </a:rPr>
                <a:t>collagen</a:t>
              </a: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 production decreases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788424" y="3137755"/>
              <a:ext cx="31951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Loss of </a:t>
              </a:r>
              <a:r>
                <a:rPr lang="en-US" b="1" dirty="0">
                  <a:solidFill>
                    <a:srgbClr val="7030A0"/>
                  </a:solidFill>
                  <a:latin typeface="Myriad Pro" panose="020B0503030403020204" charset="0"/>
                </a:rPr>
                <a:t>elastin</a:t>
              </a:r>
            </a:p>
            <a:p>
              <a:pPr marL="285750" indent="-285750" algn="ctr"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Rate of </a:t>
              </a:r>
              <a:r>
                <a:rPr lang="en-US" b="1" dirty="0">
                  <a:solidFill>
                    <a:srgbClr val="7030A0"/>
                  </a:solidFill>
                  <a:latin typeface="Myriad Pro" panose="020B0503030403020204" charset="0"/>
                </a:rPr>
                <a:t>elastin</a:t>
              </a: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 production decreases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604111" y="5225425"/>
              <a:ext cx="3753077" cy="628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Rate of </a:t>
              </a:r>
              <a:r>
                <a:rPr lang="en-US" dirty="0">
                  <a:solidFill>
                    <a:srgbClr val="00B050"/>
                  </a:solidFill>
                  <a:latin typeface="Myriad Pro" panose="020B0503030403020204" charset="0"/>
                </a:rPr>
                <a:t>immune cells </a:t>
              </a: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production </a:t>
              </a:r>
            </a:p>
            <a:p>
              <a:pPr algn="ctr"/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decreases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422398" y="1296755"/>
              <a:ext cx="227818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i="1" dirty="0">
                  <a:solidFill>
                    <a:schemeClr val="accent2"/>
                  </a:solidFill>
                  <a:latin typeface="Myriad Pro" panose="020B0503030403020204" charset="0"/>
                </a:rPr>
                <a:t>Intrinsic skin aging:</a:t>
              </a:r>
            </a:p>
            <a:p>
              <a:pPr algn="ctr"/>
              <a:r>
                <a:rPr lang="en-US" b="1" i="1" dirty="0">
                  <a:solidFill>
                    <a:schemeClr val="accent2"/>
                  </a:solidFill>
                  <a:latin typeface="Myriad Pro" panose="020B0503030403020204" charset="0"/>
                </a:rPr>
                <a:t>Slow, irreversible process</a:t>
              </a:r>
              <a:endParaRPr lang="en-HK" b="1" i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677334" y="1468735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For Aging</a:t>
            </a:r>
          </a:p>
        </p:txBody>
      </p:sp>
    </p:spTree>
    <p:extLst>
      <p:ext uri="{BB962C8B-B14F-4D97-AF65-F5344CB8AC3E}">
        <p14:creationId xmlns:p14="http://schemas.microsoft.com/office/powerpoint/2010/main" val="19149424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For Aging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926453" y="818856"/>
            <a:ext cx="8253973" cy="4734190"/>
            <a:chOff x="791336" y="1049337"/>
            <a:chExt cx="8253973" cy="4734190"/>
          </a:xfrm>
        </p:grpSpPr>
        <p:sp>
          <p:nvSpPr>
            <p:cNvPr id="29" name="Rounded Rectangle 28"/>
            <p:cNvSpPr/>
            <p:nvPr/>
          </p:nvSpPr>
          <p:spPr>
            <a:xfrm>
              <a:off x="6764475" y="5155128"/>
              <a:ext cx="2250698" cy="599006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6764475" y="4137671"/>
              <a:ext cx="2238182" cy="929699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6764475" y="3204856"/>
              <a:ext cx="2280834" cy="811596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791336" y="5127350"/>
              <a:ext cx="2787589" cy="59900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886188" y="4268917"/>
              <a:ext cx="2550695" cy="74424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876457" y="3292143"/>
              <a:ext cx="2622303" cy="77424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86188" y="3370121"/>
              <a:ext cx="26125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Soft, smooth and supple skin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764475" y="3292143"/>
              <a:ext cx="22808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Less elastic, tough and wrinkled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64371" y="1939203"/>
              <a:ext cx="8242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Myriad Pro" panose="020B0503030403020204" charset="0"/>
                </a:rPr>
                <a:t>Young</a:t>
              </a:r>
              <a:endParaRPr lang="en-HK" sz="24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789841" y="1930399"/>
              <a:ext cx="5180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Myriad Pro" panose="020B0503030403020204" charset="0"/>
                </a:rPr>
                <a:t>Old</a:t>
              </a:r>
              <a:endParaRPr lang="en-HK" sz="24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6" name="Right Arrow 15"/>
            <p:cNvSpPr/>
            <p:nvPr/>
          </p:nvSpPr>
          <p:spPr>
            <a:xfrm>
              <a:off x="3251436" y="2042642"/>
              <a:ext cx="4279900" cy="350222"/>
            </a:xfrm>
            <a:prstGeom prst="rightArrow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819475" y="4144040"/>
              <a:ext cx="208229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Thinning of the dermis layer</a:t>
              </a:r>
            </a:p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Loss of hydration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76457" y="4318857"/>
              <a:ext cx="24344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Normal dermis layer</a:t>
              </a:r>
            </a:p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Good hydration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32382" y="5242187"/>
              <a:ext cx="20681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Good healing properties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819475" y="5137196"/>
              <a:ext cx="21504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Poor healing properties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934362" y="1049337"/>
              <a:ext cx="25490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i="1" dirty="0">
                  <a:solidFill>
                    <a:srgbClr val="FF0000"/>
                  </a:solidFill>
                  <a:latin typeface="Myriad Pro" panose="020B0503030403020204" charset="0"/>
                </a:rPr>
                <a:t>Extrinsic skin aging:</a:t>
              </a:r>
            </a:p>
            <a:p>
              <a:pPr algn="ctr"/>
              <a:r>
                <a:rPr lang="en-US" b="1" i="1" dirty="0">
                  <a:solidFill>
                    <a:schemeClr val="accent2"/>
                  </a:solidFill>
                  <a:latin typeface="Myriad Pro" panose="020B0503030403020204" charset="0"/>
                </a:rPr>
                <a:t>Acceleration of intrinsic aging</a:t>
              </a:r>
              <a:endParaRPr lang="en-HK" b="1" i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518390" y="2250181"/>
              <a:ext cx="17459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Because of </a:t>
              </a:r>
              <a:r>
                <a:rPr lang="en-US" sz="40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yriad Pro" panose="020B0503030403020204" charset="0"/>
                </a:rPr>
                <a:t>YOU</a:t>
              </a:r>
              <a:endParaRPr lang="en-HK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785282" y="1643951"/>
              <a:ext cx="26981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yriad Pro" panose="020B0503030403020204" charset="0"/>
                </a:rPr>
                <a:t>Not only intrinsic factor</a:t>
              </a:r>
              <a:endParaRPr lang="en-HK" sz="2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charset="0"/>
              </a:endParaRPr>
            </a:p>
          </p:txBody>
        </p:sp>
        <p:pic>
          <p:nvPicPr>
            <p:cNvPr id="60418" name="Picture 2" descr="Free Close-Up shot of an Old Person with Wrinkles on Face Stock Photo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7221" y="3009834"/>
              <a:ext cx="1826416" cy="27396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69536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Learning Objectives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zh-TW" dirty="0"/>
              <a:t>Students should be able to:</a:t>
            </a:r>
          </a:p>
          <a:p>
            <a:pPr lvl="0"/>
            <a:r>
              <a:rPr lang="en-US" altLang="zh-TW" dirty="0"/>
              <a:t>Describe what are the normal conditions of the skin</a:t>
            </a:r>
            <a:endParaRPr lang="zh-TW" altLang="zh-TW" dirty="0"/>
          </a:p>
          <a:p>
            <a:pPr lvl="0"/>
            <a:r>
              <a:rPr lang="en-US" altLang="zh-TW" dirty="0"/>
              <a:t>List out the commonly used chemicals in cosmetic products for skincare</a:t>
            </a:r>
          </a:p>
          <a:p>
            <a:pPr lvl="0"/>
            <a:r>
              <a:rPr lang="en-US" altLang="zh-TW" dirty="0"/>
              <a:t>Explain how molecules can enter the cells by diffusion</a:t>
            </a:r>
            <a:endParaRPr lang="zh-TW" altLang="zh-TW" dirty="0"/>
          </a:p>
          <a:p>
            <a:pPr lvl="0"/>
            <a:r>
              <a:rPr lang="en-US" altLang="zh-TW" dirty="0"/>
              <a:t>Explain how the chemicals help to improve or restore the normal conditions of the skin</a:t>
            </a:r>
          </a:p>
          <a:p>
            <a:pPr marL="0" indent="0">
              <a:buNone/>
            </a:pP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569767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3" y="1264011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For Aging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54602" y="1171679"/>
            <a:ext cx="10575860" cy="4739428"/>
            <a:chOff x="197553" y="1350354"/>
            <a:chExt cx="10575860" cy="4739428"/>
          </a:xfrm>
        </p:grpSpPr>
        <p:sp>
          <p:nvSpPr>
            <p:cNvPr id="37" name="Right Arrow 36"/>
            <p:cNvSpPr/>
            <p:nvPr/>
          </p:nvSpPr>
          <p:spPr>
            <a:xfrm>
              <a:off x="2726809" y="2119943"/>
              <a:ext cx="5925969" cy="408315"/>
            </a:xfrm>
            <a:prstGeom prst="rightArrow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6" name="Right Arrow 35"/>
            <p:cNvSpPr/>
            <p:nvPr/>
          </p:nvSpPr>
          <p:spPr>
            <a:xfrm>
              <a:off x="3368818" y="4905492"/>
              <a:ext cx="4385348" cy="1184290"/>
            </a:xfrm>
            <a:prstGeom prst="rightArrow">
              <a:avLst/>
            </a:prstGeom>
            <a:solidFill>
              <a:srgbClr val="DED0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4" name="Right Arrow 33"/>
            <p:cNvSpPr/>
            <p:nvPr/>
          </p:nvSpPr>
          <p:spPr>
            <a:xfrm>
              <a:off x="3382626" y="2868211"/>
              <a:ext cx="4385348" cy="1184290"/>
            </a:xfrm>
            <a:prstGeom prst="rightArrow">
              <a:avLst/>
            </a:prstGeom>
            <a:solidFill>
              <a:srgbClr val="DED0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8521150" y="5191103"/>
              <a:ext cx="2210859" cy="598649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8112562" y="4259160"/>
              <a:ext cx="2619447" cy="734694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8521152" y="3021978"/>
              <a:ext cx="1855831" cy="897230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197553" y="5178874"/>
              <a:ext cx="2816796" cy="59900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329851" y="4211850"/>
              <a:ext cx="2234626" cy="78200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329851" y="3021978"/>
              <a:ext cx="2234626" cy="89723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15112" y="3134376"/>
              <a:ext cx="2125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Soft, smooth and supple skin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609969" y="2995877"/>
              <a:ext cx="167819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Roughness, sallowness and wrinkled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68903" y="1930400"/>
              <a:ext cx="8242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Myriad Pro" panose="020B0503030403020204" charset="0"/>
                </a:rPr>
                <a:t>Young</a:t>
              </a:r>
              <a:endParaRPr lang="en-HK" sz="24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111827" y="1922469"/>
              <a:ext cx="5180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Myriad Pro" panose="020B0503030403020204" charset="0"/>
                </a:rPr>
                <a:t>Old</a:t>
              </a:r>
              <a:endParaRPr lang="en-HK" sz="24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126726" y="4259161"/>
              <a:ext cx="264668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Hyper-pigmented area</a:t>
              </a:r>
            </a:p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Sallow yellow color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15479" y="4263635"/>
              <a:ext cx="18837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Good skin tone</a:t>
              </a:r>
            </a:p>
            <a:p>
              <a:pPr algn="ctr"/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Normal pink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34805" y="5285884"/>
              <a:ext cx="20681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Good healing properties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604593" y="5293711"/>
              <a:ext cx="16353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Increased fragility</a:t>
              </a:r>
              <a:endParaRPr lang="en-HK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503617" y="2333687"/>
              <a:ext cx="167545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Because of </a:t>
              </a:r>
              <a:r>
                <a:rPr lang="en-US" sz="40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yriad Pro" panose="020B0503030403020204" charset="0"/>
                </a:rPr>
                <a:t>You</a:t>
              </a:r>
              <a:endParaRPr lang="en-HK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charset="0"/>
              </a:endParaRPr>
            </a:p>
          </p:txBody>
        </p:sp>
        <p:sp>
          <p:nvSpPr>
            <p:cNvPr id="6" name="Right Arrow 5"/>
            <p:cNvSpPr/>
            <p:nvPr/>
          </p:nvSpPr>
          <p:spPr>
            <a:xfrm>
              <a:off x="3382626" y="3948056"/>
              <a:ext cx="4385348" cy="1184290"/>
            </a:xfrm>
            <a:prstGeom prst="rightArrow">
              <a:avLst/>
            </a:prstGeom>
            <a:solidFill>
              <a:srgbClr val="DED0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412089" y="4204523"/>
              <a:ext cx="213712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Due to UV exposure</a:t>
              </a:r>
              <a:endParaRPr lang="en-US" b="1" dirty="0">
                <a:solidFill>
                  <a:schemeClr val="accent2"/>
                </a:solidFill>
                <a:latin typeface="Myriad Pro" panose="020B0503030403020204" charset="0"/>
              </a:endParaRPr>
            </a:p>
            <a:p>
              <a:pPr marL="285750" indent="-285750" algn="ctr"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Smoking, air pollutants</a:t>
              </a:r>
              <a:endParaRPr lang="en-US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146950" y="3149138"/>
              <a:ext cx="23887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Damage from UV radiation</a:t>
              </a:r>
              <a:endParaRPr lang="en-US" b="1" dirty="0">
                <a:solidFill>
                  <a:schemeClr val="accent2"/>
                </a:solidFill>
                <a:latin typeface="Myriad Pro" panose="020B0503030403020204" charset="0"/>
              </a:endParaRPr>
            </a:p>
            <a:p>
              <a:pPr marL="285750" indent="-285750" algn="ctr"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Loss of </a:t>
              </a:r>
              <a:r>
                <a:rPr lang="en-US" b="1" dirty="0">
                  <a:solidFill>
                    <a:srgbClr val="7030A0"/>
                  </a:solidFill>
                  <a:latin typeface="Myriad Pro" panose="020B0503030403020204" charset="0"/>
                </a:rPr>
                <a:t>elastin</a:t>
              </a:r>
              <a:r>
                <a:rPr lang="en-US" altLang="zh-TW" b="1" dirty="0">
                  <a:solidFill>
                    <a:schemeClr val="accent2"/>
                  </a:solidFill>
                  <a:latin typeface="Myriad Pro" panose="020B0503030403020204" charset="0"/>
                </a:rPr>
                <a:t>, </a:t>
              </a:r>
              <a:r>
                <a:rPr lang="en-US" altLang="zh-TW" b="1" dirty="0">
                  <a:solidFill>
                    <a:srgbClr val="0070C0"/>
                  </a:solidFill>
                  <a:latin typeface="Myriad Pro" panose="020B0503030403020204" charset="0"/>
                </a:rPr>
                <a:t>collagen</a:t>
              </a:r>
              <a:endParaRPr lang="en-US" b="1" dirty="0">
                <a:solidFill>
                  <a:srgbClr val="0070C0"/>
                </a:solidFill>
                <a:latin typeface="Myriad Pro" panose="020B050303040302020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449757" y="5305584"/>
              <a:ext cx="20617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Careless skin damage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206100" y="1350354"/>
              <a:ext cx="25490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i="1" dirty="0">
                  <a:solidFill>
                    <a:srgbClr val="FF0000"/>
                  </a:solidFill>
                  <a:latin typeface="Myriad Pro" panose="020B0503030403020204" charset="0"/>
                </a:rPr>
                <a:t>Extrinsic skin aging:</a:t>
              </a:r>
            </a:p>
            <a:p>
              <a:pPr algn="ctr"/>
              <a:r>
                <a:rPr lang="en-US" b="1" i="1" dirty="0">
                  <a:solidFill>
                    <a:schemeClr val="accent2"/>
                  </a:solidFill>
                  <a:latin typeface="Myriad Pro" panose="020B0503030403020204" charset="0"/>
                </a:rPr>
                <a:t>Acceleration of intrinsic aging</a:t>
              </a:r>
              <a:endParaRPr lang="en-HK" b="1" i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21916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314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Anti-aging 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34" y="1930400"/>
            <a:ext cx="491172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What is inside the anti-aging products?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Botanical extracts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7030A0"/>
                </a:solidFill>
                <a:latin typeface="Myriad Pro" panose="020B0503030403020204" charset="0"/>
              </a:rPr>
              <a:t>Antioxidants</a:t>
            </a:r>
            <a:endParaRPr lang="en-HK" sz="2000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rgbClr val="00B050"/>
                </a:solidFill>
                <a:latin typeface="Myriad Pro" panose="020B0503030403020204" charset="0"/>
              </a:rPr>
              <a:t>Peptides and proteins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HK" sz="2000" dirty="0" err="1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</a:rPr>
              <a:t>Retinoids</a:t>
            </a:r>
            <a:endParaRPr lang="en-HK" sz="2000" dirty="0">
              <a:solidFill>
                <a:schemeClr val="bg2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pic>
        <p:nvPicPr>
          <p:cNvPr id="61442" name="Picture 2" descr="Free Woman Smelling Cosmetic Product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600" y="1367666"/>
            <a:ext cx="2925266" cy="438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475" y="3264433"/>
            <a:ext cx="4843287" cy="285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3977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609600" y="1930399"/>
            <a:ext cx="9911254" cy="1645485"/>
          </a:xfrm>
          <a:prstGeom prst="roundRect">
            <a:avLst/>
          </a:prstGeom>
          <a:solidFill>
            <a:srgbClr val="D6E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250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Anti-aging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8" name="TextBox 7"/>
          <p:cNvSpPr txBox="1"/>
          <p:nvPr/>
        </p:nvSpPr>
        <p:spPr>
          <a:xfrm>
            <a:off x="677333" y="1930400"/>
            <a:ext cx="98435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Botanical extracts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Extracted from plants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Also known as essential oils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Many functions such as anti-oxidation, skin lightening and tightening, smoothing, anti-inflammatory effects</a:t>
            </a:r>
          </a:p>
          <a:p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7334" y="3849906"/>
            <a:ext cx="1223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Examples</a:t>
            </a:r>
            <a:r>
              <a:rPr lang="en-US" sz="2400" b="1" u="sng" dirty="0">
                <a:solidFill>
                  <a:schemeClr val="accent1"/>
                </a:solidFill>
                <a:latin typeface="Myriad Pro" panose="020B0503030403020204" charset="0"/>
              </a:rPr>
              <a:t>:</a:t>
            </a:r>
            <a:endParaRPr lang="en-HK" sz="2400" b="1" u="sng" dirty="0">
              <a:solidFill>
                <a:schemeClr val="accent1"/>
              </a:solidFill>
              <a:latin typeface="Myriad Pro" panose="020B050303040302020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24427" y="3657050"/>
            <a:ext cx="3270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HK" sz="1600" b="1" dirty="0">
                <a:solidFill>
                  <a:schemeClr val="accent2"/>
                </a:solidFill>
                <a:latin typeface="Myriad Pro" panose="020B0503030403020204" charset="0"/>
              </a:rPr>
              <a:t>Chamomile from flowers </a:t>
            </a:r>
          </a:p>
          <a:p>
            <a:pPr algn="ctr"/>
            <a:r>
              <a:rPr lang="en-HK" sz="1600" b="1" dirty="0">
                <a:solidFill>
                  <a:schemeClr val="accent2"/>
                </a:solidFill>
                <a:latin typeface="Myriad Pro" panose="020B0503030403020204" charset="0"/>
              </a:rPr>
              <a:t>(Roman Chamomile and German Chamomile)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62457" y="3623601"/>
            <a:ext cx="2207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Jasmine</a:t>
            </a:r>
          </a:p>
          <a:p>
            <a:pPr algn="ctr"/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(</a:t>
            </a:r>
            <a:r>
              <a:rPr lang="en-HK" b="1" dirty="0" err="1">
                <a:solidFill>
                  <a:schemeClr val="accent2"/>
                </a:solidFill>
                <a:latin typeface="Myriad Pro" panose="020B0503030403020204" charset="0"/>
              </a:rPr>
              <a:t>Jasminum</a:t>
            </a:r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 grandiflorum)</a:t>
            </a:r>
          </a:p>
        </p:txBody>
      </p:sp>
      <p:pic>
        <p:nvPicPr>
          <p:cNvPr id="62466" name="Picture 2" descr="Free Two Yellow Sunflowers With Clear Glass Bottle With Cork Lid Stock Photo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939" y="4317649"/>
            <a:ext cx="2500313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70" name="Picture 6" descr="Free White Flowers With Green Leaves Stock Photo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039" y="4317649"/>
            <a:ext cx="2426493" cy="161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84781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609600" y="1930400"/>
            <a:ext cx="10350500" cy="1579485"/>
          </a:xfrm>
          <a:prstGeom prst="roundRect">
            <a:avLst/>
          </a:prstGeom>
          <a:solidFill>
            <a:srgbClr val="D6E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250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Anti-aging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8" name="TextBox 7"/>
          <p:cNvSpPr txBox="1"/>
          <p:nvPr/>
        </p:nvSpPr>
        <p:spPr>
          <a:xfrm>
            <a:off x="677334" y="1929408"/>
            <a:ext cx="101938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Botanical extracts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Botanical extracts are a mixture of chemicals but not a single organic compound since they are extracted from plants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The compositions will vary and highly depend on many factors such as the growing conditions of plants, harvesting and extraction methods etc.</a:t>
            </a:r>
          </a:p>
          <a:p>
            <a:endParaRPr lang="en-HK" b="1" dirty="0">
              <a:solidFill>
                <a:schemeClr val="accent1"/>
              </a:solidFill>
              <a:latin typeface="Myriad Pro" panose="020B050303040302020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839159" y="3597646"/>
            <a:ext cx="4046735" cy="2342214"/>
            <a:chOff x="677333" y="3984921"/>
            <a:chExt cx="4426017" cy="2790050"/>
          </a:xfrm>
        </p:grpSpPr>
        <p:sp>
          <p:nvSpPr>
            <p:cNvPr id="3" name="Rectangle 2"/>
            <p:cNvSpPr/>
            <p:nvPr/>
          </p:nvSpPr>
          <p:spPr>
            <a:xfrm>
              <a:off x="677333" y="3984921"/>
              <a:ext cx="4426017" cy="279005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38499" y="5042126"/>
              <a:ext cx="4187174" cy="1576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v"/>
              </a:pPr>
              <a:r>
                <a:rPr lang="en-US" sz="2000" dirty="0">
                  <a:solidFill>
                    <a:srgbClr val="002060"/>
                  </a:solidFill>
                  <a:latin typeface="Myriad Pro" panose="020B0503030403020204" charset="0"/>
                </a:rPr>
                <a:t>Many </a:t>
              </a:r>
              <a:r>
                <a:rPr lang="en-US" sz="2000" b="1" dirty="0">
                  <a:solidFill>
                    <a:srgbClr val="002060"/>
                  </a:solidFill>
                  <a:latin typeface="Myriad Pro" panose="020B0503030403020204" charset="0"/>
                </a:rPr>
                <a:t>cosmetic products </a:t>
              </a:r>
              <a:r>
                <a:rPr lang="en-US" sz="2000" dirty="0">
                  <a:solidFill>
                    <a:srgbClr val="002060"/>
                  </a:solidFill>
                  <a:latin typeface="Myriad Pro" panose="020B0503030403020204" charset="0"/>
                </a:rPr>
                <a:t>consist of too low level of the extracts which fall far below their therapeutic ranges </a:t>
              </a:r>
              <a:endParaRPr lang="en-HK" sz="2000" dirty="0">
                <a:solidFill>
                  <a:srgbClr val="002060"/>
                </a:solidFill>
                <a:latin typeface="Myriad Pro" panose="020B0503030403020204" charset="0"/>
              </a:endParaRPr>
            </a:p>
          </p:txBody>
        </p:sp>
        <p:pic>
          <p:nvPicPr>
            <p:cNvPr id="32772" name="Picture 4" descr="Yellow and black Warning tape illustration, Caution Tape, objects, caution  tape png | PNGEg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7555" y="4070575"/>
              <a:ext cx="1090644" cy="971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ounded Rectangle 8"/>
            <p:cNvSpPr/>
            <p:nvPr/>
          </p:nvSpPr>
          <p:spPr>
            <a:xfrm>
              <a:off x="1011219" y="4184725"/>
              <a:ext cx="2766336" cy="71000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solidFill>
                    <a:srgbClr val="FFFF00"/>
                  </a:solidFill>
                </a:rPr>
                <a:t>CAUTION</a:t>
              </a:r>
              <a:endParaRPr lang="en-HK" sz="4400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471085" y="3586828"/>
            <a:ext cx="3458173" cy="2363850"/>
            <a:chOff x="7062806" y="3832648"/>
            <a:chExt cx="3788229" cy="2854234"/>
          </a:xfrm>
        </p:grpSpPr>
        <p:pic>
          <p:nvPicPr>
            <p:cNvPr id="63490" name="Picture 2" descr="Free Various Dried Flowers on Teaspoons Stock Phot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2806" y="3845710"/>
              <a:ext cx="1885406" cy="28281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492" name="Picture 4" descr="Free A Glass Bottles with Massage Oil Near the Flowers and Leaves Stock Phot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8212" y="3832648"/>
              <a:ext cx="1902823" cy="2854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463767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612775" y="1930400"/>
            <a:ext cx="8930720" cy="1419549"/>
          </a:xfrm>
          <a:prstGeom prst="roundRect">
            <a:avLst/>
          </a:prstGeom>
          <a:solidFill>
            <a:srgbClr val="EFD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250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Anti-aging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8" name="TextBox 7"/>
          <p:cNvSpPr txBox="1"/>
          <p:nvPr/>
        </p:nvSpPr>
        <p:spPr>
          <a:xfrm>
            <a:off x="677334" y="1930400"/>
            <a:ext cx="67842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Anti-oxidants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Can be considered as reducing agents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Protect the skin cells from oxidative damage by reducing the free radicals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Such as vitamin C, E, coenzyme Q10</a:t>
            </a:r>
          </a:p>
          <a:p>
            <a:endParaRPr lang="en-HK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1579" y="3522717"/>
            <a:ext cx="1223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Examples: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206700" y="3493623"/>
            <a:ext cx="6700485" cy="2483978"/>
            <a:chOff x="5078739" y="1324229"/>
            <a:chExt cx="7467241" cy="271848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78739" y="1324229"/>
              <a:ext cx="5732449" cy="271848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182996" y="2593422"/>
              <a:ext cx="17969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Myriad Pro" panose="020B0503030403020204" charset="0"/>
                </a:rPr>
                <a:t>+ 2 free radicals</a:t>
              </a:r>
              <a:endParaRPr lang="en-HK" b="1" dirty="0">
                <a:latin typeface="Myriad Pro" panose="020B050303040302020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7200785" y="2550391"/>
              <a:ext cx="2058046" cy="530697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7379534" y="1816626"/>
              <a:ext cx="217852" cy="73376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6813531" y="1327818"/>
              <a:ext cx="13498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latin typeface="Myriad Pro" panose="020B0503030403020204" charset="0"/>
                </a:rPr>
                <a:t>Cause damage</a:t>
              </a:r>
            </a:p>
            <a:p>
              <a:r>
                <a:rPr lang="en-US" sz="1400" b="1" dirty="0">
                  <a:latin typeface="Myriad Pro" panose="020B0503030403020204" charset="0"/>
                </a:rPr>
                <a:t>to our skin</a:t>
              </a:r>
              <a:endParaRPr lang="en-HK" sz="1400" b="1" dirty="0">
                <a:latin typeface="Myriad Pro" panose="020B0503030403020204" charset="0"/>
              </a:endParaRP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H="1">
              <a:off x="10025685" y="1656593"/>
              <a:ext cx="1058535" cy="614915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1087103" y="1366534"/>
              <a:ext cx="1458877" cy="909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latin typeface="Myriad Pro" panose="020B0503030403020204" charset="0"/>
                </a:rPr>
                <a:t>Do not cause damage</a:t>
              </a:r>
            </a:p>
            <a:p>
              <a:r>
                <a:rPr lang="en-US" sz="1600" b="1" dirty="0">
                  <a:latin typeface="Myriad Pro" panose="020B0503030403020204" charset="0"/>
                </a:rPr>
                <a:t>to our skin</a:t>
              </a:r>
              <a:endParaRPr lang="en-HK" sz="1600" b="1" dirty="0">
                <a:latin typeface="Myriad Pro" panose="020B0503030403020204" charset="0"/>
              </a:endParaRPr>
            </a:p>
          </p:txBody>
        </p:sp>
      </p:grpSp>
      <p:cxnSp>
        <p:nvCxnSpPr>
          <p:cNvPr id="9" name="Straight Arrow Connector 8"/>
          <p:cNvCxnSpPr/>
          <p:nvPr/>
        </p:nvCxnSpPr>
        <p:spPr>
          <a:xfrm>
            <a:off x="7417017" y="4990805"/>
            <a:ext cx="96818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514" name="Picture 2" descr="Free Fresh fruit in bowl on bench Stock Photo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" t="14537" r="42672" b="8662"/>
          <a:stretch/>
        </p:blipFill>
        <p:spPr bwMode="auto">
          <a:xfrm>
            <a:off x="2760284" y="3797316"/>
            <a:ext cx="1479001" cy="141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69277" y="5311864"/>
            <a:ext cx="2027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2"/>
                </a:solidFill>
                <a:latin typeface="Myriad Pro" panose="020B0503030403020204" charset="0"/>
              </a:rPr>
              <a:t>VITAMIN C</a:t>
            </a:r>
          </a:p>
        </p:txBody>
      </p:sp>
    </p:spTree>
    <p:extLst>
      <p:ext uri="{BB962C8B-B14F-4D97-AF65-F5344CB8AC3E}">
        <p14:creationId xmlns:p14="http://schemas.microsoft.com/office/powerpoint/2010/main" val="39290437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612776" y="1930401"/>
            <a:ext cx="8054248" cy="1320800"/>
          </a:xfrm>
          <a:prstGeom prst="roundRect">
            <a:avLst/>
          </a:prstGeom>
          <a:solidFill>
            <a:srgbClr val="D6E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250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Anti-aging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8" name="TextBox 7"/>
          <p:cNvSpPr txBox="1"/>
          <p:nvPr/>
        </p:nvSpPr>
        <p:spPr>
          <a:xfrm>
            <a:off x="677334" y="1930400"/>
            <a:ext cx="779335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00B050"/>
                </a:solidFill>
                <a:latin typeface="Myriad Pro" panose="020B0503030403020204" charset="0"/>
              </a:rPr>
              <a:t>Peptides and proteins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Reduce wrinkling by increasing the synthesis of collagen and elastin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Also provide smoothing and hydrating effects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Such as collagen, elastin, soy proteins</a:t>
            </a:r>
          </a:p>
          <a:p>
            <a:endParaRPr lang="en-HK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68708" y="3480154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accent2"/>
                </a:solidFill>
                <a:latin typeface="Myriad Pro" panose="020B0503030403020204" charset="0"/>
              </a:rPr>
              <a:t>Collagen</a:t>
            </a:r>
            <a:endParaRPr lang="en-HK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673" y="3849486"/>
            <a:ext cx="4572055" cy="2119097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92" y="3849486"/>
            <a:ext cx="5536796" cy="211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452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2083294" y="4422333"/>
            <a:ext cx="3716518" cy="1552339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Rounded Rectangle 23"/>
          <p:cNvSpPr/>
          <p:nvPr/>
        </p:nvSpPr>
        <p:spPr>
          <a:xfrm>
            <a:off x="612776" y="1930399"/>
            <a:ext cx="7185900" cy="1846659"/>
          </a:xfrm>
          <a:prstGeom prst="roundRect">
            <a:avLst/>
          </a:prstGeom>
          <a:solidFill>
            <a:srgbClr val="DED0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250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Anti-aging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8" name="TextBox 7"/>
          <p:cNvSpPr txBox="1"/>
          <p:nvPr/>
        </p:nvSpPr>
        <p:spPr>
          <a:xfrm>
            <a:off x="677335" y="1930400"/>
            <a:ext cx="71858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b="1" dirty="0" err="1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</a:rPr>
              <a:t>Retinoids</a:t>
            </a:r>
            <a:endParaRPr lang="en-US" sz="2400" b="1" dirty="0">
              <a:solidFill>
                <a:schemeClr val="bg2">
                  <a:lumMod val="50000"/>
                </a:schemeClr>
              </a:solidFill>
              <a:latin typeface="Myriad Pro" panose="020B05030304030202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Including vitamin A and its derivatives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Since they are hydrophobic in nature, they can enter the dermis layer to stimulate production of collagen, reduce the degradation of it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Improvement of age spots, skin roughness</a:t>
            </a:r>
          </a:p>
          <a:p>
            <a:endParaRPr lang="en-HK" b="1" dirty="0">
              <a:solidFill>
                <a:srgbClr val="002060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84069" y="4422333"/>
            <a:ext cx="36005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The structures are mainly of  hydrocarbons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Hydrophobic in nature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Can pass through the cell membrane easily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7978" y="4004441"/>
            <a:ext cx="242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accent2"/>
                </a:solidFill>
                <a:latin typeface="Myriad Pro" panose="020B0503030403020204" charset="0"/>
              </a:rPr>
              <a:t>Vitamin A and its derivatives</a:t>
            </a:r>
            <a:endParaRPr lang="en-HK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049446" y="4466106"/>
            <a:ext cx="3822384" cy="1209971"/>
            <a:chOff x="4670938" y="5485088"/>
            <a:chExt cx="3822384" cy="1209971"/>
          </a:xfrm>
        </p:grpSpPr>
        <p:pic>
          <p:nvPicPr>
            <p:cNvPr id="65538" name="Picture 2" descr="Free Close-up Photography of Orange Carrots Stock Photo"/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670938" y="5554822"/>
              <a:ext cx="1583487" cy="911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540" name="Picture 4" descr="Free Slice Sweet Potato Stock Photo"/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4425" y="5522397"/>
              <a:ext cx="1463972" cy="975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542" name="Picture 6" descr="Free Closeup of Red and Green Peppers on a Market Stall Stock Photo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93" t="8281" r="37119" b="40895"/>
            <a:stretch/>
          </p:blipFill>
          <p:spPr bwMode="auto">
            <a:xfrm>
              <a:off x="7718397" y="5485088"/>
              <a:ext cx="774925" cy="12099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2314" y="911633"/>
            <a:ext cx="3668415" cy="309280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392190" y="5708502"/>
            <a:ext cx="3320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2"/>
                </a:solidFill>
                <a:latin typeface="+mj-lt"/>
              </a:rPr>
              <a:t>Vitamin A can be found in carrots, sweet potatoes, red bell-peppers</a:t>
            </a:r>
          </a:p>
        </p:txBody>
      </p:sp>
    </p:spTree>
    <p:extLst>
      <p:ext uri="{BB962C8B-B14F-4D97-AF65-F5344CB8AC3E}">
        <p14:creationId xmlns:p14="http://schemas.microsoft.com/office/powerpoint/2010/main" val="35494654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400799" y="2145842"/>
            <a:ext cx="4544499" cy="1296605"/>
          </a:xfrm>
          <a:prstGeom prst="rect">
            <a:avLst/>
          </a:prstGeom>
          <a:solidFill>
            <a:srgbClr val="D6E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314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Anti-aging 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7334" y="1930400"/>
            <a:ext cx="376096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What are inside the anti-aging products?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HK" sz="2000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Botanical extracts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rgbClr val="7030A0"/>
                </a:solidFill>
                <a:latin typeface="Myriad Pro" panose="020B0503030403020204" charset="0"/>
              </a:rPr>
              <a:t>Antioxidants</a:t>
            </a:r>
            <a:endParaRPr lang="en-HK" sz="2000" dirty="0">
              <a:solidFill>
                <a:srgbClr val="7030A0"/>
              </a:solidFill>
              <a:latin typeface="Myriad Pro" panose="020B0503030403020204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HK" sz="2000" dirty="0">
                <a:solidFill>
                  <a:srgbClr val="00B050"/>
                </a:solidFill>
                <a:latin typeface="Myriad Pro" panose="020B0503030403020204" charset="0"/>
              </a:rPr>
              <a:t>Peptides and proteins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HK" sz="2000" dirty="0" err="1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</a:rPr>
              <a:t>Retinoids</a:t>
            </a:r>
            <a:endParaRPr lang="en-HK" sz="2000" dirty="0">
              <a:solidFill>
                <a:schemeClr val="bg2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/>
          </a:p>
        </p:txBody>
      </p:sp>
      <p:sp>
        <p:nvSpPr>
          <p:cNvPr id="3" name="Right Arrow 2"/>
          <p:cNvSpPr/>
          <p:nvPr/>
        </p:nvSpPr>
        <p:spPr>
          <a:xfrm>
            <a:off x="4561242" y="2528047"/>
            <a:ext cx="1355464" cy="742278"/>
          </a:xfrm>
          <a:prstGeom prst="rightArrow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TextBox 8"/>
          <p:cNvSpPr txBox="1"/>
          <p:nvPr/>
        </p:nvSpPr>
        <p:spPr>
          <a:xfrm>
            <a:off x="6522661" y="2145843"/>
            <a:ext cx="32287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u="sng" dirty="0">
                <a:solidFill>
                  <a:schemeClr val="accent2"/>
                </a:solidFill>
                <a:latin typeface="Myriad Pro" panose="020B0503030403020204" charset="0"/>
              </a:rPr>
              <a:t>The anti-aging products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Can only slow down the aging process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Should be stored properly to prevent</a:t>
            </a:r>
          </a:p>
          <a:p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      degradation of the ingredients </a:t>
            </a:r>
            <a:endParaRPr lang="en-HK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754" y="3442447"/>
            <a:ext cx="5338587" cy="3146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1902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2670754" y="5447598"/>
            <a:ext cx="4093376" cy="731520"/>
          </a:xfrm>
          <a:prstGeom prst="rect">
            <a:avLst/>
          </a:prstGeom>
          <a:solidFill>
            <a:srgbClr val="E0FCE9"/>
          </a:solidFill>
          <a:ln>
            <a:solidFill>
              <a:srgbClr val="F591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77335" y="1930400"/>
            <a:ext cx="7896024" cy="1114014"/>
          </a:xfrm>
          <a:prstGeom prst="roundRect">
            <a:avLst/>
          </a:prstGeom>
          <a:solidFill>
            <a:srgbClr val="F4E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17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For Acne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7334" y="1979575"/>
            <a:ext cx="77824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Acne vulgaris is a common skin problem especially for teenagers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About 85% prevalence in teenagers of ages 12 -24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More common in females than in males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74934" y="5555175"/>
            <a:ext cx="37192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2"/>
                </a:solidFill>
                <a:latin typeface="Myriad Pro" panose="020B0503030403020204" charset="0"/>
              </a:rPr>
              <a:t>Why does acne occur?</a:t>
            </a:r>
            <a:endParaRPr lang="en-HK" sz="28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pic>
        <p:nvPicPr>
          <p:cNvPr id="67586" name="Picture 2" descr="Free A Close-Up Shot of a Woman's Face Stock Phot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42" r="164" b="12599"/>
          <a:stretch/>
        </p:blipFill>
        <p:spPr bwMode="auto">
          <a:xfrm>
            <a:off x="1758731" y="3151991"/>
            <a:ext cx="2232405" cy="2001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8" name="Picture 4" descr="Free Man's Face in Close Up Shot Stock Phot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181" b="67177"/>
          <a:stretch/>
        </p:blipFill>
        <p:spPr bwMode="auto">
          <a:xfrm>
            <a:off x="4987356" y="3151991"/>
            <a:ext cx="2495865" cy="2054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7606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77333" y="1930399"/>
            <a:ext cx="6131839" cy="2018946"/>
          </a:xfrm>
          <a:prstGeom prst="roundRect">
            <a:avLst/>
          </a:prstGeom>
          <a:solidFill>
            <a:srgbClr val="F4E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17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For Acne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7333" y="1979575"/>
            <a:ext cx="59542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accent2"/>
                </a:solidFill>
                <a:latin typeface="Myriad Pro" panose="020B0503030403020204" charset="0"/>
              </a:rPr>
              <a:t>Development of acne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Increase in secretion of sebum by the sebaceous glands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Increase in androgen production and activity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Microbial infection of the sebaceous glands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54127" y="3764679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HK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99846" y="382623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HK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7330383" y="286310"/>
            <a:ext cx="3531822" cy="1477328"/>
            <a:chOff x="677334" y="3246231"/>
            <a:chExt cx="3531822" cy="1477328"/>
          </a:xfrm>
        </p:grpSpPr>
        <p:sp>
          <p:nvSpPr>
            <p:cNvPr id="3" name="TextBox 2"/>
            <p:cNvSpPr txBox="1"/>
            <p:nvPr/>
          </p:nvSpPr>
          <p:spPr>
            <a:xfrm>
              <a:off x="677334" y="3246231"/>
              <a:ext cx="17475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The story of acne:</a:t>
              </a:r>
              <a:endParaRPr lang="en-HK" sz="20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77334" y="3800229"/>
              <a:ext cx="3531822" cy="923330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The sebum and dead skin cells cannot escape from the hair follicles to the surface of the skin</a:t>
              </a:r>
            </a:p>
          </p:txBody>
        </p:sp>
      </p:grpSp>
      <p:sp>
        <p:nvSpPr>
          <p:cNvPr id="15" name="Right Arrow 14"/>
          <p:cNvSpPr/>
          <p:nvPr/>
        </p:nvSpPr>
        <p:spPr>
          <a:xfrm rot="5400000">
            <a:off x="8636225" y="2042971"/>
            <a:ext cx="908822" cy="553998"/>
          </a:xfrm>
          <a:prstGeom prst="rightArrow">
            <a:avLst/>
          </a:prstGeom>
          <a:solidFill>
            <a:srgbClr val="F5918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7465312" y="2448037"/>
            <a:ext cx="4640578" cy="2205006"/>
            <a:chOff x="5702884" y="3200837"/>
            <a:chExt cx="4640578" cy="2205006"/>
          </a:xfrm>
        </p:grpSpPr>
        <p:grpSp>
          <p:nvGrpSpPr>
            <p:cNvPr id="11" name="Group 10"/>
            <p:cNvGrpSpPr/>
            <p:nvPr/>
          </p:nvGrpSpPr>
          <p:grpSpPr>
            <a:xfrm>
              <a:off x="5702884" y="3200837"/>
              <a:ext cx="4640578" cy="1501308"/>
              <a:chOff x="5702884" y="3200837"/>
              <a:chExt cx="4640578" cy="150130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5702884" y="3637975"/>
                <a:ext cx="3250649" cy="646331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accent2"/>
                    </a:solidFill>
                    <a:latin typeface="Myriad Pro" panose="020B0503030403020204" charset="0"/>
                  </a:rPr>
                  <a:t>Therefore, the hair follicles are</a:t>
                </a:r>
              </a:p>
              <a:p>
                <a:pPr algn="ctr"/>
                <a:r>
                  <a:rPr lang="en-US" dirty="0">
                    <a:solidFill>
                      <a:schemeClr val="accent2"/>
                    </a:solidFill>
                    <a:latin typeface="Myriad Pro" panose="020B0503030403020204" charset="0"/>
                  </a:rPr>
                  <a:t> filled up</a:t>
                </a: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055729" y="3200837"/>
                <a:ext cx="1287733" cy="1501308"/>
              </a:xfrm>
              <a:prstGeom prst="rect">
                <a:avLst/>
              </a:prstGeom>
            </p:spPr>
          </p:pic>
        </p:grpSp>
        <p:sp>
          <p:nvSpPr>
            <p:cNvPr id="23" name="Right Arrow 22"/>
            <p:cNvSpPr/>
            <p:nvPr/>
          </p:nvSpPr>
          <p:spPr>
            <a:xfrm rot="5400000">
              <a:off x="6851445" y="4617418"/>
              <a:ext cx="953525" cy="623326"/>
            </a:xfrm>
            <a:prstGeom prst="rightArrow">
              <a:avLst/>
            </a:prstGeom>
            <a:solidFill>
              <a:srgbClr val="F5918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255298" y="4289477"/>
            <a:ext cx="9573667" cy="1671842"/>
            <a:chOff x="314069" y="5299161"/>
            <a:chExt cx="9573667" cy="1671842"/>
          </a:xfrm>
        </p:grpSpPr>
        <p:sp>
          <p:nvSpPr>
            <p:cNvPr id="7" name="TextBox 6"/>
            <p:cNvSpPr txBox="1"/>
            <p:nvPr/>
          </p:nvSpPr>
          <p:spPr>
            <a:xfrm>
              <a:off x="1932844" y="5396418"/>
              <a:ext cx="3201308" cy="1477328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The bacteria can digest the sebum and grow further</a:t>
              </a:r>
              <a:r>
                <a:rPr lang="en-US" altLang="zh-TW" dirty="0">
                  <a:solidFill>
                    <a:schemeClr val="accent2"/>
                  </a:solidFill>
                  <a:latin typeface="Myriad Pro" panose="020B0503030403020204" charset="0"/>
                </a:rPr>
                <a:t>, </a:t>
              </a: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leading to</a:t>
              </a:r>
            </a:p>
            <a:p>
              <a:pPr algn="ctr"/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 inflammation which is called acne 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683740" y="5760826"/>
              <a:ext cx="3203996" cy="120032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Excess amount of sebum (oil) and dead skin cells</a:t>
              </a:r>
              <a:r>
                <a:rPr lang="en-HK" dirty="0">
                  <a:solidFill>
                    <a:schemeClr val="accent2"/>
                  </a:solidFill>
                  <a:latin typeface="Myriad Pro" panose="020B0503030403020204" charset="0"/>
                </a:rPr>
                <a:t> form a plug which facilitates the</a:t>
              </a:r>
            </a:p>
            <a:p>
              <a:pPr algn="ctr"/>
              <a:r>
                <a:rPr lang="en-HK" dirty="0">
                  <a:solidFill>
                    <a:schemeClr val="accent2"/>
                  </a:solidFill>
                  <a:latin typeface="Myriad Pro" panose="020B0503030403020204" charset="0"/>
                </a:rPr>
                <a:t> growth of </a:t>
              </a:r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bacterial </a:t>
              </a:r>
              <a:r>
                <a:rPr lang="en-US" i="1" dirty="0">
                  <a:solidFill>
                    <a:schemeClr val="accent2"/>
                  </a:solidFill>
                  <a:latin typeface="Myriad Pro" panose="020B0503030403020204" charset="0"/>
                </a:rPr>
                <a:t>P. acnes</a:t>
              </a:r>
            </a:p>
          </p:txBody>
        </p:sp>
        <p:sp>
          <p:nvSpPr>
            <p:cNvPr id="25" name="Right Arrow 24"/>
            <p:cNvSpPr/>
            <p:nvPr/>
          </p:nvSpPr>
          <p:spPr>
            <a:xfrm rot="10800000">
              <a:off x="5310146" y="5581084"/>
              <a:ext cx="908822" cy="553998"/>
            </a:xfrm>
            <a:prstGeom prst="rightArrow">
              <a:avLst/>
            </a:prstGeom>
            <a:solidFill>
              <a:srgbClr val="F5918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069" y="5299161"/>
              <a:ext cx="1325484" cy="16718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8725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 Conditions of the Skin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364543" y="1837721"/>
            <a:ext cx="11131765" cy="14200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For the skin (epidermis and dermis layers), the normal % of water content is </a:t>
            </a: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around 80%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For the superficial layer (consisting mostly of dead cells), the water content is </a:t>
            </a: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around ~ 20%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Water content is of utmost importance to the skin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918186"/>
              </p:ext>
            </p:extLst>
          </p:nvPr>
        </p:nvGraphicFramePr>
        <p:xfrm>
          <a:off x="364543" y="3637901"/>
          <a:ext cx="6961371" cy="156805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70332">
                  <a:extLst>
                    <a:ext uri="{9D8B030D-6E8A-4147-A177-3AD203B41FA5}">
                      <a16:colId xmlns:a16="http://schemas.microsoft.com/office/drawing/2014/main" val="3084980426"/>
                    </a:ext>
                  </a:extLst>
                </a:gridCol>
                <a:gridCol w="2543504">
                  <a:extLst>
                    <a:ext uri="{9D8B030D-6E8A-4147-A177-3AD203B41FA5}">
                      <a16:colId xmlns:a16="http://schemas.microsoft.com/office/drawing/2014/main" val="2143582017"/>
                    </a:ext>
                  </a:extLst>
                </a:gridCol>
                <a:gridCol w="2647535">
                  <a:extLst>
                    <a:ext uri="{9D8B030D-6E8A-4147-A177-3AD203B41FA5}">
                      <a16:colId xmlns:a16="http://schemas.microsoft.com/office/drawing/2014/main" val="3560303498"/>
                    </a:ext>
                  </a:extLst>
                </a:gridCol>
              </a:tblGrid>
              <a:tr h="679492">
                <a:tc>
                  <a:txBody>
                    <a:bodyPr/>
                    <a:lstStyle/>
                    <a:p>
                      <a:pPr algn="ctr"/>
                      <a:endParaRPr lang="en-HK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latin typeface="+mj-lt"/>
                        </a:rPr>
                        <a:t>Normal</a:t>
                      </a:r>
                      <a:r>
                        <a:rPr lang="en-HK" sz="1800" baseline="0" dirty="0">
                          <a:latin typeface="+mj-lt"/>
                        </a:rPr>
                        <a:t> water content</a:t>
                      </a:r>
                      <a:endParaRPr lang="en-HK" sz="1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latin typeface="+mj-lt"/>
                        </a:rPr>
                        <a:t>Lower than</a:t>
                      </a:r>
                      <a:r>
                        <a:rPr lang="en-HK" sz="1800" baseline="0" dirty="0">
                          <a:latin typeface="+mj-lt"/>
                        </a:rPr>
                        <a:t> normal level</a:t>
                      </a:r>
                      <a:endParaRPr lang="en-HK" sz="18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796775"/>
                  </a:ext>
                </a:extLst>
              </a:tr>
              <a:tr h="888567"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Skin</a:t>
                      </a:r>
                      <a:r>
                        <a:rPr lang="en-HK" sz="1800" baseline="0" dirty="0">
                          <a:solidFill>
                            <a:schemeClr val="accent2"/>
                          </a:solidFill>
                          <a:latin typeface="+mj-lt"/>
                        </a:rPr>
                        <a:t> appearance</a:t>
                      </a:r>
                      <a:endParaRPr lang="en-HK" sz="1800" dirty="0">
                        <a:solidFill>
                          <a:schemeClr val="accent2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Smooth, soft, glowing,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Visible lines, tight, dry, redness</a:t>
                      </a:r>
                      <a:r>
                        <a:rPr lang="en-HK" sz="1800" baseline="0" dirty="0">
                          <a:solidFill>
                            <a:schemeClr val="accent2"/>
                          </a:solidFill>
                          <a:latin typeface="+mj-lt"/>
                        </a:rPr>
                        <a:t> and itching</a:t>
                      </a:r>
                      <a:endParaRPr lang="en-HK" sz="1800" dirty="0">
                        <a:solidFill>
                          <a:schemeClr val="accent2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2365762"/>
                  </a:ext>
                </a:extLst>
              </a:tr>
            </a:tbl>
          </a:graphicData>
        </a:graphic>
      </p:graphicFrame>
      <p:pic>
        <p:nvPicPr>
          <p:cNvPr id="10" name="Picture 8" descr="Free Woman With Black Hair and Black Eyes Stock Photo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2408" y="6089"/>
            <a:ext cx="1307799" cy="196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8201897" y="5903446"/>
            <a:ext cx="279753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424242"/>
                </a:solidFill>
                <a:latin typeface="Neue Helvetica W01"/>
              </a:rPr>
              <a:t>Source: </a:t>
            </a:r>
            <a:r>
              <a:rPr lang="en-US" sz="1100" dirty="0">
                <a:solidFill>
                  <a:srgbClr val="424242"/>
                </a:solidFill>
                <a:latin typeface="Neue Helvetica W01"/>
                <a:hlinkClick r:id="rId3"/>
              </a:rPr>
              <a:t>Layer of Skin</a:t>
            </a:r>
            <a:r>
              <a:rPr lang="en-US" sz="1100" dirty="0">
                <a:solidFill>
                  <a:srgbClr val="424242"/>
                </a:solidFill>
                <a:latin typeface="Neue Helvetica W01"/>
              </a:rPr>
              <a:t> / </a:t>
            </a:r>
            <a:r>
              <a:rPr lang="en-US" sz="1100" dirty="0" err="1">
                <a:solidFill>
                  <a:srgbClr val="424242"/>
                </a:solidFill>
                <a:latin typeface="Neue Helvetica W01"/>
              </a:rPr>
              <a:t>OpenStax</a:t>
            </a:r>
            <a:r>
              <a:rPr lang="en-US" sz="1100" dirty="0">
                <a:solidFill>
                  <a:srgbClr val="424242"/>
                </a:solidFill>
                <a:latin typeface="Neue Helvetica W01"/>
              </a:rPr>
              <a:t> / </a:t>
            </a:r>
            <a:r>
              <a:rPr lang="en-US" sz="1100" dirty="0">
                <a:solidFill>
                  <a:srgbClr val="424242"/>
                </a:solidFill>
                <a:latin typeface="Neue Helvetica W01"/>
                <a:hlinkClick r:id="rId4"/>
              </a:rPr>
              <a:t>CC BY 4.0</a:t>
            </a:r>
            <a:r>
              <a:rPr lang="en-US" sz="1100" dirty="0">
                <a:solidFill>
                  <a:srgbClr val="424242"/>
                </a:solidFill>
                <a:latin typeface="Neue Helvetica W01"/>
              </a:rPr>
              <a:t> </a:t>
            </a:r>
            <a:endParaRPr lang="en-US" sz="11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592" y="3208550"/>
            <a:ext cx="3074391" cy="269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62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17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For Acne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7333" y="1979575"/>
            <a:ext cx="1906069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  <a:latin typeface="Myriad Pro" panose="020B0503030403020204" charset="0"/>
              </a:rPr>
              <a:t>Cause of Acne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53035" y="2485016"/>
            <a:ext cx="4711850" cy="1333949"/>
          </a:xfrm>
          <a:prstGeom prst="roundRect">
            <a:avLst/>
          </a:prstGeom>
          <a:solidFill>
            <a:srgbClr val="C6FA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5417" y="2492336"/>
            <a:ext cx="45906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u="sng" dirty="0">
                <a:solidFill>
                  <a:schemeClr val="accent2"/>
                </a:solidFill>
                <a:latin typeface="Myriad Pro" panose="020B0503030403020204" charset="0"/>
              </a:rPr>
              <a:t>Hormones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Androgen level increases during puberty</a:t>
            </a:r>
          </a:p>
          <a:p>
            <a:r>
              <a:rPr lang="en-US" dirty="0">
                <a:solidFill>
                  <a:schemeClr val="accent2"/>
                </a:solidFill>
                <a:latin typeface="Myriad Pro" panose="020B0503030403020204" charset="0"/>
                <a:sym typeface="Wingdings" panose="05000000000000000000" pitchFamily="2" charset="2"/>
              </a:rPr>
              <a:t></a:t>
            </a: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 sebaceous glands enlarge</a:t>
            </a:r>
          </a:p>
          <a:p>
            <a:r>
              <a:rPr lang="en-US" dirty="0">
                <a:solidFill>
                  <a:schemeClr val="accent2"/>
                </a:solidFill>
                <a:latin typeface="Myriad Pro" panose="020B0503030403020204" charset="0"/>
                <a:sym typeface="Wingdings" panose="05000000000000000000" pitchFamily="2" charset="2"/>
              </a:rPr>
              <a:t> </a:t>
            </a: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increasing sebum secretion</a:t>
            </a:r>
            <a:endParaRPr lang="en-HK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53035" y="4373581"/>
            <a:ext cx="4711850" cy="1333949"/>
          </a:xfrm>
          <a:prstGeom prst="roundRect">
            <a:avLst/>
          </a:prstGeom>
          <a:solidFill>
            <a:srgbClr val="C6FA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8410" y="4384338"/>
            <a:ext cx="43239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accent2"/>
                </a:solidFill>
                <a:latin typeface="Myriad Pro" panose="020B0503030403020204" charset="0"/>
              </a:rPr>
              <a:t>Diet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Still remains controversial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No clear evidence suggests that diet causes acne</a:t>
            </a:r>
            <a:endParaRPr lang="en-HK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pic>
        <p:nvPicPr>
          <p:cNvPr id="69636" name="Picture 4" descr="Free Variety of Meals on the Table 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336" y="3816244"/>
            <a:ext cx="3672934" cy="244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ight Arrow 15"/>
          <p:cNvSpPr/>
          <p:nvPr/>
        </p:nvSpPr>
        <p:spPr>
          <a:xfrm>
            <a:off x="5736158" y="2805979"/>
            <a:ext cx="1347814" cy="553998"/>
          </a:xfrm>
          <a:prstGeom prst="rightArrow">
            <a:avLst/>
          </a:prstGeom>
          <a:solidFill>
            <a:srgbClr val="F5918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5736158" y="4707504"/>
            <a:ext cx="1347814" cy="553998"/>
          </a:xfrm>
          <a:prstGeom prst="rightArrow">
            <a:avLst/>
          </a:prstGeom>
          <a:solidFill>
            <a:srgbClr val="F5918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302" y="1417640"/>
            <a:ext cx="4855846" cy="194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6859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17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For Acne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7333" y="1979575"/>
            <a:ext cx="196821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  <a:latin typeface="Myriad Pro" panose="020B0503030403020204" charset="0"/>
              </a:rPr>
              <a:t>Cause of Acne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13945" y="2686638"/>
            <a:ext cx="5207754" cy="1333949"/>
          </a:xfrm>
          <a:prstGeom prst="roundRect">
            <a:avLst/>
          </a:prstGeom>
          <a:solidFill>
            <a:srgbClr val="C6FA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7333" y="2693958"/>
            <a:ext cx="5054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accent2"/>
                </a:solidFill>
                <a:latin typeface="Myriad Pro" panose="020B0503030403020204" charset="0"/>
              </a:rPr>
              <a:t>Hygiene and cleansing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Diligent cleansing might have adverse effect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Should use cleanser which is suitable for your </a:t>
            </a:r>
          </a:p>
          <a:p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      skin type (e.g. pH, oily, dry, sensitive)</a:t>
            </a:r>
            <a:endParaRPr lang="en-HK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53035" y="4373582"/>
            <a:ext cx="4711850" cy="1015684"/>
          </a:xfrm>
          <a:prstGeom prst="roundRect">
            <a:avLst/>
          </a:prstGeom>
          <a:solidFill>
            <a:srgbClr val="C6FA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3767" y="4384339"/>
            <a:ext cx="4188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>
                <a:solidFill>
                  <a:schemeClr val="accent2"/>
                </a:solidFill>
                <a:latin typeface="Myriad Pro" panose="020B0503030403020204" charset="0"/>
              </a:rPr>
              <a:t>Microbes</a:t>
            </a:r>
            <a:endParaRPr lang="en-US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i="1" dirty="0">
                <a:solidFill>
                  <a:schemeClr val="accent2"/>
                </a:solidFill>
                <a:latin typeface="Myriad Pro" panose="020B0503030403020204" charset="0"/>
              </a:rPr>
              <a:t>P. acnes </a:t>
            </a: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can stimulate inflammation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Aggravate or promote acne</a:t>
            </a:r>
            <a:endParaRPr lang="en-HK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090899" y="2106073"/>
            <a:ext cx="4102618" cy="2278266"/>
            <a:chOff x="6208030" y="1540699"/>
            <a:chExt cx="3662570" cy="1987028"/>
          </a:xfrm>
        </p:grpSpPr>
        <p:pic>
          <p:nvPicPr>
            <p:cNvPr id="17" name="Picture 2" descr="Free Woman Holding Clear Bottle Of Facial Tonic Stock Photo"/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8030" y="1540699"/>
              <a:ext cx="2339431" cy="1559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Free Woman in Purple Tank Top Applying Tonic On Her Face Stock Photo"/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7461" y="1543019"/>
              <a:ext cx="1323139" cy="19847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Picture 6" descr="Free Woman Squeezing Her Pimples with Her Fingers Stock Phot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899" y="4121967"/>
            <a:ext cx="1406963" cy="2110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3461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612774" y="1930400"/>
            <a:ext cx="8566737" cy="1569660"/>
          </a:xfrm>
          <a:prstGeom prst="roundRect">
            <a:avLst/>
          </a:prstGeom>
          <a:solidFill>
            <a:srgbClr val="D6E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3055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Treatment of Acne Vulgaris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>
              <a:solidFill>
                <a:schemeClr val="accent2"/>
              </a:solidFill>
            </a:endParaRPr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7333" y="1930400"/>
            <a:ext cx="68427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chemeClr val="accent3"/>
                </a:solidFill>
                <a:latin typeface="Myriad Pro" panose="020B0503030403020204" charset="0"/>
              </a:rPr>
              <a:t>Benzoyl peroxide (BPO)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Can generate reactive radical species to kill bacteria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NOT</a:t>
            </a: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 an antibiotic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Increasing cell turnover rate, anti-inflammatory effect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Suitable for mild-to-moderate acne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197815"/>
              </p:ext>
            </p:extLst>
          </p:nvPr>
        </p:nvGraphicFramePr>
        <p:xfrm>
          <a:off x="7272052" y="2088132"/>
          <a:ext cx="1907460" cy="883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58" name="PerkinElmer.ChemDrawJS.OleClipboard.DataObject.OleDataObject" r:id="rId3" imgW="1545946" imgH="715670" progId="ChemDrawJS">
                  <p:embed/>
                </p:oleObj>
              </mc:Choice>
              <mc:Fallback>
                <p:oleObj name="PerkinElmer.ChemDrawJS.OleClipboard.DataObject.OleDataObject" r:id="rId3" imgW="1545946" imgH="715670" progId="ChemDrawJS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72052" y="2088132"/>
                        <a:ext cx="1907460" cy="8832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965521" y="2970662"/>
            <a:ext cx="506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accent2"/>
                </a:solidFill>
                <a:latin typeface="Myriad Pro" panose="020B0503030403020204" charset="0"/>
              </a:rPr>
              <a:t>BPO</a:t>
            </a:r>
            <a:endParaRPr lang="en-HK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7334" y="3761670"/>
            <a:ext cx="4775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chemeClr val="accent2"/>
                </a:solidFill>
                <a:latin typeface="Myriad Pro" panose="020B0503030403020204" charset="0"/>
              </a:rPr>
              <a:t>Generation of radical species from BPO and sunlight:</a:t>
            </a:r>
            <a:endParaRPr lang="en-HK" sz="20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970106" y="4430485"/>
            <a:ext cx="9002694" cy="1809042"/>
            <a:chOff x="677334" y="4398957"/>
            <a:chExt cx="9002694" cy="1809042"/>
          </a:xfrm>
        </p:grpSpPr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2481198"/>
                </p:ext>
              </p:extLst>
            </p:nvPr>
          </p:nvGraphicFramePr>
          <p:xfrm>
            <a:off x="677334" y="4398957"/>
            <a:ext cx="6222070" cy="11815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59" name="PerkinElmer.ChemDrawJS.OleClipboard.DataObject.OleDataObject" r:id="rId5" imgW="3770986" imgH="715670" progId="ChemDrawJS">
                    <p:embed/>
                  </p:oleObj>
                </mc:Choice>
                <mc:Fallback>
                  <p:oleObj name="PerkinElmer.ChemDrawJS.OleClipboard.DataObject.OleDataObject" r:id="rId5" imgW="3770986" imgH="715670" progId="ChemDrawJS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77334" y="4398957"/>
                          <a:ext cx="6222070" cy="118153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2" name="Straight Arrow Connector 11"/>
            <p:cNvCxnSpPr/>
            <p:nvPr/>
          </p:nvCxnSpPr>
          <p:spPr>
            <a:xfrm flipH="1" flipV="1">
              <a:off x="6227335" y="5280183"/>
              <a:ext cx="915743" cy="389097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7227825" y="5377002"/>
              <a:ext cx="2452203" cy="83099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accent2"/>
                  </a:solidFill>
                  <a:latin typeface="Myriad Pro" panose="020B0503030403020204" charset="0"/>
                </a:rPr>
                <a:t>Reactive radical</a:t>
              </a:r>
            </a:p>
            <a:p>
              <a:pPr algn="ctr"/>
              <a:r>
                <a:rPr lang="en-US" sz="2400" b="1" dirty="0">
                  <a:solidFill>
                    <a:schemeClr val="accent2"/>
                  </a:solidFill>
                  <a:latin typeface="Myriad Pro" panose="020B0503030403020204" charset="0"/>
                </a:rPr>
                <a:t>to kill bacteria</a:t>
              </a:r>
              <a:endParaRPr lang="en-HK" sz="24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</p:grpSp>
      <p:pic>
        <p:nvPicPr>
          <p:cNvPr id="42093" name="Picture 109" descr="undefined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7829" y="1784059"/>
            <a:ext cx="2483122" cy="186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257828" y="3658587"/>
            <a:ext cx="2934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Myriad Pro" panose="020B0503030403020204" charset="0"/>
              </a:rPr>
              <a:t>Source: Wikipedia </a:t>
            </a:r>
            <a:r>
              <a:rPr lang="en-US" sz="1200" dirty="0">
                <a:solidFill>
                  <a:schemeClr val="accent2"/>
                </a:solidFill>
                <a:hlinkClick r:id="rId8"/>
              </a:rPr>
              <a:t>CC BY-SA 3.0</a:t>
            </a:r>
            <a:endParaRPr lang="en-US" sz="1200" dirty="0">
              <a:solidFill>
                <a:schemeClr val="accent2"/>
              </a:solidFill>
            </a:endParaRPr>
          </a:p>
          <a:p>
            <a:endParaRPr lang="en-US" sz="12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3268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612776" y="1930400"/>
            <a:ext cx="7670090" cy="1569660"/>
          </a:xfrm>
          <a:prstGeom prst="roundRect">
            <a:avLst/>
          </a:prstGeom>
          <a:solidFill>
            <a:srgbClr val="D6E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3055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Treatment of Acne Vulgaris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>
              <a:solidFill>
                <a:schemeClr val="accent2"/>
              </a:solidFill>
            </a:endParaRPr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7334" y="1930400"/>
            <a:ext cx="57022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chemeClr val="accent3"/>
                </a:solidFill>
                <a:latin typeface="Myriad Pro" panose="020B0503030403020204" charset="0"/>
              </a:rPr>
              <a:t>Salicylic acid (SA)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Natural anti-inflammatory drug (Obtained from white willow)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Precursor of aspirin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Anti-inflammatory effect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Suitable for mild-to-moderate acne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4999"/>
              </p:ext>
            </p:extLst>
          </p:nvPr>
        </p:nvGraphicFramePr>
        <p:xfrm>
          <a:off x="8894375" y="1181548"/>
          <a:ext cx="2012040" cy="16034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47" name="PerkinElmer.ChemDrawJS.OleClipboard.DataObject.OleDataObject" r:id="rId3" imgW="821131" imgH="653491" progId="ChemDrawJS">
                  <p:embed/>
                </p:oleObj>
              </mc:Choice>
              <mc:Fallback>
                <p:oleObj name="PerkinElmer.ChemDrawJS.OleClipboard.DataObject.OleDataObject" r:id="rId3" imgW="821131" imgH="653491" progId="ChemDrawJS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94375" y="1181548"/>
                        <a:ext cx="2012040" cy="16034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010" name="Picture 2" descr="https://upload.wikimedia.org/wikipedia/commons/thumb/a/a1/Thom%C3%A9_Salix_alba_clean.jpg/800px-Thom%C3%A9_Salix_alba_clean.jpg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602" y="3633293"/>
            <a:ext cx="1813014" cy="2996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275186" y="5954177"/>
            <a:ext cx="3469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accent2"/>
                </a:solidFill>
                <a:latin typeface="Myriad Pro" panose="020B0503030403020204" charset="0"/>
              </a:rPr>
              <a:t>Salix alba plant; also know as White willow</a:t>
            </a:r>
            <a:endParaRPr lang="en-HK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pic>
        <p:nvPicPr>
          <p:cNvPr id="43063" name="Picture 55" descr="undefined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390" y="4074312"/>
            <a:ext cx="2578302" cy="193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73254" y="6008038"/>
            <a:ext cx="19265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  <a:latin typeface="Myriad Pro" panose="020B0503030403020204" charset="0"/>
                <a:hlinkClick r:id="rId7"/>
              </a:rPr>
              <a:t>Image</a:t>
            </a:r>
            <a:r>
              <a:rPr lang="en-US" sz="1100" dirty="0">
                <a:solidFill>
                  <a:schemeClr val="accent2"/>
                </a:solidFill>
                <a:latin typeface="Myriad Pro" panose="020B0503030403020204" charset="0"/>
              </a:rPr>
              <a:t> / </a:t>
            </a:r>
            <a:r>
              <a:rPr lang="en-US" sz="1100" dirty="0" err="1">
                <a:solidFill>
                  <a:schemeClr val="accent2"/>
                </a:solidFill>
                <a:latin typeface="Myriad Pro" panose="020B0503030403020204" charset="0"/>
              </a:rPr>
              <a:t>Obli</a:t>
            </a:r>
            <a:r>
              <a:rPr lang="en-US" sz="1100" dirty="0">
                <a:solidFill>
                  <a:schemeClr val="accent2"/>
                </a:solidFill>
                <a:latin typeface="Myriad Pro" panose="020B0503030403020204" charset="0"/>
              </a:rPr>
              <a:t> / </a:t>
            </a:r>
            <a:r>
              <a:rPr lang="en-US" sz="1100" dirty="0">
                <a:solidFill>
                  <a:schemeClr val="accent2"/>
                </a:solidFill>
                <a:latin typeface="Myriad Pro" panose="020B0503030403020204" charset="0"/>
                <a:hlinkClick r:id="rId8"/>
              </a:rPr>
              <a:t>CC BY-SA 3.0</a:t>
            </a:r>
            <a:endParaRPr lang="en-US" sz="1100" dirty="0">
              <a:solidFill>
                <a:schemeClr val="accent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1272" y="3704980"/>
            <a:ext cx="2021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accent2"/>
                </a:solidFill>
                <a:latin typeface="Myriad Pro" panose="020B0503030403020204" charset="0"/>
              </a:rPr>
              <a:t>Salic acid-based cream</a:t>
            </a:r>
            <a:endParaRPr lang="en-HK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894375" y="2887472"/>
            <a:ext cx="1906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altLang="zh-TW" b="1" dirty="0">
                <a:solidFill>
                  <a:schemeClr val="accent3"/>
                </a:solidFill>
                <a:latin typeface="Myriad Pro" panose="020B0503030403020204" charset="0"/>
              </a:rPr>
              <a:t>Salicylic acid (SA)</a:t>
            </a:r>
          </a:p>
        </p:txBody>
      </p:sp>
    </p:spTree>
    <p:extLst>
      <p:ext uri="{BB962C8B-B14F-4D97-AF65-F5344CB8AC3E}">
        <p14:creationId xmlns:p14="http://schemas.microsoft.com/office/powerpoint/2010/main" val="6612972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612775" y="1930399"/>
            <a:ext cx="6092825" cy="2249715"/>
          </a:xfrm>
          <a:prstGeom prst="roundRect">
            <a:avLst/>
          </a:prstGeom>
          <a:solidFill>
            <a:srgbClr val="D6E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3055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Treatment of Acne Vulgaris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" name="AutoShape 2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>
              <a:solidFill>
                <a:schemeClr val="accent2"/>
              </a:solidFill>
            </a:endParaRPr>
          </a:p>
        </p:txBody>
      </p:sp>
      <p:sp>
        <p:nvSpPr>
          <p:cNvPr id="15" name="AutoShape 4" descr="11 Ways To Improve Your Skin Elasticity – SkinKraf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HK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7334" y="1930400"/>
            <a:ext cx="6028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chemeClr val="accent3"/>
                </a:solidFill>
                <a:latin typeface="Myriad Pro" panose="020B0503030403020204" charset="0"/>
              </a:rPr>
              <a:t>Topical </a:t>
            </a:r>
            <a:r>
              <a:rPr lang="en-HK" sz="2400" b="1" dirty="0" err="1">
                <a:solidFill>
                  <a:schemeClr val="accent3"/>
                </a:solidFill>
                <a:latin typeface="Myriad Pro" panose="020B0503030403020204" charset="0"/>
              </a:rPr>
              <a:t>retinoids</a:t>
            </a:r>
            <a:endParaRPr lang="en-HK" sz="2400" b="1" dirty="0">
              <a:solidFill>
                <a:schemeClr val="accent3"/>
              </a:solidFill>
              <a:latin typeface="Myriad Pro" panose="020B05030304030202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Vitamin A and its derivatives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Anti-inflammatory effect, reducing formation of </a:t>
            </a:r>
            <a:r>
              <a:rPr lang="en-US" b="1" dirty="0" err="1">
                <a:solidFill>
                  <a:schemeClr val="accent2"/>
                </a:solidFill>
                <a:latin typeface="Myriad Pro" panose="020B0503030403020204" charset="0"/>
              </a:rPr>
              <a:t>microcomedones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Suitable for all cases of acne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FDA approved: </a:t>
            </a:r>
            <a:r>
              <a:rPr lang="en-US" b="1" dirty="0" err="1">
                <a:solidFill>
                  <a:schemeClr val="accent2"/>
                </a:solidFill>
                <a:latin typeface="Myriad Pro" panose="020B0503030403020204" charset="0"/>
              </a:rPr>
              <a:t>tretinoin</a:t>
            </a: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, </a:t>
            </a:r>
            <a:r>
              <a:rPr lang="en-US" b="1" dirty="0" err="1">
                <a:solidFill>
                  <a:schemeClr val="accent2"/>
                </a:solidFill>
                <a:latin typeface="Myriad Pro" panose="020B0503030403020204" charset="0"/>
              </a:rPr>
              <a:t>adapalane</a:t>
            </a:r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 and </a:t>
            </a:r>
            <a:r>
              <a:rPr lang="en-US" b="1" dirty="0" err="1">
                <a:solidFill>
                  <a:schemeClr val="accent2"/>
                </a:solidFill>
                <a:latin typeface="Myriad Pro" panose="020B0503030403020204" charset="0"/>
              </a:rPr>
              <a:t>tazarotene</a:t>
            </a:r>
            <a:endParaRPr lang="en-US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7525" y="1032911"/>
            <a:ext cx="4388391" cy="3699813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1341667" y="4311530"/>
            <a:ext cx="4641883" cy="1407198"/>
            <a:chOff x="3977753" y="5311406"/>
            <a:chExt cx="4641883" cy="1407198"/>
          </a:xfrm>
        </p:grpSpPr>
        <p:pic>
          <p:nvPicPr>
            <p:cNvPr id="19" name="Picture 2" descr="Free Close-up Photography of Orange Carrots Stock Photo"/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977753" y="5538609"/>
              <a:ext cx="1981652" cy="1140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 descr="Free Slice Sweet Potato Stock Photo"/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9405" y="5522397"/>
              <a:ext cx="1758992" cy="1172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6" descr="Free Closeup of Red and Green Peppers on a Market Stall Stock Photo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93" t="8281" r="37119" b="40895"/>
            <a:stretch/>
          </p:blipFill>
          <p:spPr bwMode="auto">
            <a:xfrm>
              <a:off x="7718397" y="5311406"/>
              <a:ext cx="901239" cy="1407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TextBox 21"/>
          <p:cNvSpPr txBox="1"/>
          <p:nvPr/>
        </p:nvSpPr>
        <p:spPr>
          <a:xfrm>
            <a:off x="2118053" y="5711394"/>
            <a:ext cx="32298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2"/>
                </a:solidFill>
                <a:latin typeface="+mj-lt"/>
              </a:rPr>
              <a:t>Vitamin A can be found in carrots, sweet potato, red bell-peppers</a:t>
            </a:r>
          </a:p>
        </p:txBody>
      </p:sp>
    </p:spTree>
    <p:extLst>
      <p:ext uri="{BB962C8B-B14F-4D97-AF65-F5344CB8AC3E}">
        <p14:creationId xmlns:p14="http://schemas.microsoft.com/office/powerpoint/2010/main" val="31813510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77335" y="1930400"/>
            <a:ext cx="7868524" cy="1114014"/>
          </a:xfrm>
          <a:prstGeom prst="roundRect">
            <a:avLst/>
          </a:prstGeom>
          <a:solidFill>
            <a:srgbClr val="F4E0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17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For Acne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7334" y="1979575"/>
            <a:ext cx="77824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Acne vulgaris is a common skin problem especially for teenagers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About 85% prevalence in teenagers of ages 12 -24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More common in females than in males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7334" y="3088526"/>
            <a:ext cx="3055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chemeClr val="accent2"/>
                </a:solidFill>
                <a:latin typeface="Myriad Pro" panose="020B0503030403020204" charset="0"/>
              </a:rPr>
              <a:t>Treatment of Acne Vulgaris</a:t>
            </a:r>
            <a:endParaRPr lang="en-HK" sz="2400" b="1" u="sng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6926" y="3550191"/>
            <a:ext cx="36870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chemeClr val="accent1">
                    <a:lumMod val="50000"/>
                  </a:schemeClr>
                </a:solidFill>
                <a:latin typeface="Myriad Pro" panose="020B0503030403020204" charset="0"/>
              </a:rPr>
              <a:t>Benzoyl peroxide (BPO)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rgbClr val="C00000"/>
                </a:solidFill>
                <a:latin typeface="Myriad Pro" panose="020B0503030403020204" charset="0"/>
              </a:rPr>
              <a:t>Salicylic acid (SA)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rgbClr val="E29642"/>
                </a:solidFill>
                <a:latin typeface="Myriad Pro" panose="020B0503030403020204" charset="0"/>
              </a:rPr>
              <a:t>Topical </a:t>
            </a:r>
            <a:r>
              <a:rPr lang="en-HK" sz="2400" b="1" dirty="0" err="1">
                <a:solidFill>
                  <a:srgbClr val="E29642"/>
                </a:solidFill>
                <a:latin typeface="Myriad Pro" panose="020B0503030403020204" charset="0"/>
              </a:rPr>
              <a:t>retinoids</a:t>
            </a:r>
            <a:endParaRPr lang="en-HK" sz="2400" b="1" dirty="0">
              <a:solidFill>
                <a:srgbClr val="E29642"/>
              </a:solidFill>
              <a:latin typeface="Myriad Pro" panose="020B050303040302020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223017" y="4989966"/>
            <a:ext cx="1907460" cy="1171220"/>
            <a:chOff x="2903721" y="4928383"/>
            <a:chExt cx="1907460" cy="1171220"/>
          </a:xfrm>
        </p:grpSpPr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47601052"/>
                </p:ext>
              </p:extLst>
            </p:nvPr>
          </p:nvGraphicFramePr>
          <p:xfrm>
            <a:off x="2903721" y="4928383"/>
            <a:ext cx="1907460" cy="8832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34" name="PerkinElmer.ChemDrawJS.OleClipboard.DataObject.OleDataObject" r:id="rId3" imgW="1545946" imgH="715670" progId="ChemDrawJS">
                    <p:embed/>
                  </p:oleObj>
                </mc:Choice>
                <mc:Fallback>
                  <p:oleObj name="PerkinElmer.ChemDrawJS.OleClipboard.DataObject.OleDataObject" r:id="rId3" imgW="1545946" imgH="715670" progId="ChemDrawJS">
                    <p:embed/>
                    <p:pic>
                      <p:nvPicPr>
                        <p:cNvPr id="3" name="Object 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903721" y="4928383"/>
                          <a:ext cx="1907460" cy="88322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3545506" y="5730271"/>
              <a:ext cx="5068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BPO</a:t>
              </a:r>
              <a:endParaRPr lang="en-HK" b="1" u="sng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</p:grpSp>
      <p:pic>
        <p:nvPicPr>
          <p:cNvPr id="16" name="Picture 2" descr="Free A Close-Up Shot of a Woman's Face Stock Photo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42" r="164" b="12599"/>
          <a:stretch/>
        </p:blipFill>
        <p:spPr bwMode="auto">
          <a:xfrm>
            <a:off x="9585882" y="2063560"/>
            <a:ext cx="1996518" cy="178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5453902" y="3363191"/>
            <a:ext cx="1284195" cy="1246414"/>
            <a:chOff x="6729549" y="2165290"/>
            <a:chExt cx="1284195" cy="1246414"/>
          </a:xfrm>
        </p:grpSpPr>
        <p:sp>
          <p:nvSpPr>
            <p:cNvPr id="15" name="TextBox 14"/>
            <p:cNvSpPr txBox="1"/>
            <p:nvPr/>
          </p:nvSpPr>
          <p:spPr>
            <a:xfrm>
              <a:off x="7255064" y="3042372"/>
              <a:ext cx="394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SA</a:t>
              </a:r>
              <a:endParaRPr lang="en-HK" b="1" u="sng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75086084"/>
                </p:ext>
              </p:extLst>
            </p:nvPr>
          </p:nvGraphicFramePr>
          <p:xfrm>
            <a:off x="6729549" y="2165290"/>
            <a:ext cx="1284195" cy="10233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235" name="PerkinElmer.ChemDrawJS.OleClipboard.DataObject.OleDataObject" r:id="rId6" imgW="821131" imgH="653491" progId="ChemDrawJS">
                    <p:embed/>
                  </p:oleObj>
                </mc:Choice>
                <mc:Fallback>
                  <p:oleObj name="PerkinElmer.ChemDrawJS.OleClipboard.DataObject.OleDataObject" r:id="rId6" imgW="821131" imgH="653491" progId="ChemDrawJS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6729549" y="2165290"/>
                          <a:ext cx="1284195" cy="10233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Group 8"/>
          <p:cNvGrpSpPr/>
          <p:nvPr/>
        </p:nvGrpSpPr>
        <p:grpSpPr>
          <a:xfrm>
            <a:off x="9390455" y="429092"/>
            <a:ext cx="2475256" cy="1501308"/>
            <a:chOff x="8263688" y="3427075"/>
            <a:chExt cx="2475256" cy="1501308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263688" y="3427075"/>
              <a:ext cx="1287733" cy="1501308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551421" y="3430553"/>
              <a:ext cx="1187523" cy="1497830"/>
            </a:xfrm>
            <a:prstGeom prst="rect">
              <a:avLst/>
            </a:prstGeom>
          </p:spPr>
        </p:pic>
      </p:grpSp>
      <p:pic>
        <p:nvPicPr>
          <p:cNvPr id="23" name="Picture 4" descr="Free Woman in Purple Tank Top Applying Tonic On Her Face Stock Photo"/>
          <p:cNvPicPr>
            <a:picLocks noChangeAspect="1" noChangeArrowheads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132" y="3986333"/>
            <a:ext cx="1482111" cy="227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0297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6" name="Picture 6" descr="Free A Boy with Sunscreen on His Face Stock Photo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351" y="4264790"/>
            <a:ext cx="2715371" cy="203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569096" y="1930400"/>
            <a:ext cx="6862982" cy="2050334"/>
          </a:xfrm>
          <a:prstGeom prst="roundRect">
            <a:avLst/>
          </a:prstGeom>
          <a:solidFill>
            <a:srgbClr val="FED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Sun care</a:t>
            </a:r>
          </a:p>
        </p:txBody>
      </p:sp>
      <p:pic>
        <p:nvPicPr>
          <p:cNvPr id="46084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369" y="584106"/>
            <a:ext cx="2312353" cy="13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9096" y="1971518"/>
            <a:ext cx="665515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chemeClr val="accent2"/>
                </a:solidFill>
                <a:latin typeface="Myriad Pro" panose="020B0503030403020204" charset="0"/>
              </a:rPr>
              <a:t>Exposing skin to </a:t>
            </a: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</a:rPr>
              <a:t>sunlight</a:t>
            </a:r>
            <a:r>
              <a:rPr lang="en-US" sz="2400" dirty="0">
                <a:latin typeface="Myriad Pro" panose="020B0503030403020204" charset="0"/>
              </a:rPr>
              <a:t> </a:t>
            </a:r>
            <a:r>
              <a:rPr lang="en-US" sz="2400" dirty="0">
                <a:solidFill>
                  <a:schemeClr val="accent2"/>
                </a:solidFill>
                <a:latin typeface="Myriad Pro" panose="020B0503030403020204" charset="0"/>
              </a:rPr>
              <a:t>for a long duration, </a:t>
            </a:r>
            <a:br>
              <a:rPr lang="en-US" sz="2400" dirty="0">
                <a:solidFill>
                  <a:schemeClr val="accent2"/>
                </a:solidFill>
                <a:latin typeface="Myriad Pro" panose="020B0503030403020204" charset="0"/>
              </a:rPr>
            </a:br>
            <a:r>
              <a:rPr lang="en-US" sz="2400" dirty="0">
                <a:solidFill>
                  <a:schemeClr val="accent2"/>
                </a:solidFill>
                <a:latin typeface="Myriad Pro" panose="020B0503030403020204" charset="0"/>
              </a:rPr>
              <a:t>skin can suffer from: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C7F02"/>
                </a:solidFill>
                <a:latin typeface="Myriad Pro" panose="020B0503030403020204" charset="0"/>
              </a:rPr>
              <a:t>Redness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</a:rPr>
              <a:t>Irritation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</a:rPr>
              <a:t>Tanning</a:t>
            </a:r>
            <a:endParaRPr lang="en-HK" sz="2400" dirty="0">
              <a:solidFill>
                <a:schemeClr val="bg2">
                  <a:lumMod val="50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37560" y="4280999"/>
            <a:ext cx="1935082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Not only that…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88871" y="4763638"/>
            <a:ext cx="2432461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C7F02"/>
                </a:solidFill>
                <a:latin typeface="Myriad Pro" panose="020B0503030403020204" charset="0"/>
              </a:rPr>
              <a:t>Possible to cause: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FC7F02"/>
                </a:solidFill>
                <a:latin typeface="Myriad Pro" panose="020B0503030403020204" charset="0"/>
              </a:rPr>
              <a:t>Premature wrinkling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FC7F02"/>
                </a:solidFill>
                <a:latin typeface="Myriad Pro" panose="020B0503030403020204" charset="0"/>
              </a:rPr>
              <a:t>Skin cancer</a:t>
            </a:r>
            <a:endParaRPr lang="en-HK" dirty="0">
              <a:solidFill>
                <a:srgbClr val="FC7F02"/>
              </a:solidFill>
              <a:latin typeface="Myriad Pro" panose="020B0503030403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7251" y="5769497"/>
            <a:ext cx="2618116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7030A0"/>
                </a:solidFill>
                <a:latin typeface="Myriad Pro" panose="020B0503030403020204" charset="0"/>
              </a:rPr>
              <a:t>Although you can get</a:t>
            </a:r>
          </a:p>
          <a:p>
            <a:r>
              <a:rPr lang="en-US" dirty="0">
                <a:solidFill>
                  <a:srgbClr val="7030A0"/>
                </a:solidFill>
                <a:latin typeface="Myriad Pro" panose="020B0503030403020204" charset="0"/>
              </a:rPr>
              <a:t>      vitamin D</a:t>
            </a:r>
            <a:endParaRPr lang="en-HK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867037" y="4559644"/>
            <a:ext cx="2801834" cy="1771650"/>
            <a:chOff x="3815278" y="3729173"/>
            <a:chExt cx="2801834" cy="177165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15278" y="3729173"/>
              <a:ext cx="904875" cy="177165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83662" y="3748223"/>
              <a:ext cx="933450" cy="1733550"/>
            </a:xfrm>
            <a:prstGeom prst="rect">
              <a:avLst/>
            </a:prstGeom>
          </p:spPr>
        </p:pic>
        <p:sp>
          <p:nvSpPr>
            <p:cNvPr id="26" name="Right Arrow 25"/>
            <p:cNvSpPr/>
            <p:nvPr/>
          </p:nvSpPr>
          <p:spPr>
            <a:xfrm>
              <a:off x="4781760" y="4414703"/>
              <a:ext cx="963509" cy="400589"/>
            </a:xfrm>
            <a:prstGeom prst="rightArrow">
              <a:avLst/>
            </a:prstGeom>
            <a:solidFill>
              <a:srgbClr val="F5918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pic>
        <p:nvPicPr>
          <p:cNvPr id="71684" name="Picture 4" descr="Free Couple of travelers walking along road in countryside during trip Stock Photo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25" b="14384"/>
          <a:stretch/>
        </p:blipFill>
        <p:spPr bwMode="auto">
          <a:xfrm>
            <a:off x="8329351" y="2134537"/>
            <a:ext cx="3118390" cy="203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74395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69096" y="1930398"/>
            <a:ext cx="6264090" cy="3845133"/>
          </a:xfrm>
          <a:prstGeom prst="roundRect">
            <a:avLst/>
          </a:prstGeom>
          <a:solidFill>
            <a:srgbClr val="FED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Sun care</a:t>
            </a:r>
          </a:p>
        </p:txBody>
      </p:sp>
      <p:pic>
        <p:nvPicPr>
          <p:cNvPr id="46084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343" y="909229"/>
            <a:ext cx="2312353" cy="13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77334" y="2082212"/>
            <a:ext cx="5765040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2400" dirty="0">
                <a:solidFill>
                  <a:schemeClr val="accent2"/>
                </a:solidFill>
                <a:latin typeface="Myriad Pro" panose="020B0503030403020204" charset="0"/>
              </a:rPr>
              <a:t>UV has the highest energy among the </a:t>
            </a:r>
            <a:br>
              <a:rPr lang="en-US" altLang="zh-TW" sz="2400" dirty="0">
                <a:solidFill>
                  <a:schemeClr val="accent2"/>
                </a:solidFill>
                <a:latin typeface="Myriad Pro" panose="020B0503030403020204" charset="0"/>
              </a:rPr>
            </a:br>
            <a:r>
              <a:rPr lang="en-US" altLang="zh-TW" sz="2400" dirty="0">
                <a:solidFill>
                  <a:schemeClr val="accent2"/>
                </a:solidFill>
                <a:latin typeface="Myriad Pro" panose="020B0503030403020204" charset="0"/>
              </a:rPr>
              <a:t>spectrum of sunlight reaching the </a:t>
            </a:r>
            <a:br>
              <a:rPr lang="en-US" altLang="zh-TW" sz="2400" dirty="0">
                <a:solidFill>
                  <a:schemeClr val="accent2"/>
                </a:solidFill>
                <a:latin typeface="Myriad Pro" panose="020B0503030403020204" charset="0"/>
              </a:rPr>
            </a:br>
            <a:r>
              <a:rPr lang="en-US" altLang="zh-TW" sz="2400" dirty="0">
                <a:solidFill>
                  <a:schemeClr val="accent2"/>
                </a:solidFill>
                <a:latin typeface="Myriad Pro" panose="020B0503030403020204" charset="0"/>
              </a:rPr>
              <a:t>earth’s surface.</a:t>
            </a:r>
          </a:p>
          <a:p>
            <a:endParaRPr lang="en-US" altLang="zh-TW" sz="24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TW" sz="2400" dirty="0">
                <a:solidFill>
                  <a:schemeClr val="accent2"/>
                </a:solidFill>
                <a:latin typeface="Myriad Pro" panose="020B0503030403020204" charset="0"/>
              </a:rPr>
              <a:t>There are three kinds of UV:</a:t>
            </a:r>
            <a:r>
              <a:rPr lang="en-US" altLang="zh-TW" sz="2400" dirty="0">
                <a:latin typeface="Myriad Pro" panose="020B0503030403020204" charset="0"/>
              </a:rPr>
              <a:t> </a:t>
            </a:r>
            <a:r>
              <a:rPr lang="en-US" altLang="zh-TW" sz="2400" dirty="0">
                <a:solidFill>
                  <a:srgbClr val="C00000"/>
                </a:solidFill>
                <a:latin typeface="Myriad Pro" panose="020B0503030403020204" charset="0"/>
              </a:rPr>
              <a:t>UVA</a:t>
            </a:r>
            <a:r>
              <a:rPr lang="en-US" altLang="zh-TW" sz="2400" dirty="0">
                <a:latin typeface="Myriad Pro" panose="020B0503030403020204" charset="0"/>
              </a:rPr>
              <a:t>, </a:t>
            </a:r>
            <a:r>
              <a:rPr lang="en-US" altLang="zh-TW" sz="2400" dirty="0" err="1">
                <a:solidFill>
                  <a:srgbClr val="FC7F02"/>
                </a:solidFill>
                <a:latin typeface="Myriad Pro" panose="020B0503030403020204" charset="0"/>
              </a:rPr>
              <a:t>UVB</a:t>
            </a:r>
            <a:r>
              <a:rPr lang="en-US" altLang="zh-TW" sz="2400" dirty="0">
                <a:latin typeface="Myriad Pro" panose="020B0503030403020204" charset="0"/>
              </a:rPr>
              <a:t> </a:t>
            </a:r>
            <a:br>
              <a:rPr lang="en-US" altLang="zh-TW" sz="2400" dirty="0">
                <a:latin typeface="Myriad Pro" panose="020B0503030403020204" charset="0"/>
              </a:rPr>
            </a:br>
            <a:r>
              <a:rPr lang="en-US" altLang="zh-TW" sz="2400" dirty="0">
                <a:latin typeface="Myriad Pro" panose="020B0503030403020204" charset="0"/>
              </a:rPr>
              <a:t>and </a:t>
            </a:r>
            <a:r>
              <a:rPr lang="en-US" altLang="zh-TW" sz="2400" dirty="0">
                <a:solidFill>
                  <a:srgbClr val="0070C0"/>
                </a:solidFill>
                <a:latin typeface="Myriad Pro" panose="020B0503030403020204" charset="0"/>
              </a:rPr>
              <a:t>UVC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rgbClr val="C00000"/>
                </a:solidFill>
                <a:latin typeface="Myriad Pro" panose="020B0503030403020204" charset="0"/>
              </a:rPr>
              <a:t>UVA</a:t>
            </a:r>
            <a:r>
              <a:rPr lang="en-US" altLang="zh-TW" sz="2000" dirty="0">
                <a:latin typeface="Myriad Pro" panose="020B0503030403020204" charset="0"/>
              </a:rPr>
              <a:t>: 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Range from 320 nm to 400 nm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rgbClr val="FC7F02"/>
                </a:solidFill>
                <a:latin typeface="Myriad Pro" panose="020B0503030403020204" charset="0"/>
              </a:rPr>
              <a:t>UVB</a:t>
            </a:r>
            <a:r>
              <a:rPr lang="en-US" altLang="zh-TW" sz="2000" dirty="0">
                <a:latin typeface="Myriad Pro" panose="020B0503030403020204" charset="0"/>
              </a:rPr>
              <a:t>: 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Range from 280 nm to 320 nm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rgbClr val="0070C0"/>
                </a:solidFill>
                <a:latin typeface="Myriad Pro" panose="020B0503030403020204" charset="0"/>
              </a:rPr>
              <a:t>UVC</a:t>
            </a:r>
            <a:r>
              <a:rPr lang="en-US" altLang="zh-TW" sz="2000" dirty="0">
                <a:latin typeface="Myriad Pro" panose="020B0503030403020204" charset="0"/>
              </a:rPr>
              <a:t>: 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Range from 100 nm to 280 nm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504649" y="2407393"/>
            <a:ext cx="4518745" cy="2339128"/>
            <a:chOff x="5607912" y="4454657"/>
            <a:chExt cx="4518745" cy="2339128"/>
          </a:xfrm>
        </p:grpSpPr>
        <p:pic>
          <p:nvPicPr>
            <p:cNvPr id="73730" name="Picture 2" descr="Free Clouds Stock Phot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607912" y="4454657"/>
              <a:ext cx="3508693" cy="2339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" name="Straight Arrow Connector 12"/>
            <p:cNvCxnSpPr/>
            <p:nvPr/>
          </p:nvCxnSpPr>
          <p:spPr>
            <a:xfrm flipH="1">
              <a:off x="7272169" y="4604273"/>
              <a:ext cx="602429" cy="1420009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flipH="1">
              <a:off x="7414784" y="4914669"/>
              <a:ext cx="602429" cy="1420009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H="1">
              <a:off x="7530351" y="5225065"/>
              <a:ext cx="602429" cy="1420009"/>
            </a:xfrm>
            <a:prstGeom prst="straightConnector1">
              <a:avLst/>
            </a:prstGeom>
            <a:ln w="5715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8248346" y="5225065"/>
              <a:ext cx="1878311" cy="1015663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Composed of:</a:t>
              </a:r>
            </a:p>
            <a:p>
              <a:r>
                <a:rPr lang="en-US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~ 95% of UVA</a:t>
              </a:r>
            </a:p>
            <a:p>
              <a:r>
                <a:rPr lang="en-US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~ 5% of UVB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504649" y="4895232"/>
            <a:ext cx="4249344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Since</a:t>
            </a:r>
            <a:r>
              <a:rPr lang="en-US" dirty="0">
                <a:latin typeface="Myriad Pro" panose="020B0503030403020204" charset="0"/>
              </a:rPr>
              <a:t> </a:t>
            </a:r>
            <a:r>
              <a:rPr lang="en-US" b="1" dirty="0">
                <a:solidFill>
                  <a:srgbClr val="00B050"/>
                </a:solidFill>
                <a:latin typeface="Myriad Pro" panose="020B0503030403020204" charset="0"/>
              </a:rPr>
              <a:t>all UVC and about 90% of UVB</a:t>
            </a:r>
          </a:p>
          <a:p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are</a:t>
            </a:r>
            <a:r>
              <a:rPr lang="en-US" dirty="0">
                <a:latin typeface="Myriad Pro" panose="020B0503030403020204" charset="0"/>
              </a:rPr>
              <a:t> </a:t>
            </a:r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absorbed</a:t>
            </a:r>
            <a:r>
              <a:rPr lang="en-US" dirty="0">
                <a:latin typeface="Myriad Pro" panose="020B0503030403020204" charset="0"/>
              </a:rPr>
              <a:t> </a:t>
            </a:r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by the atmosphere,</a:t>
            </a:r>
          </a:p>
          <a:p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the sunlight reaching us is </a:t>
            </a:r>
            <a:r>
              <a:rPr lang="en-US" b="1" dirty="0">
                <a:solidFill>
                  <a:srgbClr val="C00000"/>
                </a:solidFill>
                <a:latin typeface="Myriad Pro" panose="020B0503030403020204" charset="0"/>
              </a:rPr>
              <a:t>mainly UVA</a:t>
            </a:r>
          </a:p>
          <a:p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which has lower energy</a:t>
            </a:r>
            <a:endParaRPr lang="en-HK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59575" y="5689277"/>
            <a:ext cx="2204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  <a:latin typeface="Myriad Pro" panose="020B0503030403020204" charset="0"/>
              </a:rPr>
              <a:t>GOOD NEWS!</a:t>
            </a:r>
            <a:endParaRPr lang="en-HK" sz="3200" b="1" i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6336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69096" y="1930400"/>
            <a:ext cx="7832384" cy="1536808"/>
          </a:xfrm>
          <a:prstGeom prst="roundRect">
            <a:avLst/>
          </a:prstGeom>
          <a:solidFill>
            <a:srgbClr val="FED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Sun care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7334" y="2082212"/>
            <a:ext cx="783445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2400" b="1" dirty="0">
                <a:solidFill>
                  <a:schemeClr val="accent3"/>
                </a:solidFill>
                <a:latin typeface="Myriad Pro" panose="020B0503030403020204" charset="0"/>
              </a:rPr>
              <a:t>UVB</a:t>
            </a:r>
            <a:r>
              <a:rPr lang="en-US" altLang="zh-TW" sz="2400" dirty="0">
                <a:solidFill>
                  <a:schemeClr val="accent2"/>
                </a:solidFill>
                <a:latin typeface="Myriad Pro" panose="020B0503030403020204" charset="0"/>
              </a:rPr>
              <a:t> can penetrate </a:t>
            </a:r>
            <a:r>
              <a:rPr lang="en-US" altLang="zh-TW" sz="2400" b="1" dirty="0">
                <a:solidFill>
                  <a:schemeClr val="accent3"/>
                </a:solidFill>
                <a:latin typeface="Myriad Pro" panose="020B0503030403020204" charset="0"/>
              </a:rPr>
              <a:t>the epidermis layer </a:t>
            </a:r>
            <a:r>
              <a:rPr lang="en-US" altLang="zh-TW" sz="2400" dirty="0">
                <a:solidFill>
                  <a:schemeClr val="accent2"/>
                </a:solidFill>
                <a:latin typeface="Myriad Pro" panose="020B0503030403020204" charset="0"/>
              </a:rPr>
              <a:t>which causes: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Redness and thickening of the epidermis (Burning)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Photo-aging, tanning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Skin cancer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69096" y="4144104"/>
            <a:ext cx="7500390" cy="1718814"/>
          </a:xfrm>
          <a:prstGeom prst="roundRect">
            <a:avLst/>
          </a:prstGeom>
          <a:solidFill>
            <a:srgbClr val="D3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TextBox 23"/>
          <p:cNvSpPr txBox="1"/>
          <p:nvPr/>
        </p:nvSpPr>
        <p:spPr>
          <a:xfrm>
            <a:off x="677334" y="4305469"/>
            <a:ext cx="739215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2400" b="1" dirty="0">
                <a:solidFill>
                  <a:schemeClr val="accent3"/>
                </a:solidFill>
                <a:latin typeface="Myriad Pro" panose="020B0503030403020204" charset="0"/>
              </a:rPr>
              <a:t>UVA</a:t>
            </a:r>
            <a:r>
              <a:rPr lang="en-US" altLang="zh-TW" sz="2400" dirty="0">
                <a:solidFill>
                  <a:schemeClr val="accent2"/>
                </a:solidFill>
                <a:latin typeface="Myriad Pro" panose="020B0503030403020204" charset="0"/>
              </a:rPr>
              <a:t> can penetrate </a:t>
            </a:r>
            <a:r>
              <a:rPr lang="en-US" altLang="zh-TW" sz="2400" b="1" dirty="0">
                <a:solidFill>
                  <a:schemeClr val="accent3"/>
                </a:solidFill>
                <a:latin typeface="Myriad Pro" panose="020B0503030403020204" charset="0"/>
              </a:rPr>
              <a:t>the dermis layer </a:t>
            </a:r>
            <a:r>
              <a:rPr lang="en-US" altLang="zh-TW" sz="2400" dirty="0">
                <a:solidFill>
                  <a:schemeClr val="accent2"/>
                </a:solidFill>
                <a:latin typeface="Myriad Pro" panose="020B0503030403020204" charset="0"/>
              </a:rPr>
              <a:t>which causes: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Photo-aging, tanning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Skin cancer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Tanning beds and lamps emit </a:t>
            </a:r>
            <a:r>
              <a:rPr lang="en-US" altLang="zh-TW" sz="2000" b="1" dirty="0">
                <a:solidFill>
                  <a:schemeClr val="accent2"/>
                </a:solidFill>
                <a:latin typeface="Myriad Pro" panose="020B0503030403020204" charset="0"/>
              </a:rPr>
              <a:t>UVA radiation</a:t>
            </a:r>
          </a:p>
        </p:txBody>
      </p:sp>
      <p:pic>
        <p:nvPicPr>
          <p:cNvPr id="46084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790" y="988438"/>
            <a:ext cx="2850609" cy="171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3246" y="3619019"/>
            <a:ext cx="4482754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BUT stimulates synthesis of vitamin D</a:t>
            </a: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791" y="2881879"/>
            <a:ext cx="2850609" cy="339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47858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69095" y="1930400"/>
            <a:ext cx="7494231" cy="2011286"/>
          </a:xfrm>
          <a:prstGeom prst="roundRect">
            <a:avLst/>
          </a:prstGeom>
          <a:solidFill>
            <a:srgbClr val="FED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Sun care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9096" y="2072660"/>
            <a:ext cx="7494231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2400" b="1" dirty="0">
                <a:solidFill>
                  <a:schemeClr val="bg2">
                    <a:lumMod val="50000"/>
                  </a:schemeClr>
                </a:solidFill>
                <a:latin typeface="Myriad Pro" panose="020B0503030403020204" charset="0"/>
              </a:rPr>
              <a:t>Tanning</a:t>
            </a:r>
            <a:endParaRPr lang="en-US" altLang="zh-TW" sz="2400" dirty="0">
              <a:solidFill>
                <a:schemeClr val="bg2">
                  <a:lumMod val="50000"/>
                </a:schemeClr>
              </a:solidFill>
              <a:latin typeface="Myriad Pro" panose="020B050303040302020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1"/>
                </a:solidFill>
                <a:latin typeface="Myriad Pro" panose="020B0503030403020204" charset="0"/>
              </a:rPr>
              <a:t>UV causes the epidermis layer to produce </a:t>
            </a:r>
            <a:r>
              <a:rPr lang="en-US" altLang="zh-TW" sz="2000" b="1" dirty="0">
                <a:solidFill>
                  <a:schemeClr val="accent1"/>
                </a:solidFill>
                <a:latin typeface="Myriad Pro" panose="020B0503030403020204" charset="0"/>
              </a:rPr>
              <a:t>melanin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1"/>
                </a:solidFill>
                <a:latin typeface="Myriad Pro" panose="020B0503030403020204" charset="0"/>
              </a:rPr>
              <a:t>Which makes your skin darker in </a:t>
            </a:r>
            <a:r>
              <a:rPr lang="en-US" altLang="zh-TW" sz="2000" dirty="0" err="1">
                <a:solidFill>
                  <a:schemeClr val="accent1"/>
                </a:solidFill>
                <a:latin typeface="Myriad Pro" panose="020B0503030403020204" charset="0"/>
              </a:rPr>
              <a:t>colour</a:t>
            </a:r>
            <a:endParaRPr lang="en-US" altLang="zh-TW" sz="2000" dirty="0">
              <a:solidFill>
                <a:schemeClr val="accent1"/>
              </a:solidFill>
              <a:latin typeface="Myriad Pro" panose="020B050303040302020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1"/>
                </a:solidFill>
                <a:latin typeface="Myriad Pro" panose="020B0503030403020204" charset="0"/>
              </a:rPr>
              <a:t>Tanning should not be regarded as a sign of “healthiness”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1"/>
                </a:solidFill>
                <a:latin typeface="Myriad Pro" panose="020B0503030403020204" charset="0"/>
              </a:rPr>
              <a:t>It, in fact, is a sign of skin and DNA damage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69096" y="4144104"/>
            <a:ext cx="7103614" cy="1810689"/>
          </a:xfrm>
          <a:prstGeom prst="roundRect">
            <a:avLst/>
          </a:prstGeom>
          <a:solidFill>
            <a:srgbClr val="D3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TextBox 23"/>
          <p:cNvSpPr txBox="1"/>
          <p:nvPr/>
        </p:nvSpPr>
        <p:spPr>
          <a:xfrm>
            <a:off x="677334" y="4144104"/>
            <a:ext cx="694659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2400" b="1" dirty="0">
                <a:solidFill>
                  <a:srgbClr val="C00000"/>
                </a:solidFill>
                <a:latin typeface="Myriad Pro" panose="020B0503030403020204" charset="0"/>
              </a:rPr>
              <a:t>Sunburn</a:t>
            </a:r>
            <a:endParaRPr lang="en-US" altLang="zh-TW" sz="2400" dirty="0">
              <a:latin typeface="Myriad Pro" panose="020B050303040302020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1"/>
                </a:solidFill>
                <a:latin typeface="Myriad Pro" panose="020B0503030403020204" charset="0"/>
              </a:rPr>
              <a:t>It is an inflammatory action of the skin after long exposure to UV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1"/>
                </a:solidFill>
                <a:latin typeface="Myriad Pro" panose="020B0503030403020204" charset="0"/>
              </a:rPr>
              <a:t>Signs and symptoms: pain on touch, redness, scaling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1"/>
                </a:solidFill>
                <a:latin typeface="Myriad Pro" panose="020B0503030403020204" charset="0"/>
              </a:rPr>
              <a:t>Increases the risk of having skin cancer</a:t>
            </a:r>
            <a:endParaRPr lang="en-US" altLang="zh-TW" sz="2000" b="1" dirty="0">
              <a:solidFill>
                <a:schemeClr val="accent1"/>
              </a:solidFill>
              <a:latin typeface="Myriad Pro" panose="020B050303040302020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725262" y="3941686"/>
            <a:ext cx="1514793" cy="1362533"/>
            <a:chOff x="5863907" y="2639311"/>
            <a:chExt cx="1984823" cy="1984823"/>
          </a:xfrm>
        </p:grpSpPr>
        <p:pic>
          <p:nvPicPr>
            <p:cNvPr id="56326" name="Picture 6" descr="Melanin, MP Biomedicals™ 5g Melanin, MP Biomedicals™ | Fisher Scientific"/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3907" y="2639311"/>
              <a:ext cx="1984823" cy="198482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6481521" y="2697353"/>
              <a:ext cx="10205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Myriad Pro" panose="020B0503030403020204" charset="0"/>
                </a:rPr>
                <a:t>Melanin</a:t>
              </a:r>
              <a:endParaRPr lang="en-HK" b="1" dirty="0">
                <a:latin typeface="Myriad Pro" panose="020B0503030403020204" charset="0"/>
              </a:endParaRPr>
            </a:p>
          </p:txBody>
        </p:sp>
      </p:grpSp>
      <p:pic>
        <p:nvPicPr>
          <p:cNvPr id="22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390" y="588004"/>
            <a:ext cx="2850609" cy="171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圖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391" y="2559893"/>
            <a:ext cx="2850609" cy="339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59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565574" y="4090681"/>
            <a:ext cx="7686798" cy="16399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574" y="1930400"/>
            <a:ext cx="1086771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Normally, the skin is continuously drawing water </a:t>
            </a: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from the deeper layer to the outermost</a:t>
            </a:r>
          </a:p>
          <a:p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      layer</a:t>
            </a: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 due to water evaporation to the surrounding environment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i.e. From the dermis to the epidermis</a:t>
            </a:r>
            <a:endParaRPr lang="en-HK" sz="20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endParaRPr lang="en-HK" sz="20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A commonly used term to describe the water loss of the skin is </a:t>
            </a:r>
          </a:p>
          <a:p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      </a:t>
            </a: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“Trans-epidermal water loss” or TEWL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9507674" y="4761092"/>
            <a:ext cx="1925619" cy="8186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 Conditions of the Skin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387406"/>
            <a:ext cx="4336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dirty="0">
                <a:solidFill>
                  <a:schemeClr val="accent2"/>
                </a:solidFill>
                <a:latin typeface="Myriad Pro" panose="020B0503030403020204" charset="0"/>
              </a:rPr>
              <a:t>So, how can the skin keep its moisture?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581986" y="4820962"/>
            <a:ext cx="18259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Skin water loss</a:t>
            </a:r>
          </a:p>
          <a:p>
            <a:pPr algn="ctr"/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Or called TEWL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5574" y="4172010"/>
            <a:ext cx="76027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Water content of the skin is so important that different cells and molecules help to reduce the water loss (Reduce the TEWL)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HK" dirty="0">
                <a:solidFill>
                  <a:schemeClr val="accent2"/>
                </a:solidFill>
                <a:latin typeface="Myriad Pro" panose="020B0503030403020204" charset="0"/>
              </a:rPr>
              <a:t>Keratinized skin cells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HK" dirty="0">
                <a:solidFill>
                  <a:schemeClr val="accent2"/>
                </a:solidFill>
                <a:latin typeface="Myriad Pro" panose="020B0503030403020204" charset="0"/>
              </a:rPr>
              <a:t>Natural moisturizing factor (NMF)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HK" dirty="0">
                <a:solidFill>
                  <a:schemeClr val="accent2"/>
                </a:solidFill>
                <a:latin typeface="Myriad Pro" panose="020B0503030403020204" charset="0"/>
              </a:rPr>
              <a:t>Intercellular lipids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9683883" y="2530559"/>
            <a:ext cx="1573202" cy="2107465"/>
            <a:chOff x="8265579" y="2497364"/>
            <a:chExt cx="1573202" cy="2107465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2"/>
            <a:srcRect r="28124"/>
            <a:stretch/>
          </p:blipFill>
          <p:spPr>
            <a:xfrm>
              <a:off x="8265579" y="2497364"/>
              <a:ext cx="1573202" cy="2107465"/>
            </a:xfrm>
            <a:prstGeom prst="rect">
              <a:avLst/>
            </a:prstGeom>
          </p:spPr>
        </p:pic>
        <p:sp>
          <p:nvSpPr>
            <p:cNvPr id="11" name="Up Arrow 10"/>
            <p:cNvSpPr/>
            <p:nvPr/>
          </p:nvSpPr>
          <p:spPr>
            <a:xfrm>
              <a:off x="9346696" y="3251367"/>
              <a:ext cx="305018" cy="884518"/>
            </a:xfrm>
            <a:prstGeom prst="upArrow">
              <a:avLst/>
            </a:prstGeom>
            <a:solidFill>
              <a:srgbClr val="D3F5FD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2" name="Up Arrow 11"/>
            <p:cNvSpPr/>
            <p:nvPr/>
          </p:nvSpPr>
          <p:spPr>
            <a:xfrm>
              <a:off x="8961165" y="3235767"/>
              <a:ext cx="305018" cy="884518"/>
            </a:xfrm>
            <a:prstGeom prst="upArrow">
              <a:avLst/>
            </a:prstGeom>
            <a:solidFill>
              <a:srgbClr val="D3F5FD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3" name="Up Arrow 12"/>
            <p:cNvSpPr/>
            <p:nvPr/>
          </p:nvSpPr>
          <p:spPr>
            <a:xfrm>
              <a:off x="8537184" y="3235767"/>
              <a:ext cx="305018" cy="884518"/>
            </a:xfrm>
            <a:prstGeom prst="upArrow">
              <a:avLst/>
            </a:prstGeom>
            <a:solidFill>
              <a:srgbClr val="D3F5FD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556409" y="4120285"/>
              <a:ext cx="11145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HK" b="1" dirty="0">
                  <a:solidFill>
                    <a:srgbClr val="002060"/>
                  </a:solidFill>
                  <a:latin typeface="Myriad Pro" panose="020B0503030403020204" charset="0"/>
                </a:rPr>
                <a:t>Water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044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410176" y="1785795"/>
            <a:ext cx="4070030" cy="461665"/>
          </a:xfrm>
          <a:prstGeom prst="rect">
            <a:avLst/>
          </a:prstGeom>
          <a:solidFill>
            <a:srgbClr val="FDE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Sun care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9163" y="2382223"/>
            <a:ext cx="8932084" cy="1881818"/>
          </a:xfrm>
          <a:prstGeom prst="roundRect">
            <a:avLst/>
          </a:prstGeom>
          <a:solidFill>
            <a:srgbClr val="D3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TextBox 23"/>
          <p:cNvSpPr txBox="1"/>
          <p:nvPr/>
        </p:nvSpPr>
        <p:spPr>
          <a:xfrm>
            <a:off x="657401" y="2416586"/>
            <a:ext cx="882384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TW" sz="2400" b="1" dirty="0">
                <a:solidFill>
                  <a:srgbClr val="C00000"/>
                </a:solidFill>
                <a:latin typeface="Myriad Pro" panose="020B0503030403020204" charset="0"/>
              </a:rPr>
              <a:t>S</a:t>
            </a:r>
            <a:r>
              <a:rPr lang="en-US" altLang="zh-TW" sz="2400" b="1" dirty="0">
                <a:solidFill>
                  <a:schemeClr val="accent2"/>
                </a:solidFill>
                <a:latin typeface="Myriad Pro" panose="020B0503030403020204" charset="0"/>
              </a:rPr>
              <a:t>un</a:t>
            </a:r>
            <a:r>
              <a:rPr lang="en-US" altLang="zh-TW" sz="2400" b="1" dirty="0">
                <a:solidFill>
                  <a:srgbClr val="C00000"/>
                </a:solidFill>
                <a:latin typeface="Myriad Pro" panose="020B0503030403020204" charset="0"/>
              </a:rPr>
              <a:t> P</a:t>
            </a:r>
            <a:r>
              <a:rPr lang="en-US" altLang="zh-TW" sz="2400" b="1" dirty="0">
                <a:solidFill>
                  <a:schemeClr val="accent2"/>
                </a:solidFill>
                <a:latin typeface="Myriad Pro" panose="020B0503030403020204" charset="0"/>
              </a:rPr>
              <a:t>rotection</a:t>
            </a:r>
            <a:r>
              <a:rPr lang="en-US" altLang="zh-TW" sz="2400" b="1" dirty="0">
                <a:solidFill>
                  <a:srgbClr val="C00000"/>
                </a:solidFill>
                <a:latin typeface="Myriad Pro" panose="020B0503030403020204" charset="0"/>
              </a:rPr>
              <a:t> F</a:t>
            </a:r>
            <a:r>
              <a:rPr lang="en-US" altLang="zh-TW" sz="2400" b="1" dirty="0">
                <a:solidFill>
                  <a:schemeClr val="accent2"/>
                </a:solidFill>
                <a:latin typeface="Myriad Pro" panose="020B0503030403020204" charset="0"/>
              </a:rPr>
              <a:t>actor</a:t>
            </a:r>
            <a:r>
              <a:rPr lang="en-US" altLang="zh-TW" sz="2400" b="1" dirty="0">
                <a:solidFill>
                  <a:srgbClr val="C00000"/>
                </a:solidFill>
                <a:latin typeface="Myriad Pro" panose="020B0503030403020204" charset="0"/>
              </a:rPr>
              <a:t> (SPF) </a:t>
            </a:r>
            <a:r>
              <a:rPr lang="en-US" altLang="zh-TW" sz="2400" dirty="0">
                <a:latin typeface="Myriad Pro" panose="020B0503030403020204" charset="0"/>
              </a:rPr>
              <a:t>: 	</a:t>
            </a:r>
            <a:br>
              <a:rPr lang="en-US" altLang="zh-TW" sz="2400" dirty="0">
                <a:latin typeface="Myriad Pro" panose="020B0503030403020204" charset="0"/>
              </a:rPr>
            </a:b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The number of doses of sunlight to redden the skin with the sun cream on compared to the skin without sun cream.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TW" sz="2000" b="1" dirty="0">
                <a:solidFill>
                  <a:schemeClr val="accent2"/>
                </a:solidFill>
                <a:latin typeface="Myriad Pro" panose="020B0503030403020204" charset="0"/>
              </a:rPr>
              <a:t>Higher SPF, higher protection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TW" sz="2000" b="1" dirty="0">
                <a:solidFill>
                  <a:srgbClr val="00B050"/>
                </a:solidFill>
                <a:latin typeface="Myriad Pro" panose="020B0503030403020204" charset="0"/>
              </a:rPr>
              <a:t>BUT only indicates the protection against </a:t>
            </a:r>
            <a:r>
              <a:rPr lang="en-US" altLang="zh-TW" sz="2000" b="1" dirty="0">
                <a:solidFill>
                  <a:srgbClr val="0070C0"/>
                </a:solidFill>
                <a:latin typeface="Myriad Pro" panose="020B0503030403020204" charset="0"/>
              </a:rPr>
              <a:t>UVB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94772" y="1753623"/>
            <a:ext cx="2885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chemeClr val="accent2"/>
                </a:solidFill>
                <a:latin typeface="Myriad Pro" panose="020B0503030403020204" charset="0"/>
              </a:rPr>
              <a:t>Do you know what is SPF?</a:t>
            </a:r>
            <a:endParaRPr lang="en-HK" sz="2400" b="1" i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07071" y="4340983"/>
            <a:ext cx="1494395" cy="1477321"/>
            <a:chOff x="310171" y="4531483"/>
            <a:chExt cx="2065468" cy="1979407"/>
          </a:xfrm>
        </p:grpSpPr>
        <p:sp>
          <p:nvSpPr>
            <p:cNvPr id="10" name="Oval 9"/>
            <p:cNvSpPr/>
            <p:nvPr/>
          </p:nvSpPr>
          <p:spPr>
            <a:xfrm>
              <a:off x="310171" y="4531483"/>
              <a:ext cx="2065468" cy="1979407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24025" y="4634573"/>
              <a:ext cx="1309850" cy="1773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SPF 15</a:t>
              </a:r>
            </a:p>
            <a:p>
              <a:r>
                <a:rPr lang="en-US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SPF 30</a:t>
              </a:r>
            </a:p>
            <a:p>
              <a:r>
                <a:rPr lang="en-US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SPF 50</a:t>
              </a:r>
            </a:p>
            <a:p>
              <a:r>
                <a:rPr lang="en-US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???????</a:t>
              </a:r>
              <a:endParaRPr lang="en-HK" sz="2000" b="1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474258" y="4328199"/>
            <a:ext cx="9390840" cy="2282902"/>
            <a:chOff x="2474258" y="4531483"/>
            <a:chExt cx="9929283" cy="2087012"/>
          </a:xfrm>
        </p:grpSpPr>
        <p:sp>
          <p:nvSpPr>
            <p:cNvPr id="13" name="Rectangle 12"/>
            <p:cNvSpPr/>
            <p:nvPr/>
          </p:nvSpPr>
          <p:spPr>
            <a:xfrm>
              <a:off x="2474258" y="4531483"/>
              <a:ext cx="9630376" cy="197940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574505" y="4604273"/>
              <a:ext cx="8493488" cy="3376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2"/>
                  </a:solidFill>
                  <a:latin typeface="Myriad Pro" panose="020B0503030403020204" charset="0"/>
                </a:rPr>
                <a:t>Strictly speaking, the number of SPF is related to the amount of sunlight: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11198" y="5014703"/>
              <a:ext cx="2051283" cy="1603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Myriad Pro" panose="020B0503030403020204" charset="0"/>
                </a:rPr>
                <a:t>A person’s skin would suffer from </a:t>
              </a:r>
              <a:r>
                <a:rPr lang="en-US" dirty="0">
                  <a:solidFill>
                    <a:srgbClr val="FF0000"/>
                  </a:solidFill>
                  <a:latin typeface="Myriad Pro" panose="020B0503030403020204" charset="0"/>
                </a:rPr>
                <a:t>redness</a:t>
              </a:r>
              <a:r>
                <a:rPr lang="en-US" dirty="0">
                  <a:latin typeface="Myriad Pro" panose="020B0503030403020204" charset="0"/>
                </a:rPr>
                <a:t> after receiving </a:t>
              </a:r>
              <a:r>
                <a:rPr lang="en-US" dirty="0">
                  <a:solidFill>
                    <a:srgbClr val="FF0000"/>
                  </a:solidFill>
                  <a:latin typeface="Myriad Pro" panose="020B0503030403020204" charset="0"/>
                </a:rPr>
                <a:t>10 </a:t>
              </a:r>
              <a:r>
                <a:rPr lang="en-US" dirty="0">
                  <a:latin typeface="Myriad Pro" panose="020B0503030403020204" charset="0"/>
                </a:rPr>
                <a:t>doses of sunlight</a:t>
              </a:r>
              <a:endParaRPr lang="en-HK" dirty="0">
                <a:latin typeface="Myriad Pro" panose="020B0503030403020204" charset="0"/>
              </a:endParaRPr>
            </a:p>
            <a:p>
              <a:endParaRPr lang="en-HK" dirty="0">
                <a:latin typeface="Myriad Pro" panose="020B0503030403020204" charset="0"/>
              </a:endParaRPr>
            </a:p>
          </p:txBody>
        </p:sp>
        <p:sp>
          <p:nvSpPr>
            <p:cNvPr id="16" name="Right Arrow 15"/>
            <p:cNvSpPr/>
            <p:nvPr/>
          </p:nvSpPr>
          <p:spPr>
            <a:xfrm>
              <a:off x="4405341" y="5510872"/>
              <a:ext cx="613186" cy="29788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133305" y="5218447"/>
              <a:ext cx="160444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Myriad Pro" panose="020B0503030403020204" charset="0"/>
                </a:rPr>
                <a:t>Applying a sun cream</a:t>
              </a:r>
            </a:p>
            <a:p>
              <a:r>
                <a:rPr lang="en-US" dirty="0">
                  <a:latin typeface="Myriad Pro" panose="020B0503030403020204" charset="0"/>
                </a:rPr>
                <a:t>with SPF </a:t>
              </a:r>
              <a:r>
                <a:rPr lang="en-US" dirty="0">
                  <a:solidFill>
                    <a:srgbClr val="FF0000"/>
                  </a:solidFill>
                  <a:latin typeface="Myriad Pro" panose="020B0503030403020204" charset="0"/>
                </a:rPr>
                <a:t>15</a:t>
              </a:r>
              <a:endParaRPr lang="en-HK" dirty="0">
                <a:solidFill>
                  <a:srgbClr val="FF0000"/>
                </a:solidFill>
                <a:latin typeface="Myriad Pro" panose="020B0503030403020204" charset="0"/>
              </a:endParaRPr>
            </a:p>
          </p:txBody>
        </p:sp>
        <p:sp>
          <p:nvSpPr>
            <p:cNvPr id="22" name="Right Arrow 21"/>
            <p:cNvSpPr/>
            <p:nvPr/>
          </p:nvSpPr>
          <p:spPr>
            <a:xfrm>
              <a:off x="6644474" y="5510872"/>
              <a:ext cx="587622" cy="29788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335562" y="5014704"/>
              <a:ext cx="2051283" cy="1603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Myriad Pro" panose="020B0503030403020204" charset="0"/>
                </a:rPr>
                <a:t>A person’s skin will suffer from </a:t>
              </a:r>
              <a:r>
                <a:rPr lang="en-US" dirty="0">
                  <a:solidFill>
                    <a:srgbClr val="FF0000"/>
                  </a:solidFill>
                  <a:latin typeface="Myriad Pro" panose="020B0503030403020204" charset="0"/>
                </a:rPr>
                <a:t>redness</a:t>
              </a:r>
              <a:r>
                <a:rPr lang="en-US" dirty="0">
                  <a:latin typeface="Myriad Pro" panose="020B0503030403020204" charset="0"/>
                </a:rPr>
                <a:t> after receiving </a:t>
              </a:r>
              <a:r>
                <a:rPr lang="en-US" dirty="0">
                  <a:solidFill>
                    <a:srgbClr val="FF0000"/>
                  </a:solidFill>
                  <a:latin typeface="Myriad Pro" panose="020B0503030403020204" charset="0"/>
                </a:rPr>
                <a:t>150</a:t>
              </a:r>
              <a:r>
                <a:rPr lang="en-US" dirty="0">
                  <a:latin typeface="Myriad Pro" panose="020B0503030403020204" charset="0"/>
                </a:rPr>
                <a:t> dose of sunlight</a:t>
              </a:r>
              <a:endParaRPr lang="en-HK" dirty="0">
                <a:latin typeface="Myriad Pro" panose="020B0503030403020204" charset="0"/>
              </a:endParaRPr>
            </a:p>
            <a:p>
              <a:endParaRPr lang="en-HK" dirty="0">
                <a:latin typeface="Myriad Pro" panose="020B050303040302020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397284" y="4984965"/>
              <a:ext cx="3006257" cy="1350562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dirty="0">
                  <a:latin typeface="Myriad Pro" panose="020B0503030403020204" charset="0"/>
                </a:rPr>
                <a:t>Since dose of sunlight</a:t>
              </a:r>
            </a:p>
            <a:p>
              <a:r>
                <a:rPr lang="en-US" dirty="0">
                  <a:latin typeface="Myriad Pro" panose="020B0503030403020204" charset="0"/>
                </a:rPr>
                <a:t>received is proportional</a:t>
              </a:r>
            </a:p>
            <a:p>
              <a:r>
                <a:rPr lang="en-US" dirty="0">
                  <a:latin typeface="Myriad Pro" panose="020B0503030403020204" charset="0"/>
                </a:rPr>
                <a:t>to the time of exposure,</a:t>
              </a:r>
            </a:p>
            <a:p>
              <a:r>
                <a:rPr lang="en-US" dirty="0">
                  <a:solidFill>
                    <a:srgbClr val="7030A0"/>
                  </a:solidFill>
                  <a:latin typeface="Myriad Pro" panose="020B0503030403020204" charset="0"/>
                </a:rPr>
                <a:t>people usually treat the </a:t>
              </a:r>
            </a:p>
            <a:p>
              <a:r>
                <a:rPr lang="en-US" dirty="0">
                  <a:solidFill>
                    <a:srgbClr val="7030A0"/>
                  </a:solidFill>
                  <a:latin typeface="Myriad Pro" panose="020B0503030403020204" charset="0"/>
                </a:rPr>
                <a:t>number as time (x10 min)</a:t>
              </a:r>
              <a:endParaRPr lang="en-HK" dirty="0">
                <a:solidFill>
                  <a:srgbClr val="7030A0"/>
                </a:solidFill>
                <a:latin typeface="Myriad Pro" panose="020B0503030403020204" charset="0"/>
              </a:endParaRPr>
            </a:p>
          </p:txBody>
        </p:sp>
      </p:grpSp>
      <p:pic>
        <p:nvPicPr>
          <p:cNvPr id="52226" name="Picture 2" descr="Free Packaging with Sunscreen on the Ground on the Beach  Stock Phot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70" r="22756" b="6845"/>
          <a:stretch/>
        </p:blipFill>
        <p:spPr bwMode="auto">
          <a:xfrm>
            <a:off x="9687581" y="1095451"/>
            <a:ext cx="2219690" cy="3044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36042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37467" y="1981200"/>
            <a:ext cx="2221143" cy="511717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Sun care</a:t>
            </a:r>
          </a:p>
        </p:txBody>
      </p:sp>
      <p:pic>
        <p:nvPicPr>
          <p:cNvPr id="46084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4889" y="691754"/>
            <a:ext cx="2836670" cy="17020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ounded Rectangle 22"/>
          <p:cNvSpPr/>
          <p:nvPr/>
        </p:nvSpPr>
        <p:spPr>
          <a:xfrm>
            <a:off x="637466" y="2568370"/>
            <a:ext cx="9447567" cy="2766775"/>
          </a:xfrm>
          <a:prstGeom prst="roundRect">
            <a:avLst/>
          </a:prstGeom>
          <a:solidFill>
            <a:srgbClr val="D3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TextBox 23"/>
          <p:cNvSpPr txBox="1"/>
          <p:nvPr/>
        </p:nvSpPr>
        <p:spPr>
          <a:xfrm>
            <a:off x="745704" y="2653535"/>
            <a:ext cx="9179531" cy="2435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TW" sz="2400" b="1" dirty="0">
                <a:solidFill>
                  <a:srgbClr val="C00000"/>
                </a:solidFill>
                <a:latin typeface="Myriad Pro" panose="020B0503030403020204" charset="0"/>
              </a:rPr>
              <a:t>PA and </a:t>
            </a:r>
            <a:r>
              <a:rPr lang="en-US" altLang="zh-TW" sz="2400" b="1" dirty="0">
                <a:solidFill>
                  <a:srgbClr val="7030A0"/>
                </a:solidFill>
                <a:latin typeface="Myriad Pro" panose="020B0503030403020204" charset="0"/>
              </a:rPr>
              <a:t>the amount of sun cream </a:t>
            </a:r>
            <a:r>
              <a:rPr lang="en-US" altLang="zh-TW" sz="2400" b="1" dirty="0">
                <a:solidFill>
                  <a:srgbClr val="C00000"/>
                </a:solidFill>
                <a:latin typeface="Myriad Pro" panose="020B0503030403020204" charset="0"/>
              </a:rPr>
              <a:t>that you need:</a:t>
            </a:r>
            <a:endParaRPr lang="en-US" altLang="zh-TW" sz="2400" dirty="0">
              <a:latin typeface="Myriad Pro" panose="020B0503030403020204" charset="0"/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PA: Protection against UVA (more “plus” sign, the stronger the protection)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TW" sz="2000" b="1" dirty="0">
                <a:solidFill>
                  <a:srgbClr val="7030A0"/>
                </a:solidFill>
                <a:latin typeface="Myriad Pro" panose="020B0503030403020204" charset="0"/>
              </a:rPr>
              <a:t>The amount of sun cream</a:t>
            </a:r>
            <a:r>
              <a:rPr lang="en-US" altLang="zh-TW" sz="2000" b="1" dirty="0">
                <a:latin typeface="Myriad Pro" panose="020B0503030403020204" charset="0"/>
              </a:rPr>
              <a:t> </a:t>
            </a:r>
            <a:r>
              <a:rPr lang="en-US" altLang="zh-TW" sz="2000" b="1" dirty="0">
                <a:solidFill>
                  <a:schemeClr val="accent2"/>
                </a:solidFill>
                <a:latin typeface="Myriad Pro" panose="020B0503030403020204" charset="0"/>
              </a:rPr>
              <a:t>that you need: 2 mg/cm</a:t>
            </a:r>
            <a:r>
              <a:rPr lang="en-US" altLang="zh-TW" sz="2000" b="1" baseline="30000" dirty="0">
                <a:solidFill>
                  <a:schemeClr val="accent2"/>
                </a:solidFill>
                <a:latin typeface="Myriad Pro" panose="020B0503030403020204" charset="0"/>
              </a:rPr>
              <a:t>2</a:t>
            </a:r>
            <a:endParaRPr lang="en-US" altLang="zh-TW" sz="2000" b="1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TW" sz="2000" b="1" dirty="0">
                <a:solidFill>
                  <a:srgbClr val="00B050"/>
                </a:solidFill>
                <a:latin typeface="Myriad Pro" panose="020B0503030403020204" charset="0"/>
              </a:rPr>
              <a:t>Approximately 30 g of sun cream is needed for an average-sized body (Whole body)</a:t>
            </a:r>
            <a:endParaRPr lang="en-US" altLang="zh-TW" sz="2000" b="1" dirty="0">
              <a:solidFill>
                <a:srgbClr val="C00000"/>
              </a:solidFill>
              <a:latin typeface="Myriad Pro" panose="020B0503030403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5706" y="1998082"/>
            <a:ext cx="2308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accent2"/>
                </a:solidFill>
                <a:latin typeface="Myriad Pro" panose="020B0503030403020204" charset="0"/>
              </a:rPr>
              <a:t>More to know</a:t>
            </a:r>
            <a:endParaRPr lang="en-HK" sz="2400" b="1" i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3975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Sun care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9163" y="2095035"/>
            <a:ext cx="6425160" cy="1854136"/>
          </a:xfrm>
          <a:prstGeom prst="roundRect">
            <a:avLst/>
          </a:prstGeom>
          <a:solidFill>
            <a:srgbClr val="D3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TextBox 23"/>
          <p:cNvSpPr txBox="1"/>
          <p:nvPr/>
        </p:nvSpPr>
        <p:spPr>
          <a:xfrm>
            <a:off x="657401" y="2180199"/>
            <a:ext cx="6316922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2400" b="1" dirty="0">
                <a:solidFill>
                  <a:schemeClr val="accent2"/>
                </a:solidFill>
                <a:latin typeface="Myriad Pro" panose="020B0503030403020204" charset="0"/>
              </a:rPr>
              <a:t>What is inside the sunscreen/sun cream?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3"/>
                </a:solidFill>
                <a:latin typeface="Myriad Pro" panose="020B0503030403020204" charset="0"/>
              </a:rPr>
              <a:t>UV filters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Physical sunscreens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Chemical sunscreens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3"/>
                </a:solidFill>
                <a:latin typeface="Myriad Pro" panose="020B0503030403020204" charset="0"/>
              </a:rPr>
              <a:t>Waterproofing agents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4418" y="3705234"/>
            <a:ext cx="4428098" cy="2540018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802" y="291834"/>
            <a:ext cx="3366185" cy="327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542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ounded Rectangle 84"/>
          <p:cNvSpPr/>
          <p:nvPr/>
        </p:nvSpPr>
        <p:spPr>
          <a:xfrm>
            <a:off x="1731031" y="4290284"/>
            <a:ext cx="1499641" cy="422400"/>
          </a:xfrm>
          <a:prstGeom prst="roundRect">
            <a:avLst/>
          </a:prstGeom>
          <a:solidFill>
            <a:srgbClr val="C6FA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37600" y="5822951"/>
            <a:ext cx="2844800" cy="365125"/>
          </a:xfrm>
          <a:prstGeom prst="rect">
            <a:avLst/>
          </a:prstGeom>
        </p:spPr>
        <p:txBody>
          <a:bodyPr/>
          <a:lstStyle/>
          <a:p>
            <a:fld id="{0066DCD4-1514-4991-B3C3-8A2323286180}" type="slidenum">
              <a:rPr lang="en-HK" smtClean="0"/>
              <a:t>53</a:t>
            </a:fld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353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latin typeface="Myriad Pro" panose="020B0503030403020204" charset="0"/>
              </a:rPr>
              <a:t>Sun care</a:t>
            </a:r>
          </a:p>
        </p:txBody>
      </p:sp>
      <p:pic>
        <p:nvPicPr>
          <p:cNvPr id="46084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2718" y="1108546"/>
            <a:ext cx="2312353" cy="13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ounded Rectangle 22"/>
          <p:cNvSpPr/>
          <p:nvPr/>
        </p:nvSpPr>
        <p:spPr>
          <a:xfrm>
            <a:off x="549163" y="2018834"/>
            <a:ext cx="6798249" cy="1722989"/>
          </a:xfrm>
          <a:prstGeom prst="roundRect">
            <a:avLst/>
          </a:prstGeom>
          <a:solidFill>
            <a:srgbClr val="FED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TextBox 23"/>
          <p:cNvSpPr txBox="1"/>
          <p:nvPr/>
        </p:nvSpPr>
        <p:spPr>
          <a:xfrm>
            <a:off x="657153" y="2049052"/>
            <a:ext cx="6518131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2400" b="1" dirty="0">
                <a:solidFill>
                  <a:schemeClr val="accent3"/>
                </a:solidFill>
                <a:latin typeface="Myriad Pro" panose="020B0503030403020204" charset="0"/>
              </a:rPr>
              <a:t>UV filters </a:t>
            </a:r>
            <a:r>
              <a:rPr lang="en-US" altLang="zh-TW" sz="2400" b="1" dirty="0">
                <a:latin typeface="Myriad Pro" panose="020B0503030403020204" charset="0"/>
              </a:rPr>
              <a:t>– Physical sunscreens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To scatter and reflect the incoming </a:t>
            </a:r>
            <a:r>
              <a:rPr lang="en-US" altLang="zh-TW" sz="2000" dirty="0">
                <a:solidFill>
                  <a:srgbClr val="FF0000"/>
                </a:solidFill>
                <a:latin typeface="Myriad Pro" panose="020B0503030403020204" charset="0"/>
              </a:rPr>
              <a:t>UVA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 and </a:t>
            </a:r>
            <a:r>
              <a:rPr lang="en-US" altLang="zh-TW" sz="2000" dirty="0">
                <a:solidFill>
                  <a:srgbClr val="0070C0"/>
                </a:solidFill>
                <a:latin typeface="Myriad Pro" panose="020B0503030403020204" charset="0"/>
              </a:rPr>
              <a:t>UVB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E.g. Titanium dioxide (TiO</a:t>
            </a:r>
            <a:r>
              <a:rPr lang="en-US" altLang="zh-TW" sz="2000" baseline="-25000" dirty="0">
                <a:solidFill>
                  <a:schemeClr val="accent2"/>
                </a:solidFill>
                <a:latin typeface="Myriad Pro" panose="020B0503030403020204" charset="0"/>
              </a:rPr>
              <a:t>2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) and Zinc oxide (</a:t>
            </a:r>
            <a:r>
              <a:rPr lang="en-US" altLang="zh-TW" sz="2000" dirty="0" err="1">
                <a:solidFill>
                  <a:schemeClr val="accent2"/>
                </a:solidFill>
                <a:latin typeface="Myriad Pro" panose="020B0503030403020204" charset="0"/>
              </a:rPr>
              <a:t>ZnO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They are insoluble white powders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Only stay on the outermost layer of the skin</a:t>
            </a:r>
          </a:p>
        </p:txBody>
      </p:sp>
      <p:sp>
        <p:nvSpPr>
          <p:cNvPr id="10" name="Rectangle 9"/>
          <p:cNvSpPr/>
          <p:nvPr/>
        </p:nvSpPr>
        <p:spPr>
          <a:xfrm>
            <a:off x="6541129" y="3846527"/>
            <a:ext cx="3711389" cy="11383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Rounded Rectangle 10"/>
          <p:cNvSpPr/>
          <p:nvPr/>
        </p:nvSpPr>
        <p:spPr>
          <a:xfrm>
            <a:off x="6499895" y="5177970"/>
            <a:ext cx="3786692" cy="1043492"/>
          </a:xfrm>
          <a:prstGeom prst="roundRect">
            <a:avLst/>
          </a:prstGeom>
          <a:solidFill>
            <a:srgbClr val="EBD7A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Rounded Rectangle 11"/>
          <p:cNvSpPr/>
          <p:nvPr/>
        </p:nvSpPr>
        <p:spPr>
          <a:xfrm>
            <a:off x="6542927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" name="Rounded Rectangle 12"/>
          <p:cNvSpPr/>
          <p:nvPr/>
        </p:nvSpPr>
        <p:spPr>
          <a:xfrm>
            <a:off x="7308513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" name="Rounded Rectangle 13"/>
          <p:cNvSpPr/>
          <p:nvPr/>
        </p:nvSpPr>
        <p:spPr>
          <a:xfrm>
            <a:off x="6663054" y="4428278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Rounded Rectangle 14"/>
          <p:cNvSpPr/>
          <p:nvPr/>
        </p:nvSpPr>
        <p:spPr>
          <a:xfrm>
            <a:off x="7399055" y="44282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6" name="Rounded Rectangle 15"/>
          <p:cNvSpPr/>
          <p:nvPr/>
        </p:nvSpPr>
        <p:spPr>
          <a:xfrm>
            <a:off x="6544531" y="4803124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7" name="Rounded Rectangle 16"/>
          <p:cNvSpPr/>
          <p:nvPr/>
        </p:nvSpPr>
        <p:spPr>
          <a:xfrm>
            <a:off x="7308513" y="480312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Rounded Rectangle 17"/>
          <p:cNvSpPr/>
          <p:nvPr/>
        </p:nvSpPr>
        <p:spPr>
          <a:xfrm>
            <a:off x="8075891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9" name="Rounded Rectangle 18"/>
          <p:cNvSpPr/>
          <p:nvPr/>
        </p:nvSpPr>
        <p:spPr>
          <a:xfrm>
            <a:off x="8843269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0" name="Rounded Rectangle 19"/>
          <p:cNvSpPr/>
          <p:nvPr/>
        </p:nvSpPr>
        <p:spPr>
          <a:xfrm>
            <a:off x="9610647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1" name="Rounded Rectangle 20"/>
          <p:cNvSpPr/>
          <p:nvPr/>
        </p:nvSpPr>
        <p:spPr>
          <a:xfrm>
            <a:off x="8135057" y="4428278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2" name="Rounded Rectangle 21"/>
          <p:cNvSpPr/>
          <p:nvPr/>
        </p:nvSpPr>
        <p:spPr>
          <a:xfrm>
            <a:off x="8871058" y="44282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5" name="Rounded Rectangle 24"/>
          <p:cNvSpPr/>
          <p:nvPr/>
        </p:nvSpPr>
        <p:spPr>
          <a:xfrm>
            <a:off x="9607059" y="4426721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6" name="Rounded Rectangle 25"/>
          <p:cNvSpPr/>
          <p:nvPr/>
        </p:nvSpPr>
        <p:spPr>
          <a:xfrm>
            <a:off x="8075891" y="47903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7" name="Rounded Rectangle 26"/>
          <p:cNvSpPr/>
          <p:nvPr/>
        </p:nvSpPr>
        <p:spPr>
          <a:xfrm>
            <a:off x="8843269" y="47903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8" name="Rounded Rectangle 27"/>
          <p:cNvSpPr/>
          <p:nvPr/>
        </p:nvSpPr>
        <p:spPr>
          <a:xfrm>
            <a:off x="9610647" y="47903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9" name="Rounded Rectangle 28"/>
          <p:cNvSpPr/>
          <p:nvPr/>
        </p:nvSpPr>
        <p:spPr>
          <a:xfrm>
            <a:off x="6593505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0" name="Rounded Rectangle 29"/>
          <p:cNvSpPr/>
          <p:nvPr/>
        </p:nvSpPr>
        <p:spPr>
          <a:xfrm>
            <a:off x="7312286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1" name="Rounded Rectangle 30"/>
          <p:cNvSpPr/>
          <p:nvPr/>
        </p:nvSpPr>
        <p:spPr>
          <a:xfrm>
            <a:off x="8079664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2" name="Rounded Rectangle 31"/>
          <p:cNvSpPr/>
          <p:nvPr/>
        </p:nvSpPr>
        <p:spPr>
          <a:xfrm>
            <a:off x="8843083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3" name="Rounded Rectangle 32"/>
          <p:cNvSpPr/>
          <p:nvPr/>
        </p:nvSpPr>
        <p:spPr>
          <a:xfrm>
            <a:off x="9550765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4" name="Rounded Rectangle 33"/>
          <p:cNvSpPr/>
          <p:nvPr/>
        </p:nvSpPr>
        <p:spPr>
          <a:xfrm>
            <a:off x="9536228" y="552568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5" name="Oval 34"/>
          <p:cNvSpPr/>
          <p:nvPr/>
        </p:nvSpPr>
        <p:spPr>
          <a:xfrm>
            <a:off x="9791735" y="556473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6" name="Rounded Rectangle 35"/>
          <p:cNvSpPr/>
          <p:nvPr/>
        </p:nvSpPr>
        <p:spPr>
          <a:xfrm>
            <a:off x="8799460" y="552609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7" name="Oval 36"/>
          <p:cNvSpPr/>
          <p:nvPr/>
        </p:nvSpPr>
        <p:spPr>
          <a:xfrm>
            <a:off x="9054967" y="556514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8" name="Rounded Rectangle 37"/>
          <p:cNvSpPr/>
          <p:nvPr/>
        </p:nvSpPr>
        <p:spPr>
          <a:xfrm>
            <a:off x="8051948" y="553760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9" name="Oval 38"/>
          <p:cNvSpPr/>
          <p:nvPr/>
        </p:nvSpPr>
        <p:spPr>
          <a:xfrm>
            <a:off x="8307455" y="557665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0" name="Rounded Rectangle 39"/>
          <p:cNvSpPr/>
          <p:nvPr/>
        </p:nvSpPr>
        <p:spPr>
          <a:xfrm>
            <a:off x="7304346" y="552568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1" name="Oval 40"/>
          <p:cNvSpPr/>
          <p:nvPr/>
        </p:nvSpPr>
        <p:spPr>
          <a:xfrm>
            <a:off x="7559853" y="556473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2" name="Rounded Rectangle 41"/>
          <p:cNvSpPr/>
          <p:nvPr/>
        </p:nvSpPr>
        <p:spPr>
          <a:xfrm>
            <a:off x="6568567" y="553068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3" name="Oval 42"/>
          <p:cNvSpPr/>
          <p:nvPr/>
        </p:nvSpPr>
        <p:spPr>
          <a:xfrm>
            <a:off x="6824074" y="556974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4" name="Rounded Rectangle 43"/>
          <p:cNvSpPr/>
          <p:nvPr/>
        </p:nvSpPr>
        <p:spPr>
          <a:xfrm>
            <a:off x="9536228" y="587181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5" name="Oval 44"/>
          <p:cNvSpPr/>
          <p:nvPr/>
        </p:nvSpPr>
        <p:spPr>
          <a:xfrm>
            <a:off x="9791735" y="591086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6" name="Rounded Rectangle 45"/>
          <p:cNvSpPr/>
          <p:nvPr/>
        </p:nvSpPr>
        <p:spPr>
          <a:xfrm>
            <a:off x="8799460" y="587222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7" name="Oval 46"/>
          <p:cNvSpPr/>
          <p:nvPr/>
        </p:nvSpPr>
        <p:spPr>
          <a:xfrm>
            <a:off x="9054967" y="591127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8" name="Rounded Rectangle 47"/>
          <p:cNvSpPr/>
          <p:nvPr/>
        </p:nvSpPr>
        <p:spPr>
          <a:xfrm>
            <a:off x="8051948" y="588373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9" name="Oval 48"/>
          <p:cNvSpPr/>
          <p:nvPr/>
        </p:nvSpPr>
        <p:spPr>
          <a:xfrm>
            <a:off x="8307455" y="592278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0" name="Rounded Rectangle 49"/>
          <p:cNvSpPr/>
          <p:nvPr/>
        </p:nvSpPr>
        <p:spPr>
          <a:xfrm>
            <a:off x="7304346" y="587181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1" name="Oval 50"/>
          <p:cNvSpPr/>
          <p:nvPr/>
        </p:nvSpPr>
        <p:spPr>
          <a:xfrm>
            <a:off x="7559853" y="591086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2" name="Rounded Rectangle 51"/>
          <p:cNvSpPr/>
          <p:nvPr/>
        </p:nvSpPr>
        <p:spPr>
          <a:xfrm>
            <a:off x="6568567" y="587681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3" name="Oval 52"/>
          <p:cNvSpPr/>
          <p:nvPr/>
        </p:nvSpPr>
        <p:spPr>
          <a:xfrm>
            <a:off x="6824074" y="591587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6" name="TextBox 55"/>
          <p:cNvSpPr txBox="1"/>
          <p:nvPr/>
        </p:nvSpPr>
        <p:spPr>
          <a:xfrm>
            <a:off x="10316129" y="3703434"/>
            <a:ext cx="15005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Myriad Pro" panose="020B0503030403020204" charset="0"/>
              </a:rPr>
              <a:t>Sebum barrier</a:t>
            </a:r>
            <a:endParaRPr lang="en-HK" sz="1600" b="1" dirty="0">
              <a:latin typeface="Myriad Pro" panose="020B050303040302020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402704" y="5177970"/>
            <a:ext cx="1320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Myriad Pro" panose="020B0503030403020204" charset="0"/>
              </a:rPr>
              <a:t>Middle layer</a:t>
            </a:r>
            <a:endParaRPr lang="en-HK" sz="1600" b="1" dirty="0">
              <a:latin typeface="Myriad Pro" panose="020B050303040302020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427485" y="5564434"/>
            <a:ext cx="12705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latin typeface="Myriad Pro" panose="020B0503030403020204" charset="0"/>
              </a:rPr>
              <a:t>Malpighian </a:t>
            </a:r>
          </a:p>
          <a:p>
            <a:pPr algn="ctr"/>
            <a:r>
              <a:rPr lang="en-US" sz="1600" b="1" dirty="0">
                <a:latin typeface="Myriad Pro" panose="020B0503030403020204" charset="0"/>
              </a:rPr>
              <a:t>layer</a:t>
            </a:r>
            <a:endParaRPr lang="en-HK" sz="1600" b="1" dirty="0">
              <a:latin typeface="Myriad Pro" panose="020B050303040302020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297866" y="4179284"/>
            <a:ext cx="15297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Myriad Pro" panose="020B0503030403020204" charset="0"/>
              </a:rPr>
              <a:t>Cornified</a:t>
            </a:r>
            <a:r>
              <a:rPr lang="en-US" sz="1600" b="1" dirty="0">
                <a:latin typeface="Myriad Pro" panose="020B0503030403020204" charset="0"/>
              </a:rPr>
              <a:t> layer</a:t>
            </a:r>
            <a:endParaRPr lang="en-HK" sz="1600" b="1" dirty="0">
              <a:latin typeface="Myriad Pro" panose="020B0503030403020204" charset="0"/>
            </a:endParaRPr>
          </a:p>
        </p:txBody>
      </p:sp>
      <p:sp>
        <p:nvSpPr>
          <p:cNvPr id="6" name="Hexagon 5"/>
          <p:cNvSpPr/>
          <p:nvPr/>
        </p:nvSpPr>
        <p:spPr>
          <a:xfrm>
            <a:off x="8242633" y="3587217"/>
            <a:ext cx="430305" cy="215624"/>
          </a:xfrm>
          <a:prstGeom prst="hexagon">
            <a:avLst/>
          </a:prstGeom>
          <a:solidFill>
            <a:srgbClr val="D3F5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3" name="Hexagon 62"/>
          <p:cNvSpPr/>
          <p:nvPr/>
        </p:nvSpPr>
        <p:spPr>
          <a:xfrm>
            <a:off x="7188386" y="3662042"/>
            <a:ext cx="430305" cy="215624"/>
          </a:xfrm>
          <a:prstGeom prst="hexagon">
            <a:avLst/>
          </a:prstGeom>
          <a:solidFill>
            <a:srgbClr val="D3F5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5" name="Hexagon 64"/>
          <p:cNvSpPr/>
          <p:nvPr/>
        </p:nvSpPr>
        <p:spPr>
          <a:xfrm>
            <a:off x="9378564" y="3761414"/>
            <a:ext cx="430305" cy="215624"/>
          </a:xfrm>
          <a:prstGeom prst="hexagon">
            <a:avLst/>
          </a:prstGeom>
          <a:solidFill>
            <a:srgbClr val="D3F5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67" name="Straight Arrow Connector 66"/>
          <p:cNvCxnSpPr/>
          <p:nvPr/>
        </p:nvCxnSpPr>
        <p:spPr>
          <a:xfrm flipH="1">
            <a:off x="9607059" y="1779494"/>
            <a:ext cx="1537863" cy="19819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>
            <a:off x="8505071" y="1678908"/>
            <a:ext cx="2415120" cy="197898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H="1">
            <a:off x="7411822" y="1611119"/>
            <a:ext cx="3508369" cy="215223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H="1">
            <a:off x="8483593" y="1749397"/>
            <a:ext cx="2500210" cy="25281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H="1" flipV="1">
            <a:off x="6953289" y="3237243"/>
            <a:ext cx="482321" cy="52214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flipV="1">
            <a:off x="7423283" y="3075379"/>
            <a:ext cx="9376" cy="67272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 flipH="1" flipV="1">
            <a:off x="8028943" y="3127595"/>
            <a:ext cx="482321" cy="52214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H="1" flipV="1">
            <a:off x="9113999" y="3229790"/>
            <a:ext cx="482321" cy="52214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84" idx="3"/>
            <a:endCxn id="63" idx="2"/>
          </p:cNvCxnSpPr>
          <p:nvPr/>
        </p:nvCxnSpPr>
        <p:spPr>
          <a:xfrm flipV="1">
            <a:off x="3230672" y="3877666"/>
            <a:ext cx="4011620" cy="61267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/>
          <p:cNvSpPr/>
          <p:nvPr/>
        </p:nvSpPr>
        <p:spPr>
          <a:xfrm>
            <a:off x="1731031" y="4290284"/>
            <a:ext cx="14996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>
                <a:latin typeface="Myriad Pro" panose="020B0503030403020204" charset="0"/>
              </a:rPr>
              <a:t>TiO</a:t>
            </a:r>
            <a:r>
              <a:rPr lang="en-US" altLang="zh-TW" sz="2000" b="1" baseline="-25000" dirty="0">
                <a:latin typeface="Myriad Pro" panose="020B0503030403020204" charset="0"/>
              </a:rPr>
              <a:t>2</a:t>
            </a:r>
            <a:r>
              <a:rPr lang="en-US" altLang="zh-TW" sz="2000" b="1" dirty="0">
                <a:latin typeface="Myriad Pro" panose="020B0503030403020204" charset="0"/>
              </a:rPr>
              <a:t> or </a:t>
            </a:r>
            <a:r>
              <a:rPr lang="en-US" altLang="zh-TW" sz="2000" b="1" dirty="0" err="1">
                <a:latin typeface="Myriad Pro" panose="020B0503030403020204" charset="0"/>
              </a:rPr>
              <a:t>ZnO</a:t>
            </a:r>
            <a:endParaRPr lang="en-HK" sz="2000" b="1" dirty="0"/>
          </a:p>
        </p:txBody>
      </p:sp>
      <p:sp>
        <p:nvSpPr>
          <p:cNvPr id="87" name="TextBox 86"/>
          <p:cNvSpPr txBox="1"/>
          <p:nvPr/>
        </p:nvSpPr>
        <p:spPr>
          <a:xfrm>
            <a:off x="309384" y="4771425"/>
            <a:ext cx="4262616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To reduce the amount of UV (sunlight)</a:t>
            </a:r>
          </a:p>
          <a:p>
            <a:pPr algn="ctr"/>
            <a:r>
              <a:rPr lang="en-US" dirty="0">
                <a:solidFill>
                  <a:schemeClr val="accent2"/>
                </a:solidFill>
                <a:latin typeface="Myriad Pro" panose="020B0503030403020204" charset="0"/>
              </a:rPr>
              <a:t>penetrating the skin surface</a:t>
            </a:r>
            <a:endParaRPr lang="en-HK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92844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Sun care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9162" y="2018833"/>
            <a:ext cx="5320221" cy="2061729"/>
          </a:xfrm>
          <a:prstGeom prst="roundRect">
            <a:avLst/>
          </a:prstGeom>
          <a:solidFill>
            <a:srgbClr val="FED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7153" y="2049052"/>
            <a:ext cx="508324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2400" b="1" dirty="0">
                <a:solidFill>
                  <a:schemeClr val="accent3"/>
                </a:solidFill>
                <a:latin typeface="Myriad Pro" panose="020B0503030403020204" charset="0"/>
              </a:rPr>
              <a:t>UV filters </a:t>
            </a:r>
            <a:r>
              <a:rPr lang="en-US" altLang="zh-TW" sz="2400" b="1" dirty="0">
                <a:solidFill>
                  <a:schemeClr val="accent2"/>
                </a:solidFill>
                <a:latin typeface="Myriad Pro" panose="020B0503030403020204" charset="0"/>
              </a:rPr>
              <a:t>– Chemical sunscreens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The sunscreens mainly consist of aromatic compounds which can absorb UV radiation and change it to waves with lower energy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E.g. </a:t>
            </a:r>
            <a:r>
              <a:rPr lang="en-US" altLang="zh-TW" sz="2000" dirty="0" err="1">
                <a:solidFill>
                  <a:schemeClr val="accent2"/>
                </a:solidFill>
                <a:latin typeface="Myriad Pro" panose="020B0503030403020204" charset="0"/>
              </a:rPr>
              <a:t>octinoxate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, </a:t>
            </a:r>
            <a:r>
              <a:rPr lang="en-US" altLang="zh-TW" sz="2000" dirty="0" err="1">
                <a:solidFill>
                  <a:schemeClr val="accent2"/>
                </a:solidFill>
                <a:latin typeface="Myriad Pro" panose="020B0503030403020204" charset="0"/>
              </a:rPr>
              <a:t>oxybenzone</a:t>
            </a:r>
            <a:endParaRPr lang="en-US" altLang="zh-TW" sz="20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152276"/>
              </p:ext>
            </p:extLst>
          </p:nvPr>
        </p:nvGraphicFramePr>
        <p:xfrm>
          <a:off x="364981" y="4361569"/>
          <a:ext cx="3453227" cy="985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6" name="PerkinElmer.ChemDrawJS.OleClipboard.DataObject.OleDataObject" r:id="rId3" imgW="2453030" imgH="700430" progId="ChemDrawJS">
                  <p:embed/>
                </p:oleObj>
              </mc:Choice>
              <mc:Fallback>
                <p:oleObj name="PerkinElmer.ChemDrawJS.OleClipboard.DataObject.OleDataObject" r:id="rId3" imgW="2453030" imgH="700430" progId="ChemDrawJS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4981" y="4361569"/>
                        <a:ext cx="3453227" cy="985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2300964"/>
              </p:ext>
            </p:extLst>
          </p:nvPr>
        </p:nvGraphicFramePr>
        <p:xfrm>
          <a:off x="3931498" y="4753004"/>
          <a:ext cx="2118874" cy="985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7" name="PerkinElmer.ChemDrawJS.OleClipboard.DataObject.OleDataObject" r:id="rId5" imgW="1504493" imgH="700430" progId="ChemDrawJS">
                  <p:embed/>
                </p:oleObj>
              </mc:Choice>
              <mc:Fallback>
                <p:oleObj name="PerkinElmer.ChemDrawJS.OleClipboard.DataObject.OleDataObject" r:id="rId5" imgW="1504493" imgH="700430" progId="ChemDrawJS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31498" y="4753004"/>
                        <a:ext cx="2118874" cy="9856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71764" y="5352937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chemeClr val="accent2"/>
                </a:solidFill>
                <a:latin typeface="Myriad Pro" panose="020B0503030403020204" charset="0"/>
              </a:rPr>
              <a:t>Octinoxate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475797" y="5797312"/>
            <a:ext cx="1116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chemeClr val="accent2"/>
                </a:solidFill>
                <a:latin typeface="Myriad Pro" panose="020B0503030403020204" charset="0"/>
              </a:rPr>
              <a:t>Oxybenzone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95" name="Hexagon 94"/>
          <p:cNvSpPr/>
          <p:nvPr/>
        </p:nvSpPr>
        <p:spPr>
          <a:xfrm rot="5400000">
            <a:off x="5966960" y="2297824"/>
            <a:ext cx="384134" cy="413616"/>
          </a:xfrm>
          <a:prstGeom prst="hexagon">
            <a:avLst/>
          </a:prstGeom>
          <a:solidFill>
            <a:srgbClr val="D3F5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4" name="TextBox 93"/>
          <p:cNvSpPr txBox="1"/>
          <p:nvPr/>
        </p:nvSpPr>
        <p:spPr>
          <a:xfrm>
            <a:off x="6312485" y="2286228"/>
            <a:ext cx="2162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: </a:t>
            </a:r>
            <a:r>
              <a:rPr lang="en-US" sz="2000" dirty="0" err="1">
                <a:solidFill>
                  <a:schemeClr val="accent2"/>
                </a:solidFill>
                <a:latin typeface="Myriad Pro" panose="020B0503030403020204" charset="0"/>
              </a:rPr>
              <a:t>Octinoxate</a:t>
            </a: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, </a:t>
            </a:r>
            <a:r>
              <a:rPr lang="en-US" sz="2000" dirty="0" err="1">
                <a:solidFill>
                  <a:schemeClr val="accent2"/>
                </a:solidFill>
                <a:latin typeface="Myriad Pro" panose="020B0503030403020204" charset="0"/>
              </a:rPr>
              <a:t>oxybenzone</a:t>
            </a:r>
            <a:endParaRPr lang="en-HK" sz="20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21" name="Slide Number Placeholder 3"/>
          <p:cNvSpPr txBox="1">
            <a:spLocks/>
          </p:cNvSpPr>
          <p:nvPr/>
        </p:nvSpPr>
        <p:spPr>
          <a:xfrm>
            <a:off x="8737600" y="5822951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066DCD4-1514-4991-B3C3-8A2323286180}" type="slidenum">
              <a:rPr lang="en-HK" smtClean="0"/>
              <a:pPr/>
              <a:t>54</a:t>
            </a:fld>
            <a:endParaRPr lang="en-HK" dirty="0"/>
          </a:p>
        </p:txBody>
      </p:sp>
      <p:pic>
        <p:nvPicPr>
          <p:cNvPr id="122" name="Picture 4" descr="Diabetes and Sun Protection - Protecting ski, feet, eyes and medication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2718" y="1108546"/>
            <a:ext cx="2312353" cy="138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122"/>
          <p:cNvSpPr/>
          <p:nvPr/>
        </p:nvSpPr>
        <p:spPr>
          <a:xfrm>
            <a:off x="6541129" y="3846527"/>
            <a:ext cx="3711389" cy="11383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4" name="Rounded Rectangle 123"/>
          <p:cNvSpPr/>
          <p:nvPr/>
        </p:nvSpPr>
        <p:spPr>
          <a:xfrm>
            <a:off x="6499895" y="5177970"/>
            <a:ext cx="3786692" cy="1043492"/>
          </a:xfrm>
          <a:prstGeom prst="roundRect">
            <a:avLst/>
          </a:prstGeom>
          <a:solidFill>
            <a:srgbClr val="EBD7A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5" name="Rounded Rectangle 124"/>
          <p:cNvSpPr/>
          <p:nvPr/>
        </p:nvSpPr>
        <p:spPr>
          <a:xfrm>
            <a:off x="6542927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6" name="Rounded Rectangle 125"/>
          <p:cNvSpPr/>
          <p:nvPr/>
        </p:nvSpPr>
        <p:spPr>
          <a:xfrm>
            <a:off x="7308513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7" name="Rounded Rectangle 126"/>
          <p:cNvSpPr/>
          <p:nvPr/>
        </p:nvSpPr>
        <p:spPr>
          <a:xfrm>
            <a:off x="6663054" y="4428278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8" name="Rounded Rectangle 127"/>
          <p:cNvSpPr/>
          <p:nvPr/>
        </p:nvSpPr>
        <p:spPr>
          <a:xfrm>
            <a:off x="7399055" y="44282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9" name="Rounded Rectangle 128"/>
          <p:cNvSpPr/>
          <p:nvPr/>
        </p:nvSpPr>
        <p:spPr>
          <a:xfrm>
            <a:off x="6544531" y="4803124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0" name="Rounded Rectangle 129"/>
          <p:cNvSpPr/>
          <p:nvPr/>
        </p:nvSpPr>
        <p:spPr>
          <a:xfrm>
            <a:off x="7308513" y="480312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1" name="Rounded Rectangle 130"/>
          <p:cNvSpPr/>
          <p:nvPr/>
        </p:nvSpPr>
        <p:spPr>
          <a:xfrm>
            <a:off x="8075891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2" name="Rounded Rectangle 131"/>
          <p:cNvSpPr/>
          <p:nvPr/>
        </p:nvSpPr>
        <p:spPr>
          <a:xfrm>
            <a:off x="8843269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3" name="Rounded Rectangle 132"/>
          <p:cNvSpPr/>
          <p:nvPr/>
        </p:nvSpPr>
        <p:spPr>
          <a:xfrm>
            <a:off x="9610647" y="40805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4" name="Rounded Rectangle 133"/>
          <p:cNvSpPr/>
          <p:nvPr/>
        </p:nvSpPr>
        <p:spPr>
          <a:xfrm>
            <a:off x="8135057" y="4428278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5" name="Rounded Rectangle 134"/>
          <p:cNvSpPr/>
          <p:nvPr/>
        </p:nvSpPr>
        <p:spPr>
          <a:xfrm>
            <a:off x="8871058" y="44282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6" name="Rounded Rectangle 135"/>
          <p:cNvSpPr/>
          <p:nvPr/>
        </p:nvSpPr>
        <p:spPr>
          <a:xfrm>
            <a:off x="9607059" y="4426721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7" name="Rounded Rectangle 136"/>
          <p:cNvSpPr/>
          <p:nvPr/>
        </p:nvSpPr>
        <p:spPr>
          <a:xfrm>
            <a:off x="8075891" y="47903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8" name="Rounded Rectangle 137"/>
          <p:cNvSpPr/>
          <p:nvPr/>
        </p:nvSpPr>
        <p:spPr>
          <a:xfrm>
            <a:off x="8843269" y="47903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9" name="Rounded Rectangle 138"/>
          <p:cNvSpPr/>
          <p:nvPr/>
        </p:nvSpPr>
        <p:spPr>
          <a:xfrm>
            <a:off x="9610647" y="47903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0" name="Rounded Rectangle 139"/>
          <p:cNvSpPr/>
          <p:nvPr/>
        </p:nvSpPr>
        <p:spPr>
          <a:xfrm>
            <a:off x="6593505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1" name="Rounded Rectangle 140"/>
          <p:cNvSpPr/>
          <p:nvPr/>
        </p:nvSpPr>
        <p:spPr>
          <a:xfrm>
            <a:off x="7312286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2" name="Rounded Rectangle 141"/>
          <p:cNvSpPr/>
          <p:nvPr/>
        </p:nvSpPr>
        <p:spPr>
          <a:xfrm>
            <a:off x="8079664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3" name="Rounded Rectangle 142"/>
          <p:cNvSpPr/>
          <p:nvPr/>
        </p:nvSpPr>
        <p:spPr>
          <a:xfrm>
            <a:off x="8843083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4" name="Rounded Rectangle 143"/>
          <p:cNvSpPr/>
          <p:nvPr/>
        </p:nvSpPr>
        <p:spPr>
          <a:xfrm>
            <a:off x="9550765" y="52520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5" name="Rounded Rectangle 144"/>
          <p:cNvSpPr/>
          <p:nvPr/>
        </p:nvSpPr>
        <p:spPr>
          <a:xfrm>
            <a:off x="9536228" y="552568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6" name="Oval 145"/>
          <p:cNvSpPr/>
          <p:nvPr/>
        </p:nvSpPr>
        <p:spPr>
          <a:xfrm>
            <a:off x="9791735" y="556473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7" name="Rounded Rectangle 146"/>
          <p:cNvSpPr/>
          <p:nvPr/>
        </p:nvSpPr>
        <p:spPr>
          <a:xfrm>
            <a:off x="8799460" y="552609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8" name="Oval 147"/>
          <p:cNvSpPr/>
          <p:nvPr/>
        </p:nvSpPr>
        <p:spPr>
          <a:xfrm>
            <a:off x="9054967" y="556514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9" name="Rounded Rectangle 148"/>
          <p:cNvSpPr/>
          <p:nvPr/>
        </p:nvSpPr>
        <p:spPr>
          <a:xfrm>
            <a:off x="8051948" y="553760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0" name="Oval 149"/>
          <p:cNvSpPr/>
          <p:nvPr/>
        </p:nvSpPr>
        <p:spPr>
          <a:xfrm>
            <a:off x="8307455" y="557665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1" name="Rounded Rectangle 150"/>
          <p:cNvSpPr/>
          <p:nvPr/>
        </p:nvSpPr>
        <p:spPr>
          <a:xfrm>
            <a:off x="7304346" y="552568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2" name="Oval 151"/>
          <p:cNvSpPr/>
          <p:nvPr/>
        </p:nvSpPr>
        <p:spPr>
          <a:xfrm>
            <a:off x="7559853" y="556473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3" name="Rounded Rectangle 152"/>
          <p:cNvSpPr/>
          <p:nvPr/>
        </p:nvSpPr>
        <p:spPr>
          <a:xfrm>
            <a:off x="6568567" y="553068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4" name="Oval 153"/>
          <p:cNvSpPr/>
          <p:nvPr/>
        </p:nvSpPr>
        <p:spPr>
          <a:xfrm>
            <a:off x="6824074" y="556974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5" name="Rounded Rectangle 154"/>
          <p:cNvSpPr/>
          <p:nvPr/>
        </p:nvSpPr>
        <p:spPr>
          <a:xfrm>
            <a:off x="9536228" y="587181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6" name="Oval 155"/>
          <p:cNvSpPr/>
          <p:nvPr/>
        </p:nvSpPr>
        <p:spPr>
          <a:xfrm>
            <a:off x="9791735" y="591086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7" name="Rounded Rectangle 156"/>
          <p:cNvSpPr/>
          <p:nvPr/>
        </p:nvSpPr>
        <p:spPr>
          <a:xfrm>
            <a:off x="8799460" y="587222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8" name="Oval 157"/>
          <p:cNvSpPr/>
          <p:nvPr/>
        </p:nvSpPr>
        <p:spPr>
          <a:xfrm>
            <a:off x="9054967" y="591127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9" name="Rounded Rectangle 158"/>
          <p:cNvSpPr/>
          <p:nvPr/>
        </p:nvSpPr>
        <p:spPr>
          <a:xfrm>
            <a:off x="8051948" y="588373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60" name="Oval 159"/>
          <p:cNvSpPr/>
          <p:nvPr/>
        </p:nvSpPr>
        <p:spPr>
          <a:xfrm>
            <a:off x="8307455" y="592278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61" name="Rounded Rectangle 160"/>
          <p:cNvSpPr/>
          <p:nvPr/>
        </p:nvSpPr>
        <p:spPr>
          <a:xfrm>
            <a:off x="7304346" y="587181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62" name="Oval 161"/>
          <p:cNvSpPr/>
          <p:nvPr/>
        </p:nvSpPr>
        <p:spPr>
          <a:xfrm>
            <a:off x="7559853" y="591086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63" name="Rounded Rectangle 162"/>
          <p:cNvSpPr/>
          <p:nvPr/>
        </p:nvSpPr>
        <p:spPr>
          <a:xfrm>
            <a:off x="6568567" y="587681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64" name="Oval 163"/>
          <p:cNvSpPr/>
          <p:nvPr/>
        </p:nvSpPr>
        <p:spPr>
          <a:xfrm>
            <a:off x="6824074" y="591587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65" name="TextBox 164"/>
          <p:cNvSpPr txBox="1"/>
          <p:nvPr/>
        </p:nvSpPr>
        <p:spPr>
          <a:xfrm>
            <a:off x="10316129" y="3703434"/>
            <a:ext cx="15005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Myriad Pro" panose="020B0503030403020204" charset="0"/>
              </a:rPr>
              <a:t>Sebum barrier</a:t>
            </a:r>
            <a:endParaRPr lang="en-HK" sz="1600" b="1" dirty="0">
              <a:latin typeface="Myriad Pro" panose="020B0503030403020204" charset="0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10402704" y="5177970"/>
            <a:ext cx="1320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Myriad Pro" panose="020B0503030403020204" charset="0"/>
              </a:rPr>
              <a:t>Middle layer</a:t>
            </a:r>
            <a:endParaRPr lang="en-HK" sz="1600" b="1" dirty="0">
              <a:latin typeface="Myriad Pro" panose="020B0503030403020204" charset="0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10427485" y="5564434"/>
            <a:ext cx="12705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latin typeface="Myriad Pro" panose="020B0503030403020204" charset="0"/>
              </a:rPr>
              <a:t>Malpighian </a:t>
            </a:r>
          </a:p>
          <a:p>
            <a:pPr algn="ctr"/>
            <a:r>
              <a:rPr lang="en-US" sz="1600" b="1" dirty="0">
                <a:latin typeface="Myriad Pro" panose="020B0503030403020204" charset="0"/>
              </a:rPr>
              <a:t>layer</a:t>
            </a:r>
            <a:endParaRPr lang="en-HK" sz="1600" b="1" dirty="0">
              <a:latin typeface="Myriad Pro" panose="020B0503030403020204" charset="0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10297866" y="4179284"/>
            <a:ext cx="15297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Myriad Pro" panose="020B0503030403020204" charset="0"/>
              </a:rPr>
              <a:t>Cornified</a:t>
            </a:r>
            <a:r>
              <a:rPr lang="en-US" sz="1600" b="1" dirty="0">
                <a:latin typeface="Myriad Pro" panose="020B0503030403020204" charset="0"/>
              </a:rPr>
              <a:t> layer</a:t>
            </a:r>
            <a:endParaRPr lang="en-HK" sz="1600" b="1" dirty="0">
              <a:latin typeface="Myriad Pro" panose="020B0503030403020204" charset="0"/>
            </a:endParaRPr>
          </a:p>
        </p:txBody>
      </p:sp>
      <p:sp>
        <p:nvSpPr>
          <p:cNvPr id="169" name="Hexagon 168"/>
          <p:cNvSpPr/>
          <p:nvPr/>
        </p:nvSpPr>
        <p:spPr>
          <a:xfrm>
            <a:off x="8338547" y="4342849"/>
            <a:ext cx="430305" cy="215624"/>
          </a:xfrm>
          <a:prstGeom prst="hexagon">
            <a:avLst/>
          </a:prstGeom>
          <a:solidFill>
            <a:srgbClr val="D3F5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70" name="Hexagon 169"/>
          <p:cNvSpPr/>
          <p:nvPr/>
        </p:nvSpPr>
        <p:spPr>
          <a:xfrm>
            <a:off x="7144710" y="4390804"/>
            <a:ext cx="430305" cy="215624"/>
          </a:xfrm>
          <a:prstGeom prst="hexagon">
            <a:avLst/>
          </a:prstGeom>
          <a:solidFill>
            <a:srgbClr val="D3F5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71" name="Hexagon 170"/>
          <p:cNvSpPr/>
          <p:nvPr/>
        </p:nvSpPr>
        <p:spPr>
          <a:xfrm>
            <a:off x="9379180" y="4187269"/>
            <a:ext cx="430305" cy="215624"/>
          </a:xfrm>
          <a:prstGeom prst="hexagon">
            <a:avLst/>
          </a:prstGeom>
          <a:solidFill>
            <a:srgbClr val="D3F5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72" name="Straight Arrow Connector 171"/>
          <p:cNvCxnSpPr>
            <a:cxnSpLocks/>
            <a:endCxn id="133" idx="1"/>
          </p:cNvCxnSpPr>
          <p:nvPr/>
        </p:nvCxnSpPr>
        <p:spPr>
          <a:xfrm flipH="1">
            <a:off x="9610647" y="1779494"/>
            <a:ext cx="1534276" cy="243554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Arrow Connector 172"/>
          <p:cNvCxnSpPr>
            <a:cxnSpLocks/>
          </p:cNvCxnSpPr>
          <p:nvPr/>
        </p:nvCxnSpPr>
        <p:spPr>
          <a:xfrm flipH="1">
            <a:off x="7953972" y="1720745"/>
            <a:ext cx="2961884" cy="274477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Arrow Connector 173"/>
          <p:cNvCxnSpPr>
            <a:cxnSpLocks/>
          </p:cNvCxnSpPr>
          <p:nvPr/>
        </p:nvCxnSpPr>
        <p:spPr>
          <a:xfrm flipH="1">
            <a:off x="7382498" y="1710530"/>
            <a:ext cx="3469747" cy="266387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Arrow Connector 174"/>
          <p:cNvCxnSpPr>
            <a:cxnSpLocks/>
          </p:cNvCxnSpPr>
          <p:nvPr/>
        </p:nvCxnSpPr>
        <p:spPr>
          <a:xfrm flipH="1">
            <a:off x="8553699" y="1749397"/>
            <a:ext cx="2430104" cy="258025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9610306-0CC1-4F30-827D-EFF8F4981381}"/>
              </a:ext>
            </a:extLst>
          </p:cNvPr>
          <p:cNvSpPr txBox="1"/>
          <p:nvPr/>
        </p:nvSpPr>
        <p:spPr>
          <a:xfrm>
            <a:off x="6579249" y="4244700"/>
            <a:ext cx="5594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heat</a:t>
            </a:r>
            <a:endParaRPr lang="en-HK" sz="16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9616646-EDDF-4D96-8787-76C1ACF1636D}"/>
              </a:ext>
            </a:extLst>
          </p:cNvPr>
          <p:cNvSpPr txBox="1"/>
          <p:nvPr/>
        </p:nvSpPr>
        <p:spPr>
          <a:xfrm>
            <a:off x="6653215" y="4607175"/>
            <a:ext cx="5594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heat</a:t>
            </a:r>
            <a:endParaRPr lang="en-HK" sz="16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F3ECF09-8E38-45CA-B0A3-5588C0BE3B0E}"/>
              </a:ext>
            </a:extLst>
          </p:cNvPr>
          <p:cNvSpPr txBox="1"/>
          <p:nvPr/>
        </p:nvSpPr>
        <p:spPr>
          <a:xfrm>
            <a:off x="7975795" y="4626512"/>
            <a:ext cx="5594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heat</a:t>
            </a:r>
            <a:endParaRPr lang="en-HK" sz="1600" dirty="0"/>
          </a:p>
        </p:txBody>
      </p:sp>
      <p:cxnSp>
        <p:nvCxnSpPr>
          <p:cNvPr id="16" name="Connector: Curved 15">
            <a:extLst>
              <a:ext uri="{FF2B5EF4-FFF2-40B4-BE49-F238E27FC236}">
                <a16:creationId xmlns:a16="http://schemas.microsoft.com/office/drawing/2014/main" id="{AD17B82F-B069-4C6C-A5EB-2F0FE6E06011}"/>
              </a:ext>
            </a:extLst>
          </p:cNvPr>
          <p:cNvCxnSpPr>
            <a:cxnSpLocks/>
          </p:cNvCxnSpPr>
          <p:nvPr/>
        </p:nvCxnSpPr>
        <p:spPr>
          <a:xfrm rot="10800000" flipV="1">
            <a:off x="6952402" y="4513641"/>
            <a:ext cx="359884" cy="167960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Curved 20">
            <a:extLst>
              <a:ext uri="{FF2B5EF4-FFF2-40B4-BE49-F238E27FC236}">
                <a16:creationId xmlns:a16="http://schemas.microsoft.com/office/drawing/2014/main" id="{99A1CA80-C3D6-486C-BE9B-089397F2E36A}"/>
              </a:ext>
            </a:extLst>
          </p:cNvPr>
          <p:cNvCxnSpPr>
            <a:cxnSpLocks/>
          </p:cNvCxnSpPr>
          <p:nvPr/>
        </p:nvCxnSpPr>
        <p:spPr>
          <a:xfrm rot="10800000">
            <a:off x="6948814" y="4303447"/>
            <a:ext cx="355532" cy="147215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Curved 26">
            <a:extLst>
              <a:ext uri="{FF2B5EF4-FFF2-40B4-BE49-F238E27FC236}">
                <a16:creationId xmlns:a16="http://schemas.microsoft.com/office/drawing/2014/main" id="{55F3E58F-A75C-4D17-89F9-9AD1EA2C1854}"/>
              </a:ext>
            </a:extLst>
          </p:cNvPr>
          <p:cNvCxnSpPr>
            <a:cxnSpLocks/>
          </p:cNvCxnSpPr>
          <p:nvPr/>
        </p:nvCxnSpPr>
        <p:spPr>
          <a:xfrm rot="5400000">
            <a:off x="8319394" y="4487392"/>
            <a:ext cx="239008" cy="18799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Curved 31">
            <a:extLst>
              <a:ext uri="{FF2B5EF4-FFF2-40B4-BE49-F238E27FC236}">
                <a16:creationId xmlns:a16="http://schemas.microsoft.com/office/drawing/2014/main" id="{20EBD5AD-40CA-4B22-8FEC-C0A09F4155B8}"/>
              </a:ext>
            </a:extLst>
          </p:cNvPr>
          <p:cNvCxnSpPr/>
          <p:nvPr/>
        </p:nvCxnSpPr>
        <p:spPr>
          <a:xfrm>
            <a:off x="8573596" y="4503940"/>
            <a:ext cx="207989" cy="171379"/>
          </a:xfrm>
          <a:prstGeom prst="curvedConnector3">
            <a:avLst>
              <a:gd name="adj1" fmla="val 3292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or: Curved 100">
            <a:extLst>
              <a:ext uri="{FF2B5EF4-FFF2-40B4-BE49-F238E27FC236}">
                <a16:creationId xmlns:a16="http://schemas.microsoft.com/office/drawing/2014/main" id="{41C6CD64-266B-4D46-BE9E-D48078E438E7}"/>
              </a:ext>
            </a:extLst>
          </p:cNvPr>
          <p:cNvCxnSpPr>
            <a:cxnSpLocks/>
          </p:cNvCxnSpPr>
          <p:nvPr/>
        </p:nvCxnSpPr>
        <p:spPr>
          <a:xfrm rot="10800000">
            <a:off x="9160985" y="4127125"/>
            <a:ext cx="355532" cy="147215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or: Curved 101">
            <a:extLst>
              <a:ext uri="{FF2B5EF4-FFF2-40B4-BE49-F238E27FC236}">
                <a16:creationId xmlns:a16="http://schemas.microsoft.com/office/drawing/2014/main" id="{64347C54-D085-4A53-A301-E77ED5C8395D}"/>
              </a:ext>
            </a:extLst>
          </p:cNvPr>
          <p:cNvCxnSpPr>
            <a:cxnSpLocks/>
          </p:cNvCxnSpPr>
          <p:nvPr/>
        </p:nvCxnSpPr>
        <p:spPr>
          <a:xfrm rot="5400000">
            <a:off x="9287953" y="4336553"/>
            <a:ext cx="239008" cy="187995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8600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Skincare Products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724900" y="6115051"/>
            <a:ext cx="2844800" cy="365125"/>
          </a:xfrm>
          <a:prstGeom prst="rect">
            <a:avLst/>
          </a:prstGeom>
        </p:spPr>
        <p:txBody>
          <a:bodyPr/>
          <a:lstStyle/>
          <a:p>
            <a:fld id="{0066DCD4-1514-4991-B3C3-8A2323286180}" type="slidenum">
              <a:rPr lang="en-HK" smtClean="0">
                <a:solidFill>
                  <a:schemeClr val="accent2"/>
                </a:solidFill>
              </a:rPr>
              <a:t>55</a:t>
            </a:fld>
            <a:endParaRPr lang="en-HK" dirty="0">
              <a:solidFill>
                <a:schemeClr val="accent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494" y="1222427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Sun care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9162" y="1755333"/>
            <a:ext cx="10681089" cy="1740476"/>
          </a:xfrm>
          <a:prstGeom prst="roundRect">
            <a:avLst/>
          </a:prstGeom>
          <a:solidFill>
            <a:srgbClr val="D3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TextBox 23"/>
          <p:cNvSpPr txBox="1"/>
          <p:nvPr/>
        </p:nvSpPr>
        <p:spPr>
          <a:xfrm>
            <a:off x="705750" y="1779014"/>
            <a:ext cx="1042684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sz="2400" b="1" dirty="0">
                <a:solidFill>
                  <a:srgbClr val="0070C0"/>
                </a:solidFill>
                <a:latin typeface="Myriad Pro" panose="020B0503030403020204" charset="0"/>
              </a:rPr>
              <a:t>Waterproofing agents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To reduce the loss of UV filters applied on the skin due to any </a:t>
            </a:r>
            <a:r>
              <a:rPr lang="en-US" altLang="zh-TW" sz="2000">
                <a:solidFill>
                  <a:schemeClr val="accent2"/>
                </a:solidFill>
                <a:latin typeface="Myriad Pro" panose="020B0503030403020204" charset="0"/>
              </a:rPr>
              <a:t>form of water 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such as from </a:t>
            </a:r>
            <a:r>
              <a:rPr lang="en-US" altLang="zh-TW" sz="2000">
                <a:solidFill>
                  <a:schemeClr val="accent2"/>
                </a:solidFill>
                <a:latin typeface="Myriad Pro" panose="020B0503030403020204" charset="0"/>
              </a:rPr>
              <a:t>the swimming 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pool, sweat and sea etc.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Hydrophobic compounds are used for forming waterproofing properties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E.g. </a:t>
            </a:r>
            <a:r>
              <a:rPr lang="en-US" altLang="zh-TW" sz="2000" dirty="0" err="1">
                <a:solidFill>
                  <a:schemeClr val="accent2"/>
                </a:solidFill>
                <a:latin typeface="Myriad Pro" panose="020B0503030403020204" charset="0"/>
              </a:rPr>
              <a:t>cyclomethicone</a:t>
            </a:r>
            <a:r>
              <a:rPr lang="en-US" altLang="zh-TW" sz="2000" dirty="0">
                <a:solidFill>
                  <a:schemeClr val="accent2"/>
                </a:solidFill>
                <a:latin typeface="Myriad Pro" panose="020B0503030403020204" charset="0"/>
              </a:rPr>
              <a:t>, </a:t>
            </a:r>
            <a:r>
              <a:rPr lang="en-US" altLang="zh-TW" sz="2000" dirty="0" err="1">
                <a:solidFill>
                  <a:schemeClr val="accent2"/>
                </a:solidFill>
                <a:latin typeface="Myriad Pro" panose="020B0503030403020204" charset="0"/>
              </a:rPr>
              <a:t>dimethicone</a:t>
            </a:r>
            <a:endParaRPr lang="en-US" altLang="zh-TW" sz="20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28429" y="4138627"/>
            <a:ext cx="3711389" cy="11383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487195" y="5470070"/>
            <a:ext cx="3786692" cy="1043492"/>
          </a:xfrm>
          <a:prstGeom prst="roundRect">
            <a:avLst/>
          </a:prstGeom>
          <a:solidFill>
            <a:srgbClr val="EBD7AF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530227" y="43726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295813" y="43726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650354" y="4720378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7386355" y="47203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531831" y="5095224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7295813" y="509522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8063191" y="43726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8830569" y="43726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9597947" y="4372663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8122357" y="4720378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858358" y="47203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9594359" y="4718821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8063191" y="50824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8830569" y="50824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9597947" y="5082477"/>
            <a:ext cx="645459" cy="26894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580805" y="55441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299586" y="55441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8066964" y="55441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8830383" y="55441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9538065" y="5544112"/>
            <a:ext cx="598654" cy="193828"/>
          </a:xfrm>
          <a:prstGeom prst="roundRect">
            <a:avLst/>
          </a:prstGeom>
          <a:solidFill>
            <a:srgbClr val="EFB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9523528" y="581778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9779035" y="585683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8786760" y="581819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37" name="Oval 36"/>
          <p:cNvSpPr/>
          <p:nvPr/>
        </p:nvSpPr>
        <p:spPr>
          <a:xfrm>
            <a:off x="9042267" y="585724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8039248" y="582970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39" name="Oval 38"/>
          <p:cNvSpPr/>
          <p:nvPr/>
        </p:nvSpPr>
        <p:spPr>
          <a:xfrm>
            <a:off x="8294755" y="586875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7291646" y="581778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41" name="Oval 40"/>
          <p:cNvSpPr/>
          <p:nvPr/>
        </p:nvSpPr>
        <p:spPr>
          <a:xfrm>
            <a:off x="7547153" y="585683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555867" y="582278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6811374" y="586184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9523528" y="616391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9779035" y="620296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8786760" y="616432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47" name="Oval 46"/>
          <p:cNvSpPr/>
          <p:nvPr/>
        </p:nvSpPr>
        <p:spPr>
          <a:xfrm>
            <a:off x="9042267" y="620337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8039248" y="617583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>
            <a:off x="8294755" y="621488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7291646" y="6163913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7547153" y="6202969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6555867" y="6168917"/>
            <a:ext cx="673258" cy="249063"/>
          </a:xfrm>
          <a:prstGeom prst="roundRect">
            <a:avLst/>
          </a:prstGeom>
          <a:solidFill>
            <a:srgbClr val="F59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6811374" y="6207973"/>
            <a:ext cx="164955" cy="142218"/>
          </a:xfrm>
          <a:prstGeom prst="ellipse">
            <a:avLst/>
          </a:prstGeom>
          <a:solidFill>
            <a:srgbClr val="FDC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0303429" y="3995534"/>
            <a:ext cx="1215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Myriad Pro" panose="020B0503030403020204" charset="0"/>
              </a:rPr>
              <a:t>Sebum barrier</a:t>
            </a:r>
            <a:endParaRPr lang="en-HK" sz="1600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390004" y="5470070"/>
            <a:ext cx="10294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Myriad Pro" panose="020B0503030403020204" charset="0"/>
              </a:rPr>
              <a:t>Middle layer</a:t>
            </a:r>
            <a:endParaRPr lang="en-HK" sz="1600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571399" y="5856534"/>
            <a:ext cx="957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Myriad Pro" panose="020B0503030403020204" charset="0"/>
              </a:rPr>
              <a:t>Malpighian </a:t>
            </a:r>
          </a:p>
          <a:p>
            <a:pPr algn="ctr"/>
            <a:r>
              <a:rPr lang="en-US" sz="1600" b="1" dirty="0">
                <a:solidFill>
                  <a:schemeClr val="accent2"/>
                </a:solidFill>
                <a:latin typeface="Myriad Pro" panose="020B0503030403020204" charset="0"/>
              </a:rPr>
              <a:t>layer</a:t>
            </a:r>
            <a:endParaRPr lang="en-HK" sz="1600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0285166" y="4471384"/>
            <a:ext cx="12250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solidFill>
                  <a:schemeClr val="accent2"/>
                </a:solidFill>
                <a:latin typeface="Myriad Pro" panose="020B0503030403020204" charset="0"/>
              </a:rPr>
              <a:t>Cornified</a:t>
            </a:r>
            <a:r>
              <a:rPr lang="en-US" sz="1600" b="1" dirty="0">
                <a:solidFill>
                  <a:schemeClr val="accent2"/>
                </a:solidFill>
                <a:latin typeface="Myriad Pro" panose="020B0503030403020204" charset="0"/>
              </a:rPr>
              <a:t> layer</a:t>
            </a:r>
            <a:endParaRPr lang="en-HK" sz="1600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Hexagon 5"/>
          <p:cNvSpPr/>
          <p:nvPr/>
        </p:nvSpPr>
        <p:spPr>
          <a:xfrm>
            <a:off x="8229933" y="3879317"/>
            <a:ext cx="430305" cy="215624"/>
          </a:xfrm>
          <a:prstGeom prst="hexagon">
            <a:avLst/>
          </a:prstGeom>
          <a:solidFill>
            <a:srgbClr val="D3F5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63" name="Hexagon 62"/>
          <p:cNvSpPr/>
          <p:nvPr/>
        </p:nvSpPr>
        <p:spPr>
          <a:xfrm>
            <a:off x="7175686" y="3954142"/>
            <a:ext cx="430305" cy="215624"/>
          </a:xfrm>
          <a:prstGeom prst="hexagon">
            <a:avLst/>
          </a:prstGeom>
          <a:solidFill>
            <a:srgbClr val="D3F5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65" name="Hexagon 64"/>
          <p:cNvSpPr/>
          <p:nvPr/>
        </p:nvSpPr>
        <p:spPr>
          <a:xfrm>
            <a:off x="9365864" y="4053514"/>
            <a:ext cx="430305" cy="215624"/>
          </a:xfrm>
          <a:prstGeom prst="hexagon">
            <a:avLst/>
          </a:prstGeom>
          <a:solidFill>
            <a:srgbClr val="D3F5FD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pic>
        <p:nvPicPr>
          <p:cNvPr id="53250" name="Picture 2" descr="cyclomethicone 5 - Wikidata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171" y="4263118"/>
            <a:ext cx="1751885" cy="144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4" descr="What Is Dimethicone? Is it Safe? | Purac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802" y="4476085"/>
            <a:ext cx="2916774" cy="1195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TextBox 71"/>
          <p:cNvSpPr txBox="1"/>
          <p:nvPr/>
        </p:nvSpPr>
        <p:spPr>
          <a:xfrm>
            <a:off x="839184" y="3829772"/>
            <a:ext cx="2215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2"/>
                </a:solidFill>
                <a:latin typeface="Myriad Pro" panose="020B0503030403020204" charset="0"/>
              </a:rPr>
              <a:t>Cyclomethicone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784945" y="3822545"/>
            <a:ext cx="1151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chemeClr val="accent2"/>
                </a:solidFill>
                <a:latin typeface="Myriad Pro" panose="020B0503030403020204" charset="0"/>
              </a:rPr>
              <a:t>Dimethicone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6" name="Hexagon 75"/>
          <p:cNvSpPr/>
          <p:nvPr/>
        </p:nvSpPr>
        <p:spPr>
          <a:xfrm rot="5400000">
            <a:off x="7124626" y="4386187"/>
            <a:ext cx="384134" cy="4136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77" name="Hexagon 76"/>
          <p:cNvSpPr/>
          <p:nvPr/>
        </p:nvSpPr>
        <p:spPr>
          <a:xfrm rot="5400000">
            <a:off x="8298094" y="4581231"/>
            <a:ext cx="384134" cy="4136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79" name="Hexagon 78"/>
          <p:cNvSpPr/>
          <p:nvPr/>
        </p:nvSpPr>
        <p:spPr>
          <a:xfrm rot="5400000">
            <a:off x="9163360" y="4297277"/>
            <a:ext cx="384134" cy="4136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535787" y="3643981"/>
            <a:ext cx="3711389" cy="148845"/>
          </a:xfrm>
          <a:prstGeom prst="round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cxnSp>
        <p:nvCxnSpPr>
          <p:cNvPr id="9" name="Straight Arrow Connector 8"/>
          <p:cNvCxnSpPr>
            <a:cxnSpLocks/>
          </p:cNvCxnSpPr>
          <p:nvPr/>
        </p:nvCxnSpPr>
        <p:spPr>
          <a:xfrm flipV="1">
            <a:off x="5285639" y="3718404"/>
            <a:ext cx="1215397" cy="75298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2845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7512" y="1285924"/>
            <a:ext cx="7128775" cy="4715381"/>
          </a:xfrm>
        </p:spPr>
        <p:txBody>
          <a:bodyPr>
            <a:noAutofit/>
          </a:bodyPr>
          <a:lstStyle/>
          <a:p>
            <a:r>
              <a:rPr lang="en-US" sz="2200" dirty="0"/>
              <a:t>The normal conditions of the skin: water, lipid and pH value</a:t>
            </a:r>
          </a:p>
          <a:p>
            <a:r>
              <a:rPr lang="en-US" sz="2200" dirty="0"/>
              <a:t>Different types of skin and their properties</a:t>
            </a:r>
          </a:p>
          <a:p>
            <a:r>
              <a:rPr lang="en-US" sz="2200" dirty="0"/>
              <a:t>Common skincare products</a:t>
            </a:r>
          </a:p>
          <a:p>
            <a:pPr lvl="1"/>
            <a:r>
              <a:rPr lang="en-US" sz="1800" dirty="0"/>
              <a:t>Skin cleansing</a:t>
            </a:r>
          </a:p>
          <a:p>
            <a:pPr lvl="1"/>
            <a:r>
              <a:rPr lang="en-US" sz="1800" dirty="0"/>
              <a:t>Skin moisturizing</a:t>
            </a:r>
          </a:p>
          <a:p>
            <a:pPr lvl="1"/>
            <a:r>
              <a:rPr lang="en-US" sz="1800" dirty="0"/>
              <a:t>For aging</a:t>
            </a:r>
          </a:p>
          <a:p>
            <a:pPr lvl="1"/>
            <a:r>
              <a:rPr lang="en-US" sz="1800" dirty="0"/>
              <a:t>For acne</a:t>
            </a:r>
          </a:p>
          <a:p>
            <a:pPr lvl="1"/>
            <a:r>
              <a:rPr lang="en-US" sz="1800" dirty="0"/>
              <a:t>Sun care</a:t>
            </a:r>
          </a:p>
          <a:p>
            <a:r>
              <a:rPr lang="en-US" sz="2200" dirty="0"/>
              <a:t>Different kinds of skin problems and how the products can help prevent them</a:t>
            </a:r>
          </a:p>
          <a:p>
            <a:r>
              <a:rPr lang="en-US" sz="2200" dirty="0"/>
              <a:t>How the molecules in the skincare products can get into our skin: Diffusion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10" name="Picture 2" descr="Free A Woman in Yellow Shirt Embracing Her Granddaughter Stock Phot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2" r="4425" b="12187"/>
          <a:stretch/>
        </p:blipFill>
        <p:spPr bwMode="auto">
          <a:xfrm flipH="1">
            <a:off x="7820937" y="1303404"/>
            <a:ext cx="2251549" cy="2835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Free Woman's Selfie Stock Phot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1" t="3920" r="10756" b="14923"/>
          <a:stretch/>
        </p:blipFill>
        <p:spPr bwMode="auto">
          <a:xfrm>
            <a:off x="9959476" y="2705097"/>
            <a:ext cx="1912843" cy="2818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Free A Close-Up Shot of a Woman's Face Stock Photo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42" r="164" b="12599"/>
          <a:stretch/>
        </p:blipFill>
        <p:spPr bwMode="auto">
          <a:xfrm>
            <a:off x="7962958" y="4044283"/>
            <a:ext cx="2102024" cy="18841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Free Close-Up Photo of a Person Applying Facial Cream on Her Face Stock Phot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9475" y="434437"/>
            <a:ext cx="1645013" cy="24675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995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677334" y="1930399"/>
            <a:ext cx="8992183" cy="263272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 Conditions of the Skin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68735"/>
            <a:ext cx="4867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dirty="0">
                <a:solidFill>
                  <a:schemeClr val="accent2"/>
                </a:solidFill>
                <a:latin typeface="Myriad Pro" panose="020B0503030403020204" charset="0"/>
              </a:rPr>
              <a:t>Our skin has its own </a:t>
            </a:r>
            <a:r>
              <a:rPr lang="en-HK" sz="2400" b="1" dirty="0">
                <a:solidFill>
                  <a:srgbClr val="7030A0"/>
                </a:solidFill>
                <a:latin typeface="Myriad Pro" panose="020B0503030403020204" charset="0"/>
              </a:rPr>
              <a:t>optimal pH environment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826" y="1988111"/>
            <a:ext cx="83496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Normally, human skin is slightly acidic, between </a:t>
            </a: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pH 4 to 6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The acidic environment is useful for body defence and maintaining skin integrity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If the pH is too high (higher than 6 or 7), what will happen?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Reduced desquamation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Dry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Scaly skin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Growth of bacteria</a:t>
            </a:r>
          </a:p>
        </p:txBody>
      </p:sp>
      <p:pic>
        <p:nvPicPr>
          <p:cNvPr id="19458" name="Picture 2" descr="Why Is My Skin So Dry? – Center for Dermatolog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272" y="2219422"/>
            <a:ext cx="1803114" cy="136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Scaling skin: Pictures, causes, treatment, and prevention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4336" y="4425426"/>
            <a:ext cx="2520985" cy="143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Pictures of Skin Infectio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372" y="4913006"/>
            <a:ext cx="2673435" cy="143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223628" y="3262090"/>
            <a:ext cx="3135307" cy="302957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0" name="Straight Arrow Connector 9"/>
          <p:cNvCxnSpPr>
            <a:cxnSpLocks/>
            <a:stCxn id="8" idx="3"/>
            <a:endCxn id="19458" idx="1"/>
          </p:cNvCxnSpPr>
          <p:nvPr/>
        </p:nvCxnSpPr>
        <p:spPr>
          <a:xfrm flipV="1">
            <a:off x="4358935" y="2899688"/>
            <a:ext cx="5214337" cy="513881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1223629" y="3595910"/>
            <a:ext cx="2517290" cy="267713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740919" y="3746928"/>
            <a:ext cx="5473417" cy="70136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1223628" y="3861785"/>
            <a:ext cx="2517290" cy="302957"/>
          </a:xfrm>
          <a:prstGeom prst="round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6" name="Straight Arrow Connector 15"/>
          <p:cNvCxnSpPr>
            <a:cxnSpLocks/>
          </p:cNvCxnSpPr>
          <p:nvPr/>
        </p:nvCxnSpPr>
        <p:spPr>
          <a:xfrm>
            <a:off x="3740918" y="3988878"/>
            <a:ext cx="1803453" cy="1618594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371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 Conditions of the Skin</a:t>
            </a:r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09600" y="1417639"/>
            <a:ext cx="4733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types based on water and lipid content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78828"/>
              </p:ext>
            </p:extLst>
          </p:nvPr>
        </p:nvGraphicFramePr>
        <p:xfrm>
          <a:off x="701453" y="1981496"/>
          <a:ext cx="10880946" cy="40872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90106">
                  <a:extLst>
                    <a:ext uri="{9D8B030D-6E8A-4147-A177-3AD203B41FA5}">
                      <a16:colId xmlns:a16="http://schemas.microsoft.com/office/drawing/2014/main" val="3414294869"/>
                    </a:ext>
                  </a:extLst>
                </a:gridCol>
                <a:gridCol w="2236876">
                  <a:extLst>
                    <a:ext uri="{9D8B030D-6E8A-4147-A177-3AD203B41FA5}">
                      <a16:colId xmlns:a16="http://schemas.microsoft.com/office/drawing/2014/main" val="444071635"/>
                    </a:ext>
                  </a:extLst>
                </a:gridCol>
                <a:gridCol w="1813491">
                  <a:extLst>
                    <a:ext uri="{9D8B030D-6E8A-4147-A177-3AD203B41FA5}">
                      <a16:colId xmlns:a16="http://schemas.microsoft.com/office/drawing/2014/main" val="1318955369"/>
                    </a:ext>
                  </a:extLst>
                </a:gridCol>
                <a:gridCol w="1813491">
                  <a:extLst>
                    <a:ext uri="{9D8B030D-6E8A-4147-A177-3AD203B41FA5}">
                      <a16:colId xmlns:a16="http://schemas.microsoft.com/office/drawing/2014/main" val="2455363135"/>
                    </a:ext>
                  </a:extLst>
                </a:gridCol>
                <a:gridCol w="1813491">
                  <a:extLst>
                    <a:ext uri="{9D8B030D-6E8A-4147-A177-3AD203B41FA5}">
                      <a16:colId xmlns:a16="http://schemas.microsoft.com/office/drawing/2014/main" val="3033121330"/>
                    </a:ext>
                  </a:extLst>
                </a:gridCol>
                <a:gridCol w="1813491">
                  <a:extLst>
                    <a:ext uri="{9D8B030D-6E8A-4147-A177-3AD203B41FA5}">
                      <a16:colId xmlns:a16="http://schemas.microsoft.com/office/drawing/2014/main" val="3562271979"/>
                    </a:ext>
                  </a:extLst>
                </a:gridCol>
              </a:tblGrid>
              <a:tr h="703996">
                <a:tc>
                  <a:txBody>
                    <a:bodyPr/>
                    <a:lstStyle/>
                    <a:p>
                      <a:pPr algn="ctr"/>
                      <a:endParaRPr lang="en-HK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latin typeface="+mj-lt"/>
                        </a:rPr>
                        <a:t>Normal skin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latin typeface="+mj-lt"/>
                        </a:rPr>
                        <a:t>Dry skin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latin typeface="+mj-lt"/>
                        </a:rPr>
                        <a:t>Oily skin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latin typeface="+mj-lt"/>
                        </a:rPr>
                        <a:t>Combination skin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2000" dirty="0">
                          <a:latin typeface="+mj-lt"/>
                        </a:rPr>
                        <a:t>Sensitive</a:t>
                      </a:r>
                      <a:r>
                        <a:rPr lang="en-HK" sz="2000" baseline="0" dirty="0">
                          <a:latin typeface="+mj-lt"/>
                        </a:rPr>
                        <a:t> skin</a:t>
                      </a:r>
                      <a:endParaRPr lang="en-HK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4311915"/>
                  </a:ext>
                </a:extLst>
              </a:tr>
              <a:tr h="635777"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j-lt"/>
                        </a:rPr>
                        <a:t>Skin appearance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Fine pores, well</a:t>
                      </a:r>
                      <a:r>
                        <a:rPr lang="en-HK" sz="1800" baseline="0" dirty="0">
                          <a:solidFill>
                            <a:schemeClr val="accent2"/>
                          </a:solidFill>
                          <a:latin typeface="+mj-lt"/>
                        </a:rPr>
                        <a:t> supplied with blood</a:t>
                      </a:r>
                      <a:endParaRPr lang="en-HK" sz="1800" dirty="0">
                        <a:solidFill>
                          <a:schemeClr val="accent2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Scaly, dull, itchiness,</a:t>
                      </a:r>
                    </a:p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more wrinkles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Enlarged pores, shiny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Greasy</a:t>
                      </a:r>
                      <a:r>
                        <a:rPr lang="en-HK" sz="1800" baseline="0" dirty="0">
                          <a:solidFill>
                            <a:schemeClr val="accent2"/>
                          </a:solidFill>
                          <a:latin typeface="+mj-lt"/>
                        </a:rPr>
                        <a:t> T-zone, forehead, nose, chin</a:t>
                      </a:r>
                      <a:endParaRPr lang="en-HK" sz="1800" dirty="0">
                        <a:solidFill>
                          <a:schemeClr val="accent2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Itchiness, enlarged pores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4903686"/>
                  </a:ext>
                </a:extLst>
              </a:tr>
              <a:tr h="451945"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j-lt"/>
                        </a:rPr>
                        <a:t>Skin texture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Smooth, flexible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Tough, less elastic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Oily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Mix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Less elastic, oily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342316"/>
                  </a:ext>
                </a:extLst>
              </a:tr>
              <a:tr h="743939"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j-lt"/>
                        </a:rPr>
                        <a:t>Water and lipid content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Well-balanced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Low water content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High lipid content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Mix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Fluctuated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950840"/>
                  </a:ext>
                </a:extLst>
              </a:tr>
              <a:tr h="674957"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j-lt"/>
                        </a:rPr>
                        <a:t>Common</a:t>
                      </a:r>
                      <a:r>
                        <a:rPr lang="en-HK" sz="1800" baseline="0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+mj-lt"/>
                        </a:rPr>
                        <a:t> skin problems</a:t>
                      </a:r>
                      <a:endParaRPr lang="en-HK" sz="18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No or only few problems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Dryness, scaly</a:t>
                      </a:r>
                      <a:r>
                        <a:rPr lang="en-HK" sz="1800" baseline="0" dirty="0">
                          <a:solidFill>
                            <a:schemeClr val="accent2"/>
                          </a:solidFill>
                          <a:latin typeface="+mj-lt"/>
                        </a:rPr>
                        <a:t> skin</a:t>
                      </a:r>
                      <a:endParaRPr lang="en-HK" sz="1800" dirty="0">
                        <a:solidFill>
                          <a:schemeClr val="accent2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Acne, dandruff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Mix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 dirty="0">
                          <a:solidFill>
                            <a:schemeClr val="accent2"/>
                          </a:solidFill>
                          <a:latin typeface="+mj-lt"/>
                        </a:rPr>
                        <a:t>Tingling, chafing, prickling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38968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3236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Movement of Molecules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819806" y="1366345"/>
            <a:ext cx="10258097" cy="2259724"/>
          </a:xfrm>
          <a:prstGeom prst="roundRect">
            <a:avLst/>
          </a:prstGeom>
          <a:solidFill>
            <a:srgbClr val="D3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7" name="TextBox 6"/>
          <p:cNvSpPr txBox="1"/>
          <p:nvPr/>
        </p:nvSpPr>
        <p:spPr>
          <a:xfrm>
            <a:off x="935422" y="1454665"/>
            <a:ext cx="101424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You might have experience of using skincare products before, but have you ever wondered how the molecules can get into the skin cell?</a:t>
            </a:r>
          </a:p>
          <a:p>
            <a:endParaRPr lang="en-HK" sz="20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Generally, there are three kinds of movement of molecules:</a:t>
            </a:r>
          </a:p>
          <a:p>
            <a:endParaRPr lang="en-HK" sz="2000" dirty="0">
              <a:solidFill>
                <a:srgbClr val="7030A0"/>
              </a:solidFill>
              <a:latin typeface="Myriad Pro" panose="020B0503030403020204" charset="0"/>
            </a:endParaRPr>
          </a:p>
          <a:p>
            <a:r>
              <a:rPr lang="en-HK" sz="2000" dirty="0">
                <a:solidFill>
                  <a:srgbClr val="7030A0"/>
                </a:solidFill>
                <a:latin typeface="Myriad Pro" panose="020B0503030403020204" charset="0"/>
              </a:rPr>
              <a:t>Which one should be the right one for skincare products?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9807" y="3703389"/>
            <a:ext cx="57679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What is diffusion?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HK" dirty="0">
                <a:solidFill>
                  <a:schemeClr val="accent2"/>
                </a:solidFill>
                <a:latin typeface="Myriad Pro" panose="020B0503030403020204" charset="0"/>
              </a:rPr>
              <a:t>It is the</a:t>
            </a:r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 </a:t>
            </a:r>
            <a:r>
              <a:rPr lang="en-HK" b="1" dirty="0">
                <a:solidFill>
                  <a:srgbClr val="7030A0"/>
                </a:solidFill>
                <a:latin typeface="Myriad Pro" panose="020B0503030403020204" charset="0"/>
              </a:rPr>
              <a:t>net</a:t>
            </a:r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 </a:t>
            </a:r>
            <a:r>
              <a:rPr lang="en-HK" dirty="0">
                <a:solidFill>
                  <a:schemeClr val="accent2"/>
                </a:solidFill>
                <a:latin typeface="Myriad Pro" panose="020B0503030403020204" charset="0"/>
              </a:rPr>
              <a:t>movement of molecules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HK" dirty="0">
                <a:solidFill>
                  <a:schemeClr val="accent2"/>
                </a:solidFill>
                <a:latin typeface="Myriad Pro" panose="020B0503030403020204" charset="0"/>
              </a:rPr>
              <a:t>from a region of higher concentration to a region of lower concentration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581" y="4657496"/>
            <a:ext cx="4401558" cy="2112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85060" y="2136338"/>
            <a:ext cx="308407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en-HK" sz="2000" dirty="0">
                <a:solidFill>
                  <a:schemeClr val="accent3"/>
                </a:solidFill>
                <a:latin typeface="Myriad Pro" panose="020B0503030403020204" charset="0"/>
              </a:rPr>
              <a:t>Diffusion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HK" sz="2000" dirty="0">
                <a:solidFill>
                  <a:schemeClr val="accent3"/>
                </a:solidFill>
                <a:latin typeface="Myriad Pro" panose="020B0503030403020204" charset="0"/>
              </a:rPr>
              <a:t>Osmosis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HK" sz="2000" dirty="0">
                <a:solidFill>
                  <a:schemeClr val="accent3"/>
                </a:solidFill>
                <a:latin typeface="Myriad Pro" panose="020B0503030403020204" charset="0"/>
              </a:rPr>
              <a:t>Active transport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710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19807" y="1366346"/>
            <a:ext cx="10689021" cy="4521270"/>
          </a:xfrm>
          <a:prstGeom prst="roundRect">
            <a:avLst/>
          </a:prstGeom>
          <a:solidFill>
            <a:srgbClr val="D3F5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K" dirty="0"/>
              <a:t>Movement of Molecules</a:t>
            </a:r>
          </a:p>
        </p:txBody>
      </p:sp>
      <p:graphicFrame>
        <p:nvGraphicFramePr>
          <p:cNvPr id="10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6703428"/>
              </p:ext>
            </p:extLst>
          </p:nvPr>
        </p:nvGraphicFramePr>
        <p:xfrm>
          <a:off x="1082898" y="2481624"/>
          <a:ext cx="10247254" cy="2958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13172">
                  <a:extLst>
                    <a:ext uri="{9D8B030D-6E8A-4147-A177-3AD203B41FA5}">
                      <a16:colId xmlns:a16="http://schemas.microsoft.com/office/drawing/2014/main" val="3915233794"/>
                    </a:ext>
                  </a:extLst>
                </a:gridCol>
                <a:gridCol w="2134082">
                  <a:extLst>
                    <a:ext uri="{9D8B030D-6E8A-4147-A177-3AD203B41FA5}">
                      <a16:colId xmlns:a16="http://schemas.microsoft.com/office/drawing/2014/main" val="2479886159"/>
                    </a:ext>
                  </a:extLst>
                </a:gridCol>
              </a:tblGrid>
              <a:tr h="43885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1"/>
                          </a:solidFill>
                          <a:latin typeface="+mj-lt"/>
                        </a:rPr>
                        <a:t>Factors</a:t>
                      </a:r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bg1"/>
                          </a:solidFill>
                          <a:latin typeface="+mj-lt"/>
                        </a:rPr>
                        <a:t>Rate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  <a:latin typeface="+mj-lt"/>
                        </a:rPr>
                        <a:t> of diffusion</a:t>
                      </a:r>
                      <a:endParaRPr lang="en-US" sz="20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149751155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accent2"/>
                          </a:solidFill>
                          <a:latin typeface="+mj-lt"/>
                        </a:rPr>
                        <a:t>Difference</a:t>
                      </a:r>
                      <a:r>
                        <a:rPr lang="en-US" sz="2000" baseline="0" dirty="0">
                          <a:solidFill>
                            <a:schemeClr val="accent2"/>
                          </a:solidFill>
                          <a:latin typeface="+mj-lt"/>
                        </a:rPr>
                        <a:t> in concentration between two regions (concentration gradient) </a:t>
                      </a:r>
                      <a:endParaRPr lang="en-US" sz="2000" dirty="0">
                        <a:solidFill>
                          <a:schemeClr val="accent2"/>
                        </a:solidFill>
                        <a:latin typeface="+mj-lt"/>
                      </a:endParaRPr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r>
                        <a:rPr lang="en-US" sz="2000" baseline="0" dirty="0">
                          <a:solidFill>
                            <a:schemeClr val="accent2"/>
                          </a:solidFill>
                          <a:latin typeface="+mj-lt"/>
                        </a:rPr>
                        <a:t>Increase </a:t>
                      </a:r>
                      <a:endParaRPr lang="en-US" sz="2000" dirty="0">
                        <a:solidFill>
                          <a:schemeClr val="accent2"/>
                        </a:solidFill>
                        <a:latin typeface="+mj-lt"/>
                      </a:endParaRPr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17773067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accent2"/>
                          </a:solidFill>
                          <a:latin typeface="+mj-lt"/>
                        </a:rPr>
                        <a:t>Distance</a:t>
                      </a:r>
                      <a:r>
                        <a:rPr lang="en-US" sz="2000" baseline="0" dirty="0">
                          <a:solidFill>
                            <a:schemeClr val="accent2"/>
                          </a:solidFill>
                          <a:latin typeface="+mj-lt"/>
                        </a:rPr>
                        <a:t> between two regions of different concentrations </a:t>
                      </a:r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accent2"/>
                          </a:solidFill>
                          <a:latin typeface="+mj-lt"/>
                        </a:rPr>
                        <a:t>Increase</a:t>
                      </a:r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239943275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accent2"/>
                          </a:solidFill>
                          <a:latin typeface="+mj-lt"/>
                        </a:rPr>
                        <a:t>Surface area of</a:t>
                      </a:r>
                      <a:r>
                        <a:rPr lang="en-US" sz="2000" baseline="0" dirty="0">
                          <a:solidFill>
                            <a:schemeClr val="accent2"/>
                          </a:solidFill>
                          <a:latin typeface="+mj-lt"/>
                        </a:rPr>
                        <a:t> cell membrane   </a:t>
                      </a:r>
                      <a:endParaRPr lang="en-US" sz="2000" dirty="0">
                        <a:solidFill>
                          <a:schemeClr val="accent2"/>
                        </a:solidFill>
                        <a:latin typeface="+mj-lt"/>
                      </a:endParaRPr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accent2"/>
                          </a:solidFill>
                          <a:latin typeface="+mj-lt"/>
                        </a:rPr>
                        <a:t>Increase</a:t>
                      </a:r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114808576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accent2"/>
                          </a:solidFill>
                          <a:latin typeface="+mj-lt"/>
                        </a:rPr>
                        <a:t>Temperature  </a:t>
                      </a:r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accent2"/>
                          </a:solidFill>
                          <a:latin typeface="+mj-lt"/>
                        </a:rPr>
                        <a:t>Increase</a:t>
                      </a:r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289878415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accent2"/>
                          </a:solidFill>
                          <a:latin typeface="+mj-lt"/>
                        </a:rPr>
                        <a:t>Size of</a:t>
                      </a:r>
                      <a:r>
                        <a:rPr lang="en-US" sz="2000" baseline="0" dirty="0">
                          <a:solidFill>
                            <a:schemeClr val="accent2"/>
                          </a:solidFill>
                          <a:latin typeface="+mj-lt"/>
                        </a:rPr>
                        <a:t> particles  </a:t>
                      </a:r>
                      <a:endParaRPr lang="en-US" sz="2000" dirty="0">
                        <a:solidFill>
                          <a:schemeClr val="accent2"/>
                        </a:solidFill>
                        <a:latin typeface="+mj-lt"/>
                      </a:endParaRPr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accent2"/>
                          </a:solidFill>
                          <a:latin typeface="+mj-lt"/>
                        </a:rPr>
                        <a:t>Increase</a:t>
                      </a:r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255996957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78453" y="1730345"/>
            <a:ext cx="35670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Factors affecting the diffusion rate:</a:t>
            </a:r>
          </a:p>
        </p:txBody>
      </p:sp>
      <p:sp>
        <p:nvSpPr>
          <p:cNvPr id="11" name="Up Arrow 10"/>
          <p:cNvSpPr/>
          <p:nvPr/>
        </p:nvSpPr>
        <p:spPr>
          <a:xfrm>
            <a:off x="8793553" y="3008370"/>
            <a:ext cx="307693" cy="239263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4" name="Up Arrow 13"/>
          <p:cNvSpPr/>
          <p:nvPr/>
        </p:nvSpPr>
        <p:spPr>
          <a:xfrm>
            <a:off x="10865254" y="3008370"/>
            <a:ext cx="307693" cy="239263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5" name="Up Arrow 14"/>
          <p:cNvSpPr/>
          <p:nvPr/>
        </p:nvSpPr>
        <p:spPr>
          <a:xfrm>
            <a:off x="10865254" y="3596289"/>
            <a:ext cx="307693" cy="239263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6" name="Up Arrow 15"/>
          <p:cNvSpPr/>
          <p:nvPr/>
        </p:nvSpPr>
        <p:spPr>
          <a:xfrm>
            <a:off x="10865254" y="4048559"/>
            <a:ext cx="307693" cy="239263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7" name="Up Arrow 16"/>
          <p:cNvSpPr/>
          <p:nvPr/>
        </p:nvSpPr>
        <p:spPr>
          <a:xfrm>
            <a:off x="10865254" y="4557944"/>
            <a:ext cx="307693" cy="239263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8" name="Up Arrow 17"/>
          <p:cNvSpPr/>
          <p:nvPr/>
        </p:nvSpPr>
        <p:spPr>
          <a:xfrm>
            <a:off x="10865254" y="5116944"/>
            <a:ext cx="307693" cy="239263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9" name="Up Arrow 18"/>
          <p:cNvSpPr/>
          <p:nvPr/>
        </p:nvSpPr>
        <p:spPr>
          <a:xfrm>
            <a:off x="8793553" y="4557944"/>
            <a:ext cx="307693" cy="239263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0" name="Up Arrow 19"/>
          <p:cNvSpPr/>
          <p:nvPr/>
        </p:nvSpPr>
        <p:spPr>
          <a:xfrm>
            <a:off x="8793553" y="4048558"/>
            <a:ext cx="307693" cy="239263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1" name="Up Arrow 20"/>
          <p:cNvSpPr/>
          <p:nvPr/>
        </p:nvSpPr>
        <p:spPr>
          <a:xfrm rot="10800000">
            <a:off x="8793553" y="3596289"/>
            <a:ext cx="307693" cy="239263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2" name="Up Arrow 21"/>
          <p:cNvSpPr/>
          <p:nvPr/>
        </p:nvSpPr>
        <p:spPr>
          <a:xfrm rot="10800000">
            <a:off x="8793553" y="5116943"/>
            <a:ext cx="307693" cy="239263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859874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Office 佈景主題">
  <a:themeElements>
    <a:clrScheme name="自訂 38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C25700"/>
      </a:accent2>
      <a:accent3>
        <a:srgbClr val="8E0F0F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CC9900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auty and the Skin_PPT template" id="{85D3FF43-C6D5-4CBA-9CC4-E42AE2DB700E}" vid="{5834E79D-1586-4209-A572-84F4BE2862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Beauty and the Skin_PPT template</Template>
  <TotalTime>36078</TotalTime>
  <Words>3027</Words>
  <Application>Microsoft Office PowerPoint</Application>
  <PresentationFormat>Widescreen</PresentationFormat>
  <Paragraphs>669</Paragraphs>
  <Slides>56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8" baseType="lpstr">
      <vt:lpstr>Adobe 黑体 Std R</vt:lpstr>
      <vt:lpstr>標楷體</vt:lpstr>
      <vt:lpstr>Helvetica LT Std</vt:lpstr>
      <vt:lpstr>Neue Helvetica W01</vt:lpstr>
      <vt:lpstr>新細明體</vt:lpstr>
      <vt:lpstr>Arial</vt:lpstr>
      <vt:lpstr>Calibri</vt:lpstr>
      <vt:lpstr>Century Gothic</vt:lpstr>
      <vt:lpstr>Myriad Pro</vt:lpstr>
      <vt:lpstr>Wingdings</vt:lpstr>
      <vt:lpstr>1_Office 佈景主題</vt:lpstr>
      <vt:lpstr>PerkinElmer.ChemDrawJS.OleClipboard.DataObject.OleDataObject</vt:lpstr>
      <vt:lpstr>PowerPoint Presentation</vt:lpstr>
      <vt:lpstr>Unit 3. The Magic of Cosmetics</vt:lpstr>
      <vt:lpstr>Learning Objectives</vt:lpstr>
      <vt:lpstr>Normal Conditions of the Skin</vt:lpstr>
      <vt:lpstr>Normal Conditions of the Skin</vt:lpstr>
      <vt:lpstr>Normal Conditions of the Skin</vt:lpstr>
      <vt:lpstr>Normal Conditions of the Skin</vt:lpstr>
      <vt:lpstr>Movement of Molecules</vt:lpstr>
      <vt:lpstr>Movement of Molecules</vt:lpstr>
      <vt:lpstr>Movement of Molecules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Skincare Products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Louise Luk</dc:creator>
  <cp:lastModifiedBy>hmchan@study.ouhk.edu.hk</cp:lastModifiedBy>
  <cp:revision>524</cp:revision>
  <dcterms:created xsi:type="dcterms:W3CDTF">2020-02-14T14:56:21Z</dcterms:created>
  <dcterms:modified xsi:type="dcterms:W3CDTF">2024-07-31T02:49:17Z</dcterms:modified>
</cp:coreProperties>
</file>