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80" r:id="rId2"/>
  </p:sldMasterIdLst>
  <p:notesMasterIdLst>
    <p:notesMasterId r:id="rId33"/>
  </p:notesMasterIdLst>
  <p:handoutMasterIdLst>
    <p:handoutMasterId r:id="rId34"/>
  </p:handout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</p:sldIdLst>
  <p:sldSz cx="12192000" cy="6858000"/>
  <p:notesSz cx="6797675" cy="9926638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Century Gothic" panose="020B0502020202020204" pitchFamily="34" charset="0"/>
      <p:regular r:id="rId41"/>
      <p:bold r:id="rId42"/>
      <p:italic r:id="rId43"/>
      <p:boldItalic r:id="rId44"/>
    </p:embeddedFont>
    <p:embeddedFont>
      <p:font typeface="Myriad Pro" panose="020B0503030403020204" charset="0"/>
      <p:regular r:id="rId45"/>
      <p:bold r:id="rId46"/>
      <p:italic r:id="rId47"/>
      <p:boldItalic r:id="rId48"/>
    </p:embeddedFont>
    <p:embeddedFont>
      <p:font typeface="Open Sans" panose="020B0606030504020204" pitchFamily="34" charset="0"/>
      <p:regular r:id="rId49"/>
      <p:bold r:id="rId50"/>
      <p:italic r:id="rId51"/>
      <p:boldItalic r:id="rId52"/>
    </p:embeddedFont>
  </p:embeddedFontLst>
  <p:custDataLst>
    <p:tags r:id="rId53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4472A"/>
    <a:srgbClr val="A0AB4B"/>
    <a:srgbClr val="B1BC66"/>
    <a:srgbClr val="275010"/>
    <a:srgbClr val="E0F4F3"/>
    <a:srgbClr val="3B6923"/>
    <a:srgbClr val="97DBFB"/>
    <a:srgbClr val="97DBFC"/>
    <a:srgbClr val="468C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10" d="100"/>
          <a:sy n="110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1" d="100"/>
          <a:sy n="81" d="100"/>
        </p:scale>
        <p:origin x="3138" y="90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ags" Target="tags/tag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1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8.xml"/><Relationship Id="rId41" Type="http://schemas.openxmlformats.org/officeDocument/2006/relationships/font" Target="fonts/font7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hyperlink" Target="https://jc-steam.hkmu.edu.hk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1879" y="643850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54451" y="108637"/>
            <a:ext cx="2001680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400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14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1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13372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54451" y="108637"/>
            <a:ext cx="2001680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400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14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1879" y="643850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1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1879" y="643850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54451" y="108637"/>
            <a:ext cx="2001680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400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14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2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hyperlink" Target="https://jc-steam.hkmu.edu.hk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58590" y="5964985"/>
            <a:ext cx="4255783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300" kern="2000" dirty="0">
              <a:solidFill>
                <a:schemeClr val="accent5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49962" y="386718"/>
            <a:ext cx="5000635" cy="58194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800" dirty="0">
                <a:solidFill>
                  <a:srgbClr val="90755A"/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2800" dirty="0">
              <a:solidFill>
                <a:srgbClr val="90755A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1" y="839457"/>
            <a:ext cx="884704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6F270B"/>
                    </a:gs>
                    <a:gs pos="90000">
                      <a:srgbClr val="C89A5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Unit 2</a:t>
            </a:r>
          </a:p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6F270B"/>
                    </a:gs>
                    <a:gs pos="90000">
                      <a:srgbClr val="C89A5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Building a Simple Amplifier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929" y="6020809"/>
            <a:ext cx="667221" cy="6672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Build your circuit as suggested in the video</a:t>
            </a:r>
          </a:p>
          <a:p>
            <a:r>
              <a:rPr lang="en-US" sz="2800" dirty="0"/>
              <a:t>Follow the circuit diagram and Table1 </a:t>
            </a:r>
            <a:br>
              <a:rPr lang="en-US" sz="2800" dirty="0"/>
            </a:br>
            <a:r>
              <a:rPr lang="en-US" sz="2800" dirty="0"/>
              <a:t>(next slide) to connect the corresponding </a:t>
            </a:r>
            <a:br>
              <a:rPr lang="en-US" sz="2800" dirty="0"/>
            </a:br>
            <a:r>
              <a:rPr lang="en-US" sz="2800" dirty="0"/>
              <a:t>components together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Building the Circuit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pic>
        <p:nvPicPr>
          <p:cNvPr id="6" name="Google Shape;128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19555" y="2112320"/>
            <a:ext cx="4399982" cy="233600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字方塊 6"/>
          <p:cNvSpPr txBox="1"/>
          <p:nvPr/>
        </p:nvSpPr>
        <p:spPr>
          <a:xfrm>
            <a:off x="7840991" y="4461768"/>
            <a:ext cx="39571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Circuit diagram of a simple amplifier</a:t>
            </a:r>
          </a:p>
        </p:txBody>
      </p:sp>
    </p:spTree>
    <p:extLst>
      <p:ext uri="{BB962C8B-B14F-4D97-AF65-F5344CB8AC3E}">
        <p14:creationId xmlns:p14="http://schemas.microsoft.com/office/powerpoint/2010/main" val="2761288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Building the Circuit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1686414" y="1448609"/>
            <a:ext cx="8819173" cy="3917084"/>
            <a:chOff x="2085904" y="1448609"/>
            <a:chExt cx="8819173" cy="3917084"/>
          </a:xfrm>
        </p:grpSpPr>
        <p:sp>
          <p:nvSpPr>
            <p:cNvPr id="8" name="Google Shape;135;p11"/>
            <p:cNvSpPr txBox="1"/>
            <p:nvPr/>
          </p:nvSpPr>
          <p:spPr>
            <a:xfrm>
              <a:off x="6719459" y="1602373"/>
              <a:ext cx="4185618" cy="576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rgbClr val="7D5721"/>
                </a:buClr>
                <a:buSzPts val="2400"/>
                <a:buFont typeface="Arial"/>
                <a:buNone/>
              </a:pPr>
              <a:r>
                <a:rPr lang="en-GB" sz="2400" kern="0">
                  <a:solidFill>
                    <a:srgbClr val="7D5721"/>
                  </a:solidFill>
                  <a:latin typeface="Open Sans"/>
                  <a:ea typeface="Open Sans"/>
                  <a:cs typeface="Open Sans"/>
                  <a:sym typeface="Open Sans"/>
                </a:rPr>
                <a:t>LM386</a:t>
              </a:r>
              <a:endParaRPr sz="2400" kern="0">
                <a:solidFill>
                  <a:srgbClr val="7D572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aphicFrame>
          <p:nvGraphicFramePr>
            <p:cNvPr id="9" name="Google Shape;136;p11"/>
            <p:cNvGraphicFramePr/>
            <p:nvPr>
              <p:extLst>
                <p:ext uri="{D42A27DB-BD31-4B8C-83A1-F6EECF244321}">
                  <p14:modId xmlns:p14="http://schemas.microsoft.com/office/powerpoint/2010/main" val="698146080"/>
                </p:ext>
              </p:extLst>
            </p:nvPr>
          </p:nvGraphicFramePr>
          <p:xfrm>
            <a:off x="6627618" y="2291365"/>
            <a:ext cx="3281075" cy="2042425"/>
          </p:xfrm>
          <a:graphic>
            <a:graphicData uri="http://schemas.openxmlformats.org/drawingml/2006/table">
              <a:tbl>
                <a:tblPr firstRow="1" firstCol="1" bandRow="1">
                  <a:tableStyleId>{5C22544A-7EE6-4342-B048-85BDC9FD1C3A}</a:tableStyleId>
                </a:tblPr>
                <a:tblGrid>
                  <a:gridCol w="164035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64072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98025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 dirty="0">
                            <a:sym typeface="Open Sans"/>
                          </a:rPr>
                          <a:t>Pins</a:t>
                        </a:r>
                        <a:endParaRPr sz="110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Position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1110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Pin 1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11F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1110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Pin 8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11G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1110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Pin 4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14F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41110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Pin 5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 dirty="0">
                            <a:sym typeface="Open Sans"/>
                          </a:rPr>
                          <a:t>14G</a:t>
                        </a:r>
                        <a:endParaRPr sz="110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0" name="Google Shape;137;p11"/>
            <p:cNvSpPr txBox="1"/>
            <p:nvPr/>
          </p:nvSpPr>
          <p:spPr>
            <a:xfrm>
              <a:off x="2085904" y="1448609"/>
              <a:ext cx="4185623" cy="576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50" rIns="121900" bIns="60950" anchor="t" anchorCtr="0">
              <a:noAutofit/>
            </a:bodyPr>
            <a:lstStyle/>
            <a:p>
              <a:pPr>
                <a:lnSpc>
                  <a:spcPct val="150000"/>
                </a:lnSpc>
                <a:buClr>
                  <a:srgbClr val="7D5721"/>
                </a:buClr>
                <a:buSzPts val="2400"/>
                <a:buFont typeface="Open Sans"/>
                <a:buNone/>
              </a:pPr>
              <a:r>
                <a:rPr lang="en-GB" sz="2400" kern="0">
                  <a:solidFill>
                    <a:srgbClr val="7D5721"/>
                  </a:solidFill>
                  <a:latin typeface="Open Sans"/>
                  <a:ea typeface="Open Sans"/>
                  <a:cs typeface="Open Sans"/>
                  <a:sym typeface="Open Sans"/>
                </a:rPr>
                <a:t>Table 1</a:t>
              </a:r>
              <a:endParaRPr sz="2400" kern="0">
                <a:solidFill>
                  <a:srgbClr val="7D572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aphicFrame>
          <p:nvGraphicFramePr>
            <p:cNvPr id="11" name="Google Shape;138;p11"/>
            <p:cNvGraphicFramePr/>
            <p:nvPr>
              <p:extLst>
                <p:ext uri="{D42A27DB-BD31-4B8C-83A1-F6EECF244321}">
                  <p14:modId xmlns:p14="http://schemas.microsoft.com/office/powerpoint/2010/main" val="1431427960"/>
                </p:ext>
              </p:extLst>
            </p:nvPr>
          </p:nvGraphicFramePr>
          <p:xfrm>
            <a:off x="2121359" y="2312393"/>
            <a:ext cx="4114800" cy="3053300"/>
          </p:xfrm>
          <a:graphic>
            <a:graphicData uri="http://schemas.openxmlformats.org/drawingml/2006/table">
              <a:tbl>
                <a:tblPr firstRow="1" firstCol="1" bandRow="1">
                  <a:tableStyleId>{5C22544A-7EE6-4342-B048-85BDC9FD1C3A}</a:tableStyleId>
                </a:tblPr>
                <a:tblGrid>
                  <a:gridCol w="1036325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54685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531625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333975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Component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Lead A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Lead B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J1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14A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Black Terminal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J2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13L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Red Terminal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J3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12E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14E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265825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C2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14L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16L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R2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16G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14D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C3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14I (+)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19I (-)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J4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19H 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Green Terminal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C1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9C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13C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R1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13B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14B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J5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9F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Yellow Terminal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10"/>
                    </a:ext>
                  </a:extLst>
                </a:tr>
                <a:tr h="245350"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C4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>
                            <a:sym typeface="Open Sans"/>
                          </a:rPr>
                          <a:t>Red Terminal (+)</a:t>
                        </a:r>
                        <a:endParaRPr sz="11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tc>
                    <a:txBody>
                      <a:bodyPr/>
                      <a:lstStyle>
                        <a:lvl1pPr marL="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1pPr>
                        <a:lvl2pPr marL="609585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2pPr>
                        <a:lvl3pPr marL="1219170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3pPr>
                        <a:lvl4pPr marL="182875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4pPr>
                        <a:lvl5pPr marL="243833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5pPr>
                        <a:lvl6pPr marL="3047924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6pPr>
                        <a:lvl7pPr marL="3657509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7pPr>
                        <a:lvl8pPr marL="4267093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8pPr>
                        <a:lvl9pPr marL="4876678" algn="l" defTabSz="1219170" rtl="0" eaLnBrk="1" latinLnBrk="0" hangingPunct="1">
                          <a:defRPr sz="2400" kern="1200">
                            <a:solidFill>
                              <a:schemeClr val="tx1"/>
                            </a:solidFill>
                            <a:latin typeface="Arial"/>
                          </a:defRPr>
                        </a:lvl9pPr>
                      </a:lstStyle>
                      <a:p>
                        <a:pPr marL="0" marR="0" lvl="0" indent="0" algn="l" rtl="0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rPr lang="en-GB" sz="1200" u="none" strike="noStrike" cap="none" dirty="0">
                            <a:sym typeface="Open Sans"/>
                          </a:rPr>
                          <a:t>Black Terminal (-)</a:t>
                        </a:r>
                        <a:endParaRPr sz="110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endParaRPr>
                      </a:p>
                    </a:txBody>
                    <a:tcPr marL="68575" marR="68575" marT="0" marB="0"/>
                  </a:tc>
                  <a:extLst>
                    <a:ext uri="{0D108BD9-81ED-4DB2-BD59-A6C34878D82A}">
                      <a16:rowId xmlns:a16="http://schemas.microsoft.com/office/drawing/2014/main" val="10011"/>
                    </a:ext>
                  </a:extLst>
                </a:tr>
              </a:tbl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185403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Building the Circuit</a:t>
            </a:r>
          </a:p>
        </p:txBody>
      </p:sp>
      <p:pic>
        <p:nvPicPr>
          <p:cNvPr id="5" name="Google Shape;147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02524" y="2467218"/>
            <a:ext cx="5040000" cy="32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字方塊 5"/>
          <p:cNvSpPr txBox="1"/>
          <p:nvPr/>
        </p:nvSpPr>
        <p:spPr>
          <a:xfrm>
            <a:off x="2255115" y="1714281"/>
            <a:ext cx="3297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A prototype circuit</a:t>
            </a:r>
          </a:p>
        </p:txBody>
      </p:sp>
    </p:spTree>
    <p:extLst>
      <p:ext uri="{BB962C8B-B14F-4D97-AF65-F5344CB8AC3E}">
        <p14:creationId xmlns:p14="http://schemas.microsoft.com/office/powerpoint/2010/main" val="288197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building your circuit, you are ready to test the performance of your amplifier.</a:t>
            </a:r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Testing Your Amplifier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grpSp>
        <p:nvGrpSpPr>
          <p:cNvPr id="6" name="Google Shape;155;p13"/>
          <p:cNvGrpSpPr/>
          <p:nvPr/>
        </p:nvGrpSpPr>
        <p:grpSpPr>
          <a:xfrm>
            <a:off x="976167" y="3705888"/>
            <a:ext cx="7436313" cy="1090264"/>
            <a:chOff x="6079" y="778057"/>
            <a:chExt cx="6905007" cy="1090264"/>
          </a:xfrm>
        </p:grpSpPr>
        <p:sp>
          <p:nvSpPr>
            <p:cNvPr id="7" name="Google Shape;156;p13"/>
            <p:cNvSpPr/>
            <p:nvPr/>
          </p:nvSpPr>
          <p:spPr>
            <a:xfrm>
              <a:off x="6079" y="778057"/>
              <a:ext cx="1817107" cy="1090264"/>
            </a:xfrm>
            <a:prstGeom prst="roundRect">
              <a:avLst>
                <a:gd name="adj" fmla="val 10000"/>
              </a:avLst>
            </a:prstGeom>
            <a:solidFill>
              <a:srgbClr val="D3461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57;p13"/>
            <p:cNvSpPr txBox="1"/>
            <p:nvPr/>
          </p:nvSpPr>
          <p:spPr>
            <a:xfrm>
              <a:off x="38012" y="809990"/>
              <a:ext cx="1753241" cy="1026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300" tIns="114300" rIns="114300" bIns="114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000" b="0" i="0" u="none" strike="noStrike" cap="none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Input signals</a:t>
              </a:r>
              <a:endParaRPr sz="3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" name="Google Shape;158;p13"/>
            <p:cNvSpPr/>
            <p:nvPr/>
          </p:nvSpPr>
          <p:spPr>
            <a:xfrm>
              <a:off x="2004897" y="1097868"/>
              <a:ext cx="385226" cy="45064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E5AF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59;p13"/>
            <p:cNvSpPr txBox="1"/>
            <p:nvPr/>
          </p:nvSpPr>
          <p:spPr>
            <a:xfrm>
              <a:off x="2004897" y="1187996"/>
              <a:ext cx="269658" cy="2703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9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" name="Google Shape;160;p13"/>
            <p:cNvSpPr/>
            <p:nvPr/>
          </p:nvSpPr>
          <p:spPr>
            <a:xfrm>
              <a:off x="2550029" y="778057"/>
              <a:ext cx="1817107" cy="1090264"/>
            </a:xfrm>
            <a:prstGeom prst="roundRect">
              <a:avLst>
                <a:gd name="adj" fmla="val 10000"/>
              </a:avLst>
            </a:prstGeom>
            <a:solidFill>
              <a:srgbClr val="D3461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61;p13"/>
            <p:cNvSpPr txBox="1"/>
            <p:nvPr/>
          </p:nvSpPr>
          <p:spPr>
            <a:xfrm>
              <a:off x="2581962" y="809990"/>
              <a:ext cx="1966885" cy="1026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300" tIns="114300" rIns="114300" bIns="114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000" b="0" i="0" u="none" strike="noStrike" cap="none" dirty="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Amplifier</a:t>
              </a:r>
              <a:endParaRPr sz="3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" name="Google Shape;162;p13"/>
            <p:cNvSpPr/>
            <p:nvPr/>
          </p:nvSpPr>
          <p:spPr>
            <a:xfrm>
              <a:off x="4548847" y="1097868"/>
              <a:ext cx="385226" cy="45064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E5AF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63;p13"/>
            <p:cNvSpPr txBox="1"/>
            <p:nvPr/>
          </p:nvSpPr>
          <p:spPr>
            <a:xfrm>
              <a:off x="4548847" y="1187996"/>
              <a:ext cx="269658" cy="2703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9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" name="Google Shape;164;p13"/>
            <p:cNvSpPr/>
            <p:nvPr/>
          </p:nvSpPr>
          <p:spPr>
            <a:xfrm>
              <a:off x="5093979" y="778057"/>
              <a:ext cx="1817107" cy="1090264"/>
            </a:xfrm>
            <a:prstGeom prst="roundRect">
              <a:avLst>
                <a:gd name="adj" fmla="val 10000"/>
              </a:avLst>
            </a:prstGeom>
            <a:solidFill>
              <a:srgbClr val="D3461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5;p13"/>
            <p:cNvSpPr txBox="1"/>
            <p:nvPr/>
          </p:nvSpPr>
          <p:spPr>
            <a:xfrm>
              <a:off x="5125912" y="809990"/>
              <a:ext cx="1753241" cy="1026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300" tIns="114300" rIns="114300" bIns="114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000" b="0" i="0" u="none" strike="noStrike" cap="none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Output</a:t>
              </a:r>
              <a:endParaRPr sz="3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836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Setup the Experiment?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grpSp>
        <p:nvGrpSpPr>
          <p:cNvPr id="6" name="Google Shape;173;p14"/>
          <p:cNvGrpSpPr/>
          <p:nvPr/>
        </p:nvGrpSpPr>
        <p:grpSpPr>
          <a:xfrm>
            <a:off x="685418" y="2214479"/>
            <a:ext cx="8581200" cy="1354926"/>
            <a:chOff x="7555" y="1263255"/>
            <a:chExt cx="8581200" cy="1354926"/>
          </a:xfrm>
        </p:grpSpPr>
        <p:sp>
          <p:nvSpPr>
            <p:cNvPr id="7" name="Google Shape;174;p14"/>
            <p:cNvSpPr/>
            <p:nvPr/>
          </p:nvSpPr>
          <p:spPr>
            <a:xfrm>
              <a:off x="7555" y="1263255"/>
              <a:ext cx="2258210" cy="1354926"/>
            </a:xfrm>
            <a:prstGeom prst="roundRect">
              <a:avLst>
                <a:gd name="adj" fmla="val 10000"/>
              </a:avLst>
            </a:prstGeom>
            <a:solidFill>
              <a:srgbClr val="7D571E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75;p14"/>
            <p:cNvSpPr txBox="1"/>
            <p:nvPr/>
          </p:nvSpPr>
          <p:spPr>
            <a:xfrm>
              <a:off x="47239" y="1302939"/>
              <a:ext cx="2178842" cy="1275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8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Function Generator</a:t>
              </a:r>
              <a:endParaRPr dirty="0"/>
            </a:p>
          </p:txBody>
        </p:sp>
        <p:sp>
          <p:nvSpPr>
            <p:cNvPr id="9" name="Google Shape;176;p14"/>
            <p:cNvSpPr/>
            <p:nvPr/>
          </p:nvSpPr>
          <p:spPr>
            <a:xfrm>
              <a:off x="2491587" y="1660700"/>
              <a:ext cx="478740" cy="56003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7D57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77;p14"/>
            <p:cNvSpPr txBox="1"/>
            <p:nvPr/>
          </p:nvSpPr>
          <p:spPr>
            <a:xfrm>
              <a:off x="2491587" y="1772707"/>
              <a:ext cx="335118" cy="3360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" name="Google Shape;178;p14"/>
            <p:cNvSpPr/>
            <p:nvPr/>
          </p:nvSpPr>
          <p:spPr>
            <a:xfrm>
              <a:off x="3169050" y="1263255"/>
              <a:ext cx="2258210" cy="1354926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79;p14"/>
            <p:cNvSpPr txBox="1"/>
            <p:nvPr/>
          </p:nvSpPr>
          <p:spPr>
            <a:xfrm>
              <a:off x="3208734" y="1302939"/>
              <a:ext cx="2178842" cy="1275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8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Amplifier</a:t>
              </a:r>
              <a:endParaRPr dirty="0"/>
            </a:p>
          </p:txBody>
        </p:sp>
        <p:sp>
          <p:nvSpPr>
            <p:cNvPr id="13" name="Google Shape;180;p14"/>
            <p:cNvSpPr/>
            <p:nvPr/>
          </p:nvSpPr>
          <p:spPr>
            <a:xfrm>
              <a:off x="5653082" y="1660700"/>
              <a:ext cx="478740" cy="56003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81;p14"/>
            <p:cNvSpPr txBox="1"/>
            <p:nvPr/>
          </p:nvSpPr>
          <p:spPr>
            <a:xfrm>
              <a:off x="5653082" y="1772707"/>
              <a:ext cx="335118" cy="3360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" name="Google Shape;182;p14"/>
            <p:cNvSpPr/>
            <p:nvPr/>
          </p:nvSpPr>
          <p:spPr>
            <a:xfrm>
              <a:off x="6330545" y="1263255"/>
              <a:ext cx="2258210" cy="1354926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83;p14"/>
            <p:cNvSpPr txBox="1"/>
            <p:nvPr/>
          </p:nvSpPr>
          <p:spPr>
            <a:xfrm>
              <a:off x="6370229" y="1302939"/>
              <a:ext cx="2178842" cy="1275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8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Speaker</a:t>
              </a:r>
              <a:endParaRPr dirty="0"/>
            </a:p>
          </p:txBody>
        </p:sp>
      </p:grpSp>
      <p:grpSp>
        <p:nvGrpSpPr>
          <p:cNvPr id="17" name="Google Shape;184;p14"/>
          <p:cNvGrpSpPr/>
          <p:nvPr/>
        </p:nvGrpSpPr>
        <p:grpSpPr>
          <a:xfrm>
            <a:off x="3846563" y="4538941"/>
            <a:ext cx="2258210" cy="1354926"/>
            <a:chOff x="3169050" y="1263255"/>
            <a:chExt cx="2258210" cy="1354926"/>
          </a:xfrm>
        </p:grpSpPr>
        <p:sp>
          <p:nvSpPr>
            <p:cNvPr id="18" name="Google Shape;185;p14"/>
            <p:cNvSpPr/>
            <p:nvPr/>
          </p:nvSpPr>
          <p:spPr>
            <a:xfrm>
              <a:off x="3169050" y="1263255"/>
              <a:ext cx="2258210" cy="1354926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86;p14"/>
            <p:cNvSpPr txBox="1"/>
            <p:nvPr/>
          </p:nvSpPr>
          <p:spPr>
            <a:xfrm>
              <a:off x="3208734" y="1302939"/>
              <a:ext cx="2178842" cy="12755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350" tIns="133350" rIns="133350" bIns="1333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Open Sans"/>
                <a:buNone/>
              </a:pPr>
              <a:r>
                <a:rPr lang="en-GB" sz="28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Oscilloscope</a:t>
              </a:r>
              <a:endParaRPr dirty="0"/>
            </a:p>
          </p:txBody>
        </p:sp>
      </p:grpSp>
      <p:grpSp>
        <p:nvGrpSpPr>
          <p:cNvPr id="20" name="Google Shape;187;p14"/>
          <p:cNvGrpSpPr/>
          <p:nvPr/>
        </p:nvGrpSpPr>
        <p:grpSpPr>
          <a:xfrm rot="5400000">
            <a:off x="4736298" y="3760341"/>
            <a:ext cx="478740" cy="560036"/>
            <a:chOff x="5653082" y="1660700"/>
            <a:chExt cx="478740" cy="560036"/>
          </a:xfrm>
        </p:grpSpPr>
        <p:sp>
          <p:nvSpPr>
            <p:cNvPr id="21" name="Google Shape;188;p14"/>
            <p:cNvSpPr/>
            <p:nvPr/>
          </p:nvSpPr>
          <p:spPr>
            <a:xfrm>
              <a:off x="5653082" y="1660700"/>
              <a:ext cx="478740" cy="56003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89;p14"/>
            <p:cNvSpPr txBox="1"/>
            <p:nvPr/>
          </p:nvSpPr>
          <p:spPr>
            <a:xfrm>
              <a:off x="5653082" y="1772707"/>
              <a:ext cx="335118" cy="3360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3" name="Google Shape;190;p14"/>
          <p:cNvSpPr/>
          <p:nvPr/>
        </p:nvSpPr>
        <p:spPr>
          <a:xfrm rot="5400000">
            <a:off x="1549491" y="3754520"/>
            <a:ext cx="1717394" cy="1810332"/>
          </a:xfrm>
          <a:prstGeom prst="bentUpArrow">
            <a:avLst>
              <a:gd name="adj1" fmla="val 25626"/>
              <a:gd name="adj2" fmla="val 19049"/>
              <a:gd name="adj3" fmla="val 21868"/>
            </a:avLst>
          </a:prstGeom>
          <a:solidFill>
            <a:srgbClr val="F447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4472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9690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Setup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the Experiment?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pic>
        <p:nvPicPr>
          <p:cNvPr id="6" name="Google Shape;199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58026" y="1462007"/>
            <a:ext cx="8475948" cy="47677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6760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Measure Your Input and Output?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pic>
        <p:nvPicPr>
          <p:cNvPr id="5" name="Google Shape;207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38489" y="1522200"/>
            <a:ext cx="8515022" cy="47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47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Connect the input and output as suggested in the video</a:t>
            </a:r>
          </a:p>
          <a:p>
            <a:r>
              <a:rPr lang="en-US" sz="2800" dirty="0"/>
              <a:t>Use the oscilloscope to measure the input and output signals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Measure Your Input and Output?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pic>
        <p:nvPicPr>
          <p:cNvPr id="6" name="Google Shape;216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23744" y="3297578"/>
            <a:ext cx="3851874" cy="2552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17;p17"/>
          <p:cNvPicPr preferRelativeResize="0"/>
          <p:nvPr/>
        </p:nvPicPr>
        <p:blipFill rotWithShape="1">
          <a:blip r:embed="rId3">
            <a:alphaModFix/>
          </a:blip>
          <a:srcRect t="8976" b="12869"/>
          <a:stretch/>
        </p:blipFill>
        <p:spPr>
          <a:xfrm>
            <a:off x="5369105" y="3297578"/>
            <a:ext cx="4355123" cy="2552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5450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 the oscilloscope to find the amplitudes of input and output signals respectively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graphicFrame>
        <p:nvGraphicFramePr>
          <p:cNvPr id="5" name="Google Shape;225;p18"/>
          <p:cNvGraphicFramePr/>
          <p:nvPr>
            <p:extLst>
              <p:ext uri="{D42A27DB-BD31-4B8C-83A1-F6EECF244321}">
                <p14:modId xmlns:p14="http://schemas.microsoft.com/office/powerpoint/2010/main" val="2656817367"/>
              </p:ext>
            </p:extLst>
          </p:nvPr>
        </p:nvGraphicFramePr>
        <p:xfrm>
          <a:off x="1073129" y="3564341"/>
          <a:ext cx="8596675" cy="22644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429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2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>
                          <a:sym typeface="Open Sans"/>
                        </a:rPr>
                        <a:t>Amplitude of  Input signal voltage V</a:t>
                      </a:r>
                      <a:r>
                        <a:rPr lang="en-GB" sz="2000" u="none" strike="noStrike" cap="none" baseline="-25000" dirty="0">
                          <a:sym typeface="Open Sans"/>
                        </a:rPr>
                        <a:t>in</a:t>
                      </a:r>
                      <a:endParaRPr sz="1800" b="0" i="1" u="none" strike="noStrike" cap="none" dirty="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>
                          <a:sym typeface="Open Sans"/>
                        </a:rPr>
                        <a:t>V</a:t>
                      </a:r>
                      <a:r>
                        <a:rPr lang="en-GB" sz="2000" u="none" strike="noStrike" cap="none" baseline="-25000" dirty="0">
                          <a:sym typeface="Open Sans"/>
                        </a:rPr>
                        <a:t>in</a:t>
                      </a:r>
                      <a:r>
                        <a:rPr lang="en-GB" sz="2000" u="none" strike="noStrike" cap="none" dirty="0">
                          <a:sym typeface="Open Sans"/>
                        </a:rPr>
                        <a:t> =</a:t>
                      </a:r>
                      <a:endParaRPr sz="1800" u="none" strike="noStrike" cap="none" dirty="0">
                        <a:sym typeface="Open Sans"/>
                      </a:endParaRPr>
                    </a:p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>
                          <a:sym typeface="Open Sans"/>
                        </a:rPr>
                        <a:t>V</a:t>
                      </a:r>
                      <a:endParaRPr sz="1800" b="0" i="0" u="none" strike="noStrike" cap="none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2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>
                          <a:sym typeface="Open Sans"/>
                        </a:rPr>
                        <a:t>Amplitude of Output signal voltage </a:t>
                      </a:r>
                      <a:r>
                        <a:rPr lang="en-GB" sz="2000" u="none" strike="noStrike" cap="none" dirty="0" err="1">
                          <a:sym typeface="Open Sans"/>
                        </a:rPr>
                        <a:t>V</a:t>
                      </a:r>
                      <a:r>
                        <a:rPr lang="en-GB" sz="2000" u="none" strike="noStrike" cap="none" baseline="-25000" dirty="0" err="1">
                          <a:sym typeface="Open Sans"/>
                        </a:rPr>
                        <a:t>out</a:t>
                      </a:r>
                      <a:endParaRPr sz="1800" b="0" i="1" u="none" strike="noStrike" cap="none" dirty="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 err="1">
                          <a:sym typeface="Open Sans"/>
                        </a:rPr>
                        <a:t>V</a:t>
                      </a:r>
                      <a:r>
                        <a:rPr lang="en-GB" sz="2000" u="none" strike="noStrike" cap="none" baseline="-25000" dirty="0" err="1">
                          <a:sym typeface="Open Sans"/>
                        </a:rPr>
                        <a:t>out</a:t>
                      </a:r>
                      <a:r>
                        <a:rPr lang="en-GB" sz="2000" u="none" strike="noStrike" cap="none" baseline="-25000" dirty="0">
                          <a:sym typeface="Open Sans"/>
                        </a:rPr>
                        <a:t> </a:t>
                      </a:r>
                      <a:r>
                        <a:rPr lang="en-GB" sz="2000" u="none" strike="noStrike" cap="none" dirty="0">
                          <a:sym typeface="Open Sans"/>
                        </a:rPr>
                        <a:t>=</a:t>
                      </a:r>
                      <a:endParaRPr sz="1800" u="none" strike="noStrike" cap="none" dirty="0">
                        <a:sym typeface="Open Sans"/>
                      </a:endParaRPr>
                    </a:p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>
                          <a:sym typeface="Open Sans"/>
                        </a:rPr>
                        <a:t>V</a:t>
                      </a:r>
                      <a:endParaRPr sz="1800" b="0" i="0" u="none" strike="noStrike" cap="none" dirty="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99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oscilloscope to find the frequencies of input and output signals respectively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graphicFrame>
        <p:nvGraphicFramePr>
          <p:cNvPr id="5" name="Google Shape;234;p19"/>
          <p:cNvGraphicFramePr/>
          <p:nvPr>
            <p:extLst>
              <p:ext uri="{D42A27DB-BD31-4B8C-83A1-F6EECF244321}">
                <p14:modId xmlns:p14="http://schemas.microsoft.com/office/powerpoint/2010/main" val="4042703955"/>
              </p:ext>
            </p:extLst>
          </p:nvPr>
        </p:nvGraphicFramePr>
        <p:xfrm>
          <a:off x="1112231" y="3411920"/>
          <a:ext cx="8779000" cy="2264400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4389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9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2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1" u="none" strike="noStrike" cap="none" dirty="0">
                          <a:solidFill>
                            <a:srgbClr val="FFFFFF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Frequency of  Input signal  </a:t>
                      </a:r>
                      <a:r>
                        <a:rPr lang="en-GB" sz="2000" b="1" i="1" u="none" strike="noStrike" cap="none" dirty="0">
                          <a:solidFill>
                            <a:srgbClr val="FFFFFF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f</a:t>
                      </a:r>
                      <a:r>
                        <a:rPr lang="en-GB" sz="2000" b="1" i="1" u="none" strike="noStrike" cap="none" baseline="-25000" dirty="0">
                          <a:solidFill>
                            <a:srgbClr val="FFFFFF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in</a:t>
                      </a:r>
                      <a:endParaRPr sz="1800" b="1" i="1" u="none" strike="noStrike" cap="none" dirty="0">
                        <a:solidFill>
                          <a:srgbClr val="FFFFFF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0" i="1" u="none" strike="noStrike" cap="none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</a:t>
                      </a:r>
                      <a:r>
                        <a:rPr lang="en-GB" sz="2000" b="0" i="1" u="none" strike="noStrike" cap="none" baseline="-25000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</a:t>
                      </a:r>
                      <a:r>
                        <a:rPr lang="en-GB" sz="2000" b="0" i="1" u="none" strike="noStrike" cap="none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en-GB" sz="2000" b="0" u="none" strike="noStrike" cap="none" dirty="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=</a:t>
                      </a:r>
                      <a:endParaRPr sz="1800" b="0" u="none" strike="noStrike" cap="none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Hz</a:t>
                      </a:r>
                      <a:endParaRPr sz="1800" b="0" u="none" strike="noStrike" cap="none" dirty="0">
                        <a:solidFill>
                          <a:schemeClr val="dk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>
                    <a:solidFill>
                      <a:srgbClr val="FAD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2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1" u="none" strike="noStrike" cap="none" dirty="0">
                          <a:solidFill>
                            <a:srgbClr val="FFFFFF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Frequency of Output signal  </a:t>
                      </a:r>
                      <a:r>
                        <a:rPr lang="en-GB" sz="2000" b="1" i="1" u="none" strike="noStrike" cap="none" dirty="0" err="1">
                          <a:solidFill>
                            <a:srgbClr val="FFFFFF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f</a:t>
                      </a:r>
                      <a:r>
                        <a:rPr lang="en-GB" sz="2000" b="1" i="1" u="none" strike="noStrike" cap="none" baseline="-25000" dirty="0" err="1">
                          <a:solidFill>
                            <a:srgbClr val="FFFFFF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out</a:t>
                      </a:r>
                      <a:endParaRPr sz="1800" b="1" i="1" u="none" strike="noStrike" cap="none" dirty="0">
                        <a:solidFill>
                          <a:srgbClr val="FFFFFF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0" i="1" u="none" strike="noStrike" cap="none" dirty="0" err="1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f</a:t>
                      </a:r>
                      <a:r>
                        <a:rPr lang="en-GB" sz="2000" b="0" i="1" u="none" strike="noStrike" cap="none" baseline="-25000" dirty="0" err="1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out</a:t>
                      </a:r>
                      <a:r>
                        <a:rPr lang="en-GB" sz="2000" b="0" u="none" strike="noStrike" cap="none" baseline="-25000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en-GB" sz="2000" b="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=</a:t>
                      </a:r>
                      <a:endParaRPr sz="1800" b="0" u="none" strike="noStrike" cap="none" dirty="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0" u="none" strike="noStrike" cap="none" dirty="0"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Hz</a:t>
                      </a:r>
                      <a:endParaRPr sz="1800" b="0" u="none" strike="noStrike" cap="none" dirty="0"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4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Build</a:t>
            </a:r>
            <a:r>
              <a:rPr lang="en-US" dirty="0"/>
              <a:t> a simple amplifier</a:t>
            </a:r>
          </a:p>
          <a:p>
            <a:r>
              <a:rPr lang="en-US" i="1" dirty="0"/>
              <a:t>Describe</a:t>
            </a:r>
            <a:r>
              <a:rPr lang="en-US" dirty="0"/>
              <a:t> the properties of a simple amplifier</a:t>
            </a:r>
          </a:p>
          <a:p>
            <a:r>
              <a:rPr lang="en-US" i="1" dirty="0"/>
              <a:t>Compare</a:t>
            </a:r>
            <a:r>
              <a:rPr lang="en-US" dirty="0"/>
              <a:t> the input and output signals of a circuit</a:t>
            </a:r>
          </a:p>
          <a:p>
            <a:r>
              <a:rPr lang="en-US" i="1" dirty="0"/>
              <a:t>Describe</a:t>
            </a:r>
            <a:r>
              <a:rPr lang="en-US" dirty="0"/>
              <a:t> the limitation of an amplifier and their applications in daily life. 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806355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000" dirty="0"/>
              <a:t>What is the ratio of the amplitudes of output signal to input signal? i.e. </a:t>
            </a:r>
            <a:r>
              <a:rPr lang="en-US" sz="3000" dirty="0" err="1"/>
              <a:t>V</a:t>
            </a:r>
            <a:r>
              <a:rPr lang="en-US" sz="3000" baseline="-25000" dirty="0" err="1"/>
              <a:t>out</a:t>
            </a:r>
            <a:r>
              <a:rPr lang="en-US" sz="3000" dirty="0"/>
              <a:t> / V</a:t>
            </a:r>
            <a:r>
              <a:rPr lang="en-US" sz="3000" baseline="-25000" dirty="0"/>
              <a:t>in</a:t>
            </a:r>
          </a:p>
          <a:p>
            <a:pPr marL="514350" indent="-514350">
              <a:buFont typeface="+mj-lt"/>
              <a:buAutoNum type="arabicPeriod" startAt="3"/>
            </a:pPr>
            <a:endParaRPr lang="en-US" sz="3000" dirty="0"/>
          </a:p>
          <a:p>
            <a:pPr marL="514350" indent="-514350">
              <a:buFont typeface="+mj-lt"/>
              <a:buAutoNum type="arabicPeriod" startAt="3"/>
            </a:pPr>
            <a:r>
              <a:rPr lang="en-US" sz="3000" dirty="0"/>
              <a:t>Compare the shape of the waveforms of the input signal with the output signal. Are they the same? Write down your results.</a:t>
            </a:r>
          </a:p>
          <a:p>
            <a:pPr marL="514350" indent="-514350">
              <a:buFont typeface="+mj-lt"/>
              <a:buAutoNum type="arabicPeriod" startAt="3"/>
            </a:pPr>
            <a:endParaRPr lang="en-US" sz="3000" dirty="0"/>
          </a:p>
          <a:p>
            <a:pPr marL="514350" indent="-514350">
              <a:buFont typeface="+mj-lt"/>
              <a:buAutoNum type="arabicPeriod" startAt="3"/>
            </a:pPr>
            <a:r>
              <a:rPr lang="en-US" sz="3000" dirty="0"/>
              <a:t>Change the waveform of input in the function generator. What do you find about the shape of waveform in the oscilloscope? 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39088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pic>
        <p:nvPicPr>
          <p:cNvPr id="5" name="Google Shape;249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33848" y="1402108"/>
            <a:ext cx="8724304" cy="49074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8209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Increase the frequency of input signal in the function generator. Compare the input and output waveforms. Is there any difference? What do you find?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2: Changing Amplitude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29490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2: Changing Amplitude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pic>
        <p:nvPicPr>
          <p:cNvPr id="5" name="Google Shape;263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46359" y="1416183"/>
            <a:ext cx="8699282" cy="4893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3058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Increase the frequency of input signal in the function generator. Compare the input and output waveforms. Is there any difference? What do you find?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3: Changing Frequency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30226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3: Changing Frequency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pic>
        <p:nvPicPr>
          <p:cNvPr id="5" name="Google Shape;277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46359" y="1402930"/>
            <a:ext cx="8699282" cy="4893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6032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Remark on Using the Oscilloscope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pic>
        <p:nvPicPr>
          <p:cNvPr id="5" name="Google Shape;284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46359" y="1402931"/>
            <a:ext cx="8699282" cy="4893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61837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4: Modifying the Circuit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pic>
        <p:nvPicPr>
          <p:cNvPr id="5" name="Google Shape;291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27200" y="1429435"/>
            <a:ext cx="8537600" cy="4802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63648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Modify the circuit as suggested in the video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Repeat the measurement of output signals and record the results. What is the ratio of the amplitudes of output signal to input signal? i.e. </a:t>
            </a:r>
            <a:r>
              <a:rPr lang="en-US" sz="2800" dirty="0" err="1"/>
              <a:t>V</a:t>
            </a:r>
            <a:r>
              <a:rPr lang="en-US" sz="2800" baseline="-25000" dirty="0" err="1"/>
              <a:t>out</a:t>
            </a:r>
            <a:r>
              <a:rPr lang="en-US" sz="2800" dirty="0"/>
              <a:t> / V</a:t>
            </a:r>
            <a:r>
              <a:rPr lang="en-US" sz="2800" baseline="-25000" dirty="0"/>
              <a:t>in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4: Modifying the Circuit of Your Speaker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1946977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In this module, you:</a:t>
            </a:r>
          </a:p>
          <a:p>
            <a:r>
              <a:rPr lang="en-US" dirty="0"/>
              <a:t>built a simple amplifier with discrete components</a:t>
            </a:r>
          </a:p>
          <a:p>
            <a:r>
              <a:rPr lang="en-US" dirty="0"/>
              <a:t>investigated the performance of the amplifier</a:t>
            </a:r>
          </a:p>
          <a:p>
            <a:r>
              <a:rPr lang="en-US" dirty="0"/>
              <a:t>studied the effect of changing the amplitude and frequency of input signals</a:t>
            </a:r>
          </a:p>
          <a:p>
            <a:r>
              <a:rPr lang="en-US" dirty="0"/>
              <a:t>compared the input and output waveforms on the oscilloscope 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93343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Circuit diagram of a simple amplifier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pic>
        <p:nvPicPr>
          <p:cNvPr id="5" name="Google Shape;62;p3"/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 l="26827" t="29206" r="20683" b="14192"/>
          <a:stretch/>
        </p:blipFill>
        <p:spPr>
          <a:xfrm>
            <a:off x="531637" y="2479199"/>
            <a:ext cx="6198919" cy="37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79129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b="1" dirty="0"/>
              <a:t>Thank You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800882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To build a simple amplifier circuit with discrete electronic devices such as: </a:t>
            </a:r>
          </a:p>
          <a:p>
            <a:r>
              <a:rPr lang="en-US" sz="2400" dirty="0"/>
              <a:t>Capacitors</a:t>
            </a:r>
          </a:p>
          <a:p>
            <a:r>
              <a:rPr lang="en-US" sz="2400" dirty="0"/>
              <a:t>Resistors, and</a:t>
            </a:r>
          </a:p>
          <a:p>
            <a:r>
              <a:rPr lang="en-US" sz="2400" dirty="0"/>
              <a:t>A LM386 Audio Amplifier IC package on a breadboard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grpSp>
        <p:nvGrpSpPr>
          <p:cNvPr id="5" name="Google Shape;72;p4"/>
          <p:cNvGrpSpPr/>
          <p:nvPr/>
        </p:nvGrpSpPr>
        <p:grpSpPr>
          <a:xfrm>
            <a:off x="947635" y="4174278"/>
            <a:ext cx="8446542" cy="1475992"/>
            <a:chOff x="1489" y="0"/>
            <a:chExt cx="7620981" cy="1475992"/>
          </a:xfrm>
        </p:grpSpPr>
        <p:sp>
          <p:nvSpPr>
            <p:cNvPr id="6" name="Google Shape;73;p4"/>
            <p:cNvSpPr/>
            <p:nvPr/>
          </p:nvSpPr>
          <p:spPr>
            <a:xfrm>
              <a:off x="1489" y="0"/>
              <a:ext cx="3175409" cy="1475992"/>
            </a:xfrm>
            <a:prstGeom prst="roundRect">
              <a:avLst>
                <a:gd name="adj" fmla="val 10000"/>
              </a:avLst>
            </a:prstGeom>
            <a:solidFill>
              <a:srgbClr val="D3461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74;p4"/>
            <p:cNvSpPr txBox="1"/>
            <p:nvPr/>
          </p:nvSpPr>
          <p:spPr>
            <a:xfrm>
              <a:off x="44719" y="43230"/>
              <a:ext cx="3088949" cy="13895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Build a simple </a:t>
              </a:r>
              <a:br>
                <a:rPr lang="en-GB" sz="24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</a:br>
              <a:r>
                <a:rPr lang="en-GB" sz="24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amplifier circuit</a:t>
              </a:r>
              <a:endParaRPr sz="2400" b="0" i="0" u="none" strike="noStrike" cap="none" dirty="0">
                <a:solidFill>
                  <a:schemeClr val="lt1"/>
                </a:solidFill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" name="Google Shape;75;p4"/>
            <p:cNvSpPr/>
            <p:nvPr/>
          </p:nvSpPr>
          <p:spPr>
            <a:xfrm>
              <a:off x="3494439" y="344245"/>
              <a:ext cx="673186" cy="787501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E5AF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76;p4"/>
            <p:cNvSpPr txBox="1"/>
            <p:nvPr/>
          </p:nvSpPr>
          <p:spPr>
            <a:xfrm>
              <a:off x="3494439" y="501745"/>
              <a:ext cx="471230" cy="472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" name="Google Shape;77;p4"/>
            <p:cNvSpPr/>
            <p:nvPr/>
          </p:nvSpPr>
          <p:spPr>
            <a:xfrm>
              <a:off x="4447061" y="0"/>
              <a:ext cx="3175409" cy="1475992"/>
            </a:xfrm>
            <a:prstGeom prst="roundRect">
              <a:avLst>
                <a:gd name="adj" fmla="val 10000"/>
              </a:avLst>
            </a:prstGeom>
            <a:solidFill>
              <a:srgbClr val="D3461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78;p4"/>
            <p:cNvSpPr txBox="1"/>
            <p:nvPr/>
          </p:nvSpPr>
          <p:spPr>
            <a:xfrm>
              <a:off x="4490291" y="43230"/>
              <a:ext cx="3088949" cy="13895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Test the </a:t>
              </a:r>
              <a:br>
                <a:rPr lang="en-GB" sz="24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</a:br>
              <a:r>
                <a:rPr lang="en-GB" sz="2400" b="0" i="0" u="none" strike="noStrike" cap="none" dirty="0">
                  <a:solidFill>
                    <a:schemeClr val="lt1"/>
                  </a:solidFill>
                  <a:ea typeface="Open Sans"/>
                  <a:cs typeface="Open Sans"/>
                  <a:sym typeface="Open Sans"/>
                </a:rPr>
                <a:t>performance of the amplifier </a:t>
              </a:r>
              <a:endParaRPr sz="2400" b="0" i="0" u="none" strike="noStrike" cap="none" dirty="0">
                <a:solidFill>
                  <a:schemeClr val="lt1"/>
                </a:solidFill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865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pic>
        <p:nvPicPr>
          <p:cNvPr id="6" name="Google Shape;86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27200" y="1434065"/>
            <a:ext cx="8537600" cy="4802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7371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LM386 Audio Amplifier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5" name="Google Shape;93;p6"/>
          <p:cNvSpPr txBox="1"/>
          <p:nvPr/>
        </p:nvSpPr>
        <p:spPr>
          <a:xfrm>
            <a:off x="693263" y="1652294"/>
            <a:ext cx="4783557" cy="1336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D5721"/>
              </a:buClr>
              <a:buSzPts val="2400"/>
              <a:buFont typeface="Open Sans"/>
              <a:buNone/>
            </a:pPr>
            <a:r>
              <a:rPr lang="en-GB" sz="2400" b="0" i="0" u="none" strike="noStrike" cap="none" dirty="0">
                <a:solidFill>
                  <a:srgbClr val="7D5721"/>
                </a:solidFill>
                <a:ea typeface="Open Sans"/>
                <a:cs typeface="Open Sans"/>
                <a:sym typeface="Open Sans"/>
              </a:rPr>
              <a:t>The LM386 Audio Amplifier is a general purpose single-channel audio amplifier</a:t>
            </a:r>
            <a:endParaRPr sz="2400" b="0" i="0" u="none" strike="noStrike" cap="none" dirty="0">
              <a:solidFill>
                <a:srgbClr val="7D5721"/>
              </a:solidFill>
              <a:ea typeface="Open Sans"/>
              <a:cs typeface="Open Sans"/>
              <a:sym typeface="Open Sans"/>
            </a:endParaRPr>
          </a:p>
        </p:txBody>
      </p:sp>
      <p:sp>
        <p:nvSpPr>
          <p:cNvPr id="6" name="Google Shape;94;p6"/>
          <p:cNvSpPr txBox="1"/>
          <p:nvPr/>
        </p:nvSpPr>
        <p:spPr>
          <a:xfrm>
            <a:off x="7078458" y="2087500"/>
            <a:ext cx="4185618" cy="816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D5721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7D5721"/>
                </a:solidFill>
                <a:ea typeface="Open Sans"/>
                <a:cs typeface="Open Sans"/>
                <a:sym typeface="Open Sans"/>
              </a:rPr>
              <a:t>The internal pin connections </a:t>
            </a:r>
            <a:br>
              <a:rPr lang="en-GB" sz="2400" b="0" i="0" u="none" strike="noStrike" cap="none" dirty="0">
                <a:solidFill>
                  <a:srgbClr val="7D5721"/>
                </a:solidFill>
                <a:ea typeface="Open Sans"/>
                <a:cs typeface="Open Sans"/>
                <a:sym typeface="Open Sans"/>
              </a:rPr>
            </a:br>
            <a:r>
              <a:rPr lang="en-GB" sz="2400" b="0" i="0" u="none" strike="noStrike" cap="none" dirty="0">
                <a:solidFill>
                  <a:srgbClr val="7D5721"/>
                </a:solidFill>
                <a:ea typeface="Open Sans"/>
                <a:cs typeface="Open Sans"/>
                <a:sym typeface="Open Sans"/>
              </a:rPr>
              <a:t>of an IC package</a:t>
            </a:r>
            <a:endParaRPr sz="2400" b="0" i="0" u="none" strike="noStrike" cap="none" dirty="0">
              <a:solidFill>
                <a:srgbClr val="7D5721"/>
              </a:solidFill>
              <a:ea typeface="Open Sans"/>
              <a:cs typeface="Open Sans"/>
              <a:sym typeface="Open Sans"/>
            </a:endParaRPr>
          </a:p>
        </p:txBody>
      </p:sp>
      <p:pic>
        <p:nvPicPr>
          <p:cNvPr id="7" name="Google Shape;95;p6" descr="LM386 Pinout"/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47267" y="2989237"/>
            <a:ext cx="3048000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6;p6"/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3263" y="2989238"/>
            <a:ext cx="3444085" cy="2816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3434" y="3004622"/>
            <a:ext cx="1230904" cy="1301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98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63434" y="4582229"/>
            <a:ext cx="1213386" cy="1195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5815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LM386 Audio Amplifier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pic>
        <p:nvPicPr>
          <p:cNvPr id="5" name="Google Shape;105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46250" y="1434065"/>
            <a:ext cx="8699500" cy="48934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5978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Build the Circuit?</a:t>
            </a:r>
          </a:p>
        </p:txBody>
      </p:sp>
      <p:pic>
        <p:nvPicPr>
          <p:cNvPr id="5" name="Google Shape;112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46359" y="1412031"/>
            <a:ext cx="8699282" cy="4893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6069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Remark on the Chipset Installation</a:t>
            </a:r>
          </a:p>
        </p:txBody>
      </p:sp>
      <p:pic>
        <p:nvPicPr>
          <p:cNvPr id="5" name="Google Shape;120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46359" y="1447476"/>
            <a:ext cx="8699282" cy="4893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66884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2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926255"/>
      </a:hlink>
      <a:folHlink>
        <a:srgbClr val="926255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自訂 22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7B4A3A"/>
      </a:hlink>
      <a:folHlink>
        <a:srgbClr val="7B4A3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2270</TotalTime>
  <Words>694</Words>
  <Application>Microsoft Office PowerPoint</Application>
  <PresentationFormat>Widescreen</PresentationFormat>
  <Paragraphs>168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Century Gothic</vt:lpstr>
      <vt:lpstr>Helvetica LT Std</vt:lpstr>
      <vt:lpstr>Calibri Light</vt:lpstr>
      <vt:lpstr>Myriad Pro</vt:lpstr>
      <vt:lpstr>Calibri</vt:lpstr>
      <vt:lpstr>Open Sans</vt:lpstr>
      <vt:lpstr>Arial</vt:lpstr>
      <vt:lpstr>Office 佈景主題</vt:lpstr>
      <vt:lpstr>1_Office 佈景主題</vt:lpstr>
      <vt:lpstr>PowerPoint Presentation</vt:lpstr>
      <vt:lpstr>Objectives</vt:lpstr>
      <vt:lpstr>Introduction</vt:lpstr>
      <vt:lpstr>Introduction</vt:lpstr>
      <vt:lpstr>Introduction</vt:lpstr>
      <vt:lpstr>LM386 Audio Amplifier</vt:lpstr>
      <vt:lpstr>LM386 Audio Amplifier</vt:lpstr>
      <vt:lpstr>How to Build the Circuit?</vt:lpstr>
      <vt:lpstr>Remark on the Chipset Installation</vt:lpstr>
      <vt:lpstr>Building the Circuit</vt:lpstr>
      <vt:lpstr>Building the Circuit</vt:lpstr>
      <vt:lpstr>Building the Circuit</vt:lpstr>
      <vt:lpstr>Testing Your Amplifier</vt:lpstr>
      <vt:lpstr>How to Setup the Experiment?</vt:lpstr>
      <vt:lpstr>How to Setup the Experiment?</vt:lpstr>
      <vt:lpstr>How to Measure Your Input and Output?</vt:lpstr>
      <vt:lpstr>How to Measure Your Input and Output?</vt:lpstr>
      <vt:lpstr>Activity 1: Measuring the Input and Output Signals</vt:lpstr>
      <vt:lpstr>Activity 1: Measuring the Input and Output Signals</vt:lpstr>
      <vt:lpstr>Activity 1: Measuring the Input and Output signals</vt:lpstr>
      <vt:lpstr>Activity 1: Measuring the Input and Output Signals</vt:lpstr>
      <vt:lpstr>Activity 2: Changing Amplitude</vt:lpstr>
      <vt:lpstr>Activity 2: Changing Amplitude</vt:lpstr>
      <vt:lpstr>Activity 3: Changing Frequency</vt:lpstr>
      <vt:lpstr>Activity 3: Changing Frequency</vt:lpstr>
      <vt:lpstr>Remark on Using the Oscilloscope </vt:lpstr>
      <vt:lpstr>Activity 4: Modifying the Circuit</vt:lpstr>
      <vt:lpstr>Activity 4: Modifying the Circuit of Your Speaker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kiwkwok</cp:lastModifiedBy>
  <cp:revision>304</cp:revision>
  <cp:lastPrinted>2020-08-10T03:09:59Z</cp:lastPrinted>
  <dcterms:created xsi:type="dcterms:W3CDTF">2018-09-13T08:27:05Z</dcterms:created>
  <dcterms:modified xsi:type="dcterms:W3CDTF">2024-03-25T09:37:45Z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