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93" r:id="rId2"/>
  </p:sldMasterIdLst>
  <p:notesMasterIdLst>
    <p:notesMasterId r:id="rId51"/>
  </p:notesMasterIdLst>
  <p:handoutMasterIdLst>
    <p:handoutMasterId r:id="rId52"/>
  </p:handoutMasterIdLst>
  <p:sldIdLst>
    <p:sldId id="276" r:id="rId3"/>
    <p:sldId id="312" r:id="rId4"/>
    <p:sldId id="256" r:id="rId5"/>
    <p:sldId id="314" r:id="rId6"/>
    <p:sldId id="315" r:id="rId7"/>
    <p:sldId id="316" r:id="rId8"/>
    <p:sldId id="317" r:id="rId9"/>
    <p:sldId id="318" r:id="rId10"/>
    <p:sldId id="319" r:id="rId11"/>
    <p:sldId id="321" r:id="rId12"/>
    <p:sldId id="320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331" r:id="rId23"/>
    <p:sldId id="332" r:id="rId24"/>
    <p:sldId id="334" r:id="rId25"/>
    <p:sldId id="335" r:id="rId26"/>
    <p:sldId id="333" r:id="rId27"/>
    <p:sldId id="336" r:id="rId28"/>
    <p:sldId id="337" r:id="rId29"/>
    <p:sldId id="339" r:id="rId30"/>
    <p:sldId id="340" r:id="rId31"/>
    <p:sldId id="341" r:id="rId32"/>
    <p:sldId id="342" r:id="rId33"/>
    <p:sldId id="343" r:id="rId34"/>
    <p:sldId id="344" r:id="rId35"/>
    <p:sldId id="345" r:id="rId36"/>
    <p:sldId id="346" r:id="rId37"/>
    <p:sldId id="347" r:id="rId38"/>
    <p:sldId id="348" r:id="rId39"/>
    <p:sldId id="349" r:id="rId40"/>
    <p:sldId id="350" r:id="rId41"/>
    <p:sldId id="351" r:id="rId42"/>
    <p:sldId id="352" r:id="rId43"/>
    <p:sldId id="353" r:id="rId44"/>
    <p:sldId id="354" r:id="rId45"/>
    <p:sldId id="355" r:id="rId46"/>
    <p:sldId id="356" r:id="rId47"/>
    <p:sldId id="357" r:id="rId48"/>
    <p:sldId id="358" r:id="rId49"/>
    <p:sldId id="359" r:id="rId50"/>
  </p:sldIdLst>
  <p:sldSz cx="12192000" cy="6858000"/>
  <p:notesSz cx="6797675" cy="9926638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Calibri Light" panose="020F0302020204030204" pitchFamily="34" charset="0"/>
      <p:regular r:id="rId57"/>
      <p:italic r:id="rId58"/>
    </p:embeddedFont>
    <p:embeddedFont>
      <p:font typeface="Century Gothic" panose="020B0502020202020204" pitchFamily="34" charset="0"/>
      <p:regular r:id="rId59"/>
      <p:bold r:id="rId60"/>
      <p:italic r:id="rId61"/>
      <p:boldItalic r:id="rId62"/>
    </p:embeddedFont>
    <p:embeddedFont>
      <p:font typeface="Myriad Pro" panose="020B0503030403020204" charset="0"/>
      <p:regular r:id="rId63"/>
      <p:bold r:id="rId64"/>
      <p:italic r:id="rId65"/>
      <p:boldItalic r:id="rId66"/>
    </p:embeddedFont>
  </p:embeddedFontLst>
  <p:custDataLst>
    <p:tags r:id="rId67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  <p:cmAuthor id="1" name="Aneeta ANSAR" initials="AA" lastIdx="12" clrIdx="1">
    <p:extLst>
      <p:ext uri="{19B8F6BF-5375-455C-9EA6-DF929625EA0E}">
        <p15:presenceInfo xmlns:p15="http://schemas.microsoft.com/office/powerpoint/2012/main" userId="S-1-5-21-73586283-746137067-725345543-3412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7B20"/>
    <a:srgbClr val="33CCFF"/>
    <a:srgbClr val="A57615"/>
    <a:srgbClr val="344F09"/>
    <a:srgbClr val="A0A924"/>
    <a:srgbClr val="754B09"/>
    <a:srgbClr val="0E588C"/>
    <a:srgbClr val="ABCFE7"/>
    <a:srgbClr val="FFFFFF"/>
    <a:srgbClr val="FFC3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110" d="100"/>
          <a:sy n="110" d="100"/>
        </p:scale>
        <p:origin x="63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font" Target="fonts/font11.fntdata"/><Relationship Id="rId6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3.xml"/><Relationship Id="rId61" Type="http://schemas.openxmlformats.org/officeDocument/2006/relationships/font" Target="fonts/font9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7.fntdata"/><Relationship Id="rId67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5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font" Target="fonts/font3.fntdata"/><Relationship Id="rId7" Type="http://schemas.openxmlformats.org/officeDocument/2006/relationships/slide" Target="slides/slide5.xml"/><Relationship Id="rId7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wchan" userId="S::anwchan@live.hkmu.edu.hk::93325d9b-dedd-4da0-9ac0-90fea1374569" providerId="AD" clId="Web-{5E8B804E-8483-E299-8DF8-9B05A5F06D62}"/>
    <pc:docChg chg="modSld">
      <pc:chgData name="anwchan" userId="S::anwchan@live.hkmu.edu.hk::93325d9b-dedd-4da0-9ac0-90fea1374569" providerId="AD" clId="Web-{5E8B804E-8483-E299-8DF8-9B05A5F06D62}" dt="2024-07-31T02:09:39.275" v="0" actId="20577"/>
      <pc:docMkLst>
        <pc:docMk/>
      </pc:docMkLst>
      <pc:sldChg chg="modSp">
        <pc:chgData name="anwchan" userId="S::anwchan@live.hkmu.edu.hk::93325d9b-dedd-4da0-9ac0-90fea1374569" providerId="AD" clId="Web-{5E8B804E-8483-E299-8DF8-9B05A5F06D62}" dt="2024-07-31T02:09:39.275" v="0" actId="20577"/>
        <pc:sldMkLst>
          <pc:docMk/>
          <pc:sldMk cId="937486680" sldId="276"/>
        </pc:sldMkLst>
        <pc:spChg chg="mod">
          <ac:chgData name="anwchan" userId="S::anwchan@live.hkmu.edu.hk::93325d9b-dedd-4da0-9ac0-90fea1374569" providerId="AD" clId="Web-{5E8B804E-8483-E299-8DF8-9B05A5F06D62}" dt="2024-07-31T02:09:39.275" v="0" actId="20577"/>
          <ac:spMkLst>
            <pc:docMk/>
            <pc:sldMk cId="937486680" sldId="276"/>
            <ac:spMk id="3" creationId="{27E4476A-D0B7-4F17-818C-B5D67AE8AB86}"/>
          </ac:spMkLst>
        </pc:spChg>
      </pc:sldChg>
    </pc:docChg>
  </pc:docChgLst>
  <pc:docChgLst>
    <pc:chgData name="eksfong" userId="826300d4-ad2d-4edf-afca-9163143bbe09" providerId="ADAL" clId="{4225582D-9A85-4C3F-9A61-9E4F1022E048}"/>
    <pc:docChg chg="delSld modSld">
      <pc:chgData name="eksfong" userId="826300d4-ad2d-4edf-afca-9163143bbe09" providerId="ADAL" clId="{4225582D-9A85-4C3F-9A61-9E4F1022E048}" dt="2024-08-01T05:50:56.604" v="2" actId="1076"/>
      <pc:docMkLst>
        <pc:docMk/>
      </pc:docMkLst>
      <pc:sldChg chg="modSp">
        <pc:chgData name="eksfong" userId="826300d4-ad2d-4edf-afca-9163143bbe09" providerId="ADAL" clId="{4225582D-9A85-4C3F-9A61-9E4F1022E048}" dt="2024-08-01T05:50:56.604" v="2" actId="1076"/>
        <pc:sldMkLst>
          <pc:docMk/>
          <pc:sldMk cId="2194335671" sldId="312"/>
        </pc:sldMkLst>
        <pc:picChg chg="mod">
          <ac:chgData name="eksfong" userId="826300d4-ad2d-4edf-afca-9163143bbe09" providerId="ADAL" clId="{4225582D-9A85-4C3F-9A61-9E4F1022E048}" dt="2024-08-01T05:50:56.604" v="2" actId="1076"/>
          <ac:picMkLst>
            <pc:docMk/>
            <pc:sldMk cId="2194335671" sldId="312"/>
            <ac:picMk id="3078" creationId="{00000000-0000-0000-0000-000000000000}"/>
          </ac:picMkLst>
        </pc:picChg>
      </pc:sldChg>
      <pc:sldChg chg="del">
        <pc:chgData name="eksfong" userId="826300d4-ad2d-4edf-afca-9163143bbe09" providerId="ADAL" clId="{4225582D-9A85-4C3F-9A61-9E4F1022E048}" dt="2024-08-01T05:50:47.288" v="0" actId="47"/>
        <pc:sldMkLst>
          <pc:docMk/>
          <pc:sldMk cId="4030463804" sldId="31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00738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FontTx/>
              <a:buBlip>
                <a:blip r:embed="rId3"/>
              </a:buBlip>
              <a:defRPr sz="2400">
                <a:solidFill>
                  <a:srgbClr val="5C7B20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C7B20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C7B20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C7B20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2400">
                <a:solidFill>
                  <a:srgbClr val="5C7B20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54355" y="6507554"/>
            <a:ext cx="497726" cy="331932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54B09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643602" y="6565018"/>
            <a:ext cx="6524977" cy="23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1">
                    <a:lumMod val="75000"/>
                  </a:schemeClr>
                </a:solidFill>
                <a:latin typeface="Helvetica LT Std" panose="020B0504020202020204" pitchFamily="34" charset="0"/>
              </a:rPr>
              <a:t>To be a Doctor in Cooking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chemeClr val="accent1">
                    <a:lumMod val="75000"/>
                  </a:schemeClr>
                </a:solidFill>
                <a:latin typeface="Helvetica LT Std" panose="020B0504020202020204" pitchFamily="34" charset="0"/>
              </a:rPr>
              <a:t>To be a Doctor in Cooking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754B09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-54355" y="6507554"/>
            <a:ext cx="497726" cy="331932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643602" y="6565018"/>
            <a:ext cx="6524977" cy="237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1/8/2024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8/1/2024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hyperlink" Target="https://creativecommons.org/licenses/by-nc-nd/2.0/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lickr.com/photos/40726522@N02/50182166478/in/photolist-2jsqHLS-pMME9D-4RC6W3-5D2NnJ-8688EB-cd2cHG-S9FMrW-MSMKhL-vipF3C-zT7Sy-bVDRKe-zT7RW-zT7Sa-2fbaRLw-24DiGxx-GSJpXc-dYh85e-8mq7qT-RuxiSz-Rs3Qj7-nuaMrr-5iAE3p-LHnVNV-bKPUyH-4oybsm-z3XjNt-NMpvfW-2jK8Bnq-4QxXVv-98ujV8-97978i-98xtgo-2mdRmPw-nq2Pie-8Ukpxb-2h4Qm9e-98xtdu-aGkXse-SEU6Ew-P3JRyT-aGkXYZ-DLFEFU-dYh8dH-4QxXTk-apdrh8-b5LnSZ-7GdvcB-98xtCA-RBUtuE-dYh88V" TargetMode="External"/><Relationship Id="rId5" Type="http://schemas.openxmlformats.org/officeDocument/2006/relationships/hyperlink" Target="https://creativecommons.org/licenses/by/2.0/" TargetMode="External"/><Relationship Id="rId4" Type="http://schemas.openxmlformats.org/officeDocument/2006/relationships/hyperlink" Target="https://flickr.com/photos/68147320@N02/33204318048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/2.0/" TargetMode="External"/><Relationship Id="rId5" Type="http://schemas.openxmlformats.org/officeDocument/2006/relationships/hyperlink" Target="https://www.flickr.com/photos/like_the_grand_canyon/5051797571/" TargetMode="External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4.0/deed.en" TargetMode="External"/><Relationship Id="rId5" Type="http://schemas.openxmlformats.org/officeDocument/2006/relationships/hyperlink" Target="https://commons.wikimedia.org/wiki/File:Water_and_oil.jpg" TargetMode="Externa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deed.en" TargetMode="External"/><Relationship Id="rId3" Type="http://schemas.openxmlformats.org/officeDocument/2006/relationships/image" Target="../media/image36.jpeg"/><Relationship Id="rId7" Type="http://schemas.openxmlformats.org/officeDocument/2006/relationships/hyperlink" Target="https://commons.wikimedia.org/wiki/File:Water_and_oil.jpg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/2.0/" TargetMode="External"/><Relationship Id="rId5" Type="http://schemas.openxmlformats.org/officeDocument/2006/relationships/hyperlink" Target="https://www.flickr.com/photos/jeepersmedia/13736674034/" TargetMode="External"/><Relationship Id="rId4" Type="http://schemas.openxmlformats.org/officeDocument/2006/relationships/image" Target="../media/image34.jpeg"/><Relationship Id="rId9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deed.en" TargetMode="External"/><Relationship Id="rId3" Type="http://schemas.openxmlformats.org/officeDocument/2006/relationships/image" Target="../media/image11.jpeg"/><Relationship Id="rId7" Type="http://schemas.openxmlformats.org/officeDocument/2006/relationships/hyperlink" Target="https://commons.wikimedia.org/wiki/File:Water_and_oil.jpg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hem.libretexts.org/@api/deki/files/143941/CNX_Chem_07_02_ENTable.jpg?revision=1&amp;size=bestfit&amp;width=771&amp;height=330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reativecommons.org/licenses/by-nc-sa/3.0/us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eativecommons.org/licenses/by-nc-sa/3.0/us/" TargetMode="External"/><Relationship Id="rId5" Type="http://schemas.openxmlformats.org/officeDocument/2006/relationships/hyperlink" Target="https://chem.libretexts.org/@api/deki/files/143941/CNX_Chem_07_02_ENTable.jpg?revision=1&amp;size=bestfit&amp;width=771&amp;height=330" TargetMode="Externa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commons.wikimedia.org/wiki/File:Water_and_oil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1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7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9.jpeg"/><Relationship Id="rId7" Type="http://schemas.openxmlformats.org/officeDocument/2006/relationships/image" Target="../media/image52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41.png"/><Relationship Id="rId4" Type="http://schemas.openxmlformats.org/officeDocument/2006/relationships/image" Target="../media/image50.png"/><Relationship Id="rId9" Type="http://schemas.openxmlformats.org/officeDocument/2006/relationships/hyperlink" Target="https://chestofbooks.com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nd/3.0/" TargetMode="External"/><Relationship Id="rId3" Type="http://schemas.openxmlformats.org/officeDocument/2006/relationships/image" Target="../media/image54.jpeg"/><Relationship Id="rId7" Type="http://schemas.openxmlformats.org/officeDocument/2006/relationships/hyperlink" Target="https://www.livingalifeincolour.com/wp-content/uploads/2014/03/meimanrensheng.com-how-to-whip-egg-whites-1-whip-the-eggs-slowly-until-frothy-300x200.jpg" TargetMode="External"/><Relationship Id="rId12" Type="http://schemas.openxmlformats.org/officeDocument/2006/relationships/image" Target="../media/image57.jp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d/2.0/" TargetMode="External"/><Relationship Id="rId11" Type="http://schemas.openxmlformats.org/officeDocument/2006/relationships/image" Target="../media/image56.jpg"/><Relationship Id="rId5" Type="http://schemas.openxmlformats.org/officeDocument/2006/relationships/hyperlink" Target="https://www.flickr.com/photos/doing/46885320585/" TargetMode="External"/><Relationship Id="rId10" Type="http://schemas.openxmlformats.org/officeDocument/2006/relationships/hyperlink" Target="https://creativecommons.org/licenses/by-nc-nd/2.0/" TargetMode="External"/><Relationship Id="rId4" Type="http://schemas.openxmlformats.org/officeDocument/2006/relationships/image" Target="../media/image55.jpeg"/><Relationship Id="rId9" Type="http://schemas.openxmlformats.org/officeDocument/2006/relationships/hyperlink" Target="https://www.flickr.com/photos/seadam/2369279911/in/photolist-4BnbnD-8kNvwb-fNYbvz-2jna7if-8kNB95-8kKn78-acdPb3-e7wwqe-yF9PaE-f93gjZ-8iRRM7-8SsVFQ-aLEQnt-E8fGU-BzFY2c-4eYMNM-kX2fz-6W8K6v-7Y6bjp-9SVyff-513vkA-6WcLzJ-dUKHR-f2rFf-aikT3T-2jn7dfd-6EHzas-dojiYi-ac8iqk-rRu5Eh-btSWe2-8kNAmf-2kKpxaB-8keYdK-jLinY-8kibb5-jM1Ji-8kNzEs-8kNyJY-8kKmct-8kNxAh-c8pikm-SRGDmN-nPAu1q-HDtg2d-b7FQyt-dPrfTX-jNQ1uf-qnYvpr-vsroi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/4.0/" TargetMode="External"/><Relationship Id="rId3" Type="http://schemas.openxmlformats.org/officeDocument/2006/relationships/image" Target="../media/image58.jpeg"/><Relationship Id="rId7" Type="http://schemas.openxmlformats.org/officeDocument/2006/relationships/hyperlink" Target="https://www.pngall.com/olive-oil-png/download/16542" TargetMode="External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3.0/deed.en" TargetMode="External"/><Relationship Id="rId5" Type="http://schemas.openxmlformats.org/officeDocument/2006/relationships/hyperlink" Target="https://commons.wikimedia.org/wiki/File:Chicken_egg01_monovular.jpg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hyperlink" Target="http://creativecommons.org/licenses/by/3.0/deed.en_US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eefoodphotos.com/imagelibrary/dairy/slides/egg_yolks.html" TargetMode="External"/><Relationship Id="rId5" Type="http://schemas.openxmlformats.org/officeDocument/2006/relationships/hyperlink" Target="http://creativecommons.org/licenses/by-nc-nd/3.0/" TargetMode="External"/><Relationship Id="rId4" Type="http://schemas.openxmlformats.org/officeDocument/2006/relationships/hyperlink" Target="https://www.livingalifeincolour.com/kitchen/technique/how-to-bake/how-to-separate-eggs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Blancs_d%27oeufs_battus.jpg" TargetMode="Externa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hyperlink" Target="https://creativecommons.org/licenses/by-sa/3.0/deed.en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4.jpeg"/><Relationship Id="rId7" Type="http://schemas.openxmlformats.org/officeDocument/2006/relationships/hyperlink" Target="https://creativecommons.org/licenses/by-nc-nd/4.0/deed.it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rchitetturaecosostenibile.it/images/aerogel-isolante-trasparente.jpg" TargetMode="Externa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deed.en" TargetMode="External"/><Relationship Id="rId2" Type="http://schemas.openxmlformats.org/officeDocument/2006/relationships/hyperlink" Target="https://commons.wikimedia.org/wiki/File:Blancs_d%27oeufs_battu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deed.en" TargetMode="External"/><Relationship Id="rId3" Type="http://schemas.openxmlformats.org/officeDocument/2006/relationships/image" Target="../media/image69.png"/><Relationship Id="rId7" Type="http://schemas.openxmlformats.org/officeDocument/2006/relationships/hyperlink" Target="https://commons.wikimedia.org/wiki/File:Blancs_d%27oeufs_battus.jpg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62.jpeg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deed.en" TargetMode="External"/><Relationship Id="rId3" Type="http://schemas.openxmlformats.org/officeDocument/2006/relationships/image" Target="../media/image70.png"/><Relationship Id="rId7" Type="http://schemas.openxmlformats.org/officeDocument/2006/relationships/hyperlink" Target="https://commons.wikimedia.org/wiki/File:Blancs_d%27oeufs_battus.jpg" TargetMode="Externa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62.jpeg"/><Relationship Id="rId4" Type="http://schemas.openxmlformats.org/officeDocument/2006/relationships/image" Target="../media/image6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deed.en" TargetMode="External"/><Relationship Id="rId2" Type="http://schemas.openxmlformats.org/officeDocument/2006/relationships/hyperlink" Target="https://commons.wikimedia.org/wiki/File:Blancs_d%27oeufs_battu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3.0/deed.en" TargetMode="External"/><Relationship Id="rId2" Type="http://schemas.openxmlformats.org/officeDocument/2006/relationships/hyperlink" Target="https://commons.wikimedia.org/wiki/File:Blancs_d%27oeufs_battu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image" Target="../media/image6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creativecommons.org/licenses/by-nd/3.0/" TargetMode="External"/><Relationship Id="rId3" Type="http://schemas.openxmlformats.org/officeDocument/2006/relationships/image" Target="../media/image12.jpeg"/><Relationship Id="rId7" Type="http://schemas.openxmlformats.org/officeDocument/2006/relationships/hyperlink" Target="https://dude4food.blogspot.com/2015/07/molecular-mixology-and-cocktails-on.html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2.0/deed.en" TargetMode="External"/><Relationship Id="rId5" Type="http://schemas.openxmlformats.org/officeDocument/2006/relationships/hyperlink" Target="https://commons.wikimedia.org/wiki/File:Earth_to_table_dinner_with_Gunnar_Karl_G%C3%ADslason_(cropped).jpg" TargetMode="External"/><Relationship Id="rId4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hyperlink" Target="https://creativecommons.org/licenses/by-sa/4.0/deed.en" TargetMode="Externa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Fucus_serratus_2015-09-08_ag_M0010140.jpg#mw-jump-to-license" TargetMode="External"/><Relationship Id="rId5" Type="http://schemas.openxmlformats.org/officeDocument/2006/relationships/hyperlink" Target="http://creativecommons.org/licenses/by-nc-nd/3.0/deed.en_US" TargetMode="External"/><Relationship Id="rId4" Type="http://schemas.openxmlformats.org/officeDocument/2006/relationships/hyperlink" Target="https://sweetveg.org/2012/06/25/seaweed-101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Earth_to_table_dinner_with_Gunnar_Karl_G%C3%ADslason_(cropped).jpg" TargetMode="External"/><Relationship Id="rId3" Type="http://schemas.openxmlformats.org/officeDocument/2006/relationships/image" Target="../media/image12.jpeg"/><Relationship Id="rId7" Type="http://schemas.openxmlformats.org/officeDocument/2006/relationships/hyperlink" Target="https://creativecommons.org/licenses/by-sa/2.0/deed.en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mmons.wikimedia.org/wiki/File:Sous-vide_Stick_WI-FI.jpg" TargetMode="External"/><Relationship Id="rId5" Type="http://schemas.openxmlformats.org/officeDocument/2006/relationships/image" Target="../media/image14.jpeg"/><Relationship Id="rId10" Type="http://schemas.openxmlformats.org/officeDocument/2006/relationships/hyperlink" Target="http://creativecommons.org/licenses/by-nd/3.0/" TargetMode="External"/><Relationship Id="rId4" Type="http://schemas.openxmlformats.org/officeDocument/2006/relationships/image" Target="../media/image13.jpeg"/><Relationship Id="rId9" Type="http://schemas.openxmlformats.org/officeDocument/2006/relationships/hyperlink" Target="https://dude4food.blogspot.com/2015/07/molecular-mixology-and-cocktails-on.html" TargetMode="Externa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creativecommons.org/licenses/by-nc-sa/2.0/" TargetMode="External"/><Relationship Id="rId3" Type="http://schemas.openxmlformats.org/officeDocument/2006/relationships/image" Target="../media/image73.jpeg"/><Relationship Id="rId7" Type="http://schemas.openxmlformats.org/officeDocument/2006/relationships/hyperlink" Target="http://moblog.net/view/966170/reverse-spherification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eativecommons.org/licenses/by-nd/3.0/" TargetMode="External"/><Relationship Id="rId5" Type="http://schemas.openxmlformats.org/officeDocument/2006/relationships/hyperlink" Target="https://dude4food.blogspot.com/2015/07/molecular-mixology-and-cocktails-on.html" TargetMode="External"/><Relationship Id="rId4" Type="http://schemas.openxmlformats.org/officeDocument/2006/relationships/image" Target="../media/image14.jpeg"/><Relationship Id="rId9" Type="http://schemas.openxmlformats.org/officeDocument/2006/relationships/image" Target="../media/image8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https://9to5toys.com/2015/02/18/kitchen-tech-spherification-lets-you-make-your-own-caviar-from-fruit-juice-cheese-or-vegetables/" TargetMode="External"/><Relationship Id="rId3" Type="http://schemas.openxmlformats.org/officeDocument/2006/relationships/image" Target="../media/image90.jpeg"/><Relationship Id="rId7" Type="http://schemas.openxmlformats.org/officeDocument/2006/relationships/hyperlink" Target="https://www.capecrystalbrands.com/blogs/cape-crystal-brands/spherification-the-making-of-faux-caviar" TargetMode="External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lecularrecipes.com/spherification-class/el-bulli-spherification-history/" TargetMode="External"/><Relationship Id="rId5" Type="http://schemas.openxmlformats.org/officeDocument/2006/relationships/image" Target="../media/image92.jpeg"/><Relationship Id="rId4" Type="http://schemas.openxmlformats.org/officeDocument/2006/relationships/image" Target="../media/image91.jpeg"/><Relationship Id="rId9" Type="http://schemas.openxmlformats.org/officeDocument/2006/relationships/hyperlink" Target="https://olivesfordinner.com/molecular-vegan-scallops-with-carro/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2.0/" TargetMode="External"/><Relationship Id="rId5" Type="http://schemas.openxmlformats.org/officeDocument/2006/relationships/hyperlink" Target="https://www.flickr.com/photos/bubem/5050950402/" TargetMode="External"/><Relationship Id="rId4" Type="http://schemas.openxmlformats.org/officeDocument/2006/relationships/image" Target="../media/image95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Earth_to_table_dinner_with_Gunnar_Karl_G%C3%ADslason_(cropped).jpg" TargetMode="External"/><Relationship Id="rId3" Type="http://schemas.openxmlformats.org/officeDocument/2006/relationships/image" Target="../media/image12.jpeg"/><Relationship Id="rId7" Type="http://schemas.openxmlformats.org/officeDocument/2006/relationships/hyperlink" Target="https://creativecommons.org/licenses/by-sa/2.0/deed.en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ommons.wikimedia.org/wiki/File:Sous-vide_Stick_WI-FI.jpg" TargetMode="External"/><Relationship Id="rId5" Type="http://schemas.openxmlformats.org/officeDocument/2006/relationships/image" Target="../media/image14.jpeg"/><Relationship Id="rId10" Type="http://schemas.openxmlformats.org/officeDocument/2006/relationships/hyperlink" Target="http://creativecommons.org/licenses/by-nd/3.0/" TargetMode="External"/><Relationship Id="rId4" Type="http://schemas.openxmlformats.org/officeDocument/2006/relationships/image" Target="../media/image13.jpeg"/><Relationship Id="rId9" Type="http://schemas.openxmlformats.org/officeDocument/2006/relationships/hyperlink" Target="https://dude4food.blogspot.com/2015/07/molecular-mixology-and-cocktails-on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" TargetMode="External"/><Relationship Id="rId2" Type="http://schemas.openxmlformats.org/officeDocument/2006/relationships/hyperlink" Target="https://en.wikipedia.org/wiki/Herv%C3%A9_This#/media/File:Herv%C3%A9_This_par_Claude_Truong-Ngoc_octobre_2018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deed.en" TargetMode="External"/><Relationship Id="rId3" Type="http://schemas.openxmlformats.org/officeDocument/2006/relationships/hyperlink" Target="https://commons.wikimedia.org/wiki/File:Sous-vide_Stick_WI-FI.jpg" TargetMode="External"/><Relationship Id="rId7" Type="http://schemas.openxmlformats.org/officeDocument/2006/relationships/hyperlink" Target="https://en.wikipedia.org/wiki/File:DynaTAC8000X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4.0/deed.en" TargetMode="External"/><Relationship Id="rId11" Type="http://schemas.openxmlformats.org/officeDocument/2006/relationships/image" Target="../media/image22.jpeg"/><Relationship Id="rId5" Type="http://schemas.openxmlformats.org/officeDocument/2006/relationships/hyperlink" Target="https://commons.wikimedia.org/wiki/File:Sous_Vide_Cooking.jpg" TargetMode="External"/><Relationship Id="rId10" Type="http://schemas.openxmlformats.org/officeDocument/2006/relationships/image" Target="../media/image21.jpeg"/><Relationship Id="rId4" Type="http://schemas.openxmlformats.org/officeDocument/2006/relationships/hyperlink" Target="https://creativecommons.org/licenses/by-sa/2.0/deed.en" TargetMode="Externa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deed.en" TargetMode="External"/><Relationship Id="rId4" Type="http://schemas.openxmlformats.org/officeDocument/2006/relationships/hyperlink" Target="https://commons.wikimedia.org/wiki/File:H%C3%A4r%C3%A4n_niska_sirkulaattori_sous_vide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6U191oU_M1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21388" y="3246732"/>
            <a:ext cx="5000635" cy="704157"/>
          </a:xfrm>
        </p:spPr>
        <p:txBody>
          <a:bodyPr>
            <a:normAutofit/>
          </a:bodyPr>
          <a:lstStyle/>
          <a:p>
            <a:endParaRPr lang="en-US" altLang="zh-TW" sz="2800" dirty="0">
              <a:solidFill>
                <a:srgbClr val="A57615"/>
              </a:solidFill>
              <a:latin typeface="Helvetica LT Std" panose="020B0504020202020204" pitchFamily="34" charset="0"/>
              <a:ea typeface="新細明體"/>
            </a:endParaRPr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160096" y="6046568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175033" y="1476455"/>
            <a:ext cx="771061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77000">
                      <a:srgbClr val="A0A924"/>
                    </a:gs>
                    <a:gs pos="27000">
                      <a:srgbClr val="344F0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Molecular Gastronomy and Cooking </a:t>
            </a:r>
            <a:r>
              <a:rPr lang="zh-TW" altLang="en-US" sz="5400" dirty="0">
                <a:gradFill>
                  <a:gsLst>
                    <a:gs pos="77000">
                      <a:srgbClr val="A0A924"/>
                    </a:gs>
                    <a:gs pos="27000">
                      <a:srgbClr val="344F0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分子與料理</a:t>
            </a:r>
            <a:endParaRPr lang="en-US" altLang="zh-TW" sz="4800" dirty="0">
              <a:gradFill>
                <a:gsLst>
                  <a:gs pos="77000">
                    <a:srgbClr val="A0A924"/>
                  </a:gs>
                  <a:gs pos="27000">
                    <a:srgbClr val="344F09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755" y="6111147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88" y="6240542"/>
            <a:ext cx="1005435" cy="373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Sous Vide </a:t>
            </a:r>
            <a:r>
              <a:rPr lang="en-US" altLang="zh-TW" dirty="0"/>
              <a:t>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  <a:r>
              <a:rPr lang="en-GB" altLang="zh-TW" dirty="0"/>
              <a:t> 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pic>
        <p:nvPicPr>
          <p:cNvPr id="22" name="圖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677" y="3716600"/>
            <a:ext cx="4854933" cy="2428893"/>
          </a:xfrm>
          <a:prstGeom prst="rect">
            <a:avLst/>
          </a:prstGeom>
        </p:spPr>
      </p:pic>
      <p:sp>
        <p:nvSpPr>
          <p:cNvPr id="50" name="Rectangle 30"/>
          <p:cNvSpPr/>
          <p:nvPr/>
        </p:nvSpPr>
        <p:spPr>
          <a:xfrm>
            <a:off x="285830" y="4865670"/>
            <a:ext cx="4553528" cy="16558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52" name="Rounded Rectangle 23"/>
          <p:cNvSpPr/>
          <p:nvPr/>
        </p:nvSpPr>
        <p:spPr>
          <a:xfrm>
            <a:off x="368682" y="2548333"/>
            <a:ext cx="10934914" cy="98891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"/>
          <p:cNvSpPr txBox="1"/>
          <p:nvPr/>
        </p:nvSpPr>
        <p:spPr>
          <a:xfrm>
            <a:off x="677334" y="1355075"/>
            <a:ext cx="479169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Steak</a:t>
            </a:r>
            <a:r>
              <a:rPr lang="en-US" sz="2000" dirty="0"/>
              <a:t>:</a:t>
            </a:r>
          </a:p>
          <a:p>
            <a:r>
              <a:rPr lang="en-US" sz="2000" dirty="0">
                <a:solidFill>
                  <a:srgbClr val="7030A0"/>
                </a:solidFill>
              </a:rPr>
              <a:t>Carbohydrates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70C0"/>
                </a:solidFill>
              </a:rPr>
              <a:t>fats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00B050"/>
                </a:solidFill>
              </a:rPr>
              <a:t>proteins</a:t>
            </a:r>
            <a:r>
              <a:rPr lang="en-US" sz="2000" dirty="0"/>
              <a:t> and water</a:t>
            </a:r>
          </a:p>
        </p:txBody>
      </p:sp>
      <p:sp>
        <p:nvSpPr>
          <p:cNvPr id="54" name="Oval 6"/>
          <p:cNvSpPr/>
          <p:nvPr/>
        </p:nvSpPr>
        <p:spPr>
          <a:xfrm>
            <a:off x="2768954" y="1644755"/>
            <a:ext cx="2408554" cy="6016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Arrow Connector 8"/>
          <p:cNvCxnSpPr>
            <a:cxnSpLocks/>
            <a:endCxn id="57" idx="1"/>
          </p:cNvCxnSpPr>
          <p:nvPr/>
        </p:nvCxnSpPr>
        <p:spPr>
          <a:xfrm flipV="1">
            <a:off x="5123603" y="1357882"/>
            <a:ext cx="1497535" cy="4906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10"/>
          <p:cNvSpPr txBox="1"/>
          <p:nvPr/>
        </p:nvSpPr>
        <p:spPr>
          <a:xfrm>
            <a:off x="6849485" y="860900"/>
            <a:ext cx="29995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</a:rPr>
              <a:t>Factors determining</a:t>
            </a:r>
          </a:p>
          <a:p>
            <a:r>
              <a:rPr lang="en-US" sz="2000" dirty="0">
                <a:solidFill>
                  <a:srgbClr val="7030A0"/>
                </a:solidFill>
              </a:rPr>
              <a:t>tenderness and juiciness</a:t>
            </a:r>
          </a:p>
        </p:txBody>
      </p:sp>
      <p:sp>
        <p:nvSpPr>
          <p:cNvPr id="57" name="Rectangle 11"/>
          <p:cNvSpPr/>
          <p:nvPr/>
        </p:nvSpPr>
        <p:spPr>
          <a:xfrm>
            <a:off x="6621138" y="835346"/>
            <a:ext cx="3456234" cy="1045072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12"/>
          <p:cNvSpPr txBox="1"/>
          <p:nvPr/>
        </p:nvSpPr>
        <p:spPr>
          <a:xfrm>
            <a:off x="559635" y="2575092"/>
            <a:ext cx="5924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Water: </a:t>
            </a:r>
            <a:r>
              <a:rPr lang="en-US" sz="2400" dirty="0">
                <a:solidFill>
                  <a:srgbClr val="0070C0"/>
                </a:solidFill>
              </a:rPr>
              <a:t>Evaporates </a:t>
            </a:r>
            <a:r>
              <a:rPr lang="en-US" altLang="zh-TW" sz="2400" dirty="0">
                <a:solidFill>
                  <a:srgbClr val="0070C0"/>
                </a:solidFill>
              </a:rPr>
              <a:t>(</a:t>
            </a:r>
            <a:r>
              <a:rPr lang="zh-TW" altLang="en-US" sz="2400" dirty="0">
                <a:solidFill>
                  <a:srgbClr val="0070C0"/>
                </a:solidFill>
              </a:rPr>
              <a:t>蒸發</a:t>
            </a:r>
            <a:r>
              <a:rPr lang="en-US" altLang="zh-TW" sz="2400" dirty="0">
                <a:solidFill>
                  <a:srgbClr val="0070C0"/>
                </a:solidFill>
              </a:rPr>
              <a:t>) </a:t>
            </a:r>
            <a:r>
              <a:rPr lang="en-US" altLang="zh-TW" sz="2400" dirty="0"/>
              <a:t>when </a:t>
            </a:r>
            <a:r>
              <a:rPr lang="en-US" altLang="zh-TW" sz="2400" dirty="0">
                <a:solidFill>
                  <a:srgbClr val="FF0000"/>
                </a:solidFill>
              </a:rPr>
              <a:t>heated (</a:t>
            </a:r>
            <a:r>
              <a:rPr lang="zh-TW" altLang="en-US" sz="2400" dirty="0">
                <a:solidFill>
                  <a:srgbClr val="FF0000"/>
                </a:solidFill>
              </a:rPr>
              <a:t>加熱</a:t>
            </a:r>
            <a:r>
              <a:rPr lang="en-US" altLang="zh-TW" sz="2400" dirty="0">
                <a:solidFill>
                  <a:srgbClr val="FF0000"/>
                </a:solidFill>
              </a:rPr>
              <a:t>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559635" y="2993091"/>
            <a:ext cx="8010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Protein: Starts to </a:t>
            </a:r>
            <a:r>
              <a:rPr lang="en-US" sz="2400" dirty="0">
                <a:solidFill>
                  <a:srgbClr val="7030A0"/>
                </a:solidFill>
              </a:rPr>
              <a:t>denature</a:t>
            </a:r>
            <a:r>
              <a:rPr lang="en-US" sz="2400" dirty="0"/>
              <a:t> </a:t>
            </a:r>
            <a:r>
              <a:rPr lang="en-US" altLang="zh-TW" sz="2400" dirty="0">
                <a:solidFill>
                  <a:srgbClr val="7030A0"/>
                </a:solidFill>
              </a:rPr>
              <a:t>(</a:t>
            </a:r>
            <a:r>
              <a:rPr lang="zh-TW" altLang="en-US" sz="2400" dirty="0">
                <a:solidFill>
                  <a:srgbClr val="7030A0"/>
                </a:solidFill>
              </a:rPr>
              <a:t>變性</a:t>
            </a:r>
            <a:r>
              <a:rPr lang="en-US" altLang="zh-TW" sz="2400" dirty="0">
                <a:solidFill>
                  <a:srgbClr val="7030A0"/>
                </a:solidFill>
              </a:rPr>
              <a:t>) </a:t>
            </a:r>
            <a:r>
              <a:rPr lang="en-US" sz="2400" dirty="0"/>
              <a:t>and </a:t>
            </a:r>
            <a:r>
              <a:rPr lang="en-US" sz="2400" dirty="0">
                <a:solidFill>
                  <a:srgbClr val="C00000"/>
                </a:solidFill>
              </a:rPr>
              <a:t>shrink</a:t>
            </a:r>
            <a:r>
              <a:rPr lang="en-US" sz="2400" dirty="0"/>
              <a:t> </a:t>
            </a:r>
            <a:r>
              <a:rPr lang="en-US" altLang="zh-TW" sz="2400" dirty="0">
                <a:solidFill>
                  <a:srgbClr val="C00000"/>
                </a:solidFill>
              </a:rPr>
              <a:t>(</a:t>
            </a:r>
            <a:r>
              <a:rPr lang="zh-TW" altLang="en-US" sz="2400" dirty="0">
                <a:solidFill>
                  <a:srgbClr val="C00000"/>
                </a:solidFill>
              </a:rPr>
              <a:t>收縮</a:t>
            </a:r>
            <a:r>
              <a:rPr lang="en-US" altLang="zh-TW" sz="2400" dirty="0">
                <a:solidFill>
                  <a:srgbClr val="C00000"/>
                </a:solidFill>
              </a:rPr>
              <a:t>) </a:t>
            </a:r>
            <a:r>
              <a:rPr lang="en-US" sz="2400" dirty="0"/>
              <a:t>from </a:t>
            </a:r>
            <a:r>
              <a:rPr lang="en-US" sz="2400" dirty="0">
                <a:solidFill>
                  <a:srgbClr val="FF0000"/>
                </a:solidFill>
              </a:rPr>
              <a:t>38 </a:t>
            </a:r>
            <a:r>
              <a:rPr lang="en-US" sz="2400" baseline="30000" dirty="0" err="1">
                <a:solidFill>
                  <a:srgbClr val="FF0000"/>
                </a:solidFill>
              </a:rPr>
              <a:t>o</a:t>
            </a:r>
            <a:r>
              <a:rPr lang="en-US" sz="2400" dirty="0" err="1">
                <a:solidFill>
                  <a:srgbClr val="FF0000"/>
                </a:solidFill>
              </a:rPr>
              <a:t>C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0" name="TextBox 14"/>
          <p:cNvSpPr txBox="1"/>
          <p:nvPr/>
        </p:nvSpPr>
        <p:spPr>
          <a:xfrm>
            <a:off x="1238863" y="4088361"/>
            <a:ext cx="3113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At high temperature</a:t>
            </a:r>
          </a:p>
        </p:txBody>
      </p:sp>
      <p:sp>
        <p:nvSpPr>
          <p:cNvPr id="61" name="Up Arrow 15"/>
          <p:cNvSpPr/>
          <p:nvPr/>
        </p:nvSpPr>
        <p:spPr>
          <a:xfrm>
            <a:off x="4227916" y="3785880"/>
            <a:ext cx="464520" cy="1135246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16"/>
          <p:cNvSpPr txBox="1"/>
          <p:nvPr/>
        </p:nvSpPr>
        <p:spPr>
          <a:xfrm>
            <a:off x="516544" y="4967565"/>
            <a:ext cx="2618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The rate of water loss </a:t>
            </a:r>
          </a:p>
        </p:txBody>
      </p:sp>
      <p:sp>
        <p:nvSpPr>
          <p:cNvPr id="63" name="Up Arrow 17"/>
          <p:cNvSpPr/>
          <p:nvPr/>
        </p:nvSpPr>
        <p:spPr>
          <a:xfrm>
            <a:off x="3037849" y="4915099"/>
            <a:ext cx="503446" cy="695368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18"/>
          <p:cNvSpPr txBox="1"/>
          <p:nvPr/>
        </p:nvSpPr>
        <p:spPr>
          <a:xfrm>
            <a:off x="516544" y="5776162"/>
            <a:ext cx="3726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The amount of protein shrinkage</a:t>
            </a:r>
          </a:p>
        </p:txBody>
      </p:sp>
      <p:sp>
        <p:nvSpPr>
          <p:cNvPr id="65" name="Up Arrow 19"/>
          <p:cNvSpPr/>
          <p:nvPr/>
        </p:nvSpPr>
        <p:spPr>
          <a:xfrm>
            <a:off x="4074572" y="5517287"/>
            <a:ext cx="525433" cy="825310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Curved Right Arrow 22"/>
          <p:cNvSpPr/>
          <p:nvPr/>
        </p:nvSpPr>
        <p:spPr>
          <a:xfrm rot="8256219">
            <a:off x="4003129" y="4677644"/>
            <a:ext cx="914096" cy="1533817"/>
          </a:xfrm>
          <a:prstGeom prst="curved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TextBox 25"/>
          <p:cNvSpPr txBox="1"/>
          <p:nvPr/>
        </p:nvSpPr>
        <p:spPr>
          <a:xfrm>
            <a:off x="5156103" y="6065330"/>
            <a:ext cx="51789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Results in dry and tough steak</a:t>
            </a:r>
          </a:p>
        </p:txBody>
      </p:sp>
      <p:sp>
        <p:nvSpPr>
          <p:cNvPr id="68" name="TextBox 2"/>
          <p:cNvSpPr txBox="1"/>
          <p:nvPr/>
        </p:nvSpPr>
        <p:spPr>
          <a:xfrm>
            <a:off x="368682" y="3569503"/>
            <a:ext cx="3908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/>
              <a:t>During traditional cooking</a:t>
            </a:r>
            <a:endParaRPr lang="en-US" sz="2400" b="1" u="sng" dirty="0"/>
          </a:p>
        </p:txBody>
      </p:sp>
      <p:sp>
        <p:nvSpPr>
          <p:cNvPr id="69" name="TextBox 4"/>
          <p:cNvSpPr txBox="1"/>
          <p:nvPr/>
        </p:nvSpPr>
        <p:spPr>
          <a:xfrm>
            <a:off x="7048629" y="1471469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</a:t>
            </a:r>
            <a:r>
              <a:rPr lang="zh-TW" altLang="en-US" dirty="0"/>
              <a:t>鬆軟</a:t>
            </a:r>
            <a:r>
              <a:rPr lang="en-US" altLang="zh-TW" dirty="0"/>
              <a:t>)</a:t>
            </a:r>
            <a:endParaRPr lang="en-US" dirty="0"/>
          </a:p>
        </p:txBody>
      </p:sp>
      <p:sp>
        <p:nvSpPr>
          <p:cNvPr id="70" name="TextBox 26"/>
          <p:cNvSpPr txBox="1"/>
          <p:nvPr/>
        </p:nvSpPr>
        <p:spPr>
          <a:xfrm>
            <a:off x="8514047" y="1471469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(</a:t>
            </a:r>
            <a:r>
              <a:rPr lang="zh-TW" altLang="en-US" dirty="0"/>
              <a:t>多汁，濕潤</a:t>
            </a:r>
            <a:r>
              <a:rPr lang="en-US" altLang="zh-TW" dirty="0"/>
              <a:t>)</a:t>
            </a:r>
            <a:endParaRPr lang="en-US" dirty="0"/>
          </a:p>
        </p:txBody>
      </p:sp>
      <p:sp>
        <p:nvSpPr>
          <p:cNvPr id="71" name="TextBox 7"/>
          <p:cNvSpPr txBox="1"/>
          <p:nvPr/>
        </p:nvSpPr>
        <p:spPr>
          <a:xfrm>
            <a:off x="3037849" y="6024494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(</a:t>
            </a:r>
            <a:r>
              <a:rPr lang="zh-TW" altLang="en-US" sz="2400" b="1" dirty="0"/>
              <a:t>收縮</a:t>
            </a:r>
            <a:r>
              <a:rPr lang="en-US" altLang="zh-TW" sz="2400" b="1" dirty="0"/>
              <a:t>)</a:t>
            </a:r>
            <a:endParaRPr lang="en-US" sz="2400" b="1" dirty="0"/>
          </a:p>
        </p:txBody>
      </p:sp>
      <p:sp>
        <p:nvSpPr>
          <p:cNvPr id="72" name="TextBox 9"/>
          <p:cNvSpPr txBox="1"/>
          <p:nvPr/>
        </p:nvSpPr>
        <p:spPr>
          <a:xfrm>
            <a:off x="931025" y="2010798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(</a:t>
            </a:r>
            <a:r>
              <a:rPr lang="zh-TW" altLang="en-US" dirty="0">
                <a:solidFill>
                  <a:srgbClr val="7030A0"/>
                </a:solidFill>
              </a:rPr>
              <a:t>碳水化合物</a:t>
            </a:r>
            <a:r>
              <a:rPr lang="en-US" altLang="zh-TW" dirty="0">
                <a:solidFill>
                  <a:srgbClr val="7030A0"/>
                </a:solidFill>
              </a:rPr>
              <a:t>)</a:t>
            </a:r>
            <a:endParaRPr lang="en-HK" dirty="0">
              <a:solidFill>
                <a:srgbClr val="7030A0"/>
              </a:solidFill>
            </a:endParaRPr>
          </a:p>
        </p:txBody>
      </p:sp>
      <p:sp>
        <p:nvSpPr>
          <p:cNvPr id="73" name="TextBox 27"/>
          <p:cNvSpPr txBox="1"/>
          <p:nvPr/>
        </p:nvSpPr>
        <p:spPr>
          <a:xfrm>
            <a:off x="2406658" y="2015482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(</a:t>
            </a:r>
            <a:r>
              <a:rPr lang="zh-TW" altLang="en-US" dirty="0">
                <a:solidFill>
                  <a:srgbClr val="0070C0"/>
                </a:solidFill>
              </a:rPr>
              <a:t>脂肪</a:t>
            </a:r>
            <a:r>
              <a:rPr lang="en-US" altLang="zh-TW" dirty="0">
                <a:solidFill>
                  <a:srgbClr val="0070C0"/>
                </a:solidFill>
              </a:rPr>
              <a:t>)</a:t>
            </a:r>
            <a:endParaRPr lang="en-HK" dirty="0">
              <a:solidFill>
                <a:srgbClr val="0070C0"/>
              </a:solidFill>
            </a:endParaRPr>
          </a:p>
        </p:txBody>
      </p:sp>
      <p:sp>
        <p:nvSpPr>
          <p:cNvPr id="74" name="TextBox 20"/>
          <p:cNvSpPr txBox="1"/>
          <p:nvPr/>
        </p:nvSpPr>
        <p:spPr>
          <a:xfrm>
            <a:off x="3127303" y="2013488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>
                <a:solidFill>
                  <a:srgbClr val="00B050"/>
                </a:solidFill>
              </a:rPr>
              <a:t>(</a:t>
            </a:r>
            <a:r>
              <a:rPr lang="zh-TW" altLang="en-US" dirty="0">
                <a:solidFill>
                  <a:srgbClr val="00B050"/>
                </a:solidFill>
              </a:rPr>
              <a:t>蛋白質</a:t>
            </a:r>
            <a:r>
              <a:rPr lang="en-US" altLang="zh-TW" dirty="0">
                <a:solidFill>
                  <a:srgbClr val="00B050"/>
                </a:solidFill>
              </a:rPr>
              <a:t>)</a:t>
            </a:r>
            <a:endParaRPr lang="en-HK" dirty="0">
              <a:solidFill>
                <a:srgbClr val="00B050"/>
              </a:solidFill>
            </a:endParaRPr>
          </a:p>
        </p:txBody>
      </p:sp>
      <p:sp>
        <p:nvSpPr>
          <p:cNvPr id="75" name="TextBox 21"/>
          <p:cNvSpPr txBox="1"/>
          <p:nvPr/>
        </p:nvSpPr>
        <p:spPr>
          <a:xfrm>
            <a:off x="1701603" y="4459461"/>
            <a:ext cx="16433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(</a:t>
            </a:r>
            <a:r>
              <a:rPr lang="zh-TW" altLang="en-US" sz="2400" b="1" dirty="0"/>
              <a:t>高溫加熱</a:t>
            </a:r>
            <a:r>
              <a:rPr lang="en-US" altLang="zh-TW" sz="2400" b="1" dirty="0"/>
              <a:t>)</a:t>
            </a:r>
            <a:endParaRPr lang="en-HK" sz="2400" b="1" dirty="0"/>
          </a:p>
        </p:txBody>
      </p:sp>
      <p:sp>
        <p:nvSpPr>
          <p:cNvPr id="76" name="TextBox 28"/>
          <p:cNvSpPr txBox="1"/>
          <p:nvPr/>
        </p:nvSpPr>
        <p:spPr>
          <a:xfrm>
            <a:off x="1128744" y="5236770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水份散失</a:t>
            </a:r>
            <a:r>
              <a:rPr lang="en-US" altLang="zh-TW" b="1" dirty="0"/>
              <a:t>)</a:t>
            </a:r>
            <a:endParaRPr lang="en-HK" b="1" dirty="0"/>
          </a:p>
        </p:txBody>
      </p:sp>
      <p:pic>
        <p:nvPicPr>
          <p:cNvPr id="77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166" y="6572299"/>
            <a:ext cx="3524250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56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 animBg="1"/>
      <p:bldP spid="53" grpId="0"/>
      <p:bldP spid="54" grpId="0" animBg="1"/>
      <p:bldP spid="56" grpId="0"/>
      <p:bldP spid="57" grpId="0" animBg="1"/>
      <p:bldP spid="58" grpId="0"/>
      <p:bldP spid="59" grpId="0"/>
      <p:bldP spid="60" grpId="0"/>
      <p:bldP spid="61" grpId="0" animBg="1"/>
      <p:bldP spid="62" grpId="0"/>
      <p:bldP spid="63" grpId="0" animBg="1"/>
      <p:bldP spid="64" grpId="0"/>
      <p:bldP spid="65" grpId="0" animBg="1"/>
      <p:bldP spid="6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Sous Vide  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6" name="Rounded Rectangle 23"/>
          <p:cNvSpPr/>
          <p:nvPr/>
        </p:nvSpPr>
        <p:spPr>
          <a:xfrm>
            <a:off x="8869270" y="1371600"/>
            <a:ext cx="2997049" cy="5131134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18"/>
          <p:cNvSpPr/>
          <p:nvPr/>
        </p:nvSpPr>
        <p:spPr>
          <a:xfrm>
            <a:off x="107238" y="1553257"/>
            <a:ext cx="2953657" cy="4949477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4"/>
          <p:cNvSpPr txBox="1"/>
          <p:nvPr/>
        </p:nvSpPr>
        <p:spPr>
          <a:xfrm>
            <a:off x="392493" y="1614246"/>
            <a:ext cx="2368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>
                <a:solidFill>
                  <a:srgbClr val="C00000"/>
                </a:solidFill>
              </a:rPr>
              <a:t>Traditional cooking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9391871" y="1546259"/>
            <a:ext cx="20475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>
                <a:solidFill>
                  <a:srgbClr val="7030A0"/>
                </a:solidFill>
              </a:rPr>
              <a:t>Sous Vide </a:t>
            </a:r>
            <a:r>
              <a:rPr lang="en-US" altLang="zh-TW" sz="2000" u="sng" dirty="0">
                <a:solidFill>
                  <a:srgbClr val="7030A0"/>
                </a:solidFill>
              </a:rPr>
              <a:t>(</a:t>
            </a:r>
            <a:r>
              <a:rPr lang="zh-TW" altLang="en-US" sz="2000" u="sng" dirty="0">
                <a:solidFill>
                  <a:srgbClr val="7030A0"/>
                </a:solidFill>
              </a:rPr>
              <a:t>慢煮</a:t>
            </a:r>
            <a:r>
              <a:rPr lang="en-US" altLang="zh-TW" sz="2000" u="sng" dirty="0">
                <a:solidFill>
                  <a:srgbClr val="7030A0"/>
                </a:solidFill>
              </a:rPr>
              <a:t>)</a:t>
            </a:r>
            <a:endParaRPr lang="en-US" sz="2000" u="sng" dirty="0">
              <a:solidFill>
                <a:srgbClr val="7030A0"/>
              </a:solidFill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151568" y="2016795"/>
            <a:ext cx="2318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Temp: </a:t>
            </a:r>
            <a:r>
              <a:rPr lang="en-US" altLang="zh-TW" sz="2000" dirty="0"/>
              <a:t>A</a:t>
            </a:r>
            <a:r>
              <a:rPr lang="en-US" sz="2000" dirty="0"/>
              <a:t>bove </a:t>
            </a:r>
            <a:r>
              <a:rPr lang="en-US" sz="2000" dirty="0">
                <a:solidFill>
                  <a:srgbClr val="C00000"/>
                </a:solidFill>
              </a:rPr>
              <a:t>90 </a:t>
            </a:r>
            <a:r>
              <a:rPr lang="en-US" sz="2000" baseline="30000" dirty="0" err="1">
                <a:solidFill>
                  <a:srgbClr val="C00000"/>
                </a:solidFill>
              </a:rPr>
              <a:t>o</a:t>
            </a:r>
            <a:r>
              <a:rPr lang="en-US" sz="2000" dirty="0" err="1">
                <a:solidFill>
                  <a:srgbClr val="C00000"/>
                </a:solidFill>
              </a:rPr>
              <a:t>C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8906854" y="2014275"/>
            <a:ext cx="24594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Temp: Usually </a:t>
            </a:r>
            <a:r>
              <a:rPr lang="en-US" sz="2000" dirty="0">
                <a:solidFill>
                  <a:srgbClr val="7030A0"/>
                </a:solidFill>
              </a:rPr>
              <a:t>60 </a:t>
            </a:r>
            <a:r>
              <a:rPr lang="en-US" sz="2000" baseline="30000" dirty="0" err="1">
                <a:solidFill>
                  <a:srgbClr val="7030A0"/>
                </a:solidFill>
              </a:rPr>
              <a:t>o</a:t>
            </a:r>
            <a:r>
              <a:rPr lang="en-US" sz="2000" dirty="0" err="1">
                <a:solidFill>
                  <a:srgbClr val="7030A0"/>
                </a:solidFill>
              </a:rPr>
              <a:t>C</a:t>
            </a:r>
            <a:endParaRPr lang="en-US" sz="2000" dirty="0">
              <a:solidFill>
                <a:srgbClr val="7030A0"/>
              </a:solidFill>
            </a:endParaRPr>
          </a:p>
        </p:txBody>
      </p:sp>
      <p:pic>
        <p:nvPicPr>
          <p:cNvPr id="12" name="Picture 2" descr="Skeletal Muscle Fiber Structure and Function | Open Textbooks for Hong Ko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676" y="2325444"/>
            <a:ext cx="4464225" cy="186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8"/>
          <p:cNvSpPr txBox="1"/>
          <p:nvPr/>
        </p:nvSpPr>
        <p:spPr>
          <a:xfrm>
            <a:off x="151568" y="2497454"/>
            <a:ext cx="289694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fibers </a:t>
            </a:r>
            <a:r>
              <a:rPr lang="en-US" altLang="zh-TW" sz="2000" dirty="0"/>
              <a:t>(</a:t>
            </a:r>
            <a:r>
              <a:rPr lang="zh-TW" altLang="en-US" sz="2000" dirty="0"/>
              <a:t>纖維</a:t>
            </a:r>
            <a:r>
              <a:rPr lang="en-US" altLang="zh-TW" sz="2000" dirty="0"/>
              <a:t>) </a:t>
            </a:r>
            <a:r>
              <a:rPr lang="en-US" sz="2000" dirty="0"/>
              <a:t>shrink</a:t>
            </a:r>
          </a:p>
          <a:p>
            <a:r>
              <a:rPr lang="en-US" sz="2000" dirty="0">
                <a:solidFill>
                  <a:srgbClr val="7030A0"/>
                </a:solidFill>
              </a:rPr>
              <a:t>horizontally</a:t>
            </a:r>
            <a:r>
              <a:rPr lang="en-US" sz="2000" dirty="0"/>
              <a:t> </a:t>
            </a:r>
            <a:r>
              <a:rPr lang="en-US" altLang="zh-TW" sz="2000" dirty="0">
                <a:solidFill>
                  <a:srgbClr val="7030A0"/>
                </a:solidFill>
              </a:rPr>
              <a:t>(</a:t>
            </a:r>
            <a:r>
              <a:rPr lang="zh-TW" altLang="en-US" sz="2000" dirty="0">
                <a:solidFill>
                  <a:srgbClr val="7030A0"/>
                </a:solidFill>
              </a:rPr>
              <a:t>橫向</a:t>
            </a:r>
            <a:r>
              <a:rPr lang="en-US" altLang="zh-TW" sz="2000" dirty="0">
                <a:solidFill>
                  <a:srgbClr val="7030A0"/>
                </a:solidFill>
              </a:rPr>
              <a:t>) </a:t>
            </a:r>
            <a:r>
              <a:rPr lang="en-US" sz="2000" dirty="0"/>
              <a:t>and </a:t>
            </a:r>
          </a:p>
          <a:p>
            <a:r>
              <a:rPr lang="en-US" sz="2000" dirty="0">
                <a:solidFill>
                  <a:srgbClr val="C00000"/>
                </a:solidFill>
              </a:rPr>
              <a:t>longitudinally </a:t>
            </a:r>
            <a:r>
              <a:rPr lang="en-US" altLang="zh-TW" sz="2000" dirty="0">
                <a:solidFill>
                  <a:srgbClr val="C00000"/>
                </a:solidFill>
              </a:rPr>
              <a:t>(</a:t>
            </a:r>
            <a:r>
              <a:rPr lang="zh-TW" altLang="en-US" sz="2000" dirty="0">
                <a:solidFill>
                  <a:srgbClr val="C00000"/>
                </a:solidFill>
              </a:rPr>
              <a:t>縱向</a:t>
            </a:r>
            <a:r>
              <a:rPr lang="en-US" altLang="zh-TW" sz="2000" dirty="0">
                <a:solidFill>
                  <a:srgbClr val="C00000"/>
                </a:solidFill>
              </a:rPr>
              <a:t>)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8906854" y="2489381"/>
            <a:ext cx="29594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fibers </a:t>
            </a:r>
            <a:r>
              <a:rPr lang="en-US" altLang="zh-TW" sz="2000" dirty="0"/>
              <a:t>(</a:t>
            </a:r>
            <a:r>
              <a:rPr lang="zh-TW" altLang="en-US" sz="2000" dirty="0"/>
              <a:t>纖維</a:t>
            </a:r>
            <a:r>
              <a:rPr lang="en-US" altLang="zh-TW" sz="2000" dirty="0"/>
              <a:t>) </a:t>
            </a:r>
            <a:r>
              <a:rPr lang="en-US" sz="2000" dirty="0"/>
              <a:t>shrink</a:t>
            </a:r>
          </a:p>
          <a:p>
            <a:r>
              <a:rPr lang="en-US" sz="2000" dirty="0">
                <a:solidFill>
                  <a:srgbClr val="7030A0"/>
                </a:solidFill>
              </a:rPr>
              <a:t>horizontally</a:t>
            </a:r>
            <a:r>
              <a:rPr lang="en-US" sz="2000" dirty="0"/>
              <a:t> </a:t>
            </a:r>
            <a:r>
              <a:rPr lang="en-US" altLang="zh-TW" sz="2000" dirty="0">
                <a:solidFill>
                  <a:srgbClr val="7030A0"/>
                </a:solidFill>
              </a:rPr>
              <a:t>(</a:t>
            </a:r>
            <a:r>
              <a:rPr lang="zh-TW" altLang="en-US" sz="2000" dirty="0">
                <a:solidFill>
                  <a:srgbClr val="7030A0"/>
                </a:solidFill>
              </a:rPr>
              <a:t>橫向</a:t>
            </a:r>
            <a:r>
              <a:rPr lang="en-US" altLang="zh-TW" sz="2000" dirty="0">
                <a:solidFill>
                  <a:srgbClr val="7030A0"/>
                </a:solidFill>
              </a:rPr>
              <a:t>) </a:t>
            </a:r>
            <a:r>
              <a:rPr lang="en-US" sz="2000" dirty="0"/>
              <a:t>only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104267" y="4353644"/>
            <a:ext cx="2894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Squeezes </a:t>
            </a:r>
            <a:r>
              <a:rPr lang="en-US" sz="2000" dirty="0">
                <a:solidFill>
                  <a:srgbClr val="C00000"/>
                </a:solidFill>
              </a:rPr>
              <a:t>more water</a:t>
            </a:r>
            <a:r>
              <a:rPr lang="en-US" sz="2000" dirty="0"/>
              <a:t> out </a:t>
            </a:r>
          </a:p>
        </p:txBody>
      </p:sp>
      <p:sp>
        <p:nvSpPr>
          <p:cNvPr id="16" name="TextBox 12"/>
          <p:cNvSpPr txBox="1"/>
          <p:nvPr/>
        </p:nvSpPr>
        <p:spPr>
          <a:xfrm>
            <a:off x="8928210" y="4207437"/>
            <a:ext cx="26722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Squeezes </a:t>
            </a:r>
            <a:r>
              <a:rPr lang="en-US" sz="2000" dirty="0">
                <a:solidFill>
                  <a:srgbClr val="7030A0"/>
                </a:solidFill>
              </a:rPr>
              <a:t>less water</a:t>
            </a:r>
            <a:r>
              <a:rPr lang="en-US" sz="2000" dirty="0"/>
              <a:t> out</a:t>
            </a:r>
          </a:p>
        </p:txBody>
      </p:sp>
      <p:sp>
        <p:nvSpPr>
          <p:cNvPr id="17" name="Down Arrow 11"/>
          <p:cNvSpPr/>
          <p:nvPr/>
        </p:nvSpPr>
        <p:spPr>
          <a:xfrm>
            <a:off x="1270896" y="3600897"/>
            <a:ext cx="440676" cy="6725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4"/>
          <p:cNvSpPr/>
          <p:nvPr/>
        </p:nvSpPr>
        <p:spPr>
          <a:xfrm>
            <a:off x="10044007" y="3303632"/>
            <a:ext cx="440676" cy="7575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7"/>
          <p:cNvSpPr txBox="1"/>
          <p:nvPr/>
        </p:nvSpPr>
        <p:spPr>
          <a:xfrm>
            <a:off x="240083" y="5678362"/>
            <a:ext cx="2673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Tough and dry steak</a:t>
            </a:r>
          </a:p>
        </p:txBody>
      </p:sp>
      <p:sp>
        <p:nvSpPr>
          <p:cNvPr id="21" name="Down Arrow 19"/>
          <p:cNvSpPr/>
          <p:nvPr/>
        </p:nvSpPr>
        <p:spPr>
          <a:xfrm>
            <a:off x="1270896" y="4833963"/>
            <a:ext cx="440676" cy="7768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0"/>
          <p:cNvSpPr txBox="1"/>
          <p:nvPr/>
        </p:nvSpPr>
        <p:spPr>
          <a:xfrm>
            <a:off x="8928210" y="5678361"/>
            <a:ext cx="3015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Tender and juicy steak</a:t>
            </a:r>
          </a:p>
        </p:txBody>
      </p:sp>
      <p:sp>
        <p:nvSpPr>
          <p:cNvPr id="23" name="Down Arrow 21"/>
          <p:cNvSpPr/>
          <p:nvPr/>
        </p:nvSpPr>
        <p:spPr>
          <a:xfrm>
            <a:off x="10025306" y="4753754"/>
            <a:ext cx="478077" cy="8639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"/>
          <p:cNvSpPr txBox="1"/>
          <p:nvPr/>
        </p:nvSpPr>
        <p:spPr>
          <a:xfrm>
            <a:off x="3667524" y="1752665"/>
            <a:ext cx="40382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Muscle fiber (</a:t>
            </a:r>
            <a:r>
              <a:rPr lang="zh-TW" altLang="en-US" sz="2800" b="1" u="sng" dirty="0"/>
              <a:t>肌肉纖維</a:t>
            </a:r>
            <a:r>
              <a:rPr lang="en-US" altLang="zh-TW" sz="2800" b="1" u="sng" dirty="0"/>
              <a:t>)</a:t>
            </a:r>
            <a:endParaRPr lang="en-HK" sz="2800" b="1" u="sng" dirty="0"/>
          </a:p>
        </p:txBody>
      </p:sp>
      <p:sp>
        <p:nvSpPr>
          <p:cNvPr id="26" name="文字方塊 25"/>
          <p:cNvSpPr txBox="1"/>
          <p:nvPr/>
        </p:nvSpPr>
        <p:spPr>
          <a:xfrm>
            <a:off x="9656495" y="6548219"/>
            <a:ext cx="17829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Top image credit: CFCF</a:t>
            </a: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676" y="4191352"/>
            <a:ext cx="4523401" cy="226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78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3" grpId="0"/>
      <p:bldP spid="14" grpId="0"/>
      <p:bldP spid="15" grpId="0"/>
      <p:bldP spid="16" grpId="0"/>
      <p:bldP spid="17" grpId="0" animBg="1"/>
      <p:bldP spid="18" grpId="0" animBg="1"/>
      <p:bldP spid="20" grpId="0"/>
      <p:bldP spid="21" grpId="0" animBg="1"/>
      <p:bldP spid="22" grpId="0"/>
      <p:bldP spid="23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Sous Vide </a:t>
            </a:r>
            <a:r>
              <a:rPr lang="en-US" altLang="zh-TW" dirty="0"/>
              <a:t>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677334" y="1300221"/>
            <a:ext cx="32449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7030A0"/>
                </a:solidFill>
                <a:latin typeface="Myriad Pro" panose="020B0503030403020204" charset="0"/>
              </a:rPr>
              <a:t>Chicken breast </a:t>
            </a:r>
            <a:r>
              <a:rPr lang="en-US" altLang="zh-TW" sz="2400" u="sng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2400" u="sng" dirty="0">
                <a:solidFill>
                  <a:srgbClr val="7030A0"/>
                </a:solidFill>
                <a:latin typeface="Myriad Pro" panose="020B0503030403020204" charset="0"/>
              </a:rPr>
              <a:t>雞胸肉</a:t>
            </a:r>
            <a:r>
              <a:rPr lang="en-US" altLang="zh-TW" sz="2400" u="sng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endParaRPr lang="en-US" sz="2400" u="sng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77334" y="5389623"/>
            <a:ext cx="3350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From traditional cooking</a:t>
            </a:r>
          </a:p>
        </p:txBody>
      </p:sp>
      <p:sp>
        <p:nvSpPr>
          <p:cNvPr id="6" name="TextBox 12"/>
          <p:cNvSpPr txBox="1"/>
          <p:nvPr/>
        </p:nvSpPr>
        <p:spPr>
          <a:xfrm>
            <a:off x="7324928" y="5286360"/>
            <a:ext cx="3007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  <a:latin typeface="Myriad Pro" panose="020B0503030403020204" charset="0"/>
              </a:rPr>
              <a:t>From Sous Vide </a:t>
            </a:r>
            <a:r>
              <a:rPr lang="en-US" altLang="zh-TW" sz="2400" dirty="0">
                <a:solidFill>
                  <a:srgbClr val="00B05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00B050"/>
                </a:solidFill>
                <a:latin typeface="Myriad Pro" panose="020B0503030403020204" charset="0"/>
              </a:rPr>
              <a:t>慢煮</a:t>
            </a:r>
            <a:r>
              <a:rPr lang="en-US" altLang="zh-TW" sz="2400" dirty="0">
                <a:solidFill>
                  <a:srgbClr val="00B05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00B050"/>
              </a:solidFill>
              <a:latin typeface="Myriad Pro" panose="020B0503030403020204" charset="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17" t="27103"/>
          <a:stretch/>
        </p:blipFill>
        <p:spPr>
          <a:xfrm>
            <a:off x="6031147" y="1746559"/>
            <a:ext cx="4915063" cy="3541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File:Hainan chicke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6" t="7490" r="52255" b="41276"/>
          <a:stretch/>
        </p:blipFill>
        <p:spPr bwMode="auto">
          <a:xfrm>
            <a:off x="836578" y="1780404"/>
            <a:ext cx="3191737" cy="345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7324928" y="6211669"/>
            <a:ext cx="2988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Images:</a:t>
            </a:r>
          </a:p>
          <a:p>
            <a:r>
              <a:rPr lang="en-US" sz="1200" dirty="0"/>
              <a:t>Left: </a:t>
            </a:r>
            <a:r>
              <a:rPr lang="en-US" sz="1200" dirty="0">
                <a:hlinkClick r:id="rId4"/>
              </a:rPr>
              <a:t>Image</a:t>
            </a:r>
            <a:r>
              <a:rPr lang="en-US" sz="1200" dirty="0"/>
              <a:t> / T. Tseng / </a:t>
            </a:r>
            <a:r>
              <a:rPr lang="en-US" sz="1200" dirty="0">
                <a:hlinkClick r:id="rId5"/>
              </a:rPr>
              <a:t>CC BY 2.0</a:t>
            </a:r>
            <a:endParaRPr lang="en-US" sz="1200" dirty="0"/>
          </a:p>
          <a:p>
            <a:r>
              <a:rPr lang="en-US" sz="1200" dirty="0"/>
              <a:t>Right: </a:t>
            </a:r>
            <a:r>
              <a:rPr lang="en-US" sz="1200" dirty="0">
                <a:hlinkClick r:id="rId6"/>
              </a:rPr>
              <a:t>Image</a:t>
            </a:r>
            <a:r>
              <a:rPr lang="en-US" sz="1200" dirty="0"/>
              <a:t> / James / </a:t>
            </a:r>
            <a:r>
              <a:rPr lang="en-US" sz="1200" dirty="0">
                <a:hlinkClick r:id="rId7"/>
              </a:rPr>
              <a:t>CC BY-NC-ND 2.0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42231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5" name="TextBox 6"/>
          <p:cNvSpPr txBox="1"/>
          <p:nvPr/>
        </p:nvSpPr>
        <p:spPr>
          <a:xfrm>
            <a:off x="677334" y="1468735"/>
            <a:ext cx="3833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Mayonnaise (mayo) </a:t>
            </a:r>
            <a:r>
              <a:rPr lang="zh-TW" altLang="en-US" sz="2400" b="1" dirty="0">
                <a:solidFill>
                  <a:srgbClr val="FFC000"/>
                </a:solidFill>
              </a:rPr>
              <a:t>蛋黃醬</a:t>
            </a:r>
            <a:endParaRPr lang="en-US" sz="2400" b="1" dirty="0">
              <a:solidFill>
                <a:srgbClr val="FFC000"/>
              </a:solidFill>
            </a:endParaRPr>
          </a:p>
        </p:txBody>
      </p:sp>
      <p:pic>
        <p:nvPicPr>
          <p:cNvPr id="6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04" y="1994461"/>
            <a:ext cx="3163923" cy="210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gg And Mayo On Brea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966" y="3527886"/>
            <a:ext cx="3635538" cy="242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041" y="2904728"/>
            <a:ext cx="4161918" cy="21825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895242" y="6519631"/>
            <a:ext cx="47429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/>
              <a:t>Middle image: </a:t>
            </a:r>
            <a:r>
              <a:rPr lang="en-US" altLang="zh-TW" sz="1400" dirty="0">
                <a:hlinkClick r:id="rId5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Like_the_Grand_Canyon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6"/>
              </a:rPr>
              <a:t>CC BY-NC 2.0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037932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4" name="TextBox 6"/>
          <p:cNvSpPr txBox="1"/>
          <p:nvPr/>
        </p:nvSpPr>
        <p:spPr>
          <a:xfrm>
            <a:off x="677334" y="1421742"/>
            <a:ext cx="54579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Mayonnaise (mayo)</a:t>
            </a:r>
            <a:r>
              <a:rPr lang="zh-TW" altLang="en-US" sz="2400" b="1" dirty="0">
                <a:solidFill>
                  <a:srgbClr val="FFC000"/>
                </a:solidFill>
              </a:rPr>
              <a:t>蛋黃醬</a:t>
            </a:r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Mainly made of oil, water and egg yolk</a:t>
            </a:r>
          </a:p>
        </p:txBody>
      </p:sp>
      <p:grpSp>
        <p:nvGrpSpPr>
          <p:cNvPr id="17" name="群組 16"/>
          <p:cNvGrpSpPr/>
          <p:nvPr/>
        </p:nvGrpSpPr>
        <p:grpSpPr>
          <a:xfrm>
            <a:off x="1077427" y="2748500"/>
            <a:ext cx="2605508" cy="2639908"/>
            <a:chOff x="1357291" y="2464435"/>
            <a:chExt cx="2605508" cy="2639908"/>
          </a:xfrm>
        </p:grpSpPr>
        <p:sp>
          <p:nvSpPr>
            <p:cNvPr id="8" name="TextBox 2"/>
            <p:cNvSpPr txBox="1"/>
            <p:nvPr/>
          </p:nvSpPr>
          <p:spPr>
            <a:xfrm>
              <a:off x="2113139" y="4273346"/>
              <a:ext cx="99257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>
                  <a:latin typeface="Myriad Pro" panose="020B0503030403020204" charset="0"/>
                </a:rPr>
                <a:t>Oil</a:t>
              </a:r>
              <a:br>
                <a:rPr lang="en-US" sz="2400" b="1" dirty="0">
                  <a:latin typeface="Myriad Pro" panose="020B0503030403020204" charset="0"/>
                </a:rPr>
              </a:br>
              <a:r>
                <a:rPr lang="en-US" altLang="zh-TW" sz="2400" b="1" dirty="0">
                  <a:latin typeface="Myriad Pro" panose="020B0503030403020204" charset="0"/>
                </a:rPr>
                <a:t>(</a:t>
              </a:r>
              <a:r>
                <a:rPr lang="zh-TW" altLang="en-US" sz="2400" b="1" dirty="0">
                  <a:latin typeface="Myriad Pro" panose="020B0503030403020204" charset="0"/>
                </a:rPr>
                <a:t>油份</a:t>
              </a:r>
              <a:r>
                <a:rPr lang="en-US" altLang="zh-TW" sz="2400" b="1" dirty="0">
                  <a:latin typeface="Myriad Pro" panose="020B0503030403020204" charset="0"/>
                </a:rPr>
                <a:t>)</a:t>
              </a:r>
              <a:endParaRPr lang="en-US" sz="2400" b="1" dirty="0">
                <a:latin typeface="Myriad Pro" panose="020B0503030403020204" charset="0"/>
              </a:endParaRPr>
            </a:p>
          </p:txBody>
        </p:sp>
        <p:pic>
          <p:nvPicPr>
            <p:cNvPr id="10" name="Picture 2" descr="food, cooking, ingredient, culinary, produce, kitchen, healthy, cuisine, food preparation, cook, eating, nutrition, vegan, vegetarian, olive oil, diet, gastronomy, healthy eating, olive, organic, flowering plant, health conscious, vegetable oil, salad dressing, land plant, extra virgin oil"/>
            <p:cNvPicPr>
              <a:picLocks noChangeAspect="1" noChangeArrowheads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1" y="2464435"/>
              <a:ext cx="2605508" cy="1737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群組 17"/>
          <p:cNvGrpSpPr/>
          <p:nvPr/>
        </p:nvGrpSpPr>
        <p:grpSpPr>
          <a:xfrm>
            <a:off x="4368019" y="2719057"/>
            <a:ext cx="2501746" cy="2752909"/>
            <a:chOff x="4422420" y="2351433"/>
            <a:chExt cx="2501746" cy="2752909"/>
          </a:xfrm>
        </p:grpSpPr>
        <p:sp>
          <p:nvSpPr>
            <p:cNvPr id="5" name="TextBox 12"/>
            <p:cNvSpPr txBox="1"/>
            <p:nvPr/>
          </p:nvSpPr>
          <p:spPr>
            <a:xfrm flipH="1">
              <a:off x="4422420" y="2882216"/>
              <a:ext cx="7611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/>
                <a:t>+</a:t>
              </a:r>
            </a:p>
          </p:txBody>
        </p:sp>
        <p:sp>
          <p:nvSpPr>
            <p:cNvPr id="9" name="TextBox 4"/>
            <p:cNvSpPr txBox="1"/>
            <p:nvPr/>
          </p:nvSpPr>
          <p:spPr>
            <a:xfrm>
              <a:off x="5840135" y="4273345"/>
              <a:ext cx="99328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Myriad Pro" panose="020B0503030403020204" charset="0"/>
                </a:rPr>
                <a:t>Water</a:t>
              </a:r>
              <a:br>
                <a:rPr lang="en-US" sz="2400" b="1" dirty="0">
                  <a:latin typeface="Myriad Pro" panose="020B0503030403020204" charset="0"/>
                </a:rPr>
              </a:br>
              <a:r>
                <a:rPr lang="en-US" altLang="zh-TW" sz="2400" b="1" dirty="0">
                  <a:latin typeface="Myriad Pro" panose="020B0503030403020204" charset="0"/>
                </a:rPr>
                <a:t>(</a:t>
              </a:r>
              <a:r>
                <a:rPr lang="zh-TW" altLang="en-US" sz="2400" b="1" dirty="0">
                  <a:latin typeface="Myriad Pro" panose="020B0503030403020204" charset="0"/>
                </a:rPr>
                <a:t>水份</a:t>
              </a:r>
              <a:r>
                <a:rPr lang="en-US" altLang="zh-TW" sz="2400" b="1" dirty="0">
                  <a:latin typeface="Myriad Pro" panose="020B0503030403020204" charset="0"/>
                </a:rPr>
                <a:t>)</a:t>
              </a:r>
            </a:p>
          </p:txBody>
        </p:sp>
        <p:pic>
          <p:nvPicPr>
            <p:cNvPr id="11" name="Picture 4" descr="water, glass, clear, drink, bottle, blue, still life, material, glass bottle, mineral water, mirroring, drinking water, bottled water, cobalt blue, distilled beverage, drinkware, highball glass"/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20"/>
            <a:stretch/>
          </p:blipFill>
          <p:spPr bwMode="auto">
            <a:xfrm>
              <a:off x="5749388" y="2351433"/>
              <a:ext cx="1174778" cy="1929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群組 18"/>
          <p:cNvGrpSpPr/>
          <p:nvPr/>
        </p:nvGrpSpPr>
        <p:grpSpPr>
          <a:xfrm>
            <a:off x="7631413" y="2447708"/>
            <a:ext cx="4509595" cy="2827176"/>
            <a:chOff x="7822222" y="1942557"/>
            <a:chExt cx="4509595" cy="2827176"/>
          </a:xfrm>
        </p:grpSpPr>
        <p:sp>
          <p:nvSpPr>
            <p:cNvPr id="6" name="Right Arrow 13"/>
            <p:cNvSpPr/>
            <p:nvPr/>
          </p:nvSpPr>
          <p:spPr>
            <a:xfrm>
              <a:off x="7822222" y="3259062"/>
              <a:ext cx="904456" cy="199889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6" descr="File:Water and oil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8326" y="1942557"/>
              <a:ext cx="1912633" cy="255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文字方塊 14"/>
            <p:cNvSpPr txBox="1"/>
            <p:nvPr/>
          </p:nvSpPr>
          <p:spPr>
            <a:xfrm>
              <a:off x="8988705" y="4492734"/>
              <a:ext cx="33431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Image credit: </a:t>
              </a:r>
              <a:r>
                <a:rPr lang="en-US" sz="1200" dirty="0">
                  <a:hlinkClick r:id="rId5"/>
                </a:rPr>
                <a:t>Image</a:t>
              </a:r>
              <a:r>
                <a:rPr lang="en-US" sz="1200" dirty="0"/>
                <a:t> / Victor </a:t>
              </a:r>
              <a:r>
                <a:rPr lang="en-US" sz="1200" dirty="0" err="1"/>
                <a:t>Blacus</a:t>
              </a:r>
              <a:r>
                <a:rPr lang="en-US" sz="1200" dirty="0"/>
                <a:t> / </a:t>
              </a:r>
              <a:r>
                <a:rPr lang="en-US" sz="1200" dirty="0">
                  <a:hlinkClick r:id="rId6"/>
                </a:rPr>
                <a:t>CC BY-SA 4.0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70466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6" name="TextBox 7"/>
          <p:cNvSpPr txBox="1"/>
          <p:nvPr/>
        </p:nvSpPr>
        <p:spPr>
          <a:xfrm>
            <a:off x="756707" y="1370390"/>
            <a:ext cx="3922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Experiment time </a:t>
            </a:r>
            <a:r>
              <a:rPr lang="zh-TW" altLang="en-US" sz="2400" b="1" dirty="0"/>
              <a:t>實驗時間</a:t>
            </a:r>
            <a:endParaRPr lang="en-HK" sz="2400" b="1" dirty="0"/>
          </a:p>
        </p:txBody>
      </p:sp>
      <p:sp>
        <p:nvSpPr>
          <p:cNvPr id="7" name="TextBox 4"/>
          <p:cNvSpPr txBox="1"/>
          <p:nvPr/>
        </p:nvSpPr>
        <p:spPr>
          <a:xfrm>
            <a:off x="818591" y="2159511"/>
            <a:ext cx="269817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rgbClr val="7030A0"/>
                </a:solidFill>
              </a:rPr>
              <a:t>Only water </a:t>
            </a:r>
          </a:p>
          <a:p>
            <a:pPr algn="ctr"/>
            <a:r>
              <a:rPr lang="en-US" sz="3600" b="1" dirty="0">
                <a:solidFill>
                  <a:srgbClr val="7030A0"/>
                </a:solidFill>
              </a:rPr>
              <a:t>and</a:t>
            </a:r>
          </a:p>
          <a:p>
            <a:pPr algn="ctr"/>
            <a:r>
              <a:rPr lang="en-US" sz="3600" b="1" dirty="0">
                <a:solidFill>
                  <a:srgbClr val="7030A0"/>
                </a:solidFill>
              </a:rPr>
              <a:t>oil</a:t>
            </a:r>
            <a:endParaRPr lang="en-HK" sz="3600" b="1" dirty="0">
              <a:solidFill>
                <a:srgbClr val="7030A0"/>
              </a:solidFill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572" y="1806406"/>
            <a:ext cx="1541026" cy="2061574"/>
          </a:xfrm>
          <a:prstGeom prst="rect">
            <a:avLst/>
          </a:prstGeom>
        </p:spPr>
      </p:pic>
      <p:pic>
        <p:nvPicPr>
          <p:cNvPr id="6146" name="Picture 2" descr="Free stock photo of chicken egg, egg yolk, eggs Stock Pho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404" y="2041690"/>
            <a:ext cx="2450022" cy="163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File:Water and oi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194" y="3913837"/>
            <a:ext cx="1696760" cy="221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字方塊 12"/>
          <p:cNvSpPr txBox="1"/>
          <p:nvPr/>
        </p:nvSpPr>
        <p:spPr>
          <a:xfrm>
            <a:off x="7666383" y="6193155"/>
            <a:ext cx="33404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credits</a:t>
            </a:r>
          </a:p>
          <a:p>
            <a:r>
              <a:rPr lang="en-US" sz="1200" dirty="0"/>
              <a:t>Yellow mustard: </a:t>
            </a:r>
            <a:r>
              <a:rPr lang="en-US" sz="1200" dirty="0">
                <a:hlinkClick r:id="rId5"/>
              </a:rPr>
              <a:t>Photo</a:t>
            </a:r>
            <a:r>
              <a:rPr lang="en-US" sz="1200" dirty="0"/>
              <a:t> / Mike Mozart / </a:t>
            </a:r>
            <a:r>
              <a:rPr lang="en-US" sz="1200" dirty="0">
                <a:hlinkClick r:id="rId6"/>
              </a:rPr>
              <a:t>CC BY 2.0</a:t>
            </a:r>
            <a:endParaRPr lang="en-US" sz="1200" dirty="0"/>
          </a:p>
          <a:p>
            <a:r>
              <a:rPr lang="en-US" sz="1200" dirty="0"/>
              <a:t>Water and oil: </a:t>
            </a:r>
            <a:r>
              <a:rPr lang="en-US" sz="1200" dirty="0">
                <a:hlinkClick r:id="rId7"/>
              </a:rPr>
              <a:t>Image</a:t>
            </a:r>
            <a:r>
              <a:rPr lang="en-US" sz="1200" dirty="0"/>
              <a:t> / Victor </a:t>
            </a:r>
            <a:r>
              <a:rPr lang="en-US" sz="1200" dirty="0" err="1"/>
              <a:t>Blacus</a:t>
            </a:r>
            <a:r>
              <a:rPr lang="en-US" sz="1200" dirty="0"/>
              <a:t> / </a:t>
            </a:r>
            <a:r>
              <a:rPr lang="en-US" sz="1200" dirty="0">
                <a:hlinkClick r:id="rId8"/>
              </a:rPr>
              <a:t>CC BY-SA 4.0</a:t>
            </a:r>
            <a:endParaRPr lang="en-US" sz="1200" dirty="0"/>
          </a:p>
        </p:txBody>
      </p:sp>
      <p:sp>
        <p:nvSpPr>
          <p:cNvPr id="14" name="Right Arrow 5"/>
          <p:cNvSpPr/>
          <p:nvPr/>
        </p:nvSpPr>
        <p:spPr>
          <a:xfrm>
            <a:off x="4679576" y="4365717"/>
            <a:ext cx="1769670" cy="7398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5" name="TextBox 6"/>
          <p:cNvSpPr txBox="1"/>
          <p:nvPr/>
        </p:nvSpPr>
        <p:spPr>
          <a:xfrm>
            <a:off x="4517991" y="4806874"/>
            <a:ext cx="14061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8000" b="1" i="1" dirty="0">
                <a:solidFill>
                  <a:srgbClr val="FF0000"/>
                </a:solidFill>
              </a:rPr>
              <a:t>???</a:t>
            </a:r>
            <a:endParaRPr lang="en-HK" sz="8000" b="1" i="1" dirty="0">
              <a:solidFill>
                <a:srgbClr val="FF0000"/>
              </a:solidFill>
            </a:endParaRPr>
          </a:p>
        </p:txBody>
      </p:sp>
      <p:pic>
        <p:nvPicPr>
          <p:cNvPr id="16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169" y="3867980"/>
            <a:ext cx="3163923" cy="210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74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4" name="TextBox 6"/>
          <p:cNvSpPr txBox="1"/>
          <p:nvPr/>
        </p:nvSpPr>
        <p:spPr>
          <a:xfrm>
            <a:off x="677334" y="1421742"/>
            <a:ext cx="54579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Mayonnaise (mayo) </a:t>
            </a:r>
            <a:r>
              <a:rPr lang="zh-TW" altLang="en-US" sz="2400" b="1" dirty="0">
                <a:solidFill>
                  <a:srgbClr val="FFC000"/>
                </a:solidFill>
              </a:rPr>
              <a:t>蛋黃醬</a:t>
            </a:r>
            <a:endParaRPr lang="en-US" sz="2400" dirty="0">
              <a:latin typeface="Myriad Pro" panose="020B050303040302020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Mainly made of oil, water and egg yolk</a:t>
            </a:r>
          </a:p>
        </p:txBody>
      </p:sp>
      <p:pic>
        <p:nvPicPr>
          <p:cNvPr id="16" name="Picture 2" descr="Free stock photo of chicken egg, egg yolk, eggs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33" y="5337840"/>
            <a:ext cx="1770818" cy="118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2717" y="4821564"/>
            <a:ext cx="3026884" cy="201792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cxnSp>
        <p:nvCxnSpPr>
          <p:cNvPr id="13" name="直線單箭頭接點 12"/>
          <p:cNvCxnSpPr>
            <a:cxnSpLocks/>
          </p:cNvCxnSpPr>
          <p:nvPr/>
        </p:nvCxnSpPr>
        <p:spPr>
          <a:xfrm>
            <a:off x="7155809" y="5923405"/>
            <a:ext cx="1354655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"/>
          <p:cNvSpPr txBox="1"/>
          <p:nvPr/>
        </p:nvSpPr>
        <p:spPr>
          <a:xfrm>
            <a:off x="4972767" y="6470514"/>
            <a:ext cx="1912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Myriad Pro" panose="020B0503030403020204" charset="0"/>
              </a:rPr>
              <a:t>Egg yolk </a:t>
            </a:r>
            <a:r>
              <a:rPr lang="en-US" altLang="zh-TW" sz="2000" b="1" dirty="0">
                <a:latin typeface="Myriad Pro" panose="020B0503030403020204" charset="0"/>
              </a:rPr>
              <a:t>(</a:t>
            </a:r>
            <a:r>
              <a:rPr lang="zh-TW" altLang="en-US" sz="2000" b="1" dirty="0">
                <a:latin typeface="Myriad Pro" panose="020B0503030403020204" charset="0"/>
              </a:rPr>
              <a:t>蛋黃</a:t>
            </a:r>
            <a:r>
              <a:rPr lang="en-US" altLang="zh-TW" sz="2000" b="1" dirty="0">
                <a:latin typeface="Myriad Pro" panose="020B0503030403020204" charset="0"/>
              </a:rPr>
              <a:t>)</a:t>
            </a:r>
            <a:endParaRPr lang="en-US" sz="2000" b="1" dirty="0">
              <a:latin typeface="Myriad Pro" panose="020B0503030403020204" charset="0"/>
            </a:endParaRPr>
          </a:p>
        </p:txBody>
      </p:sp>
      <p:grpSp>
        <p:nvGrpSpPr>
          <p:cNvPr id="21" name="群組 16">
            <a:extLst>
              <a:ext uri="{FF2B5EF4-FFF2-40B4-BE49-F238E27FC236}">
                <a16:creationId xmlns:a16="http://schemas.microsoft.com/office/drawing/2014/main" id="{4E390BAF-9257-4F0C-9E9B-282CE8495730}"/>
              </a:ext>
            </a:extLst>
          </p:cNvPr>
          <p:cNvGrpSpPr/>
          <p:nvPr/>
        </p:nvGrpSpPr>
        <p:grpSpPr>
          <a:xfrm>
            <a:off x="1048404" y="2458338"/>
            <a:ext cx="2143123" cy="2371891"/>
            <a:chOff x="1357291" y="2464435"/>
            <a:chExt cx="2605508" cy="2578442"/>
          </a:xfrm>
        </p:grpSpPr>
        <p:sp>
          <p:nvSpPr>
            <p:cNvPr id="23" name="TextBox 2">
              <a:extLst>
                <a:ext uri="{FF2B5EF4-FFF2-40B4-BE49-F238E27FC236}">
                  <a16:creationId xmlns:a16="http://schemas.microsoft.com/office/drawing/2014/main" id="{C6784576-77D6-43FE-9F70-FE858BED3E0F}"/>
                </a:ext>
              </a:extLst>
            </p:cNvPr>
            <p:cNvSpPr txBox="1"/>
            <p:nvPr/>
          </p:nvSpPr>
          <p:spPr>
            <a:xfrm>
              <a:off x="2087916" y="4273346"/>
              <a:ext cx="1043027" cy="769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latin typeface="Myriad Pro" panose="020B0503030403020204" charset="0"/>
                </a:rPr>
                <a:t>Oil</a:t>
              </a:r>
              <a:br>
                <a:rPr lang="en-US" sz="2000" b="1" dirty="0">
                  <a:latin typeface="Myriad Pro" panose="020B0503030403020204" charset="0"/>
                </a:rPr>
              </a:br>
              <a:r>
                <a:rPr lang="en-US" altLang="zh-TW" sz="2000" b="1" dirty="0">
                  <a:latin typeface="Myriad Pro" panose="020B0503030403020204" charset="0"/>
                </a:rPr>
                <a:t>(</a:t>
              </a:r>
              <a:r>
                <a:rPr lang="zh-TW" altLang="en-US" sz="2000" b="1" dirty="0">
                  <a:latin typeface="Myriad Pro" panose="020B0503030403020204" charset="0"/>
                </a:rPr>
                <a:t>油份</a:t>
              </a:r>
              <a:r>
                <a:rPr lang="en-US" altLang="zh-TW" sz="2000" b="1" dirty="0">
                  <a:latin typeface="Myriad Pro" panose="020B0503030403020204" charset="0"/>
                </a:rPr>
                <a:t>)</a:t>
              </a:r>
              <a:endParaRPr lang="en-US" sz="2000" b="1" dirty="0">
                <a:latin typeface="Myriad Pro" panose="020B0503030403020204" charset="0"/>
              </a:endParaRPr>
            </a:p>
          </p:txBody>
        </p:sp>
        <p:pic>
          <p:nvPicPr>
            <p:cNvPr id="24" name="Picture 2" descr="food, cooking, ingredient, culinary, produce, kitchen, healthy, cuisine, food preparation, cook, eating, nutrition, vegan, vegetarian, olive oil, diet, gastronomy, healthy eating, olive, organic, flowering plant, health conscious, vegetable oil, salad dressing, land plant, extra virgin oil">
              <a:extLst>
                <a:ext uri="{FF2B5EF4-FFF2-40B4-BE49-F238E27FC236}">
                  <a16:creationId xmlns:a16="http://schemas.microsoft.com/office/drawing/2014/main" id="{A8F41728-6F18-421D-B486-330B1AEAA8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7291" y="2464435"/>
              <a:ext cx="2605508" cy="1737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群組 17">
            <a:extLst>
              <a:ext uri="{FF2B5EF4-FFF2-40B4-BE49-F238E27FC236}">
                <a16:creationId xmlns:a16="http://schemas.microsoft.com/office/drawing/2014/main" id="{DEEF86C4-55CE-4E0E-AE40-67ABBEDF68B8}"/>
              </a:ext>
            </a:extLst>
          </p:cNvPr>
          <p:cNvGrpSpPr/>
          <p:nvPr/>
        </p:nvGrpSpPr>
        <p:grpSpPr>
          <a:xfrm>
            <a:off x="3988776" y="2428896"/>
            <a:ext cx="2389581" cy="2475839"/>
            <a:chOff x="4019026" y="2351433"/>
            <a:chExt cx="2905140" cy="2691442"/>
          </a:xfrm>
        </p:grpSpPr>
        <p:sp>
          <p:nvSpPr>
            <p:cNvPr id="26" name="TextBox 12">
              <a:extLst>
                <a:ext uri="{FF2B5EF4-FFF2-40B4-BE49-F238E27FC236}">
                  <a16:creationId xmlns:a16="http://schemas.microsoft.com/office/drawing/2014/main" id="{F8EF0CFA-845E-4D6F-8E23-6954681AEEFB}"/>
                </a:ext>
              </a:extLst>
            </p:cNvPr>
            <p:cNvSpPr txBox="1"/>
            <p:nvPr/>
          </p:nvSpPr>
          <p:spPr>
            <a:xfrm flipH="1">
              <a:off x="4019026" y="2777543"/>
              <a:ext cx="76110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600" dirty="0"/>
                <a:t>+</a:t>
              </a:r>
            </a:p>
          </p:txBody>
        </p:sp>
        <p:sp>
          <p:nvSpPr>
            <p:cNvPr id="27" name="TextBox 4">
              <a:extLst>
                <a:ext uri="{FF2B5EF4-FFF2-40B4-BE49-F238E27FC236}">
                  <a16:creationId xmlns:a16="http://schemas.microsoft.com/office/drawing/2014/main" id="{02EDAE9A-7B11-49D3-A0F6-C62E849832EC}"/>
                </a:ext>
              </a:extLst>
            </p:cNvPr>
            <p:cNvSpPr txBox="1"/>
            <p:nvPr/>
          </p:nvSpPr>
          <p:spPr>
            <a:xfrm>
              <a:off x="5784430" y="4273344"/>
              <a:ext cx="1048989" cy="769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latin typeface="Myriad Pro" panose="020B0503030403020204" charset="0"/>
                </a:rPr>
                <a:t>Water</a:t>
              </a:r>
              <a:br>
                <a:rPr lang="en-US" sz="2000" b="1" dirty="0">
                  <a:latin typeface="Myriad Pro" panose="020B0503030403020204" charset="0"/>
                </a:rPr>
              </a:br>
              <a:r>
                <a:rPr lang="en-US" altLang="zh-TW" sz="2000" b="1" dirty="0">
                  <a:latin typeface="Myriad Pro" panose="020B0503030403020204" charset="0"/>
                </a:rPr>
                <a:t>(</a:t>
              </a:r>
              <a:r>
                <a:rPr lang="zh-TW" altLang="en-US" sz="2000" b="1" dirty="0">
                  <a:latin typeface="Myriad Pro" panose="020B0503030403020204" charset="0"/>
                </a:rPr>
                <a:t>水份</a:t>
              </a:r>
              <a:r>
                <a:rPr lang="en-US" altLang="zh-TW" sz="2000" b="1" dirty="0">
                  <a:latin typeface="Myriad Pro" panose="020B0503030403020204" charset="0"/>
                </a:rPr>
                <a:t>)</a:t>
              </a:r>
            </a:p>
          </p:txBody>
        </p:sp>
        <p:pic>
          <p:nvPicPr>
            <p:cNvPr id="28" name="Picture 4" descr="water, glass, clear, drink, bottle, blue, still life, material, glass bottle, mineral water, mirroring, drinking water, bottled water, cobalt blue, distilled beverage, drinkware, highball glass">
              <a:extLst>
                <a:ext uri="{FF2B5EF4-FFF2-40B4-BE49-F238E27FC236}">
                  <a16:creationId xmlns:a16="http://schemas.microsoft.com/office/drawing/2014/main" id="{A083D6E8-C5E0-4B74-9C55-9683A7BAC83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20"/>
            <a:stretch/>
          </p:blipFill>
          <p:spPr bwMode="auto">
            <a:xfrm>
              <a:off x="5749388" y="2351433"/>
              <a:ext cx="1174778" cy="1929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群組 18">
            <a:extLst>
              <a:ext uri="{FF2B5EF4-FFF2-40B4-BE49-F238E27FC236}">
                <a16:creationId xmlns:a16="http://schemas.microsoft.com/office/drawing/2014/main" id="{4C6DEF1B-CF19-4EB7-9D3F-4A3DADE169BA}"/>
              </a:ext>
            </a:extLst>
          </p:cNvPr>
          <p:cNvGrpSpPr/>
          <p:nvPr/>
        </p:nvGrpSpPr>
        <p:grpSpPr>
          <a:xfrm>
            <a:off x="7302735" y="2071091"/>
            <a:ext cx="3709302" cy="2622890"/>
            <a:chOff x="7822222" y="1942557"/>
            <a:chExt cx="4509595" cy="2851299"/>
          </a:xfrm>
        </p:grpSpPr>
        <p:sp>
          <p:nvSpPr>
            <p:cNvPr id="30" name="Right Arrow 13">
              <a:extLst>
                <a:ext uri="{FF2B5EF4-FFF2-40B4-BE49-F238E27FC236}">
                  <a16:creationId xmlns:a16="http://schemas.microsoft.com/office/drawing/2014/main" id="{59D56E66-C27A-4B88-84E4-C534BAE7E6C1}"/>
                </a:ext>
              </a:extLst>
            </p:cNvPr>
            <p:cNvSpPr/>
            <p:nvPr/>
          </p:nvSpPr>
          <p:spPr>
            <a:xfrm>
              <a:off x="7822222" y="3259062"/>
              <a:ext cx="904456" cy="199889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6" descr="File:Water and oil.jpg">
              <a:extLst>
                <a:ext uri="{FF2B5EF4-FFF2-40B4-BE49-F238E27FC236}">
                  <a16:creationId xmlns:a16="http://schemas.microsoft.com/office/drawing/2014/main" id="{B6F388C9-A86D-4AEA-8C9F-370A25113A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8326" y="1942557"/>
              <a:ext cx="1912633" cy="25501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文字方塊 14">
              <a:extLst>
                <a:ext uri="{FF2B5EF4-FFF2-40B4-BE49-F238E27FC236}">
                  <a16:creationId xmlns:a16="http://schemas.microsoft.com/office/drawing/2014/main" id="{48F9CAA4-FB20-4293-9745-656B8089FD46}"/>
                </a:ext>
              </a:extLst>
            </p:cNvPr>
            <p:cNvSpPr txBox="1"/>
            <p:nvPr/>
          </p:nvSpPr>
          <p:spPr>
            <a:xfrm>
              <a:off x="8988705" y="4492735"/>
              <a:ext cx="3343112" cy="301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hlinkClick r:id="rId7"/>
                </a:rPr>
                <a:t>Image</a:t>
              </a:r>
              <a:r>
                <a:rPr lang="en-US" sz="1200" dirty="0"/>
                <a:t> / Victor </a:t>
              </a:r>
              <a:r>
                <a:rPr lang="en-US" sz="1200" dirty="0" err="1"/>
                <a:t>Blacus</a:t>
              </a:r>
              <a:r>
                <a:rPr lang="en-US" sz="1200" dirty="0"/>
                <a:t> / </a:t>
              </a:r>
              <a:r>
                <a:rPr lang="en-US" sz="1200" dirty="0">
                  <a:hlinkClick r:id="rId8"/>
                </a:rPr>
                <a:t>CC BY-SA 4.0</a:t>
              </a:r>
              <a:endParaRPr lang="en-US" sz="1200" dirty="0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C1CF8250-8836-4C9C-A70D-286A4DDBF449}"/>
              </a:ext>
            </a:extLst>
          </p:cNvPr>
          <p:cNvSpPr txBox="1"/>
          <p:nvPr/>
        </p:nvSpPr>
        <p:spPr>
          <a:xfrm>
            <a:off x="5650118" y="4693981"/>
            <a:ext cx="49386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新細明體"/>
                <a:cs typeface="+mn-cs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32702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4" name="TextBox 6"/>
          <p:cNvSpPr txBox="1"/>
          <p:nvPr/>
        </p:nvSpPr>
        <p:spPr>
          <a:xfrm>
            <a:off x="677334" y="1218317"/>
            <a:ext cx="2860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Polarity </a:t>
            </a:r>
            <a:r>
              <a:rPr lang="en-US" altLang="zh-TW" sz="3200" b="1" u="sng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極性</a:t>
            </a:r>
            <a:r>
              <a:rPr lang="en-US" altLang="zh-TW" sz="3200" b="1" u="sng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r>
              <a:rPr lang="en-US" sz="3200" u="sng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</a:p>
        </p:txBody>
      </p:sp>
      <p:sp>
        <p:nvSpPr>
          <p:cNvPr id="5" name="TextBox 7"/>
          <p:cNvSpPr txBox="1"/>
          <p:nvPr/>
        </p:nvSpPr>
        <p:spPr>
          <a:xfrm>
            <a:off x="677334" y="1930400"/>
            <a:ext cx="6778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Polar: </a:t>
            </a:r>
            <a:r>
              <a:rPr lang="en-US" sz="2000" b="1" dirty="0">
                <a:solidFill>
                  <a:srgbClr val="0070C0"/>
                </a:solidFill>
                <a:latin typeface="Myriad Pro" panose="020B0503030403020204" charset="0"/>
              </a:rPr>
              <a:t>Compounds with big electronegativity difference</a:t>
            </a:r>
            <a:endParaRPr lang="en-US" sz="2800" b="1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651686" y="2539117"/>
            <a:ext cx="7806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Non-polar: </a:t>
            </a:r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Compounds with small electronegativity difference</a:t>
            </a:r>
            <a:endParaRPr lang="en-US" sz="2800" b="1" dirty="0">
              <a:solidFill>
                <a:srgbClr val="C00000"/>
              </a:solidFill>
              <a:latin typeface="Myriad Pro" panose="020B0503030403020204" charset="0"/>
            </a:endParaRPr>
          </a:p>
        </p:txBody>
      </p:sp>
      <p:pic>
        <p:nvPicPr>
          <p:cNvPr id="7" name="Picture 2" descr="https://chem.libretexts.org/@api/deki/files/143941/CNX_Chem_07_02_ENTable.jpg?revision=1&amp;size=bestfit&amp;width=771&amp;height=3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80" y="3088065"/>
            <a:ext cx="7314965" cy="313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6718570" y="6507554"/>
            <a:ext cx="3678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US" sz="1200" dirty="0">
                <a:hlinkClick r:id="rId3"/>
              </a:rPr>
              <a:t>Image</a:t>
            </a:r>
            <a:r>
              <a:rPr lang="en-US" sz="1200" dirty="0"/>
              <a:t> / </a:t>
            </a:r>
            <a:r>
              <a:rPr lang="en-US" sz="1200" dirty="0" err="1"/>
              <a:t>LibreText</a:t>
            </a:r>
            <a:r>
              <a:rPr lang="en-US" sz="1200" dirty="0"/>
              <a:t> / </a:t>
            </a:r>
            <a:r>
              <a:rPr lang="en-US" sz="1200" dirty="0">
                <a:hlinkClick r:id="rId4"/>
              </a:rPr>
              <a:t>CC BY-NC-SA 3.0</a:t>
            </a:r>
            <a:endParaRPr lang="en-US" sz="1200" dirty="0"/>
          </a:p>
        </p:txBody>
      </p:sp>
      <p:grpSp>
        <p:nvGrpSpPr>
          <p:cNvPr id="13" name="群組 12"/>
          <p:cNvGrpSpPr/>
          <p:nvPr/>
        </p:nvGrpSpPr>
        <p:grpSpPr>
          <a:xfrm>
            <a:off x="943410" y="3248932"/>
            <a:ext cx="3499598" cy="3164429"/>
            <a:chOff x="1357747" y="3346314"/>
            <a:chExt cx="3499598" cy="3164429"/>
          </a:xfrm>
        </p:grpSpPr>
        <p:sp>
          <p:nvSpPr>
            <p:cNvPr id="9" name="Rounded Rectangle 2"/>
            <p:cNvSpPr/>
            <p:nvPr/>
          </p:nvSpPr>
          <p:spPr>
            <a:xfrm>
              <a:off x="1357747" y="3346314"/>
              <a:ext cx="3499598" cy="3164429"/>
            </a:xfrm>
            <a:prstGeom prst="round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0" name="TextBox 4"/>
            <p:cNvSpPr txBox="1"/>
            <p:nvPr/>
          </p:nvSpPr>
          <p:spPr>
            <a:xfrm>
              <a:off x="3193789" y="3359390"/>
              <a:ext cx="136114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4800" b="1" dirty="0">
                  <a:solidFill>
                    <a:srgbClr val="0070C0"/>
                  </a:solidFill>
                </a:rPr>
                <a:t>+</a:t>
              </a:r>
              <a:r>
                <a:rPr lang="en-US" altLang="zh-TW" sz="4800" b="1" dirty="0" err="1">
                  <a:solidFill>
                    <a:srgbClr val="0070C0"/>
                  </a:solidFill>
                </a:rPr>
                <a:t>ve</a:t>
              </a:r>
              <a:endParaRPr lang="en-HK" sz="48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4558430" y="3237222"/>
            <a:ext cx="3438416" cy="3179552"/>
            <a:chOff x="4972767" y="3334604"/>
            <a:chExt cx="3438416" cy="3179552"/>
          </a:xfrm>
        </p:grpSpPr>
        <p:sp>
          <p:nvSpPr>
            <p:cNvPr id="11" name="Rounded Rectangle 9"/>
            <p:cNvSpPr/>
            <p:nvPr/>
          </p:nvSpPr>
          <p:spPr>
            <a:xfrm>
              <a:off x="4972767" y="3428999"/>
              <a:ext cx="3438416" cy="3085157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5098692" y="3334604"/>
              <a:ext cx="12369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4800" b="1" dirty="0">
                  <a:solidFill>
                    <a:srgbClr val="FF0000"/>
                  </a:solidFill>
                </a:rPr>
                <a:t>-</a:t>
              </a:r>
              <a:r>
                <a:rPr lang="en-US" altLang="zh-TW" sz="4800" b="1" dirty="0" err="1">
                  <a:solidFill>
                    <a:srgbClr val="FF0000"/>
                  </a:solidFill>
                </a:rPr>
                <a:t>ve</a:t>
              </a:r>
              <a:endParaRPr lang="en-HK" sz="4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Rectangle 5"/>
          <p:cNvSpPr/>
          <p:nvPr/>
        </p:nvSpPr>
        <p:spPr>
          <a:xfrm>
            <a:off x="8360215" y="395900"/>
            <a:ext cx="3676072" cy="58774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6" name="TextBox 11"/>
          <p:cNvSpPr txBox="1"/>
          <p:nvPr/>
        </p:nvSpPr>
        <p:spPr>
          <a:xfrm>
            <a:off x="9495174" y="395900"/>
            <a:ext cx="1406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u="sng" dirty="0">
                <a:solidFill>
                  <a:schemeClr val="accent1">
                    <a:lumMod val="50000"/>
                  </a:schemeClr>
                </a:solidFill>
              </a:rPr>
              <a:t>Examples:</a:t>
            </a:r>
            <a:endParaRPr lang="en-HK" sz="20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8425237" y="860526"/>
            <a:ext cx="9797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1) H</a:t>
            </a:r>
            <a:endParaRPr lang="en-HK" sz="3200" b="1" dirty="0"/>
          </a:p>
        </p:txBody>
      </p:sp>
      <p:sp>
        <p:nvSpPr>
          <p:cNvPr id="18" name="TextBox 16"/>
          <p:cNvSpPr txBox="1"/>
          <p:nvPr/>
        </p:nvSpPr>
        <p:spPr>
          <a:xfrm>
            <a:off x="9644132" y="860525"/>
            <a:ext cx="10743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2) C </a:t>
            </a:r>
            <a:endParaRPr lang="en-HK" sz="3200" b="1" dirty="0"/>
          </a:p>
        </p:txBody>
      </p:sp>
      <p:sp>
        <p:nvSpPr>
          <p:cNvPr id="19" name="TextBox 17"/>
          <p:cNvSpPr txBox="1"/>
          <p:nvPr/>
        </p:nvSpPr>
        <p:spPr>
          <a:xfrm>
            <a:off x="10755035" y="860525"/>
            <a:ext cx="11112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3) O </a:t>
            </a:r>
            <a:endParaRPr lang="en-HK" sz="3200" b="1" dirty="0"/>
          </a:p>
        </p:txBody>
      </p:sp>
      <p:sp>
        <p:nvSpPr>
          <p:cNvPr id="20" name="TextBox 15"/>
          <p:cNvSpPr txBox="1"/>
          <p:nvPr/>
        </p:nvSpPr>
        <p:spPr>
          <a:xfrm>
            <a:off x="8360215" y="1602365"/>
            <a:ext cx="3158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The most positive: </a:t>
            </a:r>
            <a:r>
              <a:rPr lang="en-US" altLang="zh-TW" sz="2400" b="1" dirty="0">
                <a:solidFill>
                  <a:srgbClr val="0070C0"/>
                </a:solidFill>
              </a:rPr>
              <a:t>H</a:t>
            </a:r>
            <a:endParaRPr lang="en-HK" sz="2400" b="1" dirty="0">
              <a:solidFill>
                <a:srgbClr val="0070C0"/>
              </a:solidFill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8360214" y="2063436"/>
            <a:ext cx="3260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The most negative: O</a:t>
            </a:r>
            <a:endParaRPr lang="en-HK" sz="2400" b="1" dirty="0">
              <a:solidFill>
                <a:srgbClr val="FF0000"/>
              </a:solidFill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9268227" y="2416148"/>
            <a:ext cx="18261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0070C0"/>
                </a:solidFill>
              </a:rPr>
              <a:t>H</a:t>
            </a:r>
            <a:r>
              <a:rPr lang="en-US" sz="7200" b="1" baseline="-25000" dirty="0">
                <a:solidFill>
                  <a:srgbClr val="0070C0"/>
                </a:solidFill>
              </a:rPr>
              <a:t>2</a:t>
            </a:r>
            <a:r>
              <a:rPr lang="en-US" sz="7200" b="1" dirty="0">
                <a:solidFill>
                  <a:srgbClr val="FF0000"/>
                </a:solidFill>
              </a:rPr>
              <a:t>O</a:t>
            </a:r>
            <a:endParaRPr lang="en-HK" sz="7200" b="1" dirty="0">
              <a:solidFill>
                <a:srgbClr val="FF0000"/>
              </a:solidFill>
            </a:endParaRPr>
          </a:p>
        </p:txBody>
      </p:sp>
      <p:sp>
        <p:nvSpPr>
          <p:cNvPr id="23" name="TextBox 20"/>
          <p:cNvSpPr txBox="1"/>
          <p:nvPr/>
        </p:nvSpPr>
        <p:spPr>
          <a:xfrm>
            <a:off x="8783636" y="3493960"/>
            <a:ext cx="29874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Polar compound </a:t>
            </a:r>
            <a:endParaRPr lang="en-HK" sz="2800" b="1" dirty="0"/>
          </a:p>
        </p:txBody>
      </p:sp>
      <p:sp>
        <p:nvSpPr>
          <p:cNvPr id="24" name="TextBox 21"/>
          <p:cNvSpPr txBox="1"/>
          <p:nvPr/>
        </p:nvSpPr>
        <p:spPr>
          <a:xfrm>
            <a:off x="9406786" y="4486847"/>
            <a:ext cx="17411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7030A0"/>
                </a:solidFill>
              </a:rPr>
              <a:t>C</a:t>
            </a:r>
            <a:r>
              <a:rPr lang="en-US" sz="7200" b="1" dirty="0">
                <a:solidFill>
                  <a:srgbClr val="0070C0"/>
                </a:solidFill>
              </a:rPr>
              <a:t>H</a:t>
            </a:r>
            <a:r>
              <a:rPr lang="en-US" sz="7200" b="1" baseline="-25000" dirty="0">
                <a:solidFill>
                  <a:srgbClr val="0070C0"/>
                </a:solidFill>
              </a:rPr>
              <a:t>4</a:t>
            </a:r>
            <a:endParaRPr lang="en-HK" sz="7200" b="1" dirty="0">
              <a:solidFill>
                <a:srgbClr val="0070C0"/>
              </a:solidFill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8382467" y="5514019"/>
            <a:ext cx="37898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Non-polar compound </a:t>
            </a:r>
            <a:endParaRPr lang="en-HK" sz="2800" b="1" dirty="0"/>
          </a:p>
        </p:txBody>
      </p:sp>
    </p:spTree>
    <p:extLst>
      <p:ext uri="{BB962C8B-B14F-4D97-AF65-F5344CB8AC3E}">
        <p14:creationId xmlns:p14="http://schemas.microsoft.com/office/powerpoint/2010/main" val="4180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677334" y="1270000"/>
            <a:ext cx="1699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Polarity</a:t>
            </a:r>
            <a:r>
              <a:rPr lang="en-US" sz="3200" u="sng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442117" y="1921831"/>
            <a:ext cx="1031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679750" y="1854775"/>
            <a:ext cx="1834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</a:p>
        </p:txBody>
      </p:sp>
      <p:sp>
        <p:nvSpPr>
          <p:cNvPr id="7" name="Rounded Rectangle 9"/>
          <p:cNvSpPr/>
          <p:nvPr/>
        </p:nvSpPr>
        <p:spPr>
          <a:xfrm>
            <a:off x="793214" y="2453620"/>
            <a:ext cx="4329629" cy="17265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10"/>
          <p:cNvSpPr/>
          <p:nvPr/>
        </p:nvSpPr>
        <p:spPr>
          <a:xfrm>
            <a:off x="6432014" y="2453620"/>
            <a:ext cx="4329629" cy="1726532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11"/>
          <p:cNvSpPr txBox="1"/>
          <p:nvPr/>
        </p:nvSpPr>
        <p:spPr>
          <a:xfrm>
            <a:off x="958421" y="2571423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 (water), 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OH (ethanol)</a:t>
            </a:r>
          </a:p>
          <a:p>
            <a:r>
              <a:rPr lang="en-US" dirty="0" err="1">
                <a:latin typeface="Myriad Pro" panose="020B0503030403020204" charset="0"/>
              </a:rPr>
              <a:t>NaCl</a:t>
            </a:r>
            <a:r>
              <a:rPr lang="en-US" dirty="0">
                <a:latin typeface="Myriad Pro" panose="020B0503030403020204" charset="0"/>
              </a:rPr>
              <a:t>, CaCl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, </a:t>
            </a:r>
            <a:r>
              <a:rPr lang="en-US" dirty="0" err="1">
                <a:latin typeface="Myriad Pro" panose="020B0503030403020204" charset="0"/>
              </a:rPr>
              <a:t>HCl</a:t>
            </a:r>
            <a:r>
              <a:rPr lang="en-US" dirty="0">
                <a:latin typeface="Myriad Pro" panose="020B0503030403020204" charset="0"/>
              </a:rPr>
              <a:t>, HNO</a:t>
            </a:r>
            <a:r>
              <a:rPr lang="en-US" baseline="-25000" dirty="0">
                <a:latin typeface="Myriad Pro" panose="020B0503030403020204" charset="0"/>
              </a:rPr>
              <a:t>3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6564217" y="2552046"/>
            <a:ext cx="24657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 </a:t>
            </a:r>
          </a:p>
          <a:p>
            <a:r>
              <a:rPr lang="en-US" dirty="0">
                <a:latin typeface="Myriad Pro" panose="020B0503030403020204" charset="0"/>
              </a:rPr>
              <a:t>(hexane)</a:t>
            </a:r>
          </a:p>
          <a:p>
            <a:r>
              <a:rPr lang="en-US" dirty="0">
                <a:latin typeface="Myriad Pro" panose="020B0503030403020204" charset="0"/>
              </a:rPr>
              <a:t>C</a:t>
            </a:r>
            <a:r>
              <a:rPr lang="en-US" baseline="-25000" dirty="0">
                <a:latin typeface="Myriad Pro" panose="020B0503030403020204" charset="0"/>
              </a:rPr>
              <a:t>20</a:t>
            </a:r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42</a:t>
            </a:r>
            <a:r>
              <a:rPr lang="en-US" dirty="0">
                <a:latin typeface="Myriad Pro" panose="020B0503030403020204" charset="0"/>
              </a:rPr>
              <a:t>, Oil and fat, </a:t>
            </a:r>
            <a:endParaRPr lang="en-US" baseline="-25000" dirty="0">
              <a:latin typeface="Myriad Pro" panose="020B0503030403020204" charset="0"/>
            </a:endParaRPr>
          </a:p>
        </p:txBody>
      </p:sp>
      <p:pic>
        <p:nvPicPr>
          <p:cNvPr id="11" name="Picture 2" descr="Vitamin D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828" y="2566842"/>
            <a:ext cx="1952766" cy="157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3"/>
          <p:cNvSpPr txBox="1"/>
          <p:nvPr/>
        </p:nvSpPr>
        <p:spPr>
          <a:xfrm>
            <a:off x="9476891" y="3792246"/>
            <a:ext cx="112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D</a:t>
            </a:r>
          </a:p>
        </p:txBody>
      </p:sp>
      <p:pic>
        <p:nvPicPr>
          <p:cNvPr id="13" name="Picture 4" descr="Vitamin C - Wikipedi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247" y="3013711"/>
            <a:ext cx="1796100" cy="106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4"/>
          <p:cNvSpPr txBox="1"/>
          <p:nvPr/>
        </p:nvSpPr>
        <p:spPr>
          <a:xfrm>
            <a:off x="2536655" y="3777845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C</a:t>
            </a:r>
          </a:p>
        </p:txBody>
      </p:sp>
      <p:sp>
        <p:nvSpPr>
          <p:cNvPr id="15" name="TextBox 2"/>
          <p:cNvSpPr txBox="1"/>
          <p:nvPr/>
        </p:nvSpPr>
        <p:spPr>
          <a:xfrm>
            <a:off x="3649798" y="1408735"/>
            <a:ext cx="4353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7030A0"/>
                </a:solidFill>
                <a:latin typeface="Myriad Pro" panose="020B0503030403020204" charset="0"/>
              </a:rPr>
              <a:t>Relative concept </a:t>
            </a:r>
            <a:r>
              <a:rPr lang="zh-TW" altLang="en-US" sz="2400" b="1" dirty="0">
                <a:solidFill>
                  <a:srgbClr val="7030A0"/>
                </a:solidFill>
                <a:latin typeface="Myriad Pro" panose="020B0503030403020204" charset="0"/>
              </a:rPr>
              <a:t>（相對概念）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pic>
        <p:nvPicPr>
          <p:cNvPr id="16" name="Picture 2" descr="https://chem.libretexts.org/@api/deki/files/143941/CNX_Chem_07_02_ENTable.jpg?revision=1&amp;size=bestfit&amp;width=771&amp;height=3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414" y="4240541"/>
            <a:ext cx="5272865" cy="225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字方塊 16"/>
          <p:cNvSpPr txBox="1"/>
          <p:nvPr/>
        </p:nvSpPr>
        <p:spPr>
          <a:xfrm>
            <a:off x="7637477" y="6562487"/>
            <a:ext cx="36788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US" sz="1200" dirty="0">
                <a:hlinkClick r:id="rId5"/>
              </a:rPr>
              <a:t>Image</a:t>
            </a:r>
            <a:r>
              <a:rPr lang="en-US" sz="1200" dirty="0"/>
              <a:t> / </a:t>
            </a:r>
            <a:r>
              <a:rPr lang="en-US" sz="1200" dirty="0" err="1"/>
              <a:t>LibreText</a:t>
            </a:r>
            <a:r>
              <a:rPr lang="en-US" sz="1200" dirty="0"/>
              <a:t> / </a:t>
            </a:r>
            <a:r>
              <a:rPr lang="en-US" sz="1200" dirty="0">
                <a:hlinkClick r:id="rId6"/>
              </a:rPr>
              <a:t>CC BY-NC-SA 3.0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42589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677334" y="1270000"/>
            <a:ext cx="16996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Polarity</a:t>
            </a:r>
            <a:r>
              <a:rPr lang="en-US" sz="3200" u="sng" dirty="0">
                <a:solidFill>
                  <a:srgbClr val="7030A0"/>
                </a:solidFill>
                <a:latin typeface="Myriad Pro" panose="020B0503030403020204" charset="0"/>
              </a:rPr>
              <a:t>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442117" y="1921831"/>
            <a:ext cx="1031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679750" y="1854775"/>
            <a:ext cx="1834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</a:p>
        </p:txBody>
      </p:sp>
      <p:sp>
        <p:nvSpPr>
          <p:cNvPr id="7" name="Rounded Rectangle 9"/>
          <p:cNvSpPr/>
          <p:nvPr/>
        </p:nvSpPr>
        <p:spPr>
          <a:xfrm>
            <a:off x="793214" y="2453620"/>
            <a:ext cx="4329629" cy="17265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10"/>
          <p:cNvSpPr/>
          <p:nvPr/>
        </p:nvSpPr>
        <p:spPr>
          <a:xfrm>
            <a:off x="6432014" y="2453620"/>
            <a:ext cx="4329629" cy="1726532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11"/>
          <p:cNvSpPr txBox="1"/>
          <p:nvPr/>
        </p:nvSpPr>
        <p:spPr>
          <a:xfrm>
            <a:off x="958421" y="2571423"/>
            <a:ext cx="3355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 (water), 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OH (ethanol)</a:t>
            </a:r>
          </a:p>
          <a:p>
            <a:r>
              <a:rPr lang="en-US" dirty="0" err="1">
                <a:latin typeface="Myriad Pro" panose="020B0503030403020204" charset="0"/>
              </a:rPr>
              <a:t>NaCl</a:t>
            </a:r>
            <a:r>
              <a:rPr lang="en-US" dirty="0">
                <a:latin typeface="Myriad Pro" panose="020B0503030403020204" charset="0"/>
              </a:rPr>
              <a:t>, CaCl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, </a:t>
            </a:r>
            <a:r>
              <a:rPr lang="en-US" dirty="0" err="1">
                <a:latin typeface="Myriad Pro" panose="020B0503030403020204" charset="0"/>
              </a:rPr>
              <a:t>HCl</a:t>
            </a:r>
            <a:r>
              <a:rPr lang="en-US" dirty="0">
                <a:latin typeface="Myriad Pro" panose="020B0503030403020204" charset="0"/>
              </a:rPr>
              <a:t>, HNO</a:t>
            </a:r>
            <a:r>
              <a:rPr lang="en-US" baseline="-25000" dirty="0">
                <a:latin typeface="Myriad Pro" panose="020B0503030403020204" charset="0"/>
              </a:rPr>
              <a:t>3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6564217" y="2552046"/>
            <a:ext cx="24657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2</a:t>
            </a:r>
            <a:r>
              <a:rPr lang="en-US" dirty="0">
                <a:latin typeface="Myriad Pro" panose="020B0503030403020204" charset="0"/>
              </a:rPr>
              <a:t>CH</a:t>
            </a:r>
            <a:r>
              <a:rPr lang="en-US" baseline="-25000" dirty="0">
                <a:latin typeface="Myriad Pro" panose="020B0503030403020204" charset="0"/>
              </a:rPr>
              <a:t>3</a:t>
            </a:r>
            <a:r>
              <a:rPr lang="en-US" dirty="0">
                <a:latin typeface="Myriad Pro" panose="020B0503030403020204" charset="0"/>
              </a:rPr>
              <a:t> </a:t>
            </a:r>
          </a:p>
          <a:p>
            <a:r>
              <a:rPr lang="en-US" dirty="0">
                <a:latin typeface="Myriad Pro" panose="020B0503030403020204" charset="0"/>
              </a:rPr>
              <a:t>(hexane)</a:t>
            </a:r>
          </a:p>
          <a:p>
            <a:r>
              <a:rPr lang="en-US" dirty="0">
                <a:latin typeface="Myriad Pro" panose="020B0503030403020204" charset="0"/>
              </a:rPr>
              <a:t>C</a:t>
            </a:r>
            <a:r>
              <a:rPr lang="en-US" baseline="-25000" dirty="0">
                <a:latin typeface="Myriad Pro" panose="020B0503030403020204" charset="0"/>
              </a:rPr>
              <a:t>20</a:t>
            </a:r>
            <a:r>
              <a:rPr lang="en-US" dirty="0">
                <a:latin typeface="Myriad Pro" panose="020B0503030403020204" charset="0"/>
              </a:rPr>
              <a:t>H</a:t>
            </a:r>
            <a:r>
              <a:rPr lang="en-US" baseline="-25000" dirty="0">
                <a:latin typeface="Myriad Pro" panose="020B0503030403020204" charset="0"/>
              </a:rPr>
              <a:t>42</a:t>
            </a:r>
            <a:r>
              <a:rPr lang="en-US" dirty="0">
                <a:latin typeface="Myriad Pro" panose="020B0503030403020204" charset="0"/>
              </a:rPr>
              <a:t>, Oil and fat, </a:t>
            </a:r>
            <a:endParaRPr lang="en-US" baseline="-25000" dirty="0">
              <a:latin typeface="Myriad Pro" panose="020B0503030403020204" charset="0"/>
            </a:endParaRPr>
          </a:p>
        </p:txBody>
      </p:sp>
      <p:pic>
        <p:nvPicPr>
          <p:cNvPr id="11" name="Picture 2" descr="Vitamin D - Wikip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828" y="2566842"/>
            <a:ext cx="1952766" cy="1576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3"/>
          <p:cNvSpPr txBox="1"/>
          <p:nvPr/>
        </p:nvSpPr>
        <p:spPr>
          <a:xfrm>
            <a:off x="9476891" y="3792246"/>
            <a:ext cx="112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D</a:t>
            </a:r>
          </a:p>
        </p:txBody>
      </p:sp>
      <p:pic>
        <p:nvPicPr>
          <p:cNvPr id="13" name="Picture 4" descr="Vitamin C - Wikipedia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247" y="3013711"/>
            <a:ext cx="1796100" cy="106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4"/>
          <p:cNvSpPr txBox="1"/>
          <p:nvPr/>
        </p:nvSpPr>
        <p:spPr>
          <a:xfrm>
            <a:off x="2536655" y="3777845"/>
            <a:ext cx="1110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Myriad Pro" panose="020B0503030403020204" charset="0"/>
              </a:rPr>
              <a:t>Vitamin C</a:t>
            </a:r>
          </a:p>
        </p:txBody>
      </p:sp>
      <p:sp>
        <p:nvSpPr>
          <p:cNvPr id="15" name="TextBox 2"/>
          <p:cNvSpPr txBox="1"/>
          <p:nvPr/>
        </p:nvSpPr>
        <p:spPr>
          <a:xfrm>
            <a:off x="3649798" y="1408735"/>
            <a:ext cx="4353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srgbClr val="7030A0"/>
                </a:solidFill>
                <a:latin typeface="Myriad Pro" panose="020B0503030403020204" charset="0"/>
              </a:rPr>
              <a:t>Relative concept </a:t>
            </a:r>
            <a:r>
              <a:rPr lang="zh-TW" altLang="en-US" sz="2400" b="1" dirty="0">
                <a:solidFill>
                  <a:srgbClr val="7030A0"/>
                </a:solidFill>
                <a:latin typeface="Myriad Pro" panose="020B0503030403020204" charset="0"/>
              </a:rPr>
              <a:t>（相對概念）</a:t>
            </a:r>
            <a:endParaRPr lang="en-HK" sz="2400" b="1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8" name="Rectangle 2"/>
          <p:cNvSpPr/>
          <p:nvPr/>
        </p:nvSpPr>
        <p:spPr>
          <a:xfrm>
            <a:off x="3195706" y="4226304"/>
            <a:ext cx="5090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u="sng" dirty="0">
                <a:solidFill>
                  <a:srgbClr val="7030A0"/>
                </a:solidFill>
                <a:latin typeface="Myriad Pro" panose="020B0503030403020204" charset="0"/>
              </a:rPr>
              <a:t>Like-dissolve-like principle</a:t>
            </a:r>
          </a:p>
        </p:txBody>
      </p:sp>
      <p:sp>
        <p:nvSpPr>
          <p:cNvPr id="19" name="TextBox 7"/>
          <p:cNvSpPr txBox="1"/>
          <p:nvPr/>
        </p:nvSpPr>
        <p:spPr>
          <a:xfrm>
            <a:off x="2551902" y="4820888"/>
            <a:ext cx="64780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  <a:r>
              <a:rPr lang="en-US" sz="2000" dirty="0">
                <a:latin typeface="Myriad Pro" panose="020B0503030403020204" charset="0"/>
              </a:rPr>
              <a:t> compounds dissolve </a:t>
            </a:r>
            <a:r>
              <a:rPr lang="en-US" sz="2000" dirty="0">
                <a:solidFill>
                  <a:srgbClr val="0070C0"/>
                </a:solidFill>
                <a:latin typeface="Myriad Pro" panose="020B0503030403020204" charset="0"/>
              </a:rPr>
              <a:t>polar</a:t>
            </a:r>
            <a:r>
              <a:rPr lang="en-US" sz="2000" dirty="0">
                <a:latin typeface="Myriad Pro" panose="020B0503030403020204" charset="0"/>
              </a:rPr>
              <a:t> compounds.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  <a:r>
              <a:rPr lang="en-US" sz="2000" dirty="0">
                <a:latin typeface="Myriad Pro" panose="020B0503030403020204" charset="0"/>
              </a:rPr>
              <a:t> compounds dissolve </a:t>
            </a:r>
            <a:r>
              <a:rPr lang="en-US" sz="2000" dirty="0">
                <a:solidFill>
                  <a:srgbClr val="C00000"/>
                </a:solidFill>
                <a:latin typeface="Myriad Pro" panose="020B0503030403020204" charset="0"/>
              </a:rPr>
              <a:t>non-polar</a:t>
            </a:r>
            <a:r>
              <a:rPr lang="en-US" sz="2000" dirty="0">
                <a:latin typeface="Myriad Pro" panose="020B0503030403020204" charset="0"/>
              </a:rPr>
              <a:t> compounds.</a:t>
            </a:r>
          </a:p>
          <a:p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97198" y="5765320"/>
            <a:ext cx="9452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  <a:latin typeface="Myriad Pro" panose="020B0503030403020204" charset="0"/>
              </a:rPr>
              <a:t>Polar compounds cannot dissolve non-polar compounds.</a:t>
            </a:r>
          </a:p>
        </p:txBody>
      </p:sp>
      <p:sp>
        <p:nvSpPr>
          <p:cNvPr id="22" name="文字方塊 21"/>
          <p:cNvSpPr txBox="1"/>
          <p:nvPr/>
        </p:nvSpPr>
        <p:spPr>
          <a:xfrm>
            <a:off x="8647148" y="6537860"/>
            <a:ext cx="32287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Image: </a:t>
            </a:r>
            <a:r>
              <a:rPr lang="en-US" sz="1200" dirty="0">
                <a:hlinkClick r:id="rId4"/>
              </a:rPr>
              <a:t>Image</a:t>
            </a:r>
            <a:r>
              <a:rPr lang="en-US" sz="1200" dirty="0"/>
              <a:t> / Victor </a:t>
            </a:r>
            <a:r>
              <a:rPr lang="en-US" sz="1200" dirty="0" err="1"/>
              <a:t>Blacus</a:t>
            </a:r>
            <a:r>
              <a:rPr lang="en-US" sz="1200" dirty="0"/>
              <a:t> / </a:t>
            </a:r>
            <a:r>
              <a:rPr lang="en-US" sz="1200" dirty="0">
                <a:hlinkClick r:id="rId5"/>
              </a:rPr>
              <a:t>CC BY-SA 4.0</a:t>
            </a:r>
            <a:endParaRPr lang="en-US" sz="1200" dirty="0"/>
          </a:p>
        </p:txBody>
      </p:sp>
      <p:pic>
        <p:nvPicPr>
          <p:cNvPr id="23" name="Picture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348" y="4143003"/>
            <a:ext cx="3066309" cy="229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5545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pic>
        <p:nvPicPr>
          <p:cNvPr id="3074" name="Picture 2" descr="granchio, soufflé, cucina, ce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71" y="549300"/>
            <a:ext cx="3793787" cy="2846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ree T-Bone Steak Beef photo and pictu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71" y="3315813"/>
            <a:ext cx="3793787" cy="2946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ree Afternoon Tea Dessert photo and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329" y="515936"/>
            <a:ext cx="3959479" cy="52793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ree smiley love circle illustra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776" y="2355778"/>
            <a:ext cx="3499998" cy="349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5"/>
          <p:cNvSpPr txBox="1"/>
          <p:nvPr/>
        </p:nvSpPr>
        <p:spPr>
          <a:xfrm>
            <a:off x="8023551" y="1462206"/>
            <a:ext cx="416844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b="1" dirty="0"/>
              <a:t>Have you ever tried these?</a:t>
            </a:r>
          </a:p>
          <a:p>
            <a:pPr algn="ctr"/>
            <a:r>
              <a:rPr lang="zh-TW" altLang="en-US" sz="2800" b="1" dirty="0"/>
              <a:t>這些你有試過嗎</a:t>
            </a:r>
            <a:r>
              <a:rPr lang="en-US" altLang="zh-TW" sz="28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94335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pic>
        <p:nvPicPr>
          <p:cNvPr id="4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407" y="1624427"/>
            <a:ext cx="1929825" cy="2193569"/>
          </a:xfrm>
          <a:prstGeom prst="rect">
            <a:avLst/>
          </a:prstGeom>
        </p:spPr>
      </p:pic>
      <p:sp>
        <p:nvSpPr>
          <p:cNvPr id="5" name="Right Arrow 9"/>
          <p:cNvSpPr/>
          <p:nvPr/>
        </p:nvSpPr>
        <p:spPr>
          <a:xfrm>
            <a:off x="4376002" y="2766251"/>
            <a:ext cx="1968649" cy="336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2"/>
          <p:cNvSpPr txBox="1"/>
          <p:nvPr/>
        </p:nvSpPr>
        <p:spPr>
          <a:xfrm>
            <a:off x="4194384" y="1992359"/>
            <a:ext cx="22156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400" b="1" dirty="0"/>
              <a:t>Emulsification</a:t>
            </a:r>
          </a:p>
          <a:p>
            <a:pPr algn="ctr"/>
            <a:r>
              <a:rPr lang="zh-TW" altLang="en-US" sz="2400" b="1" dirty="0"/>
              <a:t>乳化</a:t>
            </a:r>
            <a:endParaRPr lang="en-US" sz="2400" b="1" dirty="0"/>
          </a:p>
        </p:txBody>
      </p:sp>
      <p:pic>
        <p:nvPicPr>
          <p:cNvPr id="7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860" y="1551813"/>
            <a:ext cx="2296386" cy="2338799"/>
          </a:xfrm>
          <a:prstGeom prst="rect">
            <a:avLst/>
          </a:prstGeom>
        </p:spPr>
      </p:pic>
      <p:pic>
        <p:nvPicPr>
          <p:cNvPr id="8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141" y="4174339"/>
            <a:ext cx="1929825" cy="2193569"/>
          </a:xfrm>
          <a:prstGeom prst="rect">
            <a:avLst/>
          </a:prstGeom>
        </p:spPr>
      </p:pic>
      <p:pic>
        <p:nvPicPr>
          <p:cNvPr id="9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8527" y="4168755"/>
            <a:ext cx="2296386" cy="2338799"/>
          </a:xfrm>
          <a:prstGeom prst="rect">
            <a:avLst/>
          </a:prstGeom>
        </p:spPr>
      </p:pic>
      <p:sp>
        <p:nvSpPr>
          <p:cNvPr id="10" name="Right Arrow 21"/>
          <p:cNvSpPr/>
          <p:nvPr/>
        </p:nvSpPr>
        <p:spPr>
          <a:xfrm>
            <a:off x="4211921" y="5138597"/>
            <a:ext cx="1968649" cy="336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5"/>
          <p:cNvSpPr txBox="1"/>
          <p:nvPr/>
        </p:nvSpPr>
        <p:spPr>
          <a:xfrm>
            <a:off x="3753966" y="4666759"/>
            <a:ext cx="2884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/>
              <a:t>A few moments later</a:t>
            </a:r>
            <a:endParaRPr lang="en-HK" sz="2400" b="1" dirty="0"/>
          </a:p>
        </p:txBody>
      </p:sp>
      <p:pic>
        <p:nvPicPr>
          <p:cNvPr id="12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3206" y="1093706"/>
            <a:ext cx="3163923" cy="210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875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Free stock photo of chicken egg, egg yolk, eggs Stock Ph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404" y="2041690"/>
            <a:ext cx="2450022" cy="163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5" name="Oval 15"/>
          <p:cNvSpPr/>
          <p:nvPr/>
        </p:nvSpPr>
        <p:spPr>
          <a:xfrm>
            <a:off x="7112660" y="5527458"/>
            <a:ext cx="2155734" cy="124252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12"/>
          <p:cNvSpPr/>
          <p:nvPr/>
        </p:nvSpPr>
        <p:spPr>
          <a:xfrm>
            <a:off x="6858628" y="3717156"/>
            <a:ext cx="4444371" cy="172885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6"/>
          <p:cNvCxnSpPr/>
          <p:nvPr/>
        </p:nvCxnSpPr>
        <p:spPr>
          <a:xfrm>
            <a:off x="8374337" y="1843132"/>
            <a:ext cx="894057" cy="815762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"/>
          <p:cNvSpPr txBox="1"/>
          <p:nvPr/>
        </p:nvSpPr>
        <p:spPr>
          <a:xfrm>
            <a:off x="6749830" y="1130258"/>
            <a:ext cx="49850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 egg yolk, there is a phospholipid </a:t>
            </a:r>
            <a:r>
              <a:rPr lang="en-US" altLang="zh-TW" sz="2000" dirty="0"/>
              <a:t>(</a:t>
            </a:r>
            <a:r>
              <a:rPr lang="zh-TW" altLang="en-US" sz="2000" dirty="0"/>
              <a:t>磷脂</a:t>
            </a:r>
            <a:r>
              <a:rPr lang="en-US" altLang="zh-TW" sz="2000" dirty="0"/>
              <a:t>)</a:t>
            </a:r>
            <a:r>
              <a:rPr lang="en-US" sz="2000" dirty="0"/>
              <a:t> </a:t>
            </a:r>
          </a:p>
          <a:p>
            <a:r>
              <a:rPr lang="en-US" sz="2000" dirty="0"/>
              <a:t>called </a:t>
            </a:r>
            <a:r>
              <a:rPr lang="en-US" sz="2000" b="1" dirty="0"/>
              <a:t>lecithin </a:t>
            </a:r>
            <a:r>
              <a:rPr lang="en-US" altLang="zh-TW" sz="2000" b="1" dirty="0"/>
              <a:t>(</a:t>
            </a:r>
            <a:r>
              <a:rPr lang="zh-TW" altLang="en-US" sz="2000" dirty="0"/>
              <a:t>卵磷脂</a:t>
            </a:r>
            <a:r>
              <a:rPr lang="en-US" altLang="zh-TW" sz="2000" dirty="0"/>
              <a:t>)</a:t>
            </a:r>
            <a:r>
              <a:rPr lang="en-US" sz="2000" dirty="0"/>
              <a:t>.</a:t>
            </a:r>
          </a:p>
        </p:txBody>
      </p:sp>
      <p:pic>
        <p:nvPicPr>
          <p:cNvPr id="10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013" y="3869329"/>
            <a:ext cx="3960837" cy="2634872"/>
          </a:xfrm>
          <a:prstGeom prst="rect">
            <a:avLst/>
          </a:prstGeom>
        </p:spPr>
      </p:pic>
      <p:sp>
        <p:nvSpPr>
          <p:cNvPr id="11" name="TextBox 14"/>
          <p:cNvSpPr txBox="1"/>
          <p:nvPr/>
        </p:nvSpPr>
        <p:spPr>
          <a:xfrm>
            <a:off x="9332665" y="3727132"/>
            <a:ext cx="1861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C00000"/>
                </a:solidFill>
              </a:rPr>
              <a:t>Hydrophobic part</a:t>
            </a:r>
          </a:p>
          <a:p>
            <a:pPr algn="ctr"/>
            <a:r>
              <a:rPr lang="en-US" altLang="zh-TW" sz="1600" b="1" dirty="0">
                <a:solidFill>
                  <a:srgbClr val="C00000"/>
                </a:solidFill>
              </a:rPr>
              <a:t>(</a:t>
            </a:r>
            <a:r>
              <a:rPr lang="zh-TW" altLang="en-US" sz="1600" b="1" dirty="0">
                <a:solidFill>
                  <a:srgbClr val="C00000"/>
                </a:solidFill>
              </a:rPr>
              <a:t>親油性</a:t>
            </a:r>
            <a:r>
              <a:rPr lang="en-US" altLang="zh-TW" sz="1600" b="1" dirty="0">
                <a:solidFill>
                  <a:srgbClr val="C00000"/>
                </a:solidFill>
              </a:rPr>
              <a:t>)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5642113" y="5521998"/>
            <a:ext cx="1749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70C0"/>
                </a:solidFill>
              </a:rPr>
              <a:t>Hydrophilic part</a:t>
            </a:r>
          </a:p>
          <a:p>
            <a:pPr algn="ctr"/>
            <a:r>
              <a:rPr lang="en-US" altLang="zh-TW" sz="1600" b="1" dirty="0">
                <a:solidFill>
                  <a:srgbClr val="0070C0"/>
                </a:solidFill>
              </a:rPr>
              <a:t>(</a:t>
            </a:r>
            <a:r>
              <a:rPr lang="zh-TW" altLang="en-US" sz="1600" b="1" dirty="0">
                <a:solidFill>
                  <a:srgbClr val="0070C0"/>
                </a:solidFill>
              </a:rPr>
              <a:t>親水性</a:t>
            </a:r>
            <a:r>
              <a:rPr lang="en-US" altLang="zh-TW" sz="1600" b="1" dirty="0">
                <a:solidFill>
                  <a:srgbClr val="0070C0"/>
                </a:solidFill>
              </a:rPr>
              <a:t>)</a:t>
            </a:r>
            <a:endParaRPr lang="en-US" sz="1600" b="1" dirty="0">
              <a:solidFill>
                <a:srgbClr val="0070C0"/>
              </a:solidFill>
            </a:endParaRPr>
          </a:p>
        </p:txBody>
      </p:sp>
      <p:pic>
        <p:nvPicPr>
          <p:cNvPr id="13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59" y="5001656"/>
            <a:ext cx="5076728" cy="1461937"/>
          </a:xfrm>
          <a:prstGeom prst="rect">
            <a:avLst/>
          </a:prstGeom>
        </p:spPr>
      </p:pic>
      <p:sp>
        <p:nvSpPr>
          <p:cNvPr id="14" name="TextBox 19"/>
          <p:cNvSpPr txBox="1"/>
          <p:nvPr/>
        </p:nvSpPr>
        <p:spPr>
          <a:xfrm>
            <a:off x="3678845" y="2263005"/>
            <a:ext cx="15648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Detergent</a:t>
            </a:r>
          </a:p>
          <a:p>
            <a:pPr algn="ctr"/>
            <a:r>
              <a:rPr lang="en-US" altLang="zh-TW" sz="2400" dirty="0"/>
              <a:t>(</a:t>
            </a:r>
            <a:r>
              <a:rPr lang="zh-TW" altLang="en-US" sz="2400" dirty="0"/>
              <a:t>洗潔精</a:t>
            </a:r>
            <a:r>
              <a:rPr lang="en-US" altLang="zh-TW" sz="2400" dirty="0"/>
              <a:t>)</a:t>
            </a:r>
            <a:endParaRPr lang="en-US" sz="2400" dirty="0"/>
          </a:p>
        </p:txBody>
      </p:sp>
      <p:sp>
        <p:nvSpPr>
          <p:cNvPr id="16" name="TextBox 2"/>
          <p:cNvSpPr txBox="1"/>
          <p:nvPr/>
        </p:nvSpPr>
        <p:spPr>
          <a:xfrm>
            <a:off x="677334" y="1260421"/>
            <a:ext cx="43252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Mayonnaise (mayo)</a:t>
            </a:r>
            <a:r>
              <a:rPr lang="zh-TW" altLang="en-US" sz="2800" b="1" dirty="0">
                <a:solidFill>
                  <a:srgbClr val="FFC000"/>
                </a:solidFill>
              </a:rPr>
              <a:t>蛋黃醬</a:t>
            </a:r>
            <a:endParaRPr lang="en-US" sz="2800" b="1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  <p:sp>
        <p:nvSpPr>
          <p:cNvPr id="18" name="TextBox 7"/>
          <p:cNvSpPr txBox="1"/>
          <p:nvPr/>
        </p:nvSpPr>
        <p:spPr>
          <a:xfrm>
            <a:off x="677334" y="1764510"/>
            <a:ext cx="6072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How to mix water and oil? (</a:t>
            </a:r>
            <a:r>
              <a:rPr lang="zh-TW" altLang="en-US" sz="2400" dirty="0"/>
              <a:t>把油和水攪均</a:t>
            </a:r>
            <a:r>
              <a:rPr lang="en-US" altLang="zh-TW" sz="2400" dirty="0"/>
              <a:t>?)</a:t>
            </a:r>
            <a:endParaRPr lang="en-HK" sz="2400" dirty="0"/>
          </a:p>
        </p:txBody>
      </p:sp>
      <p:pic>
        <p:nvPicPr>
          <p:cNvPr id="7170" name="Picture 2" descr="Free Cleaning Equipment photo and pictu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10" y="2252690"/>
            <a:ext cx="1816233" cy="27350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Free Washing Dishes Soap photo and pict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663" y="3129274"/>
            <a:ext cx="2771528" cy="1846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563" y="5554050"/>
            <a:ext cx="1862574" cy="124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101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 </a:t>
            </a:r>
            <a:r>
              <a:rPr lang="en-US" altLang="zh-TW" dirty="0"/>
              <a:t>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10" y="2806420"/>
            <a:ext cx="4491391" cy="2987814"/>
          </a:xfrm>
          <a:prstGeom prst="rect">
            <a:avLst/>
          </a:prstGeom>
        </p:spPr>
      </p:pic>
      <p:cxnSp>
        <p:nvCxnSpPr>
          <p:cNvPr id="5" name="Straight Connector 6"/>
          <p:cNvCxnSpPr/>
          <p:nvPr/>
        </p:nvCxnSpPr>
        <p:spPr>
          <a:xfrm flipV="1">
            <a:off x="732418" y="4659455"/>
            <a:ext cx="4866509" cy="11283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7"/>
          <p:cNvSpPr txBox="1"/>
          <p:nvPr/>
        </p:nvSpPr>
        <p:spPr>
          <a:xfrm>
            <a:off x="4819546" y="2540092"/>
            <a:ext cx="779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Myriad Pro" panose="020B0503030403020204" charset="0"/>
              </a:rPr>
              <a:t>Oil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4618196" y="5011545"/>
            <a:ext cx="14385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6">
                    <a:lumMod val="50000"/>
                  </a:schemeClr>
                </a:solidFill>
                <a:latin typeface="Myriad Pro" panose="020B0503030403020204" charset="0"/>
              </a:rPr>
              <a:t>Water</a:t>
            </a:r>
          </a:p>
        </p:txBody>
      </p:sp>
      <p:pic>
        <p:nvPicPr>
          <p:cNvPr id="8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4924" y="1891413"/>
            <a:ext cx="2296386" cy="2338799"/>
          </a:xfrm>
          <a:prstGeom prst="rect">
            <a:avLst/>
          </a:prstGeom>
        </p:spPr>
      </p:pic>
      <p:pic>
        <p:nvPicPr>
          <p:cNvPr id="9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8944" y="4683185"/>
            <a:ext cx="1872945" cy="2128915"/>
          </a:xfrm>
          <a:prstGeom prst="rect">
            <a:avLst/>
          </a:prstGeom>
        </p:spPr>
      </p:pic>
      <p:sp>
        <p:nvSpPr>
          <p:cNvPr id="10" name="Down Arrow 13"/>
          <p:cNvSpPr/>
          <p:nvPr/>
        </p:nvSpPr>
        <p:spPr>
          <a:xfrm>
            <a:off x="9947428" y="4102255"/>
            <a:ext cx="331375" cy="7649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5"/>
          <p:cNvSpPr txBox="1"/>
          <p:nvPr/>
        </p:nvSpPr>
        <p:spPr>
          <a:xfrm>
            <a:off x="2226520" y="2102845"/>
            <a:ext cx="2373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latin typeface="Myriad Pro" panose="020B0503030403020204" charset="0"/>
              </a:rPr>
              <a:t>Lecithin (</a:t>
            </a:r>
            <a:r>
              <a:rPr lang="zh-TW" altLang="en-US" sz="2400" u="sng" dirty="0">
                <a:latin typeface="Myriad Pro" panose="020B0503030403020204" charset="0"/>
              </a:rPr>
              <a:t>卵磷脂</a:t>
            </a:r>
            <a:r>
              <a:rPr lang="en-US" altLang="zh-TW" sz="2400" u="sng" dirty="0">
                <a:latin typeface="Myriad Pro" panose="020B0503030403020204" charset="0"/>
              </a:rPr>
              <a:t>)</a:t>
            </a:r>
            <a:endParaRPr lang="en-US" sz="2400" u="sng" dirty="0">
              <a:latin typeface="Myriad Pro" panose="020B050303040302020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10178787" y="4154909"/>
            <a:ext cx="1207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Lecithin</a:t>
            </a:r>
          </a:p>
        </p:txBody>
      </p:sp>
      <p:sp>
        <p:nvSpPr>
          <p:cNvPr id="14" name="TextBox 5"/>
          <p:cNvSpPr txBox="1"/>
          <p:nvPr/>
        </p:nvSpPr>
        <p:spPr>
          <a:xfrm>
            <a:off x="336242" y="1429748"/>
            <a:ext cx="10294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Mayonnaise = 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lemon juice (</a:t>
            </a:r>
            <a:r>
              <a:rPr lang="zh-TW" altLang="en-US" sz="2400" dirty="0">
                <a:solidFill>
                  <a:srgbClr val="00B0F0"/>
                </a:solidFill>
                <a:latin typeface="Myriad Pro" panose="020B0503030403020204" charset="0"/>
              </a:rPr>
              <a:t>檸檬汁</a:t>
            </a:r>
            <a:r>
              <a:rPr lang="en-US" altLang="zh-TW" sz="2400" dirty="0">
                <a:solidFill>
                  <a:srgbClr val="00B0F0"/>
                </a:solidFill>
                <a:latin typeface="Myriad Pro" panose="020B0503030403020204" charset="0"/>
              </a:rPr>
              <a:t>) 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or vinegar </a:t>
            </a:r>
            <a:r>
              <a:rPr lang="en-US" altLang="zh-TW" sz="2400" dirty="0">
                <a:solidFill>
                  <a:srgbClr val="00B0F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00B0F0"/>
                </a:solidFill>
                <a:latin typeface="Myriad Pro" panose="020B0503030403020204" charset="0"/>
              </a:rPr>
              <a:t>醋</a:t>
            </a:r>
            <a:r>
              <a:rPr lang="en-US" altLang="zh-TW" sz="2400" dirty="0">
                <a:solidFill>
                  <a:srgbClr val="00B0F0"/>
                </a:solidFill>
                <a:latin typeface="Myriad Pro" panose="020B0503030403020204" charset="0"/>
              </a:rPr>
              <a:t>)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 </a:t>
            </a:r>
            <a:r>
              <a:rPr lang="en-US" sz="2400" dirty="0">
                <a:latin typeface="Myriad Pro" panose="020B0503030403020204" charset="0"/>
              </a:rPr>
              <a:t>+ </a:t>
            </a:r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egg yolks and oil (organic)</a:t>
            </a: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74" b="97218" l="4657" r="96446">
                        <a14:foregroundMark x1="7598" y1="61047" x2="13235" y2="698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057" y="1970292"/>
            <a:ext cx="2912811" cy="2181039"/>
          </a:xfrm>
          <a:prstGeom prst="rect">
            <a:avLst/>
          </a:prstGeom>
        </p:spPr>
      </p:pic>
      <p:cxnSp>
        <p:nvCxnSpPr>
          <p:cNvPr id="17" name="直線單箭頭接點 16"/>
          <p:cNvCxnSpPr/>
          <p:nvPr/>
        </p:nvCxnSpPr>
        <p:spPr>
          <a:xfrm>
            <a:off x="7464357" y="3190672"/>
            <a:ext cx="2108620" cy="24319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17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  <p:bldP spid="11" grpId="0"/>
      <p:bldP spid="1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Emulsification </a:t>
            </a:r>
            <a:r>
              <a:rPr lang="en-US" altLang="zh-TW" dirty="0"/>
              <a:t>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93" y="3670808"/>
            <a:ext cx="2243309" cy="280176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428" y="4175165"/>
            <a:ext cx="2710574" cy="1956696"/>
          </a:xfrm>
          <a:prstGeom prst="rect">
            <a:avLst/>
          </a:prstGeom>
        </p:spPr>
      </p:pic>
      <p:sp>
        <p:nvSpPr>
          <p:cNvPr id="6" name="Right Arrow 6"/>
          <p:cNvSpPr/>
          <p:nvPr/>
        </p:nvSpPr>
        <p:spPr>
          <a:xfrm>
            <a:off x="4356780" y="4988852"/>
            <a:ext cx="1968649" cy="336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3488" y="1591392"/>
            <a:ext cx="1810453" cy="186823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5836" y="1394399"/>
            <a:ext cx="1929825" cy="2193569"/>
          </a:xfrm>
          <a:prstGeom prst="rect">
            <a:avLst/>
          </a:prstGeom>
        </p:spPr>
      </p:pic>
      <p:sp>
        <p:nvSpPr>
          <p:cNvPr id="9" name="Right Arrow 9"/>
          <p:cNvSpPr/>
          <p:nvPr/>
        </p:nvSpPr>
        <p:spPr>
          <a:xfrm>
            <a:off x="4335332" y="2423000"/>
            <a:ext cx="1968649" cy="3361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724" y="3592791"/>
            <a:ext cx="4052993" cy="282898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5" y="3679619"/>
            <a:ext cx="3988746" cy="2784145"/>
          </a:xfrm>
          <a:prstGeom prst="rect">
            <a:avLst/>
          </a:prstGeom>
        </p:spPr>
      </p:pic>
      <p:sp>
        <p:nvSpPr>
          <p:cNvPr id="12" name="TextBox 2"/>
          <p:cNvSpPr txBox="1"/>
          <p:nvPr/>
        </p:nvSpPr>
        <p:spPr>
          <a:xfrm>
            <a:off x="4230255" y="1930400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More emulsion</a:t>
            </a:r>
          </a:p>
        </p:txBody>
      </p:sp>
      <p:pic>
        <p:nvPicPr>
          <p:cNvPr id="13" name="Picture 10" descr="See the source 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2" t="24380" r="22133"/>
          <a:stretch/>
        </p:blipFill>
        <p:spPr bwMode="auto">
          <a:xfrm>
            <a:off x="9023384" y="1056787"/>
            <a:ext cx="2626353" cy="20287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字方塊 13"/>
          <p:cNvSpPr txBox="1"/>
          <p:nvPr/>
        </p:nvSpPr>
        <p:spPr>
          <a:xfrm>
            <a:off x="6409057" y="6554946"/>
            <a:ext cx="5596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Credits of the two bottom images: Chest of books </a:t>
            </a:r>
            <a:r>
              <a:rPr lang="en-US" sz="1200" dirty="0">
                <a:hlinkClick r:id="rId9"/>
              </a:rPr>
              <a:t>https://chestofbooks.com/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7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3692379" y="1502798"/>
            <a:ext cx="39724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charset="0"/>
              </a:rPr>
              <a:t>1</a:t>
            </a:r>
            <a:r>
              <a:rPr lang="en-US" sz="2000" baseline="30000" dirty="0">
                <a:latin typeface="Myriad Pro" panose="020B0503030403020204" charset="0"/>
              </a:rPr>
              <a:t>st</a:t>
            </a:r>
            <a:r>
              <a:rPr lang="en-US" sz="2000" dirty="0">
                <a:latin typeface="Myriad Pro" panose="020B0503030403020204" charset="0"/>
              </a:rPr>
              <a:t> step: Separate the egg white and the egg yolk from an egg.</a:t>
            </a:r>
            <a:br>
              <a:rPr lang="en-US" sz="2000" dirty="0">
                <a:latin typeface="Myriad Pro" panose="020B0503030403020204" charset="0"/>
              </a:rPr>
            </a:br>
            <a:r>
              <a:rPr lang="en-US" altLang="zh-TW" sz="2000" dirty="0">
                <a:latin typeface="Myriad Pro" panose="020B0503030403020204" charset="0"/>
              </a:rPr>
              <a:t>(</a:t>
            </a:r>
            <a:r>
              <a:rPr lang="zh-TW" altLang="en-US" sz="2000" dirty="0">
                <a:latin typeface="Myriad Pro" panose="020B0503030403020204" charset="0"/>
              </a:rPr>
              <a:t>把蛋白和蛋黃分開</a:t>
            </a:r>
            <a:r>
              <a:rPr lang="en-US" altLang="zh-TW" sz="2000" dirty="0">
                <a:latin typeface="Myriad Pro" panose="020B050303040302020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latin typeface="Myriad Pro" panose="020B0503030403020204" charset="0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3964668" y="2522323"/>
            <a:ext cx="26684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Myriad Pro" panose="020B0503030403020204" charset="0"/>
              </a:rPr>
              <a:t>But Why!?</a:t>
            </a:r>
          </a:p>
        </p:txBody>
      </p:sp>
      <p:sp>
        <p:nvSpPr>
          <p:cNvPr id="6" name="TextBox 9"/>
          <p:cNvSpPr txBox="1"/>
          <p:nvPr/>
        </p:nvSpPr>
        <p:spPr>
          <a:xfrm>
            <a:off x="677333" y="3368492"/>
            <a:ext cx="6574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Myriad Pro" panose="020B0503030403020204" charset="0"/>
              </a:rPr>
              <a:t>2</a:t>
            </a:r>
            <a:r>
              <a:rPr lang="en-US" sz="2000" baseline="30000" dirty="0">
                <a:latin typeface="Myriad Pro" panose="020B0503030403020204" charset="0"/>
              </a:rPr>
              <a:t>nd</a:t>
            </a:r>
            <a:r>
              <a:rPr lang="en-US" sz="2000" dirty="0">
                <a:latin typeface="Myriad Pro" panose="020B0503030403020204" charset="0"/>
              </a:rPr>
              <a:t> step: Introduce air into the egg white (foaming).</a:t>
            </a:r>
          </a:p>
        </p:txBody>
      </p:sp>
      <p:sp>
        <p:nvSpPr>
          <p:cNvPr id="7" name="Right Arrow 14"/>
          <p:cNvSpPr/>
          <p:nvPr/>
        </p:nvSpPr>
        <p:spPr>
          <a:xfrm>
            <a:off x="3748867" y="4824873"/>
            <a:ext cx="563613" cy="4303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15"/>
          <p:cNvSpPr/>
          <p:nvPr/>
        </p:nvSpPr>
        <p:spPr>
          <a:xfrm>
            <a:off x="7658925" y="4824873"/>
            <a:ext cx="631936" cy="4303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Woman breaking egg in ceramic bowl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40"/>
          <a:stretch/>
        </p:blipFill>
        <p:spPr bwMode="auto">
          <a:xfrm>
            <a:off x="8453230" y="609600"/>
            <a:ext cx="1862965" cy="2521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Glass bowl with whipped egg whit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6"/>
          <a:stretch/>
        </p:blipFill>
        <p:spPr bwMode="auto">
          <a:xfrm>
            <a:off x="8400290" y="3876930"/>
            <a:ext cx="1977398" cy="22401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meimanrensheng.com how to whip egg whites 1 whip the eggs slowly until froth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82" y="4001305"/>
            <a:ext cx="3093641" cy="2062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字方塊 11"/>
          <p:cNvSpPr txBox="1"/>
          <p:nvPr/>
        </p:nvSpPr>
        <p:spPr>
          <a:xfrm>
            <a:off x="7106299" y="6027189"/>
            <a:ext cx="41789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credits: </a:t>
            </a:r>
          </a:p>
          <a:p>
            <a:r>
              <a:rPr lang="en-US" altLang="zh-TW" sz="1200" dirty="0" err="1"/>
              <a:t>Souffle</a:t>
            </a:r>
            <a:r>
              <a:rPr lang="en-US" altLang="zh-TW" sz="1200" dirty="0"/>
              <a:t> pancake: </a:t>
            </a:r>
            <a:r>
              <a:rPr lang="en-US" altLang="zh-TW" sz="1200" dirty="0">
                <a:hlinkClick r:id="rId5"/>
              </a:rPr>
              <a:t>Photo</a:t>
            </a:r>
            <a:r>
              <a:rPr lang="en-US" altLang="zh-TW" sz="1200" dirty="0"/>
              <a:t> / Doing / </a:t>
            </a:r>
            <a:r>
              <a:rPr lang="en-US" altLang="zh-TW" sz="1200" dirty="0">
                <a:hlinkClick r:id="rId6"/>
              </a:rPr>
              <a:t>CC BY-ND 2.0</a:t>
            </a:r>
            <a:endParaRPr lang="en-US" sz="1200" dirty="0"/>
          </a:p>
          <a:p>
            <a:r>
              <a:rPr lang="en-US" sz="1200" dirty="0"/>
              <a:t>Foaming egg white: </a:t>
            </a:r>
            <a:r>
              <a:rPr lang="en-US" sz="1200" dirty="0">
                <a:hlinkClick r:id="rId7"/>
              </a:rPr>
              <a:t>Photo</a:t>
            </a:r>
            <a:r>
              <a:rPr lang="en-US" sz="1200" dirty="0"/>
              <a:t> / WOO WEI-DUAN / </a:t>
            </a:r>
            <a:r>
              <a:rPr lang="en-US" sz="1200" dirty="0">
                <a:hlinkClick r:id="rId8"/>
              </a:rPr>
              <a:t>CC BY-NC-ND 3.0</a:t>
            </a:r>
            <a:endParaRPr lang="en-US" sz="1200" dirty="0"/>
          </a:p>
          <a:p>
            <a:r>
              <a:rPr lang="en-US" sz="1200" dirty="0"/>
              <a:t>Egg white: </a:t>
            </a:r>
            <a:r>
              <a:rPr lang="en-US" sz="1200" dirty="0">
                <a:hlinkClick r:id="rId9"/>
              </a:rPr>
              <a:t>Photo</a:t>
            </a:r>
            <a:r>
              <a:rPr lang="en-US" sz="1200" dirty="0"/>
              <a:t> / Eliza Adam / </a:t>
            </a:r>
            <a:r>
              <a:rPr lang="en-US" sz="1200" dirty="0">
                <a:hlinkClick r:id="rId10"/>
              </a:rPr>
              <a:t>CC BY-NC-ND 2.0</a:t>
            </a:r>
            <a:endParaRPr lang="en-US" sz="1200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429114" y="4001305"/>
            <a:ext cx="3210324" cy="1957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00" y="1439468"/>
            <a:ext cx="2632037" cy="185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3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666090" y="2728145"/>
            <a:ext cx="3618638" cy="2206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7"/>
          <p:cNvSpPr txBox="1"/>
          <p:nvPr/>
        </p:nvSpPr>
        <p:spPr>
          <a:xfrm>
            <a:off x="756707" y="1469098"/>
            <a:ext cx="3922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Experiment time </a:t>
            </a:r>
            <a:r>
              <a:rPr lang="zh-TW" altLang="en-US" sz="2400" b="1" dirty="0"/>
              <a:t>實驗時間</a:t>
            </a:r>
            <a:endParaRPr lang="en-HK" sz="2400" b="1" dirty="0"/>
          </a:p>
        </p:txBody>
      </p:sp>
      <p:pic>
        <p:nvPicPr>
          <p:cNvPr id="10242" name="Picture 2" descr="File:Chicken egg01 monovula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23" y="2782051"/>
            <a:ext cx="2769141" cy="2076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7763658" y="2782051"/>
            <a:ext cx="3618638" cy="2206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Olive Oil High Quality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9128" y="1288316"/>
            <a:ext cx="3050810" cy="287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7243864" y="6051104"/>
            <a:ext cx="3705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Image credits:</a:t>
            </a:r>
          </a:p>
          <a:p>
            <a:r>
              <a:rPr lang="en-US" altLang="zh-TW" sz="1400" dirty="0"/>
              <a:t>Egg white and egg yolk: </a:t>
            </a:r>
            <a:r>
              <a:rPr lang="en-US" altLang="zh-TW" sz="1400" dirty="0">
                <a:hlinkClick r:id="rId5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miya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6"/>
              </a:rPr>
              <a:t>CC BY 3.0</a:t>
            </a:r>
            <a:endParaRPr lang="en-US" altLang="zh-TW" sz="1400" dirty="0"/>
          </a:p>
          <a:p>
            <a:r>
              <a:rPr lang="en-US" altLang="zh-TW" sz="1400" dirty="0"/>
              <a:t>Glass bottle:  </a:t>
            </a:r>
            <a:r>
              <a:rPr lang="en-US" altLang="zh-TW" sz="1400" dirty="0">
                <a:hlinkClick r:id="rId7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pngall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8"/>
              </a:rPr>
              <a:t>CC BY-NC 4.0</a:t>
            </a:r>
            <a:endParaRPr lang="zh-TW" altLang="en-US" sz="1400" dirty="0"/>
          </a:p>
        </p:txBody>
      </p:sp>
      <p:sp>
        <p:nvSpPr>
          <p:cNvPr id="11" name="TextBox 5"/>
          <p:cNvSpPr txBox="1"/>
          <p:nvPr/>
        </p:nvSpPr>
        <p:spPr>
          <a:xfrm>
            <a:off x="1783126" y="5187870"/>
            <a:ext cx="63850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Which one can form egg white foam?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</a:rPr>
              <a:t>哪一個可變成蛋白泡？</a:t>
            </a:r>
            <a:r>
              <a:rPr lang="en-US" altLang="zh-TW" sz="2800" b="1" dirty="0">
                <a:solidFill>
                  <a:srgbClr val="FF0000"/>
                </a:solidFill>
              </a:rPr>
              <a:t>)</a:t>
            </a:r>
            <a:endParaRPr lang="en-HK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2654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pic>
        <p:nvPicPr>
          <p:cNvPr id="11266" name="Picture 2" descr="meimanrensheng.com how to cook- separating eggs step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437" y="2112922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Overhead view of two healthy yellow egg yolks broken into the bottom of a clear glass measuring jug on a kitchen counter to be used as a breakfast or baking ingredi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937" y="2112922"/>
            <a:ext cx="286494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7"/>
          <p:cNvSpPr/>
          <p:nvPr/>
        </p:nvSpPr>
        <p:spPr>
          <a:xfrm>
            <a:off x="3865968" y="4764380"/>
            <a:ext cx="5974318" cy="120032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3499579" y="3683834"/>
            <a:ext cx="2986861" cy="7740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8"/>
          <p:cNvCxnSpPr/>
          <p:nvPr/>
        </p:nvCxnSpPr>
        <p:spPr>
          <a:xfrm flipH="1">
            <a:off x="9328158" y="2174865"/>
            <a:ext cx="849225" cy="103921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9"/>
          <p:cNvSpPr txBox="1"/>
          <p:nvPr/>
        </p:nvSpPr>
        <p:spPr>
          <a:xfrm>
            <a:off x="685816" y="4256052"/>
            <a:ext cx="3105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Mainly consists of protein</a:t>
            </a:r>
          </a:p>
          <a:p>
            <a:r>
              <a:rPr lang="en-US" sz="2000" dirty="0"/>
              <a:t>(nearly </a:t>
            </a:r>
            <a:r>
              <a:rPr lang="en-US" sz="2000" dirty="0">
                <a:solidFill>
                  <a:srgbClr val="FF0000"/>
                </a:solidFill>
              </a:rPr>
              <a:t>no oil or fat</a:t>
            </a:r>
            <a:r>
              <a:rPr lang="en-US" sz="2000" dirty="0"/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424009" y="1443494"/>
            <a:ext cx="2323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Consists of protein</a:t>
            </a:r>
          </a:p>
          <a:p>
            <a:r>
              <a:rPr lang="en-US" sz="2000" dirty="0"/>
              <a:t>and </a:t>
            </a:r>
            <a:r>
              <a:rPr lang="en-US" sz="2000" dirty="0">
                <a:solidFill>
                  <a:srgbClr val="FF0000"/>
                </a:solidFill>
              </a:rPr>
              <a:t>oil or fat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139464" y="4762897"/>
            <a:ext cx="5784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Oil</a:t>
            </a:r>
            <a:r>
              <a:rPr lang="en-US" sz="2400" dirty="0"/>
              <a:t> is hardly to be converted into foam </a:t>
            </a:r>
          </a:p>
          <a:p>
            <a:r>
              <a:rPr lang="en-US" sz="2400" dirty="0"/>
              <a:t>And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It will </a:t>
            </a:r>
            <a:r>
              <a:rPr lang="en-US" sz="2400" dirty="0">
                <a:solidFill>
                  <a:srgbClr val="FF0000"/>
                </a:solidFill>
              </a:rPr>
              <a:t>disturb</a:t>
            </a:r>
            <a:r>
              <a:rPr lang="en-US" sz="2400" dirty="0"/>
              <a:t> any foam formed </a:t>
            </a:r>
          </a:p>
        </p:txBody>
      </p:sp>
      <p:sp>
        <p:nvSpPr>
          <p:cNvPr id="12" name="TextBox 5"/>
          <p:cNvSpPr txBox="1"/>
          <p:nvPr/>
        </p:nvSpPr>
        <p:spPr>
          <a:xfrm>
            <a:off x="443371" y="1356816"/>
            <a:ext cx="3031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u="sng" dirty="0"/>
              <a:t>Composition of egg:</a:t>
            </a:r>
            <a:endParaRPr lang="en-US" sz="2400" b="1" u="sng" dirty="0"/>
          </a:p>
        </p:txBody>
      </p:sp>
      <p:sp>
        <p:nvSpPr>
          <p:cNvPr id="13" name="Down Arrow 12"/>
          <p:cNvSpPr/>
          <p:nvPr/>
        </p:nvSpPr>
        <p:spPr>
          <a:xfrm>
            <a:off x="6454932" y="4017922"/>
            <a:ext cx="651851" cy="689305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2"/>
          <p:cNvSpPr txBox="1"/>
          <p:nvPr/>
        </p:nvSpPr>
        <p:spPr>
          <a:xfrm>
            <a:off x="1166377" y="1713200"/>
            <a:ext cx="1643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/>
              <a:t>(</a:t>
            </a:r>
            <a:r>
              <a:rPr lang="zh-TW" altLang="en-US" sz="2400" b="1" dirty="0"/>
              <a:t>雞蛋成份</a:t>
            </a:r>
            <a:r>
              <a:rPr lang="en-US" altLang="zh-TW" sz="2400" b="1" dirty="0"/>
              <a:t>)</a:t>
            </a:r>
            <a:endParaRPr lang="en-HK" sz="2400" b="1" dirty="0"/>
          </a:p>
        </p:txBody>
      </p:sp>
      <p:sp>
        <p:nvSpPr>
          <p:cNvPr id="15" name="Rounded Rectangle 16"/>
          <p:cNvSpPr/>
          <p:nvPr/>
        </p:nvSpPr>
        <p:spPr>
          <a:xfrm>
            <a:off x="458592" y="2221032"/>
            <a:ext cx="1537854" cy="193905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dirty="0"/>
          </a:p>
        </p:txBody>
      </p:sp>
      <p:sp>
        <p:nvSpPr>
          <p:cNvPr id="16" name="Rounded Rectangle 17"/>
          <p:cNvSpPr/>
          <p:nvPr/>
        </p:nvSpPr>
        <p:spPr>
          <a:xfrm>
            <a:off x="2093622" y="2221033"/>
            <a:ext cx="1537854" cy="1939050"/>
          </a:xfrm>
          <a:prstGeom prst="round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TextBox 18"/>
          <p:cNvSpPr txBox="1"/>
          <p:nvPr/>
        </p:nvSpPr>
        <p:spPr>
          <a:xfrm>
            <a:off x="603901" y="2241965"/>
            <a:ext cx="1295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Egg white </a:t>
            </a:r>
          </a:p>
          <a:p>
            <a:pPr algn="ctr"/>
            <a:r>
              <a:rPr lang="en-US" b="1" u="sng" dirty="0"/>
              <a:t>(</a:t>
            </a:r>
            <a:r>
              <a:rPr lang="zh-TW" altLang="en-US" b="1" u="sng" dirty="0"/>
              <a:t>蛋白</a:t>
            </a:r>
            <a:r>
              <a:rPr lang="en-US" altLang="zh-TW" b="1" u="sng" dirty="0"/>
              <a:t>)</a:t>
            </a:r>
            <a:endParaRPr lang="en-HK" b="1" u="sng" dirty="0"/>
          </a:p>
        </p:txBody>
      </p:sp>
      <p:sp>
        <p:nvSpPr>
          <p:cNvPr id="18" name="TextBox 19"/>
          <p:cNvSpPr txBox="1"/>
          <p:nvPr/>
        </p:nvSpPr>
        <p:spPr>
          <a:xfrm>
            <a:off x="2334167" y="2241965"/>
            <a:ext cx="1132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Egg yolk </a:t>
            </a:r>
          </a:p>
          <a:p>
            <a:pPr algn="ctr"/>
            <a:r>
              <a:rPr lang="en-US" b="1" u="sng" dirty="0"/>
              <a:t>(</a:t>
            </a:r>
            <a:r>
              <a:rPr lang="zh-TW" altLang="en-US" b="1" u="sng" dirty="0"/>
              <a:t>蛋黃</a:t>
            </a:r>
            <a:r>
              <a:rPr lang="en-US" altLang="zh-TW" b="1" u="sng" dirty="0"/>
              <a:t>)</a:t>
            </a:r>
            <a:endParaRPr lang="en-HK" b="1" u="sng" dirty="0"/>
          </a:p>
        </p:txBody>
      </p:sp>
      <p:sp>
        <p:nvSpPr>
          <p:cNvPr id="19" name="TextBox 20"/>
          <p:cNvSpPr txBox="1"/>
          <p:nvPr/>
        </p:nvSpPr>
        <p:spPr>
          <a:xfrm>
            <a:off x="408747" y="3064494"/>
            <a:ext cx="1675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dirty="0"/>
              <a:t>90% water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10% protein</a:t>
            </a:r>
            <a:endParaRPr lang="en-HK" dirty="0"/>
          </a:p>
        </p:txBody>
      </p:sp>
      <p:sp>
        <p:nvSpPr>
          <p:cNvPr id="20" name="TextBox 21"/>
          <p:cNvSpPr txBox="1"/>
          <p:nvPr/>
        </p:nvSpPr>
        <p:spPr>
          <a:xfrm>
            <a:off x="2024819" y="3064494"/>
            <a:ext cx="16754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TW" dirty="0"/>
              <a:t>50% water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30% fat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20% protein</a:t>
            </a:r>
            <a:endParaRPr lang="en-HK" dirty="0"/>
          </a:p>
        </p:txBody>
      </p:sp>
      <p:sp>
        <p:nvSpPr>
          <p:cNvPr id="26" name="文字方塊 25"/>
          <p:cNvSpPr txBox="1"/>
          <p:nvPr/>
        </p:nvSpPr>
        <p:spPr>
          <a:xfrm>
            <a:off x="6718247" y="6141396"/>
            <a:ext cx="47863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Image credits:</a:t>
            </a:r>
          </a:p>
          <a:p>
            <a:r>
              <a:rPr lang="en-US" altLang="zh-TW" sz="1400" dirty="0"/>
              <a:t>Left: </a:t>
            </a:r>
            <a:r>
              <a:rPr lang="en-US" altLang="zh-TW" sz="1400" dirty="0">
                <a:hlinkClick r:id="rId4"/>
              </a:rPr>
              <a:t>Photo</a:t>
            </a:r>
            <a:r>
              <a:rPr lang="en-US" altLang="zh-TW" sz="1400" dirty="0"/>
              <a:t> / WOO WEI-</a:t>
            </a:r>
            <a:r>
              <a:rPr lang="en-US" altLang="zh-TW" sz="1400" dirty="0" err="1"/>
              <a:t>DUAN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5"/>
              </a:rPr>
              <a:t>CC BY-NC-ND 3.0</a:t>
            </a:r>
            <a:endParaRPr lang="en-US" altLang="zh-TW" sz="1400" dirty="0"/>
          </a:p>
          <a:p>
            <a:r>
              <a:rPr lang="en-US" altLang="zh-TW" sz="1400" dirty="0"/>
              <a:t>Right: </a:t>
            </a:r>
            <a:r>
              <a:rPr lang="en-US" altLang="zh-TW" sz="1400" dirty="0">
                <a:hlinkClick r:id="rId6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freegoodphotos.com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7"/>
              </a:rPr>
              <a:t>CC BY 3.0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0513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11" grpId="0"/>
      <p:bldP spid="13" grpId="0" animBg="1"/>
      <p:bldP spid="15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</a:t>
            </a:r>
            <a:r>
              <a:rPr lang="en-US" altLang="zh-TW" dirty="0"/>
              <a:t>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sp>
        <p:nvSpPr>
          <p:cNvPr id="4" name="TextBox 6"/>
          <p:cNvSpPr txBox="1"/>
          <p:nvPr/>
        </p:nvSpPr>
        <p:spPr>
          <a:xfrm>
            <a:off x="1211755" y="4388642"/>
            <a:ext cx="23326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Egg white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~90 %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~10 % protein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6941312" y="4388642"/>
            <a:ext cx="23326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Egg white foam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~90 % water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~10 % protein</a:t>
            </a:r>
          </a:p>
          <a:p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6" name="Right Arrow 9"/>
          <p:cNvSpPr/>
          <p:nvPr/>
        </p:nvSpPr>
        <p:spPr>
          <a:xfrm>
            <a:off x="4576657" y="2584613"/>
            <a:ext cx="1409252" cy="505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10"/>
          <p:cNvSpPr/>
          <p:nvPr/>
        </p:nvSpPr>
        <p:spPr>
          <a:xfrm>
            <a:off x="4036382" y="4667862"/>
            <a:ext cx="2296058" cy="5056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File:Blancs d'oeufs batt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75" y="1950385"/>
            <a:ext cx="2913815" cy="2185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6705600" y="6477863"/>
            <a:ext cx="33877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Egg white foam: </a:t>
            </a:r>
            <a:r>
              <a:rPr lang="en-US" sz="1200" dirty="0">
                <a:hlinkClick r:id="rId3"/>
              </a:rPr>
              <a:t>Photo</a:t>
            </a:r>
            <a:r>
              <a:rPr lang="en-US" sz="1200" dirty="0"/>
              <a:t> / Vlad2i / </a:t>
            </a:r>
            <a:r>
              <a:rPr lang="en-US" sz="1200" dirty="0">
                <a:hlinkClick r:id="rId4"/>
              </a:rPr>
              <a:t>CC BY-SA 3.0</a:t>
            </a:r>
            <a:endParaRPr lang="en-US" sz="1200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666090" y="1807260"/>
            <a:ext cx="3618638" cy="2206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1"/>
          <p:cNvSpPr txBox="1"/>
          <p:nvPr/>
        </p:nvSpPr>
        <p:spPr>
          <a:xfrm>
            <a:off x="677334" y="1365942"/>
            <a:ext cx="3937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u="sng" dirty="0"/>
              <a:t>Composition of egg white: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312301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pic>
        <p:nvPicPr>
          <p:cNvPr id="14" name="Picture 2" descr="Backdrop of burnt coal with rugged surfac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81" b="40933"/>
          <a:stretch/>
        </p:blipFill>
        <p:spPr bwMode="auto">
          <a:xfrm>
            <a:off x="1171963" y="1821926"/>
            <a:ext cx="2253286" cy="20111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Large Diamonds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3333"/>
          <a:stretch/>
        </p:blipFill>
        <p:spPr bwMode="auto">
          <a:xfrm>
            <a:off x="5836596" y="1821926"/>
            <a:ext cx="2879387" cy="1948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ight Arrow 4"/>
          <p:cNvSpPr/>
          <p:nvPr/>
        </p:nvSpPr>
        <p:spPr>
          <a:xfrm>
            <a:off x="4002110" y="2663349"/>
            <a:ext cx="1637607" cy="5403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TextBox 5"/>
          <p:cNvSpPr txBox="1"/>
          <p:nvPr/>
        </p:nvSpPr>
        <p:spPr>
          <a:xfrm>
            <a:off x="1364715" y="1420293"/>
            <a:ext cx="1800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/>
              <a:t>炭 </a:t>
            </a:r>
            <a:r>
              <a:rPr lang="en-US" altLang="zh-TW" sz="2400" b="1" dirty="0"/>
              <a:t>(carbon)</a:t>
            </a:r>
            <a:endParaRPr lang="en-HK" sz="2400" b="1" dirty="0"/>
          </a:p>
        </p:txBody>
      </p:sp>
      <p:sp>
        <p:nvSpPr>
          <p:cNvPr id="18" name="TextBox 11"/>
          <p:cNvSpPr txBox="1"/>
          <p:nvPr/>
        </p:nvSpPr>
        <p:spPr>
          <a:xfrm>
            <a:off x="6356068" y="1420292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/>
              <a:t>鑽石 </a:t>
            </a:r>
            <a:r>
              <a:rPr lang="en-US" altLang="zh-TW" sz="2400" b="1" dirty="0"/>
              <a:t>(carbon)</a:t>
            </a:r>
            <a:endParaRPr lang="en-HK" sz="2400" b="1" dirty="0"/>
          </a:p>
        </p:txBody>
      </p:sp>
      <p:pic>
        <p:nvPicPr>
          <p:cNvPr id="19" name="Picture 6" descr="沙灘上的沙子背景照片檔及更多不毛之地照片- iStoc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33" y="4360620"/>
            <a:ext cx="2961697" cy="197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ight Arrow 9"/>
          <p:cNvSpPr/>
          <p:nvPr/>
        </p:nvSpPr>
        <p:spPr>
          <a:xfrm>
            <a:off x="4111802" y="5076717"/>
            <a:ext cx="1637607" cy="5403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TextBox 12"/>
          <p:cNvSpPr txBox="1"/>
          <p:nvPr/>
        </p:nvSpPr>
        <p:spPr>
          <a:xfrm>
            <a:off x="931790" y="3898954"/>
            <a:ext cx="2885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/>
              <a:t>沙 </a:t>
            </a:r>
            <a:r>
              <a:rPr lang="en-US" altLang="zh-TW" sz="2400" b="1" dirty="0"/>
              <a:t>(silicon dioxide)</a:t>
            </a:r>
            <a:endParaRPr lang="en-HK" sz="2400" b="1" dirty="0"/>
          </a:p>
        </p:txBody>
      </p:sp>
      <p:sp>
        <p:nvSpPr>
          <p:cNvPr id="22" name="TextBox 13"/>
          <p:cNvSpPr txBox="1"/>
          <p:nvPr/>
        </p:nvSpPr>
        <p:spPr>
          <a:xfrm>
            <a:off x="6071697" y="3902743"/>
            <a:ext cx="35012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/>
              <a:t>氣凝膠 </a:t>
            </a:r>
            <a:r>
              <a:rPr lang="en-US" altLang="zh-TW" sz="2400" b="1" dirty="0"/>
              <a:t>(silicon dioxide)</a:t>
            </a:r>
            <a:endParaRPr lang="en-HK" sz="2400" b="1" dirty="0"/>
          </a:p>
        </p:txBody>
      </p:sp>
      <p:pic>
        <p:nvPicPr>
          <p:cNvPr id="23" name="Picture 2" descr="Aerogel.or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996" y="4419817"/>
            <a:ext cx="3296224" cy="18541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字方塊 24"/>
          <p:cNvSpPr txBox="1"/>
          <p:nvPr/>
        </p:nvSpPr>
        <p:spPr>
          <a:xfrm>
            <a:off x="6443953" y="6581001"/>
            <a:ext cx="48256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Silica: </a:t>
            </a:r>
            <a:r>
              <a:rPr lang="en-US" sz="1200" dirty="0">
                <a:hlinkClick r:id="rId6"/>
              </a:rPr>
              <a:t>Photo</a:t>
            </a:r>
            <a:r>
              <a:rPr lang="en-US" sz="1200" dirty="0"/>
              <a:t> /  </a:t>
            </a:r>
            <a:r>
              <a:rPr lang="en-US" sz="1200" dirty="0" err="1"/>
              <a:t>Architettura</a:t>
            </a:r>
            <a:r>
              <a:rPr lang="en-US" sz="1200" dirty="0"/>
              <a:t> </a:t>
            </a:r>
            <a:r>
              <a:rPr lang="en-US" sz="1200" dirty="0" err="1"/>
              <a:t>Ecosostenibile</a:t>
            </a:r>
            <a:r>
              <a:rPr lang="en-US" sz="1200" dirty="0"/>
              <a:t> Ltd. / </a:t>
            </a:r>
            <a:r>
              <a:rPr lang="en-US" sz="1200" dirty="0">
                <a:hlinkClick r:id="rId7"/>
              </a:rPr>
              <a:t>CC BY-NC-ND 4.0</a:t>
            </a:r>
            <a:r>
              <a:rPr lang="en-US" sz="1200" dirty="0"/>
              <a:t> </a:t>
            </a:r>
          </a:p>
        </p:txBody>
      </p:sp>
      <p:pic>
        <p:nvPicPr>
          <p:cNvPr id="12290" name="Picture 2" descr="Dandel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676" y="4566955"/>
            <a:ext cx="2260310" cy="1559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68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18" grpId="0"/>
      <p:bldP spid="20" grpId="0" animBg="1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</a:t>
            </a:r>
            <a:r>
              <a:rPr lang="en-US" altLang="zh-TW" dirty="0"/>
              <a:t>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4" name="Rounded Rectangle 17"/>
          <p:cNvSpPr/>
          <p:nvPr/>
        </p:nvSpPr>
        <p:spPr>
          <a:xfrm>
            <a:off x="7914609" y="3754209"/>
            <a:ext cx="2936383" cy="20207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15"/>
          <p:cNvSpPr/>
          <p:nvPr/>
        </p:nvSpPr>
        <p:spPr>
          <a:xfrm>
            <a:off x="4044097" y="3775962"/>
            <a:ext cx="3767685" cy="23913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4"/>
          <p:cNvSpPr/>
          <p:nvPr/>
        </p:nvSpPr>
        <p:spPr>
          <a:xfrm>
            <a:off x="954245" y="3796208"/>
            <a:ext cx="2936383" cy="2371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104761" y="2483415"/>
            <a:ext cx="3250194" cy="4382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341497" y="2088733"/>
            <a:ext cx="277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Mixing and beating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1406772" y="4010086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Phase change</a:t>
            </a:r>
          </a:p>
          <a:p>
            <a:pPr algn="ctr"/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C00000"/>
                </a:solidFill>
                <a:latin typeface="Myriad Pro" panose="020B0503030403020204" charset="0"/>
              </a:rPr>
              <a:t>形態轉變</a:t>
            </a:r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C00000"/>
              </a:solidFill>
              <a:latin typeface="Myriad Pro" panose="020B0503030403020204" charset="0"/>
            </a:endParaRPr>
          </a:p>
          <a:p>
            <a:pPr algn="ctr"/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4955654" y="4004727"/>
            <a:ext cx="18900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  <a:latin typeface="Myriad Pro" panose="020B0503030403020204" charset="0"/>
              </a:rPr>
              <a:t>Color</a:t>
            </a:r>
            <a:r>
              <a:rPr lang="en-US" sz="2400" dirty="0">
                <a:latin typeface="Myriad Pro" panose="020B0503030403020204" charset="0"/>
              </a:rPr>
              <a:t> 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change</a:t>
            </a:r>
          </a:p>
          <a:p>
            <a:pPr algn="ctr"/>
            <a:r>
              <a:rPr lang="en-US" altLang="zh-TW" sz="2400" dirty="0">
                <a:solidFill>
                  <a:srgbClr val="00B05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00B050"/>
                </a:solidFill>
                <a:latin typeface="Myriad Pro" panose="020B0503030403020204" charset="0"/>
              </a:rPr>
              <a:t>顏色</a:t>
            </a:r>
            <a:r>
              <a:rPr lang="zh-TW" altLang="en-US" sz="2400" dirty="0">
                <a:solidFill>
                  <a:srgbClr val="00B0F0"/>
                </a:solidFill>
                <a:latin typeface="Myriad Pro" panose="020B0503030403020204" charset="0"/>
              </a:rPr>
              <a:t>轉變</a:t>
            </a:r>
            <a:r>
              <a:rPr lang="en-US" altLang="zh-TW" sz="2400" dirty="0">
                <a:solidFill>
                  <a:srgbClr val="00B0F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00B0F0"/>
              </a:solidFill>
              <a:latin typeface="Myriad Pro" panose="020B0503030403020204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180864" y="4004726"/>
            <a:ext cx="22599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7030A0"/>
                </a:solidFill>
                <a:latin typeface="Myriad Pro" panose="020B0503030403020204" charset="0"/>
              </a:rPr>
              <a:t>Volume change</a:t>
            </a:r>
          </a:p>
          <a:p>
            <a:pPr algn="ctr"/>
            <a:r>
              <a:rPr lang="en-US" altLang="zh-TW" sz="2400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7030A0"/>
                </a:solidFill>
                <a:latin typeface="Myriad Pro" panose="020B0503030403020204" charset="0"/>
              </a:rPr>
              <a:t>體積轉變</a:t>
            </a:r>
            <a:r>
              <a:rPr lang="en-US" altLang="zh-TW" sz="2400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1255538" y="4962628"/>
            <a:ext cx="2285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1. Liquid to solid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4200130" y="4835723"/>
            <a:ext cx="3510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2. Transparent and yellow </a:t>
            </a:r>
          </a:p>
          <a:p>
            <a:pPr algn="ctr"/>
            <a:r>
              <a:rPr lang="en-US" sz="2400" dirty="0">
                <a:latin typeface="Myriad Pro" panose="020B0503030403020204" charset="0"/>
              </a:rPr>
              <a:t>to dull and white</a:t>
            </a:r>
          </a:p>
        </p:txBody>
      </p:sp>
      <p:sp>
        <p:nvSpPr>
          <p:cNvPr id="14" name="TextBox 25"/>
          <p:cNvSpPr txBox="1"/>
          <p:nvPr/>
        </p:nvSpPr>
        <p:spPr>
          <a:xfrm>
            <a:off x="8709350" y="4985990"/>
            <a:ext cx="1291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3. Larger</a:t>
            </a:r>
          </a:p>
        </p:txBody>
      </p:sp>
      <p:sp>
        <p:nvSpPr>
          <p:cNvPr id="15" name="TextBox 2"/>
          <p:cNvSpPr txBox="1"/>
          <p:nvPr/>
        </p:nvSpPr>
        <p:spPr>
          <a:xfrm>
            <a:off x="5062047" y="282690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（打蛋白）</a:t>
            </a:r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8375177" y="6515187"/>
            <a:ext cx="33877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Egg white foam: </a:t>
            </a:r>
            <a:r>
              <a:rPr lang="en-US" sz="1200" dirty="0">
                <a:hlinkClick r:id="rId2"/>
              </a:rPr>
              <a:t>Photo</a:t>
            </a:r>
            <a:r>
              <a:rPr lang="en-US" sz="1200" dirty="0"/>
              <a:t> / Vlad2i / </a:t>
            </a:r>
            <a:r>
              <a:rPr lang="en-US" sz="1200" dirty="0">
                <a:hlinkClick r:id="rId3"/>
              </a:rPr>
              <a:t>CC BY-SA 3.0</a:t>
            </a:r>
            <a:endParaRPr lang="en-US" sz="1200" dirty="0"/>
          </a:p>
        </p:txBody>
      </p:sp>
      <p:pic>
        <p:nvPicPr>
          <p:cNvPr id="20" name="Picture 2" descr="File:Blancs d'oeufs battus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622" y="1775751"/>
            <a:ext cx="2535523" cy="1901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圖片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1276749" y="1841451"/>
            <a:ext cx="2730729" cy="166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8"/>
          <p:cNvSpPr txBox="1"/>
          <p:nvPr/>
        </p:nvSpPr>
        <p:spPr>
          <a:xfrm>
            <a:off x="1594324" y="5509109"/>
            <a:ext cx="1656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(</a:t>
            </a:r>
            <a:r>
              <a:rPr lang="zh-TW" altLang="en-US" sz="2000" dirty="0"/>
              <a:t>液態變固態</a:t>
            </a:r>
            <a:r>
              <a:rPr lang="en-US" altLang="zh-TW" sz="2000" dirty="0"/>
              <a:t>)</a:t>
            </a:r>
            <a:endParaRPr lang="en-HK" sz="2000" dirty="0"/>
          </a:p>
        </p:txBody>
      </p:sp>
      <p:sp>
        <p:nvSpPr>
          <p:cNvPr id="23" name="TextBox 9"/>
          <p:cNvSpPr txBox="1"/>
          <p:nvPr/>
        </p:nvSpPr>
        <p:spPr>
          <a:xfrm>
            <a:off x="4941232" y="5717248"/>
            <a:ext cx="1912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(</a:t>
            </a:r>
            <a:r>
              <a:rPr lang="zh-TW" altLang="en-US" sz="2000" dirty="0"/>
              <a:t>透明變啞白色</a:t>
            </a:r>
            <a:r>
              <a:rPr lang="en-US" altLang="zh-TW" sz="2000" dirty="0"/>
              <a:t>)</a:t>
            </a:r>
            <a:endParaRPr lang="en-HK" sz="2000" dirty="0"/>
          </a:p>
        </p:txBody>
      </p:sp>
      <p:sp>
        <p:nvSpPr>
          <p:cNvPr id="24" name="TextBox 10"/>
          <p:cNvSpPr txBox="1"/>
          <p:nvPr/>
        </p:nvSpPr>
        <p:spPr>
          <a:xfrm>
            <a:off x="3770134" y="1311043"/>
            <a:ext cx="3775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Observation (</a:t>
            </a:r>
            <a:r>
              <a:rPr lang="zh-TW" altLang="en-US" sz="2400" b="1" u="sng" dirty="0"/>
              <a:t>請觀察一下</a:t>
            </a:r>
            <a:r>
              <a:rPr lang="en-US" altLang="zh-TW" sz="2400" b="1" u="sng" dirty="0"/>
              <a:t>)</a:t>
            </a:r>
            <a:endParaRPr lang="en-HK" sz="2400" b="1" u="sng" dirty="0"/>
          </a:p>
        </p:txBody>
      </p:sp>
    </p:spTree>
    <p:extLst>
      <p:ext uri="{BB962C8B-B14F-4D97-AF65-F5344CB8AC3E}">
        <p14:creationId xmlns:p14="http://schemas.microsoft.com/office/powerpoint/2010/main" val="119820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t>3</a:t>
            </a:fld>
            <a:endParaRPr lang="zh-HK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Rundown</a:t>
            </a:r>
            <a:endParaRPr lang="zh-HK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372557" y="1420193"/>
            <a:ext cx="10972800" cy="4624655"/>
          </a:xfrm>
        </p:spPr>
        <p:txBody>
          <a:bodyPr>
            <a:normAutofit/>
          </a:bodyPr>
          <a:lstStyle/>
          <a:p>
            <a:r>
              <a:rPr lang="en-US" dirty="0"/>
              <a:t>Molecular cooking (</a:t>
            </a:r>
            <a:r>
              <a:rPr lang="zh-TW" altLang="en-US" dirty="0"/>
              <a:t>分子料理</a:t>
            </a:r>
            <a:r>
              <a:rPr lang="en-US" altLang="zh-TW" dirty="0"/>
              <a:t>)</a:t>
            </a:r>
          </a:p>
          <a:p>
            <a:r>
              <a:rPr lang="en-US" dirty="0" err="1"/>
              <a:t>Spherification</a:t>
            </a:r>
            <a:r>
              <a:rPr lang="en-US" dirty="0"/>
              <a:t> experiment (</a:t>
            </a:r>
            <a:r>
              <a:rPr lang="zh-TW" altLang="en-US" dirty="0"/>
              <a:t>晶球實驗</a:t>
            </a:r>
            <a:r>
              <a:rPr lang="en-US" altLang="zh-TW" dirty="0"/>
              <a:t>)</a:t>
            </a:r>
          </a:p>
        </p:txBody>
      </p:sp>
      <p:pic>
        <p:nvPicPr>
          <p:cNvPr id="4098" name="Picture 2" descr="Chinese Kitch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77" y="3081724"/>
            <a:ext cx="4406292" cy="3304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5462492" y="3771009"/>
            <a:ext cx="4045065" cy="762352"/>
          </a:xfrm>
          <a:prstGeom prst="roundRect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8" name="TextBox 4"/>
          <p:cNvSpPr txBox="1"/>
          <p:nvPr/>
        </p:nvSpPr>
        <p:spPr>
          <a:xfrm>
            <a:off x="1062146" y="2555743"/>
            <a:ext cx="4465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Traditional cooking (</a:t>
            </a:r>
            <a:r>
              <a:rPr lang="zh-TW" altLang="en-US" sz="2400" b="1" u="sng" dirty="0"/>
              <a:t>傳統煮食</a:t>
            </a:r>
            <a:r>
              <a:rPr lang="en-US" altLang="zh-TW" sz="2400" b="1" u="sng" dirty="0"/>
              <a:t>)</a:t>
            </a:r>
            <a:endParaRPr lang="en-HK" sz="2400" b="1" u="sng" dirty="0"/>
          </a:p>
        </p:txBody>
      </p:sp>
      <p:sp>
        <p:nvSpPr>
          <p:cNvPr id="9" name="TextBox 5"/>
          <p:cNvSpPr txBox="1"/>
          <p:nvPr/>
        </p:nvSpPr>
        <p:spPr>
          <a:xfrm>
            <a:off x="5634488" y="3910988"/>
            <a:ext cx="36968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/>
              <a:t>煎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炒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煮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炸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炆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燉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蒸</a:t>
            </a:r>
            <a:r>
              <a:rPr lang="en-US" altLang="zh-TW" sz="2800" b="1" dirty="0"/>
              <a:t>‧</a:t>
            </a:r>
            <a:r>
              <a:rPr lang="zh-TW" altLang="en-US" sz="2800" b="1" dirty="0"/>
              <a:t>焗</a:t>
            </a:r>
            <a:endParaRPr lang="en-HK" sz="2800" b="1" dirty="0"/>
          </a:p>
        </p:txBody>
      </p:sp>
      <p:sp>
        <p:nvSpPr>
          <p:cNvPr id="10" name="TextBox 8"/>
          <p:cNvSpPr txBox="1"/>
          <p:nvPr/>
        </p:nvSpPr>
        <p:spPr>
          <a:xfrm>
            <a:off x="6826252" y="5286962"/>
            <a:ext cx="13965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7200" b="1" dirty="0"/>
              <a:t>???</a:t>
            </a:r>
            <a:endParaRPr lang="en-HK" sz="7200" b="1" dirty="0"/>
          </a:p>
        </p:txBody>
      </p:sp>
      <p:sp>
        <p:nvSpPr>
          <p:cNvPr id="11" name="Down Arrow 7"/>
          <p:cNvSpPr/>
          <p:nvPr/>
        </p:nvSpPr>
        <p:spPr>
          <a:xfrm>
            <a:off x="7149947" y="4434208"/>
            <a:ext cx="749147" cy="1034277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70268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5" name="TextBox 5"/>
          <p:cNvSpPr txBox="1"/>
          <p:nvPr/>
        </p:nvSpPr>
        <p:spPr>
          <a:xfrm>
            <a:off x="691057" y="1345114"/>
            <a:ext cx="2616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Ovalbumin, ~55 %</a:t>
            </a:r>
          </a:p>
        </p:txBody>
      </p:sp>
      <p:pic>
        <p:nvPicPr>
          <p:cNvPr id="6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59" y="1806779"/>
            <a:ext cx="3108487" cy="3108487"/>
          </a:xfrm>
          <a:prstGeom prst="rect">
            <a:avLst/>
          </a:prstGeom>
        </p:spPr>
      </p:pic>
      <p:cxnSp>
        <p:nvCxnSpPr>
          <p:cNvPr id="10" name="Straight Arrow Connector 17"/>
          <p:cNvCxnSpPr>
            <a:stCxn id="27" idx="1"/>
          </p:cNvCxnSpPr>
          <p:nvPr/>
        </p:nvCxnSpPr>
        <p:spPr>
          <a:xfrm flipH="1">
            <a:off x="2831830" y="2427521"/>
            <a:ext cx="1048466" cy="56857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21"/>
          <p:cNvCxnSpPr/>
          <p:nvPr/>
        </p:nvCxnSpPr>
        <p:spPr>
          <a:xfrm>
            <a:off x="2756526" y="4222468"/>
            <a:ext cx="1116601" cy="62706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994677" y="1747350"/>
            <a:ext cx="1704505" cy="3025346"/>
            <a:chOff x="840010" y="1952321"/>
            <a:chExt cx="1704505" cy="3025346"/>
          </a:xfrm>
        </p:grpSpPr>
        <p:sp>
          <p:nvSpPr>
            <p:cNvPr id="15" name="Oval 2"/>
            <p:cNvSpPr/>
            <p:nvPr/>
          </p:nvSpPr>
          <p:spPr>
            <a:xfrm>
              <a:off x="840010" y="1952321"/>
              <a:ext cx="1704505" cy="302534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7"/>
            <p:cNvSpPr/>
            <p:nvPr/>
          </p:nvSpPr>
          <p:spPr>
            <a:xfrm>
              <a:off x="1225091" y="2488813"/>
              <a:ext cx="951471" cy="1952361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Straight Arrow Connector 16"/>
          <p:cNvCxnSpPr/>
          <p:nvPr/>
        </p:nvCxnSpPr>
        <p:spPr>
          <a:xfrm flipV="1">
            <a:off x="1039760" y="4222468"/>
            <a:ext cx="385081" cy="138744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26"/>
          <p:cNvCxnSpPr/>
          <p:nvPr/>
        </p:nvCxnSpPr>
        <p:spPr>
          <a:xfrm flipH="1" flipV="1">
            <a:off x="1892012" y="3630729"/>
            <a:ext cx="2508690" cy="237217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圖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3880296" y="1595018"/>
            <a:ext cx="2730729" cy="166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文字方塊 27"/>
          <p:cNvSpPr txBox="1"/>
          <p:nvPr/>
        </p:nvSpPr>
        <p:spPr>
          <a:xfrm>
            <a:off x="7805941" y="6128662"/>
            <a:ext cx="409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Image credits:</a:t>
            </a:r>
          </a:p>
          <a:p>
            <a:r>
              <a:rPr lang="en-US" altLang="zh-TW" sz="900" dirty="0"/>
              <a:t>Ovalbumin: Stein, P.E., Leslie, A.G., Finch, J.T., Carrell, R.W. (1991) Crystal structure </a:t>
            </a:r>
            <a:br>
              <a:rPr lang="en-US" altLang="zh-TW" sz="900" dirty="0"/>
            </a:br>
            <a:r>
              <a:rPr lang="en-US" altLang="zh-TW" sz="900" dirty="0"/>
              <a:t>of </a:t>
            </a:r>
            <a:r>
              <a:rPr lang="en-US" altLang="zh-TW" sz="900" dirty="0" err="1"/>
              <a:t>uncleaved</a:t>
            </a:r>
            <a:r>
              <a:rPr lang="en-US" altLang="zh-TW" sz="900" dirty="0"/>
              <a:t> ovalbumin at 1.95 A resolution. DOI: 10.1016/0022-2836(91)80185-w </a:t>
            </a:r>
          </a:p>
          <a:p>
            <a:r>
              <a:rPr lang="en-US" altLang="zh-TW" sz="900" dirty="0" err="1"/>
              <a:t>Ovomucin</a:t>
            </a:r>
            <a:r>
              <a:rPr lang="en-US" altLang="zh-TW" sz="900" dirty="0"/>
              <a:t>: </a:t>
            </a:r>
            <a:r>
              <a:rPr lang="en-US" sz="900" dirty="0"/>
              <a:t>Horn, J.R., </a:t>
            </a:r>
            <a:r>
              <a:rPr lang="en-US" sz="900" dirty="0" err="1"/>
              <a:t>Ramaswamy</a:t>
            </a:r>
            <a:r>
              <a:rPr lang="en-US" sz="900" dirty="0"/>
              <a:t>, S., Murphy, K.P. (2003) </a:t>
            </a:r>
            <a:r>
              <a:rPr lang="en-US" sz="900" dirty="0" err="1"/>
              <a:t>J.Mol.Biol</a:t>
            </a:r>
            <a:r>
              <a:rPr lang="en-US" sz="900" dirty="0"/>
              <a:t>. 331: 497-508</a:t>
            </a:r>
          </a:p>
        </p:txBody>
      </p:sp>
      <p:sp>
        <p:nvSpPr>
          <p:cNvPr id="29" name="TextBox 14"/>
          <p:cNvSpPr txBox="1"/>
          <p:nvPr/>
        </p:nvSpPr>
        <p:spPr>
          <a:xfrm>
            <a:off x="3953611" y="3985820"/>
            <a:ext cx="33666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Protein </a:t>
            </a:r>
            <a:r>
              <a:rPr lang="en-US" altLang="zh-TW" sz="2400" dirty="0"/>
              <a:t>(</a:t>
            </a:r>
            <a:r>
              <a:rPr lang="zh-TW" altLang="en-US" sz="2400" dirty="0"/>
              <a:t>蛋白質</a:t>
            </a:r>
            <a:r>
              <a:rPr lang="en-US" altLang="zh-TW" sz="2400" dirty="0"/>
              <a:t>)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Amino acids </a:t>
            </a:r>
            <a:r>
              <a:rPr lang="en-US" altLang="zh-TW" sz="2400" dirty="0"/>
              <a:t>(</a:t>
            </a:r>
            <a:r>
              <a:rPr lang="zh-TW" altLang="en-US" sz="2400" dirty="0"/>
              <a:t>胺基酸</a:t>
            </a:r>
            <a:r>
              <a:rPr lang="en-US" altLang="zh-TW" sz="2400" dirty="0"/>
              <a:t>)</a:t>
            </a:r>
            <a:endParaRPr lang="en-US" sz="2400" dirty="0"/>
          </a:p>
        </p:txBody>
      </p:sp>
      <p:sp>
        <p:nvSpPr>
          <p:cNvPr id="30" name="TextBox 18"/>
          <p:cNvSpPr txBox="1"/>
          <p:nvPr/>
        </p:nvSpPr>
        <p:spPr>
          <a:xfrm>
            <a:off x="332464" y="5574664"/>
            <a:ext cx="24240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</a:rPr>
              <a:t>Hydrophilic part</a:t>
            </a:r>
          </a:p>
          <a:p>
            <a:r>
              <a:rPr lang="en-US" altLang="zh-TW" sz="2400" b="1" dirty="0">
                <a:solidFill>
                  <a:srgbClr val="0070C0"/>
                </a:solidFill>
              </a:rPr>
              <a:t>(</a:t>
            </a:r>
            <a:r>
              <a:rPr lang="zh-TW" altLang="en-US" sz="2400" b="1" dirty="0">
                <a:solidFill>
                  <a:srgbClr val="0070C0"/>
                </a:solidFill>
              </a:rPr>
              <a:t>親水性</a:t>
            </a:r>
            <a:r>
              <a:rPr lang="en-US" altLang="zh-TW" sz="2400" b="1" dirty="0">
                <a:solidFill>
                  <a:srgbClr val="0070C0"/>
                </a:solidFill>
              </a:rPr>
              <a:t>)</a:t>
            </a:r>
            <a:endParaRPr lang="en-US" sz="2400" b="1" dirty="0">
              <a:solidFill>
                <a:srgbClr val="0070C0"/>
              </a:solidFill>
            </a:endParaRPr>
          </a:p>
          <a:p>
            <a:endParaRPr lang="en-US" sz="2400" dirty="0">
              <a:solidFill>
                <a:srgbClr val="00B0F0"/>
              </a:solidFill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4527478" y="5669533"/>
            <a:ext cx="25811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Hydrophobic part</a:t>
            </a:r>
          </a:p>
          <a:p>
            <a:r>
              <a:rPr lang="en-US" altLang="zh-TW" sz="2400" b="1" dirty="0">
                <a:solidFill>
                  <a:srgbClr val="C00000"/>
                </a:solidFill>
              </a:rPr>
              <a:t>(</a:t>
            </a:r>
            <a:r>
              <a:rPr lang="zh-TW" altLang="en-US" sz="2400" b="1" dirty="0">
                <a:solidFill>
                  <a:srgbClr val="C00000"/>
                </a:solidFill>
              </a:rPr>
              <a:t>親油性</a:t>
            </a:r>
            <a:r>
              <a:rPr lang="en-US" altLang="zh-TW" sz="2400" b="1" dirty="0">
                <a:solidFill>
                  <a:srgbClr val="C00000"/>
                </a:solidFill>
              </a:rPr>
              <a:t>)</a:t>
            </a:r>
            <a:endParaRPr lang="en-US" sz="2400" b="1" dirty="0">
              <a:solidFill>
                <a:srgbClr val="C00000"/>
              </a:solidFill>
            </a:endParaRPr>
          </a:p>
          <a:p>
            <a:endParaRPr lang="en-US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46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</a:t>
            </a:r>
            <a:r>
              <a:rPr lang="en-US" altLang="zh-TW" dirty="0"/>
              <a:t>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31</a:t>
            </a:fld>
            <a:endParaRPr lang="zh-HK" altLang="en-US" dirty="0"/>
          </a:p>
        </p:txBody>
      </p:sp>
      <p:sp>
        <p:nvSpPr>
          <p:cNvPr id="4" name="Right Arrow 6"/>
          <p:cNvSpPr/>
          <p:nvPr/>
        </p:nvSpPr>
        <p:spPr>
          <a:xfrm>
            <a:off x="3842080" y="1995427"/>
            <a:ext cx="2739219" cy="344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7"/>
          <p:cNvSpPr txBox="1"/>
          <p:nvPr/>
        </p:nvSpPr>
        <p:spPr>
          <a:xfrm>
            <a:off x="3804577" y="1533762"/>
            <a:ext cx="277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Mixing and beating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1360311" y="3259915"/>
            <a:ext cx="2616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Ovalbumin, ~55 %</a:t>
            </a: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5827"/>
            <a:ext cx="1724762" cy="1724762"/>
          </a:xfrm>
          <a:prstGeom prst="rect">
            <a:avLst/>
          </a:prstGeom>
        </p:spPr>
      </p:pic>
      <p:sp>
        <p:nvSpPr>
          <p:cNvPr id="8" name="TextBox 10"/>
          <p:cNvSpPr txBox="1"/>
          <p:nvPr/>
        </p:nvSpPr>
        <p:spPr>
          <a:xfrm>
            <a:off x="1378264" y="3691582"/>
            <a:ext cx="2642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Water-soluble form</a:t>
            </a:r>
          </a:p>
        </p:txBody>
      </p:sp>
      <p:sp>
        <p:nvSpPr>
          <p:cNvPr id="9" name="Right Arrow 11"/>
          <p:cNvSpPr/>
          <p:nvPr/>
        </p:nvSpPr>
        <p:spPr>
          <a:xfrm>
            <a:off x="4215802" y="3693053"/>
            <a:ext cx="2739219" cy="344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12"/>
          <p:cNvSpPr txBox="1"/>
          <p:nvPr/>
        </p:nvSpPr>
        <p:spPr>
          <a:xfrm>
            <a:off x="7042479" y="3283968"/>
            <a:ext cx="2616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Ovalbumin, ~55 %</a:t>
            </a:r>
          </a:p>
        </p:txBody>
      </p:sp>
      <p:sp>
        <p:nvSpPr>
          <p:cNvPr id="11" name="TextBox 13"/>
          <p:cNvSpPr txBox="1"/>
          <p:nvPr/>
        </p:nvSpPr>
        <p:spPr>
          <a:xfrm>
            <a:off x="7217394" y="3715635"/>
            <a:ext cx="306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Water-insoluble form</a:t>
            </a:r>
          </a:p>
        </p:txBody>
      </p:sp>
      <p:sp>
        <p:nvSpPr>
          <p:cNvPr id="12" name="TextBox 22"/>
          <p:cNvSpPr txBox="1"/>
          <p:nvPr/>
        </p:nvSpPr>
        <p:spPr>
          <a:xfrm>
            <a:off x="4776303" y="3348117"/>
            <a:ext cx="1693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Denaturing</a:t>
            </a:r>
          </a:p>
        </p:txBody>
      </p:sp>
      <p:grpSp>
        <p:nvGrpSpPr>
          <p:cNvPr id="13" name="Group 21"/>
          <p:cNvGrpSpPr/>
          <p:nvPr/>
        </p:nvGrpSpPr>
        <p:grpSpPr>
          <a:xfrm>
            <a:off x="480341" y="2955629"/>
            <a:ext cx="763768" cy="1531902"/>
            <a:chOff x="840010" y="1952321"/>
            <a:chExt cx="1704505" cy="3025346"/>
          </a:xfrm>
        </p:grpSpPr>
        <p:sp>
          <p:nvSpPr>
            <p:cNvPr id="14" name="Oval 24"/>
            <p:cNvSpPr/>
            <p:nvPr/>
          </p:nvSpPr>
          <p:spPr>
            <a:xfrm>
              <a:off x="840010" y="1952321"/>
              <a:ext cx="1704505" cy="302534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25"/>
            <p:cNvSpPr/>
            <p:nvPr/>
          </p:nvSpPr>
          <p:spPr>
            <a:xfrm>
              <a:off x="1225091" y="2488813"/>
              <a:ext cx="951471" cy="1952361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26"/>
          <p:cNvGrpSpPr/>
          <p:nvPr/>
        </p:nvGrpSpPr>
        <p:grpSpPr>
          <a:xfrm>
            <a:off x="10293761" y="2777697"/>
            <a:ext cx="952245" cy="1827769"/>
            <a:chOff x="7368014" y="2025157"/>
            <a:chExt cx="1764404" cy="2825373"/>
          </a:xfrm>
        </p:grpSpPr>
        <p:sp>
          <p:nvSpPr>
            <p:cNvPr id="17" name="Oval 27"/>
            <p:cNvSpPr/>
            <p:nvPr/>
          </p:nvSpPr>
          <p:spPr>
            <a:xfrm>
              <a:off x="7368014" y="2025157"/>
              <a:ext cx="1764404" cy="2825373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28"/>
            <p:cNvSpPr/>
            <p:nvPr/>
          </p:nvSpPr>
          <p:spPr>
            <a:xfrm>
              <a:off x="7855479" y="2626392"/>
              <a:ext cx="803189" cy="162290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271" y="4438573"/>
            <a:ext cx="1920016" cy="1989720"/>
          </a:xfrm>
          <a:prstGeom prst="rect">
            <a:avLst/>
          </a:prstGeom>
        </p:spPr>
      </p:pic>
      <p:sp>
        <p:nvSpPr>
          <p:cNvPr id="20" name="TextBox 16"/>
          <p:cNvSpPr txBox="1"/>
          <p:nvPr/>
        </p:nvSpPr>
        <p:spPr>
          <a:xfrm>
            <a:off x="1963942" y="5369038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1" name="TextBox 36"/>
          <p:cNvSpPr txBox="1"/>
          <p:nvPr/>
        </p:nvSpPr>
        <p:spPr>
          <a:xfrm>
            <a:off x="2308055" y="5157915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2" name="TextBox 37"/>
          <p:cNvSpPr txBox="1"/>
          <p:nvPr/>
        </p:nvSpPr>
        <p:spPr>
          <a:xfrm>
            <a:off x="1400130" y="6058961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3" name="TextBox 38"/>
          <p:cNvSpPr txBox="1"/>
          <p:nvPr/>
        </p:nvSpPr>
        <p:spPr>
          <a:xfrm>
            <a:off x="2048394" y="6088380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4" name="TextBox 39"/>
          <p:cNvSpPr txBox="1"/>
          <p:nvPr/>
        </p:nvSpPr>
        <p:spPr>
          <a:xfrm>
            <a:off x="1528996" y="5739751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5" name="TextBox 40"/>
          <p:cNvSpPr txBox="1"/>
          <p:nvPr/>
        </p:nvSpPr>
        <p:spPr>
          <a:xfrm>
            <a:off x="1094050" y="5445514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6" name="TextBox 41"/>
          <p:cNvSpPr txBox="1"/>
          <p:nvPr/>
        </p:nvSpPr>
        <p:spPr>
          <a:xfrm>
            <a:off x="1540324" y="511053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7" name="TextBox 42"/>
          <p:cNvSpPr txBox="1"/>
          <p:nvPr/>
        </p:nvSpPr>
        <p:spPr>
          <a:xfrm>
            <a:off x="1058088" y="4760669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8" name="TextBox 43"/>
          <p:cNvSpPr txBox="1"/>
          <p:nvPr/>
        </p:nvSpPr>
        <p:spPr>
          <a:xfrm>
            <a:off x="1899848" y="459408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9" name="TextBox 44"/>
          <p:cNvSpPr txBox="1"/>
          <p:nvPr/>
        </p:nvSpPr>
        <p:spPr>
          <a:xfrm>
            <a:off x="2333889" y="5524548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pic>
        <p:nvPicPr>
          <p:cNvPr id="30" name="Picture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179" y="4594083"/>
            <a:ext cx="1969905" cy="2014968"/>
          </a:xfrm>
          <a:prstGeom prst="rect">
            <a:avLst/>
          </a:prstGeom>
        </p:spPr>
      </p:pic>
      <p:sp>
        <p:nvSpPr>
          <p:cNvPr id="31" name="TextBox 46"/>
          <p:cNvSpPr txBox="1"/>
          <p:nvPr/>
        </p:nvSpPr>
        <p:spPr>
          <a:xfrm>
            <a:off x="6352421" y="6025634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2" name="TextBox 47"/>
          <p:cNvSpPr txBox="1"/>
          <p:nvPr/>
        </p:nvSpPr>
        <p:spPr>
          <a:xfrm>
            <a:off x="6454069" y="577464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3" name="TextBox 48"/>
          <p:cNvSpPr txBox="1"/>
          <p:nvPr/>
        </p:nvSpPr>
        <p:spPr>
          <a:xfrm>
            <a:off x="6735545" y="5530807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4" name="TextBox 49"/>
          <p:cNvSpPr txBox="1"/>
          <p:nvPr/>
        </p:nvSpPr>
        <p:spPr>
          <a:xfrm>
            <a:off x="7157882" y="553088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5" name="TextBox 50"/>
          <p:cNvSpPr txBox="1"/>
          <p:nvPr/>
        </p:nvSpPr>
        <p:spPr>
          <a:xfrm>
            <a:off x="7576200" y="5584772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6" name="TextBox 51"/>
          <p:cNvSpPr txBox="1"/>
          <p:nvPr/>
        </p:nvSpPr>
        <p:spPr>
          <a:xfrm>
            <a:off x="7700758" y="5889709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7" name="TextBox 52"/>
          <p:cNvSpPr txBox="1"/>
          <p:nvPr/>
        </p:nvSpPr>
        <p:spPr>
          <a:xfrm>
            <a:off x="7802852" y="6144051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8" name="TextBox 53"/>
          <p:cNvSpPr txBox="1"/>
          <p:nvPr/>
        </p:nvSpPr>
        <p:spPr>
          <a:xfrm>
            <a:off x="6465880" y="5289055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9" name="TextBox 54"/>
          <p:cNvSpPr txBox="1"/>
          <p:nvPr/>
        </p:nvSpPr>
        <p:spPr>
          <a:xfrm>
            <a:off x="6891351" y="509158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40" name="TextBox 55"/>
          <p:cNvSpPr txBox="1"/>
          <p:nvPr/>
        </p:nvSpPr>
        <p:spPr>
          <a:xfrm>
            <a:off x="7415263" y="5218757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41" name="TextBox 56"/>
          <p:cNvSpPr txBox="1"/>
          <p:nvPr/>
        </p:nvSpPr>
        <p:spPr>
          <a:xfrm>
            <a:off x="7615727" y="4935801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42" name="TextBox 57"/>
          <p:cNvSpPr txBox="1"/>
          <p:nvPr/>
        </p:nvSpPr>
        <p:spPr>
          <a:xfrm>
            <a:off x="5055469" y="306813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（變性）</a:t>
            </a:r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43" name="Right Arrow 58"/>
          <p:cNvSpPr/>
          <p:nvPr/>
        </p:nvSpPr>
        <p:spPr>
          <a:xfrm>
            <a:off x="3244181" y="5444947"/>
            <a:ext cx="2739219" cy="344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59"/>
          <p:cNvSpPr txBox="1"/>
          <p:nvPr/>
        </p:nvSpPr>
        <p:spPr>
          <a:xfrm>
            <a:off x="3664005" y="5117514"/>
            <a:ext cx="1693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Denaturing</a:t>
            </a:r>
          </a:p>
        </p:txBody>
      </p:sp>
      <p:sp>
        <p:nvSpPr>
          <p:cNvPr id="45" name="TextBox 60"/>
          <p:cNvSpPr txBox="1"/>
          <p:nvPr/>
        </p:nvSpPr>
        <p:spPr>
          <a:xfrm>
            <a:off x="3800948" y="481579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（變性）</a:t>
            </a:r>
            <a:endParaRPr lang="en-US" sz="2400" dirty="0">
              <a:latin typeface="Myriad Pro" panose="020B0503030403020204" charset="0"/>
            </a:endParaRPr>
          </a:p>
        </p:txBody>
      </p:sp>
      <p:pic>
        <p:nvPicPr>
          <p:cNvPr id="46" name="Picture 2" descr="File:Blancs d'oeufs battus.jp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556" y="1454023"/>
            <a:ext cx="1945403" cy="1459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圖片 4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971768" y="1580273"/>
            <a:ext cx="2730729" cy="166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" name="文字方塊 47"/>
          <p:cNvSpPr txBox="1"/>
          <p:nvPr/>
        </p:nvSpPr>
        <p:spPr>
          <a:xfrm>
            <a:off x="8414099" y="6131600"/>
            <a:ext cx="4241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Image credits:</a:t>
            </a:r>
          </a:p>
          <a:p>
            <a:r>
              <a:rPr lang="en-US" sz="800" dirty="0"/>
              <a:t>Egg white foam: </a:t>
            </a:r>
            <a:r>
              <a:rPr lang="en-US" sz="800" dirty="0">
                <a:hlinkClick r:id="rId7"/>
              </a:rPr>
              <a:t>Photo</a:t>
            </a:r>
            <a:r>
              <a:rPr lang="en-US" sz="800" dirty="0"/>
              <a:t> / Vlad2i / </a:t>
            </a:r>
            <a:r>
              <a:rPr lang="en-US" sz="800" dirty="0">
                <a:hlinkClick r:id="rId8"/>
              </a:rPr>
              <a:t>CC BY-SA 3.0</a:t>
            </a:r>
            <a:endParaRPr lang="en-US" sz="800" dirty="0"/>
          </a:p>
          <a:p>
            <a:r>
              <a:rPr lang="en-US" altLang="zh-TW" sz="800" dirty="0"/>
              <a:t>Ovalbumin: Stein, P.E., Leslie, A.G., Finch, J.T., Carrell, R.W. (1991) Crystal structure </a:t>
            </a:r>
            <a:br>
              <a:rPr lang="en-US" altLang="zh-TW" sz="800" dirty="0"/>
            </a:br>
            <a:r>
              <a:rPr lang="en-US" altLang="zh-TW" sz="800" dirty="0"/>
              <a:t>of </a:t>
            </a:r>
            <a:r>
              <a:rPr lang="en-US" altLang="zh-TW" sz="800" dirty="0" err="1"/>
              <a:t>uncleaved</a:t>
            </a:r>
            <a:r>
              <a:rPr lang="en-US" altLang="zh-TW" sz="800" dirty="0"/>
              <a:t> ovalbumin at 1.95 A resolution. DOI: 10.1016/0022-2836(91)80185-w </a:t>
            </a:r>
          </a:p>
          <a:p>
            <a:r>
              <a:rPr lang="en-US" altLang="zh-TW" sz="800" dirty="0" err="1"/>
              <a:t>Ovomucin</a:t>
            </a:r>
            <a:r>
              <a:rPr lang="en-US" altLang="zh-TW" sz="800" dirty="0"/>
              <a:t>: </a:t>
            </a:r>
            <a:r>
              <a:rPr lang="en-US" sz="800" dirty="0"/>
              <a:t>Horn, J.R., </a:t>
            </a:r>
            <a:r>
              <a:rPr lang="en-US" sz="800" dirty="0" err="1"/>
              <a:t>Ramaswamy</a:t>
            </a:r>
            <a:r>
              <a:rPr lang="en-US" sz="800" dirty="0"/>
              <a:t>, S., Murphy, K.P. (2003) </a:t>
            </a:r>
            <a:r>
              <a:rPr lang="en-US" sz="800" dirty="0" err="1"/>
              <a:t>J.Mol.Biol</a:t>
            </a:r>
            <a:r>
              <a:rPr lang="en-US" sz="800" dirty="0"/>
              <a:t>. 331: 497-508</a:t>
            </a:r>
          </a:p>
        </p:txBody>
      </p:sp>
    </p:spTree>
    <p:extLst>
      <p:ext uri="{BB962C8B-B14F-4D97-AF65-F5344CB8AC3E}">
        <p14:creationId xmlns:p14="http://schemas.microsoft.com/office/powerpoint/2010/main" val="342410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32</a:t>
            </a:fld>
            <a:endParaRPr lang="zh-HK" altLang="en-US" dirty="0"/>
          </a:p>
        </p:txBody>
      </p:sp>
      <p:sp>
        <p:nvSpPr>
          <p:cNvPr id="4" name="Right Arrow 6"/>
          <p:cNvSpPr/>
          <p:nvPr/>
        </p:nvSpPr>
        <p:spPr>
          <a:xfrm>
            <a:off x="4062984" y="2112894"/>
            <a:ext cx="2739219" cy="344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7"/>
          <p:cNvSpPr txBox="1"/>
          <p:nvPr/>
        </p:nvSpPr>
        <p:spPr>
          <a:xfrm>
            <a:off x="4025481" y="1651229"/>
            <a:ext cx="277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Mixing and beating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404811" y="3261628"/>
            <a:ext cx="2347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Myriad Pro" panose="020B0503030403020204" charset="0"/>
              </a:rPr>
              <a:t>Ovomucin</a:t>
            </a:r>
            <a:r>
              <a:rPr lang="en-US" sz="2400" dirty="0">
                <a:latin typeface="Myriad Pro" panose="020B0503030403020204" charset="0"/>
              </a:rPr>
              <a:t>, ~5 %</a:t>
            </a:r>
          </a:p>
        </p:txBody>
      </p:sp>
      <p:pic>
        <p:nvPicPr>
          <p:cNvPr id="7" name="Picture 1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988" y="3008795"/>
            <a:ext cx="996171" cy="1494257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1404811" y="3715499"/>
            <a:ext cx="34673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>
                <a:solidFill>
                  <a:srgbClr val="FF0000"/>
                </a:solidFill>
                <a:latin typeface="Myriad Pro" panose="020B0503030403020204" charset="0"/>
              </a:rPr>
              <a:t>Water-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insoluble form</a:t>
            </a:r>
          </a:p>
        </p:txBody>
      </p:sp>
      <p:sp>
        <p:nvSpPr>
          <p:cNvPr id="9" name="Right Arrow 18"/>
          <p:cNvSpPr/>
          <p:nvPr/>
        </p:nvSpPr>
        <p:spPr>
          <a:xfrm>
            <a:off x="4361596" y="3537812"/>
            <a:ext cx="2739219" cy="344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19"/>
          <p:cNvSpPr txBox="1"/>
          <p:nvPr/>
        </p:nvSpPr>
        <p:spPr>
          <a:xfrm>
            <a:off x="7334718" y="3257438"/>
            <a:ext cx="2347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latin typeface="Myriad Pro" panose="020B0503030403020204" charset="0"/>
              </a:rPr>
              <a:t>Ovomucin</a:t>
            </a:r>
            <a:r>
              <a:rPr lang="en-US" sz="2400" dirty="0">
                <a:latin typeface="Myriad Pro" panose="020B0503030403020204" charset="0"/>
              </a:rPr>
              <a:t>, ~5 %</a:t>
            </a:r>
          </a:p>
        </p:txBody>
      </p:sp>
      <p:sp>
        <p:nvSpPr>
          <p:cNvPr id="11" name="TextBox 20"/>
          <p:cNvSpPr txBox="1"/>
          <p:nvPr/>
        </p:nvSpPr>
        <p:spPr>
          <a:xfrm>
            <a:off x="7325751" y="3715499"/>
            <a:ext cx="2810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Water-soluble form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4902336" y="3132162"/>
            <a:ext cx="1693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Denaturing</a:t>
            </a:r>
          </a:p>
        </p:txBody>
      </p:sp>
      <p:grpSp>
        <p:nvGrpSpPr>
          <p:cNvPr id="13" name="Group 29"/>
          <p:cNvGrpSpPr/>
          <p:nvPr/>
        </p:nvGrpSpPr>
        <p:grpSpPr>
          <a:xfrm>
            <a:off x="264557" y="2968650"/>
            <a:ext cx="952245" cy="1827769"/>
            <a:chOff x="7368014" y="2025157"/>
            <a:chExt cx="1764404" cy="2825373"/>
          </a:xfrm>
        </p:grpSpPr>
        <p:sp>
          <p:nvSpPr>
            <p:cNvPr id="14" name="Oval 30"/>
            <p:cNvSpPr/>
            <p:nvPr/>
          </p:nvSpPr>
          <p:spPr>
            <a:xfrm>
              <a:off x="7368014" y="2025157"/>
              <a:ext cx="1764404" cy="2825373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31"/>
            <p:cNvSpPr/>
            <p:nvPr/>
          </p:nvSpPr>
          <p:spPr>
            <a:xfrm>
              <a:off x="7855479" y="2626392"/>
              <a:ext cx="803189" cy="162290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32"/>
          <p:cNvGrpSpPr/>
          <p:nvPr/>
        </p:nvGrpSpPr>
        <p:grpSpPr>
          <a:xfrm>
            <a:off x="10115407" y="2989972"/>
            <a:ext cx="763768" cy="1531902"/>
            <a:chOff x="840010" y="1952321"/>
            <a:chExt cx="1704505" cy="3025346"/>
          </a:xfrm>
        </p:grpSpPr>
        <p:sp>
          <p:nvSpPr>
            <p:cNvPr id="17" name="Oval 33"/>
            <p:cNvSpPr/>
            <p:nvPr/>
          </p:nvSpPr>
          <p:spPr>
            <a:xfrm>
              <a:off x="840010" y="1952321"/>
              <a:ext cx="1704505" cy="302534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34"/>
            <p:cNvSpPr/>
            <p:nvPr/>
          </p:nvSpPr>
          <p:spPr>
            <a:xfrm>
              <a:off x="1225091" y="2488813"/>
              <a:ext cx="951471" cy="1952361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985" y="4527754"/>
            <a:ext cx="1969905" cy="2014968"/>
          </a:xfrm>
          <a:prstGeom prst="rect">
            <a:avLst/>
          </a:prstGeom>
        </p:spPr>
      </p:pic>
      <p:sp>
        <p:nvSpPr>
          <p:cNvPr id="20" name="TextBox 37"/>
          <p:cNvSpPr txBox="1"/>
          <p:nvPr/>
        </p:nvSpPr>
        <p:spPr>
          <a:xfrm>
            <a:off x="1162227" y="5959305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1263875" y="5708314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2" name="TextBox 39"/>
          <p:cNvSpPr txBox="1"/>
          <p:nvPr/>
        </p:nvSpPr>
        <p:spPr>
          <a:xfrm>
            <a:off x="1545351" y="5464478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3" name="TextBox 40"/>
          <p:cNvSpPr txBox="1"/>
          <p:nvPr/>
        </p:nvSpPr>
        <p:spPr>
          <a:xfrm>
            <a:off x="1967688" y="5464554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4" name="TextBox 41"/>
          <p:cNvSpPr txBox="1"/>
          <p:nvPr/>
        </p:nvSpPr>
        <p:spPr>
          <a:xfrm>
            <a:off x="2386006" y="551844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5" name="TextBox 42"/>
          <p:cNvSpPr txBox="1"/>
          <p:nvPr/>
        </p:nvSpPr>
        <p:spPr>
          <a:xfrm>
            <a:off x="2510564" y="5823380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6" name="TextBox 43"/>
          <p:cNvSpPr txBox="1"/>
          <p:nvPr/>
        </p:nvSpPr>
        <p:spPr>
          <a:xfrm>
            <a:off x="2612658" y="6077722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7" name="TextBox 44"/>
          <p:cNvSpPr txBox="1"/>
          <p:nvPr/>
        </p:nvSpPr>
        <p:spPr>
          <a:xfrm>
            <a:off x="1275686" y="522272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8" name="TextBox 45"/>
          <p:cNvSpPr txBox="1"/>
          <p:nvPr/>
        </p:nvSpPr>
        <p:spPr>
          <a:xfrm>
            <a:off x="1701157" y="5025257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29" name="TextBox 46"/>
          <p:cNvSpPr txBox="1"/>
          <p:nvPr/>
        </p:nvSpPr>
        <p:spPr>
          <a:xfrm>
            <a:off x="2225069" y="5152428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0" name="TextBox 47"/>
          <p:cNvSpPr txBox="1"/>
          <p:nvPr/>
        </p:nvSpPr>
        <p:spPr>
          <a:xfrm>
            <a:off x="2425533" y="4869472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pic>
        <p:nvPicPr>
          <p:cNvPr id="31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100" y="4597198"/>
            <a:ext cx="1920016" cy="1989720"/>
          </a:xfrm>
          <a:prstGeom prst="rect">
            <a:avLst/>
          </a:prstGeom>
        </p:spPr>
      </p:pic>
      <p:sp>
        <p:nvSpPr>
          <p:cNvPr id="32" name="TextBox 49"/>
          <p:cNvSpPr txBox="1"/>
          <p:nvPr/>
        </p:nvSpPr>
        <p:spPr>
          <a:xfrm>
            <a:off x="6964771" y="552766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3" name="TextBox 50"/>
          <p:cNvSpPr txBox="1"/>
          <p:nvPr/>
        </p:nvSpPr>
        <p:spPr>
          <a:xfrm>
            <a:off x="7308884" y="5316540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4" name="TextBox 51"/>
          <p:cNvSpPr txBox="1"/>
          <p:nvPr/>
        </p:nvSpPr>
        <p:spPr>
          <a:xfrm>
            <a:off x="6400959" y="621758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5" name="TextBox 52"/>
          <p:cNvSpPr txBox="1"/>
          <p:nvPr/>
        </p:nvSpPr>
        <p:spPr>
          <a:xfrm>
            <a:off x="7049223" y="6247005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6" name="TextBox 53"/>
          <p:cNvSpPr txBox="1"/>
          <p:nvPr/>
        </p:nvSpPr>
        <p:spPr>
          <a:xfrm>
            <a:off x="6529825" y="589837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7" name="TextBox 54"/>
          <p:cNvSpPr txBox="1"/>
          <p:nvPr/>
        </p:nvSpPr>
        <p:spPr>
          <a:xfrm>
            <a:off x="6094879" y="5604139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8" name="TextBox 55"/>
          <p:cNvSpPr txBox="1"/>
          <p:nvPr/>
        </p:nvSpPr>
        <p:spPr>
          <a:xfrm>
            <a:off x="6541153" y="5269158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39" name="TextBox 56"/>
          <p:cNvSpPr txBox="1"/>
          <p:nvPr/>
        </p:nvSpPr>
        <p:spPr>
          <a:xfrm>
            <a:off x="6058917" y="4919294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40" name="TextBox 57"/>
          <p:cNvSpPr txBox="1"/>
          <p:nvPr/>
        </p:nvSpPr>
        <p:spPr>
          <a:xfrm>
            <a:off x="6900677" y="4752708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41" name="TextBox 58"/>
          <p:cNvSpPr txBox="1"/>
          <p:nvPr/>
        </p:nvSpPr>
        <p:spPr>
          <a:xfrm>
            <a:off x="7334718" y="5683173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H</a:t>
            </a:r>
            <a:r>
              <a:rPr lang="en-US" baseline="-25000" dirty="0">
                <a:solidFill>
                  <a:srgbClr val="0070C0"/>
                </a:solidFill>
              </a:rPr>
              <a:t>2</a:t>
            </a:r>
            <a:r>
              <a:rPr lang="en-US" dirty="0">
                <a:solidFill>
                  <a:srgbClr val="0070C0"/>
                </a:solidFill>
              </a:rPr>
              <a:t>O</a:t>
            </a:r>
          </a:p>
        </p:txBody>
      </p:sp>
      <p:sp>
        <p:nvSpPr>
          <p:cNvPr id="42" name="Right Arrow 59"/>
          <p:cNvSpPr/>
          <p:nvPr/>
        </p:nvSpPr>
        <p:spPr>
          <a:xfrm>
            <a:off x="3553428" y="5466128"/>
            <a:ext cx="2192705" cy="3447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60"/>
          <p:cNvSpPr txBox="1"/>
          <p:nvPr/>
        </p:nvSpPr>
        <p:spPr>
          <a:xfrm>
            <a:off x="3771334" y="5087521"/>
            <a:ext cx="16930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Denaturing</a:t>
            </a:r>
          </a:p>
        </p:txBody>
      </p:sp>
      <p:sp>
        <p:nvSpPr>
          <p:cNvPr id="44" name="TextBox 61"/>
          <p:cNvSpPr txBox="1"/>
          <p:nvPr/>
        </p:nvSpPr>
        <p:spPr>
          <a:xfrm>
            <a:off x="5023319" y="284394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（變性）</a:t>
            </a:r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45" name="TextBox 62"/>
          <p:cNvSpPr txBox="1"/>
          <p:nvPr/>
        </p:nvSpPr>
        <p:spPr>
          <a:xfrm>
            <a:off x="3909078" y="474279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（變性）</a:t>
            </a:r>
            <a:endParaRPr lang="en-US" sz="2400" dirty="0">
              <a:latin typeface="Myriad Pro" panose="020B0503030403020204" charset="0"/>
            </a:endParaRPr>
          </a:p>
        </p:txBody>
      </p:sp>
      <p:pic>
        <p:nvPicPr>
          <p:cNvPr id="46" name="Picture 2" descr="File:Blancs d'oeufs battus.jpg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556" y="1454023"/>
            <a:ext cx="1945403" cy="1459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圖片 4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1040399" y="1507647"/>
            <a:ext cx="2730729" cy="166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" name="文字方塊 47"/>
          <p:cNvSpPr txBox="1"/>
          <p:nvPr/>
        </p:nvSpPr>
        <p:spPr>
          <a:xfrm>
            <a:off x="8167023" y="6044409"/>
            <a:ext cx="42418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Image credits:</a:t>
            </a:r>
          </a:p>
          <a:p>
            <a:r>
              <a:rPr lang="en-US" sz="800" dirty="0"/>
              <a:t>Egg white foam: </a:t>
            </a:r>
            <a:r>
              <a:rPr lang="en-US" sz="800" dirty="0">
                <a:hlinkClick r:id="rId7"/>
              </a:rPr>
              <a:t>Photo</a:t>
            </a:r>
            <a:r>
              <a:rPr lang="en-US" sz="800" dirty="0"/>
              <a:t> / Vlad2i / </a:t>
            </a:r>
            <a:r>
              <a:rPr lang="en-US" sz="800" dirty="0">
                <a:hlinkClick r:id="rId8"/>
              </a:rPr>
              <a:t>CC BY-SA 3.0</a:t>
            </a:r>
            <a:endParaRPr lang="en-US" sz="800" dirty="0"/>
          </a:p>
          <a:p>
            <a:r>
              <a:rPr lang="en-US" altLang="zh-TW" sz="800" dirty="0"/>
              <a:t>Ovalbumin: Stein, P.E., Leslie, A.G., Finch, J.T., Carrell, R.W. (1991) Crystal structure </a:t>
            </a:r>
            <a:br>
              <a:rPr lang="en-US" altLang="zh-TW" sz="800" dirty="0"/>
            </a:br>
            <a:r>
              <a:rPr lang="en-US" altLang="zh-TW" sz="800" dirty="0"/>
              <a:t>of </a:t>
            </a:r>
            <a:r>
              <a:rPr lang="en-US" altLang="zh-TW" sz="800" dirty="0" err="1"/>
              <a:t>uncleaved</a:t>
            </a:r>
            <a:r>
              <a:rPr lang="en-US" altLang="zh-TW" sz="800" dirty="0"/>
              <a:t> ovalbumin at 1.95 A resolution. DOI: 10.1016/0022-2836(91)80185-w </a:t>
            </a:r>
          </a:p>
          <a:p>
            <a:r>
              <a:rPr lang="en-US" altLang="zh-TW" sz="800" dirty="0" err="1"/>
              <a:t>Ovomucin</a:t>
            </a:r>
            <a:r>
              <a:rPr lang="en-US" altLang="zh-TW" sz="800" dirty="0"/>
              <a:t>: </a:t>
            </a:r>
            <a:r>
              <a:rPr lang="en-US" sz="800" dirty="0"/>
              <a:t>Horn, J.R., </a:t>
            </a:r>
            <a:r>
              <a:rPr lang="en-US" sz="800" dirty="0" err="1"/>
              <a:t>Ramaswamy</a:t>
            </a:r>
            <a:r>
              <a:rPr lang="en-US" sz="800" dirty="0"/>
              <a:t>, S., Murphy, K.P. (2003) </a:t>
            </a:r>
            <a:r>
              <a:rPr lang="en-US" sz="800" dirty="0" err="1"/>
              <a:t>J.Mol.Biol</a:t>
            </a:r>
            <a:r>
              <a:rPr lang="en-US" sz="800" dirty="0"/>
              <a:t>. 331: 497-508</a:t>
            </a:r>
          </a:p>
        </p:txBody>
      </p:sp>
    </p:spTree>
    <p:extLst>
      <p:ext uri="{BB962C8B-B14F-4D97-AF65-F5344CB8AC3E}">
        <p14:creationId xmlns:p14="http://schemas.microsoft.com/office/powerpoint/2010/main" val="215880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/>
      <p:bldP spid="44" grpId="0"/>
      <p:bldP spid="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</a:t>
            </a:r>
            <a:r>
              <a:rPr lang="en-US" altLang="zh-TW" dirty="0"/>
              <a:t>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33</a:t>
            </a:fld>
            <a:endParaRPr lang="zh-HK" altLang="en-US" dirty="0"/>
          </a:p>
        </p:txBody>
      </p:sp>
      <p:sp>
        <p:nvSpPr>
          <p:cNvPr id="4" name="Rounded Rectangle 17"/>
          <p:cNvSpPr/>
          <p:nvPr/>
        </p:nvSpPr>
        <p:spPr>
          <a:xfrm>
            <a:off x="7821159" y="3753342"/>
            <a:ext cx="2936383" cy="20207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15"/>
          <p:cNvSpPr/>
          <p:nvPr/>
        </p:nvSpPr>
        <p:spPr>
          <a:xfrm>
            <a:off x="3950647" y="3775095"/>
            <a:ext cx="3767685" cy="23913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4"/>
          <p:cNvSpPr/>
          <p:nvPr/>
        </p:nvSpPr>
        <p:spPr>
          <a:xfrm>
            <a:off x="860795" y="3795341"/>
            <a:ext cx="2936383" cy="2371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215598" y="2375147"/>
            <a:ext cx="3250194" cy="4382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52334" y="1980465"/>
            <a:ext cx="277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Mixing and beating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1440023" y="400921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Phase change</a:t>
            </a:r>
          </a:p>
          <a:p>
            <a:pPr algn="ctr"/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C00000"/>
                </a:solidFill>
                <a:latin typeface="Myriad Pro" panose="020B0503030403020204" charset="0"/>
              </a:rPr>
              <a:t>形態轉變</a:t>
            </a:r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C00000"/>
              </a:solidFill>
              <a:latin typeface="Myriad Pro" panose="020B0503030403020204" charset="0"/>
            </a:endParaRPr>
          </a:p>
          <a:p>
            <a:pPr algn="ctr"/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4862204" y="4003860"/>
            <a:ext cx="18900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  <a:latin typeface="Myriad Pro" panose="020B0503030403020204" charset="0"/>
              </a:rPr>
              <a:t>Color</a:t>
            </a:r>
            <a:r>
              <a:rPr lang="en-US" sz="2400" dirty="0">
                <a:latin typeface="Myriad Pro" panose="020B0503030403020204" charset="0"/>
              </a:rPr>
              <a:t> 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change</a:t>
            </a:r>
          </a:p>
          <a:p>
            <a:pPr algn="ctr"/>
            <a:r>
              <a:rPr lang="en-US" altLang="zh-TW" sz="2400" dirty="0">
                <a:solidFill>
                  <a:srgbClr val="00B05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00B050"/>
                </a:solidFill>
                <a:latin typeface="Myriad Pro" panose="020B0503030403020204" charset="0"/>
              </a:rPr>
              <a:t>顏色</a:t>
            </a:r>
            <a:r>
              <a:rPr lang="zh-TW" altLang="en-US" sz="2400" dirty="0">
                <a:solidFill>
                  <a:srgbClr val="00B0F0"/>
                </a:solidFill>
                <a:latin typeface="Myriad Pro" panose="020B0503030403020204" charset="0"/>
              </a:rPr>
              <a:t>轉變</a:t>
            </a:r>
            <a:r>
              <a:rPr lang="en-US" altLang="zh-TW" sz="2400" dirty="0">
                <a:solidFill>
                  <a:srgbClr val="00B0F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00B0F0"/>
              </a:solidFill>
              <a:latin typeface="Myriad Pro" panose="020B0503030403020204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087414" y="4003859"/>
            <a:ext cx="22599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7030A0"/>
                </a:solidFill>
                <a:latin typeface="Myriad Pro" panose="020B0503030403020204" charset="0"/>
              </a:rPr>
              <a:t>Volume change</a:t>
            </a:r>
          </a:p>
          <a:p>
            <a:pPr algn="ctr"/>
            <a:r>
              <a:rPr lang="en-US" altLang="zh-TW" sz="2400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7030A0"/>
                </a:solidFill>
                <a:latin typeface="Myriad Pro" panose="020B0503030403020204" charset="0"/>
              </a:rPr>
              <a:t>體積轉變</a:t>
            </a:r>
            <a:r>
              <a:rPr lang="en-US" altLang="zh-TW" sz="2400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1025992" y="4984519"/>
            <a:ext cx="2285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1. Liquid to solid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4106680" y="4834856"/>
            <a:ext cx="3510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2. Transparent and yellow </a:t>
            </a:r>
          </a:p>
          <a:p>
            <a:pPr algn="ctr"/>
            <a:r>
              <a:rPr lang="en-US" sz="2400" dirty="0">
                <a:latin typeface="Myriad Pro" panose="020B0503030403020204" charset="0"/>
              </a:rPr>
              <a:t>to dull and white</a:t>
            </a:r>
          </a:p>
        </p:txBody>
      </p:sp>
      <p:sp>
        <p:nvSpPr>
          <p:cNvPr id="14" name="TextBox 25"/>
          <p:cNvSpPr txBox="1"/>
          <p:nvPr/>
        </p:nvSpPr>
        <p:spPr>
          <a:xfrm>
            <a:off x="8615900" y="4985123"/>
            <a:ext cx="1291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3. Larger</a:t>
            </a:r>
          </a:p>
        </p:txBody>
      </p:sp>
      <p:sp>
        <p:nvSpPr>
          <p:cNvPr id="15" name="TextBox 2"/>
          <p:cNvSpPr txBox="1"/>
          <p:nvPr/>
        </p:nvSpPr>
        <p:spPr>
          <a:xfrm>
            <a:off x="5172884" y="271863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（打蛋白）</a:t>
            </a:r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8375177" y="6515187"/>
            <a:ext cx="33877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Egg white foam: </a:t>
            </a:r>
            <a:r>
              <a:rPr lang="en-US" sz="1200" dirty="0">
                <a:hlinkClick r:id="rId2"/>
              </a:rPr>
              <a:t>Photo</a:t>
            </a:r>
            <a:r>
              <a:rPr lang="en-US" sz="1200" dirty="0"/>
              <a:t> / Vlad2i / </a:t>
            </a:r>
            <a:r>
              <a:rPr lang="en-US" sz="1200" dirty="0">
                <a:hlinkClick r:id="rId3"/>
              </a:rPr>
              <a:t>CC BY-SA 3.0</a:t>
            </a:r>
            <a:endParaRPr lang="en-US" sz="1200" dirty="0"/>
          </a:p>
        </p:txBody>
      </p:sp>
      <p:pic>
        <p:nvPicPr>
          <p:cNvPr id="20" name="Picture 2" descr="File:Blancs d'oeufs battus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459" y="1667483"/>
            <a:ext cx="2535523" cy="1901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圖片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1387586" y="1733183"/>
            <a:ext cx="2730729" cy="166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8"/>
          <p:cNvSpPr txBox="1"/>
          <p:nvPr/>
        </p:nvSpPr>
        <p:spPr>
          <a:xfrm>
            <a:off x="1500874" y="5508242"/>
            <a:ext cx="1656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(</a:t>
            </a:r>
            <a:r>
              <a:rPr lang="zh-TW" altLang="en-US" sz="2000" dirty="0"/>
              <a:t>液態變固態</a:t>
            </a:r>
            <a:r>
              <a:rPr lang="en-US" altLang="zh-TW" sz="2000" dirty="0"/>
              <a:t>)</a:t>
            </a:r>
            <a:endParaRPr lang="en-HK" sz="2000" dirty="0"/>
          </a:p>
        </p:txBody>
      </p:sp>
      <p:sp>
        <p:nvSpPr>
          <p:cNvPr id="23" name="TextBox 9"/>
          <p:cNvSpPr txBox="1"/>
          <p:nvPr/>
        </p:nvSpPr>
        <p:spPr>
          <a:xfrm>
            <a:off x="4847782" y="5716381"/>
            <a:ext cx="1912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(</a:t>
            </a:r>
            <a:r>
              <a:rPr lang="zh-TW" altLang="en-US" sz="2000" dirty="0"/>
              <a:t>透明變啞白色</a:t>
            </a:r>
            <a:r>
              <a:rPr lang="en-US" altLang="zh-TW" sz="2000" dirty="0"/>
              <a:t>)</a:t>
            </a:r>
            <a:endParaRPr lang="en-HK" sz="2000" dirty="0"/>
          </a:p>
        </p:txBody>
      </p:sp>
      <p:sp>
        <p:nvSpPr>
          <p:cNvPr id="24" name="TextBox 10"/>
          <p:cNvSpPr txBox="1"/>
          <p:nvPr/>
        </p:nvSpPr>
        <p:spPr>
          <a:xfrm>
            <a:off x="3880971" y="1202775"/>
            <a:ext cx="3775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Observation (</a:t>
            </a:r>
            <a:r>
              <a:rPr lang="zh-TW" altLang="en-US" sz="2400" b="1" u="sng" dirty="0"/>
              <a:t>請觀察一下</a:t>
            </a:r>
            <a:r>
              <a:rPr lang="en-US" altLang="zh-TW" sz="2400" b="1" u="sng" dirty="0"/>
              <a:t>)</a:t>
            </a:r>
            <a:endParaRPr lang="en-HK" sz="2400" b="1" u="sng" dirty="0"/>
          </a:p>
        </p:txBody>
      </p:sp>
    </p:spTree>
    <p:extLst>
      <p:ext uri="{BB962C8B-B14F-4D97-AF65-F5344CB8AC3E}">
        <p14:creationId xmlns:p14="http://schemas.microsoft.com/office/powerpoint/2010/main" val="225324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22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Foaming </a:t>
            </a:r>
            <a:r>
              <a:rPr lang="en-US" altLang="zh-TW" dirty="0"/>
              <a:t>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34</a:t>
            </a:fld>
            <a:endParaRPr lang="zh-HK" altLang="en-US" dirty="0"/>
          </a:p>
        </p:txBody>
      </p:sp>
      <p:sp>
        <p:nvSpPr>
          <p:cNvPr id="4" name="Rounded Rectangle 17"/>
          <p:cNvSpPr/>
          <p:nvPr/>
        </p:nvSpPr>
        <p:spPr>
          <a:xfrm>
            <a:off x="7775372" y="3718382"/>
            <a:ext cx="2936383" cy="202077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15"/>
          <p:cNvSpPr/>
          <p:nvPr/>
        </p:nvSpPr>
        <p:spPr>
          <a:xfrm>
            <a:off x="3904860" y="3740135"/>
            <a:ext cx="3767685" cy="23913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4"/>
          <p:cNvSpPr/>
          <p:nvPr/>
        </p:nvSpPr>
        <p:spPr>
          <a:xfrm>
            <a:off x="815008" y="3760381"/>
            <a:ext cx="2936383" cy="23711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4068351" y="2399631"/>
            <a:ext cx="3250194" cy="4382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305087" y="2004949"/>
            <a:ext cx="2776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Mixing and beating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1394236" y="397425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C00000"/>
                </a:solidFill>
                <a:latin typeface="Myriad Pro" panose="020B0503030403020204" charset="0"/>
              </a:rPr>
              <a:t>Phase change</a:t>
            </a:r>
          </a:p>
          <a:p>
            <a:pPr algn="ctr"/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C00000"/>
                </a:solidFill>
                <a:latin typeface="Myriad Pro" panose="020B0503030403020204" charset="0"/>
              </a:rPr>
              <a:t>形態轉變</a:t>
            </a:r>
            <a:r>
              <a:rPr lang="en-US" altLang="zh-TW" sz="2400" dirty="0">
                <a:solidFill>
                  <a:srgbClr val="C0000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C00000"/>
              </a:solidFill>
              <a:latin typeface="Myriad Pro" panose="020B0503030403020204" charset="0"/>
            </a:endParaRPr>
          </a:p>
          <a:p>
            <a:pPr algn="ctr"/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4816417" y="3968900"/>
            <a:ext cx="18900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00B050"/>
                </a:solidFill>
                <a:latin typeface="Myriad Pro" panose="020B0503030403020204" charset="0"/>
              </a:rPr>
              <a:t>Color</a:t>
            </a:r>
            <a:r>
              <a:rPr lang="en-US" sz="2400" dirty="0">
                <a:latin typeface="Myriad Pro" panose="020B0503030403020204" charset="0"/>
              </a:rPr>
              <a:t> </a:t>
            </a:r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change</a:t>
            </a:r>
          </a:p>
          <a:p>
            <a:pPr algn="ctr"/>
            <a:r>
              <a:rPr lang="en-US" altLang="zh-TW" sz="2400" dirty="0">
                <a:solidFill>
                  <a:srgbClr val="00B05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00B050"/>
                </a:solidFill>
                <a:latin typeface="Myriad Pro" panose="020B0503030403020204" charset="0"/>
              </a:rPr>
              <a:t>顏色</a:t>
            </a:r>
            <a:r>
              <a:rPr lang="zh-TW" altLang="en-US" sz="2400" dirty="0">
                <a:solidFill>
                  <a:srgbClr val="00B0F0"/>
                </a:solidFill>
                <a:latin typeface="Myriad Pro" panose="020B0503030403020204" charset="0"/>
              </a:rPr>
              <a:t>轉變</a:t>
            </a:r>
            <a:r>
              <a:rPr lang="en-US" altLang="zh-TW" sz="2400" dirty="0">
                <a:solidFill>
                  <a:srgbClr val="00B0F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00B0F0"/>
              </a:solidFill>
              <a:latin typeface="Myriad Pro" panose="020B0503030403020204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041627" y="3968899"/>
            <a:ext cx="22599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7030A0"/>
                </a:solidFill>
                <a:latin typeface="Myriad Pro" panose="020B0503030403020204" charset="0"/>
              </a:rPr>
              <a:t>Volume change</a:t>
            </a:r>
          </a:p>
          <a:p>
            <a:pPr algn="ctr"/>
            <a:r>
              <a:rPr lang="en-US" altLang="zh-TW" sz="2400" dirty="0">
                <a:solidFill>
                  <a:srgbClr val="7030A0"/>
                </a:solidFill>
                <a:latin typeface="Myriad Pro" panose="020B0503030403020204" charset="0"/>
              </a:rPr>
              <a:t>(</a:t>
            </a:r>
            <a:r>
              <a:rPr lang="zh-TW" altLang="en-US" sz="2400" dirty="0">
                <a:solidFill>
                  <a:srgbClr val="7030A0"/>
                </a:solidFill>
                <a:latin typeface="Myriad Pro" panose="020B0503030403020204" charset="0"/>
              </a:rPr>
              <a:t>體積轉變</a:t>
            </a:r>
            <a:r>
              <a:rPr lang="en-US" altLang="zh-TW" sz="2400" dirty="0">
                <a:solidFill>
                  <a:srgbClr val="7030A0"/>
                </a:solidFill>
                <a:latin typeface="Myriad Pro" panose="020B0503030403020204" charset="0"/>
              </a:rPr>
              <a:t>)</a:t>
            </a:r>
            <a:endParaRPr lang="en-US" sz="2400" dirty="0">
              <a:solidFill>
                <a:srgbClr val="7030A0"/>
              </a:solidFill>
              <a:latin typeface="Myriad Pro" panose="020B0503030403020204" charset="0"/>
            </a:endParaRPr>
          </a:p>
        </p:txBody>
      </p:sp>
      <p:sp>
        <p:nvSpPr>
          <p:cNvPr id="12" name="TextBox 23"/>
          <p:cNvSpPr txBox="1"/>
          <p:nvPr/>
        </p:nvSpPr>
        <p:spPr>
          <a:xfrm>
            <a:off x="980205" y="4949559"/>
            <a:ext cx="2285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1. Liquid to solid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4060893" y="4799896"/>
            <a:ext cx="35101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Myriad Pro" panose="020B0503030403020204" charset="0"/>
              </a:rPr>
              <a:t>2. Transparent and yellow </a:t>
            </a:r>
          </a:p>
          <a:p>
            <a:pPr algn="ctr"/>
            <a:r>
              <a:rPr lang="en-US" sz="2400" dirty="0">
                <a:latin typeface="Myriad Pro" panose="020B0503030403020204" charset="0"/>
              </a:rPr>
              <a:t>to dull and white</a:t>
            </a:r>
          </a:p>
        </p:txBody>
      </p:sp>
      <p:sp>
        <p:nvSpPr>
          <p:cNvPr id="14" name="TextBox 25"/>
          <p:cNvSpPr txBox="1"/>
          <p:nvPr/>
        </p:nvSpPr>
        <p:spPr>
          <a:xfrm>
            <a:off x="8570113" y="4950163"/>
            <a:ext cx="1291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3. Larger</a:t>
            </a:r>
          </a:p>
        </p:txBody>
      </p:sp>
      <p:sp>
        <p:nvSpPr>
          <p:cNvPr id="15" name="TextBox 2"/>
          <p:cNvSpPr txBox="1"/>
          <p:nvPr/>
        </p:nvSpPr>
        <p:spPr>
          <a:xfrm>
            <a:off x="5025637" y="27431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dirty="0">
                <a:latin typeface="Myriad Pro" panose="020B0503030403020204" charset="0"/>
              </a:rPr>
              <a:t>（打蛋白）</a:t>
            </a:r>
            <a:endParaRPr lang="en-US" sz="2400" dirty="0">
              <a:latin typeface="Myriad Pro" panose="020B0503030403020204" charset="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8375177" y="6515187"/>
            <a:ext cx="33877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Egg white foam: </a:t>
            </a:r>
            <a:r>
              <a:rPr lang="en-US" sz="1200" dirty="0">
                <a:hlinkClick r:id="rId2"/>
              </a:rPr>
              <a:t>Photo</a:t>
            </a:r>
            <a:r>
              <a:rPr lang="en-US" sz="1200" dirty="0"/>
              <a:t> / Vlad2i / </a:t>
            </a:r>
            <a:r>
              <a:rPr lang="en-US" sz="1200" dirty="0">
                <a:hlinkClick r:id="rId3"/>
              </a:rPr>
              <a:t>CC BY-SA 3.0</a:t>
            </a:r>
            <a:endParaRPr lang="en-US" sz="1200" dirty="0"/>
          </a:p>
        </p:txBody>
      </p:sp>
      <p:pic>
        <p:nvPicPr>
          <p:cNvPr id="20" name="Picture 2" descr="File:Blancs d'oeufs battus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12" y="1691967"/>
            <a:ext cx="2535523" cy="1901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圖片 2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59" b="25179"/>
          <a:stretch/>
        </p:blipFill>
        <p:spPr>
          <a:xfrm>
            <a:off x="1240339" y="1757667"/>
            <a:ext cx="2730729" cy="1665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8"/>
          <p:cNvSpPr txBox="1"/>
          <p:nvPr/>
        </p:nvSpPr>
        <p:spPr>
          <a:xfrm>
            <a:off x="1455087" y="5473282"/>
            <a:ext cx="1656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(</a:t>
            </a:r>
            <a:r>
              <a:rPr lang="zh-TW" altLang="en-US" sz="2000" dirty="0"/>
              <a:t>液態變固態</a:t>
            </a:r>
            <a:r>
              <a:rPr lang="en-US" altLang="zh-TW" sz="2000" dirty="0"/>
              <a:t>)</a:t>
            </a:r>
            <a:endParaRPr lang="en-HK" sz="2000" dirty="0"/>
          </a:p>
        </p:txBody>
      </p:sp>
      <p:sp>
        <p:nvSpPr>
          <p:cNvPr id="23" name="TextBox 9"/>
          <p:cNvSpPr txBox="1"/>
          <p:nvPr/>
        </p:nvSpPr>
        <p:spPr>
          <a:xfrm>
            <a:off x="4801995" y="5681421"/>
            <a:ext cx="19127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/>
              <a:t>(</a:t>
            </a:r>
            <a:r>
              <a:rPr lang="zh-TW" altLang="en-US" sz="2000" dirty="0"/>
              <a:t>透明變啞白色</a:t>
            </a:r>
            <a:r>
              <a:rPr lang="en-US" altLang="zh-TW" sz="2000" dirty="0"/>
              <a:t>)</a:t>
            </a:r>
            <a:endParaRPr lang="en-HK" sz="2000" dirty="0"/>
          </a:p>
        </p:txBody>
      </p:sp>
      <p:sp>
        <p:nvSpPr>
          <p:cNvPr id="24" name="TextBox 10"/>
          <p:cNvSpPr txBox="1"/>
          <p:nvPr/>
        </p:nvSpPr>
        <p:spPr>
          <a:xfrm>
            <a:off x="3733724" y="1227259"/>
            <a:ext cx="37753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u="sng" dirty="0"/>
              <a:t>Observation (</a:t>
            </a:r>
            <a:r>
              <a:rPr lang="zh-TW" altLang="en-US" sz="2400" b="1" u="sng" dirty="0"/>
              <a:t>請觀察一下</a:t>
            </a:r>
            <a:r>
              <a:rPr lang="en-US" altLang="zh-TW" sz="2400" b="1" u="sng" dirty="0"/>
              <a:t>)</a:t>
            </a:r>
            <a:endParaRPr lang="en-HK" sz="2400" b="1" u="sng" dirty="0"/>
          </a:p>
        </p:txBody>
      </p:sp>
      <p:sp>
        <p:nvSpPr>
          <p:cNvPr id="25" name="TextBox 18"/>
          <p:cNvSpPr txBox="1"/>
          <p:nvPr/>
        </p:nvSpPr>
        <p:spPr>
          <a:xfrm>
            <a:off x="997968" y="6069478"/>
            <a:ext cx="31534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Insoluble ovalbumin </a:t>
            </a:r>
          </a:p>
        </p:txBody>
      </p:sp>
      <p:sp>
        <p:nvSpPr>
          <p:cNvPr id="26" name="TextBox 19"/>
          <p:cNvSpPr txBox="1"/>
          <p:nvPr/>
        </p:nvSpPr>
        <p:spPr>
          <a:xfrm>
            <a:off x="4079242" y="6069477"/>
            <a:ext cx="3781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B050"/>
                </a:solidFill>
              </a:rPr>
              <a:t>Liquid form to solid form</a:t>
            </a:r>
          </a:p>
        </p:txBody>
      </p:sp>
      <p:sp>
        <p:nvSpPr>
          <p:cNvPr id="27" name="TextBox 20"/>
          <p:cNvSpPr txBox="1"/>
          <p:nvPr/>
        </p:nvSpPr>
        <p:spPr>
          <a:xfrm>
            <a:off x="8099169" y="6069476"/>
            <a:ext cx="2182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Air trapped in</a:t>
            </a:r>
          </a:p>
        </p:txBody>
      </p:sp>
    </p:spTree>
    <p:extLst>
      <p:ext uri="{BB962C8B-B14F-4D97-AF65-F5344CB8AC3E}">
        <p14:creationId xmlns:p14="http://schemas.microsoft.com/office/powerpoint/2010/main" val="31421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>
                <a:latin typeface="Myriad Pro" panose="020B0503030403020204" charset="0"/>
              </a:rPr>
              <a:t>Foaming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35</a:t>
            </a:fld>
            <a:endParaRPr lang="zh-HK" altLang="en-US" dirty="0"/>
          </a:p>
        </p:txBody>
      </p:sp>
      <p:sp>
        <p:nvSpPr>
          <p:cNvPr id="4" name="TextBox 5"/>
          <p:cNvSpPr txBox="1"/>
          <p:nvPr/>
        </p:nvSpPr>
        <p:spPr>
          <a:xfrm>
            <a:off x="575850" y="4274745"/>
            <a:ext cx="935627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Over-beaten: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latin typeface="Myriad Pro" panose="020B0503030403020204" charset="0"/>
              </a:rPr>
              <a:t>Air escaped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latin typeface="Myriad Pro" panose="020B0503030403020204" charset="0"/>
              </a:rPr>
              <a:t>Some ovalbumin (water-insoluble form) </a:t>
            </a:r>
            <a:r>
              <a:rPr lang="en-US" sz="2000" dirty="0">
                <a:latin typeface="Myriad Pro" panose="020B0503030403020204" charset="0"/>
                <a:sym typeface="Wingdings" panose="05000000000000000000" pitchFamily="2" charset="2"/>
              </a:rPr>
              <a:t> Ovalbumin (original water-soluble form)</a:t>
            </a:r>
            <a:endParaRPr lang="en-US" sz="2000" dirty="0">
              <a:latin typeface="Myriad Pro" panose="020B050303040302020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70" y="1413314"/>
            <a:ext cx="6426741" cy="2870051"/>
          </a:xfrm>
          <a:prstGeom prst="rect">
            <a:avLst/>
          </a:prstGeom>
        </p:spPr>
      </p:pic>
      <p:sp>
        <p:nvSpPr>
          <p:cNvPr id="6" name="Oval 6"/>
          <p:cNvSpPr/>
          <p:nvPr/>
        </p:nvSpPr>
        <p:spPr>
          <a:xfrm>
            <a:off x="5168629" y="988805"/>
            <a:ext cx="2252703" cy="350537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5707449" y="5381505"/>
            <a:ext cx="850769" cy="1126049"/>
            <a:chOff x="7368014" y="2025157"/>
            <a:chExt cx="1764404" cy="2825373"/>
          </a:xfrm>
        </p:grpSpPr>
        <p:sp>
          <p:nvSpPr>
            <p:cNvPr id="8" name="Oval 8"/>
            <p:cNvSpPr/>
            <p:nvPr/>
          </p:nvSpPr>
          <p:spPr>
            <a:xfrm>
              <a:off x="7368014" y="2025157"/>
              <a:ext cx="1764404" cy="2825373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9"/>
            <p:cNvSpPr/>
            <p:nvPr/>
          </p:nvSpPr>
          <p:spPr>
            <a:xfrm>
              <a:off x="7855479" y="2626392"/>
              <a:ext cx="803189" cy="1622903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372662" y="5385681"/>
            <a:ext cx="889033" cy="1147327"/>
            <a:chOff x="840010" y="1952321"/>
            <a:chExt cx="1704505" cy="3025346"/>
          </a:xfrm>
        </p:grpSpPr>
        <p:sp>
          <p:nvSpPr>
            <p:cNvPr id="11" name="Oval 11"/>
            <p:cNvSpPr/>
            <p:nvPr/>
          </p:nvSpPr>
          <p:spPr>
            <a:xfrm>
              <a:off x="840010" y="1952321"/>
              <a:ext cx="1704505" cy="302534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2"/>
            <p:cNvSpPr/>
            <p:nvPr/>
          </p:nvSpPr>
          <p:spPr>
            <a:xfrm>
              <a:off x="1225091" y="2488813"/>
              <a:ext cx="951471" cy="1952361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ight Arrow 2"/>
          <p:cNvSpPr/>
          <p:nvPr/>
        </p:nvSpPr>
        <p:spPr>
          <a:xfrm>
            <a:off x="7323639" y="5699643"/>
            <a:ext cx="1582196" cy="586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4" name="TextBox 13"/>
          <p:cNvSpPr txBox="1"/>
          <p:nvPr/>
        </p:nvSpPr>
        <p:spPr>
          <a:xfrm>
            <a:off x="7323444" y="5337313"/>
            <a:ext cx="158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Beating</a:t>
            </a:r>
            <a:endParaRPr lang="en-HK" sz="2800" b="1" dirty="0"/>
          </a:p>
        </p:txBody>
      </p:sp>
      <p:grpSp>
        <p:nvGrpSpPr>
          <p:cNvPr id="15" name="Group 14"/>
          <p:cNvGrpSpPr/>
          <p:nvPr/>
        </p:nvGrpSpPr>
        <p:grpSpPr>
          <a:xfrm>
            <a:off x="2268138" y="5373158"/>
            <a:ext cx="889033" cy="1147327"/>
            <a:chOff x="840010" y="1952321"/>
            <a:chExt cx="1704505" cy="3025346"/>
          </a:xfrm>
        </p:grpSpPr>
        <p:sp>
          <p:nvSpPr>
            <p:cNvPr id="16" name="Oval 15"/>
            <p:cNvSpPr/>
            <p:nvPr/>
          </p:nvSpPr>
          <p:spPr>
            <a:xfrm>
              <a:off x="840010" y="1952321"/>
              <a:ext cx="1704505" cy="3025346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1225091" y="2488813"/>
              <a:ext cx="951471" cy="1952361"/>
            </a:xfrm>
            <a:prstGeom prst="ellipse">
              <a:avLst/>
            </a:prstGeom>
            <a:solidFill>
              <a:srgbClr val="C00000"/>
            </a:solidFill>
            <a:ln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ight Arrow 17"/>
          <p:cNvSpPr/>
          <p:nvPr/>
        </p:nvSpPr>
        <p:spPr>
          <a:xfrm>
            <a:off x="3737174" y="5689215"/>
            <a:ext cx="1582196" cy="586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TextBox 18"/>
          <p:cNvSpPr txBox="1"/>
          <p:nvPr/>
        </p:nvSpPr>
        <p:spPr>
          <a:xfrm>
            <a:off x="3736979" y="5326885"/>
            <a:ext cx="1582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Beating</a:t>
            </a:r>
            <a:endParaRPr lang="en-HK" sz="2800" b="1" dirty="0"/>
          </a:p>
        </p:txBody>
      </p:sp>
    </p:spTree>
    <p:extLst>
      <p:ext uri="{BB962C8B-B14F-4D97-AF65-F5344CB8AC3E}">
        <p14:creationId xmlns:p14="http://schemas.microsoft.com/office/powerpoint/2010/main" val="273369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3" grpId="0" animBg="1"/>
      <p:bldP spid="14" grpId="0"/>
      <p:bldP spid="18" grpId="0" animBg="1"/>
      <p:bldP spid="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36</a:t>
            </a:fld>
            <a:endParaRPr lang="zh-HK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677334" y="1468735"/>
            <a:ext cx="2529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Liquid to “solid”</a:t>
            </a:r>
          </a:p>
        </p:txBody>
      </p:sp>
      <p:sp>
        <p:nvSpPr>
          <p:cNvPr id="5" name="Right Arrow 9"/>
          <p:cNvSpPr/>
          <p:nvPr/>
        </p:nvSpPr>
        <p:spPr>
          <a:xfrm>
            <a:off x="4725749" y="3320150"/>
            <a:ext cx="2816028" cy="5038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13"/>
          <p:cNvSpPr txBox="1"/>
          <p:nvPr/>
        </p:nvSpPr>
        <p:spPr>
          <a:xfrm>
            <a:off x="2215218" y="4350473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Liquid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5435826" y="1232649"/>
            <a:ext cx="1095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Balloons</a:t>
            </a:r>
          </a:p>
        </p:txBody>
      </p:sp>
      <p:sp>
        <p:nvSpPr>
          <p:cNvPr id="8" name="TextBox 15"/>
          <p:cNvSpPr txBox="1"/>
          <p:nvPr/>
        </p:nvSpPr>
        <p:spPr>
          <a:xfrm>
            <a:off x="8768746" y="4405282"/>
            <a:ext cx="17814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Myriad Pro" panose="020B0503030403020204" charset="0"/>
              </a:rPr>
              <a:t>Water balloons</a:t>
            </a:r>
          </a:p>
        </p:txBody>
      </p:sp>
      <p:pic>
        <p:nvPicPr>
          <p:cNvPr id="9" name="Picture 2" descr="Water Background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26" y="2127638"/>
            <a:ext cx="3351167" cy="2153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play, flower, petal, balloon, celebration, pattern, red, color, empty, colorful, yellow, toy, fun, background, balloons, bright, party, wallpaper, birthday, occasion, rubber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015" y="1632759"/>
            <a:ext cx="2226795" cy="148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lay, balloon, color, toy, circle, children, colors, balloons, party, ball, fiesta, kids party, color balloons, globos de color, office party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9452" y="2185264"/>
            <a:ext cx="3260039" cy="21652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13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Numerous molecular cooking techniques include:</a:t>
            </a:r>
          </a:p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</a:p>
          <a:p>
            <a:endParaRPr lang="en-US" altLang="zh-TW" dirty="0"/>
          </a:p>
          <a:p>
            <a:r>
              <a:rPr lang="en-GB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</a:p>
          <a:p>
            <a:endParaRPr lang="en-US" altLang="zh-TW" dirty="0"/>
          </a:p>
          <a:p>
            <a:r>
              <a:rPr lang="en-GB" altLang="zh-TW" dirty="0" err="1"/>
              <a:t>Spherification</a:t>
            </a:r>
            <a:r>
              <a:rPr lang="en-GB" altLang="zh-TW" dirty="0"/>
              <a:t> (</a:t>
            </a:r>
            <a:r>
              <a:rPr lang="zh-TW" altLang="en-US" dirty="0"/>
              <a:t>晶球化</a:t>
            </a:r>
            <a:r>
              <a:rPr lang="en-US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Molecular Cooking (</a:t>
            </a:r>
            <a:r>
              <a:rPr lang="zh-TW" altLang="en-US" dirty="0"/>
              <a:t>分子料理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5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919" y="2287621"/>
            <a:ext cx="1549130" cy="103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ile:Earth to table dinner with Gunnar Karl Gíslason (cropped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286" y="3320374"/>
            <a:ext cx="1477266" cy="107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2.bp.blogspot.com/-m2cvPxNJ1Xs/VZTuYaJw55I/AAAAAAAAiPM/uk4c1Bunbn8/s640/DSC_01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156" y="4382869"/>
            <a:ext cx="1368290" cy="91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8006970" y="6108678"/>
            <a:ext cx="3484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credits:</a:t>
            </a:r>
          </a:p>
          <a:p>
            <a:r>
              <a:rPr lang="en-US" sz="1200" dirty="0"/>
              <a:t>Foaming: </a:t>
            </a:r>
            <a:r>
              <a:rPr lang="en-US" sz="1200" dirty="0">
                <a:hlinkClick r:id="rId5"/>
              </a:rPr>
              <a:t>Image</a:t>
            </a:r>
            <a:r>
              <a:rPr lang="en-US" sz="1200" dirty="0"/>
              <a:t> / </a:t>
            </a:r>
            <a:r>
              <a:rPr lang="en-US" altLang="zh-TW" sz="1200" dirty="0"/>
              <a:t>Edsel Little / </a:t>
            </a:r>
            <a:r>
              <a:rPr lang="en-US" altLang="zh-TW" sz="1200" dirty="0">
                <a:hlinkClick r:id="rId6"/>
              </a:rPr>
              <a:t>CC BY-SA 2.0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Spherification</a:t>
            </a:r>
            <a:r>
              <a:rPr lang="en-US" sz="1200" dirty="0"/>
              <a:t>: </a:t>
            </a:r>
            <a:r>
              <a:rPr lang="en-US" sz="1200" dirty="0">
                <a:hlinkClick r:id="rId7"/>
              </a:rPr>
              <a:t>Image</a:t>
            </a:r>
            <a:r>
              <a:rPr lang="en-US" sz="1200" dirty="0"/>
              <a:t> / Dude for Food/ </a:t>
            </a:r>
            <a:r>
              <a:rPr lang="en-US" sz="1200" dirty="0">
                <a:hlinkClick r:id="rId8"/>
              </a:rPr>
              <a:t>CC BY-ND 3.0</a:t>
            </a:r>
            <a:r>
              <a:rPr lang="en-US" sz="1200" dirty="0"/>
              <a:t> </a:t>
            </a:r>
          </a:p>
        </p:txBody>
      </p:sp>
      <p:sp>
        <p:nvSpPr>
          <p:cNvPr id="8" name="矩形 7"/>
          <p:cNvSpPr/>
          <p:nvPr/>
        </p:nvSpPr>
        <p:spPr>
          <a:xfrm>
            <a:off x="372557" y="4455268"/>
            <a:ext cx="3622269" cy="8383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490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38</a:t>
            </a:fld>
            <a:endParaRPr lang="zh-HK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4700" y="1394090"/>
            <a:ext cx="1374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Liquid</a:t>
            </a:r>
          </a:p>
        </p:txBody>
      </p:sp>
      <p:sp>
        <p:nvSpPr>
          <p:cNvPr id="6" name="TextBox 9"/>
          <p:cNvSpPr txBox="1"/>
          <p:nvPr/>
        </p:nvSpPr>
        <p:spPr>
          <a:xfrm>
            <a:off x="8329045" y="2626901"/>
            <a:ext cx="5886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+</a:t>
            </a:r>
          </a:p>
        </p:txBody>
      </p:sp>
      <p:sp>
        <p:nvSpPr>
          <p:cNvPr id="7" name="TextBox 10"/>
          <p:cNvSpPr txBox="1"/>
          <p:nvPr/>
        </p:nvSpPr>
        <p:spPr>
          <a:xfrm>
            <a:off x="4226157" y="5861929"/>
            <a:ext cx="830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Juice</a:t>
            </a:r>
          </a:p>
        </p:txBody>
      </p:sp>
      <p:sp>
        <p:nvSpPr>
          <p:cNvPr id="8" name="TextBox 12"/>
          <p:cNvSpPr txBox="1"/>
          <p:nvPr/>
        </p:nvSpPr>
        <p:spPr>
          <a:xfrm>
            <a:off x="10214631" y="1497784"/>
            <a:ext cx="973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Foods</a:t>
            </a:r>
          </a:p>
        </p:txBody>
      </p:sp>
      <p:sp>
        <p:nvSpPr>
          <p:cNvPr id="9" name="TextBox 13"/>
          <p:cNvSpPr txBox="1"/>
          <p:nvPr/>
        </p:nvSpPr>
        <p:spPr>
          <a:xfrm>
            <a:off x="10203655" y="5400264"/>
            <a:ext cx="1176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Blender</a:t>
            </a:r>
          </a:p>
        </p:txBody>
      </p:sp>
      <p:sp>
        <p:nvSpPr>
          <p:cNvPr id="10" name="TextBox 14"/>
          <p:cNvSpPr txBox="1"/>
          <p:nvPr/>
        </p:nvSpPr>
        <p:spPr>
          <a:xfrm>
            <a:off x="5400287" y="3031465"/>
            <a:ext cx="13126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solidFill>
                  <a:srgbClr val="00B050"/>
                </a:solidFill>
                <a:latin typeface="Myriad Pro" panose="020B0503030403020204" charset="0"/>
              </a:rPr>
              <a:t>And</a:t>
            </a:r>
          </a:p>
        </p:txBody>
      </p:sp>
      <p:pic>
        <p:nvPicPr>
          <p:cNvPr id="11" name="Picture 2" descr="Assorted fruit juices on clear drinking glas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821" y="3758286"/>
            <a:ext cx="2893385" cy="2170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ee the source image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790" y="614608"/>
            <a:ext cx="2970205" cy="2228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blender,mixer,juicer,food processor,kitchen,food,appliance,cooking,free pictures, free photos, free images, royalty free, free illustrations, public domai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90" t="20607" r="17661" b="7537"/>
          <a:stretch/>
        </p:blipFill>
        <p:spPr bwMode="auto">
          <a:xfrm>
            <a:off x="7533685" y="3556203"/>
            <a:ext cx="2362874" cy="3124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ree stock photo of copy, drink, soda Stock Phot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84" b="16041"/>
          <a:stretch/>
        </p:blipFill>
        <p:spPr bwMode="auto">
          <a:xfrm>
            <a:off x="1211395" y="1858150"/>
            <a:ext cx="3529845" cy="1900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2"/>
          <p:cNvSpPr txBox="1"/>
          <p:nvPr/>
        </p:nvSpPr>
        <p:spPr>
          <a:xfrm>
            <a:off x="2527860" y="1580594"/>
            <a:ext cx="24336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Beverage </a:t>
            </a:r>
            <a:r>
              <a:rPr lang="en-US" altLang="zh-TW" sz="2400" dirty="0"/>
              <a:t>(</a:t>
            </a:r>
            <a:r>
              <a:rPr lang="zh-TW" altLang="en-US" sz="2400" dirty="0"/>
              <a:t>飲品</a:t>
            </a:r>
            <a:r>
              <a:rPr lang="en-US" altLang="zh-TW" sz="2400" dirty="0"/>
              <a:t>)</a:t>
            </a:r>
            <a:endParaRPr lang="en-HK" sz="2400" dirty="0"/>
          </a:p>
          <a:p>
            <a:endParaRPr lang="en-HK" sz="2400" b="1" dirty="0"/>
          </a:p>
        </p:txBody>
      </p:sp>
    </p:spTree>
    <p:extLst>
      <p:ext uri="{BB962C8B-B14F-4D97-AF65-F5344CB8AC3E}">
        <p14:creationId xmlns:p14="http://schemas.microsoft.com/office/powerpoint/2010/main" val="25021989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39</a:t>
            </a:fld>
            <a:endParaRPr lang="zh-HK" altLang="en-US" dirty="0"/>
          </a:p>
        </p:txBody>
      </p:sp>
      <p:pic>
        <p:nvPicPr>
          <p:cNvPr id="2050" name="Picture 2" descr="https://i0.wp.com/sweetveg.org/wp-content/uploads/2012/08/img_20120812_085917.jpg?fit=2048%2C1536&amp;ssl=1&amp;resize=848%2C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90" y="2506850"/>
            <a:ext cx="5105010" cy="240802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ile:Fucus serratus 2015-09-08 ag M00101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596" y="2353725"/>
            <a:ext cx="3962332" cy="2971749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30667" y="1461208"/>
            <a:ext cx="20906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</a:rPr>
              <a:t>Sodium</a:t>
            </a:r>
            <a:r>
              <a:rPr lang="en-US" sz="2000" b="1" dirty="0"/>
              <a:t> alginate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5124" y="1763191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海藻酸</a:t>
            </a:r>
            <a:r>
              <a:rPr lang="zh-TW" altLang="en-US" b="1" dirty="0">
                <a:solidFill>
                  <a:srgbClr val="C00000"/>
                </a:solidFill>
              </a:rPr>
              <a:t>鈉</a:t>
            </a:r>
            <a:r>
              <a:rPr lang="en-US" altLang="zh-TW" b="1" dirty="0"/>
              <a:t>)</a:t>
            </a:r>
            <a:endParaRPr lang="en-US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6961602" y="5979268"/>
            <a:ext cx="321466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Image credits:</a:t>
            </a:r>
          </a:p>
          <a:p>
            <a:r>
              <a:rPr lang="en-US" altLang="zh-TW" sz="1400" dirty="0"/>
              <a:t>Left: </a:t>
            </a:r>
            <a:r>
              <a:rPr lang="en-US" altLang="zh-TW" sz="1400" dirty="0">
                <a:hlinkClick r:id="rId4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Sweetveg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5"/>
              </a:rPr>
              <a:t>CC BY-NC-ND 3.0</a:t>
            </a:r>
            <a:endParaRPr lang="en-US" altLang="zh-TW" sz="1400" dirty="0"/>
          </a:p>
          <a:p>
            <a:r>
              <a:rPr lang="en-US" altLang="zh-TW" sz="1400" dirty="0"/>
              <a:t>Right: </a:t>
            </a:r>
            <a:r>
              <a:rPr lang="en-US" altLang="zh-TW" sz="1400" dirty="0">
                <a:hlinkClick r:id="rId6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Grubio</a:t>
            </a:r>
            <a:r>
              <a:rPr lang="en-US" altLang="zh-TW" sz="1400" dirty="0"/>
              <a:t>—1 / </a:t>
            </a:r>
            <a:r>
              <a:rPr lang="en-US" altLang="zh-TW" sz="1400" dirty="0">
                <a:hlinkClick r:id="rId7"/>
              </a:rPr>
              <a:t>CC BY-SA 4.0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21146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491359"/>
            <a:ext cx="10972800" cy="4624655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/>
              <a:t>Numerous molecular cooking techniques include:</a:t>
            </a:r>
          </a:p>
          <a:p>
            <a:r>
              <a:rPr lang="en-GB" altLang="zh-TW" dirty="0"/>
              <a:t>Sous Vide 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</a:p>
          <a:p>
            <a:endParaRPr lang="en-US" altLang="zh-TW" dirty="0"/>
          </a:p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</a:p>
          <a:p>
            <a:endParaRPr lang="en-US" altLang="zh-TW" dirty="0"/>
          </a:p>
          <a:p>
            <a:r>
              <a:rPr lang="en-GB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</a:p>
          <a:p>
            <a:endParaRPr lang="en-US" altLang="zh-TW" dirty="0"/>
          </a:p>
          <a:p>
            <a:r>
              <a:rPr lang="en-GB" altLang="zh-TW" dirty="0" err="1"/>
              <a:t>Spherification</a:t>
            </a:r>
            <a:r>
              <a:rPr lang="en-GB" altLang="zh-TW" dirty="0"/>
              <a:t> (</a:t>
            </a:r>
            <a:r>
              <a:rPr lang="zh-TW" altLang="en-US" dirty="0"/>
              <a:t>晶球化</a:t>
            </a:r>
            <a:r>
              <a:rPr lang="en-US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Molecular Cooking (</a:t>
            </a:r>
            <a:r>
              <a:rPr lang="zh-TW" altLang="en-US" dirty="0"/>
              <a:t>分子料理</a:t>
            </a:r>
            <a:r>
              <a:rPr lang="en-US" altLang="zh-TW" dirty="0"/>
              <a:t>)</a:t>
            </a:r>
            <a:endParaRPr lang="zh-TW" altLang="en-US" dirty="0"/>
          </a:p>
        </p:txBody>
      </p:sp>
      <p:pic>
        <p:nvPicPr>
          <p:cNvPr id="5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957" y="2973282"/>
            <a:ext cx="1694302" cy="11295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ile:Earth to table dinner with Gunnar Karl Gíslason (cropped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879" y="4034019"/>
            <a:ext cx="1641153" cy="1189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File:Sous-vide Stick WI-F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125" y="2130065"/>
            <a:ext cx="1062492" cy="1062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2.bp.blogspot.com/-m2cvPxNJ1Xs/VZTuYaJw55I/AAAAAAAAiPM/uk4c1Bunbn8/s640/DSC_01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442" y="5223855"/>
            <a:ext cx="1641152" cy="1092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字方塊 9"/>
          <p:cNvSpPr txBox="1"/>
          <p:nvPr/>
        </p:nvSpPr>
        <p:spPr>
          <a:xfrm>
            <a:off x="8266374" y="5900749"/>
            <a:ext cx="3484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credits:</a:t>
            </a:r>
          </a:p>
          <a:p>
            <a:r>
              <a:rPr lang="en-US" sz="1200" dirty="0"/>
              <a:t>Sous Vide: </a:t>
            </a:r>
            <a:r>
              <a:rPr lang="en-US" sz="1200" dirty="0">
                <a:hlinkClick r:id="rId6"/>
              </a:rPr>
              <a:t>Image</a:t>
            </a:r>
            <a:r>
              <a:rPr lang="en-US" sz="1200" dirty="0"/>
              <a:t> /</a:t>
            </a:r>
            <a:r>
              <a:rPr lang="en-US" sz="1200" dirty="0" err="1"/>
              <a:t>Anova</a:t>
            </a:r>
            <a:r>
              <a:rPr lang="en-US" sz="1200" dirty="0"/>
              <a:t> Culinary / </a:t>
            </a:r>
            <a:r>
              <a:rPr lang="en-US" sz="1200" dirty="0">
                <a:hlinkClick r:id="rId7"/>
              </a:rPr>
              <a:t>CC BY-SA </a:t>
            </a:r>
            <a:r>
              <a:rPr lang="en-US" altLang="zh-TW" sz="1200" dirty="0">
                <a:hlinkClick r:id="rId7"/>
              </a:rPr>
              <a:t>2</a:t>
            </a:r>
            <a:r>
              <a:rPr lang="en-US" sz="1200" dirty="0">
                <a:hlinkClick r:id="rId7"/>
              </a:rPr>
              <a:t>.0</a:t>
            </a:r>
            <a:endParaRPr lang="en-US" sz="1200" dirty="0"/>
          </a:p>
          <a:p>
            <a:r>
              <a:rPr lang="en-US" sz="1200" dirty="0"/>
              <a:t>Foaming: </a:t>
            </a:r>
            <a:r>
              <a:rPr lang="en-US" sz="1200" dirty="0">
                <a:hlinkClick r:id="rId8"/>
              </a:rPr>
              <a:t>Image</a:t>
            </a:r>
            <a:r>
              <a:rPr lang="en-US" sz="1200" dirty="0"/>
              <a:t> / </a:t>
            </a:r>
            <a:r>
              <a:rPr lang="en-US" altLang="zh-TW" sz="1200" dirty="0"/>
              <a:t>Edsel Little / </a:t>
            </a:r>
            <a:r>
              <a:rPr lang="en-US" altLang="zh-TW" sz="1200" dirty="0">
                <a:hlinkClick r:id="rId7"/>
              </a:rPr>
              <a:t>CC BY-SA 2.0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Spherification</a:t>
            </a:r>
            <a:r>
              <a:rPr lang="en-US" sz="1200" dirty="0"/>
              <a:t>: </a:t>
            </a:r>
            <a:r>
              <a:rPr lang="en-US" sz="1200" dirty="0">
                <a:hlinkClick r:id="rId9"/>
              </a:rPr>
              <a:t>Image</a:t>
            </a:r>
            <a:r>
              <a:rPr lang="en-US" sz="1200" dirty="0"/>
              <a:t> / Dude for Food/ </a:t>
            </a:r>
            <a:r>
              <a:rPr lang="en-US" sz="1200" dirty="0">
                <a:hlinkClick r:id="rId10"/>
              </a:rPr>
              <a:t>CC BY-ND 3.0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31887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Assorted fruit juices on clear drinking glas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09" y="3112821"/>
            <a:ext cx="2893385" cy="2170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40</a:t>
            </a:fld>
            <a:endParaRPr lang="zh-HK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604209" y="1329244"/>
            <a:ext cx="8273099" cy="1133864"/>
            <a:chOff x="1604209" y="1329244"/>
            <a:chExt cx="8273099" cy="1133864"/>
          </a:xfrm>
        </p:grpSpPr>
        <p:sp>
          <p:nvSpPr>
            <p:cNvPr id="4" name="TextBox 7"/>
            <p:cNvSpPr txBox="1"/>
            <p:nvPr/>
          </p:nvSpPr>
          <p:spPr>
            <a:xfrm>
              <a:off x="3257422" y="1329244"/>
              <a:ext cx="52042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u="sng" dirty="0">
                  <a:latin typeface="Myriad Pro" panose="020B0503030403020204" charset="0"/>
                </a:rPr>
                <a:t>Ion Exchange Reaction </a:t>
              </a:r>
              <a:r>
                <a:rPr lang="en-US" sz="2400" b="1" u="sng" dirty="0">
                  <a:latin typeface="Myriad Pro" panose="020B0503030403020204" charset="0"/>
                </a:rPr>
                <a:t>(</a:t>
              </a:r>
              <a:r>
                <a:rPr lang="zh-TW" altLang="en-US" sz="2400" b="1" u="sng" dirty="0">
                  <a:latin typeface="Myriad Pro" panose="020B0503030403020204" charset="0"/>
                </a:rPr>
                <a:t>離子交換反應</a:t>
              </a:r>
              <a:r>
                <a:rPr lang="en-US" altLang="zh-TW" sz="2400" b="1" u="sng" dirty="0">
                  <a:latin typeface="Myriad Pro" panose="020B0503030403020204" charset="0"/>
                </a:rPr>
                <a:t>)</a:t>
              </a:r>
              <a:endParaRPr lang="en-US" sz="2400" b="1" u="sng" dirty="0">
                <a:latin typeface="Myriad Pro" panose="020B0503030403020204" charset="0"/>
              </a:endParaRPr>
            </a:p>
          </p:txBody>
        </p:sp>
        <p:sp>
          <p:nvSpPr>
            <p:cNvPr id="5" name="TextBox 9"/>
            <p:cNvSpPr txBox="1"/>
            <p:nvPr/>
          </p:nvSpPr>
          <p:spPr>
            <a:xfrm>
              <a:off x="1604209" y="1791793"/>
              <a:ext cx="82730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C00000"/>
                  </a:solidFill>
                  <a:latin typeface="Myriad Pro" panose="020B0503030403020204" charset="0"/>
                </a:rPr>
                <a:t>Sodium</a:t>
              </a:r>
              <a:r>
                <a:rPr lang="en-US" sz="2000" b="1" dirty="0">
                  <a:latin typeface="Myriad Pro" panose="020B0503030403020204" charset="0"/>
                </a:rPr>
                <a:t> alginate + </a:t>
              </a:r>
              <a:r>
                <a:rPr lang="en-US" sz="2000" b="1" dirty="0">
                  <a:solidFill>
                    <a:srgbClr val="7030A0"/>
                  </a:solidFill>
                  <a:latin typeface="Myriad Pro" panose="020B0503030403020204" charset="0"/>
                </a:rPr>
                <a:t>Calcium</a:t>
              </a:r>
              <a:r>
                <a:rPr lang="en-US" sz="2000" b="1" dirty="0">
                  <a:latin typeface="Myriad Pro" panose="020B0503030403020204" charset="0"/>
                </a:rPr>
                <a:t> lactate </a:t>
              </a:r>
              <a:r>
                <a:rPr lang="en-US" sz="2000" b="1" dirty="0">
                  <a:latin typeface="Myriad Pro" panose="020B0503030403020204" charset="0"/>
                  <a:sym typeface="Wingdings" panose="05000000000000000000" pitchFamily="2" charset="2"/>
                </a:rPr>
                <a:t> </a:t>
              </a:r>
              <a:r>
                <a:rPr lang="en-US" sz="2000" b="1" dirty="0">
                  <a:solidFill>
                    <a:srgbClr val="7030A0"/>
                  </a:solidFill>
                  <a:latin typeface="Myriad Pro" panose="020B0503030403020204" charset="0"/>
                  <a:sym typeface="Wingdings" panose="05000000000000000000" pitchFamily="2" charset="2"/>
                </a:rPr>
                <a:t>Calcium</a:t>
              </a:r>
              <a:r>
                <a:rPr lang="en-US" sz="2000" b="1" dirty="0">
                  <a:latin typeface="Myriad Pro" panose="020B0503030403020204" charset="0"/>
                  <a:sym typeface="Wingdings" panose="05000000000000000000" pitchFamily="2" charset="2"/>
                </a:rPr>
                <a:t> alginate + </a:t>
              </a:r>
              <a:r>
                <a:rPr lang="en-US" sz="2000" b="1" dirty="0">
                  <a:solidFill>
                    <a:srgbClr val="C00000"/>
                  </a:solidFill>
                  <a:latin typeface="Myriad Pro" panose="020B0503030403020204" charset="0"/>
                  <a:sym typeface="Wingdings" panose="05000000000000000000" pitchFamily="2" charset="2"/>
                </a:rPr>
                <a:t>Sodium</a:t>
              </a:r>
              <a:r>
                <a:rPr lang="en-US" sz="2000" b="1" dirty="0">
                  <a:latin typeface="Myriad Pro" panose="020B0503030403020204" charset="0"/>
                  <a:sym typeface="Wingdings" panose="05000000000000000000" pitchFamily="2" charset="2"/>
                </a:rPr>
                <a:t> lactate</a:t>
              </a:r>
              <a:endParaRPr lang="en-US" sz="2000" b="1" dirty="0">
                <a:latin typeface="Myriad Pro" panose="020B0503030403020204" charset="0"/>
              </a:endParaRPr>
            </a:p>
          </p:txBody>
        </p:sp>
        <p:sp>
          <p:nvSpPr>
            <p:cNvPr id="6" name="TextBox 2"/>
            <p:cNvSpPr txBox="1"/>
            <p:nvPr/>
          </p:nvSpPr>
          <p:spPr>
            <a:xfrm>
              <a:off x="2090002" y="2093776"/>
              <a:ext cx="12779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>
                  <a:latin typeface="Myriad Pro" panose="020B0503030403020204" charset="0"/>
                </a:rPr>
                <a:t>(</a:t>
              </a:r>
              <a:r>
                <a:rPr lang="zh-TW" altLang="en-US" b="1" dirty="0">
                  <a:latin typeface="Myriad Pro" panose="020B0503030403020204" charset="0"/>
                </a:rPr>
                <a:t>海藻酸</a:t>
              </a:r>
              <a:r>
                <a:rPr lang="zh-TW" altLang="en-US" b="1" dirty="0">
                  <a:solidFill>
                    <a:srgbClr val="C00000"/>
                  </a:solidFill>
                  <a:latin typeface="Myriad Pro" panose="020B0503030403020204" charset="0"/>
                </a:rPr>
                <a:t>鈉</a:t>
              </a:r>
              <a:r>
                <a:rPr lang="en-US" altLang="zh-TW" b="1" dirty="0">
                  <a:latin typeface="Myriad Pro" panose="020B0503030403020204" charset="0"/>
                </a:rPr>
                <a:t>)</a:t>
              </a:r>
              <a:endParaRPr lang="en-US" b="1" dirty="0">
                <a:latin typeface="Myriad Pro" panose="020B0503030403020204" charset="0"/>
              </a:endParaRPr>
            </a:p>
          </p:txBody>
        </p:sp>
        <p:sp>
          <p:nvSpPr>
            <p:cNvPr id="7" name="TextBox 17"/>
            <p:cNvSpPr txBox="1"/>
            <p:nvPr/>
          </p:nvSpPr>
          <p:spPr>
            <a:xfrm>
              <a:off x="4326795" y="2093776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>
                  <a:latin typeface="Myriad Pro" panose="020B0503030403020204" charset="0"/>
                </a:rPr>
                <a:t>(</a:t>
              </a:r>
              <a:r>
                <a:rPr lang="zh-TW" altLang="en-US" b="1" dirty="0">
                  <a:latin typeface="Myriad Pro" panose="020B0503030403020204" charset="0"/>
                </a:rPr>
                <a:t>乳酸</a:t>
              </a:r>
              <a:r>
                <a:rPr lang="zh-TW" altLang="en-US" b="1" dirty="0">
                  <a:solidFill>
                    <a:srgbClr val="7030A0"/>
                  </a:solidFill>
                  <a:latin typeface="Myriad Pro" panose="020B0503030403020204" charset="0"/>
                </a:rPr>
                <a:t>鈣</a:t>
              </a:r>
              <a:r>
                <a:rPr lang="en-US" altLang="zh-TW" b="1" dirty="0">
                  <a:latin typeface="Myriad Pro" panose="020B0503030403020204" charset="0"/>
                </a:rPr>
                <a:t>)</a:t>
              </a:r>
              <a:endParaRPr lang="en-US" b="1" dirty="0">
                <a:latin typeface="Myriad Pro" panose="020B050303040302020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6555054" y="2093776"/>
              <a:ext cx="12779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>
                  <a:latin typeface="Myriad Pro" panose="020B0503030403020204" charset="0"/>
                </a:rPr>
                <a:t>(</a:t>
              </a:r>
              <a:r>
                <a:rPr lang="zh-TW" altLang="en-US" b="1" dirty="0">
                  <a:latin typeface="Myriad Pro" panose="020B0503030403020204" charset="0"/>
                </a:rPr>
                <a:t>海藻酸</a:t>
              </a:r>
              <a:r>
                <a:rPr lang="zh-TW" altLang="en-US" b="1" dirty="0">
                  <a:solidFill>
                    <a:srgbClr val="7030A0"/>
                  </a:solidFill>
                  <a:latin typeface="Myriad Pro" panose="020B0503030403020204" charset="0"/>
                </a:rPr>
                <a:t>鈣</a:t>
              </a:r>
              <a:r>
                <a:rPr lang="en-US" altLang="zh-TW" b="1" dirty="0">
                  <a:latin typeface="Myriad Pro" panose="020B0503030403020204" charset="0"/>
                </a:rPr>
                <a:t>)</a:t>
              </a:r>
              <a:endParaRPr lang="en-US" b="1" dirty="0">
                <a:latin typeface="Myriad Pro" panose="020B0503030403020204" charset="0"/>
              </a:endParaRPr>
            </a:p>
          </p:txBody>
        </p:sp>
        <p:sp>
          <p:nvSpPr>
            <p:cNvPr id="9" name="TextBox 19"/>
            <p:cNvSpPr txBox="1"/>
            <p:nvPr/>
          </p:nvSpPr>
          <p:spPr>
            <a:xfrm>
              <a:off x="8698655" y="2093776"/>
              <a:ext cx="1047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>
                  <a:latin typeface="Myriad Pro" panose="020B0503030403020204" charset="0"/>
                </a:rPr>
                <a:t>(</a:t>
              </a:r>
              <a:r>
                <a:rPr lang="zh-TW" altLang="en-US" b="1" dirty="0">
                  <a:latin typeface="Myriad Pro" panose="020B0503030403020204" charset="0"/>
                </a:rPr>
                <a:t>乳酸</a:t>
              </a:r>
              <a:r>
                <a:rPr lang="zh-TW" altLang="en-US" b="1" dirty="0">
                  <a:solidFill>
                    <a:srgbClr val="C00000"/>
                  </a:solidFill>
                  <a:latin typeface="Myriad Pro" panose="020B0503030403020204" charset="0"/>
                </a:rPr>
                <a:t>鈉</a:t>
              </a:r>
              <a:r>
                <a:rPr lang="en-US" altLang="zh-TW" b="1" dirty="0">
                  <a:latin typeface="Myriad Pro" panose="020B0503030403020204" charset="0"/>
                </a:rPr>
                <a:t>)</a:t>
              </a:r>
              <a:endParaRPr lang="en-US" b="1" dirty="0">
                <a:latin typeface="Myriad Pro" panose="020B0503030403020204" charset="0"/>
              </a:endParaRPr>
            </a:p>
          </p:txBody>
        </p:sp>
      </p:grpSp>
      <p:cxnSp>
        <p:nvCxnSpPr>
          <p:cNvPr id="11" name="Straight Arrow Connector 11"/>
          <p:cNvCxnSpPr/>
          <p:nvPr/>
        </p:nvCxnSpPr>
        <p:spPr>
          <a:xfrm>
            <a:off x="2630229" y="2463108"/>
            <a:ext cx="49876" cy="151078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3"/>
          <p:cNvCxnSpPr/>
          <p:nvPr/>
        </p:nvCxnSpPr>
        <p:spPr>
          <a:xfrm>
            <a:off x="2855053" y="2463108"/>
            <a:ext cx="290565" cy="142766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5"/>
          <p:cNvCxnSpPr/>
          <p:nvPr/>
        </p:nvCxnSpPr>
        <p:spPr>
          <a:xfrm flipH="1">
            <a:off x="2216096" y="2402791"/>
            <a:ext cx="181377" cy="142006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Water Background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829" y="3212915"/>
            <a:ext cx="2368044" cy="1521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Arrow Connector 19"/>
          <p:cNvCxnSpPr/>
          <p:nvPr/>
        </p:nvCxnSpPr>
        <p:spPr>
          <a:xfrm>
            <a:off x="4797426" y="2449738"/>
            <a:ext cx="0" cy="144103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 descr="https://2.bp.blogspot.com/-m2cvPxNJ1Xs/VZTuYaJw55I/AAAAAAAAiPM/uk4c1Bunbn8/s640/DSC_01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541" y="3287072"/>
            <a:ext cx="2105780" cy="140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/>
        </p:nvSpPr>
        <p:spPr>
          <a:xfrm>
            <a:off x="8006971" y="6162765"/>
            <a:ext cx="36476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credits</a:t>
            </a:r>
          </a:p>
          <a:p>
            <a:r>
              <a:rPr lang="en-US" sz="1200" dirty="0"/>
              <a:t>Calcium alginate: </a:t>
            </a:r>
            <a:r>
              <a:rPr lang="en-US" sz="1200" dirty="0">
                <a:hlinkClick r:id="rId5"/>
              </a:rPr>
              <a:t>Image</a:t>
            </a:r>
            <a:r>
              <a:rPr lang="en-US" sz="1200" dirty="0"/>
              <a:t> / Dude for Food/ </a:t>
            </a:r>
            <a:r>
              <a:rPr lang="en-US" sz="1200" dirty="0">
                <a:hlinkClick r:id="rId6"/>
              </a:rPr>
              <a:t>CC BY-ND 3.0</a:t>
            </a:r>
            <a:r>
              <a:rPr lang="en-US" sz="1200" dirty="0"/>
              <a:t> </a:t>
            </a:r>
          </a:p>
          <a:p>
            <a:r>
              <a:rPr lang="en-US" sz="1200" dirty="0"/>
              <a:t>Beverage: </a:t>
            </a:r>
            <a:r>
              <a:rPr lang="en-US" sz="1200" dirty="0">
                <a:hlinkClick r:id="rId7"/>
              </a:rPr>
              <a:t>Photo</a:t>
            </a:r>
            <a:r>
              <a:rPr lang="en-US" sz="1200" dirty="0"/>
              <a:t> / </a:t>
            </a:r>
            <a:r>
              <a:rPr lang="en-US" sz="1200" dirty="0" err="1"/>
              <a:t>Moblog</a:t>
            </a:r>
            <a:r>
              <a:rPr lang="en-US" sz="1200" dirty="0"/>
              <a:t> / </a:t>
            </a:r>
            <a:r>
              <a:rPr lang="en-US" sz="1200" dirty="0">
                <a:hlinkClick r:id="rId8"/>
              </a:rPr>
              <a:t>CC BY-NC-SA 2.0</a:t>
            </a:r>
            <a:endParaRPr lang="en-US" sz="1200" dirty="0"/>
          </a:p>
          <a:p>
            <a:endParaRPr lang="en-US" sz="1200" dirty="0"/>
          </a:p>
        </p:txBody>
      </p:sp>
      <p:cxnSp>
        <p:nvCxnSpPr>
          <p:cNvPr id="20" name="Straight Arrow Connector 23"/>
          <p:cNvCxnSpPr/>
          <p:nvPr/>
        </p:nvCxnSpPr>
        <p:spPr>
          <a:xfrm>
            <a:off x="7052391" y="2437138"/>
            <a:ext cx="54903" cy="176070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7"/>
          <p:cNvCxnSpPr/>
          <p:nvPr/>
        </p:nvCxnSpPr>
        <p:spPr>
          <a:xfrm>
            <a:off x="7318543" y="2442325"/>
            <a:ext cx="303176" cy="1448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reverse spherificatio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1680" y="3287072"/>
            <a:ext cx="3305972" cy="185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Straight Arrow Connector 31"/>
          <p:cNvCxnSpPr/>
          <p:nvPr/>
        </p:nvCxnSpPr>
        <p:spPr>
          <a:xfrm>
            <a:off x="7734423" y="2397440"/>
            <a:ext cx="2531500" cy="1576456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37"/>
          <p:cNvCxnSpPr/>
          <p:nvPr/>
        </p:nvCxnSpPr>
        <p:spPr>
          <a:xfrm flipH="1">
            <a:off x="10400775" y="3015574"/>
            <a:ext cx="401353" cy="9870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38"/>
          <p:cNvSpPr txBox="1"/>
          <p:nvPr/>
        </p:nvSpPr>
        <p:spPr>
          <a:xfrm>
            <a:off x="10177692" y="2543474"/>
            <a:ext cx="1875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Beverage (</a:t>
            </a:r>
            <a:r>
              <a:rPr lang="zh-TW" altLang="en-US" b="1" dirty="0"/>
              <a:t>飲品</a:t>
            </a:r>
            <a:r>
              <a:rPr lang="en-US" altLang="zh-TW" b="1" dirty="0"/>
              <a:t>)</a:t>
            </a:r>
            <a:endParaRPr lang="en-HK" b="1" dirty="0"/>
          </a:p>
        </p:txBody>
      </p:sp>
    </p:spTree>
    <p:extLst>
      <p:ext uri="{BB962C8B-B14F-4D97-AF65-F5344CB8AC3E}">
        <p14:creationId xmlns:p14="http://schemas.microsoft.com/office/powerpoint/2010/main" val="2550277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41</a:t>
            </a:fld>
            <a:endParaRPr lang="zh-HK" altLang="en-US" dirty="0"/>
          </a:p>
        </p:txBody>
      </p:sp>
      <p:sp>
        <p:nvSpPr>
          <p:cNvPr id="4" name="TextBox 5"/>
          <p:cNvSpPr txBox="1"/>
          <p:nvPr/>
        </p:nvSpPr>
        <p:spPr>
          <a:xfrm>
            <a:off x="1235425" y="1508645"/>
            <a:ext cx="1707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“Balloon”</a:t>
            </a:r>
          </a:p>
        </p:txBody>
      </p:sp>
      <p:sp>
        <p:nvSpPr>
          <p:cNvPr id="5" name="TextBox 7"/>
          <p:cNvSpPr txBox="1"/>
          <p:nvPr/>
        </p:nvSpPr>
        <p:spPr>
          <a:xfrm>
            <a:off x="3763632" y="1709564"/>
            <a:ext cx="52042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latin typeface="Myriad Pro" panose="020B0503030403020204" charset="0"/>
              </a:rPr>
              <a:t>Ion Exchange Reaction </a:t>
            </a:r>
            <a:r>
              <a:rPr lang="en-US" sz="2400" b="1" u="sng" dirty="0">
                <a:latin typeface="Myriad Pro" panose="020B0503030403020204" charset="0"/>
              </a:rPr>
              <a:t>(</a:t>
            </a:r>
            <a:r>
              <a:rPr lang="zh-TW" altLang="en-US" sz="2400" b="1" u="sng" dirty="0">
                <a:latin typeface="Myriad Pro" panose="020B0503030403020204" charset="0"/>
              </a:rPr>
              <a:t>離子交換反應</a:t>
            </a:r>
            <a:r>
              <a:rPr lang="en-US" altLang="zh-TW" sz="2400" b="1" u="sng" dirty="0">
                <a:latin typeface="Myriad Pro" panose="020B0503030403020204" charset="0"/>
              </a:rPr>
              <a:t>)</a:t>
            </a:r>
            <a:endParaRPr lang="en-US" sz="2400" b="1" u="sng" dirty="0">
              <a:latin typeface="Myriad Pro" panose="020B0503030403020204" charset="0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2110419" y="2172113"/>
            <a:ext cx="8273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</a:rPr>
              <a:t>Sodium</a:t>
            </a:r>
            <a:r>
              <a:rPr lang="en-US" sz="2000" b="1" dirty="0">
                <a:latin typeface="Myriad Pro" panose="020B0503030403020204" charset="0"/>
              </a:rPr>
              <a:t> alginate + </a:t>
            </a: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</a:rPr>
              <a:t>Calcium</a:t>
            </a:r>
            <a:r>
              <a:rPr lang="en-US" sz="2000" b="1" dirty="0">
                <a:latin typeface="Myriad Pro" panose="020B0503030403020204" charset="0"/>
              </a:rPr>
              <a:t> lactate </a:t>
            </a:r>
            <a:r>
              <a:rPr lang="en-US" sz="2000" b="1" dirty="0">
                <a:latin typeface="Myriad Pro" panose="020B0503030403020204" charset="0"/>
                <a:sym typeface="Wingdings" panose="05000000000000000000" pitchFamily="2" charset="2"/>
              </a:rPr>
              <a:t> </a:t>
            </a:r>
            <a:r>
              <a:rPr lang="en-US" sz="2000" b="1" dirty="0">
                <a:solidFill>
                  <a:srgbClr val="7030A0"/>
                </a:solidFill>
                <a:latin typeface="Myriad Pro" panose="020B0503030403020204" charset="0"/>
                <a:sym typeface="Wingdings" panose="05000000000000000000" pitchFamily="2" charset="2"/>
              </a:rPr>
              <a:t>Calcium</a:t>
            </a:r>
            <a:r>
              <a:rPr lang="en-US" sz="2000" b="1" dirty="0">
                <a:latin typeface="Myriad Pro" panose="020B0503030403020204" charset="0"/>
                <a:sym typeface="Wingdings" panose="05000000000000000000" pitchFamily="2" charset="2"/>
              </a:rPr>
              <a:t> alginate + </a:t>
            </a:r>
            <a:r>
              <a:rPr lang="en-US" sz="2000" b="1" dirty="0">
                <a:solidFill>
                  <a:srgbClr val="C00000"/>
                </a:solidFill>
                <a:latin typeface="Myriad Pro" panose="020B0503030403020204" charset="0"/>
                <a:sym typeface="Wingdings" panose="05000000000000000000" pitchFamily="2" charset="2"/>
              </a:rPr>
              <a:t>Sodium</a:t>
            </a:r>
            <a:r>
              <a:rPr lang="en-US" sz="2000" b="1" dirty="0">
                <a:latin typeface="Myriad Pro" panose="020B0503030403020204" charset="0"/>
                <a:sym typeface="Wingdings" panose="05000000000000000000" pitchFamily="2" charset="2"/>
              </a:rPr>
              <a:t> lactate</a:t>
            </a:r>
            <a:endParaRPr lang="en-US" sz="2000" b="1" dirty="0">
              <a:latin typeface="Myriad Pro" panose="020B0503030403020204" charset="0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2596212" y="2474096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(</a:t>
            </a:r>
            <a:r>
              <a:rPr lang="zh-TW" altLang="en-US" b="1" dirty="0">
                <a:latin typeface="Myriad Pro" panose="020B0503030403020204" charset="0"/>
              </a:rPr>
              <a:t>海藻酸</a:t>
            </a:r>
            <a:r>
              <a:rPr lang="zh-TW" altLang="en-US" b="1" dirty="0">
                <a:solidFill>
                  <a:srgbClr val="C00000"/>
                </a:solidFill>
                <a:latin typeface="Myriad Pro" panose="020B0503030403020204" charset="0"/>
              </a:rPr>
              <a:t>鈉</a:t>
            </a:r>
            <a:r>
              <a:rPr lang="en-US" altLang="zh-TW" b="1" dirty="0">
                <a:latin typeface="Myriad Pro" panose="020B0503030403020204" charset="0"/>
              </a:rPr>
              <a:t>)</a:t>
            </a:r>
            <a:endParaRPr lang="en-US" b="1" dirty="0">
              <a:latin typeface="Myriad Pro" panose="020B0503030403020204" charset="0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4833005" y="2474096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(</a:t>
            </a:r>
            <a:r>
              <a:rPr lang="zh-TW" altLang="en-US" b="1" dirty="0">
                <a:latin typeface="Myriad Pro" panose="020B0503030403020204" charset="0"/>
              </a:rPr>
              <a:t>乳酸</a:t>
            </a:r>
            <a:r>
              <a:rPr lang="zh-TW" altLang="en-US" b="1" dirty="0">
                <a:solidFill>
                  <a:srgbClr val="7030A0"/>
                </a:solidFill>
                <a:latin typeface="Myriad Pro" panose="020B0503030403020204" charset="0"/>
              </a:rPr>
              <a:t>鈣</a:t>
            </a:r>
            <a:r>
              <a:rPr lang="en-US" altLang="zh-TW" b="1" dirty="0">
                <a:latin typeface="Myriad Pro" panose="020B0503030403020204" charset="0"/>
              </a:rPr>
              <a:t>)</a:t>
            </a:r>
            <a:endParaRPr lang="en-US" b="1" dirty="0">
              <a:latin typeface="Myriad Pro" panose="020B0503030403020204" charset="0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7061264" y="2474096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(</a:t>
            </a:r>
            <a:r>
              <a:rPr lang="zh-TW" altLang="en-US" b="1" dirty="0">
                <a:latin typeface="Myriad Pro" panose="020B0503030403020204" charset="0"/>
              </a:rPr>
              <a:t>海藻酸</a:t>
            </a:r>
            <a:r>
              <a:rPr lang="zh-TW" altLang="en-US" b="1" dirty="0">
                <a:solidFill>
                  <a:srgbClr val="7030A0"/>
                </a:solidFill>
                <a:latin typeface="Myriad Pro" panose="020B0503030403020204" charset="0"/>
              </a:rPr>
              <a:t>鈣</a:t>
            </a:r>
            <a:r>
              <a:rPr lang="en-US" altLang="zh-TW" b="1" dirty="0">
                <a:latin typeface="Myriad Pro" panose="020B0503030403020204" charset="0"/>
              </a:rPr>
              <a:t>)</a:t>
            </a:r>
            <a:endParaRPr lang="en-US" b="1" dirty="0">
              <a:latin typeface="Myriad Pro" panose="020B0503030403020204" charset="0"/>
            </a:endParaRPr>
          </a:p>
        </p:txBody>
      </p:sp>
      <p:sp>
        <p:nvSpPr>
          <p:cNvPr id="10" name="TextBox 19"/>
          <p:cNvSpPr txBox="1"/>
          <p:nvPr/>
        </p:nvSpPr>
        <p:spPr>
          <a:xfrm>
            <a:off x="9204865" y="2474096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latin typeface="Myriad Pro" panose="020B0503030403020204" charset="0"/>
              </a:rPr>
              <a:t>(</a:t>
            </a:r>
            <a:r>
              <a:rPr lang="zh-TW" altLang="en-US" b="1" dirty="0">
                <a:latin typeface="Myriad Pro" panose="020B0503030403020204" charset="0"/>
              </a:rPr>
              <a:t>乳酸</a:t>
            </a:r>
            <a:r>
              <a:rPr lang="zh-TW" altLang="en-US" b="1" dirty="0">
                <a:solidFill>
                  <a:srgbClr val="C00000"/>
                </a:solidFill>
                <a:latin typeface="Myriad Pro" panose="020B0503030403020204" charset="0"/>
              </a:rPr>
              <a:t>鈉</a:t>
            </a:r>
            <a:r>
              <a:rPr lang="en-US" altLang="zh-TW" b="1" dirty="0">
                <a:latin typeface="Myriad Pro" panose="020B0503030403020204" charset="0"/>
              </a:rPr>
              <a:t>)</a:t>
            </a:r>
            <a:endParaRPr lang="en-US" b="1" dirty="0">
              <a:latin typeface="Myriad Pro" panose="020B0503030403020204" charset="0"/>
            </a:endParaRPr>
          </a:p>
        </p:txBody>
      </p:sp>
      <p:grpSp>
        <p:nvGrpSpPr>
          <p:cNvPr id="27" name="群組 26"/>
          <p:cNvGrpSpPr/>
          <p:nvPr/>
        </p:nvGrpSpPr>
        <p:grpSpPr>
          <a:xfrm>
            <a:off x="2071472" y="3095969"/>
            <a:ext cx="4024528" cy="2644157"/>
            <a:chOff x="1089496" y="3163255"/>
            <a:chExt cx="4024528" cy="2644157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496" y="3163255"/>
              <a:ext cx="3932733" cy="2644157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2677078" y="3187022"/>
              <a:ext cx="2345151" cy="2474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038121" y="4318672"/>
              <a:ext cx="2456058" cy="357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3423559" y="4417966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3626768" y="4259201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2347360" y="4257712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21" name="文字方塊 20"/>
            <p:cNvSpPr txBox="1"/>
            <p:nvPr/>
          </p:nvSpPr>
          <p:spPr>
            <a:xfrm>
              <a:off x="2138571" y="4410112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456877" y="5531394"/>
              <a:ext cx="2345151" cy="2760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3016176" y="3205244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4320084" y="3203165"/>
              <a:ext cx="7939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1471864" y="5481413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2768707" y="5481413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dirty="0"/>
                <a:t>CO</a:t>
              </a:r>
              <a:r>
                <a:rPr lang="en-US" altLang="zh-TW" sz="1400" baseline="-25000" dirty="0"/>
                <a:t>2</a:t>
              </a:r>
              <a:r>
                <a:rPr lang="en-US" altLang="zh-TW" sz="1400" baseline="30000" dirty="0"/>
                <a:t>-</a:t>
              </a:r>
              <a:r>
                <a:rPr lang="en-US" altLang="zh-TW" sz="1400" dirty="0"/>
                <a:t>Na</a:t>
              </a:r>
              <a:r>
                <a:rPr lang="en-US" altLang="zh-TW" sz="1400" baseline="30000" dirty="0"/>
                <a:t>+</a:t>
              </a:r>
              <a:endParaRPr lang="zh-TW" altLang="en-US" sz="1400" baseline="30000" dirty="0"/>
            </a:p>
          </p:txBody>
        </p:sp>
      </p:grpSp>
      <p:pic>
        <p:nvPicPr>
          <p:cNvPr id="28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148" y="3119518"/>
            <a:ext cx="3384173" cy="2646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" name="TextBox 14"/>
          <p:cNvSpPr txBox="1"/>
          <p:nvPr/>
        </p:nvSpPr>
        <p:spPr>
          <a:xfrm>
            <a:off x="3266286" y="5764031"/>
            <a:ext cx="1963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B0F0"/>
                </a:solidFill>
                <a:latin typeface="Myriad Pro" panose="020B0503030403020204" charset="0"/>
              </a:rPr>
              <a:t>Water-soluble</a:t>
            </a:r>
          </a:p>
        </p:txBody>
      </p:sp>
      <p:sp>
        <p:nvSpPr>
          <p:cNvPr id="31" name="TextBox 15"/>
          <p:cNvSpPr txBox="1"/>
          <p:nvPr/>
        </p:nvSpPr>
        <p:spPr>
          <a:xfrm>
            <a:off x="8044611" y="5765733"/>
            <a:ext cx="22073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Water-insoluble</a:t>
            </a:r>
          </a:p>
        </p:txBody>
      </p:sp>
      <p:sp>
        <p:nvSpPr>
          <p:cNvPr id="32" name="Right Arrow 13"/>
          <p:cNvSpPr/>
          <p:nvPr/>
        </p:nvSpPr>
        <p:spPr>
          <a:xfrm>
            <a:off x="5755839" y="4418048"/>
            <a:ext cx="1287625" cy="3874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4"/>
          <p:cNvSpPr/>
          <p:nvPr/>
        </p:nvSpPr>
        <p:spPr>
          <a:xfrm>
            <a:off x="2816549" y="3466156"/>
            <a:ext cx="3294370" cy="70507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8"/>
          <p:cNvCxnSpPr>
            <a:endCxn id="29" idx="2"/>
          </p:cNvCxnSpPr>
          <p:nvPr/>
        </p:nvCxnSpPr>
        <p:spPr>
          <a:xfrm flipV="1">
            <a:off x="2229083" y="3818696"/>
            <a:ext cx="587466" cy="1437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0"/>
          <p:cNvSpPr txBox="1"/>
          <p:nvPr/>
        </p:nvSpPr>
        <p:spPr>
          <a:xfrm>
            <a:off x="477680" y="3782918"/>
            <a:ext cx="17980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Polymer chain</a:t>
            </a:r>
          </a:p>
          <a:p>
            <a:pPr algn="ctr"/>
            <a:r>
              <a:rPr lang="en-US" sz="2000" dirty="0"/>
              <a:t>(</a:t>
            </a:r>
            <a:r>
              <a:rPr lang="zh-TW" altLang="en-US" sz="2000" dirty="0"/>
              <a:t>聚合物鏈</a:t>
            </a:r>
            <a:r>
              <a:rPr lang="en-US" altLang="zh-TW" sz="2000" dirty="0"/>
              <a:t>)</a:t>
            </a:r>
            <a:endParaRPr lang="en-US" sz="2000" dirty="0"/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3495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30" grpId="0"/>
      <p:bldP spid="31" grpId="0"/>
      <p:bldP spid="32" grpId="0" animBg="1"/>
      <p:bldP spid="29" grpId="0" animBg="1"/>
      <p:bldP spid="3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42</a:t>
            </a:fld>
            <a:endParaRPr lang="zh-HK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7334" y="1458368"/>
            <a:ext cx="50954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Myriad Pro" panose="020B0503030403020204" charset="0"/>
              </a:rPr>
              <a:t>An ion exchange reaction by nature</a:t>
            </a:r>
          </a:p>
        </p:txBody>
      </p:sp>
      <p:pic>
        <p:nvPicPr>
          <p:cNvPr id="25" name="Picture 4" descr="See the source image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50" y="1963914"/>
            <a:ext cx="1891103" cy="1418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fruit, meal, food, produce, color, dessert, toy, juice, gastronomy, beads, pearls, molecular gastronomy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88" y="3830891"/>
            <a:ext cx="2355653" cy="1570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04" y="2991423"/>
            <a:ext cx="2505075" cy="2800350"/>
          </a:xfrm>
          <a:prstGeom prst="rect">
            <a:avLst/>
          </a:prstGeom>
        </p:spPr>
      </p:pic>
      <p:pic>
        <p:nvPicPr>
          <p:cNvPr id="54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1522" y="2991423"/>
            <a:ext cx="2505075" cy="2733675"/>
          </a:xfrm>
          <a:prstGeom prst="rect">
            <a:avLst/>
          </a:prstGeom>
        </p:spPr>
      </p:pic>
      <p:sp>
        <p:nvSpPr>
          <p:cNvPr id="55" name="Right Arrow 7"/>
          <p:cNvSpPr/>
          <p:nvPr/>
        </p:nvSpPr>
        <p:spPr>
          <a:xfrm>
            <a:off x="5433979" y="4037035"/>
            <a:ext cx="1567543" cy="3545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Arrow Connector 9"/>
          <p:cNvCxnSpPr/>
          <p:nvPr/>
        </p:nvCxnSpPr>
        <p:spPr>
          <a:xfrm flipH="1">
            <a:off x="4392536" y="2681053"/>
            <a:ext cx="494851" cy="4087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11"/>
          <p:cNvCxnSpPr/>
          <p:nvPr/>
        </p:nvCxnSpPr>
        <p:spPr>
          <a:xfrm>
            <a:off x="3296646" y="2794090"/>
            <a:ext cx="676535" cy="53609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13"/>
          <p:cNvCxnSpPr/>
          <p:nvPr/>
        </p:nvCxnSpPr>
        <p:spPr>
          <a:xfrm>
            <a:off x="2220882" y="4022302"/>
            <a:ext cx="989703" cy="671916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15"/>
          <p:cNvCxnSpPr/>
          <p:nvPr/>
        </p:nvCxnSpPr>
        <p:spPr>
          <a:xfrm flipH="1">
            <a:off x="8341983" y="3439549"/>
            <a:ext cx="419548" cy="699247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17"/>
          <p:cNvCxnSpPr/>
          <p:nvPr/>
        </p:nvCxnSpPr>
        <p:spPr>
          <a:xfrm>
            <a:off x="7596917" y="3699852"/>
            <a:ext cx="466558" cy="8778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20"/>
          <p:cNvCxnSpPr/>
          <p:nvPr/>
        </p:nvCxnSpPr>
        <p:spPr>
          <a:xfrm flipH="1">
            <a:off x="9102597" y="3699852"/>
            <a:ext cx="682508" cy="8778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21"/>
          <p:cNvSpPr txBox="1"/>
          <p:nvPr/>
        </p:nvSpPr>
        <p:spPr>
          <a:xfrm>
            <a:off x="4856212" y="2417513"/>
            <a:ext cx="1904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Sodium ion (Na</a:t>
            </a:r>
            <a:r>
              <a:rPr lang="en-US" baseline="30000" dirty="0">
                <a:solidFill>
                  <a:srgbClr val="FF0000"/>
                </a:solidFill>
              </a:rPr>
              <a:t>+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63" name="TextBox 22"/>
          <p:cNvSpPr txBox="1"/>
          <p:nvPr/>
        </p:nvSpPr>
        <p:spPr>
          <a:xfrm>
            <a:off x="2334066" y="2537032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Alginate</a:t>
            </a:r>
          </a:p>
        </p:txBody>
      </p:sp>
      <p:sp>
        <p:nvSpPr>
          <p:cNvPr id="64" name="TextBox 23"/>
          <p:cNvSpPr txBox="1"/>
          <p:nvPr/>
        </p:nvSpPr>
        <p:spPr>
          <a:xfrm>
            <a:off x="1447666" y="3514853"/>
            <a:ext cx="1394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Calcium ion</a:t>
            </a:r>
          </a:p>
          <a:p>
            <a:r>
              <a:rPr lang="en-US" dirty="0">
                <a:solidFill>
                  <a:srgbClr val="7030A0"/>
                </a:solidFill>
              </a:rPr>
              <a:t>(Ca</a:t>
            </a:r>
            <a:r>
              <a:rPr lang="en-US" baseline="30000" dirty="0">
                <a:solidFill>
                  <a:srgbClr val="7030A0"/>
                </a:solidFill>
              </a:rPr>
              <a:t>2+</a:t>
            </a:r>
            <a:r>
              <a:rPr lang="en-US" dirty="0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65" name="TextBox 24"/>
          <p:cNvSpPr txBox="1"/>
          <p:nvPr/>
        </p:nvSpPr>
        <p:spPr>
          <a:xfrm>
            <a:off x="8552408" y="2804848"/>
            <a:ext cx="625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Ca</a:t>
            </a:r>
            <a:r>
              <a:rPr lang="en-US" baseline="30000" dirty="0">
                <a:solidFill>
                  <a:srgbClr val="7030A0"/>
                </a:solidFill>
              </a:rPr>
              <a:t>2+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66" name="TextBox 25"/>
          <p:cNvSpPr txBox="1"/>
          <p:nvPr/>
        </p:nvSpPr>
        <p:spPr>
          <a:xfrm>
            <a:off x="9612069" y="3330187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Na</a:t>
            </a:r>
            <a:r>
              <a:rPr lang="en-US" baseline="30000" dirty="0">
                <a:solidFill>
                  <a:srgbClr val="FF0000"/>
                </a:solidFill>
              </a:rPr>
              <a:t>+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7" name="TextBox 27"/>
          <p:cNvSpPr txBox="1"/>
          <p:nvPr/>
        </p:nvSpPr>
        <p:spPr>
          <a:xfrm>
            <a:off x="7177092" y="3332861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Alginate</a:t>
            </a:r>
          </a:p>
        </p:txBody>
      </p:sp>
      <p:sp>
        <p:nvSpPr>
          <p:cNvPr id="68" name="TextBox 28"/>
          <p:cNvSpPr txBox="1"/>
          <p:nvPr/>
        </p:nvSpPr>
        <p:spPr>
          <a:xfrm>
            <a:off x="2503877" y="5770371"/>
            <a:ext cx="349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Sodium alginate </a:t>
            </a:r>
            <a:r>
              <a:rPr lang="en-US" dirty="0">
                <a:solidFill>
                  <a:srgbClr val="00B0F0"/>
                </a:solidFill>
              </a:rPr>
              <a:t>(water-soluble)</a:t>
            </a:r>
          </a:p>
        </p:txBody>
      </p:sp>
      <p:sp>
        <p:nvSpPr>
          <p:cNvPr id="69" name="TextBox 30"/>
          <p:cNvSpPr txBox="1"/>
          <p:nvPr/>
        </p:nvSpPr>
        <p:spPr>
          <a:xfrm>
            <a:off x="6760901" y="5770371"/>
            <a:ext cx="3765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Calcium alginate </a:t>
            </a:r>
            <a:r>
              <a:rPr lang="en-US" dirty="0">
                <a:solidFill>
                  <a:srgbClr val="FF0000"/>
                </a:solidFill>
              </a:rPr>
              <a:t>(water-insoluble)</a:t>
            </a:r>
          </a:p>
        </p:txBody>
      </p:sp>
      <p:cxnSp>
        <p:nvCxnSpPr>
          <p:cNvPr id="70" name="Straight Arrow Connector 32"/>
          <p:cNvCxnSpPr>
            <a:stCxn id="68" idx="3"/>
          </p:cNvCxnSpPr>
          <p:nvPr/>
        </p:nvCxnSpPr>
        <p:spPr>
          <a:xfrm>
            <a:off x="5998744" y="5955037"/>
            <a:ext cx="73491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2"/>
          <p:cNvSpPr txBox="1"/>
          <p:nvPr/>
        </p:nvSpPr>
        <p:spPr>
          <a:xfrm>
            <a:off x="2334066" y="2322469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B050"/>
                </a:solidFill>
              </a:rPr>
              <a:t>(</a:t>
            </a:r>
            <a:r>
              <a:rPr lang="zh-TW" altLang="en-US" b="1" dirty="0">
                <a:solidFill>
                  <a:srgbClr val="00B050"/>
                </a:solidFill>
              </a:rPr>
              <a:t>海藻酸</a:t>
            </a:r>
            <a:r>
              <a:rPr lang="en-US" altLang="zh-TW" b="1" dirty="0">
                <a:solidFill>
                  <a:srgbClr val="00B050"/>
                </a:solidFill>
              </a:rPr>
              <a:t>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2" name="TextBox 8"/>
          <p:cNvSpPr txBox="1"/>
          <p:nvPr/>
        </p:nvSpPr>
        <p:spPr>
          <a:xfrm>
            <a:off x="5386455" y="2675038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zh-TW" altLang="en-US" b="1" dirty="0">
                <a:solidFill>
                  <a:srgbClr val="FF0000"/>
                </a:solidFill>
              </a:rPr>
              <a:t>鈉離子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3" name="TextBox 10"/>
          <p:cNvSpPr txBox="1"/>
          <p:nvPr/>
        </p:nvSpPr>
        <p:spPr>
          <a:xfrm>
            <a:off x="1653054" y="3305308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(</a:t>
            </a:r>
            <a:r>
              <a:rPr lang="zh-TW" altLang="en-US" b="1" dirty="0">
                <a:solidFill>
                  <a:srgbClr val="7030A0"/>
                </a:solidFill>
              </a:rPr>
              <a:t>鈣離子</a:t>
            </a:r>
            <a:r>
              <a:rPr lang="en-US" altLang="zh-TW" b="1" dirty="0">
                <a:solidFill>
                  <a:srgbClr val="7030A0"/>
                </a:solidFill>
              </a:rPr>
              <a:t>)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74" name="TextBox 29"/>
          <p:cNvSpPr txBox="1"/>
          <p:nvPr/>
        </p:nvSpPr>
        <p:spPr>
          <a:xfrm>
            <a:off x="7190038" y="3120642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B050"/>
                </a:solidFill>
              </a:rPr>
              <a:t>(</a:t>
            </a:r>
            <a:r>
              <a:rPr lang="zh-TW" altLang="en-US" b="1" dirty="0">
                <a:solidFill>
                  <a:srgbClr val="00B050"/>
                </a:solidFill>
              </a:rPr>
              <a:t>海藻酸</a:t>
            </a:r>
            <a:r>
              <a:rPr lang="en-US" altLang="zh-TW" b="1" dirty="0">
                <a:solidFill>
                  <a:srgbClr val="00B050"/>
                </a:solidFill>
              </a:rPr>
              <a:t>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75" name="TextBox 31"/>
          <p:cNvSpPr txBox="1"/>
          <p:nvPr/>
        </p:nvSpPr>
        <p:spPr>
          <a:xfrm>
            <a:off x="8250066" y="2806757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(</a:t>
            </a:r>
            <a:r>
              <a:rPr lang="zh-TW" altLang="en-US" b="1" dirty="0">
                <a:solidFill>
                  <a:srgbClr val="7030A0"/>
                </a:solidFill>
              </a:rPr>
              <a:t>鈣離子</a:t>
            </a:r>
            <a:r>
              <a:rPr lang="en-US" altLang="zh-TW" b="1" dirty="0">
                <a:solidFill>
                  <a:srgbClr val="7030A0"/>
                </a:solidFill>
              </a:rPr>
              <a:t>)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76" name="Rectangle 12"/>
          <p:cNvSpPr/>
          <p:nvPr/>
        </p:nvSpPr>
        <p:spPr>
          <a:xfrm>
            <a:off x="3542483" y="6072823"/>
            <a:ext cx="1277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海藻酸</a:t>
            </a:r>
            <a:r>
              <a:rPr lang="zh-TW" altLang="en-US" b="1" dirty="0">
                <a:solidFill>
                  <a:srgbClr val="C00000"/>
                </a:solidFill>
              </a:rPr>
              <a:t>鈉</a:t>
            </a:r>
            <a:r>
              <a:rPr lang="en-US" altLang="zh-TW" b="1" dirty="0"/>
              <a:t>)</a:t>
            </a:r>
            <a:endParaRPr lang="en-US" b="1" dirty="0"/>
          </a:p>
        </p:txBody>
      </p:sp>
      <p:sp>
        <p:nvSpPr>
          <p:cNvPr id="77" name="TextBox 36"/>
          <p:cNvSpPr txBox="1"/>
          <p:nvPr/>
        </p:nvSpPr>
        <p:spPr>
          <a:xfrm>
            <a:off x="7695022" y="6073226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海藻酸</a:t>
            </a:r>
            <a:r>
              <a:rPr lang="zh-TW" altLang="en-US" b="1" dirty="0">
                <a:solidFill>
                  <a:srgbClr val="7030A0"/>
                </a:solidFill>
              </a:rPr>
              <a:t>鈣</a:t>
            </a:r>
            <a:r>
              <a:rPr lang="en-US" altLang="zh-TW" b="1" dirty="0"/>
              <a:t>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9367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237943"/>
            <a:ext cx="9200420" cy="1312953"/>
          </a:xfrm>
        </p:spPr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43</a:t>
            </a:fld>
            <a:endParaRPr lang="zh-HK" altLang="en-US" dirty="0"/>
          </a:p>
        </p:txBody>
      </p:sp>
      <p:pic>
        <p:nvPicPr>
          <p:cNvPr id="6" name="Picture 2" descr="El Bulli – Spherification History | Molecular Reci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40" y="1258322"/>
            <a:ext cx="4034427" cy="25451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Modern Gastronomy - Basic Spherification – Cape Crystal Brand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903" y="653929"/>
            <a:ext cx="3860074" cy="2574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Kitchen Tech: Spherification lets you make your own caviar from fruit  juice, cheese, or vegetables - 9to5Toy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040" y="3803478"/>
            <a:ext cx="3605434" cy="2704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olecular Vegan: Scallops with Carrot-Ginger Cavia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729" y="3353291"/>
            <a:ext cx="3682902" cy="2457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93504D-7188-49FF-9CD7-9B97B0A0D42B}"/>
              </a:ext>
            </a:extLst>
          </p:cNvPr>
          <p:cNvSpPr txBox="1"/>
          <p:nvPr/>
        </p:nvSpPr>
        <p:spPr>
          <a:xfrm>
            <a:off x="8065595" y="5903893"/>
            <a:ext cx="42270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Image credits:</a:t>
            </a:r>
          </a:p>
          <a:p>
            <a:r>
              <a:rPr lang="en-US" sz="800" dirty="0"/>
              <a:t>Top left: </a:t>
            </a:r>
            <a:r>
              <a:rPr lang="en-US" sz="800" dirty="0">
                <a:hlinkClick r:id="rId6"/>
              </a:rPr>
              <a:t>http://www.molecularrecipes.com/spherification-class/el-bulli-spherification-history/</a:t>
            </a:r>
            <a:r>
              <a:rPr lang="en-US" sz="800" dirty="0"/>
              <a:t> </a:t>
            </a:r>
          </a:p>
          <a:p>
            <a:r>
              <a:rPr lang="en-US" sz="800" dirty="0"/>
              <a:t>Top right: </a:t>
            </a:r>
            <a:r>
              <a:rPr lang="en-US" sz="800" dirty="0">
                <a:hlinkClick r:id="rId7"/>
              </a:rPr>
              <a:t>https://www.capecrystalbrands.com/blogs/cape-crystal-brands/spherification-the-making-of-faux-caviar</a:t>
            </a:r>
            <a:endParaRPr lang="en-US" sz="800" dirty="0"/>
          </a:p>
          <a:p>
            <a:r>
              <a:rPr lang="en-US" sz="800" dirty="0"/>
              <a:t>Bottom left: </a:t>
            </a:r>
            <a:r>
              <a:rPr lang="en-US" sz="800" dirty="0">
                <a:hlinkClick r:id="rId8"/>
              </a:rPr>
              <a:t>https://9to5toys.com/2015/02/18/kitchen-tech-spherification-lets-you-make-your-own-caviar-from-fruit-juice-cheese-or-vegetables/</a:t>
            </a:r>
            <a:r>
              <a:rPr lang="en-US" sz="800" dirty="0"/>
              <a:t> </a:t>
            </a:r>
          </a:p>
          <a:p>
            <a:r>
              <a:rPr lang="en-US" sz="800" dirty="0"/>
              <a:t>Bottom right: </a:t>
            </a:r>
            <a:r>
              <a:rPr lang="en-US" sz="800" dirty="0">
                <a:hlinkClick r:id="rId9"/>
              </a:rPr>
              <a:t>https://olivesfordinner.com/molecular-vegan-scallops-with-carro/</a:t>
            </a:r>
            <a:r>
              <a:rPr lang="en-US" sz="800" dirty="0"/>
              <a:t> </a:t>
            </a:r>
            <a:endParaRPr lang="en-HK" sz="800" dirty="0"/>
          </a:p>
        </p:txBody>
      </p:sp>
    </p:spTree>
    <p:extLst>
      <p:ext uri="{BB962C8B-B14F-4D97-AF65-F5344CB8AC3E}">
        <p14:creationId xmlns:p14="http://schemas.microsoft.com/office/powerpoint/2010/main" val="31728349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Experiment safety:</a:t>
            </a:r>
          </a:p>
          <a:p>
            <a:r>
              <a:rPr lang="en-US" altLang="zh-TW" dirty="0"/>
              <a:t>After the experiment, make sure to wash your hands thoroughly using detergent</a:t>
            </a:r>
            <a:r>
              <a:rPr lang="en-GB" altLang="zh-TW" dirty="0"/>
              <a:t>.</a:t>
            </a:r>
            <a:br>
              <a:rPr lang="en-GB" altLang="zh-TW" dirty="0"/>
            </a:br>
            <a:r>
              <a:rPr lang="zh-TW" altLang="en-US" dirty="0"/>
              <a:t>實驗完結後，請用洗手液徹底清潔雙手。 </a:t>
            </a:r>
          </a:p>
          <a:p>
            <a:r>
              <a:rPr lang="en-GB" altLang="zh-TW" dirty="0"/>
              <a:t>Although all the reagents used are safe to human health, it is not recommended to taste the molecular cuisines.</a:t>
            </a:r>
            <a:br>
              <a:rPr lang="en-GB" altLang="zh-TW" dirty="0"/>
            </a:br>
            <a:r>
              <a:rPr lang="zh-TW" altLang="en-US" dirty="0"/>
              <a:t>雖然使用的材料對身體無害，但不建議食用。</a:t>
            </a:r>
          </a:p>
          <a:p>
            <a:r>
              <a:rPr lang="en-GB" altLang="zh-TW" dirty="0"/>
              <a:t>Please dispose of all the used materials in normal trash container as usual.</a:t>
            </a:r>
            <a:br>
              <a:rPr lang="en-GB" altLang="zh-TW" dirty="0"/>
            </a:br>
            <a:r>
              <a:rPr lang="zh-TW" altLang="en-US" dirty="0"/>
              <a:t>請把用完或多餘的材料倒進普通垃圾桶即可。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44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26652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45</a:t>
            </a:fld>
            <a:endParaRPr lang="zh-HK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407180"/>
            <a:ext cx="27478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Beverage (</a:t>
            </a:r>
            <a:r>
              <a:rPr lang="zh-TW" altLang="en-US" sz="2800" dirty="0"/>
              <a:t>飲品</a:t>
            </a:r>
            <a:r>
              <a:rPr lang="en-US" altLang="zh-TW" sz="2800" dirty="0"/>
              <a:t>)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589199" y="2015891"/>
            <a:ext cx="58761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Recommended: Coke, lemon tea and green tea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b="1" dirty="0"/>
              <a:t>Not recommended: Dairy product (</a:t>
            </a:r>
            <a:r>
              <a:rPr lang="zh-TW" altLang="en-US" sz="2000" b="1" dirty="0"/>
              <a:t>乳類製品</a:t>
            </a:r>
            <a:r>
              <a:rPr lang="en-US" altLang="zh-TW" sz="2000" b="1" dirty="0"/>
              <a:t>) </a:t>
            </a:r>
            <a:endParaRPr lang="en-US" sz="2000" b="1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10" y="3380360"/>
            <a:ext cx="2811294" cy="2108471"/>
          </a:xfrm>
          <a:prstGeom prst="rect">
            <a:avLst/>
          </a:prstGeom>
        </p:spPr>
      </p:pic>
      <p:pic>
        <p:nvPicPr>
          <p:cNvPr id="4098" name="Picture 2" descr="Glass Of Mil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004" y="2905683"/>
            <a:ext cx="1624871" cy="2708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218796" y="3427199"/>
            <a:ext cx="4026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400" dirty="0"/>
              <a:t>Most of the dairy products contain </a:t>
            </a:r>
            <a:r>
              <a:rPr lang="en-US" altLang="zh-TW" sz="2400" dirty="0">
                <a:solidFill>
                  <a:srgbClr val="7030A0"/>
                </a:solidFill>
              </a:rPr>
              <a:t>calcium ion (</a:t>
            </a:r>
            <a:r>
              <a:rPr lang="zh-TW" altLang="en-US" sz="2400" dirty="0">
                <a:solidFill>
                  <a:srgbClr val="7030A0"/>
                </a:solidFill>
              </a:rPr>
              <a:t>鈣離子</a:t>
            </a:r>
            <a:r>
              <a:rPr lang="en-US" altLang="zh-TW" sz="2400" dirty="0">
                <a:solidFill>
                  <a:srgbClr val="7030A0"/>
                </a:solidFill>
              </a:rPr>
              <a:t>)</a:t>
            </a:r>
            <a:endParaRPr lang="en-US" altLang="zh-TW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400" dirty="0"/>
              <a:t>Might react prematurely with</a:t>
            </a:r>
            <a:r>
              <a:rPr lang="en-US" altLang="zh-TW" sz="2400" dirty="0">
                <a:solidFill>
                  <a:srgbClr val="7030A0"/>
                </a:solidFill>
              </a:rPr>
              <a:t> </a:t>
            </a:r>
            <a:r>
              <a:rPr lang="en-US" altLang="zh-TW" sz="2400" dirty="0">
                <a:solidFill>
                  <a:srgbClr val="C00000"/>
                </a:solidFill>
              </a:rPr>
              <a:t>sodium alginate</a:t>
            </a:r>
            <a:r>
              <a:rPr lang="en-US" altLang="zh-TW" sz="2400" dirty="0">
                <a:solidFill>
                  <a:srgbClr val="7030A0"/>
                </a:solidFill>
              </a:rPr>
              <a:t> </a:t>
            </a:r>
            <a:r>
              <a:rPr lang="en-US" altLang="zh-TW" sz="2400" dirty="0">
                <a:solidFill>
                  <a:srgbClr val="C00000"/>
                </a:solidFill>
              </a:rPr>
              <a:t>(</a:t>
            </a:r>
            <a:r>
              <a:rPr lang="zh-TW" altLang="en-US" sz="2400" dirty="0">
                <a:solidFill>
                  <a:srgbClr val="C00000"/>
                </a:solidFill>
              </a:rPr>
              <a:t>海藻酸鈉</a:t>
            </a:r>
            <a:r>
              <a:rPr lang="en-US" altLang="zh-TW" sz="2400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820070" y="2531415"/>
            <a:ext cx="15632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4400" dirty="0">
                <a:solidFill>
                  <a:srgbClr val="FF0000"/>
                </a:solidFill>
              </a:rPr>
              <a:t>WHY?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1550934" y="5784500"/>
            <a:ext cx="38587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Sodium alginate </a:t>
            </a:r>
            <a:r>
              <a:rPr lang="en-US" sz="2000" dirty="0">
                <a:solidFill>
                  <a:srgbClr val="00B0F0"/>
                </a:solidFill>
              </a:rPr>
              <a:t>(water-soluble)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5877828" y="5784500"/>
            <a:ext cx="4158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7030A0"/>
                </a:solidFill>
              </a:rPr>
              <a:t>Calcium alginate </a:t>
            </a:r>
            <a:r>
              <a:rPr lang="en-US" sz="2000" dirty="0">
                <a:solidFill>
                  <a:srgbClr val="FF0000"/>
                </a:solidFill>
              </a:rPr>
              <a:t>(water-insoluble)</a:t>
            </a:r>
          </a:p>
        </p:txBody>
      </p:sp>
      <p:cxnSp>
        <p:nvCxnSpPr>
          <p:cNvPr id="13" name="Straight Arrow Connector 11"/>
          <p:cNvCxnSpPr>
            <a:stCxn id="11" idx="3"/>
          </p:cNvCxnSpPr>
          <p:nvPr/>
        </p:nvCxnSpPr>
        <p:spPr>
          <a:xfrm flipV="1">
            <a:off x="5409683" y="5969166"/>
            <a:ext cx="371034" cy="1538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2"/>
          <p:cNvSpPr/>
          <p:nvPr/>
        </p:nvSpPr>
        <p:spPr>
          <a:xfrm>
            <a:off x="1859118" y="6070317"/>
            <a:ext cx="13997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/>
              <a:t>(</a:t>
            </a:r>
            <a:r>
              <a:rPr lang="zh-TW" altLang="en-US" sz="2000" b="1" dirty="0"/>
              <a:t>海藻酸</a:t>
            </a:r>
            <a:r>
              <a:rPr lang="zh-TW" altLang="en-US" sz="2000" b="1" dirty="0">
                <a:solidFill>
                  <a:srgbClr val="C00000"/>
                </a:solidFill>
              </a:rPr>
              <a:t>鈉</a:t>
            </a:r>
            <a:r>
              <a:rPr lang="en-US" altLang="zh-TW" sz="2000" b="1" dirty="0"/>
              <a:t>)</a:t>
            </a:r>
            <a:endParaRPr lang="en-US" sz="2000" b="1" dirty="0"/>
          </a:p>
        </p:txBody>
      </p:sp>
      <p:sp>
        <p:nvSpPr>
          <p:cNvPr id="15" name="TextBox 13"/>
          <p:cNvSpPr txBox="1"/>
          <p:nvPr/>
        </p:nvSpPr>
        <p:spPr>
          <a:xfrm>
            <a:off x="6294019" y="6087355"/>
            <a:ext cx="1399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/>
              <a:t>(</a:t>
            </a:r>
            <a:r>
              <a:rPr lang="zh-TW" altLang="en-US" sz="2000" b="1" dirty="0"/>
              <a:t>海藻酸</a:t>
            </a:r>
            <a:r>
              <a:rPr lang="zh-TW" altLang="en-US" sz="2000" b="1" dirty="0">
                <a:solidFill>
                  <a:srgbClr val="7030A0"/>
                </a:solidFill>
              </a:rPr>
              <a:t>鈣</a:t>
            </a:r>
            <a:r>
              <a:rPr lang="en-US" altLang="zh-TW" sz="2000" b="1" dirty="0"/>
              <a:t>)</a:t>
            </a:r>
            <a:endParaRPr lang="en-US" sz="2000" b="1" dirty="0"/>
          </a:p>
        </p:txBody>
      </p:sp>
      <p:sp>
        <p:nvSpPr>
          <p:cNvPr id="16" name="Oval 2"/>
          <p:cNvSpPr/>
          <p:nvPr/>
        </p:nvSpPr>
        <p:spPr>
          <a:xfrm>
            <a:off x="5680232" y="4718131"/>
            <a:ext cx="232398" cy="2290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7" name="Oval 18"/>
          <p:cNvSpPr/>
          <p:nvPr/>
        </p:nvSpPr>
        <p:spPr>
          <a:xfrm>
            <a:off x="5526237" y="4980403"/>
            <a:ext cx="232398" cy="2290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8" name="Oval 19"/>
          <p:cNvSpPr/>
          <p:nvPr/>
        </p:nvSpPr>
        <p:spPr>
          <a:xfrm>
            <a:off x="5680232" y="4280048"/>
            <a:ext cx="232398" cy="2290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9" name="Oval 20"/>
          <p:cNvSpPr/>
          <p:nvPr/>
        </p:nvSpPr>
        <p:spPr>
          <a:xfrm>
            <a:off x="5177285" y="4757998"/>
            <a:ext cx="232398" cy="2290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0" name="Oval 21"/>
          <p:cNvSpPr/>
          <p:nvPr/>
        </p:nvSpPr>
        <p:spPr>
          <a:xfrm>
            <a:off x="5386015" y="4510529"/>
            <a:ext cx="232398" cy="2290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1" name="Oval 22"/>
          <p:cNvSpPr/>
          <p:nvPr/>
        </p:nvSpPr>
        <p:spPr>
          <a:xfrm>
            <a:off x="5106573" y="4331905"/>
            <a:ext cx="232398" cy="229018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cxnSp>
        <p:nvCxnSpPr>
          <p:cNvPr id="22" name="Straight Arrow Connector 23"/>
          <p:cNvCxnSpPr/>
          <p:nvPr/>
        </p:nvCxnSpPr>
        <p:spPr>
          <a:xfrm flipH="1">
            <a:off x="5991033" y="4446414"/>
            <a:ext cx="1543471" cy="319033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6"/>
          <p:cNvSpPr txBox="1"/>
          <p:nvPr/>
        </p:nvSpPr>
        <p:spPr>
          <a:xfrm>
            <a:off x="2022126" y="5397920"/>
            <a:ext cx="27542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Sodium alginate</a:t>
            </a:r>
            <a:endParaRPr lang="en-HK" sz="2800" dirty="0">
              <a:solidFill>
                <a:srgbClr val="C00000"/>
              </a:solidFill>
            </a:endParaRPr>
          </a:p>
        </p:txBody>
      </p:sp>
      <p:sp>
        <p:nvSpPr>
          <p:cNvPr id="24" name="Curved Down Arrow 24"/>
          <p:cNvSpPr/>
          <p:nvPr/>
        </p:nvSpPr>
        <p:spPr>
          <a:xfrm>
            <a:off x="3839676" y="2901651"/>
            <a:ext cx="1986373" cy="674312"/>
          </a:xfrm>
          <a:prstGeom prst="curved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>
              <a:solidFill>
                <a:schemeClr val="tx1"/>
              </a:solidFill>
            </a:endParaRPr>
          </a:p>
        </p:txBody>
      </p:sp>
      <p:pic>
        <p:nvPicPr>
          <p:cNvPr id="4100" name="Picture 4" descr="Free Milk Dairy Products photo and pict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858" y="325084"/>
            <a:ext cx="2170093" cy="3035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&quot;No&quot; Symbol 14"/>
          <p:cNvSpPr/>
          <p:nvPr/>
        </p:nvSpPr>
        <p:spPr>
          <a:xfrm>
            <a:off x="7866118" y="276107"/>
            <a:ext cx="3184261" cy="3207533"/>
          </a:xfrm>
          <a:prstGeom prst="noSmoking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7866118" y="6480843"/>
            <a:ext cx="38134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Sodium alginate: </a:t>
            </a:r>
            <a:r>
              <a:rPr lang="en-US" altLang="zh-TW" sz="1400" dirty="0">
                <a:hlinkClick r:id="rId5"/>
              </a:rPr>
              <a:t>Photo</a:t>
            </a:r>
            <a:r>
              <a:rPr lang="en-US" altLang="zh-TW" sz="1400" dirty="0"/>
              <a:t> / </a:t>
            </a:r>
            <a:r>
              <a:rPr lang="en-US" altLang="zh-TW" sz="1400" dirty="0" err="1"/>
              <a:t>mlcbube</a:t>
            </a:r>
            <a:r>
              <a:rPr lang="en-US" altLang="zh-TW" sz="1400" dirty="0"/>
              <a:t> / </a:t>
            </a:r>
            <a:r>
              <a:rPr lang="en-US" altLang="zh-TW" sz="1400" dirty="0">
                <a:hlinkClick r:id="rId6"/>
              </a:rPr>
              <a:t>CC BY-SA 2.0  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6779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/>
      <p:bldP spid="24" grpId="0" animBg="1"/>
      <p:bldP spid="2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46</a:t>
            </a:fld>
            <a:endParaRPr lang="zh-HK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41930" y="1387959"/>
            <a:ext cx="2685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List of Materials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154689" y="1699931"/>
            <a:ext cx="315022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endParaRPr lang="en-US" sz="2000" dirty="0"/>
          </a:p>
          <a:p>
            <a:pPr lvl="0"/>
            <a:r>
              <a:rPr lang="en-US" sz="2000" dirty="0">
                <a:solidFill>
                  <a:srgbClr val="00B050"/>
                </a:solidFill>
              </a:rPr>
              <a:t>7.   </a:t>
            </a:r>
            <a:r>
              <a:rPr lang="en-US" sz="2000" dirty="0"/>
              <a:t>1 small egg tart mold</a:t>
            </a:r>
          </a:p>
          <a:p>
            <a:pPr marL="342900" lvl="0" indent="-342900">
              <a:buFont typeface="+mj-lt"/>
              <a:buAutoNum type="arabicPeriod"/>
            </a:pPr>
            <a:endParaRPr lang="en-US" sz="2000" dirty="0"/>
          </a:p>
          <a:p>
            <a:pPr lvl="0"/>
            <a:r>
              <a:rPr lang="en-US" sz="2000" dirty="0">
                <a:solidFill>
                  <a:srgbClr val="FF0000"/>
                </a:solidFill>
              </a:rPr>
              <a:t>8.   300 mL of drinking water</a:t>
            </a:r>
          </a:p>
          <a:p>
            <a:pPr marL="457200" lvl="0" indent="-457200">
              <a:buAutoNum type="arabicPeriod" startAt="9"/>
            </a:pPr>
            <a:endParaRPr lang="en-US" sz="2000" dirty="0">
              <a:solidFill>
                <a:srgbClr val="FF0000"/>
              </a:solidFill>
            </a:endParaRPr>
          </a:p>
          <a:p>
            <a:pPr lvl="0"/>
            <a:r>
              <a:rPr lang="en-US" sz="2000" dirty="0">
                <a:solidFill>
                  <a:srgbClr val="FF0000"/>
                </a:solidFill>
              </a:rPr>
              <a:t>9.   40 mL of beverage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7" name="TextBox 9"/>
          <p:cNvSpPr txBox="1"/>
          <p:nvPr/>
        </p:nvSpPr>
        <p:spPr>
          <a:xfrm>
            <a:off x="1941930" y="2010270"/>
            <a:ext cx="305487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r>
              <a:rPr lang="en-US" sz="2000" dirty="0"/>
              <a:t>0.2 g of sodium alginate</a:t>
            </a:r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endParaRPr lang="en-US" sz="2000" dirty="0"/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r>
              <a:rPr lang="en-US" sz="2000" dirty="0"/>
              <a:t>1.25 g of calcium lactate</a:t>
            </a:r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endParaRPr lang="en-US" sz="2000" dirty="0"/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r>
              <a:rPr lang="en-US" sz="2000" dirty="0"/>
              <a:t>1 piece of filter paper</a:t>
            </a:r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endParaRPr lang="en-US" sz="2000" dirty="0"/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r>
              <a:rPr lang="en-US" sz="2000" dirty="0"/>
              <a:t>2 paper cups</a:t>
            </a:r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endParaRPr lang="en-US" sz="2000" dirty="0"/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r>
              <a:rPr lang="en-US" sz="2000" dirty="0"/>
              <a:t>1 stirring stick</a:t>
            </a:r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endParaRPr lang="en-US" sz="2000" dirty="0"/>
          </a:p>
          <a:p>
            <a:pPr marL="342900" lvl="0" indent="-342900">
              <a:buClr>
                <a:srgbClr val="00B050"/>
              </a:buClr>
              <a:buFont typeface="+mj-lt"/>
              <a:buAutoNum type="arabicPeriod"/>
            </a:pPr>
            <a:r>
              <a:rPr lang="en-US" sz="2000" dirty="0"/>
              <a:t>1 dropper</a:t>
            </a:r>
          </a:p>
          <a:p>
            <a:pPr>
              <a:buClr>
                <a:srgbClr val="00B050"/>
              </a:buClr>
            </a:pPr>
            <a:endParaRPr lang="en-US" sz="2000" dirty="0"/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813" y="3623918"/>
            <a:ext cx="4082473" cy="306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954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 err="1"/>
              <a:t>Spherification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47</a:t>
            </a:fld>
            <a:endParaRPr lang="zh-HK" altLang="en-US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700" y="2779168"/>
            <a:ext cx="2505075" cy="280035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318" y="2779168"/>
            <a:ext cx="2505075" cy="273367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677334" y="1458368"/>
            <a:ext cx="57438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Ion exchange reaction </a:t>
            </a:r>
            <a:r>
              <a:rPr lang="en-US" sz="2400" b="1" u="sng" dirty="0"/>
              <a:t>(</a:t>
            </a:r>
            <a:r>
              <a:rPr lang="zh-TW" altLang="en-US" sz="2400" b="1" u="sng" dirty="0"/>
              <a:t>離子交換反應</a:t>
            </a:r>
            <a:r>
              <a:rPr lang="en-US" altLang="zh-TW" sz="2400" b="1" u="sng" dirty="0"/>
              <a:t>)</a:t>
            </a:r>
            <a:endParaRPr lang="en-US" sz="2400" b="1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7" name="Right Arrow 7"/>
          <p:cNvSpPr/>
          <p:nvPr/>
        </p:nvSpPr>
        <p:spPr>
          <a:xfrm>
            <a:off x="4869775" y="3824780"/>
            <a:ext cx="1567543" cy="3545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9"/>
          <p:cNvCxnSpPr/>
          <p:nvPr/>
        </p:nvCxnSpPr>
        <p:spPr>
          <a:xfrm flipH="1">
            <a:off x="3828332" y="2468798"/>
            <a:ext cx="494851" cy="4087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11"/>
          <p:cNvCxnSpPr/>
          <p:nvPr/>
        </p:nvCxnSpPr>
        <p:spPr>
          <a:xfrm>
            <a:off x="2732442" y="2581835"/>
            <a:ext cx="676535" cy="536097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13"/>
          <p:cNvCxnSpPr/>
          <p:nvPr/>
        </p:nvCxnSpPr>
        <p:spPr>
          <a:xfrm>
            <a:off x="1656678" y="3810047"/>
            <a:ext cx="989703" cy="671916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5"/>
          <p:cNvCxnSpPr/>
          <p:nvPr/>
        </p:nvCxnSpPr>
        <p:spPr>
          <a:xfrm flipH="1">
            <a:off x="7777779" y="3227294"/>
            <a:ext cx="419548" cy="699247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7"/>
          <p:cNvCxnSpPr/>
          <p:nvPr/>
        </p:nvCxnSpPr>
        <p:spPr>
          <a:xfrm>
            <a:off x="7032713" y="3487597"/>
            <a:ext cx="466558" cy="87788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20"/>
          <p:cNvCxnSpPr/>
          <p:nvPr/>
        </p:nvCxnSpPr>
        <p:spPr>
          <a:xfrm flipH="1">
            <a:off x="8538393" y="3487597"/>
            <a:ext cx="682508" cy="8778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1"/>
          <p:cNvSpPr txBox="1"/>
          <p:nvPr/>
        </p:nvSpPr>
        <p:spPr>
          <a:xfrm>
            <a:off x="4292008" y="2205258"/>
            <a:ext cx="1904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Sodium ion (Na</a:t>
            </a:r>
            <a:r>
              <a:rPr lang="en-US" baseline="30000" dirty="0">
                <a:solidFill>
                  <a:srgbClr val="FF0000"/>
                </a:solidFill>
              </a:rPr>
              <a:t>+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1769862" y="2324777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Alginate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883462" y="3302598"/>
            <a:ext cx="1394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Calcium ion</a:t>
            </a:r>
          </a:p>
          <a:p>
            <a:r>
              <a:rPr lang="en-US" dirty="0">
                <a:solidFill>
                  <a:srgbClr val="7030A0"/>
                </a:solidFill>
              </a:rPr>
              <a:t>(Ca</a:t>
            </a:r>
            <a:r>
              <a:rPr lang="en-US" baseline="30000" dirty="0">
                <a:solidFill>
                  <a:srgbClr val="7030A0"/>
                </a:solidFill>
              </a:rPr>
              <a:t>2+</a:t>
            </a:r>
            <a:r>
              <a:rPr lang="en-US" dirty="0">
                <a:solidFill>
                  <a:srgbClr val="7030A0"/>
                </a:solidFill>
              </a:rPr>
              <a:t>)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88204" y="2592593"/>
            <a:ext cx="625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7030A0"/>
              </a:solidFill>
            </a:endParaRPr>
          </a:p>
          <a:p>
            <a:r>
              <a:rPr lang="en-US" dirty="0">
                <a:solidFill>
                  <a:srgbClr val="7030A0"/>
                </a:solidFill>
              </a:rPr>
              <a:t>Ca</a:t>
            </a:r>
            <a:r>
              <a:rPr lang="en-US" baseline="30000" dirty="0">
                <a:solidFill>
                  <a:srgbClr val="7030A0"/>
                </a:solidFill>
              </a:rPr>
              <a:t>2+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18" name="TextBox 25"/>
          <p:cNvSpPr txBox="1"/>
          <p:nvPr/>
        </p:nvSpPr>
        <p:spPr>
          <a:xfrm>
            <a:off x="9047865" y="3117932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Na</a:t>
            </a:r>
            <a:r>
              <a:rPr lang="en-US" baseline="30000" dirty="0">
                <a:solidFill>
                  <a:srgbClr val="FF0000"/>
                </a:solidFill>
              </a:rPr>
              <a:t>+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6612888" y="3120606"/>
            <a:ext cx="1035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Alginate</a:t>
            </a:r>
          </a:p>
        </p:txBody>
      </p:sp>
      <p:sp>
        <p:nvSpPr>
          <p:cNvPr id="20" name="TextBox 28"/>
          <p:cNvSpPr txBox="1"/>
          <p:nvPr/>
        </p:nvSpPr>
        <p:spPr>
          <a:xfrm>
            <a:off x="1869803" y="5558116"/>
            <a:ext cx="3494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Sodium alginate </a:t>
            </a:r>
            <a:r>
              <a:rPr lang="en-US" dirty="0">
                <a:solidFill>
                  <a:srgbClr val="00B0F0"/>
                </a:solidFill>
              </a:rPr>
              <a:t>(water-soluble)</a:t>
            </a:r>
          </a:p>
        </p:txBody>
      </p:sp>
      <p:sp>
        <p:nvSpPr>
          <p:cNvPr id="21" name="TextBox 30"/>
          <p:cNvSpPr txBox="1"/>
          <p:nvPr/>
        </p:nvSpPr>
        <p:spPr>
          <a:xfrm>
            <a:off x="6196697" y="5558116"/>
            <a:ext cx="3765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Calcium alginate </a:t>
            </a:r>
            <a:r>
              <a:rPr lang="en-US" dirty="0">
                <a:solidFill>
                  <a:srgbClr val="FF0000"/>
                </a:solidFill>
              </a:rPr>
              <a:t>(water-insoluble)</a:t>
            </a:r>
          </a:p>
        </p:txBody>
      </p:sp>
      <p:cxnSp>
        <p:nvCxnSpPr>
          <p:cNvPr id="22" name="Straight Arrow Connector 32"/>
          <p:cNvCxnSpPr>
            <a:stCxn id="20" idx="3"/>
          </p:cNvCxnSpPr>
          <p:nvPr/>
        </p:nvCxnSpPr>
        <p:spPr>
          <a:xfrm>
            <a:off x="5364670" y="5742782"/>
            <a:ext cx="734916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"/>
          <p:cNvSpPr txBox="1"/>
          <p:nvPr/>
        </p:nvSpPr>
        <p:spPr>
          <a:xfrm>
            <a:off x="1769862" y="2110214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B050"/>
                </a:solidFill>
              </a:rPr>
              <a:t>(</a:t>
            </a:r>
            <a:r>
              <a:rPr lang="zh-TW" altLang="en-US" b="1" dirty="0">
                <a:solidFill>
                  <a:srgbClr val="00B050"/>
                </a:solidFill>
              </a:rPr>
              <a:t>海藻酸</a:t>
            </a:r>
            <a:r>
              <a:rPr lang="en-US" altLang="zh-TW" b="1" dirty="0">
                <a:solidFill>
                  <a:srgbClr val="00B050"/>
                </a:solidFill>
              </a:rPr>
              <a:t>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4822251" y="2462783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zh-TW" altLang="en-US" b="1" dirty="0">
                <a:solidFill>
                  <a:srgbClr val="FF0000"/>
                </a:solidFill>
              </a:rPr>
              <a:t>鈉離子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10"/>
          <p:cNvSpPr txBox="1"/>
          <p:nvPr/>
        </p:nvSpPr>
        <p:spPr>
          <a:xfrm>
            <a:off x="1088850" y="3093053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(</a:t>
            </a:r>
            <a:r>
              <a:rPr lang="zh-TW" altLang="en-US" b="1" dirty="0">
                <a:solidFill>
                  <a:srgbClr val="7030A0"/>
                </a:solidFill>
              </a:rPr>
              <a:t>鈣離子</a:t>
            </a:r>
            <a:r>
              <a:rPr lang="en-US" altLang="zh-TW" b="1" dirty="0">
                <a:solidFill>
                  <a:srgbClr val="7030A0"/>
                </a:solidFill>
              </a:rPr>
              <a:t>)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6625834" y="2908387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00B050"/>
                </a:solidFill>
              </a:rPr>
              <a:t>(</a:t>
            </a:r>
            <a:r>
              <a:rPr lang="zh-TW" altLang="en-US" b="1" dirty="0">
                <a:solidFill>
                  <a:srgbClr val="00B050"/>
                </a:solidFill>
              </a:rPr>
              <a:t>海藻酸</a:t>
            </a:r>
            <a:r>
              <a:rPr lang="en-US" altLang="zh-TW" b="1" dirty="0">
                <a:solidFill>
                  <a:srgbClr val="00B050"/>
                </a:solidFill>
              </a:rPr>
              <a:t>)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29" name="TextBox 31"/>
          <p:cNvSpPr txBox="1"/>
          <p:nvPr/>
        </p:nvSpPr>
        <p:spPr>
          <a:xfrm>
            <a:off x="7685862" y="2594502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7030A0"/>
                </a:solidFill>
              </a:rPr>
              <a:t>(</a:t>
            </a:r>
            <a:r>
              <a:rPr lang="zh-TW" altLang="en-US" b="1" dirty="0">
                <a:solidFill>
                  <a:srgbClr val="7030A0"/>
                </a:solidFill>
              </a:rPr>
              <a:t>鈣離子</a:t>
            </a:r>
            <a:r>
              <a:rPr lang="en-US" altLang="zh-TW" b="1" dirty="0">
                <a:solidFill>
                  <a:srgbClr val="7030A0"/>
                </a:solidFill>
              </a:rPr>
              <a:t>)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30" name="TextBox 35"/>
          <p:cNvSpPr txBox="1"/>
          <p:nvPr/>
        </p:nvSpPr>
        <p:spPr>
          <a:xfrm>
            <a:off x="8901846" y="2878762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zh-TW" altLang="en-US" b="1" dirty="0">
                <a:solidFill>
                  <a:srgbClr val="FF0000"/>
                </a:solidFill>
              </a:rPr>
              <a:t>鈉離子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1" name="Rectangle 12"/>
          <p:cNvSpPr/>
          <p:nvPr/>
        </p:nvSpPr>
        <p:spPr>
          <a:xfrm>
            <a:off x="2177987" y="5843933"/>
            <a:ext cx="1277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海藻酸</a:t>
            </a:r>
            <a:r>
              <a:rPr lang="zh-TW" altLang="en-US" b="1" dirty="0">
                <a:solidFill>
                  <a:srgbClr val="C00000"/>
                </a:solidFill>
              </a:rPr>
              <a:t>鈉</a:t>
            </a:r>
            <a:r>
              <a:rPr lang="en-US" altLang="zh-TW" b="1" dirty="0"/>
              <a:t>)</a:t>
            </a:r>
            <a:endParaRPr lang="en-US" b="1" dirty="0"/>
          </a:p>
        </p:txBody>
      </p:sp>
      <p:sp>
        <p:nvSpPr>
          <p:cNvPr id="32" name="TextBox 36"/>
          <p:cNvSpPr txBox="1"/>
          <p:nvPr/>
        </p:nvSpPr>
        <p:spPr>
          <a:xfrm>
            <a:off x="6612888" y="5860971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dirty="0"/>
              <a:t>(</a:t>
            </a:r>
            <a:r>
              <a:rPr lang="zh-TW" altLang="en-US" b="1" dirty="0"/>
              <a:t>海藻酸</a:t>
            </a:r>
            <a:r>
              <a:rPr lang="zh-TW" altLang="en-US" b="1" dirty="0">
                <a:solidFill>
                  <a:srgbClr val="7030A0"/>
                </a:solidFill>
              </a:rPr>
              <a:t>鈣</a:t>
            </a:r>
            <a:r>
              <a:rPr lang="en-US" altLang="zh-TW" b="1" dirty="0"/>
              <a:t>)</a:t>
            </a:r>
            <a:endParaRPr lang="en-US" b="1" dirty="0"/>
          </a:p>
        </p:txBody>
      </p:sp>
      <p:pic>
        <p:nvPicPr>
          <p:cNvPr id="33" name="Picture 4" descr="See the source image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06" y="4103440"/>
            <a:ext cx="1891103" cy="1418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fruit, meal, food, produce, color, dessert, toy, juice, gastronomy, beads, pearls, molecular gastronomy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7788" y="3830891"/>
            <a:ext cx="2355653" cy="1570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9725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Sous Vide 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</a:p>
          <a:p>
            <a:r>
              <a:rPr lang="en-GB" altLang="zh-TW" dirty="0"/>
              <a:t>Emulsification (</a:t>
            </a:r>
            <a:r>
              <a:rPr lang="zh-TW" altLang="en-US" dirty="0"/>
              <a:t>乳化</a:t>
            </a:r>
            <a:r>
              <a:rPr lang="en-US" altLang="zh-TW" dirty="0"/>
              <a:t>)</a:t>
            </a:r>
          </a:p>
          <a:p>
            <a:r>
              <a:rPr lang="en-GB" altLang="zh-TW" dirty="0"/>
              <a:t>Foaming (</a:t>
            </a:r>
            <a:r>
              <a:rPr lang="zh-TW" altLang="en-US" dirty="0"/>
              <a:t>起泡</a:t>
            </a:r>
            <a:r>
              <a:rPr lang="en-US" altLang="zh-TW" dirty="0"/>
              <a:t>)</a:t>
            </a:r>
          </a:p>
          <a:p>
            <a:r>
              <a:rPr lang="en-GB" altLang="zh-TW" dirty="0" err="1"/>
              <a:t>Spherification</a:t>
            </a:r>
            <a:r>
              <a:rPr lang="en-GB" altLang="zh-TW" dirty="0"/>
              <a:t> (</a:t>
            </a:r>
            <a:r>
              <a:rPr lang="zh-TW" altLang="en-US" dirty="0"/>
              <a:t>晶球化</a:t>
            </a:r>
            <a:r>
              <a:rPr lang="en-US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48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Summary</a:t>
            </a:r>
            <a:endParaRPr lang="zh-TW" altLang="en-US" dirty="0"/>
          </a:p>
        </p:txBody>
      </p:sp>
      <p:pic>
        <p:nvPicPr>
          <p:cNvPr id="5" name="Picture 4" descr="mayonnaise, egg, food, ingredient, cuisine, dish, aioli, dessert, cream, drink, lemon, Posset, yogurt, fruit, recipe, dairy, produce, sour cream, syllab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583" y="905278"/>
            <a:ext cx="3292864" cy="219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ile:Earth to table dinner with Gunnar Karl Gíslason (cropped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340" y="3085468"/>
            <a:ext cx="2211397" cy="1603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File:Sous-vide Stick WI-F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341" y="905278"/>
            <a:ext cx="2195242" cy="219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2.bp.blogspot.com/-m2cvPxNJ1Xs/VZTuYaJw55I/AAAAAAAAiPM/uk4c1Bunbn8/s640/DSC_01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582" y="3085467"/>
            <a:ext cx="2386519" cy="158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8266374" y="5900749"/>
            <a:ext cx="3484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credits:</a:t>
            </a:r>
          </a:p>
          <a:p>
            <a:r>
              <a:rPr lang="en-US" sz="1200" dirty="0"/>
              <a:t>Sous Vide: </a:t>
            </a:r>
            <a:r>
              <a:rPr lang="en-US" sz="1200" dirty="0">
                <a:hlinkClick r:id="rId6"/>
              </a:rPr>
              <a:t>Image</a:t>
            </a:r>
            <a:r>
              <a:rPr lang="en-US" sz="1200" dirty="0"/>
              <a:t> /</a:t>
            </a:r>
            <a:r>
              <a:rPr lang="en-US" sz="1200" dirty="0" err="1"/>
              <a:t>Anova</a:t>
            </a:r>
            <a:r>
              <a:rPr lang="en-US" sz="1200" dirty="0"/>
              <a:t> Culinary / </a:t>
            </a:r>
            <a:r>
              <a:rPr lang="en-US" sz="1200" dirty="0">
                <a:hlinkClick r:id="rId7"/>
              </a:rPr>
              <a:t>CC BY-SA </a:t>
            </a:r>
            <a:r>
              <a:rPr lang="en-US" altLang="zh-TW" sz="1200" dirty="0">
                <a:hlinkClick r:id="rId7"/>
              </a:rPr>
              <a:t>2</a:t>
            </a:r>
            <a:r>
              <a:rPr lang="en-US" sz="1200" dirty="0">
                <a:hlinkClick r:id="rId7"/>
              </a:rPr>
              <a:t>.0</a:t>
            </a:r>
            <a:endParaRPr lang="en-US" sz="1200" dirty="0"/>
          </a:p>
          <a:p>
            <a:r>
              <a:rPr lang="en-US" sz="1200" dirty="0"/>
              <a:t>Foaming: </a:t>
            </a:r>
            <a:r>
              <a:rPr lang="en-US" sz="1200" dirty="0">
                <a:hlinkClick r:id="rId8"/>
              </a:rPr>
              <a:t>Image</a:t>
            </a:r>
            <a:r>
              <a:rPr lang="en-US" sz="1200" dirty="0"/>
              <a:t> / </a:t>
            </a:r>
            <a:r>
              <a:rPr lang="en-US" altLang="zh-TW" sz="1200" dirty="0"/>
              <a:t>Edsel Little / </a:t>
            </a:r>
            <a:r>
              <a:rPr lang="en-US" altLang="zh-TW" sz="1200" dirty="0">
                <a:hlinkClick r:id="rId7"/>
              </a:rPr>
              <a:t>CC BY-SA 2.0</a:t>
            </a:r>
            <a:r>
              <a:rPr lang="en-US" sz="1200" dirty="0"/>
              <a:t> </a:t>
            </a:r>
          </a:p>
          <a:p>
            <a:r>
              <a:rPr lang="en-US" sz="1200" dirty="0" err="1"/>
              <a:t>Spherification</a:t>
            </a:r>
            <a:r>
              <a:rPr lang="en-US" sz="1200" dirty="0"/>
              <a:t>: </a:t>
            </a:r>
            <a:r>
              <a:rPr lang="en-US" sz="1200" dirty="0">
                <a:hlinkClick r:id="rId9"/>
              </a:rPr>
              <a:t>Image</a:t>
            </a:r>
            <a:r>
              <a:rPr lang="en-US" sz="1200" dirty="0"/>
              <a:t> / Dude for Food/ </a:t>
            </a:r>
            <a:r>
              <a:rPr lang="en-US" sz="1200" dirty="0">
                <a:hlinkClick r:id="rId10"/>
              </a:rPr>
              <a:t>CC BY-ND 3.0</a:t>
            </a:r>
            <a:r>
              <a:rPr lang="en-US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2038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is a scientific discipline studying the physical and chemical transformations that occur during cooking.</a:t>
            </a:r>
          </a:p>
          <a:p>
            <a:pPr marL="0" indent="0">
              <a:buNone/>
            </a:pPr>
            <a:endParaRPr lang="en-US" altLang="zh-TW" dirty="0"/>
          </a:p>
          <a:p>
            <a:r>
              <a:rPr lang="en-US" altLang="zh-TW" dirty="0"/>
              <a:t>is not a subject about the </a:t>
            </a:r>
            <a:r>
              <a:rPr lang="en-US" altLang="zh-TW" dirty="0">
                <a:solidFill>
                  <a:srgbClr val="FF0000"/>
                </a:solidFill>
              </a:rPr>
              <a:t>application</a:t>
            </a:r>
            <a:r>
              <a:rPr lang="en-US" altLang="zh-TW" dirty="0"/>
              <a:t> of scientific knowledge/methods to create </a:t>
            </a:r>
            <a:r>
              <a:rPr lang="en-US" altLang="zh-TW" dirty="0">
                <a:solidFill>
                  <a:srgbClr val="FF0000"/>
                </a:solidFill>
              </a:rPr>
              <a:t>new dishes or culinary techniques</a:t>
            </a:r>
            <a:r>
              <a:rPr lang="en-US" altLang="zh-TW" dirty="0"/>
              <a:t>.</a:t>
            </a:r>
          </a:p>
          <a:p>
            <a:endParaRPr lang="en-US" altLang="zh-TW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Molecular Gastronomy</a:t>
            </a:r>
            <a:endParaRPr lang="zh-TW" altLang="en-US" dirty="0"/>
          </a:p>
        </p:txBody>
      </p:sp>
      <p:pic>
        <p:nvPicPr>
          <p:cNvPr id="6" name="Graphic 5" descr="Close with solid fill">
            <a:extLst>
              <a:ext uri="{FF2B5EF4-FFF2-40B4-BE49-F238E27FC236}">
                <a16:creationId xmlns:a16="http://schemas.microsoft.com/office/drawing/2014/main" id="{BA869704-F8F9-4236-B4E8-00D04405A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43537" y="4126382"/>
            <a:ext cx="914400" cy="914400"/>
          </a:xfrm>
          <a:prstGeom prst="rect">
            <a:avLst/>
          </a:prstGeom>
        </p:spPr>
      </p:pic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5A410AAC-3ADD-4CD7-B5BA-7CA266470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43537" y="235383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89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dirty="0"/>
              <a:t>In the 20th century, first introduced by</a:t>
            </a:r>
          </a:p>
          <a:p>
            <a:r>
              <a:rPr lang="en-US" altLang="zh-TW" dirty="0"/>
              <a:t>Herve This, a physical chemist</a:t>
            </a:r>
          </a:p>
          <a:p>
            <a:r>
              <a:rPr lang="en-US" altLang="zh-TW" dirty="0"/>
              <a:t>Nicholas </a:t>
            </a:r>
            <a:r>
              <a:rPr lang="en-US" altLang="zh-TW" dirty="0" err="1"/>
              <a:t>Kurti</a:t>
            </a:r>
            <a:r>
              <a:rPr lang="en-US" altLang="zh-TW" dirty="0"/>
              <a:t>, professor of physics</a:t>
            </a:r>
          </a:p>
          <a:p>
            <a:endParaRPr lang="en-US" altLang="zh-TW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Molecular Gastronomy</a:t>
            </a:r>
            <a:endParaRPr lang="zh-TW" alt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1FAC9-88B9-4E67-95ED-2A7DC0EAEBDC}"/>
              </a:ext>
            </a:extLst>
          </p:cNvPr>
          <p:cNvSpPr txBox="1"/>
          <p:nvPr/>
        </p:nvSpPr>
        <p:spPr>
          <a:xfrm>
            <a:off x="7562765" y="3309029"/>
            <a:ext cx="40204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hlinkClick r:id="rId2"/>
              </a:rPr>
              <a:t>Image</a:t>
            </a:r>
            <a:r>
              <a:rPr lang="en-US" sz="1600" dirty="0"/>
              <a:t> /Claude Truong-Ngoc /</a:t>
            </a:r>
            <a:r>
              <a:rPr lang="en-HK" sz="1600" b="0" i="0" u="none" strike="noStrike" dirty="0">
                <a:solidFill>
                  <a:srgbClr val="3366CC"/>
                </a:solidFill>
                <a:effectLst/>
                <a:hlinkClick r:id="rId3"/>
              </a:rPr>
              <a:t> CC BY-SA 4.0</a:t>
            </a:r>
            <a:endParaRPr lang="en-HK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6E039C-B96B-4ED6-91AB-9D43ED148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081" y="977209"/>
            <a:ext cx="3459026" cy="230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50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Sous Vide 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77334" y="1314021"/>
            <a:ext cx="357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In French, “Under vacuum”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5341" y="3689504"/>
            <a:ext cx="69176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Definition: Cooked under controlled conditions </a:t>
            </a:r>
          </a:p>
          <a:p>
            <a:r>
              <a:rPr lang="en-US" sz="2400" dirty="0">
                <a:latin typeface="Myriad Pro" panose="020B0503030403020204" charset="0"/>
              </a:rPr>
              <a:t>                      such as </a:t>
            </a:r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temperature</a:t>
            </a:r>
            <a:r>
              <a:rPr lang="en-US" sz="2400" dirty="0">
                <a:latin typeface="Myriad Pro" panose="020B0503030403020204" charset="0"/>
              </a:rPr>
              <a:t>, </a:t>
            </a:r>
            <a:r>
              <a:rPr lang="en-US" sz="2400" dirty="0">
                <a:solidFill>
                  <a:srgbClr val="00B050"/>
                </a:solidFill>
                <a:latin typeface="Myriad Pro" panose="020B0503030403020204" charset="0"/>
              </a:rPr>
              <a:t>time</a:t>
            </a:r>
            <a:r>
              <a:rPr lang="en-US" sz="2400" dirty="0">
                <a:latin typeface="Myriad Pro" panose="020B0503030403020204" charset="0"/>
              </a:rPr>
              <a:t> and </a:t>
            </a:r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pressure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334" y="1724829"/>
            <a:ext cx="71136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Since 1970s but widely known and used in early 2010s</a:t>
            </a:r>
          </a:p>
        </p:txBody>
      </p:sp>
      <p:grpSp>
        <p:nvGrpSpPr>
          <p:cNvPr id="31" name="群組 30"/>
          <p:cNvGrpSpPr/>
          <p:nvPr/>
        </p:nvGrpSpPr>
        <p:grpSpPr>
          <a:xfrm>
            <a:off x="1055948" y="4827410"/>
            <a:ext cx="2613354" cy="1547183"/>
            <a:chOff x="1055948" y="4827410"/>
            <a:chExt cx="2613354" cy="1547183"/>
          </a:xfrm>
        </p:grpSpPr>
        <p:cxnSp>
          <p:nvCxnSpPr>
            <p:cNvPr id="8" name="Straight Arrow Connector 9"/>
            <p:cNvCxnSpPr/>
            <p:nvPr/>
          </p:nvCxnSpPr>
          <p:spPr>
            <a:xfrm flipV="1">
              <a:off x="2467247" y="4827410"/>
              <a:ext cx="1202055" cy="952272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10"/>
            <p:cNvSpPr txBox="1"/>
            <p:nvPr/>
          </p:nvSpPr>
          <p:spPr>
            <a:xfrm>
              <a:off x="1176980" y="5846306"/>
              <a:ext cx="18467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Myriad Pro" panose="020B0503030403020204" charset="0"/>
                </a:rPr>
                <a:t>Usually 60 </a:t>
              </a:r>
              <a:r>
                <a:rPr lang="en-US" sz="2400" baseline="30000" dirty="0" err="1">
                  <a:latin typeface="Myriad Pro" panose="020B0503030403020204" charset="0"/>
                </a:rPr>
                <a:t>o</a:t>
              </a:r>
              <a:r>
                <a:rPr lang="en-US" sz="2400" dirty="0" err="1">
                  <a:latin typeface="Myriad Pro" panose="020B0503030403020204" charset="0"/>
                </a:rPr>
                <a:t>C</a:t>
              </a:r>
              <a:endParaRPr lang="en-US" sz="2400" dirty="0">
                <a:latin typeface="Myriad Pro" panose="020B0503030403020204" charset="0"/>
              </a:endParaRPr>
            </a:p>
          </p:txBody>
        </p:sp>
        <p:sp>
          <p:nvSpPr>
            <p:cNvPr id="15" name="Rounded Rectangle 20"/>
            <p:cNvSpPr/>
            <p:nvPr/>
          </p:nvSpPr>
          <p:spPr>
            <a:xfrm>
              <a:off x="1055948" y="5779682"/>
              <a:ext cx="2390660" cy="594911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3595027" y="4809573"/>
            <a:ext cx="3313225" cy="1565020"/>
            <a:chOff x="3595027" y="4809573"/>
            <a:chExt cx="3313225" cy="1565020"/>
          </a:xfrm>
        </p:grpSpPr>
        <p:cxnSp>
          <p:nvCxnSpPr>
            <p:cNvPr id="10" name="Straight Arrow Connector 12"/>
            <p:cNvCxnSpPr>
              <a:cxnSpLocks/>
              <a:endCxn id="26" idx="2"/>
            </p:cNvCxnSpPr>
            <p:nvPr/>
          </p:nvCxnSpPr>
          <p:spPr>
            <a:xfrm flipV="1">
              <a:off x="5013554" y="4809573"/>
              <a:ext cx="363679" cy="937582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3"/>
            <p:cNvSpPr txBox="1"/>
            <p:nvPr/>
          </p:nvSpPr>
          <p:spPr>
            <a:xfrm>
              <a:off x="3736206" y="5846306"/>
              <a:ext cx="28696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Myriad Pro" panose="020B0503030403020204" charset="0"/>
                </a:rPr>
                <a:t>Usually several hours</a:t>
              </a:r>
            </a:p>
          </p:txBody>
        </p:sp>
        <p:sp>
          <p:nvSpPr>
            <p:cNvPr id="16" name="Rounded Rectangle 21"/>
            <p:cNvSpPr/>
            <p:nvPr/>
          </p:nvSpPr>
          <p:spPr>
            <a:xfrm>
              <a:off x="3595027" y="5779682"/>
              <a:ext cx="3313225" cy="594911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7132042" y="4682593"/>
            <a:ext cx="4171939" cy="1364108"/>
            <a:chOff x="7132042" y="4682593"/>
            <a:chExt cx="4171939" cy="1364108"/>
          </a:xfrm>
        </p:grpSpPr>
        <p:cxnSp>
          <p:nvCxnSpPr>
            <p:cNvPr id="12" name="Straight Arrow Connector 15"/>
            <p:cNvCxnSpPr>
              <a:cxnSpLocks/>
            </p:cNvCxnSpPr>
            <p:nvPr/>
          </p:nvCxnSpPr>
          <p:spPr>
            <a:xfrm flipH="1" flipV="1">
              <a:off x="7132042" y="4682593"/>
              <a:ext cx="822535" cy="272487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8"/>
            <p:cNvSpPr txBox="1"/>
            <p:nvPr/>
          </p:nvSpPr>
          <p:spPr>
            <a:xfrm>
              <a:off x="7409520" y="5050393"/>
              <a:ext cx="380623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latin typeface="Myriad Pro" panose="020B0503030403020204" charset="0"/>
                </a:rPr>
                <a:t>Under vacuum using sealed </a:t>
              </a:r>
            </a:p>
            <a:p>
              <a:r>
                <a:rPr lang="en-US" sz="2400" dirty="0">
                  <a:latin typeface="Myriad Pro" panose="020B0503030403020204" charset="0"/>
                </a:rPr>
                <a:t>plastic bag</a:t>
              </a:r>
            </a:p>
          </p:txBody>
        </p:sp>
        <p:sp>
          <p:nvSpPr>
            <p:cNvPr id="17" name="Rounded Rectangle 23"/>
            <p:cNvSpPr/>
            <p:nvPr/>
          </p:nvSpPr>
          <p:spPr>
            <a:xfrm>
              <a:off x="7260792" y="4976139"/>
              <a:ext cx="4043189" cy="1070562"/>
            </a:xfrm>
            <a:prstGeom prst="roundRect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2" descr="File:Sous Vide Cook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4"/>
          <a:stretch/>
        </p:blipFill>
        <p:spPr bwMode="auto">
          <a:xfrm>
            <a:off x="8386603" y="2482920"/>
            <a:ext cx="3030056" cy="226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/>
        </p:nvSpPr>
        <p:spPr>
          <a:xfrm>
            <a:off x="7132042" y="6077137"/>
            <a:ext cx="3623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/>
              <a:t>Image credits:</a:t>
            </a:r>
          </a:p>
          <a:p>
            <a:r>
              <a:rPr lang="en-US" altLang="zh-TW" sz="1200" dirty="0"/>
              <a:t>Top right: </a:t>
            </a:r>
            <a:r>
              <a:rPr lang="en-US" altLang="zh-TW" sz="1200" dirty="0">
                <a:hlinkClick r:id="rId3"/>
              </a:rPr>
              <a:t>Image</a:t>
            </a:r>
            <a:r>
              <a:rPr lang="en-US" altLang="zh-TW" sz="1200" dirty="0"/>
              <a:t> /</a:t>
            </a:r>
            <a:r>
              <a:rPr lang="en-US" altLang="zh-TW" sz="1200" dirty="0" err="1"/>
              <a:t>Anova</a:t>
            </a:r>
            <a:r>
              <a:rPr lang="en-US" altLang="zh-TW" sz="1200" dirty="0"/>
              <a:t> Culinary / </a:t>
            </a:r>
            <a:r>
              <a:rPr lang="en-US" altLang="zh-TW" sz="1200" dirty="0">
                <a:hlinkClick r:id="rId4"/>
              </a:rPr>
              <a:t>CC BY-SA 2.0</a:t>
            </a:r>
            <a:r>
              <a:rPr lang="en-US" altLang="zh-TW" sz="1200" dirty="0"/>
              <a:t>      </a:t>
            </a:r>
          </a:p>
          <a:p>
            <a:r>
              <a:rPr lang="en-US" altLang="zh-TW" sz="1200" dirty="0"/>
              <a:t>Bottom right</a:t>
            </a:r>
            <a:r>
              <a:rPr lang="en-US" sz="1200" dirty="0"/>
              <a:t>: </a:t>
            </a:r>
            <a:r>
              <a:rPr lang="en-US" sz="1200" dirty="0">
                <a:hlinkClick r:id="rId5"/>
              </a:rPr>
              <a:t>Image</a:t>
            </a:r>
            <a:r>
              <a:rPr lang="en-US" sz="1200" dirty="0"/>
              <a:t> /</a:t>
            </a:r>
            <a:r>
              <a:rPr lang="en-US" sz="1200" dirty="0" err="1"/>
              <a:t>Pedro.serna</a:t>
            </a:r>
            <a:r>
              <a:rPr lang="en-US" sz="1200" dirty="0"/>
              <a:t> / </a:t>
            </a:r>
            <a:r>
              <a:rPr lang="en-US" sz="1200" dirty="0">
                <a:hlinkClick r:id="rId6"/>
              </a:rPr>
              <a:t>CC BY-SA 4.0</a:t>
            </a:r>
            <a:endParaRPr lang="en-US" sz="1200" dirty="0"/>
          </a:p>
          <a:p>
            <a:r>
              <a:rPr lang="en-US" sz="1200" dirty="0"/>
              <a:t>Old mobile phone: </a:t>
            </a:r>
            <a:r>
              <a:rPr lang="en-US" sz="1200" dirty="0">
                <a:hlinkClick r:id="rId7"/>
              </a:rPr>
              <a:t>Image</a:t>
            </a:r>
            <a:r>
              <a:rPr lang="en-US" sz="1200" dirty="0"/>
              <a:t> / </a:t>
            </a:r>
            <a:r>
              <a:rPr lang="en-US" sz="1200" dirty="0" err="1"/>
              <a:t>Redrum0486</a:t>
            </a:r>
            <a:r>
              <a:rPr lang="en-US" sz="1200" dirty="0"/>
              <a:t> / </a:t>
            </a:r>
            <a:r>
              <a:rPr lang="en-US" sz="1200" dirty="0">
                <a:hlinkClick r:id="rId8"/>
              </a:rPr>
              <a:t>CC BY-SA 3.0</a:t>
            </a:r>
            <a:endParaRPr lang="en-US" sz="1200" dirty="0"/>
          </a:p>
        </p:txBody>
      </p:sp>
      <p:pic>
        <p:nvPicPr>
          <p:cNvPr id="20" name="Picture 8" descr="File:Sous-vide Stick WI-F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409" y="355609"/>
            <a:ext cx="1902923" cy="190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ile:DynaTAC8000X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848" y="2166339"/>
            <a:ext cx="647430" cy="1585543"/>
          </a:xfrm>
          <a:custGeom>
            <a:avLst/>
            <a:gdLst>
              <a:gd name="connsiteX0" fmla="*/ 0 w 647430"/>
              <a:gd name="connsiteY0" fmla="*/ 0 h 1585543"/>
              <a:gd name="connsiteX1" fmla="*/ 330189 w 647430"/>
              <a:gd name="connsiteY1" fmla="*/ 0 h 1585543"/>
              <a:gd name="connsiteX2" fmla="*/ 647430 w 647430"/>
              <a:gd name="connsiteY2" fmla="*/ 0 h 1585543"/>
              <a:gd name="connsiteX3" fmla="*/ 647430 w 647430"/>
              <a:gd name="connsiteY3" fmla="*/ 512659 h 1585543"/>
              <a:gd name="connsiteX4" fmla="*/ 647430 w 647430"/>
              <a:gd name="connsiteY4" fmla="*/ 1057029 h 1585543"/>
              <a:gd name="connsiteX5" fmla="*/ 647430 w 647430"/>
              <a:gd name="connsiteY5" fmla="*/ 1585543 h 1585543"/>
              <a:gd name="connsiteX6" fmla="*/ 330189 w 647430"/>
              <a:gd name="connsiteY6" fmla="*/ 1585543 h 1585543"/>
              <a:gd name="connsiteX7" fmla="*/ 0 w 647430"/>
              <a:gd name="connsiteY7" fmla="*/ 1585543 h 1585543"/>
              <a:gd name="connsiteX8" fmla="*/ 0 w 647430"/>
              <a:gd name="connsiteY8" fmla="*/ 1025318 h 1585543"/>
              <a:gd name="connsiteX9" fmla="*/ 0 w 647430"/>
              <a:gd name="connsiteY9" fmla="*/ 480948 h 1585543"/>
              <a:gd name="connsiteX10" fmla="*/ 0 w 647430"/>
              <a:gd name="connsiteY10" fmla="*/ 0 h 158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430" h="1585543" extrusionOk="0">
                <a:moveTo>
                  <a:pt x="0" y="0"/>
                </a:moveTo>
                <a:cubicBezTo>
                  <a:pt x="145609" y="-26885"/>
                  <a:pt x="220905" y="8159"/>
                  <a:pt x="330189" y="0"/>
                </a:cubicBezTo>
                <a:cubicBezTo>
                  <a:pt x="439473" y="-8159"/>
                  <a:pt x="583216" y="177"/>
                  <a:pt x="647430" y="0"/>
                </a:cubicBezTo>
                <a:cubicBezTo>
                  <a:pt x="687218" y="200649"/>
                  <a:pt x="592909" y="389762"/>
                  <a:pt x="647430" y="512659"/>
                </a:cubicBezTo>
                <a:cubicBezTo>
                  <a:pt x="701951" y="635556"/>
                  <a:pt x="595067" y="842477"/>
                  <a:pt x="647430" y="1057029"/>
                </a:cubicBezTo>
                <a:cubicBezTo>
                  <a:pt x="699793" y="1271581"/>
                  <a:pt x="624686" y="1456290"/>
                  <a:pt x="647430" y="1585543"/>
                </a:cubicBezTo>
                <a:cubicBezTo>
                  <a:pt x="532685" y="1591983"/>
                  <a:pt x="400551" y="1554584"/>
                  <a:pt x="330189" y="1585543"/>
                </a:cubicBezTo>
                <a:cubicBezTo>
                  <a:pt x="259827" y="1616502"/>
                  <a:pt x="99571" y="1555269"/>
                  <a:pt x="0" y="1585543"/>
                </a:cubicBezTo>
                <a:cubicBezTo>
                  <a:pt x="-14094" y="1322251"/>
                  <a:pt x="15664" y="1222497"/>
                  <a:pt x="0" y="1025318"/>
                </a:cubicBezTo>
                <a:cubicBezTo>
                  <a:pt x="-15664" y="828140"/>
                  <a:pt x="12118" y="724657"/>
                  <a:pt x="0" y="480948"/>
                </a:cubicBezTo>
                <a:cubicBezTo>
                  <a:pt x="-12118" y="237239"/>
                  <a:pt x="40592" y="105572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04236854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ree Table Desk photo and pictur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973" y="2158851"/>
            <a:ext cx="2134027" cy="1600521"/>
          </a:xfrm>
          <a:custGeom>
            <a:avLst/>
            <a:gdLst>
              <a:gd name="connsiteX0" fmla="*/ 0 w 2134027"/>
              <a:gd name="connsiteY0" fmla="*/ 0 h 1600521"/>
              <a:gd name="connsiteX1" fmla="*/ 576187 w 2134027"/>
              <a:gd name="connsiteY1" fmla="*/ 0 h 1600521"/>
              <a:gd name="connsiteX2" fmla="*/ 1131034 w 2134027"/>
              <a:gd name="connsiteY2" fmla="*/ 0 h 1600521"/>
              <a:gd name="connsiteX3" fmla="*/ 1643201 w 2134027"/>
              <a:gd name="connsiteY3" fmla="*/ 0 h 1600521"/>
              <a:gd name="connsiteX4" fmla="*/ 2134027 w 2134027"/>
              <a:gd name="connsiteY4" fmla="*/ 0 h 1600521"/>
              <a:gd name="connsiteX5" fmla="*/ 2134027 w 2134027"/>
              <a:gd name="connsiteY5" fmla="*/ 533507 h 1600521"/>
              <a:gd name="connsiteX6" fmla="*/ 2134027 w 2134027"/>
              <a:gd name="connsiteY6" fmla="*/ 1083019 h 1600521"/>
              <a:gd name="connsiteX7" fmla="*/ 2134027 w 2134027"/>
              <a:gd name="connsiteY7" fmla="*/ 1600521 h 1600521"/>
              <a:gd name="connsiteX8" fmla="*/ 1664541 w 2134027"/>
              <a:gd name="connsiteY8" fmla="*/ 1600521 h 1600521"/>
              <a:gd name="connsiteX9" fmla="*/ 1152375 w 2134027"/>
              <a:gd name="connsiteY9" fmla="*/ 1600521 h 1600521"/>
              <a:gd name="connsiteX10" fmla="*/ 618868 w 2134027"/>
              <a:gd name="connsiteY10" fmla="*/ 1600521 h 1600521"/>
              <a:gd name="connsiteX11" fmla="*/ 0 w 2134027"/>
              <a:gd name="connsiteY11" fmla="*/ 1600521 h 1600521"/>
              <a:gd name="connsiteX12" fmla="*/ 0 w 2134027"/>
              <a:gd name="connsiteY12" fmla="*/ 1067014 h 1600521"/>
              <a:gd name="connsiteX13" fmla="*/ 0 w 2134027"/>
              <a:gd name="connsiteY13" fmla="*/ 517502 h 1600521"/>
              <a:gd name="connsiteX14" fmla="*/ 0 w 2134027"/>
              <a:gd name="connsiteY14" fmla="*/ 0 h 1600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4027" h="1600521" extrusionOk="0">
                <a:moveTo>
                  <a:pt x="0" y="0"/>
                </a:moveTo>
                <a:cubicBezTo>
                  <a:pt x="140727" y="-67759"/>
                  <a:pt x="295319" y="17996"/>
                  <a:pt x="576187" y="0"/>
                </a:cubicBezTo>
                <a:cubicBezTo>
                  <a:pt x="857055" y="-17996"/>
                  <a:pt x="995903" y="11568"/>
                  <a:pt x="1131034" y="0"/>
                </a:cubicBezTo>
                <a:cubicBezTo>
                  <a:pt x="1266165" y="-11568"/>
                  <a:pt x="1389491" y="37280"/>
                  <a:pt x="1643201" y="0"/>
                </a:cubicBezTo>
                <a:cubicBezTo>
                  <a:pt x="1896911" y="-37280"/>
                  <a:pt x="1891377" y="41984"/>
                  <a:pt x="2134027" y="0"/>
                </a:cubicBezTo>
                <a:cubicBezTo>
                  <a:pt x="2192878" y="146015"/>
                  <a:pt x="2087191" y="274237"/>
                  <a:pt x="2134027" y="533507"/>
                </a:cubicBezTo>
                <a:cubicBezTo>
                  <a:pt x="2180863" y="792777"/>
                  <a:pt x="2098464" y="894424"/>
                  <a:pt x="2134027" y="1083019"/>
                </a:cubicBezTo>
                <a:cubicBezTo>
                  <a:pt x="2169590" y="1271614"/>
                  <a:pt x="2110496" y="1427908"/>
                  <a:pt x="2134027" y="1600521"/>
                </a:cubicBezTo>
                <a:cubicBezTo>
                  <a:pt x="1943220" y="1624551"/>
                  <a:pt x="1890437" y="1553147"/>
                  <a:pt x="1664541" y="1600521"/>
                </a:cubicBezTo>
                <a:cubicBezTo>
                  <a:pt x="1438645" y="1647895"/>
                  <a:pt x="1374672" y="1543786"/>
                  <a:pt x="1152375" y="1600521"/>
                </a:cubicBezTo>
                <a:cubicBezTo>
                  <a:pt x="930078" y="1657256"/>
                  <a:pt x="836190" y="1548071"/>
                  <a:pt x="618868" y="1600521"/>
                </a:cubicBezTo>
                <a:cubicBezTo>
                  <a:pt x="401546" y="1652971"/>
                  <a:pt x="303166" y="1585495"/>
                  <a:pt x="0" y="1600521"/>
                </a:cubicBezTo>
                <a:cubicBezTo>
                  <a:pt x="-43633" y="1408982"/>
                  <a:pt x="8737" y="1269804"/>
                  <a:pt x="0" y="1067014"/>
                </a:cubicBezTo>
                <a:cubicBezTo>
                  <a:pt x="-8737" y="864224"/>
                  <a:pt x="4907" y="702072"/>
                  <a:pt x="0" y="517502"/>
                </a:cubicBezTo>
                <a:cubicBezTo>
                  <a:pt x="-4907" y="332932"/>
                  <a:pt x="23071" y="244872"/>
                  <a:pt x="0" y="0"/>
                </a:cubicBezTo>
                <a:close/>
              </a:path>
            </a:pathLst>
          </a:custGeom>
          <a:noFill/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76228586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"/>
          <p:cNvSpPr txBox="1"/>
          <p:nvPr/>
        </p:nvSpPr>
        <p:spPr>
          <a:xfrm>
            <a:off x="3631359" y="4394772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FF0000"/>
                </a:solidFill>
              </a:rPr>
              <a:t>(</a:t>
            </a:r>
            <a:r>
              <a:rPr lang="zh-TW" altLang="en-US" sz="2000" dirty="0">
                <a:solidFill>
                  <a:srgbClr val="FF0000"/>
                </a:solidFill>
              </a:rPr>
              <a:t>溫度</a:t>
            </a:r>
            <a:r>
              <a:rPr lang="en-US" altLang="zh-TW" sz="2000" dirty="0">
                <a:solidFill>
                  <a:srgbClr val="FF0000"/>
                </a:solidFill>
              </a:rPr>
              <a:t>)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4933842" y="4409463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00B050"/>
                </a:solidFill>
              </a:rPr>
              <a:t>(</a:t>
            </a:r>
            <a:r>
              <a:rPr lang="zh-TW" altLang="en-US" sz="2000" dirty="0">
                <a:solidFill>
                  <a:srgbClr val="00B050"/>
                </a:solidFill>
              </a:rPr>
              <a:t>時間</a:t>
            </a:r>
            <a:r>
              <a:rPr lang="en-US" altLang="zh-TW" sz="2000" dirty="0">
                <a:solidFill>
                  <a:srgbClr val="00B050"/>
                </a:solidFill>
              </a:rPr>
              <a:t>)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36930" y="4366045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>
                <a:solidFill>
                  <a:srgbClr val="0070C0"/>
                </a:solidFill>
              </a:rPr>
              <a:t>(</a:t>
            </a:r>
            <a:r>
              <a:rPr lang="zh-TW" altLang="en-US" sz="2000" dirty="0">
                <a:solidFill>
                  <a:srgbClr val="0070C0"/>
                </a:solidFill>
              </a:rPr>
              <a:t>壓力</a:t>
            </a:r>
            <a:r>
              <a:rPr lang="en-US" altLang="zh-TW" sz="2000" dirty="0">
                <a:solidFill>
                  <a:srgbClr val="0070C0"/>
                </a:solidFill>
              </a:rPr>
              <a:t>)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22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BA8E66C7-F1BD-4041-9CFC-0F755B7FE7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00" r="12463"/>
          <a:stretch/>
        </p:blipFill>
        <p:spPr>
          <a:xfrm>
            <a:off x="4012765" y="1844157"/>
            <a:ext cx="3901820" cy="3941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Sous Vide 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5" name="Rounded Rectangle 9"/>
          <p:cNvSpPr/>
          <p:nvPr/>
        </p:nvSpPr>
        <p:spPr>
          <a:xfrm>
            <a:off x="7906797" y="3986123"/>
            <a:ext cx="4273712" cy="1331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16"/>
          <p:cNvSpPr/>
          <p:nvPr/>
        </p:nvSpPr>
        <p:spPr>
          <a:xfrm>
            <a:off x="239758" y="4187363"/>
            <a:ext cx="3703778" cy="23559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7"/>
          <p:cNvSpPr/>
          <p:nvPr/>
        </p:nvSpPr>
        <p:spPr>
          <a:xfrm>
            <a:off x="239758" y="2615065"/>
            <a:ext cx="3701164" cy="1487811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2"/>
          <p:cNvSpPr/>
          <p:nvPr/>
        </p:nvSpPr>
        <p:spPr>
          <a:xfrm>
            <a:off x="242371" y="1432730"/>
            <a:ext cx="3701164" cy="10978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6"/>
          <p:cNvCxnSpPr>
            <a:cxnSpLocks/>
          </p:cNvCxnSpPr>
          <p:nvPr/>
        </p:nvCxnSpPr>
        <p:spPr>
          <a:xfrm flipV="1">
            <a:off x="3940922" y="4404220"/>
            <a:ext cx="1028002" cy="889644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8"/>
          <p:cNvSpPr txBox="1"/>
          <p:nvPr/>
        </p:nvSpPr>
        <p:spPr>
          <a:xfrm>
            <a:off x="366062" y="4235026"/>
            <a:ext cx="3278398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Myriad Pro" panose="020B0503030403020204" charset="0"/>
              </a:rPr>
              <a:t>3. Under vacuum</a:t>
            </a:r>
            <a:r>
              <a:rPr lang="en-US" sz="2400" dirty="0">
                <a:latin typeface="Myriad Pro" panose="020B0503030403020204" charset="0"/>
              </a:rPr>
              <a:t>:</a:t>
            </a:r>
          </a:p>
          <a:p>
            <a:r>
              <a:rPr lang="en-US" dirty="0">
                <a:latin typeface="Myriad Pro" panose="020B0503030403020204" charset="0"/>
              </a:rPr>
              <a:t>- </a:t>
            </a:r>
            <a:r>
              <a:rPr lang="en-US" sz="2000" dirty="0">
                <a:latin typeface="Myriad Pro" panose="020B0503030403020204" charset="0"/>
              </a:rPr>
              <a:t>Allow heat to be transferred</a:t>
            </a:r>
          </a:p>
          <a:p>
            <a:r>
              <a:rPr lang="en-US" sz="2000" dirty="0">
                <a:latin typeface="Myriad Pro" panose="020B0503030403020204" charset="0"/>
              </a:rPr>
              <a:t>  more effectively </a:t>
            </a:r>
          </a:p>
          <a:p>
            <a:r>
              <a:rPr lang="en-US" altLang="zh-TW" sz="2000" dirty="0">
                <a:latin typeface="Myriad Pro" panose="020B0503030403020204" charset="0"/>
              </a:rPr>
              <a:t>  </a:t>
            </a:r>
            <a:r>
              <a:rPr lang="en-US" altLang="zh-TW" dirty="0">
                <a:solidFill>
                  <a:srgbClr val="FF0000"/>
                </a:solidFill>
                <a:latin typeface="Myriad Pro" panose="020B0503030403020204" charset="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Myriad Pro" panose="020B0503030403020204" charset="0"/>
              </a:rPr>
              <a:t>熱力傳播更有效</a:t>
            </a:r>
            <a:r>
              <a:rPr lang="en-US" altLang="zh-TW" dirty="0">
                <a:solidFill>
                  <a:srgbClr val="FF0000"/>
                </a:solidFill>
                <a:latin typeface="Myriad Pro" panose="020B0503030403020204" charset="0"/>
              </a:rPr>
              <a:t>)</a:t>
            </a:r>
            <a:endParaRPr lang="en-US" dirty="0">
              <a:solidFill>
                <a:srgbClr val="FF0000"/>
              </a:solidFill>
              <a:latin typeface="Myriad Pro" panose="020B0503030403020204" charset="0"/>
            </a:endParaRPr>
          </a:p>
          <a:p>
            <a:r>
              <a:rPr lang="en-US" sz="2000" dirty="0">
                <a:latin typeface="Myriad Pro" panose="020B0503030403020204" charset="0"/>
              </a:rPr>
              <a:t>- Prevent water, flavor and </a:t>
            </a:r>
          </a:p>
          <a:p>
            <a:r>
              <a:rPr lang="en-US" sz="2000" dirty="0">
                <a:latin typeface="Myriad Pro" panose="020B0503030403020204" charset="0"/>
              </a:rPr>
              <a:t>  nutrients loss </a:t>
            </a:r>
          </a:p>
          <a:p>
            <a:r>
              <a:rPr lang="en-US" altLang="zh-TW" sz="1600" dirty="0">
                <a:latin typeface="Myriad Pro" panose="020B0503030403020204" charset="0"/>
              </a:rPr>
              <a:t>  </a:t>
            </a:r>
            <a:r>
              <a:rPr lang="en-US" altLang="zh-TW" dirty="0">
                <a:solidFill>
                  <a:srgbClr val="0070C0"/>
                </a:solidFill>
                <a:latin typeface="Myriad Pro" panose="020B0503030403020204" charset="0"/>
              </a:rPr>
              <a:t>(</a:t>
            </a:r>
            <a:r>
              <a:rPr lang="zh-TW" altLang="en-US" dirty="0">
                <a:solidFill>
                  <a:srgbClr val="0070C0"/>
                </a:solidFill>
                <a:latin typeface="Myriad Pro" panose="020B0503030403020204" charset="0"/>
              </a:rPr>
              <a:t>防止水份，味道和營養流失</a:t>
            </a:r>
            <a:r>
              <a:rPr lang="en-US" altLang="zh-TW" dirty="0">
                <a:solidFill>
                  <a:srgbClr val="0070C0"/>
                </a:solidFill>
                <a:latin typeface="Myriad Pro" panose="020B0503030403020204" charset="0"/>
              </a:rPr>
              <a:t>)</a:t>
            </a:r>
            <a:endParaRPr lang="en-US" dirty="0">
              <a:solidFill>
                <a:srgbClr val="0070C0"/>
              </a:solidFill>
              <a:latin typeface="Myriad Pro" panose="020B0503030403020204" charset="0"/>
            </a:endParaRPr>
          </a:p>
        </p:txBody>
      </p:sp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3940922" y="2937877"/>
            <a:ext cx="2434711" cy="1871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45433" y="2626725"/>
            <a:ext cx="311046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2. Precise temperature </a:t>
            </a:r>
          </a:p>
          <a:p>
            <a:r>
              <a:rPr lang="en-US" sz="2400" dirty="0">
                <a:solidFill>
                  <a:srgbClr val="FF0000"/>
                </a:solidFill>
                <a:latin typeface="Myriad Pro" panose="020B0503030403020204" charset="0"/>
              </a:rPr>
              <a:t>    control</a:t>
            </a:r>
          </a:p>
          <a:p>
            <a:r>
              <a:rPr lang="en-US" sz="2000" dirty="0">
                <a:latin typeface="Myriad Pro" panose="020B0503030403020204" charset="0"/>
              </a:rPr>
              <a:t>- Prevent overcooking </a:t>
            </a:r>
          </a:p>
          <a:p>
            <a:r>
              <a:rPr lang="en-US" sz="2000" dirty="0">
                <a:latin typeface="Myriad Pro" panose="020B0503030403020204" charset="0"/>
              </a:rPr>
              <a:t>- Perfect reproducibility</a:t>
            </a:r>
          </a:p>
        </p:txBody>
      </p:sp>
      <p:cxnSp>
        <p:nvCxnSpPr>
          <p:cNvPr id="13" name="Straight Arrow Connector 14"/>
          <p:cNvCxnSpPr>
            <a:cxnSpLocks/>
          </p:cNvCxnSpPr>
          <p:nvPr/>
        </p:nvCxnSpPr>
        <p:spPr>
          <a:xfrm>
            <a:off x="3940922" y="1939215"/>
            <a:ext cx="2350821" cy="132192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5"/>
          <p:cNvSpPr txBox="1"/>
          <p:nvPr/>
        </p:nvSpPr>
        <p:spPr>
          <a:xfrm>
            <a:off x="274068" y="1432728"/>
            <a:ext cx="34450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1. Automatic time control</a:t>
            </a:r>
          </a:p>
          <a:p>
            <a:r>
              <a:rPr lang="en-US" sz="2000" dirty="0">
                <a:latin typeface="Myriad Pro" panose="020B0503030403020204" charset="0"/>
              </a:rPr>
              <a:t>- Prevent overcooking</a:t>
            </a:r>
          </a:p>
          <a:p>
            <a:r>
              <a:rPr lang="en-US" sz="2000" dirty="0">
                <a:latin typeface="Myriad Pro" panose="020B0503030403020204" charset="0"/>
              </a:rPr>
              <a:t>- Perfect reproducibility</a:t>
            </a:r>
          </a:p>
        </p:txBody>
      </p:sp>
      <p:pic>
        <p:nvPicPr>
          <p:cNvPr id="15" name="Picture 2" descr="See the source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466" y="1396981"/>
            <a:ext cx="3577382" cy="186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字方塊 15"/>
          <p:cNvSpPr txBox="1"/>
          <p:nvPr/>
        </p:nvSpPr>
        <p:spPr>
          <a:xfrm>
            <a:off x="8180580" y="6477863"/>
            <a:ext cx="33266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Left image: </a:t>
            </a:r>
            <a:r>
              <a:rPr lang="en-US" sz="1200" dirty="0">
                <a:hlinkClick r:id="rId4"/>
              </a:rPr>
              <a:t>Image</a:t>
            </a:r>
            <a:r>
              <a:rPr lang="en-US" sz="1200" dirty="0"/>
              <a:t> /</a:t>
            </a:r>
            <a:r>
              <a:rPr lang="en-US" altLang="zh-TW" sz="1200" dirty="0" err="1"/>
              <a:t>Erikoinentunnus</a:t>
            </a:r>
            <a:r>
              <a:rPr lang="en-US" sz="1200" dirty="0"/>
              <a:t> / </a:t>
            </a:r>
            <a:r>
              <a:rPr lang="en-US" sz="1200" dirty="0">
                <a:hlinkClick r:id="rId5"/>
              </a:rPr>
              <a:t>CC BY-SA 3.0</a:t>
            </a:r>
            <a:endParaRPr lang="en-US" sz="1200" dirty="0"/>
          </a:p>
        </p:txBody>
      </p:sp>
      <p:sp>
        <p:nvSpPr>
          <p:cNvPr id="17" name="TextBox 21"/>
          <p:cNvSpPr txBox="1"/>
          <p:nvPr/>
        </p:nvSpPr>
        <p:spPr>
          <a:xfrm>
            <a:off x="7918288" y="4051823"/>
            <a:ext cx="39857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sz="2400" dirty="0">
                <a:latin typeface="Myriad Pro" panose="020B0503030403020204" charset="0"/>
              </a:rPr>
              <a:t>No time control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Myriad Pro" panose="020B0503030403020204" charset="0"/>
              </a:rPr>
              <a:t>Only several levels of flame</a:t>
            </a:r>
          </a:p>
          <a:p>
            <a:pPr marL="342900" indent="-342900">
              <a:buAutoNum type="arabicPeriod"/>
            </a:pPr>
            <a:r>
              <a:rPr lang="en-US" sz="2400" dirty="0">
                <a:latin typeface="Myriad Pro" panose="020B0503030403020204" charset="0"/>
              </a:rPr>
              <a:t>Open to air</a:t>
            </a:r>
          </a:p>
          <a:p>
            <a:pPr marL="342900" indent="-342900">
              <a:buAutoNum type="arabicPeriod"/>
            </a:pPr>
            <a:endParaRPr lang="en-US" sz="2400" dirty="0">
              <a:latin typeface="Myriad Pro" panose="020B0503030403020204" charset="0"/>
            </a:endParaRPr>
          </a:p>
        </p:txBody>
      </p:sp>
      <p:cxnSp>
        <p:nvCxnSpPr>
          <p:cNvPr id="20" name="Straight Arrow Connector 14">
            <a:extLst>
              <a:ext uri="{FF2B5EF4-FFF2-40B4-BE49-F238E27FC236}">
                <a16:creationId xmlns:a16="http://schemas.microsoft.com/office/drawing/2014/main" id="{6EC400BE-F1DE-4898-A8E2-494E249E39E2}"/>
              </a:ext>
            </a:extLst>
          </p:cNvPr>
          <p:cNvCxnSpPr>
            <a:cxnSpLocks/>
            <a:stCxn id="15" idx="2"/>
          </p:cNvCxnSpPr>
          <p:nvPr/>
        </p:nvCxnSpPr>
        <p:spPr>
          <a:xfrm>
            <a:off x="10037157" y="3261144"/>
            <a:ext cx="0" cy="692129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076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>
                <a:hlinkClick r:id="rId2"/>
              </a:rPr>
              <a:t>https://www.youtube.com/watch?v=6U191oU_M1E</a:t>
            </a:r>
            <a:r>
              <a:rPr lang="en-GB" altLang="zh-TW" dirty="0"/>
              <a:t> 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TW" dirty="0"/>
              <a:t>Sous Vide  (</a:t>
            </a:r>
            <a:r>
              <a:rPr lang="zh-TW" altLang="en-US" dirty="0"/>
              <a:t>慢煮</a:t>
            </a:r>
            <a:r>
              <a:rPr lang="en-US" altLang="zh-TW" dirty="0"/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920132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55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C87D0E"/>
      </a:hlink>
      <a:folHlink>
        <a:srgbClr val="C87D0E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自訂 56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</TotalTime>
  <Words>2755</Words>
  <Application>Microsoft Office PowerPoint</Application>
  <PresentationFormat>Widescreen</PresentationFormat>
  <Paragraphs>605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7" baseType="lpstr">
      <vt:lpstr>Myriad Pro</vt:lpstr>
      <vt:lpstr>Calibri Light</vt:lpstr>
      <vt:lpstr>Helvetica LT Std</vt:lpstr>
      <vt:lpstr>Calibri</vt:lpstr>
      <vt:lpstr>Wingdings</vt:lpstr>
      <vt:lpstr>Arial</vt:lpstr>
      <vt:lpstr>Century Gothic</vt:lpstr>
      <vt:lpstr>Office 佈景主題</vt:lpstr>
      <vt:lpstr>自訂設計</vt:lpstr>
      <vt:lpstr>PowerPoint Presentation</vt:lpstr>
      <vt:lpstr>PowerPoint Presentation</vt:lpstr>
      <vt:lpstr>Rundown</vt:lpstr>
      <vt:lpstr>Molecular Cooking (分子料理)</vt:lpstr>
      <vt:lpstr>Molecular Gastronomy</vt:lpstr>
      <vt:lpstr>Molecular Gastronomy</vt:lpstr>
      <vt:lpstr>Sous Vide  (慢煮)</vt:lpstr>
      <vt:lpstr>Sous Vide  (慢煮)</vt:lpstr>
      <vt:lpstr>Sous Vide  (慢煮)</vt:lpstr>
      <vt:lpstr>Sous Vide (慢煮) </vt:lpstr>
      <vt:lpstr>Sous Vide  (慢煮)</vt:lpstr>
      <vt:lpstr>Sous Vide (慢煮)</vt:lpstr>
      <vt:lpstr>Emulsification (乳化)</vt:lpstr>
      <vt:lpstr>Emulsification</vt:lpstr>
      <vt:lpstr>Emulsification (乳化)</vt:lpstr>
      <vt:lpstr>Emulsification</vt:lpstr>
      <vt:lpstr>Emulsification</vt:lpstr>
      <vt:lpstr>Emulsification</vt:lpstr>
      <vt:lpstr>Emulsification</vt:lpstr>
      <vt:lpstr>Emulsification (乳化)</vt:lpstr>
      <vt:lpstr>Emulsification (乳化)</vt:lpstr>
      <vt:lpstr>Emulsification (乳化)</vt:lpstr>
      <vt:lpstr>Emulsification (乳化)</vt:lpstr>
      <vt:lpstr>Foaming</vt:lpstr>
      <vt:lpstr>Foaming (起泡)</vt:lpstr>
      <vt:lpstr>Foaming (起泡)</vt:lpstr>
      <vt:lpstr>Foaming (起泡)</vt:lpstr>
      <vt:lpstr>Foaming</vt:lpstr>
      <vt:lpstr>Foaming (起泡)</vt:lpstr>
      <vt:lpstr>Foaming (起泡)</vt:lpstr>
      <vt:lpstr>Foaming (起泡)</vt:lpstr>
      <vt:lpstr>Foaming (起泡)</vt:lpstr>
      <vt:lpstr>Foaming (起泡)</vt:lpstr>
      <vt:lpstr>Foaming (起泡)</vt:lpstr>
      <vt:lpstr>Foaming</vt:lpstr>
      <vt:lpstr>Spherification</vt:lpstr>
      <vt:lpstr>Molecular Cooking (分子料理)</vt:lpstr>
      <vt:lpstr>Spherification</vt:lpstr>
      <vt:lpstr>Spherification</vt:lpstr>
      <vt:lpstr>Spherification</vt:lpstr>
      <vt:lpstr>Spherification</vt:lpstr>
      <vt:lpstr>Spherification</vt:lpstr>
      <vt:lpstr>Spherification</vt:lpstr>
      <vt:lpstr>Spherification</vt:lpstr>
      <vt:lpstr>Spherification</vt:lpstr>
      <vt:lpstr>Spherification</vt:lpstr>
      <vt:lpstr>Spherification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eksfong</cp:lastModifiedBy>
  <cp:revision>370</cp:revision>
  <cp:lastPrinted>2020-08-10T03:09:59Z</cp:lastPrinted>
  <dcterms:created xsi:type="dcterms:W3CDTF">2018-09-13T08:27:05Z</dcterms:created>
  <dcterms:modified xsi:type="dcterms:W3CDTF">2024-08-01T05:51:07Z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