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0" r:id="rId2"/>
  </p:sldMasterIdLst>
  <p:notesMasterIdLst>
    <p:notesMasterId r:id="rId43"/>
  </p:notesMasterIdLst>
  <p:handoutMasterIdLst>
    <p:handoutMasterId r:id="rId44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5" r:id="rId41"/>
    <p:sldId id="314" r:id="rId42"/>
  </p:sldIdLst>
  <p:sldSz cx="12192000" cy="6858000"/>
  <p:notesSz cx="6797675" cy="9926638"/>
  <p:embeddedFontLs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Myriad Pro" panose="020B0503030403020204" charset="0"/>
      <p:regular r:id="rId49"/>
      <p:bold r:id="rId50"/>
      <p:italic r:id="rId51"/>
      <p:boldItalic r:id="rId52"/>
    </p:embeddedFont>
  </p:embeddedFontLst>
  <p:custDataLst>
    <p:tags r:id="rId53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  <p:cmAuthor id="1" name="Aneeta ANSAR" initials="AA" lastIdx="2" clrIdx="1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3FFBD"/>
    <a:srgbClr val="ACD5D1"/>
    <a:srgbClr val="D9EDEB"/>
    <a:srgbClr val="075D03"/>
    <a:srgbClr val="275010"/>
    <a:srgbClr val="57BF9F"/>
    <a:srgbClr val="B1BC66"/>
    <a:srgbClr val="4D9FC9"/>
    <a:srgbClr val="A0A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4F6672-2FBC-CC72-E975-6AD47F711025}" v="4" dt="2024-07-31T05:55:41.3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4" d="100"/>
          <a:sy n="114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1" d="100"/>
          <a:sy n="81" d="100"/>
        </p:scale>
        <p:origin x="3138" y="90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tags" Target="tags/tag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59" Type="http://schemas.microsoft.com/office/2016/11/relationships/changesInfo" Target="changesInfos/changesInfo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6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wchan" userId="S::anwchan@live.hkmu.edu.hk::93325d9b-dedd-4da0-9ac0-90fea1374569" providerId="AD" clId="Web-{904F6672-2FBC-CC72-E975-6AD47F711025}"/>
    <pc:docChg chg="modSld">
      <pc:chgData name="anwchan" userId="S::anwchan@live.hkmu.edu.hk::93325d9b-dedd-4da0-9ac0-90fea1374569" providerId="AD" clId="Web-{904F6672-2FBC-CC72-E975-6AD47F711025}" dt="2024-07-31T05:54:59.608" v="1"/>
      <pc:docMkLst>
        <pc:docMk/>
      </pc:docMkLst>
      <pc:sldChg chg="delSp modSp">
        <pc:chgData name="anwchan" userId="S::anwchan@live.hkmu.edu.hk::93325d9b-dedd-4da0-9ac0-90fea1374569" providerId="AD" clId="Web-{904F6672-2FBC-CC72-E975-6AD47F711025}" dt="2024-07-31T05:54:59.608" v="1"/>
        <pc:sldMkLst>
          <pc:docMk/>
          <pc:sldMk cId="937486680" sldId="276"/>
        </pc:sldMkLst>
        <pc:spChg chg="del mod">
          <ac:chgData name="anwchan" userId="S::anwchan@live.hkmu.edu.hk::93325d9b-dedd-4da0-9ac0-90fea1374569" providerId="AD" clId="Web-{904F6672-2FBC-CC72-E975-6AD47F711025}" dt="2024-07-31T05:54:59.608" v="1"/>
          <ac:spMkLst>
            <pc:docMk/>
            <pc:sldMk cId="937486680" sldId="276"/>
            <ac:spMk id="7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://jc-steam.hkmu.edu.h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 b="1" i="0" baseline="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2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hyperlink" Target="http://jc-steam.hkmu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hyperlink" Target="https://creativecommons.org/licenses/by-nc-nd/2.5/es/deed.ca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ienciaoberta.cat/pcr/" TargetMode="External"/><Relationship Id="rId5" Type="http://schemas.openxmlformats.org/officeDocument/2006/relationships/image" Target="../media/image27.jpeg"/><Relationship Id="rId4" Type="http://schemas.microsoft.com/office/2007/relationships/hdphoto" Target="../media/hdphoto2.wdp"/><Relationship Id="rId9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reativecommons.org/licenses/by/4.0/" TargetMode="External"/><Relationship Id="rId4" Type="http://schemas.openxmlformats.org/officeDocument/2006/relationships/hyperlink" Target="https://philschatz.com/biology-concepts-book/contents/m45473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0328_Transcription-translation_Summary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3-us-west-2.amazonaws.com/courses-images/wp-content/uploads/sites/198/2016/11/23212722/3-1-10.jpe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creativecommons.org/licenses/by/4.0/deed.e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76729" y="6023898"/>
            <a:ext cx="3868894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300" kern="2000" dirty="0">
              <a:solidFill>
                <a:schemeClr val="accent5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427080" y="905717"/>
            <a:ext cx="8323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Genomic DNA Extraction from Meat Samples</a:t>
            </a: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49962" y="272606"/>
            <a:ext cx="5000635" cy="70415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28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464" y="6027538"/>
            <a:ext cx="668265" cy="668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Why is DNA extraction an important technique?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8BCBF68-C29B-6846-A53C-FAE4BD80888C}"/>
              </a:ext>
            </a:extLst>
          </p:cNvPr>
          <p:cNvSpPr/>
          <p:nvPr/>
        </p:nvSpPr>
        <p:spPr>
          <a:xfrm>
            <a:off x="745524" y="1647286"/>
            <a:ext cx="10700951" cy="5539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000" b="1" dirty="0">
                <a:ln/>
                <a:solidFill>
                  <a:schemeClr val="accent3"/>
                </a:solidFill>
              </a:rPr>
              <a:t>It is the first step in all genetic experiments! 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443C484C-3AA0-274D-8160-CA4859151AFA}"/>
              </a:ext>
            </a:extLst>
          </p:cNvPr>
          <p:cNvSpPr txBox="1"/>
          <p:nvPr/>
        </p:nvSpPr>
        <p:spPr>
          <a:xfrm>
            <a:off x="978476" y="2522856"/>
            <a:ext cx="2163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COVID-19 testing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8DA07AD5-4B52-344A-8184-8664701BDDE6}"/>
              </a:ext>
            </a:extLst>
          </p:cNvPr>
          <p:cNvSpPr txBox="1"/>
          <p:nvPr/>
        </p:nvSpPr>
        <p:spPr>
          <a:xfrm>
            <a:off x="4750565" y="4993416"/>
            <a:ext cx="2404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GM food engineering</a:t>
            </a:r>
          </a:p>
        </p:txBody>
      </p:sp>
      <p:pic>
        <p:nvPicPr>
          <p:cNvPr id="9" name="Picture 2" descr="Free corona covid-19 swab test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07" y="2922966"/>
            <a:ext cx="2953795" cy="260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modified tomato genetically free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425" y="2685665"/>
            <a:ext cx="3475202" cy="23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群組 17"/>
          <p:cNvGrpSpPr/>
          <p:nvPr/>
        </p:nvGrpSpPr>
        <p:grpSpPr>
          <a:xfrm>
            <a:off x="8178409" y="2761032"/>
            <a:ext cx="3701041" cy="3556700"/>
            <a:chOff x="1663430" y="198878"/>
            <a:chExt cx="7093358" cy="6331097"/>
          </a:xfrm>
        </p:grpSpPr>
        <p:pic>
          <p:nvPicPr>
            <p:cNvPr id="19" name="Picture 2" descr="Free infusion chemo therapy chemo vecto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59" b="94531" l="336" r="99215">
                          <a14:foregroundMark x1="72534" y1="15937" x2="72534" y2="5938"/>
                          <a14:foregroundMark x1="76233" y1="15391" x2="77354" y2="5781"/>
                          <a14:foregroundMark x1="68274" y1="8281" x2="75336" y2="4375"/>
                          <a14:foregroundMark x1="70852" y1="6563" x2="79596" y2="3047"/>
                          <a14:foregroundMark x1="69395" y1="5156" x2="72758" y2="1641"/>
                          <a14:backgroundMark x1="21637" y1="90078" x2="10650" y2="93047"/>
                          <a14:backgroundMark x1="17937" y1="90703" x2="23543" y2="90313"/>
                          <a14:backgroundMark x1="52242" y1="80703" x2="66928" y2="81250"/>
                          <a14:backgroundMark x1="57623" y1="81250" x2="69395" y2="839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6818" y="3367648"/>
              <a:ext cx="2203747" cy="3162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橢圓 19"/>
            <p:cNvSpPr/>
            <p:nvPr/>
          </p:nvSpPr>
          <p:spPr>
            <a:xfrm>
              <a:off x="1663430" y="3404680"/>
              <a:ext cx="610560" cy="603115"/>
            </a:xfrm>
            <a:prstGeom prst="ellipse">
              <a:avLst/>
            </a:prstGeom>
            <a:solidFill>
              <a:srgbClr val="D9EDEB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橢圓 20"/>
            <p:cNvSpPr/>
            <p:nvPr/>
          </p:nvSpPr>
          <p:spPr>
            <a:xfrm>
              <a:off x="1683846" y="3455623"/>
              <a:ext cx="504878" cy="523928"/>
            </a:xfrm>
            <a:prstGeom prst="ellipse">
              <a:avLst/>
            </a:prstGeom>
            <a:solidFill>
              <a:srgbClr val="AC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2542162" y="3312950"/>
              <a:ext cx="610560" cy="603115"/>
            </a:xfrm>
            <a:prstGeom prst="ellipse">
              <a:avLst/>
            </a:prstGeom>
            <a:solidFill>
              <a:srgbClr val="D9EDEB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2601488" y="3337953"/>
              <a:ext cx="504878" cy="523928"/>
            </a:xfrm>
            <a:prstGeom prst="ellipse">
              <a:avLst/>
            </a:prstGeom>
            <a:solidFill>
              <a:srgbClr val="AC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橢圓 23"/>
            <p:cNvSpPr/>
            <p:nvPr/>
          </p:nvSpPr>
          <p:spPr>
            <a:xfrm>
              <a:off x="2068269" y="2792777"/>
              <a:ext cx="610560" cy="603115"/>
            </a:xfrm>
            <a:prstGeom prst="ellipse">
              <a:avLst/>
            </a:prstGeom>
            <a:solidFill>
              <a:srgbClr val="D9EDEB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橢圓 24"/>
            <p:cNvSpPr/>
            <p:nvPr/>
          </p:nvSpPr>
          <p:spPr>
            <a:xfrm>
              <a:off x="2134080" y="2843720"/>
              <a:ext cx="504878" cy="523928"/>
            </a:xfrm>
            <a:prstGeom prst="ellipse">
              <a:avLst/>
            </a:prstGeom>
            <a:solidFill>
              <a:srgbClr val="AC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6" name="Picture 2" descr="Free arrow red up vector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3549" y="3979551"/>
              <a:ext cx="1431235" cy="1427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Free arrow red up vector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886859" flipH="1" flipV="1">
              <a:off x="3628682" y="962330"/>
              <a:ext cx="3428604" cy="3420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Free arrow red up vector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718048">
              <a:off x="6484590" y="4131952"/>
              <a:ext cx="1431235" cy="1427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橢圓 28"/>
            <p:cNvSpPr/>
            <p:nvPr/>
          </p:nvSpPr>
          <p:spPr>
            <a:xfrm>
              <a:off x="7267496" y="3404680"/>
              <a:ext cx="610560" cy="603115"/>
            </a:xfrm>
            <a:prstGeom prst="ellipse">
              <a:avLst/>
            </a:prstGeom>
            <a:solidFill>
              <a:srgbClr val="D9EDEB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7287912" y="3455623"/>
              <a:ext cx="504878" cy="523928"/>
            </a:xfrm>
            <a:prstGeom prst="ellipse">
              <a:avLst/>
            </a:prstGeom>
            <a:solidFill>
              <a:srgbClr val="AC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/>
            <p:cNvSpPr/>
            <p:nvPr/>
          </p:nvSpPr>
          <p:spPr>
            <a:xfrm>
              <a:off x="8146228" y="3312950"/>
              <a:ext cx="610560" cy="603115"/>
            </a:xfrm>
            <a:prstGeom prst="ellipse">
              <a:avLst/>
            </a:prstGeom>
            <a:solidFill>
              <a:srgbClr val="D9EDEB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/>
            <p:cNvSpPr/>
            <p:nvPr/>
          </p:nvSpPr>
          <p:spPr>
            <a:xfrm>
              <a:off x="8205554" y="3337953"/>
              <a:ext cx="504878" cy="523928"/>
            </a:xfrm>
            <a:prstGeom prst="ellipse">
              <a:avLst/>
            </a:prstGeom>
            <a:solidFill>
              <a:srgbClr val="AC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7672335" y="2792777"/>
              <a:ext cx="610560" cy="603115"/>
            </a:xfrm>
            <a:prstGeom prst="ellipse">
              <a:avLst/>
            </a:prstGeom>
            <a:solidFill>
              <a:srgbClr val="D9EDEB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7738146" y="2843720"/>
              <a:ext cx="504878" cy="523928"/>
            </a:xfrm>
            <a:prstGeom prst="ellipse">
              <a:avLst/>
            </a:prstGeom>
            <a:solidFill>
              <a:srgbClr val="AC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35" name="Picture 4" descr="Free biology cells cellular vect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32049">
              <a:off x="7783880" y="3008816"/>
              <a:ext cx="387470" cy="193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Free biology cells cellular vect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322909">
              <a:off x="8256089" y="3474873"/>
              <a:ext cx="387470" cy="193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Free biology cells cellular vect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013133">
              <a:off x="7312361" y="3627272"/>
              <a:ext cx="387470" cy="193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六邊形 37"/>
            <p:cNvSpPr/>
            <p:nvPr/>
          </p:nvSpPr>
          <p:spPr>
            <a:xfrm>
              <a:off x="4948833" y="198878"/>
              <a:ext cx="726402" cy="654828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39" name="Picture 4" descr="Free biology cells cellular vect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32049">
              <a:off x="5121383" y="429425"/>
              <a:ext cx="387470" cy="193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Free arrow red up vector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4"/>
            <a:stretch/>
          </p:blipFill>
          <p:spPr bwMode="auto">
            <a:xfrm rot="5881952" flipH="1">
              <a:off x="4984362" y="1116989"/>
              <a:ext cx="1431235" cy="776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" name="TextBox 15">
            <a:extLst>
              <a:ext uri="{FF2B5EF4-FFF2-40B4-BE49-F238E27FC236}">
                <a16:creationId xmlns:a16="http://schemas.microsoft.com/office/drawing/2014/main" id="{8DA07AD5-4B52-344A-8184-8664701BDDE6}"/>
              </a:ext>
            </a:extLst>
          </p:cNvPr>
          <p:cNvSpPr txBox="1"/>
          <p:nvPr/>
        </p:nvSpPr>
        <p:spPr>
          <a:xfrm>
            <a:off x="9193912" y="2346687"/>
            <a:ext cx="15584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 therapy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338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7179710" cy="388208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TW" sz="2600" b="1" dirty="0"/>
              <a:t>Cell lysis</a:t>
            </a:r>
            <a:r>
              <a:rPr lang="en-US" altLang="zh-TW" sz="2600" dirty="0"/>
              <a:t>: To break the cell </a:t>
            </a:r>
          </a:p>
          <a:p>
            <a:r>
              <a:rPr lang="en-US" altLang="zh-TW" sz="2600" b="1" dirty="0"/>
              <a:t>Capture and cleanup of DNA</a:t>
            </a:r>
            <a:r>
              <a:rPr lang="en-US" altLang="zh-TW" sz="2600" dirty="0"/>
              <a:t>: To isolate and purify the DNA from RNA, proteins and cell debris</a:t>
            </a:r>
          </a:p>
          <a:p>
            <a:r>
              <a:rPr lang="en-US" altLang="zh-TW" sz="2600" b="1" dirty="0"/>
              <a:t>DNA elution</a:t>
            </a:r>
            <a:r>
              <a:rPr lang="en-US" altLang="zh-TW" sz="2600" dirty="0"/>
              <a:t>: To dissolve the DNA in DNase free water and collect the extracted the DNA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General DNA Extraction Process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pic>
        <p:nvPicPr>
          <p:cNvPr id="5" name="Google Shape;204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24070" y="1229610"/>
            <a:ext cx="2497814" cy="4916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612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How is the DNA captured?</a:t>
            </a:r>
          </a:p>
          <a:p>
            <a:r>
              <a:rPr lang="en-US" altLang="zh-TW" dirty="0"/>
              <a:t>Why can the captured DNA be eluted?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Questions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2822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976510" cy="3779801"/>
          </a:xfrm>
        </p:spPr>
        <p:txBody>
          <a:bodyPr/>
          <a:lstStyle/>
          <a:p>
            <a:r>
              <a:rPr lang="en-US" altLang="zh-TW" sz="2800" dirty="0"/>
              <a:t>Negatively charged due to </a:t>
            </a:r>
            <a:br>
              <a:rPr lang="en-US" altLang="zh-TW" sz="2800" dirty="0"/>
            </a:br>
            <a:r>
              <a:rPr lang="en-US" altLang="zh-TW" sz="2800" dirty="0"/>
              <a:t>the phosphate group</a:t>
            </a:r>
          </a:p>
          <a:p>
            <a:r>
              <a:rPr lang="en-US" altLang="zh-TW" sz="2800" dirty="0"/>
              <a:t>Soluble in water</a:t>
            </a:r>
          </a:p>
          <a:p>
            <a:r>
              <a:rPr lang="en-US" altLang="zh-TW" sz="2800" dirty="0"/>
              <a:t>Insoluble in ethanol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TW" dirty="0"/>
              <a:t>Properties of DNA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pic>
        <p:nvPicPr>
          <p:cNvPr id="5" name="Picture 2" descr="Structure of a nucleotide.">
            <a:extLst>
              <a:ext uri="{FF2B5EF4-FFF2-40B4-BE49-F238E27FC236}">
                <a16:creationId xmlns:a16="http://schemas.microsoft.com/office/drawing/2014/main" id="{284064D1-A194-AE4A-92B0-CB690A09C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989" y="3368040"/>
            <a:ext cx="3798920" cy="271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4">
            <a:extLst>
              <a:ext uri="{FF2B5EF4-FFF2-40B4-BE49-F238E27FC236}">
                <a16:creationId xmlns:a16="http://schemas.microsoft.com/office/drawing/2014/main" id="{171EFB87-70A3-404C-A053-F8EAE73009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4" t="8898" r="11042" b="10427"/>
          <a:stretch/>
        </p:blipFill>
        <p:spPr>
          <a:xfrm>
            <a:off x="8104909" y="982494"/>
            <a:ext cx="3968921" cy="423949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347E5173-EA31-C945-992B-F0E63CD5DDFF}"/>
              </a:ext>
            </a:extLst>
          </p:cNvPr>
          <p:cNvSpPr/>
          <p:nvPr/>
        </p:nvSpPr>
        <p:spPr>
          <a:xfrm>
            <a:off x="8359296" y="1966167"/>
            <a:ext cx="1578904" cy="1136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8">
            <a:extLst>
              <a:ext uri="{FF2B5EF4-FFF2-40B4-BE49-F238E27FC236}">
                <a16:creationId xmlns:a16="http://schemas.microsoft.com/office/drawing/2014/main" id="{183F8462-1079-1345-B9E5-7450FA3BF752}"/>
              </a:ext>
            </a:extLst>
          </p:cNvPr>
          <p:cNvCxnSpPr/>
          <p:nvPr/>
        </p:nvCxnSpPr>
        <p:spPr>
          <a:xfrm flipH="1">
            <a:off x="7929805" y="2877959"/>
            <a:ext cx="554182" cy="4900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931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8283763" cy="408342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r>
              <a:rPr lang="en-GB" altLang="zh-TW" sz="3000" dirty="0"/>
              <a:t>Lysis buffer contains ethanol and chaotropic salts (salts that disrupt hydrogen bonds of water).</a:t>
            </a:r>
          </a:p>
          <a:p>
            <a:r>
              <a:rPr lang="en-GB" altLang="zh-TW" sz="3000" dirty="0"/>
              <a:t>A high concentration of salt helps the binding of DNA on the silica membrane.</a:t>
            </a:r>
          </a:p>
          <a:p>
            <a:r>
              <a:rPr lang="en-GB" altLang="zh-TW" sz="3000" dirty="0"/>
              <a:t>A low salt concentration helps the DNA to desorb from the column.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6" y="386978"/>
            <a:ext cx="10579923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Properties of the Extraction Column and Lysis Buffer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pic>
        <p:nvPicPr>
          <p:cNvPr id="6" name="Google Shape;204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845617" y="1541183"/>
            <a:ext cx="2497814" cy="4916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6280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How to determine whether the DNA extraction is successful or not?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Question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741808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3.  The principle of agarose gel electrophoresis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7428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US" altLang="zh-TW"/>
              <a:t>By running agarose gel electrophoresis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71272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296691" cy="2497901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To visualize DNA molecules </a:t>
            </a:r>
          </a:p>
          <a:p>
            <a:r>
              <a:rPr lang="en-US" altLang="zh-TW" dirty="0"/>
              <a:t>To separate DNA of different sizes</a:t>
            </a:r>
          </a:p>
          <a:p>
            <a:r>
              <a:rPr lang="en-US" altLang="zh-TW" dirty="0"/>
              <a:t>To estimate DNA size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Functions of Gel Electrophoresis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28403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246357" cy="3261299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altLang="zh-TW" dirty="0"/>
              <a:t>DNA is loaded into the gel</a:t>
            </a:r>
          </a:p>
          <a:p>
            <a:r>
              <a:rPr lang="en-US" altLang="zh-TW" dirty="0"/>
              <a:t>An electric current is applied across the gel</a:t>
            </a:r>
          </a:p>
          <a:p>
            <a:r>
              <a:rPr lang="en-US" altLang="zh-TW" dirty="0"/>
              <a:t>DNA moves towards the anode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Principle of Gel Electrophoresis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420" y="799614"/>
            <a:ext cx="5093113" cy="563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8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/>
              <a:t>Experiments</a:t>
            </a:r>
          </a:p>
          <a:p>
            <a:pPr lvl="1"/>
            <a:r>
              <a:rPr lang="en-US" altLang="zh-TW" dirty="0"/>
              <a:t>Preparation of agarose gel for electrophoresis</a:t>
            </a:r>
          </a:p>
          <a:p>
            <a:pPr lvl="1"/>
            <a:r>
              <a:rPr lang="en-US" altLang="zh-TW" dirty="0"/>
              <a:t>DNA extraction </a:t>
            </a:r>
          </a:p>
          <a:p>
            <a:pPr lvl="1"/>
            <a:r>
              <a:rPr lang="en-US" altLang="zh-TW" dirty="0"/>
              <a:t>DNA electrophoresis </a:t>
            </a:r>
          </a:p>
          <a:p>
            <a:pPr lvl="1"/>
            <a:r>
              <a:rPr lang="en-US" altLang="zh-TW" dirty="0"/>
              <a:t>DNA visualization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Programme Rundown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693623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5298401" cy="2523068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altLang="zh-TW" sz="2400" dirty="0"/>
              <a:t>Agarose gel has many pores</a:t>
            </a:r>
          </a:p>
          <a:p>
            <a:r>
              <a:rPr lang="en-US" altLang="zh-TW" sz="2400" dirty="0"/>
              <a:t>Large DNA moves slower </a:t>
            </a:r>
            <a:br>
              <a:rPr lang="en-US" altLang="zh-TW" sz="2400" dirty="0"/>
            </a:br>
            <a:r>
              <a:rPr lang="en-US" altLang="zh-TW" sz="2400" dirty="0"/>
              <a:t>when passing the pores</a:t>
            </a:r>
          </a:p>
          <a:p>
            <a:r>
              <a:rPr lang="en-US" altLang="zh-TW" sz="2400" dirty="0"/>
              <a:t>Separating DNA of different sizes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Principle of Gel Electrophoresis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62607"/>
            <a:ext cx="5577333" cy="426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23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DNA is colorless</a:t>
            </a:r>
          </a:p>
          <a:p>
            <a:r>
              <a:rPr lang="en-US" altLang="zh-TW" dirty="0"/>
              <a:t>How to see the DNA in agarose gel?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Visualisation of DNA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747743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6187634" cy="284185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altLang="zh-TW" sz="2800" dirty="0"/>
              <a:t>DNA is visualized by a DNA dye.</a:t>
            </a:r>
          </a:p>
          <a:p>
            <a:r>
              <a:rPr lang="en-US" altLang="zh-TW" sz="2800" dirty="0"/>
              <a:t>The dye emits fluorescence when bound with DNA under UV illumination.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Visualisation of DNA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664" y="860800"/>
            <a:ext cx="2541276" cy="1738862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5D02B40-87A8-4149-97D2-E40BF3DCD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646" y="3081504"/>
            <a:ext cx="2989312" cy="31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A2946E4-8840-D540-8EBD-4E3E253A0064}"/>
              </a:ext>
            </a:extLst>
          </p:cNvPr>
          <p:cNvSpPr/>
          <p:nvPr/>
        </p:nvSpPr>
        <p:spPr>
          <a:xfrm>
            <a:off x="8302337" y="320018"/>
            <a:ext cx="1421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400" b="1" u="sng" dirty="0"/>
              <a:t>DNA dyes</a:t>
            </a:r>
            <a:endParaRPr lang="zh-HK" altLang="en-US" sz="2400" b="1" u="sng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D250718-71DF-E04A-A106-9E209180072D}"/>
              </a:ext>
            </a:extLst>
          </p:cNvPr>
          <p:cNvSpPr/>
          <p:nvPr/>
        </p:nvSpPr>
        <p:spPr>
          <a:xfrm>
            <a:off x="8789283" y="6149456"/>
            <a:ext cx="10785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000" b="1" dirty="0" err="1"/>
              <a:t>GelRed</a:t>
            </a:r>
            <a:r>
              <a:rPr lang="en-US" altLang="zh-HK" sz="2000" b="1" dirty="0"/>
              <a:t>®</a:t>
            </a:r>
            <a:endParaRPr lang="zh-HK" altLang="en-US" sz="2000" b="1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D0B1992-48FE-F746-AB31-8E6CDF9E052C}"/>
              </a:ext>
            </a:extLst>
          </p:cNvPr>
          <p:cNvSpPr/>
          <p:nvPr/>
        </p:nvSpPr>
        <p:spPr>
          <a:xfrm>
            <a:off x="7631096" y="2602277"/>
            <a:ext cx="2764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000" b="1" dirty="0"/>
              <a:t>Ethidium bromide (EtBr)</a:t>
            </a:r>
            <a:endParaRPr lang="zh-HK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54378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5" name="Arrow: Right 9">
            <a:extLst>
              <a:ext uri="{FF2B5EF4-FFF2-40B4-BE49-F238E27FC236}">
                <a16:creationId xmlns:a16="http://schemas.microsoft.com/office/drawing/2014/main" id="{59275167-2F35-4689-A2B7-5293A870D2B2}"/>
              </a:ext>
            </a:extLst>
          </p:cNvPr>
          <p:cNvSpPr/>
          <p:nvPr/>
        </p:nvSpPr>
        <p:spPr>
          <a:xfrm>
            <a:off x="6727398" y="3174493"/>
            <a:ext cx="1015892" cy="395259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88" y="1032141"/>
            <a:ext cx="6120830" cy="478948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785" y="1956553"/>
            <a:ext cx="3341077" cy="258694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90D48C1-1BF1-5645-9D59-F8D608F2C20B}"/>
              </a:ext>
            </a:extLst>
          </p:cNvPr>
          <p:cNvSpPr/>
          <p:nvPr/>
        </p:nvSpPr>
        <p:spPr>
          <a:xfrm>
            <a:off x="3623693" y="3426931"/>
            <a:ext cx="1020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b="1" dirty="0"/>
              <a:t>DNA dye</a:t>
            </a:r>
            <a:endParaRPr lang="zh-HK" altLang="en-US" b="1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C7E82D-6FBF-A943-A44F-C25563D069C1}"/>
              </a:ext>
            </a:extLst>
          </p:cNvPr>
          <p:cNvSpPr/>
          <p:nvPr/>
        </p:nvSpPr>
        <p:spPr>
          <a:xfrm>
            <a:off x="6371619" y="2185081"/>
            <a:ext cx="20861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2400" b="1" dirty="0"/>
              <a:t>UV illumination</a:t>
            </a:r>
            <a:endParaRPr lang="zh-HK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496003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719123" cy="2883795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altLang="zh-TW" sz="2800" dirty="0"/>
              <a:t>DNA size is estimated by comparing the position of DNA with that of DNA ladder</a:t>
            </a:r>
          </a:p>
          <a:p>
            <a:r>
              <a:rPr lang="en-US" altLang="zh-TW" sz="2800" dirty="0"/>
              <a:t>DNA ladder is a mixture of DNA molecules of known sizes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Estimation of the DNA Size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7484533" y="1117620"/>
            <a:ext cx="3641558" cy="4766166"/>
            <a:chOff x="8011126" y="960866"/>
            <a:chExt cx="3641558" cy="4766166"/>
          </a:xfrm>
        </p:grpSpPr>
        <p:sp>
          <p:nvSpPr>
            <p:cNvPr id="6" name="矩形 5"/>
            <p:cNvSpPr/>
            <p:nvPr/>
          </p:nvSpPr>
          <p:spPr>
            <a:xfrm>
              <a:off x="8011126" y="1475874"/>
              <a:ext cx="3641558" cy="4251158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2984" y="1713372"/>
              <a:ext cx="3239700" cy="3927659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FE1D5BE-93EF-5542-B60D-2261ED6911D5}"/>
                </a:ext>
              </a:extLst>
            </p:cNvPr>
            <p:cNvSpPr/>
            <p:nvPr/>
          </p:nvSpPr>
          <p:spPr>
            <a:xfrm>
              <a:off x="8651584" y="960866"/>
              <a:ext cx="27868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K" sz="2400" b="1" dirty="0"/>
                <a:t>DNA ladder/marker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1138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What can you see from the gel photo?</a:t>
            </a:r>
          </a:p>
          <a:p>
            <a:r>
              <a:rPr lang="en-US" altLang="zh-TW" dirty="0"/>
              <a:t>And why is the extracted DNA not a single band as shown in the manual?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Discussion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41226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/>
              <a:t>Sequencing Alignment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06757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1506254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Now that we have extracted the DNA, how can we make use of it?</a:t>
            </a:r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21594" y="4653120"/>
            <a:ext cx="4599921" cy="1276638"/>
          </a:xfrm>
          <a:prstGeom prst="rect">
            <a:avLst/>
          </a:prstGeom>
          <a:solidFill>
            <a:srgbClr val="D3FFBD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TextBox 13"/>
          <p:cNvSpPr txBox="1"/>
          <p:nvPr/>
        </p:nvSpPr>
        <p:spPr>
          <a:xfrm>
            <a:off x="0" y="1571329"/>
            <a:ext cx="3595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 charset="0"/>
              </a:rPr>
              <a:t>Does gene A exist in the sample?</a:t>
            </a:r>
          </a:p>
        </p:txBody>
      </p:sp>
      <p:sp>
        <p:nvSpPr>
          <p:cNvPr id="6" name="TextBox 15"/>
          <p:cNvSpPr txBox="1"/>
          <p:nvPr/>
        </p:nvSpPr>
        <p:spPr>
          <a:xfrm>
            <a:off x="8152839" y="1016566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 charset="0"/>
              </a:rPr>
              <a:t>What is this?</a:t>
            </a:r>
          </a:p>
        </p:txBody>
      </p:sp>
      <p:sp>
        <p:nvSpPr>
          <p:cNvPr id="7" name="Down Arrow 19"/>
          <p:cNvSpPr/>
          <p:nvPr/>
        </p:nvSpPr>
        <p:spPr>
          <a:xfrm rot="2387130">
            <a:off x="9672153" y="4201523"/>
            <a:ext cx="330926" cy="589439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20"/>
          <p:cNvSpPr/>
          <p:nvPr/>
        </p:nvSpPr>
        <p:spPr>
          <a:xfrm>
            <a:off x="9038181" y="3007470"/>
            <a:ext cx="3048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Sequencing alignment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1982675" y="2485812"/>
            <a:ext cx="2302577" cy="370619"/>
            <a:chOff x="1338752" y="2196280"/>
            <a:chExt cx="4757248" cy="777493"/>
          </a:xfrm>
        </p:grpSpPr>
        <p:pic>
          <p:nvPicPr>
            <p:cNvPr id="10" name="Picture 2" descr="https://openclipart.org/image/800px/6258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752" y="2196280"/>
              <a:ext cx="4757248" cy="761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s://openclipart.org/image/800px/6258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0162"/>
            <a:stretch/>
          </p:blipFill>
          <p:spPr bwMode="auto">
            <a:xfrm>
              <a:off x="1338752" y="2204627"/>
              <a:ext cx="943758" cy="761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s://openclipart.org/image/800px/6258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730"/>
            <a:stretch/>
          </p:blipFill>
          <p:spPr bwMode="auto">
            <a:xfrm>
              <a:off x="5179272" y="2212613"/>
              <a:ext cx="916727" cy="761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文字方塊 12"/>
          <p:cNvSpPr txBox="1"/>
          <p:nvPr/>
        </p:nvSpPr>
        <p:spPr>
          <a:xfrm>
            <a:off x="2879148" y="2932632"/>
            <a:ext cx="806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Myriad Pro" panose="020B0503030403020204" charset="0"/>
              </a:rPr>
              <a:t>Gene A</a:t>
            </a:r>
            <a:endParaRPr lang="zh-TW" altLang="en-US" sz="1600" dirty="0">
              <a:latin typeface="Myriad Pro" panose="020B0503030403020204" charset="0"/>
            </a:endParaRPr>
          </a:p>
        </p:txBody>
      </p:sp>
      <p:pic>
        <p:nvPicPr>
          <p:cNvPr id="14" name="Picture 2" descr="https://openclipart.org/image/800px/6258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" t="-9265" r="-1986" b="-10632"/>
          <a:stretch/>
        </p:blipFill>
        <p:spPr bwMode="auto">
          <a:xfrm rot="21001219">
            <a:off x="946148" y="1991835"/>
            <a:ext cx="1943369" cy="32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openclipart.org/image/800px/6258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" t="-9265" r="-1986" b="-10632"/>
          <a:stretch/>
        </p:blipFill>
        <p:spPr bwMode="auto">
          <a:xfrm rot="1432081">
            <a:off x="3556722" y="2052081"/>
            <a:ext cx="1943369" cy="32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群組 15"/>
          <p:cNvGrpSpPr/>
          <p:nvPr/>
        </p:nvGrpSpPr>
        <p:grpSpPr>
          <a:xfrm>
            <a:off x="1327529" y="3854314"/>
            <a:ext cx="4273459" cy="2352312"/>
            <a:chOff x="180214" y="2464525"/>
            <a:chExt cx="6781800" cy="3745124"/>
          </a:xfrm>
        </p:grpSpPr>
        <p:pic>
          <p:nvPicPr>
            <p:cNvPr id="17" name="Picture 4" descr="https://www.cienciaoberta.cat/wp-content/uploads/2020/09/PCR_Polymerase_Chain_Reaction.jpe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48"/>
            <a:stretch/>
          </p:blipFill>
          <p:spPr bwMode="auto">
            <a:xfrm>
              <a:off x="180214" y="2464525"/>
              <a:ext cx="6781800" cy="3745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865539" y="3846064"/>
              <a:ext cx="635194" cy="19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60173" y="3970103"/>
              <a:ext cx="635194" cy="19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26762" y="4740592"/>
              <a:ext cx="547942" cy="19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28892" y="5573403"/>
              <a:ext cx="832383" cy="19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22" name="直線單箭頭接點 21"/>
          <p:cNvCxnSpPr>
            <a:stCxn id="13" idx="2"/>
          </p:cNvCxnSpPr>
          <p:nvPr/>
        </p:nvCxnSpPr>
        <p:spPr>
          <a:xfrm>
            <a:off x="3282175" y="3271186"/>
            <a:ext cx="0" cy="60877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字方塊 22"/>
          <p:cNvSpPr txBox="1"/>
          <p:nvPr/>
        </p:nvSpPr>
        <p:spPr>
          <a:xfrm>
            <a:off x="1720696" y="6144939"/>
            <a:ext cx="31191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err="1">
                <a:latin typeface="Myriad Pro" panose="020B0503030403020204" charset="0"/>
                <a:hlinkClick r:id="rId6"/>
              </a:rPr>
              <a:t>PCR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 err="1">
                <a:latin typeface="Myriad Pro" panose="020B0503030403020204" charset="0"/>
              </a:rPr>
              <a:t>Ciencia</a:t>
            </a:r>
            <a:r>
              <a:rPr lang="en-US" altLang="zh-TW" sz="1400" dirty="0">
                <a:latin typeface="Myriad Pro" panose="020B0503030403020204" charset="0"/>
              </a:rPr>
              <a:t> </a:t>
            </a:r>
            <a:r>
              <a:rPr lang="en-US" altLang="zh-TW" sz="1400" dirty="0" err="1">
                <a:latin typeface="Myriad Pro" panose="020B0503030403020204" charset="0"/>
              </a:rPr>
              <a:t>Oberta</a:t>
            </a:r>
            <a:r>
              <a:rPr lang="en-US" altLang="zh-TW" sz="1400" dirty="0">
                <a:latin typeface="Myriad Pro" panose="020B0503030403020204" charset="0"/>
              </a:rPr>
              <a:t>/  </a:t>
            </a:r>
            <a:r>
              <a:rPr lang="en-US" altLang="zh-TW" sz="1400" dirty="0">
                <a:latin typeface="Myriad Pro" panose="020B0503030403020204" charset="0"/>
                <a:hlinkClick r:id="rId7"/>
              </a:rPr>
              <a:t>CC BY-NC-ND 2.5</a:t>
            </a:r>
            <a:endParaRPr lang="zh-TW" altLang="en-US" sz="1400" dirty="0">
              <a:latin typeface="Myriad Pro" panose="020B0503030403020204" charset="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6368870" y="2024918"/>
            <a:ext cx="2440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Myriad Pro" panose="020B0503030403020204" charset="0"/>
              </a:rPr>
              <a:t>An unknown piece of DNA</a:t>
            </a:r>
            <a:endParaRPr lang="zh-TW" altLang="en-US" sz="1600" dirty="0">
              <a:latin typeface="Myriad Pro" panose="020B0503030403020204" charset="0"/>
            </a:endParaRPr>
          </a:p>
        </p:txBody>
      </p:sp>
      <p:pic>
        <p:nvPicPr>
          <p:cNvPr id="25" name="Picture 6" descr="https://openclipart.org/image/800px/27903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990749" y="881690"/>
            <a:ext cx="979427" cy="151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File:DNA sequenc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870" y="2619923"/>
            <a:ext cx="2552700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字方塊 26"/>
          <p:cNvSpPr txBox="1"/>
          <p:nvPr/>
        </p:nvSpPr>
        <p:spPr>
          <a:xfrm>
            <a:off x="6987115" y="3698710"/>
            <a:ext cx="1203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Myriad Pro" panose="020B0503030403020204" charset="0"/>
              </a:rPr>
              <a:t>Sequencing</a:t>
            </a:r>
            <a:endParaRPr lang="zh-TW" altLang="en-US" sz="1600" dirty="0">
              <a:latin typeface="Myriad Pro" panose="020B0503030403020204" charset="0"/>
            </a:endParaRPr>
          </a:p>
        </p:txBody>
      </p:sp>
      <p:cxnSp>
        <p:nvCxnSpPr>
          <p:cNvPr id="28" name="直線單箭頭接點 27"/>
          <p:cNvCxnSpPr/>
          <p:nvPr/>
        </p:nvCxnSpPr>
        <p:spPr>
          <a:xfrm>
            <a:off x="7561429" y="2362838"/>
            <a:ext cx="0" cy="396457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單箭頭接點 28"/>
          <p:cNvCxnSpPr/>
          <p:nvPr/>
        </p:nvCxnSpPr>
        <p:spPr>
          <a:xfrm>
            <a:off x="7561429" y="4037264"/>
            <a:ext cx="0" cy="684795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群組 29"/>
          <p:cNvGrpSpPr/>
          <p:nvPr/>
        </p:nvGrpSpPr>
        <p:grpSpPr>
          <a:xfrm>
            <a:off x="6267113" y="4795236"/>
            <a:ext cx="4295068" cy="988268"/>
            <a:chOff x="6338239" y="5463743"/>
            <a:chExt cx="4295068" cy="988268"/>
          </a:xfrm>
          <a:noFill/>
        </p:grpSpPr>
        <p:sp>
          <p:nvSpPr>
            <p:cNvPr id="31" name="文字方塊 30"/>
            <p:cNvSpPr txBox="1"/>
            <p:nvPr/>
          </p:nvSpPr>
          <p:spPr>
            <a:xfrm>
              <a:off x="6368870" y="5463743"/>
              <a:ext cx="4264437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</a:rPr>
                <a:t>Gene A from database         	 A T G C G A A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6338239" y="6082679"/>
              <a:ext cx="2820900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</a:rPr>
                <a:t>The unknown piece of DNA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9374346" y="6082679"/>
              <a:ext cx="88197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</a:rPr>
                <a:t>T G C G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405098" y="5463743"/>
              <a:ext cx="771965" cy="988268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5" name="文字方塊 34"/>
          <p:cNvSpPr txBox="1"/>
          <p:nvPr/>
        </p:nvSpPr>
        <p:spPr>
          <a:xfrm>
            <a:off x="6029224" y="6257245"/>
            <a:ext cx="4323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</a:rPr>
              <a:t>The unknown piece of DNA is from Gene A.</a:t>
            </a:r>
            <a:endParaRPr lang="zh-TW" altLang="en-US" dirty="0">
              <a:latin typeface="Myriad Pro" panose="020B0503030403020204" charset="0"/>
            </a:endParaRPr>
          </a:p>
        </p:txBody>
      </p:sp>
      <p:cxnSp>
        <p:nvCxnSpPr>
          <p:cNvPr id="36" name="直線單箭頭接點 35"/>
          <p:cNvCxnSpPr/>
          <p:nvPr/>
        </p:nvCxnSpPr>
        <p:spPr>
          <a:xfrm>
            <a:off x="7555209" y="5908531"/>
            <a:ext cx="6220" cy="462076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V="1">
            <a:off x="9440399" y="5073161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接點 37"/>
          <p:cNvCxnSpPr/>
          <p:nvPr/>
        </p:nvCxnSpPr>
        <p:spPr>
          <a:xfrm flipV="1">
            <a:off x="9635245" y="5073160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 flipV="1">
            <a:off x="9830091" y="5081487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 flipV="1">
            <a:off x="10006241" y="5081486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61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95593" y="142411"/>
            <a:ext cx="9981590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Why do we need to do sequencing alignment?</a:t>
            </a:r>
            <a:endParaRPr lang="zh-TW" altLang="en-US" dirty="0"/>
          </a:p>
        </p:txBody>
      </p:sp>
      <p:sp>
        <p:nvSpPr>
          <p:cNvPr id="4" name="Rectangle 20"/>
          <p:cNvSpPr/>
          <p:nvPr/>
        </p:nvSpPr>
        <p:spPr>
          <a:xfrm>
            <a:off x="4721830" y="4745133"/>
            <a:ext cx="2288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Sequencing alignment</a:t>
            </a:r>
          </a:p>
        </p:txBody>
      </p:sp>
      <p:sp>
        <p:nvSpPr>
          <p:cNvPr id="5" name="Right Arrow 6">
            <a:extLst>
              <a:ext uri="{FF2B5EF4-FFF2-40B4-BE49-F238E27FC236}">
                <a16:creationId xmlns:a16="http://schemas.microsoft.com/office/drawing/2014/main" id="{97598303-A0EF-D349-9D9D-28EFC2615E3C}"/>
              </a:ext>
            </a:extLst>
          </p:cNvPr>
          <p:cNvSpPr/>
          <p:nvPr/>
        </p:nvSpPr>
        <p:spPr>
          <a:xfrm rot="7266812">
            <a:off x="6022842" y="2065090"/>
            <a:ext cx="591149" cy="2520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F6ED7FA-E559-5E4B-B863-8006F0816CCC}"/>
              </a:ext>
            </a:extLst>
          </p:cNvPr>
          <p:cNvSpPr/>
          <p:nvPr/>
        </p:nvSpPr>
        <p:spPr>
          <a:xfrm>
            <a:off x="6473928" y="1280431"/>
            <a:ext cx="521298" cy="101566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60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?</a:t>
            </a: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id="{7CD9B3D6-15B0-0E40-9A2F-9942EF4B4F64}"/>
              </a:ext>
            </a:extLst>
          </p:cNvPr>
          <p:cNvSpPr txBox="1"/>
          <p:nvPr/>
        </p:nvSpPr>
        <p:spPr>
          <a:xfrm>
            <a:off x="7016073" y="2154089"/>
            <a:ext cx="5065775" cy="39703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dirty="0"/>
              <a:t>Human DNA is very long: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2400" dirty="0"/>
              <a:t> 1.8 meters!!!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2400" dirty="0"/>
              <a:t> ATATGCCCCCTTAGGGGTTGCAT   TGCCCCCTTAATATGATATGTTGCA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2400" dirty="0"/>
              <a:t> Can you find out the number of </a:t>
            </a:r>
            <a:r>
              <a:rPr lang="en-US" altLang="zh-TW" sz="2400" dirty="0">
                <a:solidFill>
                  <a:srgbClr val="FF0000"/>
                </a:solidFill>
              </a:rPr>
              <a:t>TGC</a:t>
            </a:r>
            <a:r>
              <a:rPr lang="en-US" altLang="zh-TW" sz="2400" dirty="0"/>
              <a:t> combinations from the above example?</a:t>
            </a:r>
          </a:p>
        </p:txBody>
      </p:sp>
      <p:sp>
        <p:nvSpPr>
          <p:cNvPr id="8" name="矩形 7"/>
          <p:cNvSpPr/>
          <p:nvPr/>
        </p:nvSpPr>
        <p:spPr>
          <a:xfrm>
            <a:off x="250074" y="4393603"/>
            <a:ext cx="4599921" cy="1276638"/>
          </a:xfrm>
          <a:prstGeom prst="rect">
            <a:avLst/>
          </a:prstGeom>
          <a:solidFill>
            <a:srgbClr val="D3FFBD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TextBox 15"/>
          <p:cNvSpPr txBox="1"/>
          <p:nvPr/>
        </p:nvSpPr>
        <p:spPr>
          <a:xfrm>
            <a:off x="2463723" y="1407136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 charset="0"/>
              </a:rPr>
              <a:t>What is this?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497350" y="2021862"/>
            <a:ext cx="2440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Myriad Pro" panose="020B0503030403020204" charset="0"/>
              </a:rPr>
              <a:t>An unknown piece of DNA</a:t>
            </a:r>
            <a:endParaRPr lang="zh-TW" altLang="en-US" sz="1600" dirty="0">
              <a:latin typeface="Myriad Pro" panose="020B0503030403020204" charset="0"/>
            </a:endParaRPr>
          </a:p>
        </p:txBody>
      </p:sp>
      <p:pic>
        <p:nvPicPr>
          <p:cNvPr id="11" name="Picture 6" descr="https://openclipart.org/image/800px/279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9229" y="878634"/>
            <a:ext cx="979427" cy="151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File:DNA sequenc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50" y="2616867"/>
            <a:ext cx="2552700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1115595" y="3695654"/>
            <a:ext cx="1203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Myriad Pro" panose="020B0503030403020204" charset="0"/>
              </a:rPr>
              <a:t>Sequencing</a:t>
            </a:r>
            <a:endParaRPr lang="zh-TW" altLang="en-US" sz="1600" dirty="0">
              <a:latin typeface="Myriad Pro" panose="020B0503030403020204" charset="0"/>
            </a:endParaRPr>
          </a:p>
        </p:txBody>
      </p:sp>
      <p:cxnSp>
        <p:nvCxnSpPr>
          <p:cNvPr id="14" name="直線單箭頭接點 13"/>
          <p:cNvCxnSpPr/>
          <p:nvPr/>
        </p:nvCxnSpPr>
        <p:spPr>
          <a:xfrm>
            <a:off x="1689909" y="2359782"/>
            <a:ext cx="0" cy="396457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 flipH="1">
            <a:off x="1683689" y="4034208"/>
            <a:ext cx="6220" cy="34813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群組 15"/>
          <p:cNvGrpSpPr/>
          <p:nvPr/>
        </p:nvGrpSpPr>
        <p:grpSpPr>
          <a:xfrm>
            <a:off x="395593" y="4535719"/>
            <a:ext cx="4344761" cy="988268"/>
            <a:chOff x="6338239" y="5463743"/>
            <a:chExt cx="4344761" cy="988268"/>
          </a:xfrm>
          <a:noFill/>
        </p:grpSpPr>
        <p:sp>
          <p:nvSpPr>
            <p:cNvPr id="17" name="文字方塊 16"/>
            <p:cNvSpPr txBox="1"/>
            <p:nvPr/>
          </p:nvSpPr>
          <p:spPr>
            <a:xfrm>
              <a:off x="6368870" y="5463743"/>
              <a:ext cx="4314130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</a:rPr>
                <a:t>Gene A from database         	 A  T G C G A A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6338239" y="6082679"/>
              <a:ext cx="2820900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</a:rPr>
                <a:t>The unknown piece of DNA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9374346" y="6082679"/>
              <a:ext cx="88197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</a:rPr>
                <a:t>T G C G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405098" y="5463743"/>
              <a:ext cx="771965" cy="988268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1" name="文字方塊 20"/>
          <p:cNvSpPr txBox="1"/>
          <p:nvPr/>
        </p:nvSpPr>
        <p:spPr>
          <a:xfrm>
            <a:off x="585082" y="6046008"/>
            <a:ext cx="4323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</a:rPr>
              <a:t>The unknown piece of DNA is from Gene A.</a:t>
            </a:r>
            <a:endParaRPr lang="zh-TW" altLang="en-US" dirty="0">
              <a:latin typeface="Myriad Pro" panose="020B0503030403020204" charset="0"/>
            </a:endParaRPr>
          </a:p>
        </p:txBody>
      </p:sp>
      <p:cxnSp>
        <p:nvCxnSpPr>
          <p:cNvPr id="22" name="直線單箭頭接點 21"/>
          <p:cNvCxnSpPr>
            <a:cxnSpLocks/>
          </p:cNvCxnSpPr>
          <p:nvPr/>
        </p:nvCxnSpPr>
        <p:spPr>
          <a:xfrm>
            <a:off x="1689909" y="5737045"/>
            <a:ext cx="6220" cy="398026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https://www.goodfreephotos.com/cache/vector-images/large-happy-face-vector-clipar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420" y="2579425"/>
            <a:ext cx="1986512" cy="193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線接點 23"/>
          <p:cNvCxnSpPr/>
          <p:nvPr/>
        </p:nvCxnSpPr>
        <p:spPr>
          <a:xfrm flipV="1">
            <a:off x="3580842" y="4836416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 flipV="1">
            <a:off x="3775688" y="4836415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 flipV="1">
            <a:off x="3970534" y="4844742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 flipV="1">
            <a:off x="4146684" y="4844741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12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77333" y="4187778"/>
            <a:ext cx="8596667" cy="566738"/>
          </a:xfrm>
          <a:prstGeom prst="rect">
            <a:avLst/>
          </a:prstGeom>
        </p:spPr>
        <p:txBody>
          <a:bodyPr vert="horz" lIns="121917" tIns="60958" rIns="121917" bIns="60958" rtlCol="0" anchor="b">
            <a:normAutofit fontScale="85000" lnSpcReduction="20000"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/>
              <a:t>Application of sequencing alignment</a:t>
            </a:r>
          </a:p>
        </p:txBody>
      </p:sp>
      <p:pic>
        <p:nvPicPr>
          <p:cNvPr id="6" name="Picture 2" descr="ARN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172" y="1477166"/>
            <a:ext cx="1549648" cy="24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openclipart.org/image/800px/1929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9290">
            <a:off x="1998204" y="491002"/>
            <a:ext cx="834906" cy="122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1624680" y="490605"/>
            <a:ext cx="1694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</a:rPr>
              <a:t>Viral DNA / RNA</a:t>
            </a:r>
            <a:endParaRPr lang="zh-TW" altLang="en-US" dirty="0">
              <a:latin typeface="Myriad Pro" panose="020B050303040302020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30492" y="1389050"/>
            <a:ext cx="1120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>
                <a:latin typeface="Myriad Pro" panose="020B0503030403020204" charset="0"/>
              </a:rPr>
              <a:t>COVID</a:t>
            </a:r>
            <a:r>
              <a:rPr lang="en-US" altLang="zh-TW" dirty="0">
                <a:latin typeface="Myriad Pro" panose="020B0503030403020204" charset="0"/>
              </a:rPr>
              <a:t>-19</a:t>
            </a:r>
            <a:endParaRPr lang="zh-TW" altLang="en-US" dirty="0">
              <a:latin typeface="Myriad Pro" panose="020B0503030403020204" charset="0"/>
            </a:endParaRPr>
          </a:p>
        </p:txBody>
      </p:sp>
      <p:pic>
        <p:nvPicPr>
          <p:cNvPr id="10" name="Picture 10" descr="File:DNA sequenc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59" y="2516443"/>
            <a:ext cx="2552700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1891604" y="3595230"/>
            <a:ext cx="1203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Myriad Pro" panose="020B0503030403020204" charset="0"/>
              </a:rPr>
              <a:t>Sequencing</a:t>
            </a:r>
            <a:endParaRPr lang="zh-TW" altLang="en-US" sz="1600" dirty="0">
              <a:latin typeface="Myriad Pro" panose="020B0503030403020204" charset="0"/>
            </a:endParaRPr>
          </a:p>
        </p:txBody>
      </p:sp>
      <p:cxnSp>
        <p:nvCxnSpPr>
          <p:cNvPr id="12" name="直線單箭頭接點 11"/>
          <p:cNvCxnSpPr/>
          <p:nvPr/>
        </p:nvCxnSpPr>
        <p:spPr>
          <a:xfrm>
            <a:off x="2360004" y="1892111"/>
            <a:ext cx="0" cy="753367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/>
          <p:nvPr/>
        </p:nvCxnSpPr>
        <p:spPr>
          <a:xfrm flipV="1">
            <a:off x="3985216" y="2924684"/>
            <a:ext cx="684506" cy="36213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8" descr="Free analysis biology biotechnology vector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000" b="99474" l="41563" r="100000">
                        <a14:foregroundMark x1="42500" y1="44000" x2="42656" y2="83263"/>
                        <a14:foregroundMark x1="67188" y1="85895" x2="65938" y2="94105"/>
                        <a14:foregroundMark x1="51875" y1="96105" x2="65781" y2="93368"/>
                        <a14:foregroundMark x1="53828" y1="96947" x2="64141" y2="95368"/>
                        <a14:foregroundMark x1="49375" y1="96211" x2="53281" y2="97053"/>
                        <a14:foregroundMark x1="64531" y1="96000" x2="70703" y2="96000"/>
                        <a14:foregroundMark x1="71641" y1="95684" x2="79297" y2="96842"/>
                        <a14:foregroundMark x1="77578" y1="95053" x2="81875" y2="96000"/>
                        <a14:foregroundMark x1="79297" y1="97053" x2="81172" y2="97158"/>
                        <a14:foregroundMark x1="83750" y1="96105" x2="83828" y2="96211"/>
                        <a14:foregroundMark x1="92813" y1="88737" x2="91094" y2="50632"/>
                        <a14:foregroundMark x1="86641" y1="67895" x2="87188" y2="89579"/>
                        <a14:foregroundMark x1="86406" y1="82947" x2="86641" y2="95579"/>
                        <a14:foregroundMark x1="88906" y1="97684" x2="96719" y2="97368"/>
                        <a14:foregroundMark x1="99688" y1="87158" x2="99063" y2="69368"/>
                        <a14:foregroundMark x1="42188" y1="43053" x2="90078" y2="43158"/>
                        <a14:foregroundMark x1="90391" y1="43158" x2="90938" y2="48105"/>
                        <a14:foregroundMark x1="64766" y1="52316" x2="77656" y2="47579"/>
                        <a14:foregroundMark x1="66563" y1="54526" x2="82266" y2="50421"/>
                        <a14:foregroundMark x1="72422" y1="55579" x2="82500" y2="52105"/>
                        <a14:foregroundMark x1="71328" y1="55053" x2="80625" y2="49158"/>
                        <a14:foregroundMark x1="91953" y1="48632" x2="99688" y2="48842"/>
                        <a14:foregroundMark x1="88281" y1="86737" x2="90078" y2="95053"/>
                        <a14:foregroundMark x1="97344" y1="87579" x2="98438" y2="94421"/>
                        <a14:foregroundMark x1="88125" y1="97368" x2="97422" y2="97474"/>
                        <a14:foregroundMark x1="48750" y1="49263" x2="52188" y2="76105"/>
                        <a14:foregroundMark x1="53828" y1="50737" x2="55000" y2="75368"/>
                        <a14:foregroundMark x1="58125" y1="48526" x2="57656" y2="77684"/>
                        <a14:foregroundMark x1="60078" y1="51158" x2="59766" y2="78316"/>
                        <a14:foregroundMark x1="42578" y1="85053" x2="85781" y2="84947"/>
                        <a14:foregroundMark x1="46797" y1="50316" x2="46563" y2="74842"/>
                        <a14:foregroundMark x1="45703" y1="48947" x2="45859" y2="77789"/>
                        <a14:foregroundMark x1="49141" y1="48947" x2="50391" y2="70842"/>
                        <a14:foregroundMark x1="51016" y1="48000" x2="51875" y2="69684"/>
                        <a14:foregroundMark x1="45234" y1="47789" x2="58594" y2="47158"/>
                        <a14:foregroundMark x1="43906" y1="49474" x2="57500" y2="49474"/>
                        <a14:foregroundMark x1="48984" y1="52842" x2="61094" y2="50316"/>
                        <a14:foregroundMark x1="49063" y1="52316" x2="64063" y2="53158"/>
                        <a14:foregroundMark x1="52422" y1="61895" x2="62422" y2="62316"/>
                        <a14:foregroundMark x1="53203" y1="71789" x2="63359" y2="71053"/>
                        <a14:foregroundMark x1="53516" y1="75789" x2="63047" y2="74737"/>
                        <a14:foregroundMark x1="48750" y1="76526" x2="57656" y2="76842"/>
                        <a14:foregroundMark x1="49063" y1="78947" x2="60000" y2="78632"/>
                        <a14:foregroundMark x1="47344" y1="80316" x2="56484" y2="79474"/>
                        <a14:foregroundMark x1="46719" y1="80105" x2="57266" y2="79789"/>
                        <a14:foregroundMark x1="48750" y1="81053" x2="63906" y2="80842"/>
                        <a14:foregroundMark x1="51719" y1="64316" x2="48438" y2="74632"/>
                        <a14:foregroundMark x1="52188" y1="65053" x2="48203" y2="75789"/>
                        <a14:foregroundMark x1="56172" y1="65053" x2="50625" y2="74842"/>
                        <a14:foregroundMark x1="91953" y1="88842" x2="98438" y2="70105"/>
                        <a14:foregroundMark x1="96484" y1="94947" x2="98203" y2="71579"/>
                        <a14:foregroundMark x1="99141" y1="49158" x2="98906" y2="72000"/>
                        <a14:foregroundMark x1="41719" y1="86316" x2="85781" y2="85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48" t="42184"/>
          <a:stretch/>
        </p:blipFill>
        <p:spPr bwMode="auto">
          <a:xfrm>
            <a:off x="5109471" y="1979679"/>
            <a:ext cx="2469335" cy="181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Free database storage data storage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251" y="1062254"/>
            <a:ext cx="830700" cy="91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字方塊 15"/>
          <p:cNvSpPr txBox="1"/>
          <p:nvPr/>
        </p:nvSpPr>
        <p:spPr>
          <a:xfrm>
            <a:off x="4900067" y="288926"/>
            <a:ext cx="2561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</a:rPr>
              <a:t>Search from sequencing </a:t>
            </a:r>
            <a:br>
              <a:rPr lang="en-US" altLang="zh-TW" dirty="0">
                <a:latin typeface="Myriad Pro" panose="020B0503030403020204" charset="0"/>
              </a:rPr>
            </a:br>
            <a:r>
              <a:rPr lang="en-US" altLang="zh-TW" dirty="0">
                <a:latin typeface="Myriad Pro" panose="020B0503030403020204" charset="0"/>
              </a:rPr>
              <a:t>database and alignment</a:t>
            </a:r>
            <a:endParaRPr lang="zh-TW" altLang="en-US" dirty="0">
              <a:latin typeface="Myriad Pro" panose="020B0503030403020204" charset="0"/>
            </a:endParaRPr>
          </a:p>
        </p:txBody>
      </p:sp>
      <p:cxnSp>
        <p:nvCxnSpPr>
          <p:cNvPr id="17" name="直線單箭頭接點 16"/>
          <p:cNvCxnSpPr/>
          <p:nvPr/>
        </p:nvCxnSpPr>
        <p:spPr>
          <a:xfrm flipV="1">
            <a:off x="7892938" y="2268794"/>
            <a:ext cx="762451" cy="10224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字方塊 17"/>
          <p:cNvSpPr txBox="1"/>
          <p:nvPr/>
        </p:nvSpPr>
        <p:spPr>
          <a:xfrm>
            <a:off x="8666674" y="2059099"/>
            <a:ext cx="3390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0070C0"/>
                </a:solidFill>
                <a:latin typeface="Myriad Pro" panose="020B0503030403020204" charset="0"/>
              </a:rPr>
              <a:t>SARS sequence    	 A T G C G A A </a:t>
            </a:r>
            <a:endParaRPr lang="zh-TW" altLang="en-US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8655389" y="2530143"/>
            <a:ext cx="3413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TW" dirty="0">
              <a:solidFill>
                <a:srgbClr val="FF0000"/>
              </a:solidFill>
              <a:latin typeface="Myriad Pro" panose="020B0503030403020204" charset="0"/>
            </a:endParaRPr>
          </a:p>
          <a:p>
            <a:r>
              <a:rPr lang="en-US" altLang="zh-TW" dirty="0" err="1">
                <a:solidFill>
                  <a:srgbClr val="FF0000"/>
                </a:solidFill>
                <a:latin typeface="Myriad Pro" panose="020B0503030403020204" charset="0"/>
              </a:rPr>
              <a:t>COVID</a:t>
            </a:r>
            <a:r>
              <a:rPr lang="en-US" altLang="zh-TW" dirty="0">
                <a:solidFill>
                  <a:srgbClr val="FF0000"/>
                </a:solidFill>
                <a:latin typeface="Myriad Pro" panose="020B0503030403020204" charset="0"/>
              </a:rPr>
              <a:t>-19 sequence    T G C G A A </a:t>
            </a:r>
            <a:endParaRPr lang="zh-TW" altLang="en-US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cxnSp>
        <p:nvCxnSpPr>
          <p:cNvPr id="20" name="直線接點 19"/>
          <p:cNvCxnSpPr/>
          <p:nvPr/>
        </p:nvCxnSpPr>
        <p:spPr>
          <a:xfrm flipV="1">
            <a:off x="10900346" y="2386458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 flipV="1">
            <a:off x="11095192" y="2386457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 flipV="1">
            <a:off x="11290038" y="2394784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22"/>
          <p:cNvCxnSpPr/>
          <p:nvPr/>
        </p:nvCxnSpPr>
        <p:spPr>
          <a:xfrm flipV="1">
            <a:off x="11466188" y="2394783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 flipV="1">
            <a:off x="11638848" y="2394784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 flipV="1">
            <a:off x="11791248" y="2394784"/>
            <a:ext cx="6980" cy="404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1"/>
          <p:cNvSpPr txBox="1">
            <a:spLocks/>
          </p:cNvSpPr>
          <p:nvPr/>
        </p:nvSpPr>
        <p:spPr>
          <a:xfrm>
            <a:off x="757549" y="4789082"/>
            <a:ext cx="11033699" cy="155073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/>
              <a:t>When humans were first infected by COVID-19, we didn’t know it was transmitted through respiratory droplets.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Sequencing alignment confirmed the similarity between COVID-19 and SARS, so we know their transmission pathway using the same method now.</a:t>
            </a:r>
          </a:p>
        </p:txBody>
      </p:sp>
    </p:spTree>
    <p:extLst>
      <p:ext uri="{BB962C8B-B14F-4D97-AF65-F5344CB8AC3E}">
        <p14:creationId xmlns:p14="http://schemas.microsoft.com/office/powerpoint/2010/main" val="1575311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nature of DNA</a:t>
            </a:r>
          </a:p>
          <a:p>
            <a:r>
              <a:rPr lang="en-US" altLang="zh-TW" dirty="0"/>
              <a:t>The process of DNA extraction</a:t>
            </a:r>
          </a:p>
          <a:p>
            <a:r>
              <a:rPr lang="en-US" altLang="zh-TW" dirty="0"/>
              <a:t>The principle of agarose gel electrophoresis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Introduction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336338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B5DE88-972F-2F48-90D5-EBCD7F0572BE}"/>
              </a:ext>
            </a:extLst>
          </p:cNvPr>
          <p:cNvSpPr txBox="1"/>
          <p:nvPr/>
        </p:nvSpPr>
        <p:spPr>
          <a:xfrm>
            <a:off x="6719454" y="4627416"/>
            <a:ext cx="1744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 O N  T  A I  N  S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525D1794-D751-9040-ACB9-91CC0B8FB9FC}"/>
              </a:ext>
            </a:extLst>
          </p:cNvPr>
          <p:cNvSpPr txBox="1"/>
          <p:nvPr/>
        </p:nvSpPr>
        <p:spPr>
          <a:xfrm>
            <a:off x="6719454" y="5334000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 O              I  N  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DB4C1E-BBE0-6640-9EF7-BCC460C901F1}"/>
              </a:ext>
            </a:extLst>
          </p:cNvPr>
          <p:cNvCxnSpPr>
            <a:cxnSpLocks/>
          </p:cNvCxnSpPr>
          <p:nvPr/>
        </p:nvCxnSpPr>
        <p:spPr>
          <a:xfrm>
            <a:off x="6885707" y="4996748"/>
            <a:ext cx="0" cy="33725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18">
            <a:extLst>
              <a:ext uri="{FF2B5EF4-FFF2-40B4-BE49-F238E27FC236}">
                <a16:creationId xmlns:a16="http://schemas.microsoft.com/office/drawing/2014/main" id="{1FCF0CD0-6EAE-CC49-A78F-1788D276BC9B}"/>
              </a:ext>
            </a:extLst>
          </p:cNvPr>
          <p:cNvCxnSpPr>
            <a:cxnSpLocks/>
          </p:cNvCxnSpPr>
          <p:nvPr/>
        </p:nvCxnSpPr>
        <p:spPr>
          <a:xfrm>
            <a:off x="7079672" y="4996744"/>
            <a:ext cx="0" cy="33725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19">
            <a:extLst>
              <a:ext uri="{FF2B5EF4-FFF2-40B4-BE49-F238E27FC236}">
                <a16:creationId xmlns:a16="http://schemas.microsoft.com/office/drawing/2014/main" id="{E1C5FDD4-2A82-0549-9B73-27E474CCDAA8}"/>
              </a:ext>
            </a:extLst>
          </p:cNvPr>
          <p:cNvCxnSpPr>
            <a:cxnSpLocks/>
          </p:cNvCxnSpPr>
          <p:nvPr/>
        </p:nvCxnSpPr>
        <p:spPr>
          <a:xfrm>
            <a:off x="7883244" y="4996748"/>
            <a:ext cx="0" cy="33725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20">
            <a:extLst>
              <a:ext uri="{FF2B5EF4-FFF2-40B4-BE49-F238E27FC236}">
                <a16:creationId xmlns:a16="http://schemas.microsoft.com/office/drawing/2014/main" id="{3399C493-AEE1-774C-881B-134CB5F96CA8}"/>
              </a:ext>
            </a:extLst>
          </p:cNvPr>
          <p:cNvCxnSpPr>
            <a:cxnSpLocks/>
          </p:cNvCxnSpPr>
          <p:nvPr/>
        </p:nvCxnSpPr>
        <p:spPr>
          <a:xfrm>
            <a:off x="8077199" y="4996746"/>
            <a:ext cx="0" cy="33725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27">
            <a:extLst>
              <a:ext uri="{FF2B5EF4-FFF2-40B4-BE49-F238E27FC236}">
                <a16:creationId xmlns:a16="http://schemas.microsoft.com/office/drawing/2014/main" id="{10CBB17A-49C1-CD49-8BFF-CD7E54FED987}"/>
              </a:ext>
            </a:extLst>
          </p:cNvPr>
          <p:cNvCxnSpPr>
            <a:cxnSpLocks/>
          </p:cNvCxnSpPr>
          <p:nvPr/>
        </p:nvCxnSpPr>
        <p:spPr>
          <a:xfrm>
            <a:off x="8285019" y="5010599"/>
            <a:ext cx="0" cy="33725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2B8D6D54-1D17-A647-A8A1-2F21ACD3A412}"/>
              </a:ext>
            </a:extLst>
          </p:cNvPr>
          <p:cNvCxnSpPr>
            <a:cxnSpLocks/>
          </p:cNvCxnSpPr>
          <p:nvPr/>
        </p:nvCxnSpPr>
        <p:spPr>
          <a:xfrm>
            <a:off x="7259781" y="5518666"/>
            <a:ext cx="12367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29">
            <a:extLst>
              <a:ext uri="{FF2B5EF4-FFF2-40B4-BE49-F238E27FC236}">
                <a16:creationId xmlns:a16="http://schemas.microsoft.com/office/drawing/2014/main" id="{DFA6507E-1DBA-214D-A973-FDF5A04D6109}"/>
              </a:ext>
            </a:extLst>
          </p:cNvPr>
          <p:cNvCxnSpPr>
            <a:cxnSpLocks/>
          </p:cNvCxnSpPr>
          <p:nvPr/>
        </p:nvCxnSpPr>
        <p:spPr>
          <a:xfrm>
            <a:off x="7467601" y="5518662"/>
            <a:ext cx="12367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30">
            <a:extLst>
              <a:ext uri="{FF2B5EF4-FFF2-40B4-BE49-F238E27FC236}">
                <a16:creationId xmlns:a16="http://schemas.microsoft.com/office/drawing/2014/main" id="{B81ABED1-B817-6E4F-9C71-FA23ACE2A3EB}"/>
              </a:ext>
            </a:extLst>
          </p:cNvPr>
          <p:cNvCxnSpPr>
            <a:cxnSpLocks/>
          </p:cNvCxnSpPr>
          <p:nvPr/>
        </p:nvCxnSpPr>
        <p:spPr>
          <a:xfrm>
            <a:off x="7675421" y="5518662"/>
            <a:ext cx="12367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42230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5A35EB46-C303-2C4A-A3C6-83033ACB5ABA}"/>
              </a:ext>
            </a:extLst>
          </p:cNvPr>
          <p:cNvSpPr txBox="1"/>
          <p:nvPr/>
        </p:nvSpPr>
        <p:spPr>
          <a:xfrm>
            <a:off x="217368" y="1622935"/>
            <a:ext cx="4133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Initialized to Zero</a:t>
            </a:r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8C0B8405-6A7C-0648-9E9D-FD2AA9A44893}"/>
              </a:ext>
            </a:extLst>
          </p:cNvPr>
          <p:cNvSpPr txBox="1"/>
          <p:nvPr/>
        </p:nvSpPr>
        <p:spPr>
          <a:xfrm>
            <a:off x="5291422" y="1622935"/>
            <a:ext cx="2079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Fill table</a:t>
            </a: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194583D3-5DA3-B046-9097-061D138B834D}"/>
              </a:ext>
            </a:extLst>
          </p:cNvPr>
          <p:cNvSpPr txBox="1"/>
          <p:nvPr/>
        </p:nvSpPr>
        <p:spPr>
          <a:xfrm>
            <a:off x="8782639" y="1563506"/>
            <a:ext cx="2542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Trace back</a:t>
            </a:r>
          </a:p>
        </p:txBody>
      </p:sp>
      <p:sp>
        <p:nvSpPr>
          <p:cNvPr id="8" name="Right Arrow 9">
            <a:extLst>
              <a:ext uri="{FF2B5EF4-FFF2-40B4-BE49-F238E27FC236}">
                <a16:creationId xmlns:a16="http://schemas.microsoft.com/office/drawing/2014/main" id="{A06CAD51-BEBD-FF4A-9B21-586709C9ED1F}"/>
              </a:ext>
            </a:extLst>
          </p:cNvPr>
          <p:cNvSpPr/>
          <p:nvPr/>
        </p:nvSpPr>
        <p:spPr>
          <a:xfrm>
            <a:off x="4350679" y="1858788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23">
            <a:extLst>
              <a:ext uri="{FF2B5EF4-FFF2-40B4-BE49-F238E27FC236}">
                <a16:creationId xmlns:a16="http://schemas.microsoft.com/office/drawing/2014/main" id="{1E71627F-7B27-754A-AC52-911A0BEA228C}"/>
              </a:ext>
            </a:extLst>
          </p:cNvPr>
          <p:cNvSpPr/>
          <p:nvPr/>
        </p:nvSpPr>
        <p:spPr>
          <a:xfrm>
            <a:off x="7772623" y="1835253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11">
            <a:extLst>
              <a:ext uri="{FF2B5EF4-FFF2-40B4-BE49-F238E27FC236}">
                <a16:creationId xmlns:a16="http://schemas.microsoft.com/office/drawing/2014/main" id="{E8681FFF-DD60-9C46-BD88-2C5141BCB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846588"/>
              </p:ext>
            </p:extLst>
          </p:nvPr>
        </p:nvGraphicFramePr>
        <p:xfrm>
          <a:off x="802050" y="2809918"/>
          <a:ext cx="323374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83121">
                  <a:extLst>
                    <a:ext uri="{9D8B030D-6E8A-4147-A177-3AD203B41FA5}">
                      <a16:colId xmlns:a16="http://schemas.microsoft.com/office/drawing/2014/main" val="3130074144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19319"/>
                  </a:ext>
                </a:extLst>
              </a:tr>
            </a:tbl>
          </a:graphicData>
        </a:graphic>
      </p:graphicFrame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B88668A7-3EE2-134B-B59C-33EC02064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080107"/>
              </p:ext>
            </p:extLst>
          </p:nvPr>
        </p:nvGraphicFramePr>
        <p:xfrm>
          <a:off x="4631533" y="2809918"/>
          <a:ext cx="323374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83121">
                  <a:extLst>
                    <a:ext uri="{9D8B030D-6E8A-4147-A177-3AD203B41FA5}">
                      <a16:colId xmlns:a16="http://schemas.microsoft.com/office/drawing/2014/main" val="3130074144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1931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76736AC-157B-FE4F-8C16-A4E348EBA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875974"/>
              </p:ext>
            </p:extLst>
          </p:nvPr>
        </p:nvGraphicFramePr>
        <p:xfrm>
          <a:off x="8474867" y="2809917"/>
          <a:ext cx="323374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83121">
                  <a:extLst>
                    <a:ext uri="{9D8B030D-6E8A-4147-A177-3AD203B41FA5}">
                      <a16:colId xmlns:a16="http://schemas.microsoft.com/office/drawing/2014/main" val="3130074144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19319"/>
                  </a:ext>
                </a:extLst>
              </a:tr>
            </a:tbl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6A204808-CE4C-A544-8CA7-775C5E1091F1}"/>
              </a:ext>
            </a:extLst>
          </p:cNvPr>
          <p:cNvSpPr/>
          <p:nvPr/>
        </p:nvSpPr>
        <p:spPr>
          <a:xfrm>
            <a:off x="10861962" y="4862944"/>
            <a:ext cx="568036" cy="5403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26">
            <a:extLst>
              <a:ext uri="{FF2B5EF4-FFF2-40B4-BE49-F238E27FC236}">
                <a16:creationId xmlns:a16="http://schemas.microsoft.com/office/drawing/2014/main" id="{564CFBE9-A76A-7B4D-9C20-CEFCCC0EB0B0}"/>
              </a:ext>
            </a:extLst>
          </p:cNvPr>
          <p:cNvSpPr/>
          <p:nvPr/>
        </p:nvSpPr>
        <p:spPr>
          <a:xfrm>
            <a:off x="9725891" y="3920835"/>
            <a:ext cx="568036" cy="5403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28">
            <a:extLst>
              <a:ext uri="{FF2B5EF4-FFF2-40B4-BE49-F238E27FC236}">
                <a16:creationId xmlns:a16="http://schemas.microsoft.com/office/drawing/2014/main" id="{E5461D99-0BDE-C746-B2A1-016607CFD5A4}"/>
              </a:ext>
            </a:extLst>
          </p:cNvPr>
          <p:cNvCxnSpPr>
            <a:stCxn id="13" idx="1"/>
            <a:endCxn id="14" idx="5"/>
          </p:cNvCxnSpPr>
          <p:nvPr/>
        </p:nvCxnSpPr>
        <p:spPr>
          <a:xfrm flipH="1" flipV="1">
            <a:off x="10210740" y="4382033"/>
            <a:ext cx="734409" cy="5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5567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5A35EB46-C303-2C4A-A3C6-83033ACB5ABA}"/>
              </a:ext>
            </a:extLst>
          </p:cNvPr>
          <p:cNvSpPr txBox="1"/>
          <p:nvPr/>
        </p:nvSpPr>
        <p:spPr>
          <a:xfrm>
            <a:off x="217368" y="1622935"/>
            <a:ext cx="4133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Myriad Pro" panose="020B0503030403020204" charset="0"/>
              </a:rPr>
              <a:t>Initialized to Zero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8C0B8405-6A7C-0648-9E9D-FD2AA9A44893}"/>
              </a:ext>
            </a:extLst>
          </p:cNvPr>
          <p:cNvSpPr txBox="1"/>
          <p:nvPr/>
        </p:nvSpPr>
        <p:spPr>
          <a:xfrm>
            <a:off x="5291422" y="1622935"/>
            <a:ext cx="2079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Fill table</a:t>
            </a: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194583D3-5DA3-B046-9097-061D138B834D}"/>
              </a:ext>
            </a:extLst>
          </p:cNvPr>
          <p:cNvSpPr txBox="1"/>
          <p:nvPr/>
        </p:nvSpPr>
        <p:spPr>
          <a:xfrm>
            <a:off x="8782639" y="1563506"/>
            <a:ext cx="2542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Trace back</a:t>
            </a:r>
          </a:p>
        </p:txBody>
      </p:sp>
      <p:sp>
        <p:nvSpPr>
          <p:cNvPr id="7" name="Right Arrow 9">
            <a:extLst>
              <a:ext uri="{FF2B5EF4-FFF2-40B4-BE49-F238E27FC236}">
                <a16:creationId xmlns:a16="http://schemas.microsoft.com/office/drawing/2014/main" id="{A06CAD51-BEBD-FF4A-9B21-586709C9ED1F}"/>
              </a:ext>
            </a:extLst>
          </p:cNvPr>
          <p:cNvSpPr/>
          <p:nvPr/>
        </p:nvSpPr>
        <p:spPr>
          <a:xfrm>
            <a:off x="4350679" y="1858788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23">
            <a:extLst>
              <a:ext uri="{FF2B5EF4-FFF2-40B4-BE49-F238E27FC236}">
                <a16:creationId xmlns:a16="http://schemas.microsoft.com/office/drawing/2014/main" id="{1E71627F-7B27-754A-AC52-911A0BEA228C}"/>
              </a:ext>
            </a:extLst>
          </p:cNvPr>
          <p:cNvSpPr/>
          <p:nvPr/>
        </p:nvSpPr>
        <p:spPr>
          <a:xfrm>
            <a:off x="7772623" y="1835253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11">
            <a:extLst>
              <a:ext uri="{FF2B5EF4-FFF2-40B4-BE49-F238E27FC236}">
                <a16:creationId xmlns:a16="http://schemas.microsoft.com/office/drawing/2014/main" id="{E8681FFF-DD60-9C46-BD88-2C5141BCB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464735"/>
              </p:ext>
            </p:extLst>
          </p:nvPr>
        </p:nvGraphicFramePr>
        <p:xfrm>
          <a:off x="802050" y="3017741"/>
          <a:ext cx="323374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83121">
                  <a:extLst>
                    <a:ext uri="{9D8B030D-6E8A-4147-A177-3AD203B41FA5}">
                      <a16:colId xmlns:a16="http://schemas.microsoft.com/office/drawing/2014/main" val="3130074144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19319"/>
                  </a:ext>
                </a:extLst>
              </a:tr>
            </a:tbl>
          </a:graphicData>
        </a:graphic>
      </p:graphicFrame>
      <p:sp>
        <p:nvSpPr>
          <p:cNvPr id="10" name="TextBox 4">
            <a:extLst>
              <a:ext uri="{FF2B5EF4-FFF2-40B4-BE49-F238E27FC236}">
                <a16:creationId xmlns:a16="http://schemas.microsoft.com/office/drawing/2014/main" id="{02821F6C-9E78-D44E-BCD8-78D909F2E0A0}"/>
              </a:ext>
            </a:extLst>
          </p:cNvPr>
          <p:cNvSpPr txBox="1"/>
          <p:nvPr/>
        </p:nvSpPr>
        <p:spPr>
          <a:xfrm>
            <a:off x="2093435" y="254736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G</a:t>
            </a: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06B017B7-0F08-CF42-8792-DC4CE4BAE651}"/>
              </a:ext>
            </a:extLst>
          </p:cNvPr>
          <p:cNvSpPr txBox="1"/>
          <p:nvPr/>
        </p:nvSpPr>
        <p:spPr>
          <a:xfrm>
            <a:off x="3201799" y="254736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F6400581-1297-BA4E-BF57-2929900D4418}"/>
              </a:ext>
            </a:extLst>
          </p:cNvPr>
          <p:cNvSpPr txBox="1"/>
          <p:nvPr/>
        </p:nvSpPr>
        <p:spPr>
          <a:xfrm>
            <a:off x="249465" y="4176555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G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F959277D-A05C-EC42-909C-56E6B7369847}"/>
              </a:ext>
            </a:extLst>
          </p:cNvPr>
          <p:cNvSpPr txBox="1"/>
          <p:nvPr/>
        </p:nvSpPr>
        <p:spPr>
          <a:xfrm>
            <a:off x="234097" y="5101215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5D518FB6-21B7-BD4E-82DC-C6C42B144C3E}"/>
              </a:ext>
            </a:extLst>
          </p:cNvPr>
          <p:cNvSpPr txBox="1"/>
          <p:nvPr/>
        </p:nvSpPr>
        <p:spPr>
          <a:xfrm>
            <a:off x="0" y="5870519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Myriad Pro" panose="020B0503030403020204" charset="0"/>
              </a:rPr>
              <a:t>Sequence B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032D86BE-FF29-704A-BD9C-77CBAA2A2CDA}"/>
              </a:ext>
            </a:extLst>
          </p:cNvPr>
          <p:cNvSpPr txBox="1"/>
          <p:nvPr/>
        </p:nvSpPr>
        <p:spPr>
          <a:xfrm>
            <a:off x="3793428" y="2593526"/>
            <a:ext cx="138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Sequence A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A91500AC-3F0C-4545-8FAE-751C8877ACD1}"/>
              </a:ext>
            </a:extLst>
          </p:cNvPr>
          <p:cNvSpPr txBox="1"/>
          <p:nvPr/>
        </p:nvSpPr>
        <p:spPr>
          <a:xfrm>
            <a:off x="6326554" y="3566778"/>
            <a:ext cx="29642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Myriad Pro" panose="020B0503030403020204" charset="0"/>
              </a:rPr>
              <a:t>Sequence A : G C</a:t>
            </a:r>
            <a:br>
              <a:rPr lang="en-US" sz="2800" dirty="0">
                <a:latin typeface="Myriad Pro" panose="020B0503030403020204" charset="0"/>
              </a:rPr>
            </a:br>
            <a:br>
              <a:rPr lang="en-US" sz="2800" dirty="0">
                <a:latin typeface="Myriad Pro" panose="020B0503030403020204" charset="0"/>
              </a:rPr>
            </a:br>
            <a:r>
              <a:rPr lang="en-US" sz="2800" dirty="0">
                <a:solidFill>
                  <a:srgbClr val="0070C0"/>
                </a:solidFill>
                <a:latin typeface="Myriad Pro" panose="020B0503030403020204" charset="0"/>
              </a:rPr>
              <a:t>Sequence B : G C</a:t>
            </a:r>
          </a:p>
        </p:txBody>
      </p:sp>
    </p:spTree>
    <p:extLst>
      <p:ext uri="{BB962C8B-B14F-4D97-AF65-F5344CB8AC3E}">
        <p14:creationId xmlns:p14="http://schemas.microsoft.com/office/powerpoint/2010/main" val="34175050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5A35EB46-C303-2C4A-A3C6-83033ACB5ABA}"/>
              </a:ext>
            </a:extLst>
          </p:cNvPr>
          <p:cNvSpPr txBox="1"/>
          <p:nvPr/>
        </p:nvSpPr>
        <p:spPr>
          <a:xfrm>
            <a:off x="217368" y="1622935"/>
            <a:ext cx="4133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Initialized to Zero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8C0B8405-6A7C-0648-9E9D-FD2AA9A44893}"/>
              </a:ext>
            </a:extLst>
          </p:cNvPr>
          <p:cNvSpPr txBox="1"/>
          <p:nvPr/>
        </p:nvSpPr>
        <p:spPr>
          <a:xfrm>
            <a:off x="5291422" y="1622935"/>
            <a:ext cx="2079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Myriad Pro" panose="020B0503030403020204" charset="0"/>
              </a:rPr>
              <a:t>Fill table</a:t>
            </a: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194583D3-5DA3-B046-9097-061D138B834D}"/>
              </a:ext>
            </a:extLst>
          </p:cNvPr>
          <p:cNvSpPr txBox="1"/>
          <p:nvPr/>
        </p:nvSpPr>
        <p:spPr>
          <a:xfrm>
            <a:off x="8782639" y="1563506"/>
            <a:ext cx="2542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Trace back</a:t>
            </a:r>
          </a:p>
        </p:txBody>
      </p:sp>
      <p:sp>
        <p:nvSpPr>
          <p:cNvPr id="7" name="Right Arrow 9">
            <a:extLst>
              <a:ext uri="{FF2B5EF4-FFF2-40B4-BE49-F238E27FC236}">
                <a16:creationId xmlns:a16="http://schemas.microsoft.com/office/drawing/2014/main" id="{A06CAD51-BEBD-FF4A-9B21-586709C9ED1F}"/>
              </a:ext>
            </a:extLst>
          </p:cNvPr>
          <p:cNvSpPr/>
          <p:nvPr/>
        </p:nvSpPr>
        <p:spPr>
          <a:xfrm>
            <a:off x="4350679" y="1858788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23">
            <a:extLst>
              <a:ext uri="{FF2B5EF4-FFF2-40B4-BE49-F238E27FC236}">
                <a16:creationId xmlns:a16="http://schemas.microsoft.com/office/drawing/2014/main" id="{1E71627F-7B27-754A-AC52-911A0BEA228C}"/>
              </a:ext>
            </a:extLst>
          </p:cNvPr>
          <p:cNvSpPr/>
          <p:nvPr/>
        </p:nvSpPr>
        <p:spPr>
          <a:xfrm>
            <a:off x="7772623" y="1835253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11">
            <a:extLst>
              <a:ext uri="{FF2B5EF4-FFF2-40B4-BE49-F238E27FC236}">
                <a16:creationId xmlns:a16="http://schemas.microsoft.com/office/drawing/2014/main" id="{E8681FFF-DD60-9C46-BD88-2C5141BCB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048999"/>
              </p:ext>
            </p:extLst>
          </p:nvPr>
        </p:nvGraphicFramePr>
        <p:xfrm>
          <a:off x="802050" y="3031596"/>
          <a:ext cx="2150619" cy="1858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</a:tbl>
          </a:graphicData>
        </a:graphic>
      </p:graphicFrame>
      <p:sp>
        <p:nvSpPr>
          <p:cNvPr id="10" name="TextBox 4">
            <a:extLst>
              <a:ext uri="{FF2B5EF4-FFF2-40B4-BE49-F238E27FC236}">
                <a16:creationId xmlns:a16="http://schemas.microsoft.com/office/drawing/2014/main" id="{9021338F-A74D-8748-87A5-A780E97ABD2D}"/>
              </a:ext>
            </a:extLst>
          </p:cNvPr>
          <p:cNvSpPr txBox="1"/>
          <p:nvPr/>
        </p:nvSpPr>
        <p:spPr>
          <a:xfrm>
            <a:off x="5581337" y="2366405"/>
            <a:ext cx="3588327" cy="170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Myriad Pro" panose="020B0503030403020204" charset="0"/>
              </a:rPr>
              <a:t>Scoring system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Match score: +1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Mismatch score: -2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Gap penalty: -2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1BAEC523-00A3-EF47-9F2F-505980CBEC4B}"/>
              </a:ext>
            </a:extLst>
          </p:cNvPr>
          <p:cNvSpPr txBox="1"/>
          <p:nvPr/>
        </p:nvSpPr>
        <p:spPr>
          <a:xfrm>
            <a:off x="5626868" y="4206280"/>
            <a:ext cx="4708591" cy="22672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Myriad Pro" panose="020B0503030403020204" charset="0"/>
              </a:rPr>
              <a:t>Rules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>
                <a:latin typeface="Myriad Pro" panose="020B0503030403020204" charset="0"/>
              </a:rPr>
              <a:t>Diagonal : Add match or mismatch score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>
                <a:latin typeface="Myriad Pro" panose="020B0503030403020204" charset="0"/>
              </a:rPr>
              <a:t>Left: Add gap penalty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600" dirty="0">
                <a:latin typeface="Myriad Pro" panose="020B0503030403020204" charset="0"/>
              </a:rPr>
              <a:t>Up: Add gap penalty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600" dirty="0">
                <a:latin typeface="Myriad Pro" panose="020B0503030403020204" charset="0"/>
              </a:rPr>
              <a:t>All negative number round to zero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600" dirty="0">
                <a:latin typeface="Myriad Pro" panose="020B0503030403020204" charset="0"/>
              </a:rPr>
              <a:t>Take the maximum number</a:t>
            </a: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98CC815E-3C2E-394E-8860-B2228F91E694}"/>
              </a:ext>
            </a:extLst>
          </p:cNvPr>
          <p:cNvSpPr txBox="1"/>
          <p:nvPr/>
        </p:nvSpPr>
        <p:spPr>
          <a:xfrm>
            <a:off x="2093435" y="254736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9025E97B-73DE-D541-BA73-4CBCA750D952}"/>
              </a:ext>
            </a:extLst>
          </p:cNvPr>
          <p:cNvSpPr txBox="1"/>
          <p:nvPr/>
        </p:nvSpPr>
        <p:spPr>
          <a:xfrm>
            <a:off x="261921" y="4212306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graphicFrame>
        <p:nvGraphicFramePr>
          <p:cNvPr id="14" name="Table 11">
            <a:extLst>
              <a:ext uri="{FF2B5EF4-FFF2-40B4-BE49-F238E27FC236}">
                <a16:creationId xmlns:a16="http://schemas.microsoft.com/office/drawing/2014/main" id="{A12052A8-8DB0-2947-933F-37B2842EE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572837"/>
              </p:ext>
            </p:extLst>
          </p:nvPr>
        </p:nvGraphicFramePr>
        <p:xfrm>
          <a:off x="802050" y="3031596"/>
          <a:ext cx="2150619" cy="1858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</a:tbl>
          </a:graphicData>
        </a:graphic>
      </p:graphicFrame>
      <p:sp>
        <p:nvSpPr>
          <p:cNvPr id="15" name="TextBox 5">
            <a:extLst>
              <a:ext uri="{FF2B5EF4-FFF2-40B4-BE49-F238E27FC236}">
                <a16:creationId xmlns:a16="http://schemas.microsoft.com/office/drawing/2014/main" id="{21F70547-B296-2341-9E07-99D23FC6D9C9}"/>
              </a:ext>
            </a:extLst>
          </p:cNvPr>
          <p:cNvSpPr txBox="1"/>
          <p:nvPr/>
        </p:nvSpPr>
        <p:spPr>
          <a:xfrm>
            <a:off x="1855123" y="400030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1</a:t>
            </a:r>
          </a:p>
        </p:txBody>
      </p:sp>
      <p:cxnSp>
        <p:nvCxnSpPr>
          <p:cNvPr id="16" name="Straight Arrow Connector 7">
            <a:extLst>
              <a:ext uri="{FF2B5EF4-FFF2-40B4-BE49-F238E27FC236}">
                <a16:creationId xmlns:a16="http://schemas.microsoft.com/office/drawing/2014/main" id="{D1DE58ED-1D45-734E-B407-7759578D7678}"/>
              </a:ext>
            </a:extLst>
          </p:cNvPr>
          <p:cNvCxnSpPr>
            <a:cxnSpLocks/>
          </p:cNvCxnSpPr>
          <p:nvPr/>
        </p:nvCxnSpPr>
        <p:spPr>
          <a:xfrm>
            <a:off x="1493847" y="3757107"/>
            <a:ext cx="425077" cy="324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>
            <a:extLst>
              <a:ext uri="{FF2B5EF4-FFF2-40B4-BE49-F238E27FC236}">
                <a16:creationId xmlns:a16="http://schemas.microsoft.com/office/drawing/2014/main" id="{414D0121-647A-2548-A8FE-DB62532DB4CA}"/>
              </a:ext>
            </a:extLst>
          </p:cNvPr>
          <p:cNvSpPr txBox="1"/>
          <p:nvPr/>
        </p:nvSpPr>
        <p:spPr>
          <a:xfrm>
            <a:off x="2007523" y="451128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-2</a:t>
            </a:r>
          </a:p>
        </p:txBody>
      </p:sp>
      <p:cxnSp>
        <p:nvCxnSpPr>
          <p:cNvPr id="18" name="Straight Arrow Connector 24">
            <a:extLst>
              <a:ext uri="{FF2B5EF4-FFF2-40B4-BE49-F238E27FC236}">
                <a16:creationId xmlns:a16="http://schemas.microsoft.com/office/drawing/2014/main" id="{6B18B964-8E2B-054E-848E-16C729D1D01E}"/>
              </a:ext>
            </a:extLst>
          </p:cNvPr>
          <p:cNvCxnSpPr>
            <a:cxnSpLocks/>
          </p:cNvCxnSpPr>
          <p:nvPr/>
        </p:nvCxnSpPr>
        <p:spPr>
          <a:xfrm>
            <a:off x="1493847" y="4681734"/>
            <a:ext cx="57747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5">
            <a:extLst>
              <a:ext uri="{FF2B5EF4-FFF2-40B4-BE49-F238E27FC236}">
                <a16:creationId xmlns:a16="http://schemas.microsoft.com/office/drawing/2014/main" id="{6EE5425D-444C-4A49-8CBD-77648CF184D6}"/>
              </a:ext>
            </a:extLst>
          </p:cNvPr>
          <p:cNvSpPr txBox="1"/>
          <p:nvPr/>
        </p:nvSpPr>
        <p:spPr>
          <a:xfrm>
            <a:off x="2581265" y="415270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-2</a:t>
            </a:r>
          </a:p>
        </p:txBody>
      </p:sp>
      <p:cxnSp>
        <p:nvCxnSpPr>
          <p:cNvPr id="20" name="Straight Arrow Connector 26">
            <a:extLst>
              <a:ext uri="{FF2B5EF4-FFF2-40B4-BE49-F238E27FC236}">
                <a16:creationId xmlns:a16="http://schemas.microsoft.com/office/drawing/2014/main" id="{B5AE1340-7FA3-B649-BBE1-D8361DBC1057}"/>
              </a:ext>
            </a:extLst>
          </p:cNvPr>
          <p:cNvCxnSpPr>
            <a:cxnSpLocks/>
          </p:cNvCxnSpPr>
          <p:nvPr/>
        </p:nvCxnSpPr>
        <p:spPr>
          <a:xfrm>
            <a:off x="2765452" y="3605859"/>
            <a:ext cx="0" cy="5668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4">
            <a:extLst>
              <a:ext uri="{FF2B5EF4-FFF2-40B4-BE49-F238E27FC236}">
                <a16:creationId xmlns:a16="http://schemas.microsoft.com/office/drawing/2014/main" id="{565935F0-9426-BF41-AB9A-DE5F67B1A667}"/>
              </a:ext>
            </a:extLst>
          </p:cNvPr>
          <p:cNvSpPr txBox="1"/>
          <p:nvPr/>
        </p:nvSpPr>
        <p:spPr>
          <a:xfrm>
            <a:off x="2068251" y="4501782"/>
            <a:ext cx="3097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0</a:t>
            </a:r>
          </a:p>
        </p:txBody>
      </p:sp>
      <p:sp>
        <p:nvSpPr>
          <p:cNvPr id="22" name="TextBox 29">
            <a:extLst>
              <a:ext uri="{FF2B5EF4-FFF2-40B4-BE49-F238E27FC236}">
                <a16:creationId xmlns:a16="http://schemas.microsoft.com/office/drawing/2014/main" id="{D3B5268D-F115-AE41-A699-CF6E4D47F513}"/>
              </a:ext>
            </a:extLst>
          </p:cNvPr>
          <p:cNvSpPr txBox="1"/>
          <p:nvPr/>
        </p:nvSpPr>
        <p:spPr>
          <a:xfrm>
            <a:off x="2633023" y="4152164"/>
            <a:ext cx="3097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0</a:t>
            </a:r>
          </a:p>
        </p:txBody>
      </p:sp>
      <p:sp>
        <p:nvSpPr>
          <p:cNvPr id="23" name="TextBox 32">
            <a:extLst>
              <a:ext uri="{FF2B5EF4-FFF2-40B4-BE49-F238E27FC236}">
                <a16:creationId xmlns:a16="http://schemas.microsoft.com/office/drawing/2014/main" id="{644C0D97-04E0-4D45-9F5F-B2900BFE4F01}"/>
              </a:ext>
            </a:extLst>
          </p:cNvPr>
          <p:cNvSpPr txBox="1"/>
          <p:nvPr/>
        </p:nvSpPr>
        <p:spPr>
          <a:xfrm flipH="1">
            <a:off x="2137315" y="4091741"/>
            <a:ext cx="445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Myriad Pro" panose="020B0503030403020204" charset="0"/>
              </a:rPr>
              <a:t>1</a:t>
            </a:r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A4386733-0E67-004C-8E23-8D95B3394135}"/>
              </a:ext>
            </a:extLst>
          </p:cNvPr>
          <p:cNvSpPr txBox="1"/>
          <p:nvPr/>
        </p:nvSpPr>
        <p:spPr>
          <a:xfrm>
            <a:off x="3644152" y="2535726"/>
            <a:ext cx="1593000" cy="2062103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200" dirty="0">
                <a:latin typeface="Myriad Pro" panose="020B0503030403020204" charset="0"/>
              </a:rPr>
              <a:t>Score: 1</a:t>
            </a:r>
            <a:br>
              <a:rPr lang="en-US" sz="3200" dirty="0">
                <a:latin typeface="Myriad Pro" panose="020B0503030403020204" charset="0"/>
              </a:rPr>
            </a:br>
            <a:r>
              <a:rPr lang="en-US" sz="3200" dirty="0">
                <a:latin typeface="Myriad Pro" panose="020B0503030403020204" charset="0"/>
              </a:rPr>
              <a:t>Result  T</a:t>
            </a:r>
          </a:p>
          <a:p>
            <a:r>
              <a:rPr lang="en-US" sz="3200" dirty="0">
                <a:latin typeface="Myriad Pro" panose="020B0503030403020204" charset="0"/>
              </a:rPr>
              <a:t>            </a:t>
            </a:r>
          </a:p>
          <a:p>
            <a:r>
              <a:rPr lang="en-US" sz="3200" dirty="0">
                <a:latin typeface="Myriad Pro" panose="020B0503030403020204" charset="0"/>
              </a:rPr>
              <a:t>              T</a:t>
            </a:r>
          </a:p>
        </p:txBody>
      </p:sp>
      <p:cxnSp>
        <p:nvCxnSpPr>
          <p:cNvPr id="25" name="Straight Connector 36">
            <a:extLst>
              <a:ext uri="{FF2B5EF4-FFF2-40B4-BE49-F238E27FC236}">
                <a16:creationId xmlns:a16="http://schemas.microsoft.com/office/drawing/2014/main" id="{4B0F76AE-85EC-2349-B8D1-C7D96C2EFF1C}"/>
              </a:ext>
            </a:extLst>
          </p:cNvPr>
          <p:cNvCxnSpPr/>
          <p:nvPr/>
        </p:nvCxnSpPr>
        <p:spPr>
          <a:xfrm>
            <a:off x="5023326" y="3557773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18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 animBg="1"/>
      <p:bldP spid="22" grpId="0" animBg="1"/>
      <p:bldP spid="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5A35EB46-C303-2C4A-A3C6-83033ACB5ABA}"/>
              </a:ext>
            </a:extLst>
          </p:cNvPr>
          <p:cNvSpPr txBox="1"/>
          <p:nvPr/>
        </p:nvSpPr>
        <p:spPr>
          <a:xfrm>
            <a:off x="217368" y="1622935"/>
            <a:ext cx="4133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Initialized to Zero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8C0B8405-6A7C-0648-9E9D-FD2AA9A44893}"/>
              </a:ext>
            </a:extLst>
          </p:cNvPr>
          <p:cNvSpPr txBox="1"/>
          <p:nvPr/>
        </p:nvSpPr>
        <p:spPr>
          <a:xfrm>
            <a:off x="5291422" y="1622935"/>
            <a:ext cx="2079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Myriad Pro" panose="020B0503030403020204" charset="0"/>
              </a:rPr>
              <a:t>Fill table</a:t>
            </a: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194583D3-5DA3-B046-9097-061D138B834D}"/>
              </a:ext>
            </a:extLst>
          </p:cNvPr>
          <p:cNvSpPr txBox="1"/>
          <p:nvPr/>
        </p:nvSpPr>
        <p:spPr>
          <a:xfrm>
            <a:off x="8782639" y="1563506"/>
            <a:ext cx="2542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Trace back</a:t>
            </a:r>
          </a:p>
        </p:txBody>
      </p:sp>
      <p:sp>
        <p:nvSpPr>
          <p:cNvPr id="7" name="Right Arrow 9">
            <a:extLst>
              <a:ext uri="{FF2B5EF4-FFF2-40B4-BE49-F238E27FC236}">
                <a16:creationId xmlns:a16="http://schemas.microsoft.com/office/drawing/2014/main" id="{A06CAD51-BEBD-FF4A-9B21-586709C9ED1F}"/>
              </a:ext>
            </a:extLst>
          </p:cNvPr>
          <p:cNvSpPr/>
          <p:nvPr/>
        </p:nvSpPr>
        <p:spPr>
          <a:xfrm>
            <a:off x="4350679" y="1858788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23">
            <a:extLst>
              <a:ext uri="{FF2B5EF4-FFF2-40B4-BE49-F238E27FC236}">
                <a16:creationId xmlns:a16="http://schemas.microsoft.com/office/drawing/2014/main" id="{1E71627F-7B27-754A-AC52-911A0BEA228C}"/>
              </a:ext>
            </a:extLst>
          </p:cNvPr>
          <p:cNvSpPr/>
          <p:nvPr/>
        </p:nvSpPr>
        <p:spPr>
          <a:xfrm>
            <a:off x="7772623" y="1835253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11">
            <a:extLst>
              <a:ext uri="{FF2B5EF4-FFF2-40B4-BE49-F238E27FC236}">
                <a16:creationId xmlns:a16="http://schemas.microsoft.com/office/drawing/2014/main" id="{E8681FFF-DD60-9C46-BD88-2C5141BCB4DE}"/>
              </a:ext>
            </a:extLst>
          </p:cNvPr>
          <p:cNvGraphicFramePr>
            <a:graphicFrameLocks noGrp="1"/>
          </p:cNvGraphicFramePr>
          <p:nvPr/>
        </p:nvGraphicFramePr>
        <p:xfrm>
          <a:off x="802050" y="3031596"/>
          <a:ext cx="2150619" cy="1858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</a:tbl>
          </a:graphicData>
        </a:graphic>
      </p:graphicFrame>
      <p:sp>
        <p:nvSpPr>
          <p:cNvPr id="10" name="TextBox 4">
            <a:extLst>
              <a:ext uri="{FF2B5EF4-FFF2-40B4-BE49-F238E27FC236}">
                <a16:creationId xmlns:a16="http://schemas.microsoft.com/office/drawing/2014/main" id="{9021338F-A74D-8748-87A5-A780E97ABD2D}"/>
              </a:ext>
            </a:extLst>
          </p:cNvPr>
          <p:cNvSpPr txBox="1"/>
          <p:nvPr/>
        </p:nvSpPr>
        <p:spPr>
          <a:xfrm>
            <a:off x="5792305" y="2510518"/>
            <a:ext cx="3588327" cy="170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Myriad Pro" panose="020B0503030403020204" charset="0"/>
              </a:rPr>
              <a:t>Scoring system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Match score: +1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Mismatch score: -2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Gap penalty: -2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1BAEC523-00A3-EF47-9F2F-505980CBEC4B}"/>
              </a:ext>
            </a:extLst>
          </p:cNvPr>
          <p:cNvSpPr txBox="1"/>
          <p:nvPr/>
        </p:nvSpPr>
        <p:spPr>
          <a:xfrm>
            <a:off x="5792305" y="4313670"/>
            <a:ext cx="4825497" cy="2533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Myriad Pro" panose="020B0503030403020204" charset="0"/>
              </a:rPr>
              <a:t>Rules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Diagonal : Add match or mismatch score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Left: Add gap penalty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dirty="0">
                <a:latin typeface="Myriad Pro" panose="020B0503030403020204" charset="0"/>
              </a:rPr>
              <a:t>Up: Add gap penalty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dirty="0">
                <a:latin typeface="Myriad Pro" panose="020B0503030403020204" charset="0"/>
              </a:rPr>
              <a:t>All negative number round to zero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dirty="0">
                <a:latin typeface="Myriad Pro" panose="020B0503030403020204" charset="0"/>
              </a:rPr>
              <a:t>Take the maximum number</a:t>
            </a: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98CC815E-3C2E-394E-8860-B2228F91E694}"/>
              </a:ext>
            </a:extLst>
          </p:cNvPr>
          <p:cNvSpPr txBox="1"/>
          <p:nvPr/>
        </p:nvSpPr>
        <p:spPr>
          <a:xfrm>
            <a:off x="2093435" y="254736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9025E97B-73DE-D541-BA73-4CBCA750D952}"/>
              </a:ext>
            </a:extLst>
          </p:cNvPr>
          <p:cNvSpPr txBox="1"/>
          <p:nvPr/>
        </p:nvSpPr>
        <p:spPr>
          <a:xfrm>
            <a:off x="261921" y="4212306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graphicFrame>
        <p:nvGraphicFramePr>
          <p:cNvPr id="14" name="Table 11">
            <a:extLst>
              <a:ext uri="{FF2B5EF4-FFF2-40B4-BE49-F238E27FC236}">
                <a16:creationId xmlns:a16="http://schemas.microsoft.com/office/drawing/2014/main" id="{A12052A8-8DB0-2947-933F-37B2842EEB95}"/>
              </a:ext>
            </a:extLst>
          </p:cNvPr>
          <p:cNvGraphicFramePr>
            <a:graphicFrameLocks noGrp="1"/>
          </p:cNvGraphicFramePr>
          <p:nvPr/>
        </p:nvGraphicFramePr>
        <p:xfrm>
          <a:off x="802050" y="3031596"/>
          <a:ext cx="2150619" cy="1858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66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149959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</a:tbl>
          </a:graphicData>
        </a:graphic>
      </p:graphicFrame>
      <p:sp>
        <p:nvSpPr>
          <p:cNvPr id="15" name="TextBox 5">
            <a:extLst>
              <a:ext uri="{FF2B5EF4-FFF2-40B4-BE49-F238E27FC236}">
                <a16:creationId xmlns:a16="http://schemas.microsoft.com/office/drawing/2014/main" id="{21F70547-B296-2341-9E07-99D23FC6D9C9}"/>
              </a:ext>
            </a:extLst>
          </p:cNvPr>
          <p:cNvSpPr txBox="1"/>
          <p:nvPr/>
        </p:nvSpPr>
        <p:spPr>
          <a:xfrm>
            <a:off x="1855123" y="400030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-2</a:t>
            </a:r>
          </a:p>
        </p:txBody>
      </p:sp>
      <p:cxnSp>
        <p:nvCxnSpPr>
          <p:cNvPr id="16" name="Straight Arrow Connector 7">
            <a:extLst>
              <a:ext uri="{FF2B5EF4-FFF2-40B4-BE49-F238E27FC236}">
                <a16:creationId xmlns:a16="http://schemas.microsoft.com/office/drawing/2014/main" id="{D1DE58ED-1D45-734E-B407-7759578D7678}"/>
              </a:ext>
            </a:extLst>
          </p:cNvPr>
          <p:cNvCxnSpPr>
            <a:cxnSpLocks/>
          </p:cNvCxnSpPr>
          <p:nvPr/>
        </p:nvCxnSpPr>
        <p:spPr>
          <a:xfrm>
            <a:off x="1493847" y="3757107"/>
            <a:ext cx="425077" cy="324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>
            <a:extLst>
              <a:ext uri="{FF2B5EF4-FFF2-40B4-BE49-F238E27FC236}">
                <a16:creationId xmlns:a16="http://schemas.microsoft.com/office/drawing/2014/main" id="{414D0121-647A-2548-A8FE-DB62532DB4CA}"/>
              </a:ext>
            </a:extLst>
          </p:cNvPr>
          <p:cNvSpPr txBox="1"/>
          <p:nvPr/>
        </p:nvSpPr>
        <p:spPr>
          <a:xfrm>
            <a:off x="2007523" y="451128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-2</a:t>
            </a:r>
          </a:p>
        </p:txBody>
      </p:sp>
      <p:cxnSp>
        <p:nvCxnSpPr>
          <p:cNvPr id="18" name="Straight Arrow Connector 24">
            <a:extLst>
              <a:ext uri="{FF2B5EF4-FFF2-40B4-BE49-F238E27FC236}">
                <a16:creationId xmlns:a16="http://schemas.microsoft.com/office/drawing/2014/main" id="{6B18B964-8E2B-054E-848E-16C729D1D01E}"/>
              </a:ext>
            </a:extLst>
          </p:cNvPr>
          <p:cNvCxnSpPr>
            <a:cxnSpLocks/>
          </p:cNvCxnSpPr>
          <p:nvPr/>
        </p:nvCxnSpPr>
        <p:spPr>
          <a:xfrm>
            <a:off x="1493847" y="4681734"/>
            <a:ext cx="57747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5">
            <a:extLst>
              <a:ext uri="{FF2B5EF4-FFF2-40B4-BE49-F238E27FC236}">
                <a16:creationId xmlns:a16="http://schemas.microsoft.com/office/drawing/2014/main" id="{6EE5425D-444C-4A49-8CBD-77648CF184D6}"/>
              </a:ext>
            </a:extLst>
          </p:cNvPr>
          <p:cNvSpPr txBox="1"/>
          <p:nvPr/>
        </p:nvSpPr>
        <p:spPr>
          <a:xfrm>
            <a:off x="2581265" y="415270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-2</a:t>
            </a:r>
          </a:p>
        </p:txBody>
      </p:sp>
      <p:cxnSp>
        <p:nvCxnSpPr>
          <p:cNvPr id="20" name="Straight Arrow Connector 26">
            <a:extLst>
              <a:ext uri="{FF2B5EF4-FFF2-40B4-BE49-F238E27FC236}">
                <a16:creationId xmlns:a16="http://schemas.microsoft.com/office/drawing/2014/main" id="{B5AE1340-7FA3-B649-BBE1-D8361DBC1057}"/>
              </a:ext>
            </a:extLst>
          </p:cNvPr>
          <p:cNvCxnSpPr>
            <a:cxnSpLocks/>
          </p:cNvCxnSpPr>
          <p:nvPr/>
        </p:nvCxnSpPr>
        <p:spPr>
          <a:xfrm>
            <a:off x="2765452" y="3605859"/>
            <a:ext cx="0" cy="5668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4">
            <a:extLst>
              <a:ext uri="{FF2B5EF4-FFF2-40B4-BE49-F238E27FC236}">
                <a16:creationId xmlns:a16="http://schemas.microsoft.com/office/drawing/2014/main" id="{565935F0-9426-BF41-AB9A-DE5F67B1A667}"/>
              </a:ext>
            </a:extLst>
          </p:cNvPr>
          <p:cNvSpPr txBox="1"/>
          <p:nvPr/>
        </p:nvSpPr>
        <p:spPr>
          <a:xfrm>
            <a:off x="2068251" y="4501782"/>
            <a:ext cx="3097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0</a:t>
            </a:r>
          </a:p>
        </p:txBody>
      </p:sp>
      <p:sp>
        <p:nvSpPr>
          <p:cNvPr id="22" name="TextBox 29">
            <a:extLst>
              <a:ext uri="{FF2B5EF4-FFF2-40B4-BE49-F238E27FC236}">
                <a16:creationId xmlns:a16="http://schemas.microsoft.com/office/drawing/2014/main" id="{D3B5268D-F115-AE41-A699-CF6E4D47F513}"/>
              </a:ext>
            </a:extLst>
          </p:cNvPr>
          <p:cNvSpPr txBox="1"/>
          <p:nvPr/>
        </p:nvSpPr>
        <p:spPr>
          <a:xfrm>
            <a:off x="2633023" y="4152164"/>
            <a:ext cx="3097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0</a:t>
            </a:r>
          </a:p>
        </p:txBody>
      </p:sp>
      <p:sp>
        <p:nvSpPr>
          <p:cNvPr id="23" name="TextBox 32">
            <a:extLst>
              <a:ext uri="{FF2B5EF4-FFF2-40B4-BE49-F238E27FC236}">
                <a16:creationId xmlns:a16="http://schemas.microsoft.com/office/drawing/2014/main" id="{644C0D97-04E0-4D45-9F5F-B2900BFE4F01}"/>
              </a:ext>
            </a:extLst>
          </p:cNvPr>
          <p:cNvSpPr txBox="1"/>
          <p:nvPr/>
        </p:nvSpPr>
        <p:spPr>
          <a:xfrm flipH="1">
            <a:off x="2137315" y="4091741"/>
            <a:ext cx="445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Myriad Pro" panose="020B0503030403020204" charset="0"/>
              </a:rPr>
              <a:t>0</a:t>
            </a:r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A4386733-0E67-004C-8E23-8D95B3394135}"/>
              </a:ext>
            </a:extLst>
          </p:cNvPr>
          <p:cNvSpPr txBox="1"/>
          <p:nvPr/>
        </p:nvSpPr>
        <p:spPr>
          <a:xfrm>
            <a:off x="3757797" y="2396096"/>
            <a:ext cx="1705916" cy="2108269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 charset="0"/>
              </a:rPr>
              <a:t>Score: 0</a:t>
            </a:r>
            <a:br>
              <a:rPr lang="en-US" sz="3200" dirty="0">
                <a:latin typeface="Myriad Pro" panose="020B0503030403020204" charset="0"/>
              </a:rPr>
            </a:br>
            <a:r>
              <a:rPr lang="en-US" sz="3200" dirty="0">
                <a:latin typeface="Myriad Pro" panose="020B0503030403020204" charset="0"/>
              </a:rPr>
              <a:t>Result  C</a:t>
            </a:r>
          </a:p>
          <a:p>
            <a:r>
              <a:rPr lang="en-US" sz="3200" dirty="0">
                <a:latin typeface="Myriad Pro" panose="020B0503030403020204" charset="0"/>
              </a:rPr>
              <a:t>            </a:t>
            </a:r>
          </a:p>
          <a:p>
            <a:r>
              <a:rPr lang="en-US" sz="3200" dirty="0">
                <a:latin typeface="Myriad Pro" panose="020B0503030403020204" charset="0"/>
              </a:rPr>
              <a:t>           </a:t>
            </a:r>
            <a:r>
              <a:rPr lang="en-US" sz="3500" dirty="0">
                <a:latin typeface="Myriad Pro" panose="020B0503030403020204" charset="0"/>
              </a:rPr>
              <a:t>T</a:t>
            </a: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id="{5E891178-E2DE-B34B-913C-955535E92737}"/>
              </a:ext>
            </a:extLst>
          </p:cNvPr>
          <p:cNvSpPr txBox="1"/>
          <p:nvPr/>
        </p:nvSpPr>
        <p:spPr>
          <a:xfrm>
            <a:off x="1933785" y="4008726"/>
            <a:ext cx="3097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0</a:t>
            </a:r>
          </a:p>
        </p:txBody>
      </p:sp>
      <p:cxnSp>
        <p:nvCxnSpPr>
          <p:cNvPr id="26" name="Straight Connector 36">
            <a:extLst>
              <a:ext uri="{FF2B5EF4-FFF2-40B4-BE49-F238E27FC236}">
                <a16:creationId xmlns:a16="http://schemas.microsoft.com/office/drawing/2014/main" id="{A03367BE-56E0-41D0-9AAC-D8087591CB7D}"/>
              </a:ext>
            </a:extLst>
          </p:cNvPr>
          <p:cNvCxnSpPr/>
          <p:nvPr/>
        </p:nvCxnSpPr>
        <p:spPr>
          <a:xfrm>
            <a:off x="5182717" y="3413753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75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 animBg="1"/>
      <p:bldP spid="22" grpId="0" animBg="1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5A35EB46-C303-2C4A-A3C6-83033ACB5ABA}"/>
              </a:ext>
            </a:extLst>
          </p:cNvPr>
          <p:cNvSpPr txBox="1"/>
          <p:nvPr/>
        </p:nvSpPr>
        <p:spPr>
          <a:xfrm>
            <a:off x="217368" y="1622935"/>
            <a:ext cx="4133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Initialized to Zero</a:t>
            </a:r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8C0B8405-6A7C-0648-9E9D-FD2AA9A44893}"/>
              </a:ext>
            </a:extLst>
          </p:cNvPr>
          <p:cNvSpPr txBox="1"/>
          <p:nvPr/>
        </p:nvSpPr>
        <p:spPr>
          <a:xfrm>
            <a:off x="5291422" y="1622935"/>
            <a:ext cx="2079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Fill table</a:t>
            </a: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194583D3-5DA3-B046-9097-061D138B834D}"/>
              </a:ext>
            </a:extLst>
          </p:cNvPr>
          <p:cNvSpPr txBox="1"/>
          <p:nvPr/>
        </p:nvSpPr>
        <p:spPr>
          <a:xfrm>
            <a:off x="8782639" y="1563506"/>
            <a:ext cx="2542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yriad Pro" panose="020B0503030403020204" charset="0"/>
              </a:rPr>
              <a:t>Trace back</a:t>
            </a:r>
          </a:p>
        </p:txBody>
      </p:sp>
      <p:sp>
        <p:nvSpPr>
          <p:cNvPr id="8" name="Right Arrow 9">
            <a:extLst>
              <a:ext uri="{FF2B5EF4-FFF2-40B4-BE49-F238E27FC236}">
                <a16:creationId xmlns:a16="http://schemas.microsoft.com/office/drawing/2014/main" id="{A06CAD51-BEBD-FF4A-9B21-586709C9ED1F}"/>
              </a:ext>
            </a:extLst>
          </p:cNvPr>
          <p:cNvSpPr/>
          <p:nvPr/>
        </p:nvSpPr>
        <p:spPr>
          <a:xfrm>
            <a:off x="4350679" y="1858788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23">
            <a:extLst>
              <a:ext uri="{FF2B5EF4-FFF2-40B4-BE49-F238E27FC236}">
                <a16:creationId xmlns:a16="http://schemas.microsoft.com/office/drawing/2014/main" id="{1E71627F-7B27-754A-AC52-911A0BEA228C}"/>
              </a:ext>
            </a:extLst>
          </p:cNvPr>
          <p:cNvSpPr/>
          <p:nvPr/>
        </p:nvSpPr>
        <p:spPr>
          <a:xfrm>
            <a:off x="7772623" y="1835253"/>
            <a:ext cx="622088" cy="236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11">
            <a:extLst>
              <a:ext uri="{FF2B5EF4-FFF2-40B4-BE49-F238E27FC236}">
                <a16:creationId xmlns:a16="http://schemas.microsoft.com/office/drawing/2014/main" id="{E8681FFF-DD60-9C46-BD88-2C5141BCB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807246"/>
              </p:ext>
            </p:extLst>
          </p:nvPr>
        </p:nvGraphicFramePr>
        <p:xfrm>
          <a:off x="802049" y="3031595"/>
          <a:ext cx="289141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661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007400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07400">
                  <a:extLst>
                    <a:ext uri="{9D8B030D-6E8A-4147-A177-3AD203B41FA5}">
                      <a16:colId xmlns:a16="http://schemas.microsoft.com/office/drawing/2014/main" val="481497296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06281"/>
                  </a:ext>
                </a:extLst>
              </a:tr>
            </a:tbl>
          </a:graphicData>
        </a:graphic>
      </p:graphicFrame>
      <p:sp>
        <p:nvSpPr>
          <p:cNvPr id="11" name="TextBox 4">
            <a:extLst>
              <a:ext uri="{FF2B5EF4-FFF2-40B4-BE49-F238E27FC236}">
                <a16:creationId xmlns:a16="http://schemas.microsoft.com/office/drawing/2014/main" id="{9021338F-A74D-8748-87A5-A780E97ABD2D}"/>
              </a:ext>
            </a:extLst>
          </p:cNvPr>
          <p:cNvSpPr txBox="1"/>
          <p:nvPr/>
        </p:nvSpPr>
        <p:spPr>
          <a:xfrm>
            <a:off x="6988475" y="2460747"/>
            <a:ext cx="3588327" cy="1702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Myriad Pro" panose="020B0503030403020204" charset="0"/>
              </a:rPr>
              <a:t>Scoring system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Match score: +1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Mismatch score: -2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Gap penalty: -2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1BAEC523-00A3-EF47-9F2F-505980CBEC4B}"/>
              </a:ext>
            </a:extLst>
          </p:cNvPr>
          <p:cNvSpPr txBox="1"/>
          <p:nvPr/>
        </p:nvSpPr>
        <p:spPr>
          <a:xfrm>
            <a:off x="6988475" y="4237527"/>
            <a:ext cx="4825497" cy="22672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Myriad Pro" panose="020B0503030403020204" charset="0"/>
              </a:rPr>
              <a:t>Rules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>
                <a:latin typeface="Myriad Pro" panose="020B0503030403020204" charset="0"/>
              </a:rPr>
              <a:t>Diagonal : Add match or mismatch score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>
                <a:latin typeface="Myriad Pro" panose="020B0503030403020204" charset="0"/>
              </a:rPr>
              <a:t>Left: Add gap penalty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600" dirty="0">
                <a:latin typeface="Myriad Pro" panose="020B0503030403020204" charset="0"/>
              </a:rPr>
              <a:t>Up: Add gap penalty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600" dirty="0">
                <a:latin typeface="Myriad Pro" panose="020B0503030403020204" charset="0"/>
              </a:rPr>
              <a:t>All negative number round to zero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600" dirty="0">
                <a:latin typeface="Myriad Pro" panose="020B0503030403020204" charset="0"/>
              </a:rPr>
              <a:t>Take the maximum number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98CC815E-3C2E-394E-8860-B2228F91E694}"/>
              </a:ext>
            </a:extLst>
          </p:cNvPr>
          <p:cNvSpPr txBox="1"/>
          <p:nvPr/>
        </p:nvSpPr>
        <p:spPr>
          <a:xfrm>
            <a:off x="1888044" y="2565289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G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025E97B-73DE-D541-BA73-4CBCA750D952}"/>
              </a:ext>
            </a:extLst>
          </p:cNvPr>
          <p:cNvSpPr txBox="1"/>
          <p:nvPr/>
        </p:nvSpPr>
        <p:spPr>
          <a:xfrm>
            <a:off x="261921" y="4212306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G</a:t>
            </a:r>
          </a:p>
        </p:txBody>
      </p:sp>
      <p:graphicFrame>
        <p:nvGraphicFramePr>
          <p:cNvPr id="15" name="Table 11">
            <a:extLst>
              <a:ext uri="{FF2B5EF4-FFF2-40B4-BE49-F238E27FC236}">
                <a16:creationId xmlns:a16="http://schemas.microsoft.com/office/drawing/2014/main" id="{65E666BB-1AF5-3F4B-8538-7F300F12A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448765"/>
              </p:ext>
            </p:extLst>
          </p:nvPr>
        </p:nvGraphicFramePr>
        <p:xfrm>
          <a:off x="802460" y="3036236"/>
          <a:ext cx="289141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661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007400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07400">
                  <a:extLst>
                    <a:ext uri="{9D8B030D-6E8A-4147-A177-3AD203B41FA5}">
                      <a16:colId xmlns:a16="http://schemas.microsoft.com/office/drawing/2014/main" val="481497296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06281"/>
                  </a:ext>
                </a:extLst>
              </a:tr>
            </a:tbl>
          </a:graphicData>
        </a:graphic>
      </p:graphicFrame>
      <p:sp>
        <p:nvSpPr>
          <p:cNvPr id="16" name="TextBox 30">
            <a:extLst>
              <a:ext uri="{FF2B5EF4-FFF2-40B4-BE49-F238E27FC236}">
                <a16:creationId xmlns:a16="http://schemas.microsoft.com/office/drawing/2014/main" id="{B5AB9F6C-75ED-3547-9826-33BD9FB8FF7A}"/>
              </a:ext>
            </a:extLst>
          </p:cNvPr>
          <p:cNvSpPr txBox="1"/>
          <p:nvPr/>
        </p:nvSpPr>
        <p:spPr>
          <a:xfrm>
            <a:off x="261921" y="5140307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sp>
        <p:nvSpPr>
          <p:cNvPr id="17" name="TextBox 31">
            <a:extLst>
              <a:ext uri="{FF2B5EF4-FFF2-40B4-BE49-F238E27FC236}">
                <a16:creationId xmlns:a16="http://schemas.microsoft.com/office/drawing/2014/main" id="{9E67D145-E95C-3B4B-BB03-45657E50AAE5}"/>
              </a:ext>
            </a:extLst>
          </p:cNvPr>
          <p:cNvSpPr txBox="1"/>
          <p:nvPr/>
        </p:nvSpPr>
        <p:spPr>
          <a:xfrm>
            <a:off x="2941040" y="2567609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graphicFrame>
        <p:nvGraphicFramePr>
          <p:cNvPr id="18" name="Table 11">
            <a:extLst>
              <a:ext uri="{FF2B5EF4-FFF2-40B4-BE49-F238E27FC236}">
                <a16:creationId xmlns:a16="http://schemas.microsoft.com/office/drawing/2014/main" id="{08737D59-7BAE-7E47-95E2-2A88A4F940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857628"/>
              </p:ext>
            </p:extLst>
          </p:nvPr>
        </p:nvGraphicFramePr>
        <p:xfrm>
          <a:off x="802049" y="3026954"/>
          <a:ext cx="2891410" cy="27877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6610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1007400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1007400">
                  <a:extLst>
                    <a:ext uri="{9D8B030D-6E8A-4147-A177-3AD203B41FA5}">
                      <a16:colId xmlns:a16="http://schemas.microsoft.com/office/drawing/2014/main" val="481497296"/>
                    </a:ext>
                  </a:extLst>
                </a:gridCol>
              </a:tblGrid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9292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06281"/>
                  </a:ext>
                </a:extLst>
              </a:tr>
            </a:tbl>
          </a:graphicData>
        </a:graphic>
      </p:graphicFrame>
      <p:sp>
        <p:nvSpPr>
          <p:cNvPr id="19" name="Oval 6">
            <a:extLst>
              <a:ext uri="{FF2B5EF4-FFF2-40B4-BE49-F238E27FC236}">
                <a16:creationId xmlns:a16="http://schemas.microsoft.com/office/drawing/2014/main" id="{B586E61F-1358-5E43-9282-DAE24BD2E9F5}"/>
              </a:ext>
            </a:extLst>
          </p:cNvPr>
          <p:cNvSpPr/>
          <p:nvPr/>
        </p:nvSpPr>
        <p:spPr>
          <a:xfrm>
            <a:off x="2941040" y="5002306"/>
            <a:ext cx="540129" cy="599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35">
            <a:extLst>
              <a:ext uri="{FF2B5EF4-FFF2-40B4-BE49-F238E27FC236}">
                <a16:creationId xmlns:a16="http://schemas.microsoft.com/office/drawing/2014/main" id="{86C4DAD3-52C8-2843-A7DF-A471BC6BFA3C}"/>
              </a:ext>
            </a:extLst>
          </p:cNvPr>
          <p:cNvSpPr/>
          <p:nvPr/>
        </p:nvSpPr>
        <p:spPr>
          <a:xfrm>
            <a:off x="1888044" y="4130565"/>
            <a:ext cx="540129" cy="599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11">
            <a:extLst>
              <a:ext uri="{FF2B5EF4-FFF2-40B4-BE49-F238E27FC236}">
                <a16:creationId xmlns:a16="http://schemas.microsoft.com/office/drawing/2014/main" id="{DA3479F6-B0E0-3042-B6BD-E9250B07FEC2}"/>
              </a:ext>
            </a:extLst>
          </p:cNvPr>
          <p:cNvCxnSpPr>
            <a:stCxn id="19" idx="1"/>
            <a:endCxn id="20" idx="5"/>
          </p:cNvCxnSpPr>
          <p:nvPr/>
        </p:nvCxnSpPr>
        <p:spPr>
          <a:xfrm flipH="1" flipV="1">
            <a:off x="2349073" y="4642412"/>
            <a:ext cx="671067" cy="4477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6">
            <a:extLst>
              <a:ext uri="{FF2B5EF4-FFF2-40B4-BE49-F238E27FC236}">
                <a16:creationId xmlns:a16="http://schemas.microsoft.com/office/drawing/2014/main" id="{FD21D586-F06A-5841-8469-E0BCAFD5DEB5}"/>
              </a:ext>
            </a:extLst>
          </p:cNvPr>
          <p:cNvSpPr txBox="1"/>
          <p:nvPr/>
        </p:nvSpPr>
        <p:spPr>
          <a:xfrm>
            <a:off x="4475390" y="4408919"/>
            <a:ext cx="1994520" cy="2062103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200" dirty="0">
                <a:latin typeface="Myriad Pro" panose="020B0503030403020204" charset="0"/>
              </a:rPr>
              <a:t>Score: 2</a:t>
            </a:r>
            <a:br>
              <a:rPr lang="en-US" sz="3200" dirty="0">
                <a:latin typeface="Myriad Pro" panose="020B0503030403020204" charset="0"/>
              </a:rPr>
            </a:br>
            <a:r>
              <a:rPr lang="en-US" sz="3200" dirty="0">
                <a:latin typeface="Myriad Pro" panose="020B0503030403020204" charset="0"/>
              </a:rPr>
              <a:t>Result  G C</a:t>
            </a:r>
          </a:p>
          <a:p>
            <a:r>
              <a:rPr lang="en-US" sz="3200" dirty="0">
                <a:latin typeface="Myriad Pro" panose="020B0503030403020204" charset="0"/>
              </a:rPr>
              <a:t>            </a:t>
            </a:r>
          </a:p>
          <a:p>
            <a:r>
              <a:rPr lang="en-US" sz="3200" dirty="0">
                <a:latin typeface="Myriad Pro" panose="020B0503030403020204" charset="0"/>
              </a:rPr>
              <a:t>              G C</a:t>
            </a:r>
          </a:p>
        </p:txBody>
      </p:sp>
      <p:cxnSp>
        <p:nvCxnSpPr>
          <p:cNvPr id="23" name="Straight Connector 37">
            <a:extLst>
              <a:ext uri="{FF2B5EF4-FFF2-40B4-BE49-F238E27FC236}">
                <a16:creationId xmlns:a16="http://schemas.microsoft.com/office/drawing/2014/main" id="{07274863-6522-DE47-9D28-DFC6E05E6A86}"/>
              </a:ext>
            </a:extLst>
          </p:cNvPr>
          <p:cNvCxnSpPr/>
          <p:nvPr/>
        </p:nvCxnSpPr>
        <p:spPr>
          <a:xfrm>
            <a:off x="5927579" y="543346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8">
            <a:extLst>
              <a:ext uri="{FF2B5EF4-FFF2-40B4-BE49-F238E27FC236}">
                <a16:creationId xmlns:a16="http://schemas.microsoft.com/office/drawing/2014/main" id="{E2DC0D02-88E7-D740-8927-111A67F2F787}"/>
              </a:ext>
            </a:extLst>
          </p:cNvPr>
          <p:cNvCxnSpPr/>
          <p:nvPr/>
        </p:nvCxnSpPr>
        <p:spPr>
          <a:xfrm>
            <a:off x="6244159" y="5419976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2">
            <a:extLst>
              <a:ext uri="{FF2B5EF4-FFF2-40B4-BE49-F238E27FC236}">
                <a16:creationId xmlns:a16="http://schemas.microsoft.com/office/drawing/2014/main" id="{89D6F51D-82BB-0149-8435-17FDE38F2CBA}"/>
              </a:ext>
            </a:extLst>
          </p:cNvPr>
          <p:cNvSpPr txBox="1"/>
          <p:nvPr/>
        </p:nvSpPr>
        <p:spPr>
          <a:xfrm>
            <a:off x="4206326" y="2627957"/>
            <a:ext cx="6155468" cy="1702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Myriad Pro" panose="020B0503030403020204" charset="0"/>
              </a:rPr>
              <a:t>Rules: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Start from the largest number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Look for another largest number from rest of the 3 cells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>
                <a:latin typeface="Myriad Pro" panose="020B0503030403020204" charset="0"/>
              </a:rPr>
              <a:t>Until reaching 0</a:t>
            </a:r>
          </a:p>
        </p:txBody>
      </p:sp>
    </p:spTree>
    <p:extLst>
      <p:ext uri="{BB962C8B-B14F-4D97-AF65-F5344CB8AC3E}">
        <p14:creationId xmlns:p14="http://schemas.microsoft.com/office/powerpoint/2010/main" val="38117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 animBg="1"/>
      <p:bldP spid="20" grpId="0" animBg="1"/>
      <p:bldP spid="22" grpId="0" animBg="1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98CC815E-3C2E-394E-8860-B2228F91E694}"/>
              </a:ext>
            </a:extLst>
          </p:cNvPr>
          <p:cNvSpPr txBox="1"/>
          <p:nvPr/>
        </p:nvSpPr>
        <p:spPr>
          <a:xfrm>
            <a:off x="2062841" y="1930763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9025E97B-73DE-D541-BA73-4CBCA750D952}"/>
              </a:ext>
            </a:extLst>
          </p:cNvPr>
          <p:cNvSpPr txBox="1"/>
          <p:nvPr/>
        </p:nvSpPr>
        <p:spPr>
          <a:xfrm>
            <a:off x="190205" y="4750182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graphicFrame>
        <p:nvGraphicFramePr>
          <p:cNvPr id="7" name="Table 11">
            <a:extLst>
              <a:ext uri="{FF2B5EF4-FFF2-40B4-BE49-F238E27FC236}">
                <a16:creationId xmlns:a16="http://schemas.microsoft.com/office/drawing/2014/main" id="{65E666BB-1AF5-3F4B-8538-7F300F12A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786204"/>
              </p:ext>
            </p:extLst>
          </p:nvPr>
        </p:nvGraphicFramePr>
        <p:xfrm>
          <a:off x="730334" y="2412306"/>
          <a:ext cx="3306965" cy="28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393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69193312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48149729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332600778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0628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871913"/>
                  </a:ext>
                </a:extLst>
              </a:tr>
            </a:tbl>
          </a:graphicData>
        </a:graphic>
      </p:graphicFrame>
      <p:sp>
        <p:nvSpPr>
          <p:cNvPr id="8" name="TextBox 31">
            <a:extLst>
              <a:ext uri="{FF2B5EF4-FFF2-40B4-BE49-F238E27FC236}">
                <a16:creationId xmlns:a16="http://schemas.microsoft.com/office/drawing/2014/main" id="{9E67D145-E95C-3B4B-BB03-45657E50AAE5}"/>
              </a:ext>
            </a:extLst>
          </p:cNvPr>
          <p:cNvSpPr txBox="1"/>
          <p:nvPr/>
        </p:nvSpPr>
        <p:spPr>
          <a:xfrm>
            <a:off x="1419631" y="1950641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A</a:t>
            </a:r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503792D8-8369-204D-A6A5-30A7127B3F62}"/>
              </a:ext>
            </a:extLst>
          </p:cNvPr>
          <p:cNvSpPr txBox="1"/>
          <p:nvPr/>
        </p:nvSpPr>
        <p:spPr>
          <a:xfrm>
            <a:off x="163314" y="3288936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id="{D14D5D06-B168-3447-BD5B-F52D36EAD26E}"/>
              </a:ext>
            </a:extLst>
          </p:cNvPr>
          <p:cNvSpPr txBox="1"/>
          <p:nvPr/>
        </p:nvSpPr>
        <p:spPr>
          <a:xfrm>
            <a:off x="163314" y="4001789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G</a:t>
            </a: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8CE05532-6D01-384A-974D-BD556F6F6103}"/>
              </a:ext>
            </a:extLst>
          </p:cNvPr>
          <p:cNvSpPr txBox="1"/>
          <p:nvPr/>
        </p:nvSpPr>
        <p:spPr>
          <a:xfrm>
            <a:off x="3416507" y="1921802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sp>
        <p:nvSpPr>
          <p:cNvPr id="12" name="TextBox 27">
            <a:extLst>
              <a:ext uri="{FF2B5EF4-FFF2-40B4-BE49-F238E27FC236}">
                <a16:creationId xmlns:a16="http://schemas.microsoft.com/office/drawing/2014/main" id="{EF332896-1404-754F-9E43-BC660394AC6F}"/>
              </a:ext>
            </a:extLst>
          </p:cNvPr>
          <p:cNvSpPr txBox="1"/>
          <p:nvPr/>
        </p:nvSpPr>
        <p:spPr>
          <a:xfrm>
            <a:off x="2773297" y="194168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G</a:t>
            </a:r>
          </a:p>
        </p:txBody>
      </p:sp>
      <p:sp>
        <p:nvSpPr>
          <p:cNvPr id="13" name="Oval 34">
            <a:extLst>
              <a:ext uri="{FF2B5EF4-FFF2-40B4-BE49-F238E27FC236}">
                <a16:creationId xmlns:a16="http://schemas.microsoft.com/office/drawing/2014/main" id="{70C55A10-3313-DB4B-8638-229D7B19719B}"/>
              </a:ext>
            </a:extLst>
          </p:cNvPr>
          <p:cNvSpPr/>
          <p:nvPr/>
        </p:nvSpPr>
        <p:spPr>
          <a:xfrm>
            <a:off x="3513138" y="4706536"/>
            <a:ext cx="447619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39">
            <a:extLst>
              <a:ext uri="{FF2B5EF4-FFF2-40B4-BE49-F238E27FC236}">
                <a16:creationId xmlns:a16="http://schemas.microsoft.com/office/drawing/2014/main" id="{C8959B64-9A97-9346-950F-C315B6F85905}"/>
              </a:ext>
            </a:extLst>
          </p:cNvPr>
          <p:cNvSpPr/>
          <p:nvPr/>
        </p:nvSpPr>
        <p:spPr>
          <a:xfrm>
            <a:off x="2831988" y="3970094"/>
            <a:ext cx="478639" cy="4898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40">
            <a:extLst>
              <a:ext uri="{FF2B5EF4-FFF2-40B4-BE49-F238E27FC236}">
                <a16:creationId xmlns:a16="http://schemas.microsoft.com/office/drawing/2014/main" id="{E6560B70-B5A7-054E-AA5E-6F91EC0DEB80}"/>
              </a:ext>
            </a:extLst>
          </p:cNvPr>
          <p:cNvCxnSpPr>
            <a:cxnSpLocks/>
          </p:cNvCxnSpPr>
          <p:nvPr/>
        </p:nvCxnSpPr>
        <p:spPr>
          <a:xfrm flipH="1" flipV="1">
            <a:off x="3247873" y="4459950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41">
            <a:extLst>
              <a:ext uri="{FF2B5EF4-FFF2-40B4-BE49-F238E27FC236}">
                <a16:creationId xmlns:a16="http://schemas.microsoft.com/office/drawing/2014/main" id="{ADE1AA50-AE75-F94B-BFCF-8C85763F37CD}"/>
              </a:ext>
            </a:extLst>
          </p:cNvPr>
          <p:cNvCxnSpPr>
            <a:cxnSpLocks/>
          </p:cNvCxnSpPr>
          <p:nvPr/>
        </p:nvCxnSpPr>
        <p:spPr>
          <a:xfrm flipH="1" flipV="1">
            <a:off x="2562662" y="3719253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42">
            <a:extLst>
              <a:ext uri="{FF2B5EF4-FFF2-40B4-BE49-F238E27FC236}">
                <a16:creationId xmlns:a16="http://schemas.microsoft.com/office/drawing/2014/main" id="{7B755351-1701-6049-9663-D6F428D9D446}"/>
              </a:ext>
            </a:extLst>
          </p:cNvPr>
          <p:cNvSpPr/>
          <p:nvPr/>
        </p:nvSpPr>
        <p:spPr>
          <a:xfrm>
            <a:off x="2204288" y="3288936"/>
            <a:ext cx="447619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42BA98F5-1F92-C349-A620-E3B55200A897}"/>
              </a:ext>
            </a:extLst>
          </p:cNvPr>
          <p:cNvSpPr txBox="1"/>
          <p:nvPr/>
        </p:nvSpPr>
        <p:spPr>
          <a:xfrm>
            <a:off x="6165843" y="2838138"/>
            <a:ext cx="2936211" cy="2062103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 charset="0"/>
              </a:rPr>
              <a:t>Score: 3</a:t>
            </a:r>
            <a:br>
              <a:rPr lang="en-US" sz="3200" dirty="0">
                <a:latin typeface="Myriad Pro" panose="020B0503030403020204" charset="0"/>
              </a:rPr>
            </a:br>
            <a:r>
              <a:rPr lang="en-US" sz="3200" dirty="0">
                <a:latin typeface="Myriad Pro" panose="020B0503030403020204" charset="0"/>
              </a:rPr>
              <a:t>Result  A T G C </a:t>
            </a:r>
          </a:p>
          <a:p>
            <a:r>
              <a:rPr lang="en-US" sz="3200" dirty="0">
                <a:latin typeface="Myriad Pro" panose="020B0503030403020204" charset="0"/>
              </a:rPr>
              <a:t>            </a:t>
            </a:r>
          </a:p>
          <a:p>
            <a:r>
              <a:rPr lang="en-US" sz="3200" dirty="0">
                <a:latin typeface="Myriad Pro" panose="020B0503030403020204" charset="0"/>
              </a:rPr>
              <a:t>                  T  G C</a:t>
            </a:r>
          </a:p>
        </p:txBody>
      </p:sp>
      <p:cxnSp>
        <p:nvCxnSpPr>
          <p:cNvPr id="19" name="Straight Connector 48">
            <a:extLst>
              <a:ext uri="{FF2B5EF4-FFF2-40B4-BE49-F238E27FC236}">
                <a16:creationId xmlns:a16="http://schemas.microsoft.com/office/drawing/2014/main" id="{F0E049D8-1C52-F94C-B279-C024459920F6}"/>
              </a:ext>
            </a:extLst>
          </p:cNvPr>
          <p:cNvCxnSpPr/>
          <p:nvPr/>
        </p:nvCxnSpPr>
        <p:spPr>
          <a:xfrm>
            <a:off x="7643593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9">
            <a:extLst>
              <a:ext uri="{FF2B5EF4-FFF2-40B4-BE49-F238E27FC236}">
                <a16:creationId xmlns:a16="http://schemas.microsoft.com/office/drawing/2014/main" id="{033B26DA-82BA-3947-8425-10357CFA628C}"/>
              </a:ext>
            </a:extLst>
          </p:cNvPr>
          <p:cNvCxnSpPr/>
          <p:nvPr/>
        </p:nvCxnSpPr>
        <p:spPr>
          <a:xfrm>
            <a:off x="7892513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0">
            <a:extLst>
              <a:ext uri="{FF2B5EF4-FFF2-40B4-BE49-F238E27FC236}">
                <a16:creationId xmlns:a16="http://schemas.microsoft.com/office/drawing/2014/main" id="{483A0AFE-02EE-7647-BCFD-B97AEAB6E734}"/>
              </a:ext>
            </a:extLst>
          </p:cNvPr>
          <p:cNvCxnSpPr/>
          <p:nvPr/>
        </p:nvCxnSpPr>
        <p:spPr>
          <a:xfrm>
            <a:off x="8563963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51">
            <a:extLst>
              <a:ext uri="{FF2B5EF4-FFF2-40B4-BE49-F238E27FC236}">
                <a16:creationId xmlns:a16="http://schemas.microsoft.com/office/drawing/2014/main" id="{7C4A1DCC-C4D9-B743-B3D3-B2A0A2EC8276}"/>
              </a:ext>
            </a:extLst>
          </p:cNvPr>
          <p:cNvCxnSpPr/>
          <p:nvPr/>
        </p:nvCxnSpPr>
        <p:spPr>
          <a:xfrm>
            <a:off x="8282071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838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98CC815E-3C2E-394E-8860-B2228F91E694}"/>
              </a:ext>
            </a:extLst>
          </p:cNvPr>
          <p:cNvSpPr txBox="1"/>
          <p:nvPr/>
        </p:nvSpPr>
        <p:spPr>
          <a:xfrm>
            <a:off x="2062841" y="1930763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E</a:t>
            </a: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9025E97B-73DE-D541-BA73-4CBCA750D952}"/>
              </a:ext>
            </a:extLst>
          </p:cNvPr>
          <p:cNvSpPr txBox="1"/>
          <p:nvPr/>
        </p:nvSpPr>
        <p:spPr>
          <a:xfrm>
            <a:off x="190205" y="4750182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A</a:t>
            </a:r>
          </a:p>
        </p:txBody>
      </p:sp>
      <p:graphicFrame>
        <p:nvGraphicFramePr>
          <p:cNvPr id="7" name="Table 11">
            <a:extLst>
              <a:ext uri="{FF2B5EF4-FFF2-40B4-BE49-F238E27FC236}">
                <a16:creationId xmlns:a16="http://schemas.microsoft.com/office/drawing/2014/main" id="{65E666BB-1AF5-3F4B-8538-7F300F12A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507066"/>
              </p:ext>
            </p:extLst>
          </p:nvPr>
        </p:nvGraphicFramePr>
        <p:xfrm>
          <a:off x="730334" y="2412306"/>
          <a:ext cx="4629751" cy="360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393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69193312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48149729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3326007786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1211564228"/>
                    </a:ext>
                  </a:extLst>
                </a:gridCol>
                <a:gridCol w="661393">
                  <a:extLst>
                    <a:ext uri="{9D8B030D-6E8A-4147-A177-3AD203B41FA5}">
                      <a16:colId xmlns:a16="http://schemas.microsoft.com/office/drawing/2014/main" val="412290645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0628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87191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031943"/>
                  </a:ext>
                </a:extLst>
              </a:tr>
            </a:tbl>
          </a:graphicData>
        </a:graphic>
      </p:graphicFrame>
      <p:sp>
        <p:nvSpPr>
          <p:cNvPr id="8" name="TextBox 30">
            <a:extLst>
              <a:ext uri="{FF2B5EF4-FFF2-40B4-BE49-F238E27FC236}">
                <a16:creationId xmlns:a16="http://schemas.microsoft.com/office/drawing/2014/main" id="{B5AB9F6C-75ED-3547-9826-33BD9FB8FF7A}"/>
              </a:ext>
            </a:extLst>
          </p:cNvPr>
          <p:cNvSpPr txBox="1"/>
          <p:nvPr/>
        </p:nvSpPr>
        <p:spPr>
          <a:xfrm>
            <a:off x="190205" y="5463035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R</a:t>
            </a:r>
          </a:p>
        </p:txBody>
      </p:sp>
      <p:sp>
        <p:nvSpPr>
          <p:cNvPr id="9" name="TextBox 31">
            <a:extLst>
              <a:ext uri="{FF2B5EF4-FFF2-40B4-BE49-F238E27FC236}">
                <a16:creationId xmlns:a16="http://schemas.microsoft.com/office/drawing/2014/main" id="{9E67D145-E95C-3B4B-BB03-45657E50AAE5}"/>
              </a:ext>
            </a:extLst>
          </p:cNvPr>
          <p:cNvSpPr txBox="1"/>
          <p:nvPr/>
        </p:nvSpPr>
        <p:spPr>
          <a:xfrm>
            <a:off x="1419631" y="1950641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B</a:t>
            </a: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503792D8-8369-204D-A6A5-30A7127B3F62}"/>
              </a:ext>
            </a:extLst>
          </p:cNvPr>
          <p:cNvSpPr txBox="1"/>
          <p:nvPr/>
        </p:nvSpPr>
        <p:spPr>
          <a:xfrm>
            <a:off x="163314" y="3288936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B</a:t>
            </a:r>
          </a:p>
        </p:txBody>
      </p:sp>
      <p:sp>
        <p:nvSpPr>
          <p:cNvPr id="11" name="TextBox 25">
            <a:extLst>
              <a:ext uri="{FF2B5EF4-FFF2-40B4-BE49-F238E27FC236}">
                <a16:creationId xmlns:a16="http://schemas.microsoft.com/office/drawing/2014/main" id="{D14D5D06-B168-3447-BD5B-F52D36EAD26E}"/>
              </a:ext>
            </a:extLst>
          </p:cNvPr>
          <p:cNvSpPr txBox="1"/>
          <p:nvPr/>
        </p:nvSpPr>
        <p:spPr>
          <a:xfrm>
            <a:off x="163314" y="4001789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E</a:t>
            </a:r>
          </a:p>
        </p:txBody>
      </p:sp>
      <p:sp>
        <p:nvSpPr>
          <p:cNvPr id="12" name="TextBox 26">
            <a:extLst>
              <a:ext uri="{FF2B5EF4-FFF2-40B4-BE49-F238E27FC236}">
                <a16:creationId xmlns:a16="http://schemas.microsoft.com/office/drawing/2014/main" id="{8CE05532-6D01-384A-974D-BD556F6F6103}"/>
              </a:ext>
            </a:extLst>
          </p:cNvPr>
          <p:cNvSpPr txBox="1"/>
          <p:nvPr/>
        </p:nvSpPr>
        <p:spPr>
          <a:xfrm>
            <a:off x="3416507" y="1921802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A</a:t>
            </a: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id="{EF332896-1404-754F-9E43-BC660394AC6F}"/>
              </a:ext>
            </a:extLst>
          </p:cNvPr>
          <p:cNvSpPr txBox="1"/>
          <p:nvPr/>
        </p:nvSpPr>
        <p:spPr>
          <a:xfrm>
            <a:off x="2773297" y="194168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W</a:t>
            </a:r>
          </a:p>
        </p:txBody>
      </p:sp>
      <p:sp>
        <p:nvSpPr>
          <p:cNvPr id="14" name="TextBox 29">
            <a:extLst>
              <a:ext uri="{FF2B5EF4-FFF2-40B4-BE49-F238E27FC236}">
                <a16:creationId xmlns:a16="http://schemas.microsoft.com/office/drawing/2014/main" id="{6C1FE08D-01D1-5F42-A442-20F5B9213304}"/>
              </a:ext>
            </a:extLst>
          </p:cNvPr>
          <p:cNvSpPr txBox="1"/>
          <p:nvPr/>
        </p:nvSpPr>
        <p:spPr>
          <a:xfrm>
            <a:off x="4725357" y="1921802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E</a:t>
            </a: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4D5E7ACE-F9C0-4842-AA95-7CD485A30697}"/>
              </a:ext>
            </a:extLst>
          </p:cNvPr>
          <p:cNvSpPr txBox="1"/>
          <p:nvPr/>
        </p:nvSpPr>
        <p:spPr>
          <a:xfrm>
            <a:off x="4082147" y="1941680"/>
            <a:ext cx="54012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R</a:t>
            </a: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70C55A10-3313-DB4B-8638-229D7B19719B}"/>
              </a:ext>
            </a:extLst>
          </p:cNvPr>
          <p:cNvSpPr/>
          <p:nvPr/>
        </p:nvSpPr>
        <p:spPr>
          <a:xfrm>
            <a:off x="4128401" y="5419389"/>
            <a:ext cx="447619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39">
            <a:extLst>
              <a:ext uri="{FF2B5EF4-FFF2-40B4-BE49-F238E27FC236}">
                <a16:creationId xmlns:a16="http://schemas.microsoft.com/office/drawing/2014/main" id="{C8959B64-9A97-9346-950F-C315B6F85905}"/>
              </a:ext>
            </a:extLst>
          </p:cNvPr>
          <p:cNvSpPr/>
          <p:nvPr/>
        </p:nvSpPr>
        <p:spPr>
          <a:xfrm>
            <a:off x="3447251" y="4682947"/>
            <a:ext cx="478639" cy="4898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40">
            <a:extLst>
              <a:ext uri="{FF2B5EF4-FFF2-40B4-BE49-F238E27FC236}">
                <a16:creationId xmlns:a16="http://schemas.microsoft.com/office/drawing/2014/main" id="{E6560B70-B5A7-054E-AA5E-6F91EC0DEB80}"/>
              </a:ext>
            </a:extLst>
          </p:cNvPr>
          <p:cNvCxnSpPr>
            <a:cxnSpLocks/>
          </p:cNvCxnSpPr>
          <p:nvPr/>
        </p:nvCxnSpPr>
        <p:spPr>
          <a:xfrm flipH="1" flipV="1">
            <a:off x="3863136" y="5172803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41">
            <a:extLst>
              <a:ext uri="{FF2B5EF4-FFF2-40B4-BE49-F238E27FC236}">
                <a16:creationId xmlns:a16="http://schemas.microsoft.com/office/drawing/2014/main" id="{ADE1AA50-AE75-F94B-BFCF-8C85763F37CD}"/>
              </a:ext>
            </a:extLst>
          </p:cNvPr>
          <p:cNvCxnSpPr>
            <a:cxnSpLocks/>
          </p:cNvCxnSpPr>
          <p:nvPr/>
        </p:nvCxnSpPr>
        <p:spPr>
          <a:xfrm flipH="1" flipV="1">
            <a:off x="3177925" y="4432106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42">
            <a:extLst>
              <a:ext uri="{FF2B5EF4-FFF2-40B4-BE49-F238E27FC236}">
                <a16:creationId xmlns:a16="http://schemas.microsoft.com/office/drawing/2014/main" id="{7B755351-1701-6049-9663-D6F428D9D446}"/>
              </a:ext>
            </a:extLst>
          </p:cNvPr>
          <p:cNvSpPr/>
          <p:nvPr/>
        </p:nvSpPr>
        <p:spPr>
          <a:xfrm>
            <a:off x="2819551" y="4001789"/>
            <a:ext cx="447619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43">
            <a:extLst>
              <a:ext uri="{FF2B5EF4-FFF2-40B4-BE49-F238E27FC236}">
                <a16:creationId xmlns:a16="http://schemas.microsoft.com/office/drawing/2014/main" id="{E11AE240-7494-374B-8EC0-4D509F457869}"/>
              </a:ext>
            </a:extLst>
          </p:cNvPr>
          <p:cNvSpPr/>
          <p:nvPr/>
        </p:nvSpPr>
        <p:spPr>
          <a:xfrm>
            <a:off x="2168733" y="3978064"/>
            <a:ext cx="447619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44">
            <a:extLst>
              <a:ext uri="{FF2B5EF4-FFF2-40B4-BE49-F238E27FC236}">
                <a16:creationId xmlns:a16="http://schemas.microsoft.com/office/drawing/2014/main" id="{26B12005-F1AD-F445-8BDA-C618D72A4CF2}"/>
              </a:ext>
            </a:extLst>
          </p:cNvPr>
          <p:cNvSpPr/>
          <p:nvPr/>
        </p:nvSpPr>
        <p:spPr>
          <a:xfrm>
            <a:off x="1465885" y="3265689"/>
            <a:ext cx="447619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45">
            <a:extLst>
              <a:ext uri="{FF2B5EF4-FFF2-40B4-BE49-F238E27FC236}">
                <a16:creationId xmlns:a16="http://schemas.microsoft.com/office/drawing/2014/main" id="{0D401449-7034-3749-AE0D-8E2A5B45452A}"/>
              </a:ext>
            </a:extLst>
          </p:cNvPr>
          <p:cNvCxnSpPr>
            <a:cxnSpLocks/>
          </p:cNvCxnSpPr>
          <p:nvPr/>
        </p:nvCxnSpPr>
        <p:spPr>
          <a:xfrm flipH="1" flipV="1">
            <a:off x="1897731" y="3760316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46">
            <a:extLst>
              <a:ext uri="{FF2B5EF4-FFF2-40B4-BE49-F238E27FC236}">
                <a16:creationId xmlns:a16="http://schemas.microsoft.com/office/drawing/2014/main" id="{83BE08F4-4B32-7B49-A590-D7693E5153A3}"/>
              </a:ext>
            </a:extLst>
          </p:cNvPr>
          <p:cNvCxnSpPr>
            <a:cxnSpLocks/>
            <a:stCxn id="20" idx="2"/>
          </p:cNvCxnSpPr>
          <p:nvPr/>
        </p:nvCxnSpPr>
        <p:spPr>
          <a:xfrm flipH="1" flipV="1">
            <a:off x="2578005" y="4209717"/>
            <a:ext cx="241546" cy="2631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7">
            <a:extLst>
              <a:ext uri="{FF2B5EF4-FFF2-40B4-BE49-F238E27FC236}">
                <a16:creationId xmlns:a16="http://schemas.microsoft.com/office/drawing/2014/main" id="{42BA98F5-1F92-C349-A620-E3B55200A897}"/>
              </a:ext>
            </a:extLst>
          </p:cNvPr>
          <p:cNvSpPr txBox="1"/>
          <p:nvPr/>
        </p:nvSpPr>
        <p:spPr>
          <a:xfrm>
            <a:off x="6165844" y="2838138"/>
            <a:ext cx="3206605" cy="2062103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 charset="0"/>
              </a:rPr>
              <a:t>Score: 10</a:t>
            </a:r>
            <a:br>
              <a:rPr lang="en-US" sz="3200" dirty="0">
                <a:latin typeface="Myriad Pro" panose="020B0503030403020204" charset="0"/>
              </a:rPr>
            </a:br>
            <a:r>
              <a:rPr lang="en-US" sz="3200" dirty="0">
                <a:latin typeface="Myriad Pro" panose="020B0503030403020204" charset="0"/>
              </a:rPr>
              <a:t>Result  B E W A R </a:t>
            </a:r>
          </a:p>
          <a:p>
            <a:r>
              <a:rPr lang="en-US" sz="3200" dirty="0">
                <a:latin typeface="Myriad Pro" panose="020B0503030403020204" charset="0"/>
              </a:rPr>
              <a:t>            </a:t>
            </a:r>
          </a:p>
          <a:p>
            <a:r>
              <a:rPr lang="en-US" sz="3200" dirty="0">
                <a:latin typeface="Myriad Pro" panose="020B0503030403020204" charset="0"/>
              </a:rPr>
              <a:t>              B E      A R</a:t>
            </a:r>
          </a:p>
        </p:txBody>
      </p:sp>
      <p:cxnSp>
        <p:nvCxnSpPr>
          <p:cNvPr id="26" name="Straight Connector 48">
            <a:extLst>
              <a:ext uri="{FF2B5EF4-FFF2-40B4-BE49-F238E27FC236}">
                <a16:creationId xmlns:a16="http://schemas.microsoft.com/office/drawing/2014/main" id="{F0E049D8-1C52-F94C-B279-C024459920F6}"/>
              </a:ext>
            </a:extLst>
          </p:cNvPr>
          <p:cNvCxnSpPr/>
          <p:nvPr/>
        </p:nvCxnSpPr>
        <p:spPr>
          <a:xfrm>
            <a:off x="7567481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9">
            <a:extLst>
              <a:ext uri="{FF2B5EF4-FFF2-40B4-BE49-F238E27FC236}">
                <a16:creationId xmlns:a16="http://schemas.microsoft.com/office/drawing/2014/main" id="{033B26DA-82BA-3947-8425-10357CFA628C}"/>
              </a:ext>
            </a:extLst>
          </p:cNvPr>
          <p:cNvCxnSpPr/>
          <p:nvPr/>
        </p:nvCxnSpPr>
        <p:spPr>
          <a:xfrm>
            <a:off x="7892513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0">
            <a:extLst>
              <a:ext uri="{FF2B5EF4-FFF2-40B4-BE49-F238E27FC236}">
                <a16:creationId xmlns:a16="http://schemas.microsoft.com/office/drawing/2014/main" id="{483A0AFE-02EE-7647-BCFD-B97AEAB6E734}"/>
              </a:ext>
            </a:extLst>
          </p:cNvPr>
          <p:cNvCxnSpPr/>
          <p:nvPr/>
        </p:nvCxnSpPr>
        <p:spPr>
          <a:xfrm>
            <a:off x="8614297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1">
            <a:extLst>
              <a:ext uri="{FF2B5EF4-FFF2-40B4-BE49-F238E27FC236}">
                <a16:creationId xmlns:a16="http://schemas.microsoft.com/office/drawing/2014/main" id="{7C4A1DCC-C4D9-B743-B3D3-B2A0A2EC8276}"/>
              </a:ext>
            </a:extLst>
          </p:cNvPr>
          <p:cNvCxnSpPr/>
          <p:nvPr/>
        </p:nvCxnSpPr>
        <p:spPr>
          <a:xfrm>
            <a:off x="8932091" y="3859058"/>
            <a:ext cx="0" cy="5009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9">
            <a:extLst>
              <a:ext uri="{FF2B5EF4-FFF2-40B4-BE49-F238E27FC236}">
                <a16:creationId xmlns:a16="http://schemas.microsoft.com/office/drawing/2014/main" id="{63800971-ABBC-5641-9B16-656F4162833C}"/>
              </a:ext>
            </a:extLst>
          </p:cNvPr>
          <p:cNvCxnSpPr>
            <a:cxnSpLocks/>
          </p:cNvCxnSpPr>
          <p:nvPr/>
        </p:nvCxnSpPr>
        <p:spPr>
          <a:xfrm>
            <a:off x="8129612" y="4613996"/>
            <a:ext cx="3075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4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Smith-Waterman Alignment</a:t>
            </a:r>
            <a:endParaRPr lang="zh-TW" altLang="en-US" dirty="0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98CC815E-3C2E-394E-8860-B2228F91E694}"/>
              </a:ext>
            </a:extLst>
          </p:cNvPr>
          <p:cNvSpPr txBox="1"/>
          <p:nvPr/>
        </p:nvSpPr>
        <p:spPr>
          <a:xfrm>
            <a:off x="2062841" y="1584396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H</a:t>
            </a: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9025E97B-73DE-D541-BA73-4CBCA750D952}"/>
              </a:ext>
            </a:extLst>
          </p:cNvPr>
          <p:cNvSpPr txBox="1"/>
          <p:nvPr/>
        </p:nvSpPr>
        <p:spPr>
          <a:xfrm>
            <a:off x="190205" y="4403815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A</a:t>
            </a:r>
          </a:p>
        </p:txBody>
      </p:sp>
      <p:graphicFrame>
        <p:nvGraphicFramePr>
          <p:cNvPr id="7" name="Table 11">
            <a:extLst>
              <a:ext uri="{FF2B5EF4-FFF2-40B4-BE49-F238E27FC236}">
                <a16:creationId xmlns:a16="http://schemas.microsoft.com/office/drawing/2014/main" id="{65E666BB-1AF5-3F4B-8538-7F300F12A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599487"/>
              </p:ext>
            </p:extLst>
          </p:nvPr>
        </p:nvGraphicFramePr>
        <p:xfrm>
          <a:off x="730333" y="2065939"/>
          <a:ext cx="7720944" cy="432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412">
                  <a:extLst>
                    <a:ext uri="{9D8B030D-6E8A-4147-A177-3AD203B41FA5}">
                      <a16:colId xmlns:a16="http://schemas.microsoft.com/office/drawing/2014/main" val="1345966436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2158934161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691933126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481497296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3326007786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1211564228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4122906454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631293813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3490638873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1817866728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901243008"/>
                    </a:ext>
                  </a:extLst>
                </a:gridCol>
                <a:gridCol w="643412">
                  <a:extLst>
                    <a:ext uri="{9D8B030D-6E8A-4147-A177-3AD203B41FA5}">
                      <a16:colId xmlns:a16="http://schemas.microsoft.com/office/drawing/2014/main" val="926274345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04836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5147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0628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87191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03194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941109"/>
                  </a:ext>
                </a:extLst>
              </a:tr>
            </a:tbl>
          </a:graphicData>
        </a:graphic>
      </p:graphicFrame>
      <p:sp>
        <p:nvSpPr>
          <p:cNvPr id="8" name="TextBox 30">
            <a:extLst>
              <a:ext uri="{FF2B5EF4-FFF2-40B4-BE49-F238E27FC236}">
                <a16:creationId xmlns:a16="http://schemas.microsoft.com/office/drawing/2014/main" id="{B5AB9F6C-75ED-3547-9826-33BD9FB8FF7A}"/>
              </a:ext>
            </a:extLst>
          </p:cNvPr>
          <p:cNvSpPr txBox="1"/>
          <p:nvPr/>
        </p:nvSpPr>
        <p:spPr>
          <a:xfrm>
            <a:off x="190205" y="5116668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S</a:t>
            </a:r>
          </a:p>
        </p:txBody>
      </p:sp>
      <p:sp>
        <p:nvSpPr>
          <p:cNvPr id="9" name="TextBox 31">
            <a:extLst>
              <a:ext uri="{FF2B5EF4-FFF2-40B4-BE49-F238E27FC236}">
                <a16:creationId xmlns:a16="http://schemas.microsoft.com/office/drawing/2014/main" id="{9E67D145-E95C-3B4B-BB03-45657E50AAE5}"/>
              </a:ext>
            </a:extLst>
          </p:cNvPr>
          <p:cNvSpPr txBox="1"/>
          <p:nvPr/>
        </p:nvSpPr>
        <p:spPr>
          <a:xfrm>
            <a:off x="1419631" y="1604274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C</a:t>
            </a: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503792D8-8369-204D-A6A5-30A7127B3F62}"/>
              </a:ext>
            </a:extLst>
          </p:cNvPr>
          <p:cNvSpPr txBox="1"/>
          <p:nvPr/>
        </p:nvSpPr>
        <p:spPr>
          <a:xfrm>
            <a:off x="163314" y="2942569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R</a:t>
            </a:r>
          </a:p>
        </p:txBody>
      </p:sp>
      <p:sp>
        <p:nvSpPr>
          <p:cNvPr id="11" name="TextBox 25">
            <a:extLst>
              <a:ext uri="{FF2B5EF4-FFF2-40B4-BE49-F238E27FC236}">
                <a16:creationId xmlns:a16="http://schemas.microsoft.com/office/drawing/2014/main" id="{D14D5D06-B168-3447-BD5B-F52D36EAD26E}"/>
              </a:ext>
            </a:extLst>
          </p:cNvPr>
          <p:cNvSpPr txBox="1"/>
          <p:nvPr/>
        </p:nvSpPr>
        <p:spPr>
          <a:xfrm>
            <a:off x="163314" y="3655422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O</a:t>
            </a:r>
          </a:p>
        </p:txBody>
      </p:sp>
      <p:sp>
        <p:nvSpPr>
          <p:cNvPr id="12" name="TextBox 26">
            <a:extLst>
              <a:ext uri="{FF2B5EF4-FFF2-40B4-BE49-F238E27FC236}">
                <a16:creationId xmlns:a16="http://schemas.microsoft.com/office/drawing/2014/main" id="{8CE05532-6D01-384A-974D-BD556F6F6103}"/>
              </a:ext>
            </a:extLst>
          </p:cNvPr>
          <p:cNvSpPr txBox="1"/>
          <p:nvPr/>
        </p:nvSpPr>
        <p:spPr>
          <a:xfrm>
            <a:off x="3374942" y="1575435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O</a:t>
            </a: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id="{EF332896-1404-754F-9E43-BC660394AC6F}"/>
              </a:ext>
            </a:extLst>
          </p:cNvPr>
          <p:cNvSpPr txBox="1"/>
          <p:nvPr/>
        </p:nvSpPr>
        <p:spPr>
          <a:xfrm>
            <a:off x="2704022" y="1595313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L</a:t>
            </a:r>
          </a:p>
        </p:txBody>
      </p:sp>
      <p:sp>
        <p:nvSpPr>
          <p:cNvPr id="14" name="TextBox 29">
            <a:extLst>
              <a:ext uri="{FF2B5EF4-FFF2-40B4-BE49-F238E27FC236}">
                <a16:creationId xmlns:a16="http://schemas.microsoft.com/office/drawing/2014/main" id="{6C1FE08D-01D1-5F42-A442-20F5B9213304}"/>
              </a:ext>
            </a:extLst>
          </p:cNvPr>
          <p:cNvSpPr txBox="1"/>
          <p:nvPr/>
        </p:nvSpPr>
        <p:spPr>
          <a:xfrm>
            <a:off x="4642227" y="1575435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O</a:t>
            </a: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4D5E7ACE-F9C0-4842-AA95-7CD485A30697}"/>
              </a:ext>
            </a:extLst>
          </p:cNvPr>
          <p:cNvSpPr txBox="1"/>
          <p:nvPr/>
        </p:nvSpPr>
        <p:spPr>
          <a:xfrm>
            <a:off x="4082147" y="1595313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R</a:t>
            </a: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70C55A10-3313-DB4B-8638-229D7B19719B}"/>
              </a:ext>
            </a:extLst>
          </p:cNvPr>
          <p:cNvSpPr/>
          <p:nvPr/>
        </p:nvSpPr>
        <p:spPr>
          <a:xfrm>
            <a:off x="7903911" y="5772676"/>
            <a:ext cx="459154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39">
            <a:extLst>
              <a:ext uri="{FF2B5EF4-FFF2-40B4-BE49-F238E27FC236}">
                <a16:creationId xmlns:a16="http://schemas.microsoft.com/office/drawing/2014/main" id="{C8959B64-9A97-9346-950F-C315B6F85905}"/>
              </a:ext>
            </a:extLst>
          </p:cNvPr>
          <p:cNvSpPr/>
          <p:nvPr/>
        </p:nvSpPr>
        <p:spPr>
          <a:xfrm>
            <a:off x="7222761" y="5036234"/>
            <a:ext cx="490973" cy="4898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40">
            <a:extLst>
              <a:ext uri="{FF2B5EF4-FFF2-40B4-BE49-F238E27FC236}">
                <a16:creationId xmlns:a16="http://schemas.microsoft.com/office/drawing/2014/main" id="{E6560B70-B5A7-054E-AA5E-6F91EC0DEB80}"/>
              </a:ext>
            </a:extLst>
          </p:cNvPr>
          <p:cNvCxnSpPr>
            <a:cxnSpLocks/>
          </p:cNvCxnSpPr>
          <p:nvPr/>
        </p:nvCxnSpPr>
        <p:spPr>
          <a:xfrm flipH="1" flipV="1">
            <a:off x="7638646" y="5526090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41">
            <a:extLst>
              <a:ext uri="{FF2B5EF4-FFF2-40B4-BE49-F238E27FC236}">
                <a16:creationId xmlns:a16="http://schemas.microsoft.com/office/drawing/2014/main" id="{ADE1AA50-AE75-F94B-BFCF-8C85763F37CD}"/>
              </a:ext>
            </a:extLst>
          </p:cNvPr>
          <p:cNvCxnSpPr>
            <a:cxnSpLocks/>
          </p:cNvCxnSpPr>
          <p:nvPr/>
        </p:nvCxnSpPr>
        <p:spPr>
          <a:xfrm flipH="1" flipV="1">
            <a:off x="6953435" y="4785393"/>
            <a:ext cx="271002" cy="217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42">
            <a:extLst>
              <a:ext uri="{FF2B5EF4-FFF2-40B4-BE49-F238E27FC236}">
                <a16:creationId xmlns:a16="http://schemas.microsoft.com/office/drawing/2014/main" id="{7B755351-1701-6049-9663-D6F428D9D446}"/>
              </a:ext>
            </a:extLst>
          </p:cNvPr>
          <p:cNvSpPr/>
          <p:nvPr/>
        </p:nvSpPr>
        <p:spPr>
          <a:xfrm>
            <a:off x="6595061" y="4355076"/>
            <a:ext cx="459154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43">
            <a:extLst>
              <a:ext uri="{FF2B5EF4-FFF2-40B4-BE49-F238E27FC236}">
                <a16:creationId xmlns:a16="http://schemas.microsoft.com/office/drawing/2014/main" id="{E11AE240-7494-374B-8EC0-4D509F457869}"/>
              </a:ext>
            </a:extLst>
          </p:cNvPr>
          <p:cNvSpPr/>
          <p:nvPr/>
        </p:nvSpPr>
        <p:spPr>
          <a:xfrm>
            <a:off x="6029303" y="3629606"/>
            <a:ext cx="459154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44">
            <a:extLst>
              <a:ext uri="{FF2B5EF4-FFF2-40B4-BE49-F238E27FC236}">
                <a16:creationId xmlns:a16="http://schemas.microsoft.com/office/drawing/2014/main" id="{26B12005-F1AD-F445-8BDA-C618D72A4CF2}"/>
              </a:ext>
            </a:extLst>
          </p:cNvPr>
          <p:cNvSpPr/>
          <p:nvPr/>
        </p:nvSpPr>
        <p:spPr>
          <a:xfrm>
            <a:off x="5305190" y="3618976"/>
            <a:ext cx="459154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45">
            <a:extLst>
              <a:ext uri="{FF2B5EF4-FFF2-40B4-BE49-F238E27FC236}">
                <a16:creationId xmlns:a16="http://schemas.microsoft.com/office/drawing/2014/main" id="{0D401449-7034-3749-AE0D-8E2A5B45452A}"/>
              </a:ext>
            </a:extLst>
          </p:cNvPr>
          <p:cNvCxnSpPr>
            <a:cxnSpLocks/>
          </p:cNvCxnSpPr>
          <p:nvPr/>
        </p:nvCxnSpPr>
        <p:spPr>
          <a:xfrm flipH="1">
            <a:off x="5750690" y="3846489"/>
            <a:ext cx="25734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46">
            <a:extLst>
              <a:ext uri="{FF2B5EF4-FFF2-40B4-BE49-F238E27FC236}">
                <a16:creationId xmlns:a16="http://schemas.microsoft.com/office/drawing/2014/main" id="{83BE08F4-4B32-7B49-A590-D7693E5153A3}"/>
              </a:ext>
            </a:extLst>
          </p:cNvPr>
          <p:cNvCxnSpPr>
            <a:cxnSpLocks/>
            <a:stCxn id="20" idx="1"/>
          </p:cNvCxnSpPr>
          <p:nvPr/>
        </p:nvCxnSpPr>
        <p:spPr>
          <a:xfrm flipH="1" flipV="1">
            <a:off x="6324059" y="4087459"/>
            <a:ext cx="338244" cy="3362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7">
            <a:extLst>
              <a:ext uri="{FF2B5EF4-FFF2-40B4-BE49-F238E27FC236}">
                <a16:creationId xmlns:a16="http://schemas.microsoft.com/office/drawing/2014/main" id="{42BA98F5-1F92-C349-A620-E3B55200A897}"/>
              </a:ext>
            </a:extLst>
          </p:cNvPr>
          <p:cNvSpPr txBox="1"/>
          <p:nvPr/>
        </p:nvSpPr>
        <p:spPr>
          <a:xfrm>
            <a:off x="8497691" y="2832298"/>
            <a:ext cx="3504104" cy="187743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900" dirty="0">
                <a:latin typeface="Myriad Pro" panose="020B0503030403020204" charset="0"/>
              </a:rPr>
              <a:t>Score: 11</a:t>
            </a:r>
            <a:br>
              <a:rPr lang="en-US" sz="2900" dirty="0">
                <a:latin typeface="Myriad Pro" panose="020B0503030403020204" charset="0"/>
              </a:rPr>
            </a:br>
            <a:r>
              <a:rPr lang="en-US" sz="2900" dirty="0">
                <a:latin typeface="Myriad Pro" panose="020B0503030403020204" charset="0"/>
              </a:rPr>
              <a:t>Result  R O P L A S T</a:t>
            </a:r>
          </a:p>
          <a:p>
            <a:r>
              <a:rPr lang="en-US" sz="2900" dirty="0">
                <a:latin typeface="Myriad Pro" panose="020B0503030403020204" charset="0"/>
              </a:rPr>
              <a:t>            </a:t>
            </a:r>
          </a:p>
          <a:p>
            <a:r>
              <a:rPr lang="en-US" sz="2900" dirty="0">
                <a:latin typeface="Myriad Pro" panose="020B0503030403020204" charset="0"/>
              </a:rPr>
              <a:t>              R O        A S T</a:t>
            </a:r>
          </a:p>
        </p:txBody>
      </p:sp>
      <p:cxnSp>
        <p:nvCxnSpPr>
          <p:cNvPr id="26" name="Straight Connector 48">
            <a:extLst>
              <a:ext uri="{FF2B5EF4-FFF2-40B4-BE49-F238E27FC236}">
                <a16:creationId xmlns:a16="http://schemas.microsoft.com/office/drawing/2014/main" id="{F0E049D8-1C52-F94C-B279-C024459920F6}"/>
              </a:ext>
            </a:extLst>
          </p:cNvPr>
          <p:cNvCxnSpPr>
            <a:cxnSpLocks/>
          </p:cNvCxnSpPr>
          <p:nvPr/>
        </p:nvCxnSpPr>
        <p:spPr>
          <a:xfrm>
            <a:off x="9827533" y="3829156"/>
            <a:ext cx="0" cy="360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9">
            <a:extLst>
              <a:ext uri="{FF2B5EF4-FFF2-40B4-BE49-F238E27FC236}">
                <a16:creationId xmlns:a16="http://schemas.microsoft.com/office/drawing/2014/main" id="{63800971-ABBC-5641-9B16-656F4162833C}"/>
              </a:ext>
            </a:extLst>
          </p:cNvPr>
          <p:cNvCxnSpPr>
            <a:cxnSpLocks/>
          </p:cNvCxnSpPr>
          <p:nvPr/>
        </p:nvCxnSpPr>
        <p:spPr>
          <a:xfrm>
            <a:off x="10209543" y="4433589"/>
            <a:ext cx="229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33">
            <a:extLst>
              <a:ext uri="{FF2B5EF4-FFF2-40B4-BE49-F238E27FC236}">
                <a16:creationId xmlns:a16="http://schemas.microsoft.com/office/drawing/2014/main" id="{2EBFC91F-2747-C842-9024-ABB011C8E27A}"/>
              </a:ext>
            </a:extLst>
          </p:cNvPr>
          <p:cNvSpPr txBox="1"/>
          <p:nvPr/>
        </p:nvSpPr>
        <p:spPr>
          <a:xfrm>
            <a:off x="190205" y="5817967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sp>
        <p:nvSpPr>
          <p:cNvPr id="29" name="TextBox 35">
            <a:extLst>
              <a:ext uri="{FF2B5EF4-FFF2-40B4-BE49-F238E27FC236}">
                <a16:creationId xmlns:a16="http://schemas.microsoft.com/office/drawing/2014/main" id="{DC841A65-1F91-1A4A-91A4-BFC5A2ADA581}"/>
              </a:ext>
            </a:extLst>
          </p:cNvPr>
          <p:cNvSpPr txBox="1"/>
          <p:nvPr/>
        </p:nvSpPr>
        <p:spPr>
          <a:xfrm>
            <a:off x="5895730" y="1541164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L</a:t>
            </a:r>
          </a:p>
        </p:txBody>
      </p:sp>
      <p:sp>
        <p:nvSpPr>
          <p:cNvPr id="30" name="TextBox 36">
            <a:extLst>
              <a:ext uri="{FF2B5EF4-FFF2-40B4-BE49-F238E27FC236}">
                <a16:creationId xmlns:a16="http://schemas.microsoft.com/office/drawing/2014/main" id="{8F63B175-D766-664E-BC52-55F9DC2EB2E0}"/>
              </a:ext>
            </a:extLst>
          </p:cNvPr>
          <p:cNvSpPr txBox="1"/>
          <p:nvPr/>
        </p:nvSpPr>
        <p:spPr>
          <a:xfrm>
            <a:off x="5280230" y="1561042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P</a:t>
            </a:r>
          </a:p>
        </p:txBody>
      </p:sp>
      <p:sp>
        <p:nvSpPr>
          <p:cNvPr id="31" name="TextBox 37">
            <a:extLst>
              <a:ext uri="{FF2B5EF4-FFF2-40B4-BE49-F238E27FC236}">
                <a16:creationId xmlns:a16="http://schemas.microsoft.com/office/drawing/2014/main" id="{97AE9B03-BC7A-6948-A45C-AE5CBD04548A}"/>
              </a:ext>
            </a:extLst>
          </p:cNvPr>
          <p:cNvSpPr txBox="1"/>
          <p:nvPr/>
        </p:nvSpPr>
        <p:spPr>
          <a:xfrm>
            <a:off x="7207831" y="1532203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S</a:t>
            </a:r>
          </a:p>
        </p:txBody>
      </p:sp>
      <p:sp>
        <p:nvSpPr>
          <p:cNvPr id="32" name="TextBox 38">
            <a:extLst>
              <a:ext uri="{FF2B5EF4-FFF2-40B4-BE49-F238E27FC236}">
                <a16:creationId xmlns:a16="http://schemas.microsoft.com/office/drawing/2014/main" id="{668B6EC3-FB90-C04A-9C47-CF40500E6269}"/>
              </a:ext>
            </a:extLst>
          </p:cNvPr>
          <p:cNvSpPr txBox="1"/>
          <p:nvPr/>
        </p:nvSpPr>
        <p:spPr>
          <a:xfrm>
            <a:off x="6564621" y="1552081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A</a:t>
            </a:r>
          </a:p>
        </p:txBody>
      </p:sp>
      <p:sp>
        <p:nvSpPr>
          <p:cNvPr id="33" name="TextBox 53">
            <a:extLst>
              <a:ext uri="{FF2B5EF4-FFF2-40B4-BE49-F238E27FC236}">
                <a16:creationId xmlns:a16="http://schemas.microsoft.com/office/drawing/2014/main" id="{FFB8FF4B-B321-BE4A-9562-79EDD892CD0A}"/>
              </a:ext>
            </a:extLst>
          </p:cNvPr>
          <p:cNvSpPr txBox="1"/>
          <p:nvPr/>
        </p:nvSpPr>
        <p:spPr>
          <a:xfrm>
            <a:off x="7818051" y="1552081"/>
            <a:ext cx="5540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T</a:t>
            </a:r>
          </a:p>
        </p:txBody>
      </p:sp>
      <p:sp>
        <p:nvSpPr>
          <p:cNvPr id="34" name="Oval 54">
            <a:extLst>
              <a:ext uri="{FF2B5EF4-FFF2-40B4-BE49-F238E27FC236}">
                <a16:creationId xmlns:a16="http://schemas.microsoft.com/office/drawing/2014/main" id="{CEB90E7D-A195-3141-A178-9A453C176D2B}"/>
              </a:ext>
            </a:extLst>
          </p:cNvPr>
          <p:cNvSpPr/>
          <p:nvPr/>
        </p:nvSpPr>
        <p:spPr>
          <a:xfrm>
            <a:off x="4628255" y="3622521"/>
            <a:ext cx="459154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56">
            <a:extLst>
              <a:ext uri="{FF2B5EF4-FFF2-40B4-BE49-F238E27FC236}">
                <a16:creationId xmlns:a16="http://schemas.microsoft.com/office/drawing/2014/main" id="{44300393-CAFC-964C-AB48-7E8296498980}"/>
              </a:ext>
            </a:extLst>
          </p:cNvPr>
          <p:cNvCxnSpPr>
            <a:cxnSpLocks/>
          </p:cNvCxnSpPr>
          <p:nvPr/>
        </p:nvCxnSpPr>
        <p:spPr>
          <a:xfrm flipH="1" flipV="1">
            <a:off x="4383903" y="3342914"/>
            <a:ext cx="308147" cy="31250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57">
            <a:extLst>
              <a:ext uri="{FF2B5EF4-FFF2-40B4-BE49-F238E27FC236}">
                <a16:creationId xmlns:a16="http://schemas.microsoft.com/office/drawing/2014/main" id="{564619E2-E6B8-9C41-AF0D-BBF1F68611AB}"/>
              </a:ext>
            </a:extLst>
          </p:cNvPr>
          <p:cNvSpPr/>
          <p:nvPr/>
        </p:nvSpPr>
        <p:spPr>
          <a:xfrm>
            <a:off x="4025529" y="2912597"/>
            <a:ext cx="459154" cy="468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60">
            <a:extLst>
              <a:ext uri="{FF2B5EF4-FFF2-40B4-BE49-F238E27FC236}">
                <a16:creationId xmlns:a16="http://schemas.microsoft.com/office/drawing/2014/main" id="{2F3F5C5A-25A2-EA47-BC8F-B0912803D204}"/>
              </a:ext>
            </a:extLst>
          </p:cNvPr>
          <p:cNvCxnSpPr>
            <a:cxnSpLocks/>
          </p:cNvCxnSpPr>
          <p:nvPr/>
        </p:nvCxnSpPr>
        <p:spPr>
          <a:xfrm flipH="1">
            <a:off x="5073754" y="3871299"/>
            <a:ext cx="25734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1">
            <a:extLst>
              <a:ext uri="{FF2B5EF4-FFF2-40B4-BE49-F238E27FC236}">
                <a16:creationId xmlns:a16="http://schemas.microsoft.com/office/drawing/2014/main" id="{E943097A-08FC-1342-90A5-627A4C448DDD}"/>
              </a:ext>
            </a:extLst>
          </p:cNvPr>
          <p:cNvCxnSpPr>
            <a:cxnSpLocks/>
          </p:cNvCxnSpPr>
          <p:nvPr/>
        </p:nvCxnSpPr>
        <p:spPr>
          <a:xfrm>
            <a:off x="10530377" y="4433589"/>
            <a:ext cx="229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4">
            <a:extLst>
              <a:ext uri="{FF2B5EF4-FFF2-40B4-BE49-F238E27FC236}">
                <a16:creationId xmlns:a16="http://schemas.microsoft.com/office/drawing/2014/main" id="{C5D4864C-7609-0A49-879C-F33CA88CD4F3}"/>
              </a:ext>
            </a:extLst>
          </p:cNvPr>
          <p:cNvCxnSpPr>
            <a:cxnSpLocks/>
          </p:cNvCxnSpPr>
          <p:nvPr/>
        </p:nvCxnSpPr>
        <p:spPr>
          <a:xfrm>
            <a:off x="10073951" y="3821254"/>
            <a:ext cx="0" cy="360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65">
            <a:extLst>
              <a:ext uri="{FF2B5EF4-FFF2-40B4-BE49-F238E27FC236}">
                <a16:creationId xmlns:a16="http://schemas.microsoft.com/office/drawing/2014/main" id="{BD7E0453-F719-F14E-9093-92DAECB795B9}"/>
              </a:ext>
            </a:extLst>
          </p:cNvPr>
          <p:cNvCxnSpPr>
            <a:cxnSpLocks/>
          </p:cNvCxnSpPr>
          <p:nvPr/>
        </p:nvCxnSpPr>
        <p:spPr>
          <a:xfrm>
            <a:off x="10928153" y="3813114"/>
            <a:ext cx="0" cy="360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66">
            <a:extLst>
              <a:ext uri="{FF2B5EF4-FFF2-40B4-BE49-F238E27FC236}">
                <a16:creationId xmlns:a16="http://schemas.microsoft.com/office/drawing/2014/main" id="{FA553A0B-73BB-234D-8093-AB5B51146A78}"/>
              </a:ext>
            </a:extLst>
          </p:cNvPr>
          <p:cNvCxnSpPr>
            <a:cxnSpLocks/>
          </p:cNvCxnSpPr>
          <p:nvPr/>
        </p:nvCxnSpPr>
        <p:spPr>
          <a:xfrm>
            <a:off x="11232222" y="3813114"/>
            <a:ext cx="0" cy="360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67">
            <a:extLst>
              <a:ext uri="{FF2B5EF4-FFF2-40B4-BE49-F238E27FC236}">
                <a16:creationId xmlns:a16="http://schemas.microsoft.com/office/drawing/2014/main" id="{2218CCCC-0FAC-0A47-9F8D-1486E4E3B59B}"/>
              </a:ext>
            </a:extLst>
          </p:cNvPr>
          <p:cNvCxnSpPr>
            <a:cxnSpLocks/>
          </p:cNvCxnSpPr>
          <p:nvPr/>
        </p:nvCxnSpPr>
        <p:spPr>
          <a:xfrm>
            <a:off x="11495813" y="3813114"/>
            <a:ext cx="0" cy="360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11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21" grpId="0" animBg="1"/>
      <p:bldP spid="22" grpId="0" animBg="1"/>
      <p:bldP spid="25" grpId="0" animBg="1"/>
      <p:bldP spid="34" grpId="0" animBg="1"/>
      <p:bldP spid="3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nature of DNA</a:t>
            </a:r>
          </a:p>
          <a:p>
            <a:r>
              <a:rPr lang="en-US" altLang="zh-TW" dirty="0"/>
              <a:t>DNA extraction</a:t>
            </a:r>
          </a:p>
          <a:p>
            <a:r>
              <a:rPr lang="en-US" altLang="zh-TW" dirty="0"/>
              <a:t>Agarose gel electrophoresis</a:t>
            </a:r>
          </a:p>
          <a:p>
            <a:r>
              <a:rPr lang="en-US" altLang="zh-TW" dirty="0"/>
              <a:t>Sequencing alignment using Smith-Waterman algorithm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Summary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249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4" name="Title 8"/>
          <p:cNvSpPr txBox="1">
            <a:spLocks/>
          </p:cNvSpPr>
          <p:nvPr/>
        </p:nvSpPr>
        <p:spPr>
          <a:xfrm>
            <a:off x="677335" y="27008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HK"/>
              <a:t>1. The nature of DNA</a:t>
            </a:r>
            <a:endParaRPr lang="en-US" dirty="0"/>
          </a:p>
        </p:txBody>
      </p:sp>
      <p:pic>
        <p:nvPicPr>
          <p:cNvPr id="5" name="Picture 2" descr="Dna, Biology, Science, Dna Helix, Protein, Molecule">
            <a:extLst>
              <a:ext uri="{FF2B5EF4-FFF2-40B4-BE49-F238E27FC236}">
                <a16:creationId xmlns:a16="http://schemas.microsoft.com/office/drawing/2014/main" id="{6C1F0C78-EAAF-3C46-9CD6-079598287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19486" y="2056653"/>
            <a:ext cx="4821278" cy="271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2693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/>
              <a:t>Thank You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71439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result for chromatin, chromosome&quot;">
            <a:extLst>
              <a:ext uri="{FF2B5EF4-FFF2-40B4-BE49-F238E27FC236}">
                <a16:creationId xmlns:a16="http://schemas.microsoft.com/office/drawing/2014/main" id="{63D6B814-9B98-CF4B-A78E-882FC374E0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66345" y="221176"/>
            <a:ext cx="4428906" cy="457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512387"/>
            <a:ext cx="6022037" cy="443239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altLang="zh-TW" sz="2700" dirty="0"/>
              <a:t>Deoxyribonucleic acid</a:t>
            </a:r>
          </a:p>
          <a:p>
            <a:r>
              <a:rPr lang="en-US" altLang="zh-TW" sz="2700" dirty="0"/>
              <a:t>It carries the genetic information for inheritance, and synthesis of RNA and proteins</a:t>
            </a:r>
          </a:p>
          <a:p>
            <a:r>
              <a:rPr lang="en-US" altLang="zh-TW" sz="2700" dirty="0"/>
              <a:t>Human DNA is very long:</a:t>
            </a:r>
          </a:p>
          <a:p>
            <a:pPr lvl="1"/>
            <a:r>
              <a:rPr lang="en-US" altLang="zh-TW" sz="2700" dirty="0"/>
              <a:t>1.8 meters!!!</a:t>
            </a:r>
          </a:p>
          <a:p>
            <a:pPr lvl="1"/>
            <a:r>
              <a:rPr lang="en-US" altLang="zh-TW" sz="2700" dirty="0"/>
              <a:t>Packed in chromatin </a:t>
            </a:r>
            <a:endParaRPr lang="zh-TW" altLang="en-US" sz="2700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What is DNA?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6" name="左大括弧 5">
            <a:extLst>
              <a:ext uri="{FF2B5EF4-FFF2-40B4-BE49-F238E27FC236}">
                <a16:creationId xmlns:a16="http://schemas.microsoft.com/office/drawing/2014/main" id="{7DE44229-E4DC-1C4C-BE6E-A8C990CE2201}"/>
              </a:ext>
            </a:extLst>
          </p:cNvPr>
          <p:cNvSpPr/>
          <p:nvPr/>
        </p:nvSpPr>
        <p:spPr>
          <a:xfrm rot="17443967">
            <a:off x="7925413" y="3792062"/>
            <a:ext cx="125910" cy="246772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HK" altLang="en-US" sz="16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6CA51F0-5243-C948-8A1C-32AC8ABE839D}"/>
              </a:ext>
            </a:extLst>
          </p:cNvPr>
          <p:cNvSpPr/>
          <p:nvPr/>
        </p:nvSpPr>
        <p:spPr>
          <a:xfrm>
            <a:off x="8808129" y="3044921"/>
            <a:ext cx="173103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b="1" dirty="0"/>
              <a:t>DNA</a:t>
            </a:r>
          </a:p>
          <a:p>
            <a:r>
              <a:rPr lang="en-US" altLang="zh-HK" sz="1600" b="1" dirty="0">
                <a:solidFill>
                  <a:srgbClr val="FF0000"/>
                </a:solidFill>
              </a:rPr>
              <a:t>carries genetic information in the form of genes</a:t>
            </a:r>
            <a:endParaRPr lang="zh-HK" altLang="en-US" sz="1600" b="1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52A285-ED89-3B46-82FD-D400895C0CCB}"/>
              </a:ext>
            </a:extLst>
          </p:cNvPr>
          <p:cNvSpPr/>
          <p:nvPr/>
        </p:nvSpPr>
        <p:spPr>
          <a:xfrm>
            <a:off x="7566345" y="4047662"/>
            <a:ext cx="928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/>
              <a:t>Gene</a:t>
            </a:r>
          </a:p>
          <a:p>
            <a:r>
              <a:rPr lang="en-US" altLang="zh-TW" sz="1600" b="1" dirty="0">
                <a:solidFill>
                  <a:srgbClr val="FF0000"/>
                </a:solidFill>
              </a:rPr>
              <a:t>encodes protein</a:t>
            </a:r>
          </a:p>
        </p:txBody>
      </p:sp>
      <p:pic>
        <p:nvPicPr>
          <p:cNvPr id="11" name="Picture 2" descr="A figure showing the structure of ribose and deoxyribose sugars. In ribose, the OH at the 2' position is highlighted in red. In deoxyribose, the H at the 2' position is highlighted in red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198" y="4866997"/>
            <a:ext cx="5027802" cy="171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字方塊 11"/>
          <p:cNvSpPr txBox="1"/>
          <p:nvPr/>
        </p:nvSpPr>
        <p:spPr>
          <a:xfrm>
            <a:off x="8218330" y="6587182"/>
            <a:ext cx="32898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500" dirty="0">
                <a:latin typeface="Myriad Pro" panose="020B0503030403020204" charset="0"/>
                <a:hlinkClick r:id="rId4"/>
              </a:rPr>
              <a:t>Figure 3</a:t>
            </a:r>
            <a:r>
              <a:rPr lang="en-US" altLang="zh-TW" sz="1500" dirty="0">
                <a:latin typeface="Myriad Pro" panose="020B0503030403020204" charset="0"/>
              </a:rPr>
              <a:t> / </a:t>
            </a:r>
            <a:r>
              <a:rPr lang="en-US" altLang="zh-TW" sz="1500" dirty="0" err="1">
                <a:latin typeface="Myriad Pro" panose="020B0503030403020204" charset="0"/>
              </a:rPr>
              <a:t>OpenStax</a:t>
            </a:r>
            <a:r>
              <a:rPr lang="en-US" altLang="zh-TW" sz="1500" dirty="0">
                <a:latin typeface="Myriad Pro" panose="020B0503030403020204" charset="0"/>
              </a:rPr>
              <a:t> / </a:t>
            </a:r>
            <a:r>
              <a:rPr lang="en-US" altLang="zh-TW" sz="1500" dirty="0">
                <a:latin typeface="Myriad Pro" panose="020B0503030403020204" charset="0"/>
                <a:hlinkClick r:id="rId5"/>
              </a:rPr>
              <a:t>CC BY 4.0</a:t>
            </a:r>
            <a:endParaRPr lang="zh-TW" altLang="en-US" sz="1500" dirty="0">
              <a:latin typeface="Myriad Pro" panose="020B0503030403020204" charset="0"/>
            </a:endParaRPr>
          </a:p>
        </p:txBody>
      </p:sp>
      <p:cxnSp>
        <p:nvCxnSpPr>
          <p:cNvPr id="13" name="Straight Connector 4">
            <a:extLst>
              <a:ext uri="{FF2B5EF4-FFF2-40B4-BE49-F238E27FC236}">
                <a16:creationId xmlns:a16="http://schemas.microsoft.com/office/drawing/2014/main" id="{6DA5BAD5-88DE-954D-9FC0-1888F312A7D7}"/>
              </a:ext>
            </a:extLst>
          </p:cNvPr>
          <p:cNvCxnSpPr>
            <a:cxnSpLocks/>
          </p:cNvCxnSpPr>
          <p:nvPr/>
        </p:nvCxnSpPr>
        <p:spPr>
          <a:xfrm flipH="1">
            <a:off x="1293478" y="1680395"/>
            <a:ext cx="124691" cy="4294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3DEAB426-7453-7945-9C9A-8E6C1ED2F067}"/>
              </a:ext>
            </a:extLst>
          </p:cNvPr>
          <p:cNvCxnSpPr>
            <a:cxnSpLocks/>
          </p:cNvCxnSpPr>
          <p:nvPr/>
        </p:nvCxnSpPr>
        <p:spPr>
          <a:xfrm flipH="1">
            <a:off x="1802971" y="1694245"/>
            <a:ext cx="124691" cy="4294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23710599-F19D-8B4F-87E0-08F0409F020C}"/>
              </a:ext>
            </a:extLst>
          </p:cNvPr>
          <p:cNvCxnSpPr>
            <a:cxnSpLocks/>
          </p:cNvCxnSpPr>
          <p:nvPr/>
        </p:nvCxnSpPr>
        <p:spPr>
          <a:xfrm flipH="1">
            <a:off x="2388103" y="1680395"/>
            <a:ext cx="124691" cy="4294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7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287656" y="1701950"/>
            <a:ext cx="4600210" cy="2699236"/>
          </a:xfrm>
        </p:spPr>
        <p:txBody>
          <a:bodyPr/>
          <a:lstStyle/>
          <a:p>
            <a:r>
              <a:rPr lang="en-US" altLang="zh-TW" dirty="0"/>
              <a:t>What is the relationship between DNA, RNA and protein?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Quick test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pic>
        <p:nvPicPr>
          <p:cNvPr id="5" name="Picture 2" descr="File:0328 Transcription-translation Summa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593" y="1127760"/>
            <a:ext cx="52197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線接點 5"/>
          <p:cNvCxnSpPr/>
          <p:nvPr/>
        </p:nvCxnSpPr>
        <p:spPr>
          <a:xfrm>
            <a:off x="4961279" y="3539247"/>
            <a:ext cx="6549785" cy="0"/>
          </a:xfrm>
          <a:prstGeom prst="line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4972767" y="5115598"/>
            <a:ext cx="6549785" cy="0"/>
          </a:xfrm>
          <a:prstGeom prst="line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7936434" y="3169915"/>
            <a:ext cx="2088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(information center)</a:t>
            </a:r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8744968" y="3918146"/>
            <a:ext cx="3102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(Part of the useful information)</a:t>
            </a:r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直線單箭頭接點 9"/>
          <p:cNvCxnSpPr/>
          <p:nvPr/>
        </p:nvCxnSpPr>
        <p:spPr>
          <a:xfrm>
            <a:off x="6854510" y="5521088"/>
            <a:ext cx="108192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3958437" y="5336422"/>
            <a:ext cx="2798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Protein (functional effector)</a:t>
            </a:r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6595297" y="6164542"/>
            <a:ext cx="2357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Myriad Pro" panose="020B0503030403020204" charset="0"/>
                <a:hlinkClick r:id="rId3"/>
              </a:rPr>
              <a:t>Image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 err="1">
                <a:latin typeface="Myriad Pro" panose="020B0503030403020204" charset="0"/>
              </a:rPr>
              <a:t>OpenStax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>
                <a:latin typeface="Myriad Pro" panose="020B0503030403020204" charset="0"/>
                <a:hlinkClick r:id="rId3"/>
              </a:rPr>
              <a:t>CC BY 4.0</a:t>
            </a:r>
            <a:endParaRPr lang="zh-TW" altLang="en-US" sz="14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433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526941" y="1507802"/>
            <a:ext cx="6338636" cy="462465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en-GB" altLang="zh-TW" dirty="0"/>
              <a:t>Structure of a nucleotide</a:t>
            </a:r>
          </a:p>
          <a:p>
            <a:pPr lvl="1"/>
            <a:r>
              <a:rPr lang="en-GB" altLang="zh-TW" dirty="0"/>
              <a:t>Deoxyribose (5-carbon sugar)</a:t>
            </a:r>
          </a:p>
          <a:p>
            <a:pPr lvl="1"/>
            <a:r>
              <a:rPr lang="en-GB" altLang="zh-TW" dirty="0"/>
              <a:t>Phosphate </a:t>
            </a:r>
          </a:p>
          <a:p>
            <a:pPr lvl="1"/>
            <a:r>
              <a:rPr lang="en-GB" altLang="zh-TW" dirty="0"/>
              <a:t>Nitrogenous base (purine/pyrimidine)</a:t>
            </a:r>
          </a:p>
          <a:p>
            <a:r>
              <a:rPr lang="en-GB" altLang="zh-TW" dirty="0"/>
              <a:t>Four types of nucleotides</a:t>
            </a:r>
          </a:p>
          <a:p>
            <a:pPr lvl="1"/>
            <a:r>
              <a:rPr lang="en-GB" altLang="zh-TW" dirty="0"/>
              <a:t>Adenosine monophosphate</a:t>
            </a:r>
          </a:p>
          <a:p>
            <a:pPr lvl="1"/>
            <a:r>
              <a:rPr lang="en-GB" altLang="zh-TW" dirty="0"/>
              <a:t>Guanosine monophosphate </a:t>
            </a:r>
          </a:p>
          <a:p>
            <a:pPr lvl="1"/>
            <a:r>
              <a:rPr lang="en-GB" altLang="zh-TW" dirty="0"/>
              <a:t>Cytidine monophosphate</a:t>
            </a:r>
          </a:p>
          <a:p>
            <a:pPr lvl="1"/>
            <a:r>
              <a:rPr lang="en-GB" altLang="zh-TW" dirty="0"/>
              <a:t>Thymine monophosphate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Nucleotide - Subunit of DNA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pic>
        <p:nvPicPr>
          <p:cNvPr id="5" name="Picture 2" descr="Structure of a nucleotide.">
            <a:extLst>
              <a:ext uri="{FF2B5EF4-FFF2-40B4-BE49-F238E27FC236}">
                <a16:creationId xmlns:a16="http://schemas.microsoft.com/office/drawing/2014/main" id="{8E0DCF85-0470-584B-BFB7-76E93EDA7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22" y="3078718"/>
            <a:ext cx="4197662" cy="300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4814531A-7280-C641-9099-B87AD9B9D687}"/>
              </a:ext>
            </a:extLst>
          </p:cNvPr>
          <p:cNvSpPr txBox="1"/>
          <p:nvPr/>
        </p:nvSpPr>
        <p:spPr>
          <a:xfrm>
            <a:off x="8495742" y="6119250"/>
            <a:ext cx="2849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hlinkClick r:id="rId3"/>
              </a:rPr>
              <a:t>Image</a:t>
            </a:r>
            <a:r>
              <a:rPr lang="en-US" altLang="zh-TW" sz="1200" dirty="0"/>
              <a:t> / </a:t>
            </a:r>
            <a:r>
              <a:rPr lang="en-US" altLang="zh-TW" sz="1200" dirty="0" err="1"/>
              <a:t>OpenStax</a:t>
            </a:r>
            <a:r>
              <a:rPr lang="en-US" altLang="zh-TW" sz="1200" dirty="0"/>
              <a:t> / </a:t>
            </a:r>
            <a:r>
              <a:rPr lang="en-US" altLang="zh-TW" sz="1200" dirty="0">
                <a:hlinkClick r:id="rId4"/>
              </a:rPr>
              <a:t>CC BY 4.0 International</a:t>
            </a:r>
            <a:endParaRPr lang="zh-TW" altLang="en-US" sz="1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45FC52-70EF-4E40-9CFA-4E12EB302B0E}"/>
              </a:ext>
            </a:extLst>
          </p:cNvPr>
          <p:cNvSpPr/>
          <p:nvPr/>
        </p:nvSpPr>
        <p:spPr>
          <a:xfrm>
            <a:off x="7195071" y="3354246"/>
            <a:ext cx="1579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TW" sz="2400" b="1" u="sng" dirty="0"/>
              <a:t>Nucleotide</a:t>
            </a:r>
            <a:endParaRPr lang="zh-HK" altLang="en-US" sz="2400" b="1" u="sng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1DB3762-D48B-2A44-9D8F-F5BCE7B8D8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0204" y="175206"/>
            <a:ext cx="3073008" cy="287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73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532787"/>
            <a:ext cx="5723442" cy="462465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r>
              <a:rPr lang="en-US" altLang="zh-TW" sz="3000" dirty="0"/>
              <a:t>The sugar backbone and phosphate group of each strand is at the outside .</a:t>
            </a:r>
          </a:p>
          <a:p>
            <a:r>
              <a:rPr lang="en-US" altLang="zh-TW" sz="3000" dirty="0"/>
              <a:t>The nitrogenous base is protected from cell fluid.</a:t>
            </a:r>
          </a:p>
          <a:p>
            <a:r>
              <a:rPr lang="en-US" altLang="zh-TW" sz="3000" dirty="0"/>
              <a:t>The two strands run anti-parallel and twist to tighten the fit.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DNA is usually in the form of double helix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1913C72-6B0C-D24E-90DB-D89F73A29C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5" t="2209" r="7573" b="4711"/>
          <a:stretch/>
        </p:blipFill>
        <p:spPr>
          <a:xfrm>
            <a:off x="6246426" y="1532787"/>
            <a:ext cx="5791200" cy="489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59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US" altLang="zh-TW"/>
              <a:t>2.  </a:t>
            </a:r>
            <a:r>
              <a:rPr lang="en-US" altLang="zh-TW" dirty="0"/>
              <a:t>The process of DNA extraction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21466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1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1AA793"/>
      </a:hlink>
      <a:folHlink>
        <a:srgbClr val="1AA793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16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0C5349"/>
      </a:hlink>
      <a:folHlink>
        <a:srgbClr val="0C534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2485</TotalTime>
  <Words>1460</Words>
  <Application>Microsoft Office PowerPoint</Application>
  <PresentationFormat>Widescreen</PresentationFormat>
  <Paragraphs>509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Office 佈景主題</vt:lpstr>
      <vt:lpstr>1_Office 佈景主題</vt:lpstr>
      <vt:lpstr>PowerPoint Presentation</vt:lpstr>
      <vt:lpstr>Programme Rundown</vt:lpstr>
      <vt:lpstr>Introduction</vt:lpstr>
      <vt:lpstr>PowerPoint Presentation</vt:lpstr>
      <vt:lpstr>What is DNA?</vt:lpstr>
      <vt:lpstr>Quick test</vt:lpstr>
      <vt:lpstr>Nucleotide - Subunit of DNA</vt:lpstr>
      <vt:lpstr>DNA is usually in the form of double helix</vt:lpstr>
      <vt:lpstr>2.  The process of DNA extraction</vt:lpstr>
      <vt:lpstr>Why is DNA extraction an important technique?</vt:lpstr>
      <vt:lpstr>General DNA Extraction Process</vt:lpstr>
      <vt:lpstr>Questions</vt:lpstr>
      <vt:lpstr>Properties of DNA</vt:lpstr>
      <vt:lpstr>Properties of the Extraction Column and Lysis Buffer</vt:lpstr>
      <vt:lpstr>Question</vt:lpstr>
      <vt:lpstr>3.  The principle of agarose gel electrophoresis</vt:lpstr>
      <vt:lpstr>By running agarose gel electrophoresis</vt:lpstr>
      <vt:lpstr>Functions of Gel Electrophoresis</vt:lpstr>
      <vt:lpstr>Principle of Gel Electrophoresis</vt:lpstr>
      <vt:lpstr>Principle of Gel Electrophoresis</vt:lpstr>
      <vt:lpstr>Visualisation of DNA</vt:lpstr>
      <vt:lpstr>Visualisation of DNA</vt:lpstr>
      <vt:lpstr>PowerPoint Presentation</vt:lpstr>
      <vt:lpstr>Estimation of the DNA Size</vt:lpstr>
      <vt:lpstr>Discussion</vt:lpstr>
      <vt:lpstr>Sequencing Alignment</vt:lpstr>
      <vt:lpstr>Now that we have extracted the DNA, how can we make use of it?</vt:lpstr>
      <vt:lpstr>Why do we need to do sequencing alignment?</vt:lpstr>
      <vt:lpstr>PowerPoint Presentation</vt:lpstr>
      <vt:lpstr>Smith-Waterman Alignment</vt:lpstr>
      <vt:lpstr>Smith-Waterman Alignment</vt:lpstr>
      <vt:lpstr>Smith-Waterman Alignment</vt:lpstr>
      <vt:lpstr>Smith-Waterman Alignment</vt:lpstr>
      <vt:lpstr>Smith-Waterman Alignment</vt:lpstr>
      <vt:lpstr>Smith-Waterman Alignment</vt:lpstr>
      <vt:lpstr>Smith-Waterman Alignment</vt:lpstr>
      <vt:lpstr>Smith-Waterman Alignment</vt:lpstr>
      <vt:lpstr>Smith-Waterman Alignment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Aneeta ANSAR</cp:lastModifiedBy>
  <cp:revision>333</cp:revision>
  <cp:lastPrinted>2020-08-10T03:09:59Z</cp:lastPrinted>
  <dcterms:created xsi:type="dcterms:W3CDTF">2018-09-13T08:27:05Z</dcterms:created>
  <dcterms:modified xsi:type="dcterms:W3CDTF">2024-07-31T05:55:41Z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