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ags/tag1.xml" ContentType="application/vnd.openxmlformats-officedocument.presentationml.tags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94" r:id="rId1"/>
    <p:sldMasterId id="2147483702" r:id="rId2"/>
  </p:sldMasterIdLst>
  <p:notesMasterIdLst>
    <p:notesMasterId r:id="rId3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85" r:id="rId20"/>
    <p:sldId id="273" r:id="rId21"/>
    <p:sldId id="274" r:id="rId22"/>
    <p:sldId id="275" r:id="rId23"/>
    <p:sldId id="282" r:id="rId24"/>
    <p:sldId id="276" r:id="rId25"/>
    <p:sldId id="278" r:id="rId26"/>
    <p:sldId id="279" r:id="rId27"/>
    <p:sldId id="280" r:id="rId28"/>
    <p:sldId id="283" r:id="rId29"/>
    <p:sldId id="284" r:id="rId30"/>
  </p:sldIdLst>
  <p:sldSz cx="12192000" cy="6858000"/>
  <p:notesSz cx="6797675" cy="9926638"/>
  <p:embeddedFontLst>
    <p:embeddedFont>
      <p:font typeface="Century Gothic" panose="020B0502020202020204" pitchFamily="34" charset="0"/>
      <p:regular r:id="rId32"/>
      <p:bold r:id="rId33"/>
      <p:italic r:id="rId34"/>
      <p:boldItalic r:id="rId35"/>
    </p:embeddedFont>
    <p:embeddedFont>
      <p:font typeface="Myriad Pro" panose="020B0503030403020204" charset="0"/>
      <p:regular r:id="rId36"/>
      <p:bold r:id="rId37"/>
      <p:italic r:id="rId38"/>
      <p:boldItalic r:id="rId39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eeta ANSAR" initials="AA" lastIdx="1" clrIdx="0">
    <p:extLst>
      <p:ext uri="{19B8F6BF-5375-455C-9EA6-DF929625EA0E}">
        <p15:presenceInfo xmlns:p15="http://schemas.microsoft.com/office/powerpoint/2012/main" userId="S-1-5-21-73586283-746137067-725345543-3412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F0000"/>
    <a:srgbClr val="FF9900"/>
    <a:srgbClr val="6600CC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EAAEBCA-090B-78E2-60E6-5A7579848FAC}" v="3" dt="2024-07-31T05:58:21.6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7" autoAdjust="0"/>
    <p:restoredTop sz="85012" autoAdjust="0"/>
  </p:normalViewPr>
  <p:slideViewPr>
    <p:cSldViewPr snapToGrid="0">
      <p:cViewPr varScale="1">
        <p:scale>
          <a:sx n="97" d="100"/>
          <a:sy n="97" d="100"/>
        </p:scale>
        <p:origin x="20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8.fntdata"/><Relationship Id="rId21" Type="http://schemas.openxmlformats.org/officeDocument/2006/relationships/slide" Target="slides/slide19.xml"/><Relationship Id="rId34" Type="http://schemas.openxmlformats.org/officeDocument/2006/relationships/font" Target="fonts/font3.fntdata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commentAuthors" Target="commentAuthors.xml"/><Relationship Id="rId45" Type="http://schemas.microsoft.com/office/2016/11/relationships/changesInfo" Target="changesInfos/changesInfo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5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4.fntdata"/><Relationship Id="rId43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microsoft.com/office/2015/10/relationships/revisionInfo" Target="revisionInfo.xml"/><Relationship Id="rId20" Type="http://schemas.openxmlformats.org/officeDocument/2006/relationships/slide" Target="slides/slide18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wchan" userId="S::anwchan@live.hkmu.edu.hk::93325d9b-dedd-4da0-9ac0-90fea1374569" providerId="AD" clId="Web-{5EAAEBCA-090B-78E2-60E6-5A7579848FAC}"/>
    <pc:docChg chg="addSld delSld">
      <pc:chgData name="anwchan" userId="S::anwchan@live.hkmu.edu.hk::93325d9b-dedd-4da0-9ac0-90fea1374569" providerId="AD" clId="Web-{5EAAEBCA-090B-78E2-60E6-5A7579848FAC}" dt="2024-07-31T05:58:21.683" v="1"/>
      <pc:docMkLst>
        <pc:docMk/>
      </pc:docMkLst>
      <pc:sldChg chg="new del">
        <pc:chgData name="anwchan" userId="S::anwchan@live.hkmu.edu.hk::93325d9b-dedd-4da0-9ac0-90fea1374569" providerId="AD" clId="Web-{5EAAEBCA-090B-78E2-60E6-5A7579848FAC}" dt="2024-07-31T05:58:21.683" v="1"/>
        <pc:sldMkLst>
          <pc:docMk/>
          <pc:sldMk cId="784549450" sldId="286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73F89C1-76D1-4A8F-91E5-EDFB3787F090}" type="doc">
      <dgm:prSet loTypeId="urn:microsoft.com/office/officeart/2005/8/layout/gear1" loCatId="process" qsTypeId="urn:microsoft.com/office/officeart/2005/8/quickstyle/3d2" qsCatId="3D" csTypeId="urn:microsoft.com/office/officeart/2005/8/colors/accent0_2" csCatId="mainScheme" phldr="1"/>
      <dgm:spPr/>
    </dgm:pt>
    <dgm:pt modelId="{51499B16-D1C4-46CB-A773-BF1AB19FE791}">
      <dgm:prSet phldrT="[Text]" custT="1"/>
      <dgm:spPr>
        <a:solidFill>
          <a:srgbClr val="FF0000"/>
        </a:solidFill>
      </dgm:spPr>
      <dgm:t>
        <a:bodyPr/>
        <a:lstStyle/>
        <a:p>
          <a:r>
            <a:rPr lang="en-HK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rPr>
            <a:t>Bio Hazard</a:t>
          </a:r>
        </a:p>
      </dgm:t>
    </dgm:pt>
    <dgm:pt modelId="{77D114A8-B7B6-44E5-8361-1D47F0ED3F9C}" type="parTrans" cxnId="{B2CA8C0E-9569-44B2-A2AF-52C76192E67F}">
      <dgm:prSet/>
      <dgm:spPr/>
      <dgm:t>
        <a:bodyPr/>
        <a:lstStyle/>
        <a:p>
          <a:endParaRPr lang="en-HK" sz="1800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D5CF72F7-54D4-4480-8EC4-E8E23F3D0B7D}" type="sibTrans" cxnId="{B2CA8C0E-9569-44B2-A2AF-52C76192E67F}">
      <dgm:prSet/>
      <dgm:spPr>
        <a:solidFill>
          <a:srgbClr val="FF0000">
            <a:alpha val="50196"/>
          </a:srgbClr>
        </a:solidFill>
      </dgm:spPr>
      <dgm:t>
        <a:bodyPr/>
        <a:lstStyle/>
        <a:p>
          <a:endParaRPr lang="en-HK" sz="1800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7FE00E36-41E8-481C-8025-05B25C0E9166}">
      <dgm:prSet phldrT="[Text]" custT="1"/>
      <dgm:spPr>
        <a:solidFill>
          <a:srgbClr val="FFC000"/>
        </a:solidFill>
      </dgm:spPr>
      <dgm:t>
        <a:bodyPr/>
        <a:lstStyle/>
        <a:p>
          <a:r>
            <a:rPr lang="en-HK" sz="2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rPr>
            <a:t>Bio Security</a:t>
          </a:r>
        </a:p>
      </dgm:t>
    </dgm:pt>
    <dgm:pt modelId="{1FD3ED55-553A-4D47-8405-AA10BD9A8783}" type="parTrans" cxnId="{C9107206-E1EF-4375-AF1C-1652D78A7769}">
      <dgm:prSet/>
      <dgm:spPr/>
      <dgm:t>
        <a:bodyPr/>
        <a:lstStyle/>
        <a:p>
          <a:endParaRPr lang="en-HK" sz="1800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2C0A1365-CB8F-407D-A8BE-13BDF4BF38A7}" type="sibTrans" cxnId="{C9107206-E1EF-4375-AF1C-1652D78A7769}">
      <dgm:prSet/>
      <dgm:spPr>
        <a:solidFill>
          <a:srgbClr val="FFC000">
            <a:alpha val="50196"/>
          </a:srgbClr>
        </a:solidFill>
      </dgm:spPr>
      <dgm:t>
        <a:bodyPr/>
        <a:lstStyle/>
        <a:p>
          <a:endParaRPr lang="en-HK" sz="1800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F10ECAE-EABB-45DA-B34D-158FACA2A095}">
      <dgm:prSet phldrT="[Text]" custT="1"/>
      <dgm:spPr>
        <a:solidFill>
          <a:srgbClr val="00B050"/>
        </a:solidFill>
      </dgm:spPr>
      <dgm:t>
        <a:bodyPr/>
        <a:lstStyle/>
        <a:p>
          <a:r>
            <a:rPr lang="en-HK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rPr>
            <a:t>Bio Safety</a:t>
          </a:r>
        </a:p>
      </dgm:t>
    </dgm:pt>
    <dgm:pt modelId="{2EB0D092-6B5A-486D-97A1-8D518D9EF4D8}" type="parTrans" cxnId="{3A997139-BD70-4CEA-A4B5-A3D8D47FB309}">
      <dgm:prSet/>
      <dgm:spPr/>
      <dgm:t>
        <a:bodyPr/>
        <a:lstStyle/>
        <a:p>
          <a:endParaRPr lang="en-HK" sz="1800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32366B80-1ED3-48EB-B33D-CD2A56EC640E}" type="sibTrans" cxnId="{3A997139-BD70-4CEA-A4B5-A3D8D47FB309}">
      <dgm:prSet/>
      <dgm:spPr>
        <a:solidFill>
          <a:srgbClr val="00B050">
            <a:alpha val="50196"/>
          </a:srgbClr>
        </a:solidFill>
      </dgm:spPr>
      <dgm:t>
        <a:bodyPr/>
        <a:lstStyle/>
        <a:p>
          <a:endParaRPr lang="en-HK" sz="1800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4C5A4BA4-3029-4FED-87AA-E94A50115CFF}" type="pres">
      <dgm:prSet presAssocID="{773F89C1-76D1-4A8F-91E5-EDFB3787F090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614E5134-48AA-4579-8375-4088FF2B70EA}" type="pres">
      <dgm:prSet presAssocID="{51499B16-D1C4-46CB-A773-BF1AB19FE791}" presName="gear1" presStyleLbl="node1" presStyleIdx="0" presStyleCnt="3">
        <dgm:presLayoutVars>
          <dgm:chMax val="1"/>
          <dgm:bulletEnabled val="1"/>
        </dgm:presLayoutVars>
      </dgm:prSet>
      <dgm:spPr/>
    </dgm:pt>
    <dgm:pt modelId="{EA910C5E-FA95-488F-8BE8-A65DAC56AAA4}" type="pres">
      <dgm:prSet presAssocID="{51499B16-D1C4-46CB-A773-BF1AB19FE791}" presName="gear1srcNode" presStyleLbl="node1" presStyleIdx="0" presStyleCnt="3"/>
      <dgm:spPr/>
    </dgm:pt>
    <dgm:pt modelId="{256637DB-3E36-4511-BA3B-FC2048F1132F}" type="pres">
      <dgm:prSet presAssocID="{51499B16-D1C4-46CB-A773-BF1AB19FE791}" presName="gear1dstNode" presStyleLbl="node1" presStyleIdx="0" presStyleCnt="3"/>
      <dgm:spPr/>
    </dgm:pt>
    <dgm:pt modelId="{F37A7F6A-5170-49E9-8F0A-E0FFCE64CB84}" type="pres">
      <dgm:prSet presAssocID="{7FE00E36-41E8-481C-8025-05B25C0E9166}" presName="gear2" presStyleLbl="node1" presStyleIdx="1" presStyleCnt="3">
        <dgm:presLayoutVars>
          <dgm:chMax val="1"/>
          <dgm:bulletEnabled val="1"/>
        </dgm:presLayoutVars>
      </dgm:prSet>
      <dgm:spPr/>
    </dgm:pt>
    <dgm:pt modelId="{17CD2017-65F7-493B-B50F-E2E028BCBBE4}" type="pres">
      <dgm:prSet presAssocID="{7FE00E36-41E8-481C-8025-05B25C0E9166}" presName="gear2srcNode" presStyleLbl="node1" presStyleIdx="1" presStyleCnt="3"/>
      <dgm:spPr/>
    </dgm:pt>
    <dgm:pt modelId="{B8EC9C3D-9544-4E94-831C-338901D90778}" type="pres">
      <dgm:prSet presAssocID="{7FE00E36-41E8-481C-8025-05B25C0E9166}" presName="gear2dstNode" presStyleLbl="node1" presStyleIdx="1" presStyleCnt="3"/>
      <dgm:spPr/>
    </dgm:pt>
    <dgm:pt modelId="{58C81E73-D48A-4B41-8796-471D7C2F6E79}" type="pres">
      <dgm:prSet presAssocID="{8F10ECAE-EABB-45DA-B34D-158FACA2A095}" presName="gear3" presStyleLbl="node1" presStyleIdx="2" presStyleCnt="3"/>
      <dgm:spPr/>
    </dgm:pt>
    <dgm:pt modelId="{71D97F2D-3C18-4CB2-B98E-C73CC632EC8C}" type="pres">
      <dgm:prSet presAssocID="{8F10ECAE-EABB-45DA-B34D-158FACA2A095}" presName="gear3tx" presStyleLbl="node1" presStyleIdx="2" presStyleCnt="3">
        <dgm:presLayoutVars>
          <dgm:chMax val="1"/>
          <dgm:bulletEnabled val="1"/>
        </dgm:presLayoutVars>
      </dgm:prSet>
      <dgm:spPr/>
    </dgm:pt>
    <dgm:pt modelId="{5C68D1D6-B9E5-42DF-A96E-F4DCE073A330}" type="pres">
      <dgm:prSet presAssocID="{8F10ECAE-EABB-45DA-B34D-158FACA2A095}" presName="gear3srcNode" presStyleLbl="node1" presStyleIdx="2" presStyleCnt="3"/>
      <dgm:spPr/>
    </dgm:pt>
    <dgm:pt modelId="{65CA3F64-C634-4964-B4C2-4C15F30168C6}" type="pres">
      <dgm:prSet presAssocID="{8F10ECAE-EABB-45DA-B34D-158FACA2A095}" presName="gear3dstNode" presStyleLbl="node1" presStyleIdx="2" presStyleCnt="3"/>
      <dgm:spPr/>
    </dgm:pt>
    <dgm:pt modelId="{BD049D93-DB67-4172-BE7D-A85C6F9CC1A6}" type="pres">
      <dgm:prSet presAssocID="{D5CF72F7-54D4-4480-8EC4-E8E23F3D0B7D}" presName="connector1" presStyleLbl="sibTrans2D1" presStyleIdx="0" presStyleCnt="3"/>
      <dgm:spPr/>
    </dgm:pt>
    <dgm:pt modelId="{CB4C2FCB-E5E0-4537-AD89-F62DDC93F691}" type="pres">
      <dgm:prSet presAssocID="{2C0A1365-CB8F-407D-A8BE-13BDF4BF38A7}" presName="connector2" presStyleLbl="sibTrans2D1" presStyleIdx="1" presStyleCnt="3"/>
      <dgm:spPr/>
    </dgm:pt>
    <dgm:pt modelId="{3C494989-7BA1-4F4E-95AE-46499A2812F1}" type="pres">
      <dgm:prSet presAssocID="{32366B80-1ED3-48EB-B33D-CD2A56EC640E}" presName="connector3" presStyleLbl="sibTrans2D1" presStyleIdx="2" presStyleCnt="3"/>
      <dgm:spPr/>
    </dgm:pt>
  </dgm:ptLst>
  <dgm:cxnLst>
    <dgm:cxn modelId="{C9107206-E1EF-4375-AF1C-1652D78A7769}" srcId="{773F89C1-76D1-4A8F-91E5-EDFB3787F090}" destId="{7FE00E36-41E8-481C-8025-05B25C0E9166}" srcOrd="1" destOrd="0" parTransId="{1FD3ED55-553A-4D47-8405-AA10BD9A8783}" sibTransId="{2C0A1365-CB8F-407D-A8BE-13BDF4BF38A7}"/>
    <dgm:cxn modelId="{B2CA8C0E-9569-44B2-A2AF-52C76192E67F}" srcId="{773F89C1-76D1-4A8F-91E5-EDFB3787F090}" destId="{51499B16-D1C4-46CB-A773-BF1AB19FE791}" srcOrd="0" destOrd="0" parTransId="{77D114A8-B7B6-44E5-8361-1D47F0ED3F9C}" sibTransId="{D5CF72F7-54D4-4480-8EC4-E8E23F3D0B7D}"/>
    <dgm:cxn modelId="{8815B311-9E05-4B2F-B88B-A5E8C4877914}" type="presOf" srcId="{8F10ECAE-EABB-45DA-B34D-158FACA2A095}" destId="{58C81E73-D48A-4B41-8796-471D7C2F6E79}" srcOrd="0" destOrd="0" presId="urn:microsoft.com/office/officeart/2005/8/layout/gear1"/>
    <dgm:cxn modelId="{6A1EFE1A-2C8A-4982-82DF-3357E6DDFDB0}" type="presOf" srcId="{51499B16-D1C4-46CB-A773-BF1AB19FE791}" destId="{256637DB-3E36-4511-BA3B-FC2048F1132F}" srcOrd="2" destOrd="0" presId="urn:microsoft.com/office/officeart/2005/8/layout/gear1"/>
    <dgm:cxn modelId="{3E10B11B-59C1-4F61-BBE6-428044312FB3}" type="presOf" srcId="{51499B16-D1C4-46CB-A773-BF1AB19FE791}" destId="{EA910C5E-FA95-488F-8BE8-A65DAC56AAA4}" srcOrd="1" destOrd="0" presId="urn:microsoft.com/office/officeart/2005/8/layout/gear1"/>
    <dgm:cxn modelId="{231CE52A-19D0-4A11-89D3-BECF6834C126}" type="presOf" srcId="{2C0A1365-CB8F-407D-A8BE-13BDF4BF38A7}" destId="{CB4C2FCB-E5E0-4537-AD89-F62DDC93F691}" srcOrd="0" destOrd="0" presId="urn:microsoft.com/office/officeart/2005/8/layout/gear1"/>
    <dgm:cxn modelId="{3A997139-BD70-4CEA-A4B5-A3D8D47FB309}" srcId="{773F89C1-76D1-4A8F-91E5-EDFB3787F090}" destId="{8F10ECAE-EABB-45DA-B34D-158FACA2A095}" srcOrd="2" destOrd="0" parTransId="{2EB0D092-6B5A-486D-97A1-8D518D9EF4D8}" sibTransId="{32366B80-1ED3-48EB-B33D-CD2A56EC640E}"/>
    <dgm:cxn modelId="{56525844-91CF-4D33-8576-77DEFEDFE19E}" type="presOf" srcId="{8F10ECAE-EABB-45DA-B34D-158FACA2A095}" destId="{71D97F2D-3C18-4CB2-B98E-C73CC632EC8C}" srcOrd="1" destOrd="0" presId="urn:microsoft.com/office/officeart/2005/8/layout/gear1"/>
    <dgm:cxn modelId="{C076B846-F59B-4B7B-B4F4-18B393F93968}" type="presOf" srcId="{51499B16-D1C4-46CB-A773-BF1AB19FE791}" destId="{614E5134-48AA-4579-8375-4088FF2B70EA}" srcOrd="0" destOrd="0" presId="urn:microsoft.com/office/officeart/2005/8/layout/gear1"/>
    <dgm:cxn modelId="{D5C3706E-9056-4B52-AC0F-597A303CD94D}" type="presOf" srcId="{32366B80-1ED3-48EB-B33D-CD2A56EC640E}" destId="{3C494989-7BA1-4F4E-95AE-46499A2812F1}" srcOrd="0" destOrd="0" presId="urn:microsoft.com/office/officeart/2005/8/layout/gear1"/>
    <dgm:cxn modelId="{989C0470-E337-4E11-9F1D-13FED51372ED}" type="presOf" srcId="{8F10ECAE-EABB-45DA-B34D-158FACA2A095}" destId="{65CA3F64-C634-4964-B4C2-4C15F30168C6}" srcOrd="3" destOrd="0" presId="urn:microsoft.com/office/officeart/2005/8/layout/gear1"/>
    <dgm:cxn modelId="{FCDC3854-305E-4864-974A-6560040EF75B}" type="presOf" srcId="{7FE00E36-41E8-481C-8025-05B25C0E9166}" destId="{17CD2017-65F7-493B-B50F-E2E028BCBBE4}" srcOrd="1" destOrd="0" presId="urn:microsoft.com/office/officeart/2005/8/layout/gear1"/>
    <dgm:cxn modelId="{8E5E5E87-902A-4C4C-9143-CF1CCC78FE0A}" type="presOf" srcId="{7FE00E36-41E8-481C-8025-05B25C0E9166}" destId="{F37A7F6A-5170-49E9-8F0A-E0FFCE64CB84}" srcOrd="0" destOrd="0" presId="urn:microsoft.com/office/officeart/2005/8/layout/gear1"/>
    <dgm:cxn modelId="{F8B89088-748A-4475-B619-0748E989A209}" type="presOf" srcId="{8F10ECAE-EABB-45DA-B34D-158FACA2A095}" destId="{5C68D1D6-B9E5-42DF-A96E-F4DCE073A330}" srcOrd="2" destOrd="0" presId="urn:microsoft.com/office/officeart/2005/8/layout/gear1"/>
    <dgm:cxn modelId="{1450AD91-C37E-454B-BBA4-C43C3C61F109}" type="presOf" srcId="{D5CF72F7-54D4-4480-8EC4-E8E23F3D0B7D}" destId="{BD049D93-DB67-4172-BE7D-A85C6F9CC1A6}" srcOrd="0" destOrd="0" presId="urn:microsoft.com/office/officeart/2005/8/layout/gear1"/>
    <dgm:cxn modelId="{D36D0DA1-F7E8-455B-A248-20A0903FCF63}" type="presOf" srcId="{773F89C1-76D1-4A8F-91E5-EDFB3787F090}" destId="{4C5A4BA4-3029-4FED-87AA-E94A50115CFF}" srcOrd="0" destOrd="0" presId="urn:microsoft.com/office/officeart/2005/8/layout/gear1"/>
    <dgm:cxn modelId="{91B984FC-034B-43F3-BEC8-817E0BDDC601}" type="presOf" srcId="{7FE00E36-41E8-481C-8025-05B25C0E9166}" destId="{B8EC9C3D-9544-4E94-831C-338901D90778}" srcOrd="2" destOrd="0" presId="urn:microsoft.com/office/officeart/2005/8/layout/gear1"/>
    <dgm:cxn modelId="{C3125550-C20A-4AA1-9927-2CDAF47E8113}" type="presParOf" srcId="{4C5A4BA4-3029-4FED-87AA-E94A50115CFF}" destId="{614E5134-48AA-4579-8375-4088FF2B70EA}" srcOrd="0" destOrd="0" presId="urn:microsoft.com/office/officeart/2005/8/layout/gear1"/>
    <dgm:cxn modelId="{E6BC0583-FAB4-41DD-AB1F-C1AD34613EF3}" type="presParOf" srcId="{4C5A4BA4-3029-4FED-87AA-E94A50115CFF}" destId="{EA910C5E-FA95-488F-8BE8-A65DAC56AAA4}" srcOrd="1" destOrd="0" presId="urn:microsoft.com/office/officeart/2005/8/layout/gear1"/>
    <dgm:cxn modelId="{657F6C9B-1018-4896-BA32-E0FF26A34483}" type="presParOf" srcId="{4C5A4BA4-3029-4FED-87AA-E94A50115CFF}" destId="{256637DB-3E36-4511-BA3B-FC2048F1132F}" srcOrd="2" destOrd="0" presId="urn:microsoft.com/office/officeart/2005/8/layout/gear1"/>
    <dgm:cxn modelId="{24C41B07-A2E3-4692-922A-B5F8CC38B675}" type="presParOf" srcId="{4C5A4BA4-3029-4FED-87AA-E94A50115CFF}" destId="{F37A7F6A-5170-49E9-8F0A-E0FFCE64CB84}" srcOrd="3" destOrd="0" presId="urn:microsoft.com/office/officeart/2005/8/layout/gear1"/>
    <dgm:cxn modelId="{D9305235-AA7F-4F4F-9751-EFD7D0E22519}" type="presParOf" srcId="{4C5A4BA4-3029-4FED-87AA-E94A50115CFF}" destId="{17CD2017-65F7-493B-B50F-E2E028BCBBE4}" srcOrd="4" destOrd="0" presId="urn:microsoft.com/office/officeart/2005/8/layout/gear1"/>
    <dgm:cxn modelId="{1D0D170E-1DEB-4B93-8F93-BD4CF5341257}" type="presParOf" srcId="{4C5A4BA4-3029-4FED-87AA-E94A50115CFF}" destId="{B8EC9C3D-9544-4E94-831C-338901D90778}" srcOrd="5" destOrd="0" presId="urn:microsoft.com/office/officeart/2005/8/layout/gear1"/>
    <dgm:cxn modelId="{9AE21BD6-86F6-49BA-903F-AA5F6EFAC591}" type="presParOf" srcId="{4C5A4BA4-3029-4FED-87AA-E94A50115CFF}" destId="{58C81E73-D48A-4B41-8796-471D7C2F6E79}" srcOrd="6" destOrd="0" presId="urn:microsoft.com/office/officeart/2005/8/layout/gear1"/>
    <dgm:cxn modelId="{9BA65C03-4249-44C8-B119-29E5ECA5577F}" type="presParOf" srcId="{4C5A4BA4-3029-4FED-87AA-E94A50115CFF}" destId="{71D97F2D-3C18-4CB2-B98E-C73CC632EC8C}" srcOrd="7" destOrd="0" presId="urn:microsoft.com/office/officeart/2005/8/layout/gear1"/>
    <dgm:cxn modelId="{A2DE8889-9B10-4C05-A462-3D2A0BDCC738}" type="presParOf" srcId="{4C5A4BA4-3029-4FED-87AA-E94A50115CFF}" destId="{5C68D1D6-B9E5-42DF-A96E-F4DCE073A330}" srcOrd="8" destOrd="0" presId="urn:microsoft.com/office/officeart/2005/8/layout/gear1"/>
    <dgm:cxn modelId="{EF0A9686-9675-4B36-92D5-30C77A12A5FB}" type="presParOf" srcId="{4C5A4BA4-3029-4FED-87AA-E94A50115CFF}" destId="{65CA3F64-C634-4964-B4C2-4C15F30168C6}" srcOrd="9" destOrd="0" presId="urn:microsoft.com/office/officeart/2005/8/layout/gear1"/>
    <dgm:cxn modelId="{A4FC4DF8-A457-4DB3-8240-5A0A723083AF}" type="presParOf" srcId="{4C5A4BA4-3029-4FED-87AA-E94A50115CFF}" destId="{BD049D93-DB67-4172-BE7D-A85C6F9CC1A6}" srcOrd="10" destOrd="0" presId="urn:microsoft.com/office/officeart/2005/8/layout/gear1"/>
    <dgm:cxn modelId="{2D287218-2E41-41C0-81C5-A6E9B7CCC432}" type="presParOf" srcId="{4C5A4BA4-3029-4FED-87AA-E94A50115CFF}" destId="{CB4C2FCB-E5E0-4537-AD89-F62DDC93F691}" srcOrd="11" destOrd="0" presId="urn:microsoft.com/office/officeart/2005/8/layout/gear1"/>
    <dgm:cxn modelId="{3C62C54B-67B3-4895-8AB4-E2600CFE14B9}" type="presParOf" srcId="{4C5A4BA4-3029-4FED-87AA-E94A50115CFF}" destId="{3C494989-7BA1-4F4E-95AE-46499A2812F1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128A53B-5774-4D92-BB42-8710D66F33F7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3A364913-E87B-49BA-A057-23E962CD2A02}">
      <dgm:prSet phldrT="[Text]" custT="1"/>
      <dgm:spPr>
        <a:solidFill>
          <a:srgbClr val="FF0000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HK" sz="1800" dirty="0">
              <a:latin typeface="Calibri" panose="020F0502020204030204" pitchFamily="34" charset="0"/>
              <a:cs typeface="Calibri" panose="020F0502020204030204" pitchFamily="34" charset="0"/>
            </a:rPr>
            <a:t>BSL-4</a:t>
          </a:r>
        </a:p>
      </dgm:t>
    </dgm:pt>
    <dgm:pt modelId="{2F44B3AC-799D-4E00-A85F-382D94F9F740}" type="parTrans" cxnId="{4E66D9E2-CBA0-4D2C-8BB9-5568FAA07012}">
      <dgm:prSet/>
      <dgm:spPr/>
      <dgm:t>
        <a:bodyPr/>
        <a:lstStyle/>
        <a:p>
          <a:endParaRPr lang="en-HK" sz="18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574CF9C8-5969-47F0-A253-5F891C652025}" type="sibTrans" cxnId="{4E66D9E2-CBA0-4D2C-8BB9-5568FAA07012}">
      <dgm:prSet/>
      <dgm:spPr/>
      <dgm:t>
        <a:bodyPr/>
        <a:lstStyle/>
        <a:p>
          <a:endParaRPr lang="en-HK" sz="18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528840B2-EF67-4D22-83F3-98C4EC58527C}">
      <dgm:prSet phldrT="[Text]" custT="1"/>
      <dgm:spPr>
        <a:solidFill>
          <a:srgbClr val="FF6600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HK" sz="1800" dirty="0">
              <a:latin typeface="Calibri" panose="020F0502020204030204" pitchFamily="34" charset="0"/>
              <a:cs typeface="Calibri" panose="020F0502020204030204" pitchFamily="34" charset="0"/>
            </a:rPr>
            <a:t>BSL-3</a:t>
          </a:r>
        </a:p>
      </dgm:t>
    </dgm:pt>
    <dgm:pt modelId="{70A33BCB-F4F4-460C-AE02-B86707CB3D9B}" type="parTrans" cxnId="{02090C0F-4073-4B2E-9F27-9BA172339A8F}">
      <dgm:prSet/>
      <dgm:spPr/>
      <dgm:t>
        <a:bodyPr/>
        <a:lstStyle/>
        <a:p>
          <a:endParaRPr lang="en-HK" sz="18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B2AD4E2D-CC42-488E-B3F0-2DD86FF21EAA}" type="sibTrans" cxnId="{02090C0F-4073-4B2E-9F27-9BA172339A8F}">
      <dgm:prSet/>
      <dgm:spPr/>
      <dgm:t>
        <a:bodyPr/>
        <a:lstStyle/>
        <a:p>
          <a:endParaRPr lang="en-HK" sz="18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F3535824-902A-489B-865A-94AE7CBDBF46}">
      <dgm:prSet phldrT="[Text]" custT="1"/>
      <dgm:spPr>
        <a:solidFill>
          <a:srgbClr val="FF9900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HK" sz="1800" dirty="0">
              <a:latin typeface="Calibri" panose="020F0502020204030204" pitchFamily="34" charset="0"/>
              <a:cs typeface="Calibri" panose="020F0502020204030204" pitchFamily="34" charset="0"/>
            </a:rPr>
            <a:t>BSL-2</a:t>
          </a:r>
        </a:p>
      </dgm:t>
    </dgm:pt>
    <dgm:pt modelId="{F93531DF-F164-41E1-9185-902313162EAA}" type="parTrans" cxnId="{B8C65CDD-3FBE-4F8E-BD9C-8BED25E93F88}">
      <dgm:prSet/>
      <dgm:spPr/>
      <dgm:t>
        <a:bodyPr/>
        <a:lstStyle/>
        <a:p>
          <a:endParaRPr lang="en-HK" sz="18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5BE0F792-8FCB-4F04-BA51-ED5AB41858F3}" type="sibTrans" cxnId="{B8C65CDD-3FBE-4F8E-BD9C-8BED25E93F88}">
      <dgm:prSet/>
      <dgm:spPr/>
      <dgm:t>
        <a:bodyPr/>
        <a:lstStyle/>
        <a:p>
          <a:endParaRPr lang="en-HK" sz="18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09006FD5-87E0-4589-9478-FBF598199740}">
      <dgm:prSet phldrT="[Text]" custT="1"/>
      <dgm:spPr>
        <a:solidFill>
          <a:srgbClr val="FFC000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HK" sz="1800" dirty="0">
              <a:latin typeface="Calibri" panose="020F0502020204030204" pitchFamily="34" charset="0"/>
              <a:cs typeface="Calibri" panose="020F0502020204030204" pitchFamily="34" charset="0"/>
            </a:rPr>
            <a:t>BSL-1</a:t>
          </a:r>
        </a:p>
      </dgm:t>
    </dgm:pt>
    <dgm:pt modelId="{ED0ECF41-A616-412E-ADA7-E346C8B00D0B}" type="parTrans" cxnId="{9088AEDD-3B9B-4237-9C42-5E8E6EBEDA9A}">
      <dgm:prSet/>
      <dgm:spPr/>
      <dgm:t>
        <a:bodyPr/>
        <a:lstStyle/>
        <a:p>
          <a:endParaRPr lang="en-HK" sz="18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41556241-2F41-4DF5-857E-E7D678422820}" type="sibTrans" cxnId="{9088AEDD-3B9B-4237-9C42-5E8E6EBEDA9A}">
      <dgm:prSet/>
      <dgm:spPr/>
      <dgm:t>
        <a:bodyPr/>
        <a:lstStyle/>
        <a:p>
          <a:endParaRPr lang="en-HK" sz="18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CBAC1D2B-1E79-4DF4-9586-999A4CB3BAF5}" type="pres">
      <dgm:prSet presAssocID="{0128A53B-5774-4D92-BB42-8710D66F33F7}" presName="Name0" presStyleCnt="0">
        <dgm:presLayoutVars>
          <dgm:dir/>
          <dgm:animLvl val="lvl"/>
          <dgm:resizeHandles val="exact"/>
        </dgm:presLayoutVars>
      </dgm:prSet>
      <dgm:spPr/>
    </dgm:pt>
    <dgm:pt modelId="{78093EF4-F1A0-478E-836D-0E2FE4FBDF62}" type="pres">
      <dgm:prSet presAssocID="{3A364913-E87B-49BA-A057-23E962CD2A02}" presName="Name8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0D52BC0D-4A19-4B1E-9E50-EEDE3F734E32}" type="pres">
      <dgm:prSet presAssocID="{3A364913-E87B-49BA-A057-23E962CD2A02}" presName="level" presStyleLbl="node1" presStyleIdx="0" presStyleCnt="4">
        <dgm:presLayoutVars>
          <dgm:chMax val="1"/>
          <dgm:bulletEnabled val="1"/>
        </dgm:presLayoutVars>
      </dgm:prSet>
      <dgm:spPr/>
    </dgm:pt>
    <dgm:pt modelId="{0192716E-C5C5-4A33-9985-8B89A9ACDEA6}" type="pres">
      <dgm:prSet presAssocID="{3A364913-E87B-49BA-A057-23E962CD2A02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0125D60F-D6AF-43CC-8617-59A510E045DC}" type="pres">
      <dgm:prSet presAssocID="{528840B2-EF67-4D22-83F3-98C4EC58527C}" presName="Name8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2FCBAE2F-896B-47DB-80C2-D7C2D6DFB62C}" type="pres">
      <dgm:prSet presAssocID="{528840B2-EF67-4D22-83F3-98C4EC58527C}" presName="level" presStyleLbl="node1" presStyleIdx="1" presStyleCnt="4">
        <dgm:presLayoutVars>
          <dgm:chMax val="1"/>
          <dgm:bulletEnabled val="1"/>
        </dgm:presLayoutVars>
      </dgm:prSet>
      <dgm:spPr/>
    </dgm:pt>
    <dgm:pt modelId="{3A8274A4-A5B2-477B-BCA6-85579FAE21E2}" type="pres">
      <dgm:prSet presAssocID="{528840B2-EF67-4D22-83F3-98C4EC58527C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56D8DC6F-C9C3-4AB9-93B8-7CE80641A13C}" type="pres">
      <dgm:prSet presAssocID="{F3535824-902A-489B-865A-94AE7CBDBF46}" presName="Name8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887D076D-B0E6-493C-8306-C7A2938E01B7}" type="pres">
      <dgm:prSet presAssocID="{F3535824-902A-489B-865A-94AE7CBDBF46}" presName="level" presStyleLbl="node1" presStyleIdx="2" presStyleCnt="4">
        <dgm:presLayoutVars>
          <dgm:chMax val="1"/>
          <dgm:bulletEnabled val="1"/>
        </dgm:presLayoutVars>
      </dgm:prSet>
      <dgm:spPr/>
    </dgm:pt>
    <dgm:pt modelId="{DD2F07FB-1140-4108-BAFB-D94F62550A90}" type="pres">
      <dgm:prSet presAssocID="{F3535824-902A-489B-865A-94AE7CBDBF46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96E98F1C-28A5-4199-91D0-A0163ABE0D61}" type="pres">
      <dgm:prSet presAssocID="{09006FD5-87E0-4589-9478-FBF598199740}" presName="Name8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05D204FE-5047-4E07-9FB8-875F3F2C46DA}" type="pres">
      <dgm:prSet presAssocID="{09006FD5-87E0-4589-9478-FBF598199740}" presName="level" presStyleLbl="node1" presStyleIdx="3" presStyleCnt="4">
        <dgm:presLayoutVars>
          <dgm:chMax val="1"/>
          <dgm:bulletEnabled val="1"/>
        </dgm:presLayoutVars>
      </dgm:prSet>
      <dgm:spPr/>
    </dgm:pt>
    <dgm:pt modelId="{C26A3E3C-E651-4D4D-9583-C54190472EC7}" type="pres">
      <dgm:prSet presAssocID="{09006FD5-87E0-4589-9478-FBF598199740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BF47B509-C648-4550-926C-D48F12B99130}" type="presOf" srcId="{3A364913-E87B-49BA-A057-23E962CD2A02}" destId="{0192716E-C5C5-4A33-9985-8B89A9ACDEA6}" srcOrd="1" destOrd="0" presId="urn:microsoft.com/office/officeart/2005/8/layout/pyramid1"/>
    <dgm:cxn modelId="{02090C0F-4073-4B2E-9F27-9BA172339A8F}" srcId="{0128A53B-5774-4D92-BB42-8710D66F33F7}" destId="{528840B2-EF67-4D22-83F3-98C4EC58527C}" srcOrd="1" destOrd="0" parTransId="{70A33BCB-F4F4-460C-AE02-B86707CB3D9B}" sibTransId="{B2AD4E2D-CC42-488E-B3F0-2DD86FF21EAA}"/>
    <dgm:cxn modelId="{4F68E143-4CEE-45C9-9357-950B204C9F42}" type="presOf" srcId="{09006FD5-87E0-4589-9478-FBF598199740}" destId="{05D204FE-5047-4E07-9FB8-875F3F2C46DA}" srcOrd="0" destOrd="0" presId="urn:microsoft.com/office/officeart/2005/8/layout/pyramid1"/>
    <dgm:cxn modelId="{5BB4C06E-B583-45BE-9BAF-67810144749F}" type="presOf" srcId="{F3535824-902A-489B-865A-94AE7CBDBF46}" destId="{887D076D-B0E6-493C-8306-C7A2938E01B7}" srcOrd="0" destOrd="0" presId="urn:microsoft.com/office/officeart/2005/8/layout/pyramid1"/>
    <dgm:cxn modelId="{6000BC55-CF1F-436D-8830-DB7E0A2DD8C2}" type="presOf" srcId="{09006FD5-87E0-4589-9478-FBF598199740}" destId="{C26A3E3C-E651-4D4D-9583-C54190472EC7}" srcOrd="1" destOrd="0" presId="urn:microsoft.com/office/officeart/2005/8/layout/pyramid1"/>
    <dgm:cxn modelId="{68966BAE-494E-48AB-8691-915034028B5B}" type="presOf" srcId="{528840B2-EF67-4D22-83F3-98C4EC58527C}" destId="{2FCBAE2F-896B-47DB-80C2-D7C2D6DFB62C}" srcOrd="0" destOrd="0" presId="urn:microsoft.com/office/officeart/2005/8/layout/pyramid1"/>
    <dgm:cxn modelId="{4ED23FBA-2AD5-4E12-B088-7003C865EFF2}" type="presOf" srcId="{528840B2-EF67-4D22-83F3-98C4EC58527C}" destId="{3A8274A4-A5B2-477B-BCA6-85579FAE21E2}" srcOrd="1" destOrd="0" presId="urn:microsoft.com/office/officeart/2005/8/layout/pyramid1"/>
    <dgm:cxn modelId="{B8C65CDD-3FBE-4F8E-BD9C-8BED25E93F88}" srcId="{0128A53B-5774-4D92-BB42-8710D66F33F7}" destId="{F3535824-902A-489B-865A-94AE7CBDBF46}" srcOrd="2" destOrd="0" parTransId="{F93531DF-F164-41E1-9185-902313162EAA}" sibTransId="{5BE0F792-8FCB-4F04-BA51-ED5AB41858F3}"/>
    <dgm:cxn modelId="{9088AEDD-3B9B-4237-9C42-5E8E6EBEDA9A}" srcId="{0128A53B-5774-4D92-BB42-8710D66F33F7}" destId="{09006FD5-87E0-4589-9478-FBF598199740}" srcOrd="3" destOrd="0" parTransId="{ED0ECF41-A616-412E-ADA7-E346C8B00D0B}" sibTransId="{41556241-2F41-4DF5-857E-E7D678422820}"/>
    <dgm:cxn modelId="{4E66D9E2-CBA0-4D2C-8BB9-5568FAA07012}" srcId="{0128A53B-5774-4D92-BB42-8710D66F33F7}" destId="{3A364913-E87B-49BA-A057-23E962CD2A02}" srcOrd="0" destOrd="0" parTransId="{2F44B3AC-799D-4E00-A85F-382D94F9F740}" sibTransId="{574CF9C8-5969-47F0-A253-5F891C652025}"/>
    <dgm:cxn modelId="{8755D4E4-5930-4951-A9E8-2BD7FC9ADAFB}" type="presOf" srcId="{3A364913-E87B-49BA-A057-23E962CD2A02}" destId="{0D52BC0D-4A19-4B1E-9E50-EEDE3F734E32}" srcOrd="0" destOrd="0" presId="urn:microsoft.com/office/officeart/2005/8/layout/pyramid1"/>
    <dgm:cxn modelId="{DF1900F7-E160-4F39-B169-244040C7FA1A}" type="presOf" srcId="{F3535824-902A-489B-865A-94AE7CBDBF46}" destId="{DD2F07FB-1140-4108-BAFB-D94F62550A90}" srcOrd="1" destOrd="0" presId="urn:microsoft.com/office/officeart/2005/8/layout/pyramid1"/>
    <dgm:cxn modelId="{495057FB-03A4-4503-815B-27E8844707F5}" type="presOf" srcId="{0128A53B-5774-4D92-BB42-8710D66F33F7}" destId="{CBAC1D2B-1E79-4DF4-9586-999A4CB3BAF5}" srcOrd="0" destOrd="0" presId="urn:microsoft.com/office/officeart/2005/8/layout/pyramid1"/>
    <dgm:cxn modelId="{DDEFF2AB-58F3-4323-87CB-E3166AA1DD9C}" type="presParOf" srcId="{CBAC1D2B-1E79-4DF4-9586-999A4CB3BAF5}" destId="{78093EF4-F1A0-478E-836D-0E2FE4FBDF62}" srcOrd="0" destOrd="0" presId="urn:microsoft.com/office/officeart/2005/8/layout/pyramid1"/>
    <dgm:cxn modelId="{6C18AC90-F393-4C2C-B27F-B6DE81A468EA}" type="presParOf" srcId="{78093EF4-F1A0-478E-836D-0E2FE4FBDF62}" destId="{0D52BC0D-4A19-4B1E-9E50-EEDE3F734E32}" srcOrd="0" destOrd="0" presId="urn:microsoft.com/office/officeart/2005/8/layout/pyramid1"/>
    <dgm:cxn modelId="{1131B55A-9ADF-4723-B771-9FDF2648A941}" type="presParOf" srcId="{78093EF4-F1A0-478E-836D-0E2FE4FBDF62}" destId="{0192716E-C5C5-4A33-9985-8B89A9ACDEA6}" srcOrd="1" destOrd="0" presId="urn:microsoft.com/office/officeart/2005/8/layout/pyramid1"/>
    <dgm:cxn modelId="{A71B2424-F9DF-4320-8756-AB05D4585858}" type="presParOf" srcId="{CBAC1D2B-1E79-4DF4-9586-999A4CB3BAF5}" destId="{0125D60F-D6AF-43CC-8617-59A510E045DC}" srcOrd="1" destOrd="0" presId="urn:microsoft.com/office/officeart/2005/8/layout/pyramid1"/>
    <dgm:cxn modelId="{D99E3EA1-70BD-4DC2-A90D-EBA9A41DA20E}" type="presParOf" srcId="{0125D60F-D6AF-43CC-8617-59A510E045DC}" destId="{2FCBAE2F-896B-47DB-80C2-D7C2D6DFB62C}" srcOrd="0" destOrd="0" presId="urn:microsoft.com/office/officeart/2005/8/layout/pyramid1"/>
    <dgm:cxn modelId="{5009E7D7-2DA9-4120-ABD2-DDD7B7CA96EC}" type="presParOf" srcId="{0125D60F-D6AF-43CC-8617-59A510E045DC}" destId="{3A8274A4-A5B2-477B-BCA6-85579FAE21E2}" srcOrd="1" destOrd="0" presId="urn:microsoft.com/office/officeart/2005/8/layout/pyramid1"/>
    <dgm:cxn modelId="{55C3DCA0-3D7D-4ACA-8BEE-60215BCB572C}" type="presParOf" srcId="{CBAC1D2B-1E79-4DF4-9586-999A4CB3BAF5}" destId="{56D8DC6F-C9C3-4AB9-93B8-7CE80641A13C}" srcOrd="2" destOrd="0" presId="urn:microsoft.com/office/officeart/2005/8/layout/pyramid1"/>
    <dgm:cxn modelId="{FB829B72-EF4D-4CA8-B94F-E06F98A248F8}" type="presParOf" srcId="{56D8DC6F-C9C3-4AB9-93B8-7CE80641A13C}" destId="{887D076D-B0E6-493C-8306-C7A2938E01B7}" srcOrd="0" destOrd="0" presId="urn:microsoft.com/office/officeart/2005/8/layout/pyramid1"/>
    <dgm:cxn modelId="{097A9E03-238C-4873-8673-94F7A684A023}" type="presParOf" srcId="{56D8DC6F-C9C3-4AB9-93B8-7CE80641A13C}" destId="{DD2F07FB-1140-4108-BAFB-D94F62550A90}" srcOrd="1" destOrd="0" presId="urn:microsoft.com/office/officeart/2005/8/layout/pyramid1"/>
    <dgm:cxn modelId="{1E5FD962-6AF7-4F9F-8715-875C2F076207}" type="presParOf" srcId="{CBAC1D2B-1E79-4DF4-9586-999A4CB3BAF5}" destId="{96E98F1C-28A5-4199-91D0-A0163ABE0D61}" srcOrd="3" destOrd="0" presId="urn:microsoft.com/office/officeart/2005/8/layout/pyramid1"/>
    <dgm:cxn modelId="{CC72E5A4-A493-438F-8689-C07195D6EA47}" type="presParOf" srcId="{96E98F1C-28A5-4199-91D0-A0163ABE0D61}" destId="{05D204FE-5047-4E07-9FB8-875F3F2C46DA}" srcOrd="0" destOrd="0" presId="urn:microsoft.com/office/officeart/2005/8/layout/pyramid1"/>
    <dgm:cxn modelId="{5B3B5518-BD4C-4852-AA7F-39C2750FB606}" type="presParOf" srcId="{96E98F1C-28A5-4199-91D0-A0163ABE0D61}" destId="{C26A3E3C-E651-4D4D-9583-C54190472EC7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4E5134-48AA-4579-8375-4088FF2B70EA}">
      <dsp:nvSpPr>
        <dsp:cNvPr id="0" name=""/>
        <dsp:cNvSpPr/>
      </dsp:nvSpPr>
      <dsp:spPr>
        <a:xfrm>
          <a:off x="4500404" y="2837497"/>
          <a:ext cx="3468052" cy="3468052"/>
        </a:xfrm>
        <a:prstGeom prst="gear9">
          <a:avLst/>
        </a:prstGeo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HK" sz="32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rPr>
            <a:t>Bio Hazard</a:t>
          </a:r>
        </a:p>
      </dsp:txBody>
      <dsp:txXfrm>
        <a:off x="5197637" y="3649872"/>
        <a:ext cx="2073586" cy="1782650"/>
      </dsp:txXfrm>
    </dsp:sp>
    <dsp:sp modelId="{F37A7F6A-5170-49E9-8F0A-E0FFCE64CB84}">
      <dsp:nvSpPr>
        <dsp:cNvPr id="0" name=""/>
        <dsp:cNvSpPr/>
      </dsp:nvSpPr>
      <dsp:spPr>
        <a:xfrm>
          <a:off x="2482627" y="2017776"/>
          <a:ext cx="2522220" cy="2522220"/>
        </a:xfrm>
        <a:prstGeom prst="gear6">
          <a:avLst/>
        </a:prstGeom>
        <a:solidFill>
          <a:srgbClr val="FFC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HK" sz="26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rPr>
            <a:t>Bio Security</a:t>
          </a:r>
        </a:p>
      </dsp:txBody>
      <dsp:txXfrm>
        <a:off x="3117603" y="2656590"/>
        <a:ext cx="1252268" cy="1244592"/>
      </dsp:txXfrm>
    </dsp:sp>
    <dsp:sp modelId="{58C81E73-D48A-4B41-8796-471D7C2F6E79}">
      <dsp:nvSpPr>
        <dsp:cNvPr id="0" name=""/>
        <dsp:cNvSpPr/>
      </dsp:nvSpPr>
      <dsp:spPr>
        <a:xfrm rot="20700000">
          <a:off x="3895328" y="277701"/>
          <a:ext cx="2471260" cy="2471260"/>
        </a:xfrm>
        <a:prstGeom prst="gear6">
          <a:avLst/>
        </a:prstGeom>
        <a:solidFill>
          <a:srgbClr val="00B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HK" sz="28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rPr>
            <a:t>Bio Safety</a:t>
          </a:r>
        </a:p>
      </dsp:txBody>
      <dsp:txXfrm rot="-20700000">
        <a:off x="4437348" y="819721"/>
        <a:ext cx="1387221" cy="1387221"/>
      </dsp:txXfrm>
    </dsp:sp>
    <dsp:sp modelId="{BD049D93-DB67-4172-BE7D-A85C6F9CC1A6}">
      <dsp:nvSpPr>
        <dsp:cNvPr id="0" name=""/>
        <dsp:cNvSpPr/>
      </dsp:nvSpPr>
      <dsp:spPr>
        <a:xfrm>
          <a:off x="4257547" y="2300519"/>
          <a:ext cx="4439107" cy="4439107"/>
        </a:xfrm>
        <a:prstGeom prst="circularArrow">
          <a:avLst>
            <a:gd name="adj1" fmla="val 4687"/>
            <a:gd name="adj2" fmla="val 299029"/>
            <a:gd name="adj3" fmla="val 2550902"/>
            <a:gd name="adj4" fmla="val 15788379"/>
            <a:gd name="adj5" fmla="val 5469"/>
          </a:avLst>
        </a:prstGeom>
        <a:solidFill>
          <a:srgbClr val="FF0000">
            <a:alpha val="50196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B4C2FCB-E5E0-4537-AD89-F62DDC93F691}">
      <dsp:nvSpPr>
        <dsp:cNvPr id="0" name=""/>
        <dsp:cNvSpPr/>
      </dsp:nvSpPr>
      <dsp:spPr>
        <a:xfrm>
          <a:off x="2035947" y="1450643"/>
          <a:ext cx="3225288" cy="3225288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rgbClr val="FFC000">
            <a:alpha val="50196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C494989-7BA1-4F4E-95AE-46499A2812F1}">
      <dsp:nvSpPr>
        <dsp:cNvPr id="0" name=""/>
        <dsp:cNvSpPr/>
      </dsp:nvSpPr>
      <dsp:spPr>
        <a:xfrm>
          <a:off x="3323700" y="-272657"/>
          <a:ext cx="3477510" cy="3477510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rgbClr val="00B050">
            <a:alpha val="50196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52BC0D-4A19-4B1E-9E50-EEDE3F734E32}">
      <dsp:nvSpPr>
        <dsp:cNvPr id="0" name=""/>
        <dsp:cNvSpPr/>
      </dsp:nvSpPr>
      <dsp:spPr>
        <a:xfrm>
          <a:off x="1148495" y="0"/>
          <a:ext cx="765663" cy="700155"/>
        </a:xfrm>
        <a:prstGeom prst="trapezoid">
          <a:avLst>
            <a:gd name="adj" fmla="val 54678"/>
          </a:avLst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HK" sz="1800" kern="1200" dirty="0">
              <a:latin typeface="Calibri" panose="020F0502020204030204" pitchFamily="34" charset="0"/>
              <a:cs typeface="Calibri" panose="020F0502020204030204" pitchFamily="34" charset="0"/>
            </a:rPr>
            <a:t>BSL-4</a:t>
          </a:r>
        </a:p>
      </dsp:txBody>
      <dsp:txXfrm>
        <a:off x="1148495" y="0"/>
        <a:ext cx="765663" cy="700155"/>
      </dsp:txXfrm>
    </dsp:sp>
    <dsp:sp modelId="{2FCBAE2F-896B-47DB-80C2-D7C2D6DFB62C}">
      <dsp:nvSpPr>
        <dsp:cNvPr id="0" name=""/>
        <dsp:cNvSpPr/>
      </dsp:nvSpPr>
      <dsp:spPr>
        <a:xfrm>
          <a:off x="765663" y="700155"/>
          <a:ext cx="1531327" cy="700155"/>
        </a:xfrm>
        <a:prstGeom prst="trapezoid">
          <a:avLst>
            <a:gd name="adj" fmla="val 54678"/>
          </a:avLst>
        </a:prstGeom>
        <a:solidFill>
          <a:srgbClr val="FF66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HK" sz="1800" kern="1200" dirty="0">
              <a:latin typeface="Calibri" panose="020F0502020204030204" pitchFamily="34" charset="0"/>
              <a:cs typeface="Calibri" panose="020F0502020204030204" pitchFamily="34" charset="0"/>
            </a:rPr>
            <a:t>BSL-3</a:t>
          </a:r>
        </a:p>
      </dsp:txBody>
      <dsp:txXfrm>
        <a:off x="1033646" y="700155"/>
        <a:ext cx="995362" cy="700155"/>
      </dsp:txXfrm>
    </dsp:sp>
    <dsp:sp modelId="{887D076D-B0E6-493C-8306-C7A2938E01B7}">
      <dsp:nvSpPr>
        <dsp:cNvPr id="0" name=""/>
        <dsp:cNvSpPr/>
      </dsp:nvSpPr>
      <dsp:spPr>
        <a:xfrm>
          <a:off x="382831" y="1400310"/>
          <a:ext cx="2296991" cy="700155"/>
        </a:xfrm>
        <a:prstGeom prst="trapezoid">
          <a:avLst>
            <a:gd name="adj" fmla="val 54678"/>
          </a:avLst>
        </a:prstGeom>
        <a:solidFill>
          <a:srgbClr val="FF99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HK" sz="1800" kern="1200" dirty="0">
              <a:latin typeface="Calibri" panose="020F0502020204030204" pitchFamily="34" charset="0"/>
              <a:cs typeface="Calibri" panose="020F0502020204030204" pitchFamily="34" charset="0"/>
            </a:rPr>
            <a:t>BSL-2</a:t>
          </a:r>
        </a:p>
      </dsp:txBody>
      <dsp:txXfrm>
        <a:off x="784805" y="1400310"/>
        <a:ext cx="1493044" cy="700155"/>
      </dsp:txXfrm>
    </dsp:sp>
    <dsp:sp modelId="{05D204FE-5047-4E07-9FB8-875F3F2C46DA}">
      <dsp:nvSpPr>
        <dsp:cNvPr id="0" name=""/>
        <dsp:cNvSpPr/>
      </dsp:nvSpPr>
      <dsp:spPr>
        <a:xfrm>
          <a:off x="0" y="2100465"/>
          <a:ext cx="3062655" cy="700155"/>
        </a:xfrm>
        <a:prstGeom prst="trapezoid">
          <a:avLst>
            <a:gd name="adj" fmla="val 54678"/>
          </a:avLst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HK" sz="1800" kern="1200" dirty="0">
              <a:latin typeface="Calibri" panose="020F0502020204030204" pitchFamily="34" charset="0"/>
              <a:cs typeface="Calibri" panose="020F0502020204030204" pitchFamily="34" charset="0"/>
            </a:rPr>
            <a:t>BSL-1</a:t>
          </a:r>
        </a:p>
      </dsp:txBody>
      <dsp:txXfrm>
        <a:off x="535964" y="2100465"/>
        <a:ext cx="1990725" cy="7001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86961F-9E37-43C3-8762-53FEF6BBA442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126CF8-53D1-4F86-85CE-C1E535ACDD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47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6aK2CKrdjbE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xNYASNEdgg8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ho.int/ihr/publications/biosafety-video-series/en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2Dka1VC2PE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xnNohYMkuAE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https://www.youtube.com/watch?v=6aK2CKrdjbE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126CF8-53D1-4F86-85CE-C1E535ACDDB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5474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https://www.youtube.com/watch?v=xNYASNEdgg8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126CF8-53D1-4F86-85CE-C1E535ACDDB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8377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https://www.who.int/ihr/publications/biosafety-video-series/en/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126CF8-53D1-4F86-85CE-C1E535ACDDB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5605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https://www.youtube.com/watch?v=z2Dka1VC2PE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126CF8-53D1-4F86-85CE-C1E535ACDDB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3300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126CF8-53D1-4F86-85CE-C1E535ACDDB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0457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https://www.youtube.com/watch?v=xnNohYMkuAE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126CF8-53D1-4F86-85CE-C1E535ACDDB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2402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126CF8-53D1-4F86-85CE-C1E535ACDDBC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613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://steam.ouhk.edu.hk/sym2020/index.html" TargetMode="Externa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.xml"/><Relationship Id="rId4" Type="http://schemas.openxmlformats.org/officeDocument/2006/relationships/hyperlink" Target="http://steam.ouhk.edu.hk/sym2020/index.html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ver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3060779467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4800">
                <a:solidFill>
                  <a:schemeClr val="accent2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>
            <a:normAutofit/>
          </a:bodyPr>
          <a:lstStyle>
            <a:lvl1pPr marL="0" indent="0" algn="r">
              <a:buNone/>
              <a:defRPr sz="320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yriad Pro" panose="020B0503030403020204" pitchFamily="34" charset="0"/>
              </a:defRPr>
            </a:lvl1pPr>
          </a:lstStyle>
          <a:p>
            <a:fld id="{410BDA0A-F6E3-4F2D-AE00-7585C7E3CC8A}" type="datetime1">
              <a:rPr lang="en-HK" smtClean="0"/>
              <a:t>30/7/2024</a:t>
            </a:fld>
            <a:endParaRPr lang="en-H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yriad Pro" panose="020B0503030403020204" pitchFamily="34" charset="0"/>
              </a:defRPr>
            </a:lvl1pPr>
          </a:lstStyle>
          <a:p>
            <a:endParaRPr lang="en-H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yriad Pro" panose="020B0503030403020204" pitchFamily="34" charset="0"/>
              </a:defRPr>
            </a:lvl1pPr>
          </a:lstStyle>
          <a:p>
            <a:fld id="{0066DCD4-1514-4991-B3C3-8A2323286180}" type="slidenum">
              <a:rPr lang="en-HK" smtClean="0"/>
              <a:pPr/>
              <a:t>‹#›</a:t>
            </a:fld>
            <a:endParaRPr lang="en-HK" dirty="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35DF9BC0-68B2-4B2F-8B42-C4BA8CA048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99605" y="231113"/>
            <a:ext cx="4604379" cy="449062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E275E590-DB07-4EC5-A729-3B947DAB5144}"/>
              </a:ext>
            </a:extLst>
          </p:cNvPr>
          <p:cNvSpPr/>
          <p:nvPr userDrawn="1"/>
        </p:nvSpPr>
        <p:spPr>
          <a:xfrm>
            <a:off x="444706" y="6540770"/>
            <a:ext cx="3227165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5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Myriad Pro" panose="020B0503030403020204" pitchFamily="34" charset="0"/>
                <a:ea typeface="SimSun" panose="02010600030101010101" pitchFamily="2" charset="-122"/>
              </a:rPr>
              <a:t>Copyright © Hong Kong Metropolitan</a:t>
            </a:r>
            <a:r>
              <a:rPr lang="en-GB" sz="1050" baseline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Myriad Pro" panose="020B0503030403020204" pitchFamily="34" charset="0"/>
                <a:ea typeface="SimSun" panose="02010600030101010101" pitchFamily="2" charset="-122"/>
              </a:rPr>
              <a:t> University</a:t>
            </a:r>
            <a:r>
              <a:rPr lang="en-GB" sz="105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Myriad Pro" panose="020B0503030403020204" pitchFamily="34" charset="0"/>
                <a:ea typeface="SimSun" panose="02010600030101010101" pitchFamily="2" charset="-122"/>
              </a:rPr>
              <a:t>, 2021</a:t>
            </a:r>
            <a:endParaRPr lang="en-HK" sz="1050" dirty="0">
              <a:solidFill>
                <a:schemeClr val="tx1">
                  <a:lumMod val="75000"/>
                  <a:lumOff val="25000"/>
                </a:schemeClr>
              </a:solidFill>
              <a:latin typeface="Myriad Pro" panose="020B0503030403020204" pitchFamily="34" charset="0"/>
            </a:endParaRPr>
          </a:p>
        </p:txBody>
      </p:sp>
      <p:pic>
        <p:nvPicPr>
          <p:cNvPr id="8" name="圖片 7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27" y="90545"/>
            <a:ext cx="2150276" cy="730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829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2C4DC-365B-458F-B612-81B0B17F01A4}" type="datetime1">
              <a:rPr lang="en-HK" smtClean="0"/>
              <a:t>30/7/2024</a:t>
            </a:fld>
            <a:endParaRPr lang="en-H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7486715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6BB9A-AED1-455A-9CC8-3B90F74E44DF}" type="datetime1">
              <a:rPr lang="en-HK" smtClean="0"/>
              <a:t>30/7/2024</a:t>
            </a:fld>
            <a:endParaRPr lang="en-H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t>‹#›</a:t>
            </a:fld>
            <a:endParaRPr lang="en-HK" dirty="0"/>
          </a:p>
        </p:txBody>
      </p:sp>
    </p:spTree>
    <p:extLst>
      <p:ext uri="{BB962C8B-B14F-4D97-AF65-F5344CB8AC3E}">
        <p14:creationId xmlns:p14="http://schemas.microsoft.com/office/powerpoint/2010/main" val="12164243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E2706-AD95-4DE4-BC7F-1274D1DCA52F}" type="datetime1">
              <a:rPr lang="en-HK" smtClean="0"/>
              <a:t>30/7/2024</a:t>
            </a:fld>
            <a:endParaRPr lang="en-H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670743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32169-B332-4393-B552-65DBC5B6E5CC}" type="datetime1">
              <a:rPr lang="en-HK" smtClean="0"/>
              <a:t>30/7/2024</a:t>
            </a:fld>
            <a:endParaRPr lang="en-H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4253321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4800">
                <a:solidFill>
                  <a:schemeClr val="accent2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>
            <a:normAutofit/>
          </a:bodyPr>
          <a:lstStyle>
            <a:lvl1pPr marL="0" indent="0" algn="r">
              <a:buNone/>
              <a:defRPr sz="320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yriad Pro" panose="020B0503030403020204" pitchFamily="34" charset="0"/>
              </a:defRPr>
            </a:lvl1pPr>
          </a:lstStyle>
          <a:p>
            <a:fld id="{410BDA0A-F6E3-4F2D-AE00-7585C7E3CC8A}" type="datetime1">
              <a:rPr lang="en-HK" smtClean="0"/>
              <a:t>30/7/2024</a:t>
            </a:fld>
            <a:endParaRPr lang="en-H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yriad Pro" panose="020B0503030403020204" pitchFamily="34" charset="0"/>
              </a:defRPr>
            </a:lvl1pPr>
          </a:lstStyle>
          <a:p>
            <a:endParaRPr lang="en-H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yriad Pro" panose="020B0503030403020204" pitchFamily="34" charset="0"/>
              </a:defRPr>
            </a:lvl1pPr>
          </a:lstStyle>
          <a:p>
            <a:fld id="{0066DCD4-1514-4991-B3C3-8A2323286180}" type="slidenum">
              <a:rPr lang="en-HK" smtClean="0"/>
              <a:pPr/>
              <a:t>‹#›</a:t>
            </a:fld>
            <a:endParaRPr lang="en-HK" dirty="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35DF9BC0-68B2-4B2F-8B42-C4BA8CA048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99605" y="231113"/>
            <a:ext cx="4604379" cy="449062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E275E590-DB07-4EC5-A729-3B947DAB5144}"/>
              </a:ext>
            </a:extLst>
          </p:cNvPr>
          <p:cNvSpPr/>
          <p:nvPr userDrawn="1"/>
        </p:nvSpPr>
        <p:spPr>
          <a:xfrm>
            <a:off x="444706" y="6540770"/>
            <a:ext cx="3227165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5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Myriad Pro" panose="020B0503030403020204" pitchFamily="34" charset="0"/>
                <a:ea typeface="SimSun" panose="02010600030101010101" pitchFamily="2" charset="-122"/>
              </a:rPr>
              <a:t>Copyright © Hong Kong Metropolitan</a:t>
            </a:r>
            <a:r>
              <a:rPr lang="en-GB" sz="1050" baseline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Myriad Pro" panose="020B0503030403020204" pitchFamily="34" charset="0"/>
                <a:ea typeface="SimSun" panose="02010600030101010101" pitchFamily="2" charset="-122"/>
              </a:rPr>
              <a:t> University</a:t>
            </a:r>
            <a:r>
              <a:rPr lang="en-GB" sz="105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Myriad Pro" panose="020B0503030403020204" pitchFamily="34" charset="0"/>
                <a:ea typeface="SimSun" panose="02010600030101010101" pitchFamily="2" charset="-122"/>
              </a:rPr>
              <a:t>, 2021</a:t>
            </a:r>
            <a:endParaRPr lang="en-HK" sz="1050" dirty="0">
              <a:solidFill>
                <a:schemeClr val="tx1">
                  <a:lumMod val="75000"/>
                  <a:lumOff val="25000"/>
                </a:schemeClr>
              </a:solidFill>
              <a:latin typeface="Myriad Pro" panose="020B0503030403020204" pitchFamily="34" charset="0"/>
            </a:endParaRPr>
          </a:p>
        </p:txBody>
      </p:sp>
      <p:pic>
        <p:nvPicPr>
          <p:cNvPr id="8" name="圖片 7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27" y="90545"/>
            <a:ext cx="2150276" cy="730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17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2C4DC-365B-458F-B612-81B0B17F01A4}" type="datetime1">
              <a:rPr lang="en-HK" smtClean="0"/>
              <a:t>30/7/2024</a:t>
            </a:fld>
            <a:endParaRPr lang="en-H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767455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6BB9A-AED1-455A-9CC8-3B90F74E44DF}" type="datetime1">
              <a:rPr lang="en-HK" smtClean="0"/>
              <a:t>30/7/2024</a:t>
            </a:fld>
            <a:endParaRPr lang="en-H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t>‹#›</a:t>
            </a:fld>
            <a:endParaRPr lang="en-HK" dirty="0"/>
          </a:p>
        </p:txBody>
      </p:sp>
    </p:spTree>
    <p:extLst>
      <p:ext uri="{BB962C8B-B14F-4D97-AF65-F5344CB8AC3E}">
        <p14:creationId xmlns:p14="http://schemas.microsoft.com/office/powerpoint/2010/main" val="4281971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E2706-AD95-4DE4-BC7F-1274D1DCA52F}" type="datetime1">
              <a:rPr lang="en-HK" smtClean="0"/>
              <a:t>30/7/2024</a:t>
            </a:fld>
            <a:endParaRPr lang="en-H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92227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32169-B332-4393-B552-65DBC5B6E5CC}" type="datetime1">
              <a:rPr lang="en-HK" smtClean="0"/>
              <a:t>30/7/2024</a:t>
            </a:fld>
            <a:endParaRPr lang="en-H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624254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>
            <a:normAutofit/>
          </a:bodyPr>
          <a:lstStyle>
            <a:lvl1pPr algn="l">
              <a:defRPr sz="4800" b="1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3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60AB2-29A1-405E-B17C-DA4AA97871B8}" type="datetime1">
              <a:rPr lang="en-HK" smtClean="0"/>
              <a:t>30/7/2024</a:t>
            </a:fld>
            <a:endParaRPr lang="en-H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936501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596470" y="6477714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rgbClr val="3B6923"/>
                </a:solidFill>
                <a:latin typeface="Century Gothic" panose="020B0502020202020204" pitchFamily="34" charset="0"/>
                <a:hlinkClick r:id="rId3"/>
              </a:rPr>
              <a:t>Jockey Club STEAM Education Resources Sharing Scheme</a:t>
            </a:r>
            <a:endParaRPr lang="en-US" altLang="zh-TW" sz="1100" kern="2000" dirty="0">
              <a:solidFill>
                <a:srgbClr val="3B6923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15330" y="6415546"/>
            <a:ext cx="497726" cy="365125"/>
          </a:xfrm>
        </p:spPr>
        <p:txBody>
          <a:bodyPr/>
          <a:lstStyle>
            <a:lvl1pPr algn="ctr">
              <a:defRPr>
                <a:solidFill>
                  <a:srgbClr val="C73800"/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6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rgbClr val="C73800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  <p:sp>
        <p:nvSpPr>
          <p:cNvPr id="7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9572977" y="0"/>
            <a:ext cx="2553035" cy="386978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TW" sz="1300" dirty="0">
                <a:solidFill>
                  <a:schemeClr val="accent2">
                    <a:lumMod val="75000"/>
                  </a:schemeClr>
                </a:solidFill>
                <a:latin typeface="Helvetica LT Std" panose="020B0504020202020204" pitchFamily="34" charset="0"/>
              </a:rPr>
              <a:t>Introduction on Biosafety</a:t>
            </a:r>
            <a:endParaRPr lang="zh-TW" altLang="en-US" sz="1300" dirty="0">
              <a:solidFill>
                <a:schemeClr val="accent2">
                  <a:lumMod val="75000"/>
                </a:schemeClr>
              </a:solidFill>
              <a:latin typeface="Helvetica LT Std" panose="020B05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90548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72557" y="1731478"/>
            <a:ext cx="10972800" cy="4624655"/>
          </a:xfrm>
        </p:spPr>
        <p:txBody>
          <a:bodyPr>
            <a:normAutofit/>
          </a:bodyPr>
          <a:lstStyle>
            <a:lvl1pPr marL="457189" indent="-457189">
              <a:lnSpc>
                <a:spcPct val="150000"/>
              </a:lnSpc>
              <a:spcBef>
                <a:spcPts val="0"/>
              </a:spcBef>
              <a:buSzPct val="100000"/>
              <a:buFontTx/>
              <a:buBlip>
                <a:blip r:embed="rId3"/>
              </a:buBlip>
              <a:defRPr sz="3200">
                <a:solidFill>
                  <a:srgbClr val="E87F03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  <a:lvl2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E87F03"/>
                </a:solidFill>
                <a:latin typeface="Myriad Pro" panose="020B0503030403020204" pitchFamily="34" charset="0"/>
                <a:ea typeface="Adobe 黑体 Std R" pitchFamily="34" charset="-128"/>
              </a:defRPr>
            </a:lvl2pPr>
            <a:lvl3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E87F03"/>
                </a:solidFill>
                <a:latin typeface="Myriad Pro" panose="020B0503030403020204" pitchFamily="34" charset="0"/>
                <a:ea typeface="Adobe 黑体 Std R" pitchFamily="34" charset="-128"/>
              </a:defRPr>
            </a:lvl3pPr>
            <a:lvl4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E87F03"/>
                </a:solidFill>
                <a:latin typeface="Myriad Pro" panose="020B0503030403020204" pitchFamily="34" charset="0"/>
                <a:ea typeface="Adobe 黑体 Std R" pitchFamily="34" charset="-128"/>
              </a:defRPr>
            </a:lvl4pPr>
            <a:lvl5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E87F03"/>
                </a:solidFill>
                <a:latin typeface="Myriad Pro" panose="020B0503030403020204" pitchFamily="34" charset="0"/>
                <a:ea typeface="Adobe 黑体 Std R" pitchFamily="34" charset="-128"/>
              </a:defRPr>
            </a:lvl5pPr>
          </a:lstStyle>
          <a:p>
            <a:pPr lvl="0"/>
            <a:r>
              <a:rPr lang="en-US" altLang="zh-TW"/>
              <a:t>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HK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15330" y="6415546"/>
            <a:ext cx="497726" cy="365125"/>
          </a:xfrm>
        </p:spPr>
        <p:txBody>
          <a:bodyPr/>
          <a:lstStyle>
            <a:lvl1pPr algn="ctr">
              <a:defRPr>
                <a:solidFill>
                  <a:srgbClr val="C73800"/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8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rgbClr val="C73800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  <p:sp>
        <p:nvSpPr>
          <p:cNvPr id="10" name="矩形 9"/>
          <p:cNvSpPr/>
          <p:nvPr userDrawn="1"/>
        </p:nvSpPr>
        <p:spPr>
          <a:xfrm>
            <a:off x="596470" y="6477714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3">
                    <a:lumMod val="75000"/>
                  </a:schemeClr>
                </a:solidFill>
                <a:latin typeface="Century Gothic" panose="020B0502020202020204" pitchFamily="34" charset="0"/>
                <a:hlinkClick r:id="rId4"/>
              </a:rPr>
              <a:t>Jockey Club STEAM Education Resources Sharing Scheme</a:t>
            </a:r>
            <a:endParaRPr lang="en-US" altLang="zh-TW" sz="1100" kern="2000" dirty="0">
              <a:solidFill>
                <a:schemeClr val="accent3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9572977" y="0"/>
            <a:ext cx="2553035" cy="386978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TW" sz="1300" dirty="0">
                <a:solidFill>
                  <a:schemeClr val="accent2">
                    <a:lumMod val="75000"/>
                  </a:schemeClr>
                </a:solidFill>
                <a:latin typeface="Helvetica LT Std" panose="020B0504020202020204" pitchFamily="34" charset="0"/>
              </a:rPr>
              <a:t>Introduction on Biosafety</a:t>
            </a:r>
            <a:endParaRPr lang="zh-TW" altLang="en-US" sz="1300" dirty="0">
              <a:solidFill>
                <a:schemeClr val="accent2">
                  <a:lumMod val="75000"/>
                </a:schemeClr>
              </a:solidFill>
              <a:latin typeface="Helvetica LT Std" panose="020B05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43597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4.jpg"/><Relationship Id="rId4" Type="http://schemas.openxmlformats.org/officeDocument/2006/relationships/slideLayout" Target="../slideLayouts/slideLayout11.xml"/><Relationship Id="rId9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CB4B76-6A0A-46C8-9D18-1382ED699BBD}" type="datetime1">
              <a:rPr lang="en-HK" smtClean="0"/>
              <a:t>30/7/2024</a:t>
            </a:fld>
            <a:endParaRPr lang="en-HK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HK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66DCD4-1514-4991-B3C3-8A2323286180}" type="slidenum">
              <a:rPr lang="en-HK" smtClean="0"/>
              <a:pPr/>
              <a:t>‹#›</a:t>
            </a:fld>
            <a:endParaRPr lang="en-HK" dirty="0"/>
          </a:p>
        </p:txBody>
      </p:sp>
    </p:spTree>
    <p:extLst>
      <p:ext uri="{BB962C8B-B14F-4D97-AF65-F5344CB8AC3E}">
        <p14:creationId xmlns:p14="http://schemas.microsoft.com/office/powerpoint/2010/main" val="3568556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  <a:endParaRPr lang="zh-HK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zh-HK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D8D34-12CA-420B-BF2D-8A0C4D5F2F40}" type="datetime1">
              <a:rPr lang="zh-HK" altLang="en-US" smtClean="0"/>
              <a:t>30/7/2024</a:t>
            </a:fld>
            <a:endParaRPr lang="zh-HK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t>‹#›</a:t>
            </a:fld>
            <a:endParaRPr lang="zh-HK" altLang="en-US"/>
          </a:p>
        </p:txBody>
      </p:sp>
    </p:spTree>
    <p:custDataLst>
      <p:tags r:id="rId9"/>
    </p:custDataLst>
    <p:extLst>
      <p:ext uri="{BB962C8B-B14F-4D97-AF65-F5344CB8AC3E}">
        <p14:creationId xmlns:p14="http://schemas.microsoft.com/office/powerpoint/2010/main" val="1246908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</p:sldLayoutIdLs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HK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steam.ouhk.edu.hk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ikihow.life/Behave-in-a-School-Science-Lab" TargetMode="External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9.xml"/><Relationship Id="rId4" Type="http://schemas.openxmlformats.org/officeDocument/2006/relationships/hyperlink" Target="https://creativecommons.org/licenses/by-nc-sa/3.0/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2.jp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s://2019.igem.org/Safety/Working_Safely" TargetMode="Externa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9347200" y="6356350"/>
            <a:ext cx="2844800" cy="365125"/>
          </a:xfrm>
        </p:spPr>
        <p:txBody>
          <a:bodyPr/>
          <a:lstStyle/>
          <a:p>
            <a:fld id="{0066DCD4-1514-4991-B3C3-8A2323286180}" type="slidenum">
              <a:rPr lang="en-HK" smtClean="0"/>
              <a:pPr/>
              <a:t>1</a:t>
            </a:fld>
            <a:endParaRPr lang="en-HK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1E4678A-C2FC-4306-82DA-2F62E1F3D4CE}"/>
              </a:ext>
            </a:extLst>
          </p:cNvPr>
          <p:cNvSpPr/>
          <p:nvPr/>
        </p:nvSpPr>
        <p:spPr>
          <a:xfrm>
            <a:off x="428568" y="863201"/>
            <a:ext cx="956384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5pPr>
            <a:lvl6pPr marL="22860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6pPr>
            <a:lvl7pPr marL="27432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7pPr>
            <a:lvl8pPr marL="32004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8pPr>
            <a:lvl9pPr marL="36576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9pPr>
          </a:lstStyle>
          <a:p>
            <a:pPr>
              <a:defRPr/>
            </a:pPr>
            <a:r>
              <a:rPr lang="en-US" altLang="zh-HK" sz="4800" dirty="0">
                <a:gradFill>
                  <a:gsLst>
                    <a:gs pos="79000">
                      <a:srgbClr val="6A3919"/>
                    </a:gs>
                    <a:gs pos="21000">
                      <a:srgbClr val="FE851E"/>
                    </a:gs>
                  </a:gsLst>
                  <a:lin ang="5400000" scaled="0"/>
                </a:gradFill>
                <a:effectLst>
                  <a:innerShdw blurRad="88900">
                    <a:prstClr val="black">
                      <a:alpha val="42000"/>
                    </a:prstClr>
                  </a:innerShdw>
                </a:effectLst>
                <a:latin typeface="Helvetica LT Std" panose="020B0504020202020204" pitchFamily="34" charset="0"/>
              </a:rPr>
              <a:t>Biosafety and Biosecurity</a:t>
            </a:r>
            <a:endParaRPr lang="en-US" altLang="zh-TW" sz="4800" dirty="0">
              <a:gradFill>
                <a:gsLst>
                  <a:gs pos="79000">
                    <a:srgbClr val="6A3919"/>
                  </a:gs>
                  <a:gs pos="21000">
                    <a:srgbClr val="FE851E"/>
                  </a:gs>
                </a:gsLst>
                <a:lin ang="5400000" scaled="0"/>
              </a:gradFill>
              <a:effectLst>
                <a:innerShdw blurRad="88900">
                  <a:prstClr val="black">
                    <a:alpha val="42000"/>
                  </a:prstClr>
                </a:innerShdw>
              </a:effectLst>
              <a:latin typeface="Helvetica LT Std" panose="020B0504020202020204" pitchFamily="34" charset="0"/>
            </a:endParaRPr>
          </a:p>
        </p:txBody>
      </p:sp>
      <p:sp>
        <p:nvSpPr>
          <p:cNvPr id="7" name="標題 2">
            <a:extLst>
              <a:ext uri="{FF2B5EF4-FFF2-40B4-BE49-F238E27FC236}">
                <a16:creationId xmlns:a16="http://schemas.microsoft.com/office/drawing/2014/main" id="{8E7A87A1-ECAB-4B0D-AB35-1404DA5C9ADB}"/>
              </a:ext>
            </a:extLst>
          </p:cNvPr>
          <p:cNvSpPr txBox="1">
            <a:spLocks/>
          </p:cNvSpPr>
          <p:nvPr/>
        </p:nvSpPr>
        <p:spPr>
          <a:xfrm>
            <a:off x="1430176" y="6044761"/>
            <a:ext cx="4484095" cy="696434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600"/>
              </a:spcBef>
            </a:pPr>
            <a:r>
              <a:rPr lang="en-US" altLang="zh-TW" sz="1400" kern="2000" dirty="0">
                <a:solidFill>
                  <a:schemeClr val="accent3">
                    <a:lumMod val="50000"/>
                  </a:schemeClr>
                </a:solidFill>
                <a:latin typeface="Century Gothic" panose="020B0502020202020204" pitchFamily="34" charset="0"/>
                <a:hlinkClick r:id="rId2"/>
              </a:rPr>
              <a:t>Jockey Club </a:t>
            </a:r>
          </a:p>
          <a:p>
            <a:pPr algn="l">
              <a:spcBef>
                <a:spcPts val="600"/>
              </a:spcBef>
            </a:pPr>
            <a:r>
              <a:rPr lang="en-US" altLang="zh-TW" sz="1400" kern="2000" dirty="0">
                <a:solidFill>
                  <a:schemeClr val="accent3">
                    <a:lumMod val="50000"/>
                  </a:schemeClr>
                </a:solidFill>
                <a:latin typeface="Century Gothic" panose="020B0502020202020204" pitchFamily="34" charset="0"/>
                <a:hlinkClick r:id="rId2"/>
              </a:rPr>
              <a:t>STEAM Education Resources Sharing Scheme</a:t>
            </a:r>
            <a:endParaRPr lang="en-US" altLang="zh-TW" sz="1400" kern="2000" dirty="0">
              <a:solidFill>
                <a:schemeClr val="accent3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8" name="圖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262" y="6109340"/>
            <a:ext cx="595052" cy="595052"/>
          </a:xfrm>
          <a:prstGeom prst="rect">
            <a:avLst/>
          </a:prstGeom>
        </p:spPr>
      </p:pic>
      <p:pic>
        <p:nvPicPr>
          <p:cNvPr id="9" name="圖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68" y="6238735"/>
            <a:ext cx="1005436" cy="373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7091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0C7DFB6-119B-4E2A-9C38-718A4FDC45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4193" y="2541595"/>
            <a:ext cx="12174360" cy="46246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HK" sz="2000" dirty="0"/>
              <a:t>Agent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altLang="zh-HK" sz="2000" dirty="0"/>
              <a:t>No or low individual and community risk </a:t>
            </a:r>
            <a:br>
              <a:rPr lang="en-US" altLang="zh-HK" sz="2000" dirty="0"/>
            </a:br>
            <a:r>
              <a:rPr lang="en-US" altLang="zh-HK" sz="2000" dirty="0"/>
              <a:t>e.g. nonpathogenic strain of </a:t>
            </a:r>
            <a:r>
              <a:rPr lang="en-US" altLang="zh-HK" sz="2000" i="1" dirty="0"/>
              <a:t>E. coli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HK" sz="2000" dirty="0"/>
              <a:t>Laboratory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altLang="zh-HK" sz="2000" dirty="0"/>
              <a:t>Basic teaching; research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HK" sz="2000" dirty="0"/>
              <a:t>Laboratory Practices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altLang="zh-HK" sz="2000" dirty="0"/>
              <a:t>Standard Microbiological Practices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HK" sz="2000" dirty="0"/>
              <a:t>Safety Requirement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altLang="zh-HK" sz="2000" dirty="0"/>
              <a:t>Open bench and sink required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EFF5BF-9CA0-4999-9893-635CDBDEA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t>10</a:t>
            </a:fld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67506FE-F8E7-4156-81FD-3A8E7A93620E}"/>
              </a:ext>
            </a:extLst>
          </p:cNvPr>
          <p:cNvGrpSpPr/>
          <p:nvPr/>
        </p:nvGrpSpPr>
        <p:grpSpPr>
          <a:xfrm>
            <a:off x="372556" y="229171"/>
            <a:ext cx="9449283" cy="2523218"/>
            <a:chOff x="1889760" y="468621"/>
            <a:chExt cx="8412480" cy="2523218"/>
          </a:xfrm>
        </p:grpSpPr>
        <p:pic>
          <p:nvPicPr>
            <p:cNvPr id="8" name="圖片 5">
              <a:extLst>
                <a:ext uri="{FF2B5EF4-FFF2-40B4-BE49-F238E27FC236}">
                  <a16:creationId xmlns:a16="http://schemas.microsoft.com/office/drawing/2014/main" id="{F64E773B-BFD0-41F6-BC3F-28760D7CE1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889760" y="468621"/>
              <a:ext cx="8412480" cy="2276997"/>
            </a:xfrm>
            <a:prstGeom prst="rect">
              <a:avLst/>
            </a:prstGeom>
          </p:spPr>
        </p:pic>
        <p:sp>
          <p:nvSpPr>
            <p:cNvPr id="9" name="文字方塊 8">
              <a:extLst>
                <a:ext uri="{FF2B5EF4-FFF2-40B4-BE49-F238E27FC236}">
                  <a16:creationId xmlns:a16="http://schemas.microsoft.com/office/drawing/2014/main" id="{215F9302-4382-4F49-9085-4BABC7886E22}"/>
                </a:ext>
              </a:extLst>
            </p:cNvPr>
            <p:cNvSpPr txBox="1"/>
            <p:nvPr/>
          </p:nvSpPr>
          <p:spPr>
            <a:xfrm>
              <a:off x="8939366" y="2745618"/>
              <a:ext cx="136287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HK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Adapted from cdc.gov </a:t>
              </a:r>
              <a:endParaRPr lang="zh-HK" altLang="en-US" sz="10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1010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D48FCB-3B36-4FBB-8D73-3B82836362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HK" sz="2800" dirty="0"/>
              <a:t>Applicable to all laboratories,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en-US" altLang="zh-HK" sz="2400" dirty="0"/>
              <a:t>Washing hands after working with infectious materials and before leaving the laboratory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en-US" altLang="zh-HK" sz="2400" dirty="0"/>
              <a:t>Routinely decontaminating work surfaces</a:t>
            </a:r>
          </a:p>
          <a:p>
            <a:pPr lvl="2">
              <a:lnSpc>
                <a:spcPct val="120000"/>
              </a:lnSpc>
              <a:spcBef>
                <a:spcPts val="600"/>
              </a:spcBef>
            </a:pPr>
            <a:r>
              <a:rPr lang="en-US" altLang="zh-TW" sz="2000" dirty="0"/>
              <a:t>E.g. 70% ethanol or 10% chlorine bleach</a:t>
            </a:r>
            <a:endParaRPr lang="en-US" altLang="zh-HK" sz="2000" dirty="0"/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en-US" altLang="zh-HK" sz="2400" dirty="0"/>
              <a:t>Not eating or drinking in laboratory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en-US" altLang="zh-HK" sz="2400" dirty="0"/>
              <a:t>Mouth pipetting is prohibited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7499796-E691-47FA-BF3A-11DA3B926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pPr/>
              <a:t>11</a:t>
            </a:fld>
            <a:endParaRPr lang="en-HK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71CAA9C-2ADD-4A83-90F4-ABE7DCD997E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HK" dirty="0"/>
              <a:t>Standard Microbiological Practices</a:t>
            </a:r>
            <a:endParaRPr lang="en-HK" dirty="0"/>
          </a:p>
        </p:txBody>
      </p:sp>
    </p:spTree>
    <p:extLst>
      <p:ext uri="{BB962C8B-B14F-4D97-AF65-F5344CB8AC3E}">
        <p14:creationId xmlns:p14="http://schemas.microsoft.com/office/powerpoint/2010/main" val="1094146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A4318C-0E91-403A-A731-D01CB36C5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t>12</a:t>
            </a:fld>
            <a:endParaRPr lang="en-HK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5E2EA39-49E1-424A-B8F3-BEEC9F451E7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HK" dirty="0"/>
              <a:t>Personal Protective Equipment (PPE)</a:t>
            </a:r>
            <a:endParaRPr lang="en-HK" dirty="0"/>
          </a:p>
        </p:txBody>
      </p:sp>
      <p:pic>
        <p:nvPicPr>
          <p:cNvPr id="8" name="內容版面配置區 5">
            <a:extLst>
              <a:ext uri="{FF2B5EF4-FFF2-40B4-BE49-F238E27FC236}">
                <a16:creationId xmlns:a16="http://schemas.microsoft.com/office/drawing/2014/main" id="{945A6CA0-CE80-4EFA-9307-43EE82F5ED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8104" y="1722587"/>
            <a:ext cx="4771254" cy="3578441"/>
          </a:xfrm>
          <a:prstGeom prst="rect">
            <a:avLst/>
          </a:prstGeom>
        </p:spPr>
      </p:pic>
      <p:sp>
        <p:nvSpPr>
          <p:cNvPr id="9" name="文字方塊 7">
            <a:extLst>
              <a:ext uri="{FF2B5EF4-FFF2-40B4-BE49-F238E27FC236}">
                <a16:creationId xmlns:a16="http://schemas.microsoft.com/office/drawing/2014/main" id="{F5CAE33D-7B46-4B0F-AE5C-6AA511F94101}"/>
              </a:ext>
            </a:extLst>
          </p:cNvPr>
          <p:cNvSpPr txBox="1"/>
          <p:nvPr/>
        </p:nvSpPr>
        <p:spPr>
          <a:xfrm>
            <a:off x="2516726" y="5442994"/>
            <a:ext cx="200955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HK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Long Pants) </a:t>
            </a:r>
          </a:p>
          <a:p>
            <a:pPr algn="ctr"/>
            <a:r>
              <a:rPr lang="en-US" altLang="zh-HK" dirty="0">
                <a:latin typeface="Calibri" panose="020F0502020204030204" pitchFamily="34" charset="0"/>
                <a:cs typeface="Calibri" panose="020F0502020204030204" pitchFamily="34" charset="0"/>
              </a:rPr>
              <a:t>Shoes</a:t>
            </a:r>
            <a:endParaRPr lang="zh-HK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箭號: 上彎 8">
            <a:extLst>
              <a:ext uri="{FF2B5EF4-FFF2-40B4-BE49-F238E27FC236}">
                <a16:creationId xmlns:a16="http://schemas.microsoft.com/office/drawing/2014/main" id="{41B6F7C5-D40B-42B7-BBBA-BA995619A8D8}"/>
              </a:ext>
            </a:extLst>
          </p:cNvPr>
          <p:cNvSpPr/>
          <p:nvPr/>
        </p:nvSpPr>
        <p:spPr>
          <a:xfrm>
            <a:off x="4526279" y="5301028"/>
            <a:ext cx="1158317" cy="422133"/>
          </a:xfrm>
          <a:prstGeom prst="bentUpArrow">
            <a:avLst>
              <a:gd name="adj1" fmla="val 7878"/>
              <a:gd name="adj2" fmla="val 25000"/>
              <a:gd name="adj3" fmla="val 25000"/>
            </a:avLst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TextBox 2"/>
          <p:cNvSpPr txBox="1"/>
          <p:nvPr/>
        </p:nvSpPr>
        <p:spPr>
          <a:xfrm>
            <a:off x="6250488" y="5561556"/>
            <a:ext cx="4008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Source: </a:t>
            </a:r>
            <a:r>
              <a:rPr lang="en-US" dirty="0">
                <a:hlinkClick r:id="rId3"/>
              </a:rPr>
              <a:t>WikiHow</a:t>
            </a:r>
            <a:r>
              <a:rPr lang="en-US" dirty="0"/>
              <a:t> licensed under </a:t>
            </a:r>
            <a:r>
              <a:rPr lang="en-US" dirty="0">
                <a:hlinkClick r:id="rId4"/>
              </a:rPr>
              <a:t>CC BY-NC-SA 3.0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77222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A4C02B1-1116-4D66-8AF5-4E2836E36B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557" y="1731478"/>
            <a:ext cx="7118007" cy="4624655"/>
          </a:xfrm>
        </p:spPr>
        <p:txBody>
          <a:bodyPr>
            <a:normAutofit/>
          </a:bodyPr>
          <a:lstStyle/>
          <a:p>
            <a:r>
              <a:rPr lang="en-US" altLang="zh-HK" sz="2400" dirty="0"/>
              <a:t>The use of autoclaves in schools is governed by </a:t>
            </a:r>
            <a:br>
              <a:rPr lang="en-US" altLang="zh-HK" sz="2400" dirty="0"/>
            </a:br>
            <a:r>
              <a:rPr lang="en-US" altLang="zh-HK" sz="2400" dirty="0"/>
              <a:t>the </a:t>
            </a:r>
            <a:r>
              <a:rPr lang="en-US" altLang="zh-HK" sz="2400" dirty="0">
                <a:solidFill>
                  <a:srgbClr val="6600CC"/>
                </a:solidFill>
              </a:rPr>
              <a:t>Code of Practice for Owners of Boilers and Pressure Vessels</a:t>
            </a:r>
            <a:r>
              <a:rPr lang="en-US" altLang="zh-HK" sz="2400" dirty="0"/>
              <a:t>, issued by the </a:t>
            </a:r>
            <a:r>
              <a:rPr lang="en-US" altLang="zh-HK" sz="2400" dirty="0" err="1">
                <a:solidFill>
                  <a:srgbClr val="6600CC"/>
                </a:solidFill>
              </a:rPr>
              <a:t>Labour</a:t>
            </a:r>
            <a:r>
              <a:rPr lang="en-US" altLang="zh-HK" sz="2400" dirty="0">
                <a:solidFill>
                  <a:srgbClr val="6600CC"/>
                </a:solidFill>
              </a:rPr>
              <a:t> Department</a:t>
            </a:r>
          </a:p>
          <a:p>
            <a:r>
              <a:rPr lang="en-US" altLang="zh-HK" sz="2400" dirty="0"/>
              <a:t> Sterilization:</a:t>
            </a:r>
          </a:p>
          <a:p>
            <a:pPr lvl="1"/>
            <a:r>
              <a:rPr lang="en-US" altLang="zh-HK" sz="2400" dirty="0"/>
              <a:t>Steam under pressure (autoclave) at 121°C, 15 psi pressure </a:t>
            </a:r>
            <a:br>
              <a:rPr lang="en-US" altLang="zh-HK" sz="2400" dirty="0"/>
            </a:br>
            <a:r>
              <a:rPr lang="en-US" altLang="zh-HK" sz="2400" dirty="0"/>
              <a:t>for at least 30 minutes</a:t>
            </a:r>
            <a:endParaRPr lang="zh-HK" altLang="en-US" sz="24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E4043B5-0ACE-4E40-8794-3B40CE98D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t>13</a:t>
            </a:fld>
            <a:endParaRPr lang="en-HK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36FE17-F57C-4EBE-B111-B912B521F5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HK" dirty="0"/>
              <a:t>Autoclave</a:t>
            </a:r>
            <a:endParaRPr lang="en-HK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A0E9D55-06BF-4992-BE6B-43AE3563B19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7" r="86" b="1127"/>
          <a:stretch/>
        </p:blipFill>
        <p:spPr>
          <a:xfrm>
            <a:off x="8277146" y="658761"/>
            <a:ext cx="2735910" cy="48043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493082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CB5F8EF-A6F4-4180-8874-6AFEE0B78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4192" y="2638956"/>
            <a:ext cx="11827808" cy="462465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HK" sz="2400" dirty="0"/>
              <a:t>Agent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altLang="zh-HK" sz="2400" dirty="0"/>
              <a:t>Moderate individual risk; low community risk, e.g. </a:t>
            </a:r>
            <a:r>
              <a:rPr lang="en-US" altLang="zh-HK" sz="2400" i="1" dirty="0"/>
              <a:t>Staphylococcus aureus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HK" sz="2400" dirty="0"/>
              <a:t>Laboratory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altLang="zh-HK" sz="2400" dirty="0"/>
              <a:t>Primary health services; diagnostic services; research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HK" sz="2400" dirty="0"/>
              <a:t>Laboratory Practices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altLang="zh-HK" sz="2400" dirty="0"/>
              <a:t>Level 1 plus limited access; biohazard sign; appropriate PPE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HK" sz="2400" dirty="0"/>
              <a:t>Safety Requirement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altLang="zh-HK" sz="2400" dirty="0"/>
              <a:t>Level 1 plus biological safety cabinet (BSC); autoclave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494B2F6-EC06-4D1E-86DD-AAA11ABCC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t>14</a:t>
            </a:fld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ADBEAF9-A845-4C5A-8763-2AF2D2B77318}"/>
              </a:ext>
            </a:extLst>
          </p:cNvPr>
          <p:cNvGrpSpPr/>
          <p:nvPr/>
        </p:nvGrpSpPr>
        <p:grpSpPr>
          <a:xfrm>
            <a:off x="364192" y="386978"/>
            <a:ext cx="9869571" cy="2498199"/>
            <a:chOff x="430056" y="662837"/>
            <a:chExt cx="8412480" cy="2498199"/>
          </a:xfrm>
        </p:grpSpPr>
        <p:pic>
          <p:nvPicPr>
            <p:cNvPr id="9" name="圖片 9">
              <a:extLst>
                <a:ext uri="{FF2B5EF4-FFF2-40B4-BE49-F238E27FC236}">
                  <a16:creationId xmlns:a16="http://schemas.microsoft.com/office/drawing/2014/main" id="{122DD3B3-93B5-4703-9350-784CD6A5F3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30056" y="662837"/>
              <a:ext cx="8412480" cy="2253727"/>
            </a:xfrm>
            <a:prstGeom prst="rect">
              <a:avLst/>
            </a:prstGeom>
          </p:spPr>
        </p:pic>
        <p:sp>
          <p:nvSpPr>
            <p:cNvPr id="10" name="文字方塊 12">
              <a:extLst>
                <a:ext uri="{FF2B5EF4-FFF2-40B4-BE49-F238E27FC236}">
                  <a16:creationId xmlns:a16="http://schemas.microsoft.com/office/drawing/2014/main" id="{A8BF8554-0469-430D-835C-8F654A1348AD}"/>
                </a:ext>
              </a:extLst>
            </p:cNvPr>
            <p:cNvSpPr txBox="1"/>
            <p:nvPr/>
          </p:nvSpPr>
          <p:spPr>
            <a:xfrm>
              <a:off x="7479662" y="2914815"/>
              <a:ext cx="136287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HK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Adapted from cdc.gov </a:t>
              </a:r>
              <a:endParaRPr lang="zh-HK" altLang="en-US" sz="10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2629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DDB221-2EB7-482F-8488-A7A8E6D59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t>15</a:t>
            </a:fld>
            <a:endParaRPr lang="en-HK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D7F12D-07FB-4A85-A93C-2E04CB621F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HK" dirty="0"/>
              <a:t>BSC</a:t>
            </a:r>
            <a:endParaRPr lang="en-HK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4294967295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3098" y="514494"/>
            <a:ext cx="2690812" cy="5432425"/>
          </a:xfrm>
        </p:spPr>
      </p:pic>
      <p:pic>
        <p:nvPicPr>
          <p:cNvPr id="2050" name="Picture 2" descr="undefine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1232" y="1699931"/>
            <a:ext cx="2992799" cy="424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70082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D2091E-449F-4ADF-A269-4C780CF38D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HK" sz="2400" dirty="0"/>
              <a:t>Agent</a:t>
            </a:r>
          </a:p>
          <a:p>
            <a:pPr lvl="1"/>
            <a:r>
              <a:rPr lang="en-US" altLang="zh-HK" sz="2400" dirty="0"/>
              <a:t>High individual risk; low community risk </a:t>
            </a:r>
            <a:br>
              <a:rPr lang="en-US" altLang="zh-HK" sz="2400" dirty="0"/>
            </a:br>
            <a:r>
              <a:rPr lang="en-US" altLang="zh-HK" sz="2400" dirty="0"/>
              <a:t>e.g. </a:t>
            </a:r>
            <a:r>
              <a:rPr lang="en-US" altLang="zh-HK" sz="2400" i="1" dirty="0"/>
              <a:t>Mycobacterium tuberculosis</a:t>
            </a:r>
          </a:p>
          <a:p>
            <a:r>
              <a:rPr lang="en-US" altLang="zh-HK" sz="2400" dirty="0"/>
              <a:t>Laboratory</a:t>
            </a:r>
          </a:p>
          <a:p>
            <a:pPr lvl="1"/>
            <a:r>
              <a:rPr lang="en-US" altLang="zh-HK" sz="2400" dirty="0"/>
              <a:t>Special diagnostic services; research</a:t>
            </a:r>
          </a:p>
          <a:p>
            <a:r>
              <a:rPr lang="en-US" altLang="zh-HK" sz="2400" dirty="0"/>
              <a:t>Laboratory Practices</a:t>
            </a:r>
          </a:p>
          <a:p>
            <a:pPr lvl="1"/>
            <a:r>
              <a:rPr lang="en-US" altLang="zh-HK" sz="2400" dirty="0"/>
              <a:t>Level 2 plus controlled access; special PPE with </a:t>
            </a:r>
            <a:r>
              <a:rPr lang="en-US" altLang="zh-HK" sz="2400" dirty="0">
                <a:solidFill>
                  <a:srgbClr val="6600CC"/>
                </a:solidFill>
              </a:rPr>
              <a:t>respirator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32BF01-392D-4FDD-A468-F482F6218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t>16</a:t>
            </a:fld>
            <a:endParaRPr lang="en-HK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C587080-B5E2-4C2E-97E4-12F0D394A9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HK" dirty="0"/>
              <a:t>BSL3</a:t>
            </a:r>
            <a:endParaRPr lang="en-HK" dirty="0"/>
          </a:p>
        </p:txBody>
      </p:sp>
      <p:pic>
        <p:nvPicPr>
          <p:cNvPr id="9" name="Picture 2" descr="undefine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0015" y="1043454"/>
            <a:ext cx="2565342" cy="3640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62028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56458C-B481-4FB7-A5FC-CC4014D142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557" y="3382033"/>
            <a:ext cx="10972800" cy="462465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HK" sz="2400" dirty="0"/>
              <a:t>Safety Requirement</a:t>
            </a:r>
          </a:p>
          <a:p>
            <a:pPr lvl="1">
              <a:lnSpc>
                <a:spcPct val="100000"/>
              </a:lnSpc>
            </a:pPr>
            <a:r>
              <a:rPr lang="en-US" altLang="zh-HK" sz="2400" dirty="0"/>
              <a:t>Level 2 plus appropriate BSC; </a:t>
            </a:r>
          </a:p>
          <a:p>
            <a:pPr lvl="1">
              <a:lnSpc>
                <a:spcPct val="100000"/>
              </a:lnSpc>
            </a:pPr>
            <a:r>
              <a:rPr lang="en-US" altLang="zh-HK" sz="2400" dirty="0"/>
              <a:t>hands-free sink; </a:t>
            </a:r>
          </a:p>
          <a:p>
            <a:pPr lvl="1">
              <a:lnSpc>
                <a:spcPct val="100000"/>
              </a:lnSpc>
            </a:pPr>
            <a:r>
              <a:rPr lang="en-US" altLang="zh-HK" sz="2400" dirty="0"/>
              <a:t>directional airflow; </a:t>
            </a:r>
          </a:p>
          <a:p>
            <a:pPr lvl="1">
              <a:lnSpc>
                <a:spcPct val="100000"/>
              </a:lnSpc>
            </a:pPr>
            <a:r>
              <a:rPr lang="en-US" altLang="zh-HK" sz="2400" dirty="0"/>
              <a:t>2 sets of self-closing and locking doors</a:t>
            </a:r>
            <a:endParaRPr lang="zh-HK" altLang="en-US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88E8C2-6993-4CE9-9621-BF88320FC5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t>17</a:t>
            </a:fld>
            <a:endParaRPr lang="en-HK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51E37C5-0902-4917-8AA0-30B39EEF0F9E}"/>
              </a:ext>
            </a:extLst>
          </p:cNvPr>
          <p:cNvGrpSpPr/>
          <p:nvPr/>
        </p:nvGrpSpPr>
        <p:grpSpPr>
          <a:xfrm>
            <a:off x="364192" y="386978"/>
            <a:ext cx="9719259" cy="3095258"/>
            <a:chOff x="342552" y="365126"/>
            <a:chExt cx="8428616" cy="3802860"/>
          </a:xfrm>
        </p:grpSpPr>
        <p:pic>
          <p:nvPicPr>
            <p:cNvPr id="5" name="圖片 4">
              <a:extLst>
                <a:ext uri="{FF2B5EF4-FFF2-40B4-BE49-F238E27FC236}">
                  <a16:creationId xmlns:a16="http://schemas.microsoft.com/office/drawing/2014/main" id="{95B78BDB-9E73-43A3-8C14-3546BBB590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42552" y="365126"/>
              <a:ext cx="8428616" cy="3582298"/>
            </a:xfrm>
            <a:prstGeom prst="rect">
              <a:avLst/>
            </a:prstGeom>
          </p:spPr>
        </p:pic>
        <p:sp>
          <p:nvSpPr>
            <p:cNvPr id="6" name="文字方塊 6">
              <a:extLst>
                <a:ext uri="{FF2B5EF4-FFF2-40B4-BE49-F238E27FC236}">
                  <a16:creationId xmlns:a16="http://schemas.microsoft.com/office/drawing/2014/main" id="{42B4B730-5D2C-4884-A7E4-5742724B9BCB}"/>
                </a:ext>
              </a:extLst>
            </p:cNvPr>
            <p:cNvSpPr txBox="1"/>
            <p:nvPr/>
          </p:nvSpPr>
          <p:spPr>
            <a:xfrm>
              <a:off x="7408294" y="3921765"/>
              <a:ext cx="136287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HK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Adapted from cdc.gov </a:t>
              </a:r>
              <a:endParaRPr lang="zh-HK" altLang="en-US" sz="10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13681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72557" y="1731478"/>
            <a:ext cx="6504232" cy="4624655"/>
          </a:xfrm>
        </p:spPr>
        <p:txBody>
          <a:bodyPr>
            <a:normAutofit/>
          </a:bodyPr>
          <a:lstStyle/>
          <a:p>
            <a:r>
              <a:rPr lang="en-US" sz="2800" b="1" dirty="0"/>
              <a:t>H</a:t>
            </a:r>
            <a:r>
              <a:rPr lang="en-US" sz="2800" dirty="0"/>
              <a:t>igh </a:t>
            </a:r>
            <a:r>
              <a:rPr lang="en-US" sz="2800" b="1" dirty="0"/>
              <a:t>E</a:t>
            </a:r>
            <a:r>
              <a:rPr lang="en-US" sz="2800" dirty="0"/>
              <a:t>fficiency </a:t>
            </a:r>
            <a:r>
              <a:rPr lang="en-US" sz="2800" b="1" dirty="0"/>
              <a:t>P</a:t>
            </a:r>
            <a:r>
              <a:rPr lang="en-US" sz="2800" dirty="0"/>
              <a:t>articulate </a:t>
            </a:r>
            <a:r>
              <a:rPr lang="en-US" sz="2800" b="1" dirty="0"/>
              <a:t>A</a:t>
            </a:r>
            <a:r>
              <a:rPr lang="en-US" sz="2800" dirty="0"/>
              <a:t>ir (HEPA) filter</a:t>
            </a:r>
          </a:p>
          <a:p>
            <a:r>
              <a:rPr lang="en-US" sz="2800" dirty="0"/>
              <a:t>~ </a:t>
            </a:r>
            <a:r>
              <a:rPr lang="el-GR" sz="2800" dirty="0"/>
              <a:t>0.3 μ</a:t>
            </a:r>
            <a:r>
              <a:rPr lang="en-US" sz="2800" dirty="0"/>
              <a:t>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t>18</a:t>
            </a:fld>
            <a:endParaRPr lang="en-HK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HEPA Filter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0924" y="3323326"/>
            <a:ext cx="3903618" cy="283947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4542" y="545809"/>
            <a:ext cx="3952679" cy="451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4281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F31D40-00C2-4EEA-8E75-6761320780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HK" dirty="0"/>
              <a:t>Agent</a:t>
            </a:r>
          </a:p>
          <a:p>
            <a:pPr lvl="1"/>
            <a:r>
              <a:rPr lang="en-US" altLang="zh-HK" dirty="0"/>
              <a:t>High individual and community risk, e.g. Ebola</a:t>
            </a:r>
            <a:endParaRPr lang="en-US" altLang="zh-HK" i="1" dirty="0"/>
          </a:p>
          <a:p>
            <a:r>
              <a:rPr lang="en-US" altLang="zh-HK" dirty="0"/>
              <a:t>Laboratory</a:t>
            </a:r>
          </a:p>
          <a:p>
            <a:pPr lvl="1"/>
            <a:r>
              <a:rPr lang="en-US" altLang="zh-HK" dirty="0"/>
              <a:t>Dangerous pathogen units</a:t>
            </a:r>
          </a:p>
          <a:p>
            <a:r>
              <a:rPr lang="en-US" altLang="zh-HK" dirty="0"/>
              <a:t>Laboratory Practices</a:t>
            </a:r>
          </a:p>
          <a:p>
            <a:pPr lvl="1"/>
            <a:r>
              <a:rPr lang="en-US" altLang="zh-HK" dirty="0"/>
              <a:t>Level 3 plus full covered PPE with positive pressure, </a:t>
            </a:r>
          </a:p>
          <a:p>
            <a:pPr lvl="1"/>
            <a:r>
              <a:rPr lang="en-US" altLang="zh-HK" dirty="0"/>
              <a:t>air-supplied; </a:t>
            </a:r>
          </a:p>
          <a:p>
            <a:pPr lvl="1"/>
            <a:r>
              <a:rPr lang="en-US" altLang="zh-HK" dirty="0"/>
              <a:t>change clothing before entering;</a:t>
            </a:r>
          </a:p>
          <a:p>
            <a:pPr lvl="1"/>
            <a:r>
              <a:rPr lang="en-US" altLang="zh-HK" dirty="0"/>
              <a:t>shower and decontaminate all materials before exiting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D8A907-F598-41A2-9183-50983A1A2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t>19</a:t>
            </a:fld>
            <a:endParaRPr lang="en-HK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25F9F3B-48D4-4680-804E-D1264858966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HK" dirty="0"/>
              <a:t>BSL4</a:t>
            </a:r>
            <a:endParaRPr lang="en-HK" dirty="0"/>
          </a:p>
        </p:txBody>
      </p:sp>
      <p:pic>
        <p:nvPicPr>
          <p:cNvPr id="3074" name="Picture 2" descr="undefine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7000" y="1043454"/>
            <a:ext cx="2818357" cy="42839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7061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t>2</a:t>
            </a:fld>
            <a:endParaRPr lang="en-HK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FAAAB2CF-1446-417A-AA26-8D46C4E8B6BD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534780051"/>
              </p:ext>
            </p:extLst>
          </p:nvPr>
        </p:nvGraphicFramePr>
        <p:xfrm>
          <a:off x="0" y="249238"/>
          <a:ext cx="9631363" cy="63055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460517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62CF92-E2E6-498D-868F-058B084FC8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4193" y="3333543"/>
            <a:ext cx="10972800" cy="462465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HK" sz="2400" dirty="0"/>
              <a:t>Safety Requirement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zh-HK" sz="2400" dirty="0"/>
              <a:t>Level 3 plus isolated zone; 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zh-HK" sz="2400" dirty="0"/>
              <a:t>Class III BSC; 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zh-HK" sz="2400" dirty="0"/>
              <a:t>dedicated supply and exhaust air; 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zh-HK" sz="2400" dirty="0"/>
              <a:t>vacuum and decontamination systems</a:t>
            </a:r>
            <a:endParaRPr lang="zh-HK" altLang="en-US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DC3CBC-25E5-4B7C-958C-1119556B00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t>20</a:t>
            </a:fld>
            <a:endParaRPr lang="en-HK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E434271-89A4-4A06-98EB-97977F8F19B6}"/>
              </a:ext>
            </a:extLst>
          </p:cNvPr>
          <p:cNvGrpSpPr/>
          <p:nvPr/>
        </p:nvGrpSpPr>
        <p:grpSpPr>
          <a:xfrm>
            <a:off x="364193" y="386978"/>
            <a:ext cx="9669155" cy="3145362"/>
            <a:chOff x="390746" y="637953"/>
            <a:chExt cx="8426303" cy="3895712"/>
          </a:xfrm>
        </p:grpSpPr>
        <p:pic>
          <p:nvPicPr>
            <p:cNvPr id="5" name="圖片 4">
              <a:extLst>
                <a:ext uri="{FF2B5EF4-FFF2-40B4-BE49-F238E27FC236}">
                  <a16:creationId xmlns:a16="http://schemas.microsoft.com/office/drawing/2014/main" id="{25353646-89F0-4F79-9087-8281A3E875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90746" y="637953"/>
              <a:ext cx="8426303" cy="3657600"/>
            </a:xfrm>
            <a:prstGeom prst="rect">
              <a:avLst/>
            </a:prstGeom>
          </p:spPr>
        </p:pic>
        <p:sp>
          <p:nvSpPr>
            <p:cNvPr id="6" name="文字方塊 6">
              <a:extLst>
                <a:ext uri="{FF2B5EF4-FFF2-40B4-BE49-F238E27FC236}">
                  <a16:creationId xmlns:a16="http://schemas.microsoft.com/office/drawing/2014/main" id="{ED3B4D44-C483-4D05-B76C-44667E4BEA5B}"/>
                </a:ext>
              </a:extLst>
            </p:cNvPr>
            <p:cNvSpPr txBox="1"/>
            <p:nvPr/>
          </p:nvSpPr>
          <p:spPr>
            <a:xfrm>
              <a:off x="7443657" y="4287444"/>
              <a:ext cx="136287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HK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Adapted from cdc.gov </a:t>
              </a:r>
              <a:endParaRPr lang="zh-HK" altLang="en-US" sz="10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86520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DC1234-3F5A-48C9-84B7-30DA2A4F4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HK" dirty="0"/>
              <a:t>COVID-19</a:t>
            </a:r>
            <a:endParaRPr lang="zh-HK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518DE2-570F-4734-B5BA-48360E8D9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t>21</a:t>
            </a:fld>
            <a:endParaRPr lang="en-HK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8F8AA0-A61C-4E1C-95AB-58A0AAF43F7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HK" dirty="0"/>
              <a:t>Question</a:t>
            </a:r>
            <a:endParaRPr lang="en-HK" dirty="0"/>
          </a:p>
        </p:txBody>
      </p:sp>
      <p:pic>
        <p:nvPicPr>
          <p:cNvPr id="6" name="圖片 4">
            <a:extLst>
              <a:ext uri="{FF2B5EF4-FFF2-40B4-BE49-F238E27FC236}">
                <a16:creationId xmlns:a16="http://schemas.microsoft.com/office/drawing/2014/main" id="{677D600B-7164-4026-AD06-E79E1E6828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94244" y="1829092"/>
            <a:ext cx="4088858" cy="35089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48065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dirty="0"/>
              <a:t>According to the biosafety guidelines in CDC,</a:t>
            </a:r>
          </a:p>
          <a:p>
            <a:pPr lvl="1"/>
            <a:r>
              <a:rPr lang="en-US" dirty="0"/>
              <a:t>Routine Diagnostic Testing </a:t>
            </a:r>
          </a:p>
          <a:p>
            <a:pPr lvl="2"/>
            <a:r>
              <a:rPr lang="en-US" dirty="0">
                <a:sym typeface="Wingdings" panose="05000000000000000000" pitchFamily="2" charset="2"/>
              </a:rPr>
              <a:t> BSL-2 </a:t>
            </a:r>
            <a:r>
              <a:rPr lang="en-US" dirty="0"/>
              <a:t>laboratory</a:t>
            </a:r>
            <a:endParaRPr lang="en-US" dirty="0">
              <a:sym typeface="Wingdings" panose="05000000000000000000" pitchFamily="2" charset="2"/>
            </a:endParaRPr>
          </a:p>
          <a:p>
            <a:pPr lvl="1"/>
            <a:r>
              <a:rPr lang="en-US" dirty="0"/>
              <a:t>Environmental Specimen Testing</a:t>
            </a:r>
          </a:p>
          <a:p>
            <a:pPr lvl="2"/>
            <a:r>
              <a:rPr lang="en-US" dirty="0"/>
              <a:t>BSL-2 laboratory with unidirectional airflow </a:t>
            </a:r>
          </a:p>
          <a:p>
            <a:pPr lvl="2"/>
            <a:r>
              <a:rPr lang="en-US" dirty="0"/>
              <a:t>BSL class II</a:t>
            </a:r>
          </a:p>
          <a:p>
            <a:pPr lvl="2"/>
            <a:r>
              <a:rPr lang="en-US" dirty="0"/>
              <a:t>BSL-3 precautions, including respiratory protection and </a:t>
            </a:r>
            <a:br>
              <a:rPr lang="en-US" dirty="0"/>
            </a:br>
            <a:r>
              <a:rPr lang="en-US" dirty="0"/>
              <a:t>a designated area for donning and doffing PPE</a:t>
            </a:r>
          </a:p>
          <a:p>
            <a:pPr lvl="1"/>
            <a:r>
              <a:rPr lang="en-US" dirty="0"/>
              <a:t>Virus Isolation</a:t>
            </a:r>
          </a:p>
          <a:p>
            <a:pPr lvl="2"/>
            <a:r>
              <a:rPr lang="en-US" dirty="0"/>
              <a:t>BSL-3 laboratory</a:t>
            </a:r>
          </a:p>
          <a:p>
            <a:pPr lvl="3"/>
            <a:r>
              <a:rPr lang="en-US" dirty="0"/>
              <a:t>Antiviral research</a:t>
            </a:r>
          </a:p>
          <a:p>
            <a:pPr lvl="3"/>
            <a:r>
              <a:rPr lang="en-US" dirty="0"/>
              <a:t>Vaccine development</a:t>
            </a:r>
          </a:p>
          <a:p>
            <a:pPr lvl="3"/>
            <a:r>
              <a:rPr lang="en-US" dirty="0"/>
              <a:t>Virus stability research</a:t>
            </a:r>
          </a:p>
          <a:p>
            <a:pPr lvl="3"/>
            <a:r>
              <a:rPr lang="en-US" dirty="0"/>
              <a:t>Pathogenesis research</a:t>
            </a:r>
          </a:p>
          <a:p>
            <a:pPr lvl="2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t>22</a:t>
            </a:fld>
            <a:endParaRPr lang="en-HK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Suggested Solution</a:t>
            </a:r>
          </a:p>
        </p:txBody>
      </p:sp>
    </p:spTree>
    <p:extLst>
      <p:ext uri="{BB962C8B-B14F-4D97-AF65-F5344CB8AC3E}">
        <p14:creationId xmlns:p14="http://schemas.microsoft.com/office/powerpoint/2010/main" val="952667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6632CF81-656F-4E19-8400-BC803885475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35932209"/>
              </p:ext>
            </p:extLst>
          </p:nvPr>
        </p:nvGraphicFramePr>
        <p:xfrm>
          <a:off x="373063" y="1731963"/>
          <a:ext cx="10436899" cy="420624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5071401">
                  <a:extLst>
                    <a:ext uri="{9D8B030D-6E8A-4147-A177-3AD203B41FA5}">
                      <a16:colId xmlns:a16="http://schemas.microsoft.com/office/drawing/2014/main" val="2430074090"/>
                    </a:ext>
                  </a:extLst>
                </a:gridCol>
                <a:gridCol w="5365498">
                  <a:extLst>
                    <a:ext uri="{9D8B030D-6E8A-4147-A177-3AD203B41FA5}">
                      <a16:colId xmlns:a16="http://schemas.microsoft.com/office/drawing/2014/main" val="702553364"/>
                    </a:ext>
                  </a:extLst>
                </a:gridCol>
              </a:tblGrid>
              <a:tr h="352720">
                <a:tc>
                  <a:txBody>
                    <a:bodyPr/>
                    <a:lstStyle/>
                    <a:p>
                      <a:r>
                        <a:rPr lang="en-HK" sz="180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  <a:cs typeface="Calibri" panose="020F0502020204030204" pitchFamily="34" charset="0"/>
                        </a:rPr>
                        <a:t>Factors</a:t>
                      </a:r>
                    </a:p>
                  </a:txBody>
                  <a:tcPr marL="108448" marR="108448"/>
                </a:tc>
                <a:tc>
                  <a:txBody>
                    <a:bodyPr/>
                    <a:lstStyle/>
                    <a:p>
                      <a:r>
                        <a:rPr lang="en-HK" sz="180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  <a:cs typeface="Calibri" panose="020F0502020204030204" pitchFamily="34" charset="0"/>
                        </a:rPr>
                        <a:t>Explanation</a:t>
                      </a:r>
                    </a:p>
                  </a:txBody>
                  <a:tcPr marL="108448" marR="108448"/>
                </a:tc>
                <a:extLst>
                  <a:ext uri="{0D108BD9-81ED-4DB2-BD59-A6C34878D82A}">
                    <a16:rowId xmlns:a16="http://schemas.microsoft.com/office/drawing/2014/main" val="2237565655"/>
                  </a:ext>
                </a:extLst>
              </a:tr>
              <a:tr h="616650">
                <a:tc>
                  <a:txBody>
                    <a:bodyPr/>
                    <a:lstStyle/>
                    <a:p>
                      <a:r>
                        <a:rPr lang="en-HK" sz="180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  <a:cs typeface="Calibri" panose="020F0502020204030204" pitchFamily="34" charset="0"/>
                        </a:rPr>
                        <a:t>1.  The type of microorganism to be studied and the suggested biosafety level</a:t>
                      </a:r>
                    </a:p>
                  </a:txBody>
                  <a:tcPr marL="108448" marR="108448"/>
                </a:tc>
                <a:tc>
                  <a:txBody>
                    <a:bodyPr/>
                    <a:lstStyle/>
                    <a:p>
                      <a:r>
                        <a:rPr lang="en-HK" sz="180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  <a:cs typeface="Calibri" panose="020F0502020204030204" pitchFamily="34" charset="0"/>
                        </a:rPr>
                        <a:t>Estimate the risk level of microbial culture</a:t>
                      </a:r>
                    </a:p>
                  </a:txBody>
                  <a:tcPr marL="108448" marR="108448"/>
                </a:tc>
                <a:extLst>
                  <a:ext uri="{0D108BD9-81ED-4DB2-BD59-A6C34878D82A}">
                    <a16:rowId xmlns:a16="http://schemas.microsoft.com/office/drawing/2014/main" val="2276416552"/>
                  </a:ext>
                </a:extLst>
              </a:tr>
              <a:tr h="352720">
                <a:tc>
                  <a:txBody>
                    <a:bodyPr/>
                    <a:lstStyle/>
                    <a:p>
                      <a:r>
                        <a:rPr lang="en-HK" sz="180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  <a:cs typeface="Calibri" panose="020F0502020204030204" pitchFamily="34" charset="0"/>
                        </a:rPr>
                        <a:t>2.  Well-planned laboratory procedures</a:t>
                      </a:r>
                    </a:p>
                  </a:txBody>
                  <a:tcPr marL="108448" marR="108448"/>
                </a:tc>
                <a:tc>
                  <a:txBody>
                    <a:bodyPr/>
                    <a:lstStyle/>
                    <a:p>
                      <a:r>
                        <a:rPr lang="en-HK" sz="180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  <a:cs typeface="Calibri" panose="020F0502020204030204" pitchFamily="34" charset="0"/>
                        </a:rPr>
                        <a:t>Minimize the potential risk</a:t>
                      </a:r>
                    </a:p>
                  </a:txBody>
                  <a:tcPr marL="108448" marR="108448"/>
                </a:tc>
                <a:extLst>
                  <a:ext uri="{0D108BD9-81ED-4DB2-BD59-A6C34878D82A}">
                    <a16:rowId xmlns:a16="http://schemas.microsoft.com/office/drawing/2014/main" val="1552033052"/>
                  </a:ext>
                </a:extLst>
              </a:tr>
              <a:tr h="616650">
                <a:tc>
                  <a:txBody>
                    <a:bodyPr/>
                    <a:lstStyle/>
                    <a:p>
                      <a:r>
                        <a:rPr lang="en-HK" sz="180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  <a:cs typeface="Calibri" panose="020F0502020204030204" pitchFamily="34" charset="0"/>
                        </a:rPr>
                        <a:t>3.  Volume of cultures</a:t>
                      </a:r>
                    </a:p>
                  </a:txBody>
                  <a:tcPr marL="108448" marR="108448"/>
                </a:tc>
                <a:tc>
                  <a:txBody>
                    <a:bodyPr/>
                    <a:lstStyle/>
                    <a:p>
                      <a:r>
                        <a:rPr lang="en-HK" sz="180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  <a:cs typeface="Calibri" panose="020F0502020204030204" pitchFamily="34" charset="0"/>
                        </a:rPr>
                        <a:t>The greater the volume of liquid culture, the higher the risk</a:t>
                      </a:r>
                    </a:p>
                  </a:txBody>
                  <a:tcPr marL="108448" marR="108448"/>
                </a:tc>
                <a:extLst>
                  <a:ext uri="{0D108BD9-81ED-4DB2-BD59-A6C34878D82A}">
                    <a16:rowId xmlns:a16="http://schemas.microsoft.com/office/drawing/2014/main" val="1691870043"/>
                  </a:ext>
                </a:extLst>
              </a:tr>
              <a:tr h="352720">
                <a:tc>
                  <a:txBody>
                    <a:bodyPr/>
                    <a:lstStyle/>
                    <a:p>
                      <a:r>
                        <a:rPr lang="en-HK" sz="180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  <a:cs typeface="Calibri" panose="020F0502020204030204" pitchFamily="34" charset="0"/>
                        </a:rPr>
                        <a:t>4.  Composition of culture media</a:t>
                      </a:r>
                    </a:p>
                  </a:txBody>
                  <a:tcPr marL="108448" marR="108448"/>
                </a:tc>
                <a:tc>
                  <a:txBody>
                    <a:bodyPr/>
                    <a:lstStyle/>
                    <a:p>
                      <a:r>
                        <a:rPr lang="en-HK" sz="180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  <a:cs typeface="Calibri" panose="020F0502020204030204" pitchFamily="34" charset="0"/>
                        </a:rPr>
                        <a:t>Possibility of culture of selective microbes</a:t>
                      </a:r>
                    </a:p>
                  </a:txBody>
                  <a:tcPr marL="108448" marR="108448"/>
                </a:tc>
                <a:extLst>
                  <a:ext uri="{0D108BD9-81ED-4DB2-BD59-A6C34878D82A}">
                    <a16:rowId xmlns:a16="http://schemas.microsoft.com/office/drawing/2014/main" val="1394993883"/>
                  </a:ext>
                </a:extLst>
              </a:tr>
              <a:tr h="352720">
                <a:tc>
                  <a:txBody>
                    <a:bodyPr/>
                    <a:lstStyle/>
                    <a:p>
                      <a:r>
                        <a:rPr lang="en-HK" sz="180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  <a:cs typeface="Calibri" panose="020F0502020204030204" pitchFamily="34" charset="0"/>
                        </a:rPr>
                        <a:t>5.  Incubation conditions</a:t>
                      </a:r>
                    </a:p>
                  </a:txBody>
                  <a:tcPr marL="108448" marR="108448"/>
                </a:tc>
                <a:tc>
                  <a:txBody>
                    <a:bodyPr/>
                    <a:lstStyle/>
                    <a:p>
                      <a:r>
                        <a:rPr lang="en-HK" sz="180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  <a:cs typeface="Calibri" panose="020F0502020204030204" pitchFamily="34" charset="0"/>
                        </a:rPr>
                        <a:t>Possibility of culture of selective microbes</a:t>
                      </a:r>
                    </a:p>
                  </a:txBody>
                  <a:tcPr marL="108448" marR="108448"/>
                </a:tc>
                <a:extLst>
                  <a:ext uri="{0D108BD9-81ED-4DB2-BD59-A6C34878D82A}">
                    <a16:rowId xmlns:a16="http://schemas.microsoft.com/office/drawing/2014/main" val="704935572"/>
                  </a:ext>
                </a:extLst>
              </a:tr>
              <a:tr h="352720">
                <a:tc>
                  <a:txBody>
                    <a:bodyPr/>
                    <a:lstStyle/>
                    <a:p>
                      <a:r>
                        <a:rPr lang="en-HK" sz="180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  <a:cs typeface="Calibri" panose="020F0502020204030204" pitchFamily="34" charset="0"/>
                        </a:rPr>
                        <a:t>6.  Laboratory faculties and equipment</a:t>
                      </a:r>
                    </a:p>
                  </a:txBody>
                  <a:tcPr marL="108448" marR="108448"/>
                </a:tc>
                <a:tc>
                  <a:txBody>
                    <a:bodyPr/>
                    <a:lstStyle/>
                    <a:p>
                      <a:r>
                        <a:rPr lang="en-HK" sz="180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  <a:cs typeface="Calibri" panose="020F0502020204030204" pitchFamily="34" charset="0"/>
                        </a:rPr>
                        <a:t>Adequate for the experiment</a:t>
                      </a:r>
                    </a:p>
                  </a:txBody>
                  <a:tcPr marL="108448" marR="108448"/>
                </a:tc>
                <a:extLst>
                  <a:ext uri="{0D108BD9-81ED-4DB2-BD59-A6C34878D82A}">
                    <a16:rowId xmlns:a16="http://schemas.microsoft.com/office/drawing/2014/main" val="4163450863"/>
                  </a:ext>
                </a:extLst>
              </a:tr>
              <a:tr h="352720">
                <a:tc>
                  <a:txBody>
                    <a:bodyPr/>
                    <a:lstStyle/>
                    <a:p>
                      <a:r>
                        <a:rPr lang="en-HK" sz="180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  <a:cs typeface="Calibri" panose="020F0502020204030204" pitchFamily="34" charset="0"/>
                        </a:rPr>
                        <a:t>7.  Proper procedure of disposal</a:t>
                      </a:r>
                    </a:p>
                  </a:txBody>
                  <a:tcPr marL="108448" marR="108448"/>
                </a:tc>
                <a:tc>
                  <a:txBody>
                    <a:bodyPr/>
                    <a:lstStyle/>
                    <a:p>
                      <a:r>
                        <a:rPr lang="en-HK" sz="180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  <a:cs typeface="Calibri" panose="020F0502020204030204" pitchFamily="34" charset="0"/>
                        </a:rPr>
                        <a:t>Minimize the contamination</a:t>
                      </a:r>
                    </a:p>
                  </a:txBody>
                  <a:tcPr marL="108448" marR="108448"/>
                </a:tc>
                <a:extLst>
                  <a:ext uri="{0D108BD9-81ED-4DB2-BD59-A6C34878D82A}">
                    <a16:rowId xmlns:a16="http://schemas.microsoft.com/office/drawing/2014/main" val="4239177745"/>
                  </a:ext>
                </a:extLst>
              </a:tr>
              <a:tr h="352720">
                <a:tc>
                  <a:txBody>
                    <a:bodyPr/>
                    <a:lstStyle/>
                    <a:p>
                      <a:r>
                        <a:rPr lang="en-HK" sz="180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  <a:cs typeface="Calibri" panose="020F0502020204030204" pitchFamily="34" charset="0"/>
                        </a:rPr>
                        <a:t>8.  Expertise of teachers and technicians</a:t>
                      </a:r>
                    </a:p>
                  </a:txBody>
                  <a:tcPr marL="108448" marR="108448"/>
                </a:tc>
                <a:tc>
                  <a:txBody>
                    <a:bodyPr/>
                    <a:lstStyle/>
                    <a:p>
                      <a:r>
                        <a:rPr lang="en-HK" sz="180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  <a:cs typeface="Calibri" panose="020F0502020204030204" pitchFamily="34" charset="0"/>
                        </a:rPr>
                        <a:t>Capability of conducting the experiment</a:t>
                      </a:r>
                    </a:p>
                  </a:txBody>
                  <a:tcPr marL="108448" marR="108448"/>
                </a:tc>
                <a:extLst>
                  <a:ext uri="{0D108BD9-81ED-4DB2-BD59-A6C34878D82A}">
                    <a16:rowId xmlns:a16="http://schemas.microsoft.com/office/drawing/2014/main" val="3667895504"/>
                  </a:ext>
                </a:extLst>
              </a:tr>
              <a:tr h="352720">
                <a:tc>
                  <a:txBody>
                    <a:bodyPr/>
                    <a:lstStyle/>
                    <a:p>
                      <a:r>
                        <a:rPr lang="en-HK" sz="180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  <a:cs typeface="Calibri" panose="020F0502020204030204" pitchFamily="34" charset="0"/>
                        </a:rPr>
                        <a:t>9.  Study level of the students</a:t>
                      </a:r>
                    </a:p>
                  </a:txBody>
                  <a:tcPr marL="108448" marR="108448"/>
                </a:tc>
                <a:tc>
                  <a:txBody>
                    <a:bodyPr/>
                    <a:lstStyle/>
                    <a:p>
                      <a:r>
                        <a:rPr lang="en-HK" sz="180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  <a:cs typeface="Calibri" panose="020F0502020204030204" pitchFamily="34" charset="0"/>
                        </a:rPr>
                        <a:t>Capability of the level of experiment</a:t>
                      </a:r>
                    </a:p>
                  </a:txBody>
                  <a:tcPr marL="108448" marR="108448"/>
                </a:tc>
                <a:extLst>
                  <a:ext uri="{0D108BD9-81ED-4DB2-BD59-A6C34878D82A}">
                    <a16:rowId xmlns:a16="http://schemas.microsoft.com/office/drawing/2014/main" val="1302339103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43CFA6-1325-4AF7-B3CB-A1A710370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t>23</a:t>
            </a:fld>
            <a:endParaRPr lang="en-HK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638796-6796-4B03-B100-B34D3916DEC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HK" dirty="0"/>
              <a:t>Risk assessment</a:t>
            </a:r>
            <a:endParaRPr lang="en-HK" dirty="0"/>
          </a:p>
        </p:txBody>
      </p:sp>
    </p:spTree>
    <p:extLst>
      <p:ext uri="{BB962C8B-B14F-4D97-AF65-F5344CB8AC3E}">
        <p14:creationId xmlns:p14="http://schemas.microsoft.com/office/powerpoint/2010/main" val="30228456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E2FC512C-6F60-419A-9A85-668E93006CD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5238773"/>
              </p:ext>
            </p:extLst>
          </p:nvPr>
        </p:nvGraphicFramePr>
        <p:xfrm>
          <a:off x="373063" y="1731963"/>
          <a:ext cx="10972800" cy="27432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7655225">
                  <a:extLst>
                    <a:ext uri="{9D8B030D-6E8A-4147-A177-3AD203B41FA5}">
                      <a16:colId xmlns:a16="http://schemas.microsoft.com/office/drawing/2014/main" val="299587980"/>
                    </a:ext>
                  </a:extLst>
                </a:gridCol>
                <a:gridCol w="3317575">
                  <a:extLst>
                    <a:ext uri="{9D8B030D-6E8A-4147-A177-3AD203B41FA5}">
                      <a16:colId xmlns:a16="http://schemas.microsoft.com/office/drawing/2014/main" val="8757726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HK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Species</a:t>
                      </a:r>
                    </a:p>
                  </a:txBody>
                  <a:tcPr marL="116719" marR="116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Risk Group</a:t>
                      </a:r>
                    </a:p>
                  </a:txBody>
                  <a:tcPr marL="116719" marR="116719"/>
                </a:tc>
                <a:extLst>
                  <a:ext uri="{0D108BD9-81ED-4DB2-BD59-A6C34878D82A}">
                    <a16:rowId xmlns:a16="http://schemas.microsoft.com/office/drawing/2014/main" val="7361498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HK" dirty="0" err="1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E.Coli</a:t>
                      </a:r>
                      <a:r>
                        <a:rPr lang="en-HK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 K-12 and derivative (DH5alpha, TOP10, etc.)</a:t>
                      </a:r>
                    </a:p>
                  </a:txBody>
                  <a:tcPr marL="116719" marR="116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1</a:t>
                      </a:r>
                    </a:p>
                  </a:txBody>
                  <a:tcPr marL="116719" marR="116719"/>
                </a:tc>
                <a:extLst>
                  <a:ext uri="{0D108BD9-81ED-4DB2-BD59-A6C34878D82A}">
                    <a16:rowId xmlns:a16="http://schemas.microsoft.com/office/drawing/2014/main" val="1188798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HK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S. Cerevisiae</a:t>
                      </a:r>
                    </a:p>
                  </a:txBody>
                  <a:tcPr marL="116719" marR="116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1</a:t>
                      </a:r>
                    </a:p>
                  </a:txBody>
                  <a:tcPr marL="116719" marR="116719"/>
                </a:tc>
                <a:extLst>
                  <a:ext uri="{0D108BD9-81ED-4DB2-BD59-A6C34878D82A}">
                    <a16:rowId xmlns:a16="http://schemas.microsoft.com/office/drawing/2014/main" val="8279069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HK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Most human and mammal cell lines</a:t>
                      </a:r>
                    </a:p>
                  </a:txBody>
                  <a:tcPr marL="116719" marR="116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2</a:t>
                      </a:r>
                    </a:p>
                  </a:txBody>
                  <a:tcPr marL="116719" marR="116719"/>
                </a:tc>
                <a:extLst>
                  <a:ext uri="{0D108BD9-81ED-4DB2-BD59-A6C34878D82A}">
                    <a16:rowId xmlns:a16="http://schemas.microsoft.com/office/drawing/2014/main" val="27367055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HK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Lactobacillus spp.</a:t>
                      </a:r>
                    </a:p>
                  </a:txBody>
                  <a:tcPr marL="116719" marR="116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1</a:t>
                      </a:r>
                    </a:p>
                  </a:txBody>
                  <a:tcPr marL="116719" marR="116719"/>
                </a:tc>
                <a:extLst>
                  <a:ext uri="{0D108BD9-81ED-4DB2-BD59-A6C34878D82A}">
                    <a16:rowId xmlns:a16="http://schemas.microsoft.com/office/drawing/2014/main" val="3239643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HK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Bacillus subtills</a:t>
                      </a:r>
                    </a:p>
                  </a:txBody>
                  <a:tcPr marL="116719" marR="116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1</a:t>
                      </a:r>
                    </a:p>
                  </a:txBody>
                  <a:tcPr marL="116719" marR="116719"/>
                </a:tc>
                <a:extLst>
                  <a:ext uri="{0D108BD9-81ED-4DB2-BD59-A6C34878D82A}">
                    <a16:rowId xmlns:a16="http://schemas.microsoft.com/office/drawing/2014/main" val="2041048361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0FE3A5-1DD0-408F-AF8E-98BD2A531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t>24</a:t>
            </a:fld>
            <a:endParaRPr lang="en-HK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5CBF7A6-5A3B-45F8-8E98-07E283BA224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HK" dirty="0"/>
              <a:t>Safe organisms commonly used</a:t>
            </a:r>
            <a:endParaRPr lang="en-HK" dirty="0"/>
          </a:p>
        </p:txBody>
      </p:sp>
    </p:spTree>
    <p:extLst>
      <p:ext uri="{BB962C8B-B14F-4D97-AF65-F5344CB8AC3E}">
        <p14:creationId xmlns:p14="http://schemas.microsoft.com/office/powerpoint/2010/main" val="40848648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5">
            <a:extLst>
              <a:ext uri="{FF2B5EF4-FFF2-40B4-BE49-F238E27FC236}">
                <a16:creationId xmlns:a16="http://schemas.microsoft.com/office/drawing/2014/main" id="{00736C9C-193F-488A-9002-107AE83F2A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755525" y="2042742"/>
            <a:ext cx="8040624" cy="2996184"/>
          </a:xfr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D59EE59-F017-47DE-849C-668B6B691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t>25</a:t>
            </a:fld>
            <a:endParaRPr lang="en-HK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040A886-3255-4BE5-8370-2EF2FACA58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557" y="386978"/>
            <a:ext cx="9335114" cy="1312953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Aseptic techniques in </a:t>
            </a:r>
            <a:br>
              <a:rPr lang="en-US" altLang="zh-TW" dirty="0"/>
            </a:br>
            <a:r>
              <a:rPr lang="en-US" altLang="zh-TW" dirty="0"/>
              <a:t>Microbiology and Biotechnology</a:t>
            </a:r>
            <a:endParaRPr lang="en-HK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A27BC96-3CE4-449F-9724-DB9DAAF4F429}"/>
              </a:ext>
            </a:extLst>
          </p:cNvPr>
          <p:cNvGrpSpPr/>
          <p:nvPr/>
        </p:nvGrpSpPr>
        <p:grpSpPr>
          <a:xfrm>
            <a:off x="1629821" y="5008274"/>
            <a:ext cx="8166328" cy="1039315"/>
            <a:chOff x="765525" y="5351085"/>
            <a:chExt cx="7454235" cy="1039315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79EA0E7-FE8E-4242-BAAE-0F7F1EAF43EA}"/>
                </a:ext>
              </a:extLst>
            </p:cNvPr>
            <p:cNvSpPr txBox="1"/>
            <p:nvPr/>
          </p:nvSpPr>
          <p:spPr>
            <a:xfrm>
              <a:off x="765525" y="5381737"/>
              <a:ext cx="1980000" cy="10080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HK" dirty="0">
                  <a:latin typeface="Myriad Pro" panose="020B0503030403020204" pitchFamily="34" charset="0"/>
                </a:rPr>
                <a:t>Flame tube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AB6350B-E2E1-406F-A619-113F94DF24A8}"/>
                </a:ext>
              </a:extLst>
            </p:cNvPr>
            <p:cNvSpPr txBox="1"/>
            <p:nvPr/>
          </p:nvSpPr>
          <p:spPr>
            <a:xfrm>
              <a:off x="2657770" y="5351085"/>
              <a:ext cx="1980000" cy="1008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HK" dirty="0">
                  <a:latin typeface="Myriad Pro" panose="020B0503030403020204" pitchFamily="34" charset="0"/>
                </a:rPr>
                <a:t>Transfer from broth to plate/ broth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FAA6027-F7E9-483D-B109-73E4A7DFA6B7}"/>
                </a:ext>
              </a:extLst>
            </p:cNvPr>
            <p:cNvSpPr txBox="1"/>
            <p:nvPr/>
          </p:nvSpPr>
          <p:spPr>
            <a:xfrm>
              <a:off x="4435273" y="5382400"/>
              <a:ext cx="1980000" cy="10080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HK" dirty="0">
                  <a:latin typeface="Myriad Pro" panose="020B0503030403020204" pitchFamily="34" charset="0"/>
                </a:rPr>
                <a:t>Flame tube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8B2D139-50E1-4C3A-9831-6898285D89F3}"/>
                </a:ext>
              </a:extLst>
            </p:cNvPr>
            <p:cNvSpPr txBox="1"/>
            <p:nvPr/>
          </p:nvSpPr>
          <p:spPr>
            <a:xfrm>
              <a:off x="6239760" y="5354548"/>
              <a:ext cx="1980000" cy="1008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HK" dirty="0">
                  <a:latin typeface="Myriad Pro" panose="020B0503030403020204" pitchFamily="34" charset="0"/>
                </a:rPr>
                <a:t>Cap &amp; put back in rack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701518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787917-DE4E-4511-8070-4CD021C0C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t>26</a:t>
            </a:fld>
            <a:endParaRPr lang="en-HK" dirty="0"/>
          </a:p>
        </p:txBody>
      </p:sp>
      <p:pic>
        <p:nvPicPr>
          <p:cNvPr id="6146" name="Picture 2" descr="Free Flame Fire photo and pictu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7831" y="1805885"/>
            <a:ext cx="3875587" cy="25796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Free Warning Caution photo and pictur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368" y="1448463"/>
            <a:ext cx="4943729" cy="32945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72657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t>27</a:t>
            </a:fld>
            <a:endParaRPr lang="en-HK"/>
          </a:p>
        </p:txBody>
      </p:sp>
      <p:grpSp>
        <p:nvGrpSpPr>
          <p:cNvPr id="11" name="Group 10"/>
          <p:cNvGrpSpPr/>
          <p:nvPr/>
        </p:nvGrpSpPr>
        <p:grpSpPr>
          <a:xfrm>
            <a:off x="8642555" y="2275553"/>
            <a:ext cx="2411327" cy="2306894"/>
            <a:chOff x="7705292" y="2227117"/>
            <a:chExt cx="2143125" cy="21336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05292" y="2227117"/>
              <a:ext cx="2143125" cy="2133600"/>
            </a:xfrm>
            <a:prstGeom prst="rect">
              <a:avLst/>
            </a:prstGeom>
          </p:spPr>
        </p:pic>
        <p:sp>
          <p:nvSpPr>
            <p:cNvPr id="7" name="Parallelogram 6"/>
            <p:cNvSpPr/>
            <p:nvPr/>
          </p:nvSpPr>
          <p:spPr>
            <a:xfrm rot="20726132">
              <a:off x="8519418" y="3887521"/>
              <a:ext cx="356847" cy="108548"/>
            </a:xfrm>
            <a:prstGeom prst="parallelogram">
              <a:avLst/>
            </a:prstGeom>
            <a:solidFill>
              <a:srgbClr val="FF66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9A137219-077D-47D6-BC01-D50F85662D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355" y="1241223"/>
            <a:ext cx="2270146" cy="444055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EAB01EA-0301-420F-B6B5-219A65B1EC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8415" y="1481536"/>
            <a:ext cx="2720515" cy="395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73721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Check out the regulations and images on this page to understand more about Lab Safety</a:t>
            </a:r>
            <a:endParaRPr lang="en-US" dirty="0">
              <a:hlinkClick r:id="rId2"/>
            </a:endParaRPr>
          </a:p>
          <a:p>
            <a:endParaRPr lang="en-US" dirty="0">
              <a:hlinkClick r:id="rId2"/>
            </a:endParaRPr>
          </a:p>
          <a:p>
            <a:r>
              <a:rPr lang="en-US" dirty="0">
                <a:hlinkClick r:id="rId2"/>
              </a:rPr>
              <a:t>Safety/Working Safely - 2019.igem.org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t>28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41193683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B49908-6695-49BE-979E-07D825A919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HK" sz="2800" dirty="0"/>
              <a:t>Definition</a:t>
            </a:r>
          </a:p>
          <a:p>
            <a:pPr lvl="1"/>
            <a:r>
              <a:rPr lang="en-US" altLang="zh-HK" sz="2400" dirty="0"/>
              <a:t>Centers for Diseases Control and Prevention (CDC); USA</a:t>
            </a:r>
          </a:p>
          <a:p>
            <a:pPr lvl="1"/>
            <a:r>
              <a:rPr lang="en-US" altLang="zh-HK" sz="2400" dirty="0"/>
              <a:t>Biosafety is the use of </a:t>
            </a:r>
            <a:r>
              <a:rPr lang="en-US" altLang="zh-HK" sz="2400" dirty="0">
                <a:solidFill>
                  <a:srgbClr val="6600CC"/>
                </a:solidFill>
              </a:rPr>
              <a:t>safety precautions </a:t>
            </a:r>
            <a:r>
              <a:rPr lang="en-US" altLang="zh-HK" sz="2400" dirty="0"/>
              <a:t>to </a:t>
            </a:r>
            <a:r>
              <a:rPr lang="en-US" altLang="zh-HK" sz="2400" dirty="0">
                <a:solidFill>
                  <a:srgbClr val="6600CC"/>
                </a:solidFill>
              </a:rPr>
              <a:t>decrease the potential risk </a:t>
            </a:r>
            <a:r>
              <a:rPr lang="en-US" altLang="zh-HK" sz="2400" dirty="0"/>
              <a:t>of laboratorians in </a:t>
            </a:r>
            <a:r>
              <a:rPr lang="en-US" altLang="zh-HK" sz="2400" dirty="0">
                <a:solidFill>
                  <a:srgbClr val="6600CC"/>
                </a:solidFill>
              </a:rPr>
              <a:t>handling infectious microbe </a:t>
            </a:r>
            <a:r>
              <a:rPr lang="en-US" altLang="zh-HK" sz="2400" dirty="0"/>
              <a:t>and </a:t>
            </a:r>
            <a:r>
              <a:rPr lang="en-US" altLang="zh-HK" sz="2400" dirty="0">
                <a:solidFill>
                  <a:srgbClr val="6600CC"/>
                </a:solidFill>
              </a:rPr>
              <a:t>minimize the contamination</a:t>
            </a:r>
            <a:r>
              <a:rPr lang="en-US" altLang="zh-HK" sz="24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altLang="zh-HK" sz="2400" dirty="0"/>
              <a:t>of the work environment and the community.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C2FD6C1-5837-45C3-B3E3-8E675F1F9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t>3</a:t>
            </a:fld>
            <a:endParaRPr lang="en-HK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C7992EA-CC84-4EF9-99E0-2381AF98C50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HK" dirty="0"/>
              <a:t>Biosafety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D84234A-70A3-4D44-AD51-A1C9406793A2}"/>
              </a:ext>
            </a:extLst>
          </p:cNvPr>
          <p:cNvGrpSpPr/>
          <p:nvPr/>
        </p:nvGrpSpPr>
        <p:grpSpPr>
          <a:xfrm>
            <a:off x="3702051" y="4566860"/>
            <a:ext cx="5870926" cy="1646050"/>
            <a:chOff x="1396537" y="4204799"/>
            <a:chExt cx="6999805" cy="2154886"/>
          </a:xfrm>
        </p:grpSpPr>
        <p:pic>
          <p:nvPicPr>
            <p:cNvPr id="5" name="圖片 4">
              <a:extLst>
                <a:ext uri="{FF2B5EF4-FFF2-40B4-BE49-F238E27FC236}">
                  <a16:creationId xmlns:a16="http://schemas.microsoft.com/office/drawing/2014/main" id="{07D6FC67-8277-42BE-8E4E-CEF46F22A0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hq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396537" y="4204799"/>
              <a:ext cx="6999805" cy="2066752"/>
            </a:xfrm>
            <a:prstGeom prst="rect">
              <a:avLst/>
            </a:prstGeom>
          </p:spPr>
        </p:pic>
        <p:sp>
          <p:nvSpPr>
            <p:cNvPr id="6" name="文字方塊 5">
              <a:extLst>
                <a:ext uri="{FF2B5EF4-FFF2-40B4-BE49-F238E27FC236}">
                  <a16:creationId xmlns:a16="http://schemas.microsoft.com/office/drawing/2014/main" id="{F95B375B-5CAC-4D3B-9BC5-6553815B878A}"/>
                </a:ext>
              </a:extLst>
            </p:cNvPr>
            <p:cNvSpPr txBox="1"/>
            <p:nvPr/>
          </p:nvSpPr>
          <p:spPr>
            <a:xfrm>
              <a:off x="1753469" y="6113464"/>
              <a:ext cx="136287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HK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Adapted from cdc.gov </a:t>
              </a:r>
              <a:endParaRPr lang="zh-HK" altLang="en-US" sz="10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4469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6D4E5-2AB3-45B3-BF34-F1939C9345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HK" sz="2800" dirty="0"/>
              <a:t>Definition</a:t>
            </a:r>
          </a:p>
          <a:p>
            <a:pPr lvl="1"/>
            <a:r>
              <a:rPr lang="en-US" altLang="zh-HK" sz="2400" dirty="0"/>
              <a:t>World Health Organization (WHO)</a:t>
            </a:r>
            <a:endParaRPr lang="en-US" altLang="zh-HK" sz="2400" dirty="0">
              <a:highlight>
                <a:srgbClr val="FFFF00"/>
              </a:highlight>
            </a:endParaRPr>
          </a:p>
          <a:p>
            <a:pPr lvl="1"/>
            <a:r>
              <a:rPr lang="en-US" altLang="zh-HK" sz="2400" dirty="0"/>
              <a:t>Biosecurity is a </a:t>
            </a:r>
            <a:r>
              <a:rPr lang="en-US" altLang="zh-HK" sz="2400" dirty="0">
                <a:solidFill>
                  <a:srgbClr val="6600CC"/>
                </a:solidFill>
              </a:rPr>
              <a:t>strategic and integrated approach </a:t>
            </a:r>
            <a:r>
              <a:rPr lang="en-US" altLang="zh-HK" sz="2400" dirty="0"/>
              <a:t>to </a:t>
            </a:r>
            <a:r>
              <a:rPr lang="en-US" altLang="zh-HK" sz="2400" dirty="0" err="1"/>
              <a:t>analysing</a:t>
            </a:r>
            <a:r>
              <a:rPr lang="en-US" altLang="zh-HK" sz="2400" dirty="0"/>
              <a:t> and managing relevant </a:t>
            </a:r>
            <a:r>
              <a:rPr lang="en-US" altLang="zh-HK" sz="2400" dirty="0">
                <a:solidFill>
                  <a:srgbClr val="6600CC"/>
                </a:solidFill>
              </a:rPr>
              <a:t>risks</a:t>
            </a:r>
            <a:r>
              <a:rPr lang="en-US" altLang="zh-HK" sz="2400" dirty="0"/>
              <a:t> to </a:t>
            </a:r>
            <a:r>
              <a:rPr lang="en-US" altLang="zh-HK" sz="2400" dirty="0">
                <a:solidFill>
                  <a:srgbClr val="6600CC"/>
                </a:solidFill>
              </a:rPr>
              <a:t>human, animal </a:t>
            </a:r>
            <a:r>
              <a:rPr lang="en-US" altLang="zh-HK" sz="2400" dirty="0"/>
              <a:t>and </a:t>
            </a:r>
            <a:r>
              <a:rPr lang="en-US" altLang="zh-HK" sz="2400" dirty="0">
                <a:solidFill>
                  <a:srgbClr val="6600CC"/>
                </a:solidFill>
              </a:rPr>
              <a:t>plant</a:t>
            </a:r>
            <a:r>
              <a:rPr lang="en-US" altLang="zh-HK" sz="2400" dirty="0"/>
              <a:t> life and health and associated risks for the </a:t>
            </a:r>
            <a:r>
              <a:rPr lang="en-US" altLang="zh-HK" sz="2400" dirty="0">
                <a:solidFill>
                  <a:srgbClr val="6600CC"/>
                </a:solidFill>
              </a:rPr>
              <a:t>environment</a:t>
            </a:r>
            <a:r>
              <a:rPr lang="en-US" altLang="zh-HK" sz="2400" dirty="0"/>
              <a:t>. </a:t>
            </a:r>
          </a:p>
          <a:p>
            <a:pPr lvl="1"/>
            <a:r>
              <a:rPr lang="en-US" altLang="zh-HK" sz="2400" dirty="0"/>
              <a:t>Recognition of the </a:t>
            </a:r>
            <a:r>
              <a:rPr lang="en-US" altLang="zh-HK" sz="2400" dirty="0">
                <a:solidFill>
                  <a:srgbClr val="6600CC"/>
                </a:solidFill>
              </a:rPr>
              <a:t>critical</a:t>
            </a:r>
            <a:r>
              <a:rPr lang="en-US" altLang="zh-HK" sz="24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altLang="zh-HK" sz="2400" dirty="0">
                <a:solidFill>
                  <a:srgbClr val="6600CC"/>
                </a:solidFill>
              </a:rPr>
              <a:t>linkages</a:t>
            </a:r>
            <a:r>
              <a:rPr lang="en-US" altLang="zh-HK" sz="24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altLang="zh-HK" sz="2400" dirty="0"/>
              <a:t>between sectors and the potential for hazards to move within and between sectors, with system-wide </a:t>
            </a:r>
            <a:r>
              <a:rPr lang="en-US" altLang="zh-HK" sz="2400" dirty="0">
                <a:solidFill>
                  <a:srgbClr val="6600CC"/>
                </a:solidFill>
              </a:rPr>
              <a:t>consequences</a:t>
            </a:r>
            <a:r>
              <a:rPr lang="en-US" altLang="zh-HK" sz="2400" dirty="0"/>
              <a:t>. </a:t>
            </a:r>
          </a:p>
          <a:p>
            <a:pPr lvl="1"/>
            <a:r>
              <a:rPr lang="en-US" altLang="zh-HK" sz="2400" dirty="0"/>
              <a:t>Hence, the goal of biosecurity is to prevent, control and/or manage risks to life and health in particular biosecurity sector.</a:t>
            </a:r>
            <a:endParaRPr lang="zh-HK" altLang="en-US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A358EA-C39B-457D-BD67-0858C653D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t>4</a:t>
            </a:fld>
            <a:endParaRPr lang="en-HK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BD7D49-34D1-47A9-93D7-0961D60C294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HK" dirty="0"/>
              <a:t>Biosecurity</a:t>
            </a:r>
          </a:p>
        </p:txBody>
      </p:sp>
      <p:grpSp>
        <p:nvGrpSpPr>
          <p:cNvPr id="5" name="群組 7">
            <a:extLst>
              <a:ext uri="{FF2B5EF4-FFF2-40B4-BE49-F238E27FC236}">
                <a16:creationId xmlns:a16="http://schemas.microsoft.com/office/drawing/2014/main" id="{FE35CF39-8208-4CA4-8BD6-718D4AE6AAF5}"/>
              </a:ext>
            </a:extLst>
          </p:cNvPr>
          <p:cNvGrpSpPr/>
          <p:nvPr/>
        </p:nvGrpSpPr>
        <p:grpSpPr>
          <a:xfrm>
            <a:off x="6094151" y="899445"/>
            <a:ext cx="3179851" cy="1348628"/>
            <a:chOff x="4865618" y="5140758"/>
            <a:chExt cx="3179851" cy="1348628"/>
          </a:xfrm>
        </p:grpSpPr>
        <p:pic>
          <p:nvPicPr>
            <p:cNvPr id="6" name="圖片 4">
              <a:extLst>
                <a:ext uri="{FF2B5EF4-FFF2-40B4-BE49-F238E27FC236}">
                  <a16:creationId xmlns:a16="http://schemas.microsoft.com/office/drawing/2014/main" id="{5B4AC8B6-89FD-4CB2-A443-712A1B7730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865618" y="5140758"/>
              <a:ext cx="3179851" cy="1109610"/>
            </a:xfrm>
            <a:prstGeom prst="rect">
              <a:avLst/>
            </a:prstGeom>
          </p:spPr>
        </p:pic>
        <p:sp>
          <p:nvSpPr>
            <p:cNvPr id="7" name="文字方塊 6">
              <a:extLst>
                <a:ext uri="{FF2B5EF4-FFF2-40B4-BE49-F238E27FC236}">
                  <a16:creationId xmlns:a16="http://schemas.microsoft.com/office/drawing/2014/main" id="{9AB7F2E9-14A9-4A9E-BBFC-81DC871681DE}"/>
                </a:ext>
              </a:extLst>
            </p:cNvPr>
            <p:cNvSpPr txBox="1"/>
            <p:nvPr/>
          </p:nvSpPr>
          <p:spPr>
            <a:xfrm>
              <a:off x="5772503" y="6243165"/>
              <a:ext cx="136608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HK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Adapted from who.int </a:t>
              </a:r>
              <a:endParaRPr lang="zh-HK" altLang="en-US" sz="10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95185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F77462-6A3A-4AD0-AFDF-2FFF497BFD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lnSpc>
                <a:spcPct val="200000"/>
              </a:lnSpc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altLang="zh-HK" dirty="0"/>
              <a:t>Skin with wounds or cuts</a:t>
            </a:r>
          </a:p>
          <a:p>
            <a:pPr marL="514350" indent="-514350">
              <a:lnSpc>
                <a:spcPct val="200000"/>
              </a:lnSpc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altLang="zh-HK" dirty="0"/>
              <a:t>Mucous membranes of eyes, nose or mouth</a:t>
            </a:r>
          </a:p>
          <a:p>
            <a:pPr marL="514350" indent="-514350">
              <a:lnSpc>
                <a:spcPct val="200000"/>
              </a:lnSpc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altLang="zh-HK" dirty="0"/>
              <a:t>Respiratory route </a:t>
            </a:r>
          </a:p>
          <a:p>
            <a:pPr marL="514350" indent="-514350">
              <a:lnSpc>
                <a:spcPct val="200000"/>
              </a:lnSpc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altLang="zh-HK" dirty="0"/>
              <a:t>Eating or drinking</a:t>
            </a:r>
            <a:endParaRPr lang="en-H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84E0CE-1666-4716-97AC-5127C0954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t>5</a:t>
            </a:fld>
            <a:endParaRPr lang="en-HK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A65D4A1-C980-4E87-9E23-A07BE516D7C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HK" dirty="0"/>
              <a:t>Four main routes for microorganisms entering human body</a:t>
            </a:r>
            <a:endParaRPr lang="en-HK" dirty="0"/>
          </a:p>
        </p:txBody>
      </p:sp>
      <p:pic>
        <p:nvPicPr>
          <p:cNvPr id="1028" name="Picture 4" descr="Free French Fries and Slice Hamburger on Plate Stock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2141" y="4237523"/>
            <a:ext cx="2530836" cy="1675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ree Upper Body Lung illustration and pictur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752" y="4461701"/>
            <a:ext cx="2180261" cy="1451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Free Wound Wounds photo and pictur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448" y="1574906"/>
            <a:ext cx="2228297" cy="167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87044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6C8184-6D4C-4F92-8098-127C422F72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altLang="zh-HK" sz="2800" dirty="0"/>
              <a:t>Applicable to all laboratories,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altLang="zh-HK" sz="2400" dirty="0"/>
              <a:t>Washing hands after working with infectious materials and before leaving the laboratory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altLang="zh-HK" sz="2400" dirty="0"/>
              <a:t>Routinely decontaminating work surfaces</a:t>
            </a:r>
          </a:p>
          <a:p>
            <a:pPr lvl="2">
              <a:lnSpc>
                <a:spcPct val="110000"/>
              </a:lnSpc>
              <a:spcBef>
                <a:spcPts val="600"/>
              </a:spcBef>
            </a:pPr>
            <a:r>
              <a:rPr lang="en-US" altLang="zh-TW" sz="2000" dirty="0"/>
              <a:t>E.g. 70% ethanol or 10% chlorine bleach</a:t>
            </a:r>
            <a:endParaRPr lang="en-US" altLang="zh-HK" sz="2000" dirty="0"/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altLang="zh-HK" sz="2400" dirty="0"/>
              <a:t>Not eating or drinking in laboratory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altLang="zh-HK" sz="2400" dirty="0"/>
              <a:t>Mouth pipetting is prohibited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00775E-7157-45D6-9504-206845D64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pPr/>
              <a:t>6</a:t>
            </a:fld>
            <a:endParaRPr lang="en-HK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37818E-3FE6-491A-83E2-CC957531940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HK" dirty="0"/>
              <a:t>Standard Microbiological Practices</a:t>
            </a:r>
            <a:endParaRPr lang="en-HK" dirty="0"/>
          </a:p>
        </p:txBody>
      </p:sp>
    </p:spTree>
    <p:extLst>
      <p:ext uri="{BB962C8B-B14F-4D97-AF65-F5344CB8AC3E}">
        <p14:creationId xmlns:p14="http://schemas.microsoft.com/office/powerpoint/2010/main" val="20246434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14233B-0B22-456B-9E7A-98E7E6F0E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557" y="1731478"/>
            <a:ext cx="11990632" cy="462465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altLang="zh-HK" sz="1800" b="1" dirty="0">
                <a:solidFill>
                  <a:srgbClr val="FFC000"/>
                </a:solidFill>
              </a:rPr>
              <a:t>Risk Group 1 </a:t>
            </a:r>
          </a:p>
          <a:p>
            <a:pPr lvl="1">
              <a:spcBef>
                <a:spcPts val="0"/>
              </a:spcBef>
            </a:pPr>
            <a:r>
              <a:rPr lang="en-US" altLang="zh-HK" sz="1400" dirty="0"/>
              <a:t>No or low individual and community risk</a:t>
            </a:r>
          </a:p>
          <a:p>
            <a:pPr lvl="1">
              <a:spcBef>
                <a:spcPts val="0"/>
              </a:spcBef>
            </a:pPr>
            <a:r>
              <a:rPr lang="en-US" altLang="zh-HK" sz="1400" dirty="0"/>
              <a:t>A microorganism that is unlikely to cause human or animal disease.</a:t>
            </a:r>
          </a:p>
          <a:p>
            <a:pPr>
              <a:spcBef>
                <a:spcPts val="0"/>
              </a:spcBef>
            </a:pPr>
            <a:r>
              <a:rPr lang="en-US" altLang="zh-HK" sz="1800" b="1" dirty="0">
                <a:solidFill>
                  <a:srgbClr val="FF9900"/>
                </a:solidFill>
              </a:rPr>
              <a:t>Risk Group 2</a:t>
            </a:r>
          </a:p>
          <a:p>
            <a:pPr lvl="1">
              <a:spcBef>
                <a:spcPts val="0"/>
              </a:spcBef>
            </a:pPr>
            <a:r>
              <a:rPr lang="en-US" altLang="zh-HK" sz="1400" dirty="0"/>
              <a:t>Moderate individual risk, low community risk</a:t>
            </a:r>
          </a:p>
          <a:p>
            <a:pPr lvl="1">
              <a:spcBef>
                <a:spcPts val="0"/>
              </a:spcBef>
            </a:pPr>
            <a:r>
              <a:rPr lang="en-US" altLang="zh-HK" sz="1400" dirty="0"/>
              <a:t>A pathogen that can cause human or animal disease but effective treatment and preventive measures are available. </a:t>
            </a:r>
          </a:p>
          <a:p>
            <a:pPr>
              <a:spcBef>
                <a:spcPts val="0"/>
              </a:spcBef>
            </a:pPr>
            <a:r>
              <a:rPr lang="en-US" altLang="zh-HK" sz="1800" b="1" dirty="0">
                <a:solidFill>
                  <a:srgbClr val="FF6600"/>
                </a:solidFill>
              </a:rPr>
              <a:t>Risk Group 3</a:t>
            </a:r>
          </a:p>
          <a:p>
            <a:pPr lvl="1">
              <a:spcBef>
                <a:spcPts val="0"/>
              </a:spcBef>
            </a:pPr>
            <a:r>
              <a:rPr lang="en-US" altLang="zh-HK" sz="1400" dirty="0"/>
              <a:t>High individual risk, low community risk</a:t>
            </a:r>
          </a:p>
          <a:p>
            <a:pPr lvl="1">
              <a:spcBef>
                <a:spcPts val="0"/>
              </a:spcBef>
            </a:pPr>
            <a:r>
              <a:rPr lang="en-US" altLang="zh-HK" sz="1400" dirty="0"/>
              <a:t>A pathogen that usually causes serious human or animal disease but effective treatment and preventive measures are available.</a:t>
            </a:r>
          </a:p>
          <a:p>
            <a:pPr>
              <a:spcBef>
                <a:spcPts val="0"/>
              </a:spcBef>
            </a:pPr>
            <a:r>
              <a:rPr lang="en-US" altLang="zh-HK" sz="1800" b="1" dirty="0">
                <a:solidFill>
                  <a:srgbClr val="FF0000"/>
                </a:solidFill>
              </a:rPr>
              <a:t>Risk Group 4</a:t>
            </a:r>
          </a:p>
          <a:p>
            <a:pPr lvl="1">
              <a:spcBef>
                <a:spcPts val="0"/>
              </a:spcBef>
            </a:pPr>
            <a:r>
              <a:rPr lang="en-US" altLang="zh-HK" sz="1400" dirty="0"/>
              <a:t>High individual and community risk</a:t>
            </a:r>
          </a:p>
          <a:p>
            <a:pPr lvl="1">
              <a:spcBef>
                <a:spcPts val="0"/>
              </a:spcBef>
            </a:pPr>
            <a:r>
              <a:rPr lang="en-US" altLang="zh-HK" sz="1400" dirty="0"/>
              <a:t>A pathogen that usually causes serious human or animal disease.</a:t>
            </a:r>
          </a:p>
          <a:p>
            <a:pPr lvl="1">
              <a:spcBef>
                <a:spcPts val="0"/>
              </a:spcBef>
            </a:pPr>
            <a:r>
              <a:rPr lang="en-US" altLang="zh-HK" sz="1400" dirty="0"/>
              <a:t>Effective treatment and preventive measures are not usually available.</a:t>
            </a:r>
            <a:endParaRPr lang="zh-HK" altLang="en-US" sz="1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F36F13-E2F0-4B41-92EE-B48481205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t>7</a:t>
            </a:fld>
            <a:endParaRPr lang="en-HK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8DEAE4-9D5B-4A58-8A0D-0C74EC4BAB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556" y="386978"/>
            <a:ext cx="9523006" cy="1312953"/>
          </a:xfrm>
        </p:spPr>
        <p:txBody>
          <a:bodyPr>
            <a:normAutofit fontScale="90000"/>
          </a:bodyPr>
          <a:lstStyle/>
          <a:p>
            <a:r>
              <a:rPr lang="en-US" altLang="zh-HK" dirty="0"/>
              <a:t>WHO Classification of Infectious Microorganisms by Risk Group</a:t>
            </a:r>
            <a:endParaRPr lang="en-HK" dirty="0"/>
          </a:p>
        </p:txBody>
      </p:sp>
    </p:spTree>
    <p:extLst>
      <p:ext uri="{BB962C8B-B14F-4D97-AF65-F5344CB8AC3E}">
        <p14:creationId xmlns:p14="http://schemas.microsoft.com/office/powerpoint/2010/main" val="15386044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0A5BDF-A019-408B-B0DC-7D66C45325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800" dirty="0"/>
              <a:t>F</a:t>
            </a:r>
            <a:r>
              <a:rPr lang="en-US" altLang="zh-HK" sz="2800" dirty="0"/>
              <a:t>our biosafety levels</a:t>
            </a:r>
          </a:p>
          <a:p>
            <a:r>
              <a:rPr lang="en-US" altLang="zh-HK" sz="2800" dirty="0"/>
              <a:t>Each level has specific measures for controlling microbes and biological agents. </a:t>
            </a:r>
          </a:p>
          <a:p>
            <a:pPr lvl="1"/>
            <a:r>
              <a:rPr lang="en-US" altLang="zh-HK" sz="2800" dirty="0"/>
              <a:t>Laboratory practices</a:t>
            </a:r>
          </a:p>
          <a:p>
            <a:pPr lvl="1"/>
            <a:r>
              <a:rPr lang="en-US" altLang="zh-HK" sz="2800" dirty="0"/>
              <a:t>Safety equipment</a:t>
            </a:r>
          </a:p>
          <a:p>
            <a:pPr lvl="1"/>
            <a:r>
              <a:rPr lang="en-US" altLang="zh-HK" sz="2800" dirty="0"/>
              <a:t>Facility construction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9DAD0A-074B-42EF-9FEF-5251421D34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t>8</a:t>
            </a:fld>
            <a:endParaRPr lang="en-HK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DCBDD3-EE13-4798-AB7B-B464C535B2F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HK" dirty="0"/>
              <a:t>Biosafety Level (BSL)</a:t>
            </a:r>
            <a:endParaRPr lang="en-HK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B9A25CA-E75A-455D-AB96-E186A6E98BBB}"/>
              </a:ext>
            </a:extLst>
          </p:cNvPr>
          <p:cNvGrpSpPr/>
          <p:nvPr/>
        </p:nvGrpSpPr>
        <p:grpSpPr>
          <a:xfrm>
            <a:off x="5385561" y="3460091"/>
            <a:ext cx="4701198" cy="2454114"/>
            <a:chOff x="4142734" y="3585163"/>
            <a:chExt cx="4970669" cy="2694014"/>
          </a:xfrm>
        </p:grpSpPr>
        <p:pic>
          <p:nvPicPr>
            <p:cNvPr id="5" name="圖片 9" descr="一張含有 畫畫, 食物 的圖片&#10;&#10;自動產生的描述">
              <a:extLst>
                <a:ext uri="{FF2B5EF4-FFF2-40B4-BE49-F238E27FC236}">
                  <a16:creationId xmlns:a16="http://schemas.microsoft.com/office/drawing/2014/main" id="{6B822692-5738-46F4-9D88-44794888CBA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42734" y="3585163"/>
              <a:ext cx="4970669" cy="2609601"/>
            </a:xfrm>
            <a:prstGeom prst="rect">
              <a:avLst/>
            </a:prstGeom>
          </p:spPr>
        </p:pic>
        <p:sp>
          <p:nvSpPr>
            <p:cNvPr id="6" name="文字方塊 11">
              <a:extLst>
                <a:ext uri="{FF2B5EF4-FFF2-40B4-BE49-F238E27FC236}">
                  <a16:creationId xmlns:a16="http://schemas.microsoft.com/office/drawing/2014/main" id="{E5190713-37FC-472E-B7F9-3A6AA7F05FA8}"/>
                </a:ext>
              </a:extLst>
            </p:cNvPr>
            <p:cNvSpPr txBox="1"/>
            <p:nvPr/>
          </p:nvSpPr>
          <p:spPr>
            <a:xfrm>
              <a:off x="5607598" y="6032956"/>
              <a:ext cx="204094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HK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Adapted from thebiologynotes.com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611FC606-51A1-4A1B-93FB-5078D5966FD8}"/>
              </a:ext>
            </a:extLst>
          </p:cNvPr>
          <p:cNvGrpSpPr/>
          <p:nvPr/>
        </p:nvGrpSpPr>
        <p:grpSpPr>
          <a:xfrm>
            <a:off x="7193034" y="278776"/>
            <a:ext cx="1988126" cy="2143764"/>
            <a:chOff x="5858550" y="596052"/>
            <a:chExt cx="1988126" cy="2143764"/>
          </a:xfrm>
        </p:grpSpPr>
        <p:pic>
          <p:nvPicPr>
            <p:cNvPr id="7" name="圖片 13" descr="一張含有 食物, 畫畫 的圖片&#10;&#10;自動產生的描述">
              <a:extLst>
                <a:ext uri="{FF2B5EF4-FFF2-40B4-BE49-F238E27FC236}">
                  <a16:creationId xmlns:a16="http://schemas.microsoft.com/office/drawing/2014/main" id="{F5EE74D9-5B63-4CB3-8E4A-F8720743AF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8550" y="596052"/>
              <a:ext cx="1988126" cy="2019937"/>
            </a:xfrm>
            <a:prstGeom prst="rect">
              <a:avLst/>
            </a:prstGeom>
          </p:spPr>
        </p:pic>
        <p:sp>
          <p:nvSpPr>
            <p:cNvPr id="8" name="文字方塊 15">
              <a:extLst>
                <a:ext uri="{FF2B5EF4-FFF2-40B4-BE49-F238E27FC236}">
                  <a16:creationId xmlns:a16="http://schemas.microsoft.com/office/drawing/2014/main" id="{1A12542B-4FDC-4522-AB19-AE7AF1F63C0F}"/>
                </a:ext>
              </a:extLst>
            </p:cNvPr>
            <p:cNvSpPr txBox="1"/>
            <p:nvPr/>
          </p:nvSpPr>
          <p:spPr>
            <a:xfrm>
              <a:off x="6171176" y="2493595"/>
              <a:ext cx="136287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HK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Adapted from cdc.gov </a:t>
              </a:r>
              <a:endParaRPr lang="zh-HK" altLang="en-US" sz="10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17264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D21B4E8-75D6-4F55-9DD8-7790AF69CB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HK" sz="2800" dirty="0"/>
              <a:t>Factors for determining the levels of containment </a:t>
            </a:r>
          </a:p>
          <a:p>
            <a:pPr lvl="1"/>
            <a:r>
              <a:rPr lang="en-US" altLang="zh-HK" sz="2400" dirty="0"/>
              <a:t>Infectivity</a:t>
            </a:r>
          </a:p>
          <a:p>
            <a:pPr lvl="1"/>
            <a:r>
              <a:rPr lang="en-US" altLang="zh-HK" sz="2400" dirty="0"/>
              <a:t>Severity of disease</a:t>
            </a:r>
          </a:p>
          <a:p>
            <a:pPr lvl="1"/>
            <a:r>
              <a:rPr lang="en-US" altLang="zh-HK" sz="2400" dirty="0"/>
              <a:t>Transmissibility, and </a:t>
            </a:r>
          </a:p>
          <a:p>
            <a:pPr lvl="1"/>
            <a:r>
              <a:rPr lang="en-US" altLang="zh-HK" sz="2400" dirty="0"/>
              <a:t>Nature of the work conducted.</a:t>
            </a:r>
            <a:endParaRPr lang="zh-HK" altLang="en-US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FA4A69-1DBA-4463-A5CC-131C3C2F6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t>9</a:t>
            </a:fld>
            <a:endParaRPr lang="en-HK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EFEB62-046B-4400-845A-0DFBFB14618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HK" dirty="0"/>
              <a:t>Biosafety Level (BSL)</a:t>
            </a:r>
            <a:endParaRPr lang="en-HK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F5F6022-9D06-4870-996B-5B5DE9666578}"/>
              </a:ext>
            </a:extLst>
          </p:cNvPr>
          <p:cNvGrpSpPr/>
          <p:nvPr/>
        </p:nvGrpSpPr>
        <p:grpSpPr>
          <a:xfrm>
            <a:off x="5712194" y="2807222"/>
            <a:ext cx="4274142" cy="3217797"/>
            <a:chOff x="3943479" y="2791847"/>
            <a:chExt cx="5533374" cy="3869349"/>
          </a:xfrm>
        </p:grpSpPr>
        <p:graphicFrame>
          <p:nvGraphicFramePr>
            <p:cNvPr id="3" name="Diagram 2">
              <a:extLst>
                <a:ext uri="{FF2B5EF4-FFF2-40B4-BE49-F238E27FC236}">
                  <a16:creationId xmlns:a16="http://schemas.microsoft.com/office/drawing/2014/main" id="{C5AECF60-1903-4036-BD4A-881E57E9020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984947088"/>
                </p:ext>
              </p:extLst>
            </p:nvPr>
          </p:nvGraphicFramePr>
          <p:xfrm>
            <a:off x="3943479" y="3022036"/>
            <a:ext cx="3964963" cy="3367701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A03D4AB7-0435-446A-8DB2-06D44940D5BF}"/>
                </a:ext>
              </a:extLst>
            </p:cNvPr>
            <p:cNvCxnSpPr/>
            <p:nvPr/>
          </p:nvCxnSpPr>
          <p:spPr>
            <a:xfrm flipH="1" flipV="1">
              <a:off x="6300216" y="3246120"/>
              <a:ext cx="1728216" cy="2862072"/>
            </a:xfrm>
            <a:prstGeom prst="straightConnector1">
              <a:avLst/>
            </a:prstGeom>
            <a:ln w="28575">
              <a:solidFill>
                <a:srgbClr val="FF66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E18DD48-50AD-467E-AA9D-957B3F990DD7}"/>
                </a:ext>
              </a:extLst>
            </p:cNvPr>
            <p:cNvSpPr txBox="1"/>
            <p:nvPr/>
          </p:nvSpPr>
          <p:spPr>
            <a:xfrm>
              <a:off x="6421436" y="2791847"/>
              <a:ext cx="2110863" cy="777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HK" dirty="0">
                  <a:latin typeface="Calibri" panose="020F0502020204030204" pitchFamily="34" charset="0"/>
                  <a:cs typeface="Calibri" panose="020F0502020204030204" pitchFamily="34" charset="0"/>
                </a:rPr>
                <a:t>High Risk Microbes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5A5D7D6-4056-4434-ACE7-DEEED9EF9A46}"/>
                </a:ext>
              </a:extLst>
            </p:cNvPr>
            <p:cNvSpPr txBox="1"/>
            <p:nvPr/>
          </p:nvSpPr>
          <p:spPr>
            <a:xfrm>
              <a:off x="8024172" y="5718195"/>
              <a:ext cx="1452681" cy="777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HK" dirty="0">
                  <a:latin typeface="Calibri" panose="020F0502020204030204" pitchFamily="34" charset="0"/>
                  <a:cs typeface="Calibri" panose="020F0502020204030204" pitchFamily="34" charset="0"/>
                </a:rPr>
                <a:t>Low Risk Microbes</a:t>
              </a:r>
            </a:p>
          </p:txBody>
        </p:sp>
        <p:sp>
          <p:nvSpPr>
            <p:cNvPr id="14" name="文字方塊 6">
              <a:extLst>
                <a:ext uri="{FF2B5EF4-FFF2-40B4-BE49-F238E27FC236}">
                  <a16:creationId xmlns:a16="http://schemas.microsoft.com/office/drawing/2014/main" id="{4C62041D-BED3-430E-9C1F-E2F5607F95DA}"/>
                </a:ext>
              </a:extLst>
            </p:cNvPr>
            <p:cNvSpPr txBox="1"/>
            <p:nvPr/>
          </p:nvSpPr>
          <p:spPr>
            <a:xfrm>
              <a:off x="5244524" y="6414975"/>
              <a:ext cx="136287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HK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Adapted from cdc.gov </a:t>
              </a:r>
              <a:endParaRPr lang="zh-HK" altLang="en-US" sz="10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503631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自訂設計">
  <a:themeElements>
    <a:clrScheme name="自訂 46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B21F57"/>
      </a:accent3>
      <a:accent4>
        <a:srgbClr val="463F90"/>
      </a:accent4>
      <a:accent5>
        <a:srgbClr val="45A5ED"/>
      </a:accent5>
      <a:accent6>
        <a:srgbClr val="5982DB"/>
      </a:accent6>
      <a:hlink>
        <a:srgbClr val="19141A"/>
      </a:hlink>
      <a:folHlink>
        <a:srgbClr val="19141A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自訂 85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8E0F0F"/>
      </a:accent3>
      <a:accent4>
        <a:srgbClr val="FF8427"/>
      </a:accent4>
      <a:accent5>
        <a:srgbClr val="CC9900"/>
      </a:accent5>
      <a:accent6>
        <a:srgbClr val="B22600"/>
      </a:accent6>
      <a:hlink>
        <a:srgbClr val="DC5E00"/>
      </a:hlink>
      <a:folHlink>
        <a:srgbClr val="DC5E00"/>
      </a:folHlink>
    </a:clrScheme>
    <a:fontScheme name="自訂 1">
      <a:majorFont>
        <a:latin typeface="Myriad Pro"/>
        <a:ea typeface="新細明體"/>
        <a:cs typeface=""/>
      </a:majorFont>
      <a:minorFont>
        <a:latin typeface="Calibri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Introduction on Biosafety_PPT template</Template>
  <TotalTime>7339</TotalTime>
  <Words>1139</Words>
  <Application>Microsoft Office PowerPoint</Application>
  <PresentationFormat>Widescreen</PresentationFormat>
  <Paragraphs>229</Paragraphs>
  <Slides>28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0" baseType="lpstr">
      <vt:lpstr>自訂設計</vt:lpstr>
      <vt:lpstr>Office 佈景主題</vt:lpstr>
      <vt:lpstr>PowerPoint Presentation</vt:lpstr>
      <vt:lpstr>PowerPoint Presentation</vt:lpstr>
      <vt:lpstr>Biosafety</vt:lpstr>
      <vt:lpstr>Biosecurity</vt:lpstr>
      <vt:lpstr>Four main routes for microorganisms entering human body</vt:lpstr>
      <vt:lpstr>Standard Microbiological Practices</vt:lpstr>
      <vt:lpstr>WHO Classification of Infectious Microorganisms by Risk Group</vt:lpstr>
      <vt:lpstr>Biosafety Level (BSL)</vt:lpstr>
      <vt:lpstr>Biosafety Level (BSL)</vt:lpstr>
      <vt:lpstr>PowerPoint Presentation</vt:lpstr>
      <vt:lpstr>Standard Microbiological Practices</vt:lpstr>
      <vt:lpstr>Personal Protective Equipment (PPE)</vt:lpstr>
      <vt:lpstr>Autoclave</vt:lpstr>
      <vt:lpstr>PowerPoint Presentation</vt:lpstr>
      <vt:lpstr>BSC</vt:lpstr>
      <vt:lpstr>BSL3</vt:lpstr>
      <vt:lpstr>PowerPoint Presentation</vt:lpstr>
      <vt:lpstr>HEPA Filter</vt:lpstr>
      <vt:lpstr>BSL4</vt:lpstr>
      <vt:lpstr>PowerPoint Presentation</vt:lpstr>
      <vt:lpstr>Question</vt:lpstr>
      <vt:lpstr>Suggested Solution</vt:lpstr>
      <vt:lpstr>Risk assessment</vt:lpstr>
      <vt:lpstr>Safe organisms commonly used</vt:lpstr>
      <vt:lpstr>Aseptic techniques in  Microbiology and Biotechnology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Louise Luk</dc:creator>
  <cp:lastModifiedBy>Aneeta ANSAR</cp:lastModifiedBy>
  <cp:revision>89</cp:revision>
  <cp:lastPrinted>2020-07-30T05:16:12Z</cp:lastPrinted>
  <dcterms:created xsi:type="dcterms:W3CDTF">2020-02-14T14:56:21Z</dcterms:created>
  <dcterms:modified xsi:type="dcterms:W3CDTF">2024-07-31T05:58:22Z</dcterms:modified>
</cp:coreProperties>
</file>