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741" r:id="rId1"/>
  </p:sldMasterIdLst>
  <p:notesMasterIdLst>
    <p:notesMasterId r:id="rId22"/>
  </p:notesMasterIdLst>
  <p:handoutMasterIdLst>
    <p:handoutMasterId r:id="rId23"/>
  </p:handoutMasterIdLst>
  <p:sldIdLst>
    <p:sldId id="326" r:id="rId2"/>
    <p:sldId id="327" r:id="rId3"/>
    <p:sldId id="328" r:id="rId4"/>
    <p:sldId id="305" r:id="rId5"/>
    <p:sldId id="325" r:id="rId6"/>
    <p:sldId id="306" r:id="rId7"/>
    <p:sldId id="307" r:id="rId8"/>
    <p:sldId id="308" r:id="rId9"/>
    <p:sldId id="322" r:id="rId10"/>
    <p:sldId id="311" r:id="rId11"/>
    <p:sldId id="312" r:id="rId12"/>
    <p:sldId id="310" r:id="rId13"/>
    <p:sldId id="323" r:id="rId14"/>
    <p:sldId id="314" r:id="rId15"/>
    <p:sldId id="316" r:id="rId16"/>
    <p:sldId id="315" r:id="rId17"/>
    <p:sldId id="324" r:id="rId18"/>
    <p:sldId id="318" r:id="rId19"/>
    <p:sldId id="319" r:id="rId20"/>
    <p:sldId id="320" r:id="rId21"/>
  </p:sldIdLst>
  <p:sldSz cx="12192000" cy="6858000"/>
  <p:notesSz cx="9926638" cy="6797675"/>
  <p:embeddedFontLst>
    <p:embeddedFont>
      <p:font typeface="PMingLiU" panose="02020500000000000000" pitchFamily="18" charset="-120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entury Gothic" panose="020B0502020202020204" pitchFamily="34" charset="0"/>
      <p:regular r:id="rId29"/>
      <p:bold r:id="rId30"/>
      <p:italic r:id="rId31"/>
      <p:boldItalic r:id="rId32"/>
    </p:embeddedFont>
    <p:embeddedFont>
      <p:font typeface="Myriad Pro" panose="020B0503030403020204" charset="0"/>
      <p:regular r:id="rId33"/>
      <p:bold r:id="rId34"/>
      <p:italic r:id="rId35"/>
      <p:boldItalic r:id="rId36"/>
    </p:embeddedFont>
    <p:embeddedFont>
      <p:font typeface="Trebuchet MS" panose="020B0603020202020204" pitchFamily="34" charset="0"/>
      <p:regular r:id="rId37"/>
      <p:bold r:id="rId38"/>
      <p:italic r:id="rId39"/>
      <p:boldItalic r:id="rId40"/>
    </p:embeddedFont>
  </p:embeddedFontLst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E5"/>
    <a:srgbClr val="FFFFEB"/>
    <a:srgbClr val="FFFFD5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2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7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-1116" y="-96"/>
      </p:cViewPr>
      <p:guideLst>
        <p:guide orient="horz" pos="2141"/>
        <p:guide pos="312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A17BB2-F42D-4228-BF50-A618B5145B9A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35EE53D-BAAC-4B92-A7DC-3B7D74EA3B5E}">
      <dgm:prSet phldrT="[Text]" phldr="1"/>
      <dgm:spPr/>
      <dgm:t>
        <a:bodyPr/>
        <a:lstStyle/>
        <a:p>
          <a:endParaRPr lang="en-US" dirty="0"/>
        </a:p>
      </dgm:t>
    </dgm:pt>
    <dgm:pt modelId="{FDF3B2E7-52C3-4E22-9327-45968D92183F}" type="parTrans" cxnId="{08021BD3-11AC-4AF8-9888-0589DB909C04}">
      <dgm:prSet/>
      <dgm:spPr/>
      <dgm:t>
        <a:bodyPr/>
        <a:lstStyle/>
        <a:p>
          <a:endParaRPr lang="en-US"/>
        </a:p>
      </dgm:t>
    </dgm:pt>
    <dgm:pt modelId="{6933B5F1-6133-4B01-9D5E-02F56E43BA5B}" type="sibTrans" cxnId="{08021BD3-11AC-4AF8-9888-0589DB909C04}">
      <dgm:prSet/>
      <dgm:spPr/>
      <dgm:t>
        <a:bodyPr/>
        <a:lstStyle/>
        <a:p>
          <a:endParaRPr lang="en-US"/>
        </a:p>
      </dgm:t>
    </dgm:pt>
    <dgm:pt modelId="{9F7FEC82-1D6D-4B6B-8D3D-127A749DB498}">
      <dgm:prSet phldrT="[Text]" custT="1"/>
      <dgm:spPr/>
      <dgm:t>
        <a:bodyPr/>
        <a:lstStyle/>
        <a:p>
          <a:r>
            <a:rPr lang="en-US" sz="1300" b="0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j-ea"/>
              <a:cs typeface="+mj-cs"/>
            </a:rPr>
            <a:t>Briefing on safety and experiment </a:t>
          </a:r>
        </a:p>
        <a:p>
          <a:r>
            <a:rPr lang="zh-TW" altLang="en-US" sz="1300" kern="1200" dirty="0"/>
            <a:t>簡介安全守則及實驗內容</a:t>
          </a:r>
          <a:endParaRPr lang="en-US" sz="1300" kern="1200" dirty="0"/>
        </a:p>
      </dgm:t>
    </dgm:pt>
    <dgm:pt modelId="{F2A7D882-429D-4DC2-9748-681FB2B22AC7}" type="parTrans" cxnId="{3D87A148-B680-4FE5-95C0-BE4E40BD8BB0}">
      <dgm:prSet/>
      <dgm:spPr/>
      <dgm:t>
        <a:bodyPr/>
        <a:lstStyle/>
        <a:p>
          <a:endParaRPr lang="en-US"/>
        </a:p>
      </dgm:t>
    </dgm:pt>
    <dgm:pt modelId="{F4B17C80-4CA6-4896-9047-982D825C4DEF}" type="sibTrans" cxnId="{3D87A148-B680-4FE5-95C0-BE4E40BD8BB0}">
      <dgm:prSet/>
      <dgm:spPr/>
      <dgm:t>
        <a:bodyPr/>
        <a:lstStyle/>
        <a:p>
          <a:endParaRPr lang="en-US"/>
        </a:p>
      </dgm:t>
    </dgm:pt>
    <dgm:pt modelId="{59B0131F-B1BC-4ED9-BE04-0CA895603E61}">
      <dgm:prSet phldrT="[Text]" phldr="1"/>
      <dgm:spPr/>
      <dgm:t>
        <a:bodyPr/>
        <a:lstStyle/>
        <a:p>
          <a:endParaRPr lang="en-US" dirty="0"/>
        </a:p>
      </dgm:t>
    </dgm:pt>
    <dgm:pt modelId="{FFFBB00B-02AD-40FA-B3B4-60E015286E2B}" type="parTrans" cxnId="{345BC8CA-7DB4-45CF-90CF-395A73D74C73}">
      <dgm:prSet/>
      <dgm:spPr/>
      <dgm:t>
        <a:bodyPr/>
        <a:lstStyle/>
        <a:p>
          <a:endParaRPr lang="en-US"/>
        </a:p>
      </dgm:t>
    </dgm:pt>
    <dgm:pt modelId="{3507FB6A-7E90-49C5-B8B3-35AA6751283C}" type="sibTrans" cxnId="{345BC8CA-7DB4-45CF-90CF-395A73D74C73}">
      <dgm:prSet/>
      <dgm:spPr/>
      <dgm:t>
        <a:bodyPr/>
        <a:lstStyle/>
        <a:p>
          <a:endParaRPr lang="en-US"/>
        </a:p>
      </dgm:t>
    </dgm:pt>
    <dgm:pt modelId="{F3E55AED-8F02-45FD-9B67-DAD75D001544}">
      <dgm:prSet phldrT="[Text]" custT="1"/>
      <dgm:spPr/>
      <dgm:t>
        <a:bodyPr/>
        <a:lstStyle/>
        <a:p>
          <a:r>
            <a:rPr lang="en-US" sz="1300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Collection of your oral cells</a:t>
          </a:r>
        </a:p>
        <a:p>
          <a:r>
            <a:rPr lang="zh-TW" altLang="en-US" sz="1300" kern="1200" dirty="0"/>
            <a:t>提取口腔細胞</a:t>
          </a:r>
          <a:endParaRPr lang="en-US" sz="1300" kern="1200" dirty="0"/>
        </a:p>
      </dgm:t>
    </dgm:pt>
    <dgm:pt modelId="{37356037-0EBA-483E-A6C2-390A7CA1FBD5}" type="parTrans" cxnId="{0716DBBD-B8B6-499C-9A92-90F16EAF794A}">
      <dgm:prSet/>
      <dgm:spPr/>
      <dgm:t>
        <a:bodyPr/>
        <a:lstStyle/>
        <a:p>
          <a:endParaRPr lang="en-US"/>
        </a:p>
      </dgm:t>
    </dgm:pt>
    <dgm:pt modelId="{121F1E03-2EBE-4241-898A-0CD1F73AFB47}" type="sibTrans" cxnId="{0716DBBD-B8B6-499C-9A92-90F16EAF794A}">
      <dgm:prSet/>
      <dgm:spPr/>
      <dgm:t>
        <a:bodyPr/>
        <a:lstStyle/>
        <a:p>
          <a:endParaRPr lang="en-US"/>
        </a:p>
      </dgm:t>
    </dgm:pt>
    <dgm:pt modelId="{63D543E8-EE9B-48D3-B47A-C30AF747BDE4}">
      <dgm:prSet phldrT="[Text]" phldr="1"/>
      <dgm:spPr/>
      <dgm:t>
        <a:bodyPr/>
        <a:lstStyle/>
        <a:p>
          <a:endParaRPr lang="en-US" dirty="0"/>
        </a:p>
      </dgm:t>
    </dgm:pt>
    <dgm:pt modelId="{537F9F1A-9E95-4B16-8CDE-206D7F495576}" type="parTrans" cxnId="{51516804-7EA6-4735-95EB-E8CDFCF77571}">
      <dgm:prSet/>
      <dgm:spPr/>
      <dgm:t>
        <a:bodyPr/>
        <a:lstStyle/>
        <a:p>
          <a:endParaRPr lang="en-US"/>
        </a:p>
      </dgm:t>
    </dgm:pt>
    <dgm:pt modelId="{43D65E6D-6952-4492-B835-B002C1D8F447}" type="sibTrans" cxnId="{51516804-7EA6-4735-95EB-E8CDFCF77571}">
      <dgm:prSet/>
      <dgm:spPr/>
      <dgm:t>
        <a:bodyPr/>
        <a:lstStyle/>
        <a:p>
          <a:endParaRPr lang="en-US"/>
        </a:p>
      </dgm:t>
    </dgm:pt>
    <dgm:pt modelId="{C0B553B8-EB82-43D1-BD96-015F8413C047}">
      <dgm:prSet phldrT="[Text]" custT="1"/>
      <dgm:spPr/>
      <dgm:t>
        <a:bodyPr/>
        <a:lstStyle/>
        <a:p>
          <a:r>
            <a:rPr lang="en-US" sz="1300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Operation of a microscope</a:t>
          </a:r>
          <a:br>
            <a:rPr lang="en-US" sz="1300" kern="1200" dirty="0"/>
          </a:br>
          <a:r>
            <a:rPr lang="zh-TW" altLang="en-US" sz="1300" kern="1200" dirty="0">
              <a:solidFill>
                <a:schemeClr val="tx1"/>
              </a:solidFill>
            </a:rPr>
            <a:t>操作顯微鏡</a:t>
          </a:r>
          <a:endParaRPr lang="en-US" sz="1300" kern="1200" dirty="0">
            <a:solidFill>
              <a:schemeClr val="tx1"/>
            </a:solidFill>
          </a:endParaRPr>
        </a:p>
      </dgm:t>
    </dgm:pt>
    <dgm:pt modelId="{B0F0F05D-4310-490D-936E-ECF793F543FB}" type="parTrans" cxnId="{0892EC1C-A591-4AF8-A0B1-BB54CEB4B9BA}">
      <dgm:prSet/>
      <dgm:spPr/>
      <dgm:t>
        <a:bodyPr/>
        <a:lstStyle/>
        <a:p>
          <a:endParaRPr lang="en-US"/>
        </a:p>
      </dgm:t>
    </dgm:pt>
    <dgm:pt modelId="{500B3F82-0FD0-4560-952D-79CAE13B96FC}" type="sibTrans" cxnId="{0892EC1C-A591-4AF8-A0B1-BB54CEB4B9BA}">
      <dgm:prSet/>
      <dgm:spPr/>
      <dgm:t>
        <a:bodyPr/>
        <a:lstStyle/>
        <a:p>
          <a:endParaRPr lang="en-US"/>
        </a:p>
      </dgm:t>
    </dgm:pt>
    <dgm:pt modelId="{0E2AD229-C94F-4536-935D-30F06B040C04}">
      <dgm:prSet phldrT="[Text]"/>
      <dgm:spPr/>
      <dgm:t>
        <a:bodyPr/>
        <a:lstStyle/>
        <a:p>
          <a:endParaRPr lang="en-US" dirty="0"/>
        </a:p>
      </dgm:t>
    </dgm:pt>
    <dgm:pt modelId="{9D856849-3026-4CF9-802C-EDC6A3CAF189}" type="parTrans" cxnId="{169CDF34-598E-4F27-A5A3-6A079CA4B699}">
      <dgm:prSet/>
      <dgm:spPr/>
      <dgm:t>
        <a:bodyPr/>
        <a:lstStyle/>
        <a:p>
          <a:endParaRPr lang="en-US"/>
        </a:p>
      </dgm:t>
    </dgm:pt>
    <dgm:pt modelId="{0EF8FE3E-BC4B-4555-B8E4-0613AAB90300}" type="sibTrans" cxnId="{169CDF34-598E-4F27-A5A3-6A079CA4B699}">
      <dgm:prSet/>
      <dgm:spPr/>
      <dgm:t>
        <a:bodyPr/>
        <a:lstStyle/>
        <a:p>
          <a:endParaRPr lang="en-US"/>
        </a:p>
      </dgm:t>
    </dgm:pt>
    <dgm:pt modelId="{16EAB27A-7028-4971-B269-4A9A65AA302A}">
      <dgm:prSet custT="1"/>
      <dgm:spPr/>
      <dgm:t>
        <a:bodyPr/>
        <a:lstStyle/>
        <a:p>
          <a:r>
            <a:rPr lang="en-US" altLang="zh-TW" sz="1300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Observation of epithelial cells isolated from the buccal cavity</a:t>
          </a:r>
          <a:r>
            <a:rPr lang="en-US" sz="1300" kern="1200" dirty="0"/>
            <a:t> </a:t>
          </a:r>
        </a:p>
        <a:p>
          <a:r>
            <a:rPr lang="zh-TW" altLang="en-US" sz="1300" kern="1200" dirty="0"/>
            <a:t>觀察自己的口腔細胞</a:t>
          </a:r>
          <a:endParaRPr lang="en-US" sz="1300" kern="1200" dirty="0"/>
        </a:p>
      </dgm:t>
    </dgm:pt>
    <dgm:pt modelId="{9CEF5D6C-2CE4-4D23-892F-D6630B7116DB}" type="parTrans" cxnId="{8280FB80-E8FA-4451-8F44-09B9044F3304}">
      <dgm:prSet/>
      <dgm:spPr/>
      <dgm:t>
        <a:bodyPr/>
        <a:lstStyle/>
        <a:p>
          <a:endParaRPr lang="en-US"/>
        </a:p>
      </dgm:t>
    </dgm:pt>
    <dgm:pt modelId="{60B00D10-2F02-4B09-AAB1-46FDA8D67A13}" type="sibTrans" cxnId="{8280FB80-E8FA-4451-8F44-09B9044F3304}">
      <dgm:prSet/>
      <dgm:spPr/>
      <dgm:t>
        <a:bodyPr/>
        <a:lstStyle/>
        <a:p>
          <a:endParaRPr lang="en-US"/>
        </a:p>
      </dgm:t>
    </dgm:pt>
    <dgm:pt modelId="{E0B99A2D-6922-48B7-8E30-20F27C4D3835}">
      <dgm:prSet/>
      <dgm:spPr/>
      <dgm:t>
        <a:bodyPr/>
        <a:lstStyle/>
        <a:p>
          <a:endParaRPr lang="en-US" dirty="0"/>
        </a:p>
      </dgm:t>
    </dgm:pt>
    <dgm:pt modelId="{83FC9376-B309-488F-AEDF-8033DB3BCFB0}" type="parTrans" cxnId="{3D443495-5445-4A73-B547-7CCF1E7EF407}">
      <dgm:prSet/>
      <dgm:spPr/>
      <dgm:t>
        <a:bodyPr/>
        <a:lstStyle/>
        <a:p>
          <a:endParaRPr lang="en-US"/>
        </a:p>
      </dgm:t>
    </dgm:pt>
    <dgm:pt modelId="{6CA417DD-1B4D-4C72-9944-C2E5660B147C}" type="sibTrans" cxnId="{3D443495-5445-4A73-B547-7CCF1E7EF407}">
      <dgm:prSet/>
      <dgm:spPr/>
      <dgm:t>
        <a:bodyPr/>
        <a:lstStyle/>
        <a:p>
          <a:endParaRPr lang="en-US"/>
        </a:p>
      </dgm:t>
    </dgm:pt>
    <dgm:pt modelId="{5990E779-3138-4D72-912A-1B4F0BC7A816}">
      <dgm:prSet custT="1"/>
      <dgm:spPr/>
      <dgm:t>
        <a:bodyPr/>
        <a:lstStyle/>
        <a:p>
          <a:r>
            <a:rPr lang="en-US" altLang="zh-TW" sz="1300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Drawing of the cell image and completing the worksheet</a:t>
          </a:r>
          <a:endParaRPr lang="en-US" sz="1300" kern="1200" dirty="0">
            <a:solidFill>
              <a:schemeClr val="tx1">
                <a:lumMod val="75000"/>
                <a:lumOff val="25000"/>
              </a:schemeClr>
            </a:solidFill>
            <a:latin typeface="Myriad Pro" panose="020B0503030403020204" pitchFamily="34" charset="0"/>
            <a:ea typeface="+mn-ea"/>
            <a:cs typeface="+mn-cs"/>
          </a:endParaRPr>
        </a:p>
        <a:p>
          <a:r>
            <a:rPr lang="zh-TW" altLang="en-US" sz="1300" kern="1200" dirty="0"/>
            <a:t>繪畫口腔細胞並完成工作紙</a:t>
          </a:r>
          <a:endParaRPr lang="en-US" sz="1300" kern="1200" dirty="0"/>
        </a:p>
      </dgm:t>
    </dgm:pt>
    <dgm:pt modelId="{D4C57B37-6676-45D3-B766-A442714852B7}" type="parTrans" cxnId="{A4BE8FA6-978A-4CA2-ACE8-8BD9EFDEE85E}">
      <dgm:prSet/>
      <dgm:spPr/>
      <dgm:t>
        <a:bodyPr/>
        <a:lstStyle/>
        <a:p>
          <a:endParaRPr lang="en-US"/>
        </a:p>
      </dgm:t>
    </dgm:pt>
    <dgm:pt modelId="{077E5EE8-5961-444A-9E4F-F366017FF767}" type="sibTrans" cxnId="{A4BE8FA6-978A-4CA2-ACE8-8BD9EFDEE85E}">
      <dgm:prSet/>
      <dgm:spPr/>
      <dgm:t>
        <a:bodyPr/>
        <a:lstStyle/>
        <a:p>
          <a:endParaRPr lang="en-US"/>
        </a:p>
      </dgm:t>
    </dgm:pt>
    <dgm:pt modelId="{7568C8D2-7DC0-498D-9B87-837A3744FD29}" type="pres">
      <dgm:prSet presAssocID="{EEA17BB2-F42D-4228-BF50-A618B5145B9A}" presName="linearFlow" presStyleCnt="0">
        <dgm:presLayoutVars>
          <dgm:dir/>
          <dgm:animLvl val="lvl"/>
          <dgm:resizeHandles val="exact"/>
        </dgm:presLayoutVars>
      </dgm:prSet>
      <dgm:spPr/>
    </dgm:pt>
    <dgm:pt modelId="{0D9FB140-5B53-4440-B08E-4571843FE52D}" type="pres">
      <dgm:prSet presAssocID="{235EE53D-BAAC-4B92-A7DC-3B7D74EA3B5E}" presName="composite" presStyleCnt="0"/>
      <dgm:spPr/>
    </dgm:pt>
    <dgm:pt modelId="{9F6602D0-269D-49C9-B295-DF9BD6821997}" type="pres">
      <dgm:prSet presAssocID="{235EE53D-BAAC-4B92-A7DC-3B7D74EA3B5E}" presName="parentText" presStyleLbl="alignNode1" presStyleIdx="0" presStyleCnt="5">
        <dgm:presLayoutVars>
          <dgm:chMax val="1"/>
          <dgm:bulletEnabled val="1"/>
        </dgm:presLayoutVars>
      </dgm:prSet>
      <dgm:spPr/>
    </dgm:pt>
    <dgm:pt modelId="{46C51BAC-FF3C-40F9-BB0D-B7010617C94A}" type="pres">
      <dgm:prSet presAssocID="{235EE53D-BAAC-4B92-A7DC-3B7D74EA3B5E}" presName="descendantText" presStyleLbl="alignAcc1" presStyleIdx="0" presStyleCnt="5">
        <dgm:presLayoutVars>
          <dgm:bulletEnabled val="1"/>
        </dgm:presLayoutVars>
      </dgm:prSet>
      <dgm:spPr/>
    </dgm:pt>
    <dgm:pt modelId="{9C91A8BA-DCDB-4D3B-8225-659ACD701C6E}" type="pres">
      <dgm:prSet presAssocID="{6933B5F1-6133-4B01-9D5E-02F56E43BA5B}" presName="sp" presStyleCnt="0"/>
      <dgm:spPr/>
    </dgm:pt>
    <dgm:pt modelId="{EEB5B73F-21A0-42B0-8716-E66CA7A69F80}" type="pres">
      <dgm:prSet presAssocID="{59B0131F-B1BC-4ED9-BE04-0CA895603E61}" presName="composite" presStyleCnt="0"/>
      <dgm:spPr/>
    </dgm:pt>
    <dgm:pt modelId="{CC86BD4F-E2CE-4BEE-BDE9-3DB70A0570AB}" type="pres">
      <dgm:prSet presAssocID="{59B0131F-B1BC-4ED9-BE04-0CA895603E61}" presName="parentText" presStyleLbl="alignNode1" presStyleIdx="1" presStyleCnt="5">
        <dgm:presLayoutVars>
          <dgm:chMax val="1"/>
          <dgm:bulletEnabled val="1"/>
        </dgm:presLayoutVars>
      </dgm:prSet>
      <dgm:spPr/>
    </dgm:pt>
    <dgm:pt modelId="{5E69FE05-E3C6-467A-BDDA-8359BF8808BA}" type="pres">
      <dgm:prSet presAssocID="{59B0131F-B1BC-4ED9-BE04-0CA895603E61}" presName="descendantText" presStyleLbl="alignAcc1" presStyleIdx="1" presStyleCnt="5">
        <dgm:presLayoutVars>
          <dgm:bulletEnabled val="1"/>
        </dgm:presLayoutVars>
      </dgm:prSet>
      <dgm:spPr/>
    </dgm:pt>
    <dgm:pt modelId="{725B2794-7EC3-4F30-8713-CC50466E7D71}" type="pres">
      <dgm:prSet presAssocID="{3507FB6A-7E90-49C5-B8B3-35AA6751283C}" presName="sp" presStyleCnt="0"/>
      <dgm:spPr/>
    </dgm:pt>
    <dgm:pt modelId="{A92B58C4-B85D-4D4B-9E90-C85A529CDE0D}" type="pres">
      <dgm:prSet presAssocID="{63D543E8-EE9B-48D3-B47A-C30AF747BDE4}" presName="composite" presStyleCnt="0"/>
      <dgm:spPr/>
    </dgm:pt>
    <dgm:pt modelId="{A95FA88D-2C7F-4832-82A6-C81FD334CCF7}" type="pres">
      <dgm:prSet presAssocID="{63D543E8-EE9B-48D3-B47A-C30AF747BDE4}" presName="parentText" presStyleLbl="alignNode1" presStyleIdx="2" presStyleCnt="5">
        <dgm:presLayoutVars>
          <dgm:chMax val="1"/>
          <dgm:bulletEnabled val="1"/>
        </dgm:presLayoutVars>
      </dgm:prSet>
      <dgm:spPr/>
    </dgm:pt>
    <dgm:pt modelId="{05425B74-0FB7-469E-9514-E603C2155195}" type="pres">
      <dgm:prSet presAssocID="{63D543E8-EE9B-48D3-B47A-C30AF747BDE4}" presName="descendantText" presStyleLbl="alignAcc1" presStyleIdx="2" presStyleCnt="5">
        <dgm:presLayoutVars>
          <dgm:bulletEnabled val="1"/>
        </dgm:presLayoutVars>
      </dgm:prSet>
      <dgm:spPr/>
    </dgm:pt>
    <dgm:pt modelId="{108F2E13-8C2E-43DF-8403-6E7A4199129F}" type="pres">
      <dgm:prSet presAssocID="{43D65E6D-6952-4492-B835-B002C1D8F447}" presName="sp" presStyleCnt="0"/>
      <dgm:spPr/>
    </dgm:pt>
    <dgm:pt modelId="{D6EDA72F-1552-485D-9BB3-94B7A6574871}" type="pres">
      <dgm:prSet presAssocID="{0E2AD229-C94F-4536-935D-30F06B040C04}" presName="composite" presStyleCnt="0"/>
      <dgm:spPr/>
    </dgm:pt>
    <dgm:pt modelId="{82A61CF0-5890-44A5-AB32-6FCE349DABDF}" type="pres">
      <dgm:prSet presAssocID="{0E2AD229-C94F-4536-935D-30F06B040C04}" presName="parentText" presStyleLbl="alignNode1" presStyleIdx="3" presStyleCnt="5">
        <dgm:presLayoutVars>
          <dgm:chMax val="1"/>
          <dgm:bulletEnabled val="1"/>
        </dgm:presLayoutVars>
      </dgm:prSet>
      <dgm:spPr/>
    </dgm:pt>
    <dgm:pt modelId="{4BA7C3F2-45FE-4402-B12E-FA46A4618E04}" type="pres">
      <dgm:prSet presAssocID="{0E2AD229-C94F-4536-935D-30F06B040C04}" presName="descendantText" presStyleLbl="alignAcc1" presStyleIdx="3" presStyleCnt="5">
        <dgm:presLayoutVars>
          <dgm:bulletEnabled val="1"/>
        </dgm:presLayoutVars>
      </dgm:prSet>
      <dgm:spPr/>
    </dgm:pt>
    <dgm:pt modelId="{001D70EB-AA78-4CB7-95C9-E8FC39B2B023}" type="pres">
      <dgm:prSet presAssocID="{0EF8FE3E-BC4B-4555-B8E4-0613AAB90300}" presName="sp" presStyleCnt="0"/>
      <dgm:spPr/>
    </dgm:pt>
    <dgm:pt modelId="{9D753FB3-3E5E-4A59-8AE3-317E2C7D1E7E}" type="pres">
      <dgm:prSet presAssocID="{E0B99A2D-6922-48B7-8E30-20F27C4D3835}" presName="composite" presStyleCnt="0"/>
      <dgm:spPr/>
    </dgm:pt>
    <dgm:pt modelId="{67A3DBB5-95A8-4BB7-BEFB-E49A8F49B662}" type="pres">
      <dgm:prSet presAssocID="{E0B99A2D-6922-48B7-8E30-20F27C4D3835}" presName="parentText" presStyleLbl="alignNode1" presStyleIdx="4" presStyleCnt="5">
        <dgm:presLayoutVars>
          <dgm:chMax val="1"/>
          <dgm:bulletEnabled val="1"/>
        </dgm:presLayoutVars>
      </dgm:prSet>
      <dgm:spPr/>
    </dgm:pt>
    <dgm:pt modelId="{F27294C7-5E1A-48B5-8A00-A72DF0FBE515}" type="pres">
      <dgm:prSet presAssocID="{E0B99A2D-6922-48B7-8E30-20F27C4D3835}" presName="descendantText" presStyleLbl="alignAcc1" presStyleIdx="4" presStyleCnt="5">
        <dgm:presLayoutVars>
          <dgm:bulletEnabled val="1"/>
        </dgm:presLayoutVars>
      </dgm:prSet>
      <dgm:spPr/>
    </dgm:pt>
  </dgm:ptLst>
  <dgm:cxnLst>
    <dgm:cxn modelId="{51516804-7EA6-4735-95EB-E8CDFCF77571}" srcId="{EEA17BB2-F42D-4228-BF50-A618B5145B9A}" destId="{63D543E8-EE9B-48D3-B47A-C30AF747BDE4}" srcOrd="2" destOrd="0" parTransId="{537F9F1A-9E95-4B16-8CDE-206D7F495576}" sibTransId="{43D65E6D-6952-4492-B835-B002C1D8F447}"/>
    <dgm:cxn modelId="{6B74C805-8B65-40F0-ADFB-CF76329F58CD}" type="presOf" srcId="{E0B99A2D-6922-48B7-8E30-20F27C4D3835}" destId="{67A3DBB5-95A8-4BB7-BEFB-E49A8F49B662}" srcOrd="0" destOrd="0" presId="urn:microsoft.com/office/officeart/2005/8/layout/chevron2"/>
    <dgm:cxn modelId="{0892EC1C-A591-4AF8-A0B1-BB54CEB4B9BA}" srcId="{63D543E8-EE9B-48D3-B47A-C30AF747BDE4}" destId="{C0B553B8-EB82-43D1-BD96-015F8413C047}" srcOrd="0" destOrd="0" parTransId="{B0F0F05D-4310-490D-936E-ECF793F543FB}" sibTransId="{500B3F82-0FD0-4560-952D-79CAE13B96FC}"/>
    <dgm:cxn modelId="{8F89B01E-EDEB-40D6-B91F-981370366FAD}" type="presOf" srcId="{0E2AD229-C94F-4536-935D-30F06B040C04}" destId="{82A61CF0-5890-44A5-AB32-6FCE349DABDF}" srcOrd="0" destOrd="0" presId="urn:microsoft.com/office/officeart/2005/8/layout/chevron2"/>
    <dgm:cxn modelId="{169CDF34-598E-4F27-A5A3-6A079CA4B699}" srcId="{EEA17BB2-F42D-4228-BF50-A618B5145B9A}" destId="{0E2AD229-C94F-4536-935D-30F06B040C04}" srcOrd="3" destOrd="0" parTransId="{9D856849-3026-4CF9-802C-EDC6A3CAF189}" sibTransId="{0EF8FE3E-BC4B-4555-B8E4-0613AAB90300}"/>
    <dgm:cxn modelId="{844E6D3E-730D-4272-B7FC-95D4278E713B}" type="presOf" srcId="{59B0131F-B1BC-4ED9-BE04-0CA895603E61}" destId="{CC86BD4F-E2CE-4BEE-BDE9-3DB70A0570AB}" srcOrd="0" destOrd="0" presId="urn:microsoft.com/office/officeart/2005/8/layout/chevron2"/>
    <dgm:cxn modelId="{8EF78C44-8B3B-41EB-8797-53729BFA88D0}" type="presOf" srcId="{16EAB27A-7028-4971-B269-4A9A65AA302A}" destId="{4BA7C3F2-45FE-4402-B12E-FA46A4618E04}" srcOrd="0" destOrd="0" presId="urn:microsoft.com/office/officeart/2005/8/layout/chevron2"/>
    <dgm:cxn modelId="{3D87A148-B680-4FE5-95C0-BE4E40BD8BB0}" srcId="{235EE53D-BAAC-4B92-A7DC-3B7D74EA3B5E}" destId="{9F7FEC82-1D6D-4B6B-8D3D-127A749DB498}" srcOrd="0" destOrd="0" parTransId="{F2A7D882-429D-4DC2-9748-681FB2B22AC7}" sibTransId="{F4B17C80-4CA6-4896-9047-982D825C4DEF}"/>
    <dgm:cxn modelId="{70AE466D-23B6-4F72-B07B-19640AA02EAD}" type="presOf" srcId="{F3E55AED-8F02-45FD-9B67-DAD75D001544}" destId="{5E69FE05-E3C6-467A-BDDA-8359BF8808BA}" srcOrd="0" destOrd="0" presId="urn:microsoft.com/office/officeart/2005/8/layout/chevron2"/>
    <dgm:cxn modelId="{4EBE197B-580B-43FF-AB94-F7DE3282494A}" type="presOf" srcId="{C0B553B8-EB82-43D1-BD96-015F8413C047}" destId="{05425B74-0FB7-469E-9514-E603C2155195}" srcOrd="0" destOrd="0" presId="urn:microsoft.com/office/officeart/2005/8/layout/chevron2"/>
    <dgm:cxn modelId="{8280FB80-E8FA-4451-8F44-09B9044F3304}" srcId="{0E2AD229-C94F-4536-935D-30F06B040C04}" destId="{16EAB27A-7028-4971-B269-4A9A65AA302A}" srcOrd="0" destOrd="0" parTransId="{9CEF5D6C-2CE4-4D23-892F-D6630B7116DB}" sibTransId="{60B00D10-2F02-4B09-AAB1-46FDA8D67A13}"/>
    <dgm:cxn modelId="{D40FB792-D01F-4973-BCE7-1C558D9646BD}" type="presOf" srcId="{9F7FEC82-1D6D-4B6B-8D3D-127A749DB498}" destId="{46C51BAC-FF3C-40F9-BB0D-B7010617C94A}" srcOrd="0" destOrd="0" presId="urn:microsoft.com/office/officeart/2005/8/layout/chevron2"/>
    <dgm:cxn modelId="{3D443495-5445-4A73-B547-7CCF1E7EF407}" srcId="{EEA17BB2-F42D-4228-BF50-A618B5145B9A}" destId="{E0B99A2D-6922-48B7-8E30-20F27C4D3835}" srcOrd="4" destOrd="0" parTransId="{83FC9376-B309-488F-AEDF-8033DB3BCFB0}" sibTransId="{6CA417DD-1B4D-4C72-9944-C2E5660B147C}"/>
    <dgm:cxn modelId="{FD029E9F-A0AF-4831-9E40-F768C9EE0723}" type="presOf" srcId="{5990E779-3138-4D72-912A-1B4F0BC7A816}" destId="{F27294C7-5E1A-48B5-8A00-A72DF0FBE515}" srcOrd="0" destOrd="0" presId="urn:microsoft.com/office/officeart/2005/8/layout/chevron2"/>
    <dgm:cxn modelId="{A4BE8FA6-978A-4CA2-ACE8-8BD9EFDEE85E}" srcId="{E0B99A2D-6922-48B7-8E30-20F27C4D3835}" destId="{5990E779-3138-4D72-912A-1B4F0BC7A816}" srcOrd="0" destOrd="0" parTransId="{D4C57B37-6676-45D3-B766-A442714852B7}" sibTransId="{077E5EE8-5961-444A-9E4F-F366017FF767}"/>
    <dgm:cxn modelId="{AC8E4DAD-C034-4E15-9F90-5E15C21F485A}" type="presOf" srcId="{235EE53D-BAAC-4B92-A7DC-3B7D74EA3B5E}" destId="{9F6602D0-269D-49C9-B295-DF9BD6821997}" srcOrd="0" destOrd="0" presId="urn:microsoft.com/office/officeart/2005/8/layout/chevron2"/>
    <dgm:cxn modelId="{0716DBBD-B8B6-499C-9A92-90F16EAF794A}" srcId="{59B0131F-B1BC-4ED9-BE04-0CA895603E61}" destId="{F3E55AED-8F02-45FD-9B67-DAD75D001544}" srcOrd="0" destOrd="0" parTransId="{37356037-0EBA-483E-A6C2-390A7CA1FBD5}" sibTransId="{121F1E03-2EBE-4241-898A-0CD1F73AFB47}"/>
    <dgm:cxn modelId="{4CBFF6C5-9AE2-448A-9162-7FC1BA15929F}" type="presOf" srcId="{63D543E8-EE9B-48D3-B47A-C30AF747BDE4}" destId="{A95FA88D-2C7F-4832-82A6-C81FD334CCF7}" srcOrd="0" destOrd="0" presId="urn:microsoft.com/office/officeart/2005/8/layout/chevron2"/>
    <dgm:cxn modelId="{345BC8CA-7DB4-45CF-90CF-395A73D74C73}" srcId="{EEA17BB2-F42D-4228-BF50-A618B5145B9A}" destId="{59B0131F-B1BC-4ED9-BE04-0CA895603E61}" srcOrd="1" destOrd="0" parTransId="{FFFBB00B-02AD-40FA-B3B4-60E015286E2B}" sibTransId="{3507FB6A-7E90-49C5-B8B3-35AA6751283C}"/>
    <dgm:cxn modelId="{08021BD3-11AC-4AF8-9888-0589DB909C04}" srcId="{EEA17BB2-F42D-4228-BF50-A618B5145B9A}" destId="{235EE53D-BAAC-4B92-A7DC-3B7D74EA3B5E}" srcOrd="0" destOrd="0" parTransId="{FDF3B2E7-52C3-4E22-9327-45968D92183F}" sibTransId="{6933B5F1-6133-4B01-9D5E-02F56E43BA5B}"/>
    <dgm:cxn modelId="{861782F5-30B3-4754-98CD-CD822A45974C}" type="presOf" srcId="{EEA17BB2-F42D-4228-BF50-A618B5145B9A}" destId="{7568C8D2-7DC0-498D-9B87-837A3744FD29}" srcOrd="0" destOrd="0" presId="urn:microsoft.com/office/officeart/2005/8/layout/chevron2"/>
    <dgm:cxn modelId="{A353A325-38AB-4D36-9AAD-4F9C71EF6B2B}" type="presParOf" srcId="{7568C8D2-7DC0-498D-9B87-837A3744FD29}" destId="{0D9FB140-5B53-4440-B08E-4571843FE52D}" srcOrd="0" destOrd="0" presId="urn:microsoft.com/office/officeart/2005/8/layout/chevron2"/>
    <dgm:cxn modelId="{162BFC5C-25C9-4BB6-8B4F-EFF10B5E185A}" type="presParOf" srcId="{0D9FB140-5B53-4440-B08E-4571843FE52D}" destId="{9F6602D0-269D-49C9-B295-DF9BD6821997}" srcOrd="0" destOrd="0" presId="urn:microsoft.com/office/officeart/2005/8/layout/chevron2"/>
    <dgm:cxn modelId="{34569FB0-9069-443B-A84B-8E2A4D076706}" type="presParOf" srcId="{0D9FB140-5B53-4440-B08E-4571843FE52D}" destId="{46C51BAC-FF3C-40F9-BB0D-B7010617C94A}" srcOrd="1" destOrd="0" presId="urn:microsoft.com/office/officeart/2005/8/layout/chevron2"/>
    <dgm:cxn modelId="{A1CE0006-4C46-4B74-8D99-604A1C04C30A}" type="presParOf" srcId="{7568C8D2-7DC0-498D-9B87-837A3744FD29}" destId="{9C91A8BA-DCDB-4D3B-8225-659ACD701C6E}" srcOrd="1" destOrd="0" presId="urn:microsoft.com/office/officeart/2005/8/layout/chevron2"/>
    <dgm:cxn modelId="{D99CCB78-9F4B-43A4-8208-00EA7BEE001A}" type="presParOf" srcId="{7568C8D2-7DC0-498D-9B87-837A3744FD29}" destId="{EEB5B73F-21A0-42B0-8716-E66CA7A69F80}" srcOrd="2" destOrd="0" presId="urn:microsoft.com/office/officeart/2005/8/layout/chevron2"/>
    <dgm:cxn modelId="{9E9A7D1D-1681-4DFC-96E4-DB4EE2388D07}" type="presParOf" srcId="{EEB5B73F-21A0-42B0-8716-E66CA7A69F80}" destId="{CC86BD4F-E2CE-4BEE-BDE9-3DB70A0570AB}" srcOrd="0" destOrd="0" presId="urn:microsoft.com/office/officeart/2005/8/layout/chevron2"/>
    <dgm:cxn modelId="{5BB1026D-18B4-46E9-9D63-1DD309AF72A4}" type="presParOf" srcId="{EEB5B73F-21A0-42B0-8716-E66CA7A69F80}" destId="{5E69FE05-E3C6-467A-BDDA-8359BF8808BA}" srcOrd="1" destOrd="0" presId="urn:microsoft.com/office/officeart/2005/8/layout/chevron2"/>
    <dgm:cxn modelId="{741FF30B-4109-49AD-B208-56EF413745C6}" type="presParOf" srcId="{7568C8D2-7DC0-498D-9B87-837A3744FD29}" destId="{725B2794-7EC3-4F30-8713-CC50466E7D71}" srcOrd="3" destOrd="0" presId="urn:microsoft.com/office/officeart/2005/8/layout/chevron2"/>
    <dgm:cxn modelId="{67368FDB-10AF-407D-8B02-9CC9C812CD91}" type="presParOf" srcId="{7568C8D2-7DC0-498D-9B87-837A3744FD29}" destId="{A92B58C4-B85D-4D4B-9E90-C85A529CDE0D}" srcOrd="4" destOrd="0" presId="urn:microsoft.com/office/officeart/2005/8/layout/chevron2"/>
    <dgm:cxn modelId="{3470E6CF-6B3D-4FB5-8EFC-B23538B15DC8}" type="presParOf" srcId="{A92B58C4-B85D-4D4B-9E90-C85A529CDE0D}" destId="{A95FA88D-2C7F-4832-82A6-C81FD334CCF7}" srcOrd="0" destOrd="0" presId="urn:microsoft.com/office/officeart/2005/8/layout/chevron2"/>
    <dgm:cxn modelId="{5C8B9D46-46A0-4CD8-A6C7-F630999775CF}" type="presParOf" srcId="{A92B58C4-B85D-4D4B-9E90-C85A529CDE0D}" destId="{05425B74-0FB7-469E-9514-E603C2155195}" srcOrd="1" destOrd="0" presId="urn:microsoft.com/office/officeart/2005/8/layout/chevron2"/>
    <dgm:cxn modelId="{593539AE-1273-4C89-B48E-FCAAE6ACCB3D}" type="presParOf" srcId="{7568C8D2-7DC0-498D-9B87-837A3744FD29}" destId="{108F2E13-8C2E-43DF-8403-6E7A4199129F}" srcOrd="5" destOrd="0" presId="urn:microsoft.com/office/officeart/2005/8/layout/chevron2"/>
    <dgm:cxn modelId="{E5E98B7B-4835-4F0A-82CF-D022ADDD610C}" type="presParOf" srcId="{7568C8D2-7DC0-498D-9B87-837A3744FD29}" destId="{D6EDA72F-1552-485D-9BB3-94B7A6574871}" srcOrd="6" destOrd="0" presId="urn:microsoft.com/office/officeart/2005/8/layout/chevron2"/>
    <dgm:cxn modelId="{F8EF19DF-541B-445B-B0A8-9CE3248E44A3}" type="presParOf" srcId="{D6EDA72F-1552-485D-9BB3-94B7A6574871}" destId="{82A61CF0-5890-44A5-AB32-6FCE349DABDF}" srcOrd="0" destOrd="0" presId="urn:microsoft.com/office/officeart/2005/8/layout/chevron2"/>
    <dgm:cxn modelId="{2D6C1B6A-95D6-48B1-9435-26DADAFF2033}" type="presParOf" srcId="{D6EDA72F-1552-485D-9BB3-94B7A6574871}" destId="{4BA7C3F2-45FE-4402-B12E-FA46A4618E04}" srcOrd="1" destOrd="0" presId="urn:microsoft.com/office/officeart/2005/8/layout/chevron2"/>
    <dgm:cxn modelId="{140EB725-1DA4-4221-A1BC-063D7115414B}" type="presParOf" srcId="{7568C8D2-7DC0-498D-9B87-837A3744FD29}" destId="{001D70EB-AA78-4CB7-95C9-E8FC39B2B023}" srcOrd="7" destOrd="0" presId="urn:microsoft.com/office/officeart/2005/8/layout/chevron2"/>
    <dgm:cxn modelId="{510686A3-24CC-44DA-B9D8-552F0C798EEF}" type="presParOf" srcId="{7568C8D2-7DC0-498D-9B87-837A3744FD29}" destId="{9D753FB3-3E5E-4A59-8AE3-317E2C7D1E7E}" srcOrd="8" destOrd="0" presId="urn:microsoft.com/office/officeart/2005/8/layout/chevron2"/>
    <dgm:cxn modelId="{08108C64-B3C6-4100-8AB3-E9BB4DE9A7E5}" type="presParOf" srcId="{9D753FB3-3E5E-4A59-8AE3-317E2C7D1E7E}" destId="{67A3DBB5-95A8-4BB7-BEFB-E49A8F49B662}" srcOrd="0" destOrd="0" presId="urn:microsoft.com/office/officeart/2005/8/layout/chevron2"/>
    <dgm:cxn modelId="{5D7FDB74-9BD6-4AF0-9687-C0596B66EE86}" type="presParOf" srcId="{9D753FB3-3E5E-4A59-8AE3-317E2C7D1E7E}" destId="{F27294C7-5E1A-48B5-8A00-A72DF0FBE51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6602D0-269D-49C9-B295-DF9BD6821997}">
      <dsp:nvSpPr>
        <dsp:cNvPr id="0" name=""/>
        <dsp:cNvSpPr/>
      </dsp:nvSpPr>
      <dsp:spPr>
        <a:xfrm rot="5400000">
          <a:off x="-149834" y="152032"/>
          <a:ext cx="998894" cy="6992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 dirty="0"/>
        </a:p>
      </dsp:txBody>
      <dsp:txXfrm rot="-5400000">
        <a:off x="1" y="351811"/>
        <a:ext cx="699225" cy="299669"/>
      </dsp:txXfrm>
    </dsp:sp>
    <dsp:sp modelId="{46C51BAC-FF3C-40F9-BB0D-B7010617C94A}">
      <dsp:nvSpPr>
        <dsp:cNvPr id="0" name=""/>
        <dsp:cNvSpPr/>
      </dsp:nvSpPr>
      <dsp:spPr>
        <a:xfrm rot="5400000">
          <a:off x="5511372" y="-4809947"/>
          <a:ext cx="649281" cy="102735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b="0" kern="1200" dirty="0">
              <a:solidFill>
                <a:schemeClr val="tx1"/>
              </a:solidFill>
              <a:effectLst/>
              <a:latin typeface="Myriad Pro" panose="020B0503030403020204" pitchFamily="34" charset="0"/>
              <a:ea typeface="+mj-ea"/>
              <a:cs typeface="+mj-cs"/>
            </a:rPr>
            <a:t>Briefing on safety and experiment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300" kern="1200" dirty="0"/>
            <a:t>簡介安全守則及實驗內容</a:t>
          </a:r>
          <a:endParaRPr lang="en-US" sz="1300" kern="1200" dirty="0"/>
        </a:p>
      </dsp:txBody>
      <dsp:txXfrm rot="-5400000">
        <a:off x="699226" y="33894"/>
        <a:ext cx="10241879" cy="585891"/>
      </dsp:txXfrm>
    </dsp:sp>
    <dsp:sp modelId="{CC86BD4F-E2CE-4BEE-BDE9-3DB70A0570AB}">
      <dsp:nvSpPr>
        <dsp:cNvPr id="0" name=""/>
        <dsp:cNvSpPr/>
      </dsp:nvSpPr>
      <dsp:spPr>
        <a:xfrm rot="5400000">
          <a:off x="-149834" y="1032700"/>
          <a:ext cx="998894" cy="6992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 dirty="0"/>
        </a:p>
      </dsp:txBody>
      <dsp:txXfrm rot="-5400000">
        <a:off x="1" y="1232479"/>
        <a:ext cx="699225" cy="299669"/>
      </dsp:txXfrm>
    </dsp:sp>
    <dsp:sp modelId="{5E69FE05-E3C6-467A-BDDA-8359BF8808BA}">
      <dsp:nvSpPr>
        <dsp:cNvPr id="0" name=""/>
        <dsp:cNvSpPr/>
      </dsp:nvSpPr>
      <dsp:spPr>
        <a:xfrm rot="5400000">
          <a:off x="5511372" y="-3929279"/>
          <a:ext cx="649281" cy="102735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Collection of your oral cells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300" kern="1200" dirty="0"/>
            <a:t>提取口腔細胞</a:t>
          </a:r>
          <a:endParaRPr lang="en-US" sz="1300" kern="1200" dirty="0"/>
        </a:p>
      </dsp:txBody>
      <dsp:txXfrm rot="-5400000">
        <a:off x="699226" y="914562"/>
        <a:ext cx="10241879" cy="585891"/>
      </dsp:txXfrm>
    </dsp:sp>
    <dsp:sp modelId="{A95FA88D-2C7F-4832-82A6-C81FD334CCF7}">
      <dsp:nvSpPr>
        <dsp:cNvPr id="0" name=""/>
        <dsp:cNvSpPr/>
      </dsp:nvSpPr>
      <dsp:spPr>
        <a:xfrm rot="5400000">
          <a:off x="-149834" y="1913368"/>
          <a:ext cx="998894" cy="6992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 dirty="0"/>
        </a:p>
      </dsp:txBody>
      <dsp:txXfrm rot="-5400000">
        <a:off x="1" y="2113147"/>
        <a:ext cx="699225" cy="299669"/>
      </dsp:txXfrm>
    </dsp:sp>
    <dsp:sp modelId="{05425B74-0FB7-469E-9514-E603C2155195}">
      <dsp:nvSpPr>
        <dsp:cNvPr id="0" name=""/>
        <dsp:cNvSpPr/>
      </dsp:nvSpPr>
      <dsp:spPr>
        <a:xfrm rot="5400000">
          <a:off x="5511372" y="-3048612"/>
          <a:ext cx="649281" cy="102735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Operation of a microscope</a:t>
          </a:r>
          <a:br>
            <a:rPr lang="en-US" sz="1300" kern="1200" dirty="0"/>
          </a:br>
          <a:r>
            <a:rPr lang="zh-TW" altLang="en-US" sz="1300" kern="1200" dirty="0">
              <a:solidFill>
                <a:schemeClr val="tx1"/>
              </a:solidFill>
            </a:rPr>
            <a:t>操作顯微鏡</a:t>
          </a:r>
          <a:endParaRPr lang="en-US" sz="1300" kern="1200" dirty="0">
            <a:solidFill>
              <a:schemeClr val="tx1"/>
            </a:solidFill>
          </a:endParaRPr>
        </a:p>
      </dsp:txBody>
      <dsp:txXfrm rot="-5400000">
        <a:off x="699226" y="1795229"/>
        <a:ext cx="10241879" cy="585891"/>
      </dsp:txXfrm>
    </dsp:sp>
    <dsp:sp modelId="{82A61CF0-5890-44A5-AB32-6FCE349DABDF}">
      <dsp:nvSpPr>
        <dsp:cNvPr id="0" name=""/>
        <dsp:cNvSpPr/>
      </dsp:nvSpPr>
      <dsp:spPr>
        <a:xfrm rot="5400000">
          <a:off x="-149834" y="2794036"/>
          <a:ext cx="998894" cy="6992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 dirty="0"/>
        </a:p>
      </dsp:txBody>
      <dsp:txXfrm rot="-5400000">
        <a:off x="1" y="2993815"/>
        <a:ext cx="699225" cy="299669"/>
      </dsp:txXfrm>
    </dsp:sp>
    <dsp:sp modelId="{4BA7C3F2-45FE-4402-B12E-FA46A4618E04}">
      <dsp:nvSpPr>
        <dsp:cNvPr id="0" name=""/>
        <dsp:cNvSpPr/>
      </dsp:nvSpPr>
      <dsp:spPr>
        <a:xfrm rot="5400000">
          <a:off x="5511372" y="-2167944"/>
          <a:ext cx="649281" cy="102735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300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Observation of epithelial cells isolated from the buccal cavity</a:t>
          </a:r>
          <a:r>
            <a:rPr lang="en-US" sz="1300" kern="1200" dirty="0"/>
            <a:t> 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300" kern="1200" dirty="0"/>
            <a:t>觀察自己的口腔細胞</a:t>
          </a:r>
          <a:endParaRPr lang="en-US" sz="1300" kern="1200" dirty="0"/>
        </a:p>
      </dsp:txBody>
      <dsp:txXfrm rot="-5400000">
        <a:off x="699226" y="2675897"/>
        <a:ext cx="10241879" cy="585891"/>
      </dsp:txXfrm>
    </dsp:sp>
    <dsp:sp modelId="{67A3DBB5-95A8-4BB7-BEFB-E49A8F49B662}">
      <dsp:nvSpPr>
        <dsp:cNvPr id="0" name=""/>
        <dsp:cNvSpPr/>
      </dsp:nvSpPr>
      <dsp:spPr>
        <a:xfrm rot="5400000">
          <a:off x="-149834" y="3674704"/>
          <a:ext cx="998894" cy="69922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900" kern="1200" dirty="0"/>
        </a:p>
      </dsp:txBody>
      <dsp:txXfrm rot="-5400000">
        <a:off x="1" y="3874483"/>
        <a:ext cx="699225" cy="299669"/>
      </dsp:txXfrm>
    </dsp:sp>
    <dsp:sp modelId="{F27294C7-5E1A-48B5-8A00-A72DF0FBE515}">
      <dsp:nvSpPr>
        <dsp:cNvPr id="0" name=""/>
        <dsp:cNvSpPr/>
      </dsp:nvSpPr>
      <dsp:spPr>
        <a:xfrm rot="5400000">
          <a:off x="5511372" y="-1287276"/>
          <a:ext cx="649281" cy="1027357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1300" kern="1200" dirty="0">
              <a:solidFill>
                <a:schemeClr val="tx1">
                  <a:lumMod val="75000"/>
                  <a:lumOff val="25000"/>
                </a:schemeClr>
              </a:solidFill>
              <a:latin typeface="Myriad Pro" panose="020B0503030403020204" pitchFamily="34" charset="0"/>
              <a:ea typeface="+mn-ea"/>
              <a:cs typeface="+mn-cs"/>
            </a:rPr>
            <a:t>Drawing of the cell image and completing the worksheet</a:t>
          </a:r>
          <a:endParaRPr lang="en-US" sz="1300" kern="1200" dirty="0">
            <a:solidFill>
              <a:schemeClr val="tx1">
                <a:lumMod val="75000"/>
                <a:lumOff val="25000"/>
              </a:schemeClr>
            </a:solidFill>
            <a:latin typeface="Myriad Pro" panose="020B0503030403020204" pitchFamily="34" charset="0"/>
            <a:ea typeface="+mn-ea"/>
            <a:cs typeface="+mn-cs"/>
          </a:endParaRP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TW" altLang="en-US" sz="1300" kern="1200" dirty="0"/>
            <a:t>繪畫口腔細胞並完成工作紙</a:t>
          </a:r>
          <a:endParaRPr lang="en-US" sz="1300" kern="1200" dirty="0"/>
        </a:p>
      </dsp:txBody>
      <dsp:txXfrm rot="-5400000">
        <a:off x="699226" y="3556565"/>
        <a:ext cx="10241879" cy="5858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6E81147-D78A-429B-8412-1396ACB911DB}" type="datetimeFigureOut">
              <a:rPr lang="en-US"/>
              <a:pPr>
                <a:defRPr/>
              </a:pPr>
              <a:t>2/29/2024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103C8FA-4ACA-4A38-8B63-7C542F3E11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4114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925" y="0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8C62CE9-1836-4106-93E1-DF6A0487641D}" type="datetimeFigureOut">
              <a:rPr lang="en-US"/>
              <a:pPr>
                <a:defRPr/>
              </a:pPr>
              <a:t>2/29/2024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188" y="3228975"/>
            <a:ext cx="7942262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925" y="6456363"/>
            <a:ext cx="430212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DA1D628-8C6B-4A84-895C-272A0FB44A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2833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A208E2-9636-4A28-AF61-5251458D578F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73761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hyperlink" Target="http://steam.ouhk.edu.hk/sym2020/index.html" TargetMode="Externa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rgbClr val="0E6F9D"/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rgbClr val="0E6F9D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7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10704136" y="0"/>
            <a:ext cx="1421876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6AB2DB"/>
                </a:solidFill>
                <a:latin typeface="Helvetica LT Std" panose="020B0504020202020204" pitchFamily="34" charset="0"/>
              </a:rPr>
              <a:t>My cell, Myself</a:t>
            </a:r>
            <a:endParaRPr lang="zh-TW" altLang="en-US" sz="1300" dirty="0">
              <a:solidFill>
                <a:srgbClr val="6AB2DB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9669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20000"/>
              <a:buFontTx/>
              <a:buBlip>
                <a:blip r:embed="rId3"/>
              </a:buBlip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8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10704136" y="0"/>
            <a:ext cx="1421876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rgbClr val="6AB2DB"/>
                </a:solidFill>
                <a:latin typeface="Helvetica LT Std" panose="020B0504020202020204" pitchFamily="34" charset="0"/>
              </a:rPr>
              <a:t>My cell, Myself</a:t>
            </a:r>
            <a:endParaRPr lang="zh-TW" altLang="en-US" sz="1300" dirty="0">
              <a:solidFill>
                <a:srgbClr val="6AB2DB"/>
              </a:solidFill>
              <a:latin typeface="Helvetica LT Std" panose="020B05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038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ver"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310597206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20000"/>
              <a:buFontTx/>
              <a:buBlip>
                <a:blip r:embed="rId2"/>
              </a:buBlip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9331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1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2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51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20000"/>
              <a:buFontTx/>
              <a:buBlip>
                <a:blip r:embed="rId2"/>
              </a:buBlip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8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138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20000"/>
              <a:buFontTx/>
              <a:buBlip>
                <a:blip r:embed="rId2"/>
              </a:buBlip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11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12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3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690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內容版面配置區 2"/>
          <p:cNvSpPr>
            <a:spLocks noGrp="1"/>
          </p:cNvSpPr>
          <p:nvPr>
            <p:ph idx="1"/>
          </p:nvPr>
        </p:nvSpPr>
        <p:spPr>
          <a:xfrm>
            <a:off x="372557" y="1731478"/>
            <a:ext cx="10972800" cy="4624655"/>
          </a:xfrm>
          <a:prstGeom prst="rect">
            <a:avLst/>
          </a:prstGeom>
        </p:spPr>
        <p:txBody>
          <a:bodyPr>
            <a:normAutofit/>
          </a:bodyPr>
          <a:lstStyle>
            <a:lvl1pPr marL="457189" indent="-457189">
              <a:lnSpc>
                <a:spcPct val="150000"/>
              </a:lnSpc>
              <a:spcBef>
                <a:spcPts val="0"/>
              </a:spcBef>
              <a:buSzPct val="120000"/>
              <a:buFontTx/>
              <a:buBlip>
                <a:blip r:embed="rId2"/>
              </a:buBlip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  <a:lvl2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2pPr>
            <a:lvl3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3pPr>
            <a:lvl4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4pPr>
            <a:lvl5pPr>
              <a:lnSpc>
                <a:spcPct val="150000"/>
              </a:lnSpc>
              <a:spcBef>
                <a:spcPts val="0"/>
              </a:spcBef>
              <a:defRPr sz="3200">
                <a:solidFill>
                  <a:srgbClr val="5D85A1"/>
                </a:solidFill>
                <a:latin typeface="Myriad Pro" panose="020B0503030403020204" pitchFamily="34" charset="0"/>
                <a:ea typeface="Adobe 黑体 Std R" pitchFamily="34" charset="-128"/>
              </a:defRPr>
            </a:lvl5pPr>
          </a:lstStyle>
          <a:p>
            <a:pPr lvl="0"/>
            <a:r>
              <a:rPr lang="en-US" altLang="zh-TW"/>
              <a:t>Edit Master text styles</a:t>
            </a:r>
          </a:p>
          <a:p>
            <a:pPr lvl="1"/>
            <a:r>
              <a:rPr lang="en-US" altLang="zh-TW"/>
              <a:t>Second level</a:t>
            </a:r>
          </a:p>
          <a:p>
            <a:pPr lvl="2"/>
            <a:r>
              <a:rPr lang="en-US" altLang="zh-TW"/>
              <a:t>Third level</a:t>
            </a:r>
          </a:p>
          <a:p>
            <a:pPr lvl="3"/>
            <a:r>
              <a:rPr lang="en-US" altLang="zh-TW"/>
              <a:t>Fourth level</a:t>
            </a:r>
          </a:p>
          <a:p>
            <a:pPr lvl="4"/>
            <a:r>
              <a:rPr lang="en-US" altLang="zh-TW"/>
              <a:t>Fifth level</a:t>
            </a:r>
            <a:endParaRPr lang="zh-HK" altLang="en-US" dirty="0"/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9" name="標題 1">
            <a:extLst>
              <a:ext uri="{FF2B5EF4-FFF2-40B4-BE49-F238E27FC236}">
                <a16:creationId xmlns:a16="http://schemas.microsoft.com/office/drawing/2014/main" id="{2497138F-A80D-4D2D-BA0A-13D1F9C20DE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72557" y="386978"/>
            <a:ext cx="9200420" cy="131295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00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defRPr>
            </a:lvl1pPr>
          </a:lstStyle>
          <a:p>
            <a:endParaRPr lang="zh-TW" altLang="en-US" dirty="0"/>
          </a:p>
        </p:txBody>
      </p:sp>
      <p:sp>
        <p:nvSpPr>
          <p:cNvPr id="10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6416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hyperlink" Target="http://steam.ouhk.edu.hk/sym2020/index.html" TargetMode="Externa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1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‹#›</a:t>
            </a:fld>
            <a:endParaRPr lang="zh-HK" altLang="en-US" dirty="0"/>
          </a:p>
        </p:txBody>
      </p:sp>
      <p:sp>
        <p:nvSpPr>
          <p:cNvPr id="9" name="矩形 9"/>
          <p:cNvSpPr/>
          <p:nvPr userDrawn="1"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12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custDataLst>
      <p:tags r:id="rId10"/>
    </p:custDataLst>
    <p:extLst>
      <p:ext uri="{BB962C8B-B14F-4D97-AF65-F5344CB8AC3E}">
        <p14:creationId xmlns:p14="http://schemas.microsoft.com/office/powerpoint/2010/main" val="806279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</p:sldLayoutIdLst>
  <p:hf hdr="0" ftr="0" dt="0"/>
  <p:txStyles>
    <p:titleStyle>
      <a:lvl1pPr algn="ctr" defTabSz="121917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hyperlink" Target="http://steam.ouhk.edu.hk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ature.com/articles/s41598-017-02419-3" TargetMode="External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hyperlink" Target="http://steam.ouhk.edu.hk/sym2020/index.html" TargetMode="External"/><Relationship Id="rId4" Type="http://schemas.openxmlformats.org/officeDocument/2006/relationships/image" Target="../media/image15.png"/><Relationship Id="rId9" Type="http://schemas.openxmlformats.org/officeDocument/2006/relationships/hyperlink" Target="https://www.springernature.com/gp/open-research/about/the-fundamentals-of-open-access-and-open-research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en" TargetMode="External"/><Relationship Id="rId2" Type="http://schemas.openxmlformats.org/officeDocument/2006/relationships/hyperlink" Target="https://commons.wikimedia.org/wiki/File:Human_Cheek_Cells_(Methylene_Blue_Stain)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steam.ouhk.edu.hk/sym2020/index.html" TargetMode="Externa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Plant_cell_under_microscope.jpg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steam.ouhk.edu.hk/sym2020/index.html" TargetMode="External"/><Relationship Id="rId4" Type="http://schemas.openxmlformats.org/officeDocument/2006/relationships/hyperlink" Target="https://creativecommons.org/licenses/by-sa/4.0/deed.en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steam.ouhk.edu.hk/sym2020/index.html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steam.ouhk.edu.hk/sym2020/index.html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steam.ouhk.edu.hk/sym2020/index.html" TargetMode="External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7010831" y="6055093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3">
                    <a:lumMod val="50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400" kern="2000" dirty="0">
                <a:solidFill>
                  <a:schemeClr val="accent3">
                    <a:lumMod val="50000"/>
                  </a:schemeClr>
                </a:solidFill>
                <a:latin typeface="Century Gothic" panose="020B0502020202020204" pitchFamily="34" charset="0"/>
                <a:hlinkClick r:id="rId4"/>
              </a:rPr>
              <a:t>STEAM Education Resources Sharing Scheme</a:t>
            </a:r>
            <a:endParaRPr lang="en-US" altLang="zh-TW" sz="1400" kern="2000" dirty="0">
              <a:solidFill>
                <a:schemeClr val="accent3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1E4678A-C2FC-4306-82DA-2F62E1F3D4CE}"/>
              </a:ext>
            </a:extLst>
          </p:cNvPr>
          <p:cNvSpPr/>
          <p:nvPr/>
        </p:nvSpPr>
        <p:spPr>
          <a:xfrm>
            <a:off x="4162624" y="991114"/>
            <a:ext cx="769733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5pPr>
            <a:lvl6pPr marL="22860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6pPr>
            <a:lvl7pPr marL="27432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7pPr>
            <a:lvl8pPr marL="32004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8pPr>
            <a:lvl9pPr marL="3657600" algn="l" defTabSz="914400" rtl="0" eaLnBrk="1" latinLnBrk="0" hangingPunct="1">
              <a:defRPr sz="5000" kern="1200">
                <a:solidFill>
                  <a:schemeClr val="tx1"/>
                </a:solidFill>
                <a:latin typeface="Arial" panose="020B0604020202020204" pitchFamily="34" charset="0"/>
                <a:ea typeface="標楷體" panose="03000509000000000000" pitchFamily="65" charset="-120"/>
                <a:cs typeface="+mn-cs"/>
              </a:defRPr>
            </a:lvl9pPr>
          </a:lstStyle>
          <a:p>
            <a:pPr algn="r">
              <a:defRPr/>
            </a:pPr>
            <a:r>
              <a:rPr lang="en-US" altLang="zh-HK" sz="6000" dirty="0">
                <a:gradFill>
                  <a:gsLst>
                    <a:gs pos="79000">
                      <a:srgbClr val="61479B"/>
                    </a:gs>
                    <a:gs pos="21000">
                      <a:srgbClr val="6AB2DB"/>
                    </a:gs>
                  </a:gsLst>
                  <a:lin ang="5400000" scaled="0"/>
                </a:gradFill>
                <a:effectLst>
                  <a:innerShdw blurRad="88900">
                    <a:prstClr val="black">
                      <a:alpha val="42000"/>
                    </a:prstClr>
                  </a:innerShdw>
                </a:effectLst>
                <a:latin typeface="Helvetica LT Std" panose="020B0504020202020204" pitchFamily="34" charset="0"/>
              </a:rPr>
              <a:t>My cell, Myself</a:t>
            </a:r>
            <a:endParaRPr lang="en-US" altLang="zh-TW" sz="6000" dirty="0">
              <a:gradFill>
                <a:gsLst>
                  <a:gs pos="79000">
                    <a:srgbClr val="61479B"/>
                  </a:gs>
                  <a:gs pos="21000">
                    <a:srgbClr val="6AB2DB"/>
                  </a:gs>
                </a:gsLst>
                <a:lin ang="5400000" scaled="0"/>
              </a:gradFill>
              <a:effectLst>
                <a:innerShdw blurRad="88900">
                  <a:prstClr val="black">
                    <a:alpha val="42000"/>
                  </a:prstClr>
                </a:innerShdw>
              </a:effectLst>
              <a:latin typeface="Helvetica LT Std" panose="020B0504020202020204" pitchFamily="34" charset="0"/>
            </a:endParaRPr>
          </a:p>
        </p:txBody>
      </p:sp>
      <p:sp>
        <p:nvSpPr>
          <p:cNvPr id="4" name="矩形 3">
            <a:hlinkClick r:id="rId4"/>
          </p:cNvPr>
          <p:cNvSpPr/>
          <p:nvPr/>
        </p:nvSpPr>
        <p:spPr>
          <a:xfrm>
            <a:off x="1572972" y="5033414"/>
            <a:ext cx="5193588" cy="457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4906" y="6119672"/>
            <a:ext cx="595052" cy="59505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223" y="6249067"/>
            <a:ext cx="1005436" cy="37397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72548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標題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TW" dirty="0"/>
              <a:t>Technology</a:t>
            </a:r>
            <a:r>
              <a:rPr lang="zh-TW" altLang="en-US" dirty="0"/>
              <a:t> </a:t>
            </a:r>
            <a:br>
              <a:rPr lang="en-US" altLang="zh-TW" dirty="0"/>
            </a:br>
            <a:r>
              <a:rPr lang="zh-TW" altLang="en-US" dirty="0"/>
              <a:t>科技</a:t>
            </a:r>
            <a:endParaRPr lang="zh-HK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2" r="1880" b="3683"/>
          <a:stretch/>
        </p:blipFill>
        <p:spPr bwMode="auto">
          <a:xfrm>
            <a:off x="1333850" y="2556611"/>
            <a:ext cx="9454392" cy="1931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2364627" y="3179222"/>
            <a:ext cx="3869473" cy="12154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10</a:t>
            </a:fld>
            <a:endParaRPr lang="zh-HK" altLang="en-US" dirty="0"/>
          </a:p>
        </p:txBody>
      </p:sp>
      <p:sp>
        <p:nvSpPr>
          <p:cNvPr id="8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標題 1"/>
          <p:cNvSpPr>
            <a:spLocks noGrp="1"/>
          </p:cNvSpPr>
          <p:nvPr>
            <p:ph type="title" idx="4294967295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TW"/>
              <a:t>Engineering</a:t>
            </a:r>
            <a:r>
              <a:rPr lang="zh-TW" altLang="en-US"/>
              <a:t> </a:t>
            </a:r>
            <a:br>
              <a:rPr lang="en-US" altLang="zh-TW"/>
            </a:br>
            <a:r>
              <a:rPr lang="zh-TW" altLang="en-US"/>
              <a:t>工程</a:t>
            </a:r>
            <a:endParaRPr lang="zh-HK" alt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6318" y="1611533"/>
            <a:ext cx="3046078" cy="3881438"/>
          </a:xfrm>
          <a:prstGeom prst="rect">
            <a:avLst/>
          </a:prstGeom>
        </p:spPr>
      </p:pic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11</a:t>
            </a:fld>
            <a:endParaRPr lang="zh-HK" altLang="en-US" dirty="0"/>
          </a:p>
        </p:txBody>
      </p:sp>
      <p:sp>
        <p:nvSpPr>
          <p:cNvPr id="8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8A81182-739C-40C0-A939-0922760B576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0797"/>
          <a:stretch/>
        </p:blipFill>
        <p:spPr>
          <a:xfrm>
            <a:off x="609600" y="2762351"/>
            <a:ext cx="7848255" cy="1774529"/>
          </a:xfrm>
          <a:prstGeom prst="rect">
            <a:avLst/>
          </a:prstGeom>
          <a:solidFill>
            <a:srgbClr val="FFFFE5"/>
          </a:solidFill>
        </p:spPr>
      </p:pic>
      <p:sp>
        <p:nvSpPr>
          <p:cNvPr id="9" name="Oval 8"/>
          <p:cNvSpPr/>
          <p:nvPr/>
        </p:nvSpPr>
        <p:spPr>
          <a:xfrm>
            <a:off x="2067158" y="2967810"/>
            <a:ext cx="1850501" cy="15874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B01BD6-449C-49A0-A665-47DA432D2F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9676"/>
          <a:stretch/>
        </p:blipFill>
        <p:spPr>
          <a:xfrm>
            <a:off x="1322609" y="2298611"/>
            <a:ext cx="9546781" cy="2260777"/>
          </a:xfrm>
          <a:prstGeom prst="rect">
            <a:avLst/>
          </a:prstGeom>
          <a:solidFill>
            <a:srgbClr val="FFFFE5"/>
          </a:solidFill>
        </p:spPr>
      </p:pic>
      <p:sp>
        <p:nvSpPr>
          <p:cNvPr id="16386" name="標題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TW"/>
              <a:t>Arts</a:t>
            </a:r>
            <a:r>
              <a:rPr lang="zh-TW" altLang="en-US"/>
              <a:t> </a:t>
            </a:r>
            <a:br>
              <a:rPr lang="en-US" altLang="zh-TW"/>
            </a:br>
            <a:r>
              <a:rPr lang="zh-TW" altLang="en-US"/>
              <a:t>藝術</a:t>
            </a:r>
            <a:endParaRPr lang="zh-HK" altLang="en-US"/>
          </a:p>
        </p:txBody>
      </p:sp>
      <p:sp>
        <p:nvSpPr>
          <p:cNvPr id="7" name="Oval 6"/>
          <p:cNvSpPr/>
          <p:nvPr/>
        </p:nvSpPr>
        <p:spPr>
          <a:xfrm>
            <a:off x="3179429" y="2692231"/>
            <a:ext cx="2089174" cy="17874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499758" y="2692231"/>
            <a:ext cx="2170582" cy="17874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12</a:t>
            </a:fld>
            <a:endParaRPr lang="zh-HK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r="1018"/>
          <a:stretch>
            <a:fillRect/>
          </a:stretch>
        </p:blipFill>
        <p:spPr bwMode="auto">
          <a:xfrm>
            <a:off x="1999456" y="1137524"/>
            <a:ext cx="8193087" cy="403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3367881" y="3090149"/>
            <a:ext cx="3598862" cy="5762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HK" altLang="en-US"/>
          </a:p>
        </p:txBody>
      </p:sp>
      <p:sp>
        <p:nvSpPr>
          <p:cNvPr id="17413" name="文字方塊 5"/>
          <p:cNvSpPr txBox="1">
            <a:spLocks noChangeArrowheads="1"/>
          </p:cNvSpPr>
          <p:nvPr/>
        </p:nvSpPr>
        <p:spPr bwMode="auto">
          <a:xfrm>
            <a:off x="1794668" y="3882312"/>
            <a:ext cx="1584325" cy="36988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3"/>
              </a:buBlip>
              <a:defRPr sz="2400">
                <a:solidFill>
                  <a:srgbClr val="404040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4"/>
              </a:buBlip>
              <a:defRPr sz="2000">
                <a:solidFill>
                  <a:srgbClr val="404040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5"/>
              </a:buBlip>
              <a:defRPr>
                <a:solidFill>
                  <a:srgbClr val="404040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6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zh-HK" sz="1800">
                <a:solidFill>
                  <a:schemeClr val="tx1"/>
                </a:solidFill>
                <a:latin typeface="Trebuchet MS" pitchFamily="34" charset="0"/>
              </a:rPr>
              <a:t>抗衰老</a:t>
            </a:r>
            <a:r>
              <a:rPr lang="zh-TW" altLang="en-US" sz="1800">
                <a:solidFill>
                  <a:schemeClr val="tx1"/>
                </a:solidFill>
                <a:latin typeface="Trebuchet MS" pitchFamily="34" charset="0"/>
              </a:rPr>
              <a:t>的潛力</a:t>
            </a:r>
            <a:endParaRPr lang="zh-HK" altLang="en-US" sz="1800">
              <a:solidFill>
                <a:schemeClr val="tx1"/>
              </a:solidFill>
              <a:latin typeface="Trebuchet MS" pitchFamily="34" charset="0"/>
            </a:endParaRPr>
          </a:p>
        </p:txBody>
      </p:sp>
      <p:cxnSp>
        <p:nvCxnSpPr>
          <p:cNvPr id="7" name="直線接點 6"/>
          <p:cNvCxnSpPr>
            <a:endCxn id="5" idx="1"/>
          </p:cNvCxnSpPr>
          <p:nvPr/>
        </p:nvCxnSpPr>
        <p:spPr>
          <a:xfrm flipV="1">
            <a:off x="2791618" y="3379074"/>
            <a:ext cx="576263" cy="5032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15" name="矩形 7"/>
          <p:cNvSpPr>
            <a:spLocks noChangeArrowheads="1"/>
          </p:cNvSpPr>
          <p:nvPr/>
        </p:nvSpPr>
        <p:spPr bwMode="auto">
          <a:xfrm>
            <a:off x="2023268" y="5673012"/>
            <a:ext cx="816927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3"/>
              </a:buBlip>
              <a:defRPr sz="2400">
                <a:solidFill>
                  <a:srgbClr val="404040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4"/>
              </a:buBlip>
              <a:defRPr sz="2000">
                <a:solidFill>
                  <a:srgbClr val="404040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5"/>
              </a:buBlip>
              <a:defRPr>
                <a:solidFill>
                  <a:srgbClr val="404040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6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HK" sz="1200" dirty="0">
                <a:solidFill>
                  <a:schemeClr val="tx1"/>
                </a:solidFill>
                <a:latin typeface="Trebuchet MS" pitchFamily="34" charset="0"/>
              </a:rPr>
              <a:t>Source: </a:t>
            </a:r>
            <a:r>
              <a:rPr lang="en-US" altLang="zh-HK" sz="1200" dirty="0">
                <a:solidFill>
                  <a:schemeClr val="tx1"/>
                </a:solidFill>
                <a:latin typeface="Trebuchet MS" pitchFamily="34" charset="0"/>
                <a:hlinkClick r:id="rId8"/>
              </a:rPr>
              <a:t>Scientific reports </a:t>
            </a:r>
            <a:r>
              <a:rPr lang="en-US" altLang="zh-HK" sz="1200" dirty="0">
                <a:solidFill>
                  <a:schemeClr val="tx1"/>
                </a:solidFill>
                <a:latin typeface="Trebuchet MS" pitchFamily="34" charset="0"/>
              </a:rPr>
              <a:t>(</a:t>
            </a:r>
            <a:r>
              <a:rPr lang="en-US" altLang="zh-HK" sz="1200" dirty="0">
                <a:solidFill>
                  <a:schemeClr val="tx1"/>
                </a:solidFill>
                <a:latin typeface="Trebuchet MS" pitchFamily="34" charset="0"/>
                <a:hlinkClick r:id="rId9"/>
              </a:rPr>
              <a:t>Open access</a:t>
            </a:r>
            <a:r>
              <a:rPr lang="en-US" altLang="zh-HK" sz="1200" dirty="0">
                <a:solidFill>
                  <a:schemeClr val="tx1"/>
                </a:solidFill>
                <a:latin typeface="Trebuchet MS" pitchFamily="34" charset="0"/>
              </a:rPr>
              <a:t>)</a:t>
            </a:r>
            <a:endParaRPr lang="zh-HK" altLang="en-US" sz="1200" dirty="0">
              <a:solidFill>
                <a:schemeClr val="tx1"/>
              </a:solidFill>
              <a:latin typeface="Trebuchet MS" pitchFamily="34" charset="0"/>
            </a:endParaRPr>
          </a:p>
        </p:txBody>
      </p:sp>
      <p:sp>
        <p:nvSpPr>
          <p:cNvPr id="10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13</a:t>
            </a:fld>
            <a:endParaRPr lang="zh-HK" altLang="en-US" dirty="0"/>
          </a:p>
        </p:txBody>
      </p:sp>
      <p:sp>
        <p:nvSpPr>
          <p:cNvPr id="11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10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CAFD41-582B-427A-9155-A01B4DBC25C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1549"/>
          <a:stretch/>
        </p:blipFill>
        <p:spPr>
          <a:xfrm>
            <a:off x="1019766" y="2189182"/>
            <a:ext cx="8766978" cy="1861517"/>
          </a:xfrm>
          <a:prstGeom prst="rect">
            <a:avLst/>
          </a:prstGeom>
          <a:solidFill>
            <a:srgbClr val="FFFFE5"/>
          </a:solidFill>
        </p:spPr>
      </p:pic>
      <p:sp>
        <p:nvSpPr>
          <p:cNvPr id="18434" name="標題 2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TW" dirty="0"/>
              <a:t>Mathematics</a:t>
            </a:r>
            <a:r>
              <a:rPr lang="zh-TW" altLang="en-US" dirty="0"/>
              <a:t> </a:t>
            </a:r>
            <a:br>
              <a:rPr lang="en-US" altLang="zh-TW" dirty="0"/>
            </a:br>
            <a:r>
              <a:rPr lang="zh-TW" altLang="en-US" dirty="0"/>
              <a:t>數學</a:t>
            </a:r>
            <a:endParaRPr lang="zh-HK" altLang="en-US" dirty="0"/>
          </a:p>
        </p:txBody>
      </p:sp>
      <p:sp>
        <p:nvSpPr>
          <p:cNvPr id="12" name="矩形 5"/>
          <p:cNvSpPr/>
          <p:nvPr/>
        </p:nvSpPr>
        <p:spPr>
          <a:xfrm>
            <a:off x="2447704" y="4768907"/>
            <a:ext cx="6547276" cy="1323439"/>
          </a:xfrm>
          <a:prstGeom prst="rect">
            <a:avLst/>
          </a:prstGeom>
          <a:solidFill>
            <a:schemeClr val="accent1"/>
          </a:solidFill>
          <a:ln w="57150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TW" altLang="en-US" sz="2000" dirty="0"/>
              <a:t>顯微鏡的放大倍率＝目鏡的倍數</a:t>
            </a:r>
            <a:r>
              <a:rPr lang="en-US" altLang="zh-TW" sz="2000" dirty="0"/>
              <a:t>×</a:t>
            </a:r>
            <a:r>
              <a:rPr lang="zh-TW" altLang="en-US" sz="2000" dirty="0"/>
              <a:t>物鏡的倍數</a:t>
            </a:r>
            <a:endParaRPr lang="en-US" altLang="zh-TW" sz="2000" dirty="0"/>
          </a:p>
          <a:p>
            <a:r>
              <a:rPr lang="zh-TW" altLang="en-US" sz="2000" dirty="0"/>
              <a:t>例如目鏡為</a:t>
            </a:r>
            <a:r>
              <a:rPr lang="en-US" altLang="zh-TW" sz="2000" dirty="0"/>
              <a:t>10x</a:t>
            </a:r>
            <a:r>
              <a:rPr lang="zh-TW" altLang="en-US" sz="2000" dirty="0"/>
              <a:t>，物鏡為</a:t>
            </a:r>
            <a:r>
              <a:rPr lang="en-US" altLang="zh-TW" sz="2000" dirty="0"/>
              <a:t>40x</a:t>
            </a:r>
            <a:r>
              <a:rPr lang="zh-TW" altLang="en-US" sz="2000" dirty="0"/>
              <a:t>，則物鏡放大倍率為</a:t>
            </a:r>
            <a:r>
              <a:rPr lang="en-US" altLang="zh-TW" sz="2000" dirty="0"/>
              <a:t>400</a:t>
            </a:r>
            <a:r>
              <a:rPr lang="zh-TW" altLang="en-US" sz="2000" dirty="0"/>
              <a:t>倍。</a:t>
            </a:r>
            <a:endParaRPr lang="en-US" altLang="zh-TW" sz="2000" dirty="0"/>
          </a:p>
          <a:p>
            <a:endParaRPr lang="en-US" altLang="zh-TW" sz="2000" dirty="0"/>
          </a:p>
          <a:p>
            <a:r>
              <a:rPr lang="zh-TW" altLang="en-US" sz="2000" dirty="0"/>
              <a:t>放大率</a:t>
            </a:r>
            <a:r>
              <a:rPr lang="en-US" altLang="zh-TW" sz="2000" dirty="0"/>
              <a:t>=</a:t>
            </a:r>
            <a:r>
              <a:rPr lang="zh-TW" altLang="en-US" sz="2000" dirty="0"/>
              <a:t> </a:t>
            </a:r>
            <a:r>
              <a:rPr lang="en-US" altLang="zh-TW" sz="2000" dirty="0"/>
              <a:t>10x × 40x = 400x</a:t>
            </a:r>
            <a:endParaRPr lang="zh-HK" altLang="en-US" sz="2000" dirty="0"/>
          </a:p>
        </p:txBody>
      </p:sp>
      <p:sp>
        <p:nvSpPr>
          <p:cNvPr id="15" name="Oval 14"/>
          <p:cNvSpPr/>
          <p:nvPr/>
        </p:nvSpPr>
        <p:spPr>
          <a:xfrm>
            <a:off x="4957893" y="2762075"/>
            <a:ext cx="1434517" cy="126464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>
            <a:cxnSpLocks/>
            <a:endCxn id="15" idx="4"/>
          </p:cNvCxnSpPr>
          <p:nvPr/>
        </p:nvCxnSpPr>
        <p:spPr>
          <a:xfrm flipV="1">
            <a:off x="5301842" y="4026716"/>
            <a:ext cx="373310" cy="76331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投影片編號版面配置區 5"/>
          <p:cNvSpPr txBox="1">
            <a:spLocks/>
          </p:cNvSpPr>
          <p:nvPr/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0E6F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14</a:t>
            </a:fld>
            <a:endParaRPr lang="zh-HK" altLang="en-US" dirty="0"/>
          </a:p>
        </p:txBody>
      </p:sp>
      <p:sp>
        <p:nvSpPr>
          <p:cNvPr id="10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標題 2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HK" dirty="0"/>
              <a:t>Challenge </a:t>
            </a:r>
            <a:br>
              <a:rPr lang="en-US" altLang="zh-HK" dirty="0"/>
            </a:br>
            <a:r>
              <a:rPr lang="zh-TW" altLang="en-US" dirty="0"/>
              <a:t>挑戰</a:t>
            </a:r>
            <a:endParaRPr lang="zh-HK" altLang="en-US" dirty="0"/>
          </a:p>
        </p:txBody>
      </p:sp>
      <p:pic>
        <p:nvPicPr>
          <p:cNvPr id="19459" name="內容版面配置區 7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41237" y="1704469"/>
            <a:ext cx="6709526" cy="3756201"/>
          </a:xfrm>
          <a:prstGeom prst="rect">
            <a:avLst/>
          </a:prstGeom>
        </p:spPr>
      </p:pic>
      <p:sp>
        <p:nvSpPr>
          <p:cNvPr id="5" name="投影片編號版面配置區 5"/>
          <p:cNvSpPr txBox="1">
            <a:spLocks/>
          </p:cNvSpPr>
          <p:nvPr/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0E6F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15</a:t>
            </a:fld>
            <a:endParaRPr lang="zh-HK" altLang="en-US" dirty="0"/>
          </a:p>
        </p:txBody>
      </p:sp>
      <p:sp>
        <p:nvSpPr>
          <p:cNvPr id="6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標題 4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TW" dirty="0"/>
              <a:t>Drawing</a:t>
            </a:r>
            <a:r>
              <a:rPr lang="zh-TW" altLang="en-US" dirty="0"/>
              <a:t> </a:t>
            </a:r>
            <a:r>
              <a:rPr lang="en-US" altLang="zh-TW" dirty="0"/>
              <a:t>of</a:t>
            </a:r>
            <a:r>
              <a:rPr lang="zh-TW" altLang="en-US" dirty="0"/>
              <a:t> </a:t>
            </a:r>
            <a:r>
              <a:rPr lang="en-US" altLang="zh-TW" dirty="0"/>
              <a:t>Cell</a:t>
            </a:r>
            <a:r>
              <a:rPr lang="zh-TW" altLang="en-US" dirty="0"/>
              <a:t> </a:t>
            </a:r>
            <a:r>
              <a:rPr lang="en-US" altLang="zh-TW" dirty="0"/>
              <a:t>Image</a:t>
            </a:r>
            <a:r>
              <a:rPr lang="zh-TW" altLang="en-US" dirty="0"/>
              <a:t> </a:t>
            </a:r>
            <a:br>
              <a:rPr lang="en-US" altLang="zh-TW" dirty="0"/>
            </a:br>
            <a:r>
              <a:rPr lang="zh-TW" altLang="en-US" dirty="0"/>
              <a:t>繪畫細胞</a:t>
            </a:r>
            <a:endParaRPr lang="zh-HK" alt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9322" y="1924238"/>
            <a:ext cx="5033356" cy="3877887"/>
          </a:xfrm>
          <a:prstGeom prst="rect">
            <a:avLst/>
          </a:prstGeom>
        </p:spPr>
      </p:pic>
      <p:sp>
        <p:nvSpPr>
          <p:cNvPr id="5" name="投影片編號版面配置區 5"/>
          <p:cNvSpPr txBox="1">
            <a:spLocks/>
          </p:cNvSpPr>
          <p:nvPr/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0E6F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16</a:t>
            </a:fld>
            <a:endParaRPr lang="zh-HK" altLang="en-US" dirty="0"/>
          </a:p>
        </p:txBody>
      </p:sp>
      <p:sp>
        <p:nvSpPr>
          <p:cNvPr id="6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標題 1"/>
          <p:cNvSpPr>
            <a:spLocks noGrp="1"/>
          </p:cNvSpPr>
          <p:nvPr>
            <p:ph type="title" idx="4294967295"/>
          </p:nvPr>
        </p:nvSpPr>
        <p:spPr>
          <a:xfrm>
            <a:off x="596470" y="295039"/>
            <a:ext cx="109728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 eaLnBrk="1" hangingPunct="1"/>
            <a:r>
              <a:rPr lang="en-US" altLang="zh-TW" sz="3600" dirty="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rPr>
              <a:t>Cheek Cells </a:t>
            </a:r>
            <a:br>
              <a:rPr lang="en-US" altLang="zh-TW" sz="3600" dirty="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rPr>
            </a:br>
            <a:r>
              <a:rPr lang="zh-TW" altLang="en-US" sz="3600" dirty="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rPr>
              <a:t>口腔表皮細胞</a:t>
            </a:r>
            <a:endParaRPr lang="zh-HK" altLang="en-US" sz="3600" dirty="0">
              <a:solidFill>
                <a:srgbClr val="0E6F9D"/>
              </a:solidFill>
              <a:latin typeface="Myriad Pro" panose="020B0503030403020204" pitchFamily="34" charset="0"/>
              <a:ea typeface="Adobe 黑体 Std R" pitchFamily="34" charset="-128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68779" y="5943878"/>
            <a:ext cx="4228182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1050" dirty="0">
                <a:latin typeface="+mn-lt"/>
                <a:cs typeface="+mn-cs"/>
              </a:rPr>
              <a:t>Source: </a:t>
            </a:r>
            <a:r>
              <a:rPr lang="en-US" altLang="zh-HK" sz="1050" dirty="0">
                <a:latin typeface="+mn-lt"/>
                <a:cs typeface="+mn-cs"/>
                <a:hlinkClick r:id="rId2"/>
              </a:rPr>
              <a:t>Wikimedia Human Cheek cell</a:t>
            </a:r>
            <a:r>
              <a:rPr lang="en-US" altLang="zh-HK" sz="1050" dirty="0">
                <a:latin typeface="+mn-lt"/>
                <a:cs typeface="+mn-cs"/>
              </a:rPr>
              <a:t> licensed under </a:t>
            </a:r>
            <a:r>
              <a:rPr lang="en-US" altLang="zh-HK" sz="1050" dirty="0">
                <a:latin typeface="+mn-lt"/>
                <a:cs typeface="+mn-cs"/>
                <a:hlinkClick r:id="rId3"/>
              </a:rPr>
              <a:t>CC BY-SA 4.0</a:t>
            </a:r>
            <a:endParaRPr lang="zh-HK" altLang="en-US" sz="1050" dirty="0">
              <a:latin typeface="+mn-lt"/>
              <a:cs typeface="+mn-cs"/>
            </a:endParaRPr>
          </a:p>
        </p:txBody>
      </p:sp>
      <p:pic>
        <p:nvPicPr>
          <p:cNvPr id="2050" name="Picture 2" descr="File:Human Cheek Cells (Methylene Blue Stain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045" y="3157347"/>
            <a:ext cx="2229826" cy="2306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 descr="File:Human cheek cel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391" y="1438039"/>
            <a:ext cx="2989408" cy="295655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投影片編號版面配置區 5"/>
          <p:cNvSpPr txBox="1">
            <a:spLocks/>
          </p:cNvSpPr>
          <p:nvPr/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0E6F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17</a:t>
            </a:fld>
            <a:endParaRPr lang="zh-HK" altLang="en-US" dirty="0"/>
          </a:p>
        </p:txBody>
      </p:sp>
      <p:sp>
        <p:nvSpPr>
          <p:cNvPr id="8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6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標題 4"/>
          <p:cNvSpPr>
            <a:spLocks noGrp="1"/>
          </p:cNvSpPr>
          <p:nvPr>
            <p:ph type="title" idx="4294967295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 eaLnBrk="1" hangingPunct="1"/>
            <a:r>
              <a:rPr lang="en-US" altLang="zh-TW" sz="4000" dirty="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rPr>
              <a:t>Plant</a:t>
            </a:r>
            <a:r>
              <a:rPr lang="zh-TW" altLang="en-US" sz="4000" dirty="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rPr>
              <a:t> </a:t>
            </a:r>
            <a:r>
              <a:rPr lang="en-US" altLang="zh-TW" sz="4000" dirty="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rPr>
              <a:t>Cell</a:t>
            </a:r>
            <a:r>
              <a:rPr lang="zh-TW" altLang="en-US" sz="4000" dirty="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rPr>
              <a:t> </a:t>
            </a:r>
            <a:br>
              <a:rPr lang="en-US" altLang="zh-TW" sz="4000" dirty="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rPr>
            </a:br>
            <a:r>
              <a:rPr lang="zh-TW" altLang="en-US" sz="4000" dirty="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</a:rPr>
              <a:t>植物細胞</a:t>
            </a:r>
            <a:endParaRPr lang="zh-HK" altLang="en-US" sz="4000" dirty="0">
              <a:solidFill>
                <a:srgbClr val="0E6F9D"/>
              </a:solidFill>
              <a:latin typeface="Myriad Pro" panose="020B0503030403020204" pitchFamily="34" charset="0"/>
              <a:ea typeface="Adobe 黑体 Std R" pitchFamily="34" charset="-128"/>
            </a:endParaRPr>
          </a:p>
        </p:txBody>
      </p:sp>
      <p:pic>
        <p:nvPicPr>
          <p:cNvPr id="3074" name="Picture 2" descr="File:Plant cell under microscop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836" y="1664054"/>
            <a:ext cx="4944327" cy="40270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矩形 11"/>
          <p:cNvSpPr/>
          <p:nvPr/>
        </p:nvSpPr>
        <p:spPr>
          <a:xfrm>
            <a:off x="4024995" y="5830495"/>
            <a:ext cx="6904588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1050" dirty="0">
                <a:latin typeface="+mn-lt"/>
                <a:cs typeface="+mn-cs"/>
              </a:rPr>
              <a:t>Source: </a:t>
            </a:r>
            <a:r>
              <a:rPr lang="en-US" altLang="zh-HK" sz="1050" dirty="0">
                <a:latin typeface="+mn-lt"/>
                <a:cs typeface="+mn-cs"/>
                <a:hlinkClick r:id="rId3"/>
              </a:rPr>
              <a:t>Wikimedia Plant cell under microscope</a:t>
            </a:r>
            <a:r>
              <a:rPr lang="en-US" altLang="zh-HK" sz="1050" dirty="0">
                <a:latin typeface="+mn-lt"/>
                <a:cs typeface="+mn-cs"/>
              </a:rPr>
              <a:t> licensed under </a:t>
            </a:r>
            <a:r>
              <a:rPr lang="en-US" altLang="zh-HK" sz="1050" dirty="0">
                <a:latin typeface="+mn-lt"/>
                <a:cs typeface="+mn-cs"/>
                <a:hlinkClick r:id="rId4"/>
              </a:rPr>
              <a:t>CC BY-SA 4.0</a:t>
            </a:r>
            <a:endParaRPr lang="zh-HK" altLang="en-US" sz="1050" dirty="0">
              <a:latin typeface="+mn-lt"/>
              <a:cs typeface="+mn-cs"/>
            </a:endParaRPr>
          </a:p>
        </p:txBody>
      </p:sp>
      <p:sp>
        <p:nvSpPr>
          <p:cNvPr id="6" name="投影片編號版面配置區 5"/>
          <p:cNvSpPr txBox="1">
            <a:spLocks/>
          </p:cNvSpPr>
          <p:nvPr/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0E6F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18</a:t>
            </a:fld>
            <a:endParaRPr lang="zh-HK" altLang="en-US" dirty="0"/>
          </a:p>
        </p:txBody>
      </p:sp>
      <p:sp>
        <p:nvSpPr>
          <p:cNvPr id="7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5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TW" dirty="0"/>
              <a:t>Comparison</a:t>
            </a:r>
            <a:r>
              <a:rPr lang="zh-TW" altLang="en-US" dirty="0"/>
              <a:t> </a:t>
            </a:r>
            <a:r>
              <a:rPr lang="en-US" altLang="zh-TW" dirty="0"/>
              <a:t>of  Animal Cell and Plant Cell</a:t>
            </a:r>
            <a:br>
              <a:rPr lang="en-US" altLang="zh-TW" dirty="0"/>
            </a:br>
            <a:r>
              <a:rPr lang="zh-TW" altLang="en-US" dirty="0"/>
              <a:t>動物細胞和植物細胞的比較</a:t>
            </a:r>
            <a:endParaRPr lang="zh-HK" altLang="en-US" dirty="0"/>
          </a:p>
        </p:txBody>
      </p:sp>
      <p:graphicFrame>
        <p:nvGraphicFramePr>
          <p:cNvPr id="6" name="內容版面配置區 5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602713034"/>
              </p:ext>
            </p:extLst>
          </p:nvPr>
        </p:nvGraphicFramePr>
        <p:xfrm>
          <a:off x="609603" y="1959398"/>
          <a:ext cx="10972797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57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75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57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800" baseline="0" dirty="0">
                          <a:latin typeface="Myriad Pro" panose="020B0503030403020204" charset="0"/>
                        </a:rPr>
                        <a:t>Animal</a:t>
                      </a:r>
                      <a:r>
                        <a:rPr lang="zh-TW" altLang="en-US" sz="1800" baseline="0" dirty="0">
                          <a:latin typeface="Myriad Pro" panose="020B0503030403020204" charset="0"/>
                        </a:rPr>
                        <a:t> </a:t>
                      </a:r>
                      <a:r>
                        <a:rPr lang="en-US" altLang="zh-TW" sz="1800" baseline="0" dirty="0">
                          <a:latin typeface="Myriad Pro" panose="020B0503030403020204" charset="0"/>
                        </a:rPr>
                        <a:t>Cell  (Cheek)</a:t>
                      </a:r>
                      <a:endParaRPr lang="en-US" altLang="zh-TW" sz="1800" dirty="0">
                        <a:latin typeface="Myriad Pro" panose="020B0503030403020204" charset="0"/>
                      </a:endParaRPr>
                    </a:p>
                    <a:p>
                      <a:pPr algn="ctr"/>
                      <a:r>
                        <a:rPr lang="zh-TW" altLang="en-US" sz="1800" dirty="0">
                          <a:latin typeface="Myriad Pro" panose="020B0503030403020204" charset="0"/>
                        </a:rPr>
                        <a:t>動物細胞 </a:t>
                      </a:r>
                      <a:r>
                        <a:rPr lang="en-US" altLang="zh-TW" sz="1800" dirty="0">
                          <a:latin typeface="Myriad Pro" panose="020B0503030403020204" charset="0"/>
                        </a:rPr>
                        <a:t>(</a:t>
                      </a:r>
                      <a:r>
                        <a:rPr lang="zh-TW" altLang="en-US" sz="1800" dirty="0">
                          <a:latin typeface="Myriad Pro" panose="020B0503030403020204" charset="0"/>
                        </a:rPr>
                        <a:t>口腔</a:t>
                      </a:r>
                      <a:r>
                        <a:rPr lang="en-US" altLang="zh-TW" sz="1800" dirty="0">
                          <a:latin typeface="Myriad Pro" panose="020B0503030403020204" charset="0"/>
                        </a:rPr>
                        <a:t>)</a:t>
                      </a:r>
                    </a:p>
                  </a:txBody>
                  <a:tcPr marL="116719" marR="116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1800" dirty="0">
                          <a:latin typeface="Myriad Pro" panose="020B0503030403020204" charset="0"/>
                        </a:rPr>
                        <a:t>Plant Cell (Onion)</a:t>
                      </a:r>
                    </a:p>
                    <a:p>
                      <a:pPr algn="ctr"/>
                      <a:r>
                        <a:rPr lang="zh-TW" altLang="en-US" sz="1800" dirty="0">
                          <a:latin typeface="Myriad Pro" panose="020B0503030403020204" charset="0"/>
                        </a:rPr>
                        <a:t>植物細胞 </a:t>
                      </a:r>
                      <a:r>
                        <a:rPr lang="en-US" altLang="zh-TW" sz="1800" dirty="0">
                          <a:latin typeface="Myriad Pro" panose="020B0503030403020204" charset="0"/>
                        </a:rPr>
                        <a:t>(</a:t>
                      </a:r>
                      <a:r>
                        <a:rPr lang="zh-TW" altLang="en-US" sz="1800" dirty="0">
                          <a:latin typeface="Myriad Pro" panose="020B0503030403020204" charset="0"/>
                        </a:rPr>
                        <a:t>洋蔥</a:t>
                      </a:r>
                      <a:r>
                        <a:rPr lang="en-US" altLang="zh-TW" sz="1800" dirty="0">
                          <a:latin typeface="Myriad Pro" panose="020B0503030403020204" charset="0"/>
                        </a:rPr>
                        <a:t>)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Myriad Pro" panose="020B0503030403020204" charset="0"/>
                        </a:rPr>
                        <a:t>Cell</a:t>
                      </a:r>
                      <a:r>
                        <a:rPr lang="zh-TW" altLang="en-US" sz="1800" baseline="0" dirty="0">
                          <a:latin typeface="Myriad Pro" panose="020B0503030403020204" charset="0"/>
                        </a:rPr>
                        <a:t> </a:t>
                      </a:r>
                      <a:r>
                        <a:rPr lang="en-US" altLang="zh-TW" sz="1800" baseline="0" dirty="0">
                          <a:latin typeface="Myriad Pro" panose="020B0503030403020204" charset="0"/>
                        </a:rPr>
                        <a:t>membrane</a:t>
                      </a:r>
                      <a:endParaRPr lang="en-US" altLang="zh-TW" sz="1800" dirty="0">
                        <a:latin typeface="Myriad Pro" panose="020B0503030403020204" charset="0"/>
                      </a:endParaRPr>
                    </a:p>
                    <a:p>
                      <a:r>
                        <a:rPr lang="zh-TW" altLang="en-US" sz="1800" dirty="0">
                          <a:latin typeface="Myriad Pro" panose="020B0503030403020204" charset="0"/>
                        </a:rPr>
                        <a:t>細胞膜</a:t>
                      </a:r>
                      <a:endParaRPr lang="en-US" altLang="zh-TW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HK" altLang="en-US" sz="1800" dirty="0">
                          <a:latin typeface="Myriad Pro" panose="020B0503030403020204" charset="0"/>
                          <a:sym typeface="Wingdings"/>
                        </a:rPr>
                        <a:t>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dirty="0">
                          <a:latin typeface="Myriad Pro" panose="020B0503030403020204" charset="0"/>
                          <a:sym typeface="Wingdings"/>
                        </a:rPr>
                        <a:t>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latin typeface="Myriad Pro" panose="020B0503030403020204" pitchFamily="34" charset="0"/>
                          <a:ea typeface="+mn-ea"/>
                          <a:cs typeface="+mn-cs"/>
                        </a:rPr>
                        <a:t>Cytoplasm</a:t>
                      </a:r>
                    </a:p>
                    <a:p>
                      <a:r>
                        <a:rPr lang="zh-TW" altLang="en-US" sz="1800" dirty="0">
                          <a:latin typeface="Myriad Pro" panose="020B0503030403020204" charset="0"/>
                        </a:rPr>
                        <a:t>細胞質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dirty="0">
                          <a:latin typeface="Myriad Pro" panose="020B0503030403020204" charset="0"/>
                          <a:sym typeface="Wingdings"/>
                        </a:rPr>
                        <a:t>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dirty="0">
                          <a:latin typeface="Myriad Pro" panose="020B0503030403020204" charset="0"/>
                          <a:sym typeface="Wingdings"/>
                        </a:rPr>
                        <a:t>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en-US" altLang="zh-TW" sz="1800" kern="1200" dirty="0">
                          <a:solidFill>
                            <a:schemeClr val="dk1"/>
                          </a:solidFill>
                          <a:latin typeface="Myriad Pro" panose="020B0503030403020204" pitchFamily="34" charset="0"/>
                          <a:ea typeface="+mn-ea"/>
                          <a:cs typeface="+mn-cs"/>
                        </a:rPr>
                        <a:t>Nucleus</a:t>
                      </a:r>
                    </a:p>
                    <a:p>
                      <a:r>
                        <a:rPr lang="zh-TW" altLang="en-US" sz="1800" dirty="0">
                          <a:latin typeface="Myriad Pro" panose="020B0503030403020204" charset="0"/>
                        </a:rPr>
                        <a:t>細胞核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dirty="0">
                          <a:latin typeface="Myriad Pro" panose="020B0503030403020204" charset="0"/>
                          <a:sym typeface="Wingdings"/>
                        </a:rPr>
                        <a:t>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dirty="0">
                          <a:latin typeface="Myriad Pro" panose="020B0503030403020204" charset="0"/>
                          <a:sym typeface="Wingdings"/>
                        </a:rPr>
                        <a:t>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TW" sz="1800" dirty="0">
                          <a:latin typeface="Myriad Pro" panose="020B0503030403020204" pitchFamily="34" charset="0"/>
                        </a:rPr>
                        <a:t>Cell</a:t>
                      </a:r>
                      <a:r>
                        <a:rPr lang="zh-TW" altLang="en-US" sz="1800" baseline="0" dirty="0">
                          <a:latin typeface="Myriad Pro" panose="020B0503030403020204" pitchFamily="34" charset="0"/>
                        </a:rPr>
                        <a:t> </a:t>
                      </a:r>
                      <a:r>
                        <a:rPr lang="en-US" altLang="zh-TW" sz="1800" baseline="0" dirty="0">
                          <a:latin typeface="Myriad Pro" panose="020B0503030403020204" pitchFamily="34" charset="0"/>
                        </a:rPr>
                        <a:t>Wall</a:t>
                      </a:r>
                      <a:endParaRPr lang="en-US" altLang="zh-TW" sz="1800" dirty="0">
                        <a:latin typeface="Myriad Pro" panose="020B0503030403020204" pitchFamily="34" charset="0"/>
                      </a:endParaRPr>
                    </a:p>
                    <a:p>
                      <a:r>
                        <a:rPr lang="zh-TW" altLang="en-US" sz="1800" dirty="0">
                          <a:latin typeface="Myriad Pro" panose="020B0503030403020204" charset="0"/>
                        </a:rPr>
                        <a:t>細胞壁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HK" sz="1800" dirty="0">
                          <a:latin typeface="Myriad Pro" panose="020B0503030403020204" charset="0"/>
                        </a:rPr>
                        <a:t>×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HK" altLang="en-US" sz="1800" dirty="0">
                          <a:latin typeface="Myriad Pro" panose="020B0503030403020204" charset="0"/>
                          <a:sym typeface="Wingdings"/>
                        </a:rPr>
                        <a:t></a:t>
                      </a:r>
                      <a:endParaRPr lang="zh-HK" altLang="en-US" sz="1800" dirty="0">
                        <a:latin typeface="Myriad Pro" panose="020B0503030403020204" charset="0"/>
                      </a:endParaRPr>
                    </a:p>
                  </a:txBody>
                  <a:tcPr marL="116719" marR="116719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投影片編號版面配置區 5"/>
          <p:cNvSpPr txBox="1">
            <a:spLocks/>
          </p:cNvSpPr>
          <p:nvPr/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0E6F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19</a:t>
            </a:fld>
            <a:endParaRPr lang="zh-HK" altLang="en-US" dirty="0"/>
          </a:p>
        </p:txBody>
      </p:sp>
      <p:sp>
        <p:nvSpPr>
          <p:cNvPr id="7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2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2</a:t>
            </a:fld>
            <a:endParaRPr lang="zh-HK" altLang="en-US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1219170" rtl="0" eaLnBrk="1" latinLnBrk="0" hangingPunct="1">
              <a:spcBef>
                <a:spcPct val="0"/>
              </a:spcBef>
              <a:buNone/>
              <a:defRPr sz="4000" kern="1200">
                <a:solidFill>
                  <a:srgbClr val="0E6F9D"/>
                </a:solidFill>
                <a:latin typeface="Myriad Pro" panose="020B0503030403020204" pitchFamily="34" charset="0"/>
                <a:ea typeface="Adobe 黑体 Std R" pitchFamily="34" charset="-128"/>
                <a:cs typeface="+mj-cs"/>
              </a:defRPr>
            </a:lvl1pPr>
          </a:lstStyle>
          <a:p>
            <a:r>
              <a:rPr lang="en-HK" altLang="en-US"/>
              <a:t>Workshop Rundown </a:t>
            </a:r>
            <a:br>
              <a:rPr lang="en-HK" altLang="en-US"/>
            </a:br>
            <a:r>
              <a:rPr lang="zh-TW" altLang="en-US"/>
              <a:t>工作坊流程</a:t>
            </a:r>
            <a:endParaRPr lang="en-HK" altLang="en-US" dirty="0"/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495882995"/>
              </p:ext>
            </p:extLst>
          </p:nvPr>
        </p:nvGraphicFramePr>
        <p:xfrm>
          <a:off x="609600" y="1600200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030325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圓角矩形 13"/>
          <p:cNvSpPr/>
          <p:nvPr/>
        </p:nvSpPr>
        <p:spPr>
          <a:xfrm>
            <a:off x="6773157" y="5275961"/>
            <a:ext cx="2011362" cy="71278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2400" dirty="0">
                <a:latin typeface="Myriad Pro" panose="020B0503030403020204" charset="0"/>
              </a:rPr>
              <a:t>Animal cell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dirty="0">
                <a:latin typeface="Myriad Pro" panose="020B0503030403020204" charset="0"/>
              </a:rPr>
              <a:t>動物細胞</a:t>
            </a:r>
            <a:endParaRPr lang="zh-HK" altLang="en-US" sz="2400" dirty="0">
              <a:latin typeface="Myriad Pro" panose="020B0503030403020204" charset="0"/>
            </a:endParaRPr>
          </a:p>
        </p:txBody>
      </p:sp>
      <p:grpSp>
        <p:nvGrpSpPr>
          <p:cNvPr id="24580" name="群組 11"/>
          <p:cNvGrpSpPr>
            <a:grpSpLocks/>
          </p:cNvGrpSpPr>
          <p:nvPr/>
        </p:nvGrpSpPr>
        <p:grpSpPr bwMode="auto">
          <a:xfrm>
            <a:off x="2583809" y="2010299"/>
            <a:ext cx="7592037" cy="2888404"/>
            <a:chOff x="2767117" y="1552234"/>
            <a:chExt cx="8530272" cy="3245370"/>
          </a:xfrm>
        </p:grpSpPr>
        <p:pic>
          <p:nvPicPr>
            <p:cNvPr id="24583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8" r="1739"/>
            <a:stretch/>
          </p:blipFill>
          <p:spPr bwMode="auto">
            <a:xfrm>
              <a:off x="2767117" y="1552234"/>
              <a:ext cx="8530272" cy="3245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字方塊 6"/>
            <p:cNvSpPr txBox="1"/>
            <p:nvPr/>
          </p:nvSpPr>
          <p:spPr>
            <a:xfrm>
              <a:off x="9215958" y="1714345"/>
              <a:ext cx="1963838" cy="37992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1600" dirty="0">
                  <a:latin typeface="+mn-ea"/>
                  <a:cs typeface="+mn-cs"/>
                </a:rPr>
                <a:t>口腔細胞 </a:t>
              </a:r>
              <a:r>
                <a:rPr lang="en-US" altLang="zh-TW" sz="1600" dirty="0">
                  <a:latin typeface="+mn-ea"/>
                  <a:cs typeface="+mn-cs"/>
                </a:rPr>
                <a:t>(</a:t>
              </a:r>
              <a:r>
                <a:rPr lang="zh-TW" altLang="en-US" sz="1600" dirty="0">
                  <a:latin typeface="+mn-ea"/>
                  <a:cs typeface="+mn-cs"/>
                </a:rPr>
                <a:t>動物</a:t>
              </a:r>
              <a:r>
                <a:rPr lang="en-US" altLang="zh-TW" sz="1600" dirty="0">
                  <a:latin typeface="+mn-ea"/>
                  <a:cs typeface="+mn-cs"/>
                </a:rPr>
                <a:t>)</a:t>
              </a:r>
              <a:endParaRPr lang="zh-HK" altLang="en-US" sz="1600" dirty="0">
                <a:latin typeface="+mn-ea"/>
                <a:cs typeface="+mn-cs"/>
              </a:endParaRPr>
            </a:p>
          </p:txBody>
        </p:sp>
        <p:sp>
          <p:nvSpPr>
            <p:cNvPr id="8" name="文字方塊 7"/>
            <p:cNvSpPr txBox="1"/>
            <p:nvPr/>
          </p:nvSpPr>
          <p:spPr>
            <a:xfrm>
              <a:off x="5120518" y="1714345"/>
              <a:ext cx="1805090" cy="3817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TW" altLang="en-US" sz="1600" dirty="0">
                  <a:latin typeface="+mn-ea"/>
                  <a:cs typeface="+mn-cs"/>
                </a:rPr>
                <a:t>洋蔥細胞 </a:t>
              </a:r>
              <a:r>
                <a:rPr lang="en-US" altLang="zh-TW" sz="1600" dirty="0">
                  <a:latin typeface="+mn-ea"/>
                  <a:cs typeface="+mn-cs"/>
                </a:rPr>
                <a:t>(</a:t>
              </a:r>
              <a:r>
                <a:rPr lang="zh-TW" altLang="en-US" sz="1600" dirty="0">
                  <a:latin typeface="+mn-ea"/>
                  <a:cs typeface="+mn-cs"/>
                </a:rPr>
                <a:t>植物</a:t>
              </a:r>
              <a:r>
                <a:rPr lang="en-US" altLang="zh-TW" sz="1600" dirty="0">
                  <a:latin typeface="+mn-ea"/>
                  <a:cs typeface="+mn-cs"/>
                </a:rPr>
                <a:t>)</a:t>
              </a:r>
              <a:endParaRPr lang="zh-HK" altLang="en-US" sz="1600" dirty="0">
                <a:latin typeface="+mn-ea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4201319" y="648790"/>
            <a:ext cx="3789362" cy="984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HK" sz="2800" dirty="0">
                <a:solidFill>
                  <a:schemeClr val="tx1"/>
                </a:solidFill>
                <a:latin typeface="Myriad Pro" panose="020B0503030403020204" charset="0"/>
              </a:rPr>
              <a:t>What type of cell is it?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800" dirty="0">
                <a:solidFill>
                  <a:schemeClr val="tx1"/>
                </a:solidFill>
                <a:latin typeface="Myriad Pro" panose="020B0503030403020204" charset="0"/>
              </a:rPr>
              <a:t>這是甚麼類型的細胞</a:t>
            </a:r>
            <a:r>
              <a:rPr lang="en-US" altLang="zh-TW" sz="2800" dirty="0">
                <a:solidFill>
                  <a:schemeClr val="tx1"/>
                </a:solidFill>
                <a:latin typeface="Myriad Pro" panose="020B0503030403020204" charset="0"/>
              </a:rPr>
              <a:t>?</a:t>
            </a:r>
            <a:endParaRPr lang="zh-HK" altLang="en-US" sz="2800" dirty="0">
              <a:solidFill>
                <a:schemeClr val="tx1"/>
              </a:solidFill>
              <a:latin typeface="Myriad Pro" panose="020B0503030403020204" charset="0"/>
            </a:endParaRPr>
          </a:p>
        </p:txBody>
      </p:sp>
      <p:sp>
        <p:nvSpPr>
          <p:cNvPr id="15" name="圓角矩形 14"/>
          <p:cNvSpPr/>
          <p:nvPr/>
        </p:nvSpPr>
        <p:spPr>
          <a:xfrm>
            <a:off x="2853276" y="5275961"/>
            <a:ext cx="2011363" cy="71278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TW" sz="2400" dirty="0">
                <a:latin typeface="Myriad Pro" panose="020B0503030403020204" charset="0"/>
              </a:rPr>
              <a:t>Plant cell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TW" altLang="en-US" sz="2400" dirty="0">
                <a:latin typeface="Myriad Pro" panose="020B0503030403020204" charset="0"/>
              </a:rPr>
              <a:t>植物細胞</a:t>
            </a:r>
            <a:endParaRPr lang="zh-HK" altLang="en-US" sz="2400" dirty="0">
              <a:latin typeface="Myriad Pro" panose="020B0503030403020204" charset="0"/>
            </a:endParaRPr>
          </a:p>
        </p:txBody>
      </p:sp>
      <p:sp>
        <p:nvSpPr>
          <p:cNvPr id="12" name="投影片編號版面配置區 5"/>
          <p:cNvSpPr txBox="1">
            <a:spLocks/>
          </p:cNvSpPr>
          <p:nvPr/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0E6F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20</a:t>
            </a:fld>
            <a:endParaRPr lang="zh-HK" altLang="en-US" dirty="0"/>
          </a:p>
        </p:txBody>
      </p:sp>
      <p:sp>
        <p:nvSpPr>
          <p:cNvPr id="13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Trebuchet MS" pitchFamily="34" charset="0"/>
              <a:buAutoNum type="arabicPeriod"/>
            </a:pPr>
            <a:r>
              <a:rPr lang="en-US" altLang="zh-HK" sz="2400" dirty="0"/>
              <a:t>Introduction of a microscope</a:t>
            </a:r>
            <a:r>
              <a:rPr lang="zh-TW" altLang="en-US" sz="2400" dirty="0"/>
              <a:t>介紹光學顯微鏡</a:t>
            </a:r>
            <a:endParaRPr lang="en-US" altLang="zh-TW" sz="2400" dirty="0"/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en-US" altLang="zh-HK" sz="2400" dirty="0"/>
              <a:t>How to operate?</a:t>
            </a:r>
            <a:r>
              <a:rPr lang="zh-TW" altLang="en-US" sz="2400" dirty="0"/>
              <a:t>                  </a:t>
            </a:r>
            <a:br>
              <a:rPr lang="en-US" altLang="zh-TW" sz="2400" dirty="0"/>
            </a:br>
            <a:r>
              <a:rPr lang="zh-TW" altLang="en-US" sz="2400" dirty="0"/>
              <a:t>如何操作顯微鏡？</a:t>
            </a:r>
            <a:endParaRPr lang="en-US" altLang="zh-TW" sz="2400" dirty="0"/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en-US" altLang="zh-TW" sz="2400" dirty="0"/>
              <a:t>Any</a:t>
            </a:r>
            <a:r>
              <a:rPr lang="zh-TW" altLang="en-US" sz="2400" dirty="0"/>
              <a:t> </a:t>
            </a:r>
            <a:r>
              <a:rPr lang="en-US" altLang="zh-TW" sz="2400" dirty="0"/>
              <a:t>essential</a:t>
            </a:r>
            <a:r>
              <a:rPr lang="zh-TW" altLang="en-US" sz="2400" dirty="0"/>
              <a:t> </a:t>
            </a:r>
            <a:r>
              <a:rPr lang="en-US" altLang="zh-TW" sz="2400" dirty="0"/>
              <a:t>steps?</a:t>
            </a:r>
            <a:br>
              <a:rPr lang="en-US" altLang="zh-TW" sz="2400" dirty="0"/>
            </a:br>
            <a:r>
              <a:rPr lang="zh-TW" altLang="en-US" sz="2400" dirty="0"/>
              <a:t>有甚麼必要步驟？</a:t>
            </a:r>
            <a:endParaRPr lang="en-US" altLang="zh-TW" sz="2400" dirty="0"/>
          </a:p>
          <a:p>
            <a:pPr marL="457200" indent="-457200">
              <a:buFont typeface="Trebuchet MS" pitchFamily="34" charset="0"/>
              <a:buAutoNum type="arabicPeriod"/>
            </a:pPr>
            <a:r>
              <a:rPr lang="en-US" altLang="zh-TW" sz="2400" dirty="0"/>
              <a:t>Any</a:t>
            </a:r>
            <a:r>
              <a:rPr lang="zh-TW" altLang="en-US" sz="2400" dirty="0"/>
              <a:t> </a:t>
            </a:r>
            <a:r>
              <a:rPr lang="en-US" altLang="zh-TW" sz="2400" dirty="0"/>
              <a:t>precautions?</a:t>
            </a:r>
            <a:br>
              <a:rPr lang="en-US" altLang="zh-TW" sz="2400" dirty="0"/>
            </a:br>
            <a:r>
              <a:rPr lang="zh-TW" altLang="en-US" sz="2400" dirty="0"/>
              <a:t>有甚麼注意事項？</a:t>
            </a:r>
            <a:endParaRPr lang="en-US" altLang="zh-TW" sz="24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CB0C5-55E6-4519-B511-F53B9C1F04A8}" type="slidenum">
              <a:rPr lang="zh-HK" altLang="en-US" smtClean="0"/>
              <a:pPr/>
              <a:t>3</a:t>
            </a:fld>
            <a:endParaRPr lang="zh-HK" alt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HK" dirty="0"/>
              <a:t>Operation of a Microscope</a:t>
            </a:r>
            <a:br>
              <a:rPr lang="en-US" altLang="zh-HK" dirty="0"/>
            </a:br>
            <a:r>
              <a:rPr lang="zh-TW" altLang="en-US" dirty="0"/>
              <a:t>操作顯微鏡</a:t>
            </a:r>
            <a:br>
              <a:rPr lang="zh-HK" altLang="en-US" dirty="0"/>
            </a:br>
            <a:endParaRPr lang="en-US" dirty="0"/>
          </a:p>
        </p:txBody>
      </p:sp>
      <p:pic>
        <p:nvPicPr>
          <p:cNvPr id="7" name="Picture 2" descr="Free Microscope Science vector and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728" y="574052"/>
            <a:ext cx="2864052" cy="436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ree Microscope Doctor photo and pictur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40"/>
          <a:stretch/>
        </p:blipFill>
        <p:spPr bwMode="auto">
          <a:xfrm>
            <a:off x="6096000" y="4176476"/>
            <a:ext cx="2123278" cy="1907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9584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F2F92C-4928-4DB4-8773-0B46CF556797}" type="slidenum">
              <a:rPr lang="en-HK"/>
              <a:pPr>
                <a:defRPr/>
              </a:pPr>
              <a:t>4</a:t>
            </a:fld>
            <a:endParaRPr lang="en-HK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93904"/>
            <a:ext cx="5852142" cy="395868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505" y="1694986"/>
            <a:ext cx="6277183" cy="3657600"/>
          </a:xfrm>
          <a:prstGeom prst="rect">
            <a:avLst/>
          </a:prstGeom>
        </p:spPr>
      </p:pic>
      <p:sp>
        <p:nvSpPr>
          <p:cNvPr id="6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63BFC8-E231-4EEC-AD34-96CFC4273295}"/>
              </a:ext>
            </a:extLst>
          </p:cNvPr>
          <p:cNvSpPr>
            <a:spLocks noGrp="1"/>
          </p:cNvSpPr>
          <p:nvPr>
            <p:ph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HK" sz="2800" b="1" u="sng" dirty="0">
                <a:solidFill>
                  <a:schemeClr val="tx1"/>
                </a:solidFill>
              </a:rPr>
              <a:t>Points to Note</a:t>
            </a:r>
          </a:p>
          <a:p>
            <a:r>
              <a:rPr lang="en-US" altLang="zh-HK" sz="2400" dirty="0"/>
              <a:t>Adjust the coarse focus knob before the fine focus knob, use the objective lens of low magnifying power before the one of high magnifying power</a:t>
            </a:r>
          </a:p>
          <a:p>
            <a:pPr marL="0" indent="0">
              <a:buNone/>
            </a:pPr>
            <a:endParaRPr lang="en-US" altLang="zh-TW" sz="2400" dirty="0"/>
          </a:p>
          <a:p>
            <a:pPr marL="0" indent="0">
              <a:buNone/>
            </a:pPr>
            <a:r>
              <a:rPr lang="zh-TW" altLang="en-US" sz="2400" b="1" u="sng" dirty="0">
                <a:solidFill>
                  <a:schemeClr val="tx1"/>
                </a:solidFill>
              </a:rPr>
              <a:t>重點</a:t>
            </a:r>
            <a:endParaRPr lang="en-US" altLang="zh-TW" sz="2400" b="1" u="sng" dirty="0">
              <a:solidFill>
                <a:schemeClr val="tx1"/>
              </a:solidFill>
            </a:endParaRPr>
          </a:p>
          <a:p>
            <a:r>
              <a:rPr lang="zh-TW" altLang="en-US" sz="2400" dirty="0"/>
              <a:t>先粗調，後微調；由低倍鏡上高倍鏡</a:t>
            </a:r>
            <a:endParaRPr lang="zh-HK" altLang="en-US" sz="24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A4E183-FD47-43CF-9A1B-2F19EAB38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78B3EC-F138-4DF1-9B99-A0A6B6CCC4D3}" type="slidenum">
              <a:rPr lang="en-HK" smtClean="0"/>
              <a:pPr>
                <a:defRPr/>
              </a:pPr>
              <a:t>5</a:t>
            </a:fld>
            <a:endParaRPr lang="en-HK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0CD66CE-C10C-49C8-BD62-36134E695B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HK" dirty="0"/>
              <a:t>Operation of a Microscope</a:t>
            </a:r>
            <a:br>
              <a:rPr lang="en-US" altLang="zh-HK" dirty="0"/>
            </a:br>
            <a:r>
              <a:rPr lang="zh-TW" altLang="en-US" dirty="0"/>
              <a:t>操作顯微鏡</a:t>
            </a:r>
            <a:endParaRPr lang="zh-HK" altLang="en-US" dirty="0"/>
          </a:p>
        </p:txBody>
      </p:sp>
      <p:sp>
        <p:nvSpPr>
          <p:cNvPr id="5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2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3614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2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TW"/>
              <a:t>Cell</a:t>
            </a:r>
            <a:r>
              <a:rPr lang="zh-TW" altLang="en-US"/>
              <a:t> </a:t>
            </a:r>
            <a:r>
              <a:rPr lang="en-US" altLang="zh-TW"/>
              <a:t>Staining</a:t>
            </a:r>
            <a:r>
              <a:rPr lang="zh-TW" altLang="en-US"/>
              <a:t> </a:t>
            </a:r>
            <a:br>
              <a:rPr lang="en-US" altLang="zh-TW"/>
            </a:br>
            <a:r>
              <a:rPr lang="zh-TW" altLang="en-US"/>
              <a:t>細胞染色</a:t>
            </a:r>
            <a:endParaRPr lang="zh-HK" altLang="en-US"/>
          </a:p>
        </p:txBody>
      </p:sp>
      <p:sp>
        <p:nvSpPr>
          <p:cNvPr id="10243" name="文字版面配置區 3"/>
          <p:cNvSpPr>
            <a:spLocks noGrp="1"/>
          </p:cNvSpPr>
          <p:nvPr>
            <p:ph type="body" idx="4294967295"/>
          </p:nvPr>
        </p:nvSpPr>
        <p:spPr>
          <a:xfrm>
            <a:off x="1818211" y="2146696"/>
            <a:ext cx="4185623" cy="576262"/>
          </a:xfrm>
          <a:prstGeom prst="rect">
            <a:avLst/>
          </a:prstGeom>
        </p:spPr>
        <p:txBody>
          <a:bodyPr>
            <a:normAutofit fontScale="40000" lnSpcReduction="20000"/>
          </a:bodyPr>
          <a:lstStyle/>
          <a:p>
            <a:pPr eaLnBrk="1" hangingPunct="1"/>
            <a:r>
              <a:rPr lang="en-US" altLang="zh-TW"/>
              <a:t>Cheek</a:t>
            </a:r>
            <a:r>
              <a:rPr lang="zh-TW" altLang="en-US"/>
              <a:t> </a:t>
            </a:r>
            <a:r>
              <a:rPr lang="en-US" altLang="zh-TW"/>
              <a:t>cell</a:t>
            </a:r>
            <a:r>
              <a:rPr lang="zh-TW" altLang="en-US"/>
              <a:t> </a:t>
            </a:r>
            <a:r>
              <a:rPr lang="en-US" altLang="zh-TW"/>
              <a:t>with</a:t>
            </a:r>
            <a:r>
              <a:rPr lang="zh-TW" altLang="en-US"/>
              <a:t> </a:t>
            </a:r>
            <a:r>
              <a:rPr lang="en-US" altLang="zh-TW"/>
              <a:t>stain</a:t>
            </a:r>
            <a:br>
              <a:rPr lang="en-US" altLang="zh-TW"/>
            </a:br>
            <a:r>
              <a:rPr lang="zh-TW" altLang="en-US"/>
              <a:t>染有染料的細胞</a:t>
            </a:r>
            <a:endParaRPr lang="zh-HK" altLang="en-US"/>
          </a:p>
        </p:txBody>
      </p:sp>
      <p:pic>
        <p:nvPicPr>
          <p:cNvPr id="1024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6" t="24100" r="27766" b="24698"/>
          <a:stretch>
            <a:fillRect/>
          </a:stretch>
        </p:blipFill>
        <p:spPr>
          <a:xfrm>
            <a:off x="1906054" y="2784476"/>
            <a:ext cx="3069695" cy="2845358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244" name="文字版面配置區 5"/>
          <p:cNvSpPr>
            <a:spLocks noGrp="1"/>
          </p:cNvSpPr>
          <p:nvPr>
            <p:ph type="body" sz="quarter" idx="4294967295"/>
          </p:nvPr>
        </p:nvSpPr>
        <p:spPr>
          <a:xfrm>
            <a:off x="7121447" y="2146696"/>
            <a:ext cx="4185618" cy="576262"/>
          </a:xfrm>
          <a:prstGeom prst="rect">
            <a:avLst/>
          </a:prstGeom>
        </p:spPr>
        <p:txBody>
          <a:bodyPr>
            <a:normAutofit fontScale="40000" lnSpcReduction="20000"/>
          </a:bodyPr>
          <a:lstStyle/>
          <a:p>
            <a:pPr eaLnBrk="1" hangingPunct="1"/>
            <a:r>
              <a:rPr lang="en-US" altLang="zh-TW"/>
              <a:t>Cheek</a:t>
            </a:r>
            <a:r>
              <a:rPr lang="zh-TW" altLang="en-US"/>
              <a:t> </a:t>
            </a:r>
            <a:r>
              <a:rPr lang="en-US" altLang="zh-TW"/>
              <a:t>cell</a:t>
            </a:r>
            <a:r>
              <a:rPr lang="zh-TW" altLang="en-US"/>
              <a:t> </a:t>
            </a:r>
            <a:r>
              <a:rPr lang="en-US" altLang="zh-TW"/>
              <a:t>without</a:t>
            </a:r>
            <a:r>
              <a:rPr lang="zh-TW" altLang="en-US"/>
              <a:t> </a:t>
            </a:r>
            <a:r>
              <a:rPr lang="en-US" altLang="zh-TW"/>
              <a:t>stain</a:t>
            </a:r>
            <a:br>
              <a:rPr lang="en-US" altLang="zh-TW"/>
            </a:br>
            <a:r>
              <a:rPr lang="zh-TW" altLang="en-US"/>
              <a:t>沒有染料的細胞</a:t>
            </a:r>
            <a:endParaRPr lang="zh-HK" altLang="en-US"/>
          </a:p>
        </p:txBody>
      </p:sp>
      <p:pic>
        <p:nvPicPr>
          <p:cNvPr id="10247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60" t="20619" r="20157" b="4677"/>
          <a:stretch>
            <a:fillRect/>
          </a:stretch>
        </p:blipFill>
        <p:spPr>
          <a:xfrm>
            <a:off x="7216252" y="2798763"/>
            <a:ext cx="3157537" cy="2849563"/>
          </a:xfrm>
          <a:prstGeom prst="rect">
            <a:avLst/>
          </a:prstGeo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6</a:t>
            </a:fld>
            <a:endParaRPr lang="zh-HK" altLang="en-US" dirty="0"/>
          </a:p>
        </p:txBody>
      </p:sp>
      <p:sp>
        <p:nvSpPr>
          <p:cNvPr id="12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4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標題 7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/>
          <a:lstStyle/>
          <a:p>
            <a:pPr eaLnBrk="1" hangingPunct="1"/>
            <a:r>
              <a:rPr lang="en-US" altLang="zh-TW" dirty="0"/>
              <a:t>Experiment</a:t>
            </a:r>
            <a:r>
              <a:rPr lang="zh-TW" altLang="en-US" dirty="0"/>
              <a:t> </a:t>
            </a:r>
            <a:r>
              <a:rPr lang="en-US" altLang="zh-TW" dirty="0"/>
              <a:t>Results</a:t>
            </a:r>
            <a:br>
              <a:rPr lang="en-US" altLang="zh-TW" dirty="0"/>
            </a:br>
            <a:r>
              <a:rPr lang="zh-TW" altLang="en-US" dirty="0"/>
              <a:t>實驗結果</a:t>
            </a:r>
            <a:endParaRPr lang="zh-HK" altLang="en-US" dirty="0"/>
          </a:p>
        </p:txBody>
      </p:sp>
      <p:sp>
        <p:nvSpPr>
          <p:cNvPr id="5" name="投影片編號版面配置區 5"/>
          <p:cNvSpPr txBox="1">
            <a:spLocks/>
          </p:cNvSpPr>
          <p:nvPr/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0E6F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7</a:t>
            </a:fld>
            <a:endParaRPr lang="zh-HK" altLang="en-US" dirty="0"/>
          </a:p>
        </p:txBody>
      </p:sp>
      <p:sp>
        <p:nvSpPr>
          <p:cNvPr id="6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2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標題 4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TW"/>
              <a:t>Science</a:t>
            </a:r>
            <a:r>
              <a:rPr lang="zh-TW" altLang="en-US"/>
              <a:t> </a:t>
            </a:r>
            <a:br>
              <a:rPr lang="en-US" altLang="zh-TW"/>
            </a:br>
            <a:r>
              <a:rPr lang="zh-TW" altLang="en-US"/>
              <a:t>科學</a:t>
            </a:r>
            <a:endParaRPr lang="zh-HK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" t="8599" r="918"/>
          <a:stretch/>
        </p:blipFill>
        <p:spPr bwMode="auto">
          <a:xfrm>
            <a:off x="1677798" y="2743200"/>
            <a:ext cx="8900720" cy="2113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5394121" y="2961380"/>
            <a:ext cx="2168188" cy="189562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rgbClr val="0E6F9D"/>
                </a:solidFill>
              </a:defRPr>
            </a:lvl1pPr>
          </a:lstStyle>
          <a:p>
            <a:fld id="{B44CB0C5-55E6-4519-B511-F53B9C1F04A8}" type="slidenum">
              <a:rPr lang="zh-HK" altLang="en-US" smtClean="0"/>
              <a:pPr/>
              <a:t>8</a:t>
            </a:fld>
            <a:endParaRPr lang="zh-HK" altLang="en-US" dirty="0"/>
          </a:p>
        </p:txBody>
      </p:sp>
      <p:sp>
        <p:nvSpPr>
          <p:cNvPr id="8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3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4" descr="human cell lifespançåçæå°çµæ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031"/>
          <a:stretch>
            <a:fillRect/>
          </a:stretch>
        </p:blipFill>
        <p:spPr bwMode="auto">
          <a:xfrm>
            <a:off x="2663825" y="560388"/>
            <a:ext cx="3473450" cy="565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2663825" y="5380038"/>
            <a:ext cx="3473450" cy="21431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HK" altLang="en-US"/>
          </a:p>
        </p:txBody>
      </p:sp>
      <p:sp>
        <p:nvSpPr>
          <p:cNvPr id="5" name="矩形 4"/>
          <p:cNvSpPr/>
          <p:nvPr/>
        </p:nvSpPr>
        <p:spPr>
          <a:xfrm>
            <a:off x="2663825" y="5599113"/>
            <a:ext cx="3473450" cy="180975"/>
          </a:xfrm>
          <a:prstGeom prst="rect">
            <a:avLst/>
          </a:prstGeom>
          <a:noFill/>
          <a:ln w="19050">
            <a:solidFill>
              <a:srgbClr val="99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HK" altLang="en-US"/>
          </a:p>
        </p:txBody>
      </p:sp>
      <p:sp>
        <p:nvSpPr>
          <p:cNvPr id="13318" name="文字方塊 5"/>
          <p:cNvSpPr txBox="1">
            <a:spLocks noChangeArrowheads="1"/>
          </p:cNvSpPr>
          <p:nvPr/>
        </p:nvSpPr>
        <p:spPr bwMode="auto">
          <a:xfrm>
            <a:off x="6865938" y="4783138"/>
            <a:ext cx="1774825" cy="369887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3"/>
              </a:buBlip>
              <a:defRPr sz="2400">
                <a:solidFill>
                  <a:srgbClr val="404040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4"/>
              </a:buBlip>
              <a:defRPr sz="2000">
                <a:solidFill>
                  <a:srgbClr val="404040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5"/>
              </a:buBlip>
              <a:defRPr>
                <a:solidFill>
                  <a:srgbClr val="404040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6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chemeClr val="tx1"/>
                </a:solidFill>
                <a:latin typeface="Trebuchet MS" pitchFamily="34" charset="0"/>
              </a:rPr>
              <a:t>腦</a:t>
            </a:r>
            <a:r>
              <a:rPr lang="en-US" altLang="zh-TW" sz="1800">
                <a:solidFill>
                  <a:schemeClr val="tx1"/>
                </a:solidFill>
                <a:latin typeface="Trebuchet MS" pitchFamily="34" charset="0"/>
              </a:rPr>
              <a:t>(</a:t>
            </a:r>
            <a:r>
              <a:rPr lang="zh-TW" altLang="en-US" sz="1800">
                <a:solidFill>
                  <a:schemeClr val="tx1"/>
                </a:solidFill>
                <a:latin typeface="Trebuchet MS" pitchFamily="34" charset="0"/>
              </a:rPr>
              <a:t>神經</a:t>
            </a:r>
            <a:r>
              <a:rPr lang="en-US" altLang="zh-TW" sz="1800">
                <a:solidFill>
                  <a:schemeClr val="tx1"/>
                </a:solidFill>
                <a:latin typeface="Trebuchet MS" pitchFamily="34" charset="0"/>
              </a:rPr>
              <a:t>)</a:t>
            </a:r>
            <a:r>
              <a:rPr lang="zh-TW" altLang="en-US" sz="1800">
                <a:solidFill>
                  <a:schemeClr val="tx1"/>
                </a:solidFill>
                <a:latin typeface="Trebuchet MS" pitchFamily="34" charset="0"/>
              </a:rPr>
              <a:t>細胞</a:t>
            </a:r>
            <a:endParaRPr lang="zh-HK" altLang="en-US" sz="1800">
              <a:solidFill>
                <a:schemeClr val="tx1"/>
              </a:solidFill>
              <a:latin typeface="Trebuchet MS" pitchFamily="34" charset="0"/>
            </a:endParaRPr>
          </a:p>
        </p:txBody>
      </p:sp>
      <p:cxnSp>
        <p:nvCxnSpPr>
          <p:cNvPr id="7" name="直線接點 6"/>
          <p:cNvCxnSpPr/>
          <p:nvPr/>
        </p:nvCxnSpPr>
        <p:spPr>
          <a:xfrm flipH="1">
            <a:off x="6137275" y="4970463"/>
            <a:ext cx="719138" cy="5175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文字方塊 7"/>
          <p:cNvSpPr txBox="1">
            <a:spLocks noChangeArrowheads="1"/>
          </p:cNvSpPr>
          <p:nvPr/>
        </p:nvSpPr>
        <p:spPr bwMode="auto">
          <a:xfrm>
            <a:off x="6865938" y="5487988"/>
            <a:ext cx="644525" cy="368300"/>
          </a:xfrm>
          <a:prstGeom prst="rect">
            <a:avLst/>
          </a:prstGeom>
          <a:noFill/>
          <a:ln w="19050">
            <a:solidFill>
              <a:srgbClr val="99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3"/>
              </a:buBlip>
              <a:defRPr sz="2400">
                <a:solidFill>
                  <a:srgbClr val="404040"/>
                </a:solidFill>
                <a:latin typeface="Myriad Pro" pitchFamily="34" charset="0"/>
              </a:defRPr>
            </a:lvl1pPr>
            <a:lvl2pPr marL="742950" indent="-28575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4"/>
              </a:buBlip>
              <a:defRPr sz="2000">
                <a:solidFill>
                  <a:srgbClr val="404040"/>
                </a:solidFill>
                <a:latin typeface="Myriad Pro" pitchFamily="34" charset="0"/>
              </a:defRPr>
            </a:lvl2pPr>
            <a:lvl3pPr marL="11430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5"/>
              </a:buBlip>
              <a:defRPr>
                <a:solidFill>
                  <a:srgbClr val="404040"/>
                </a:solidFill>
                <a:latin typeface="Myriad Pro" pitchFamily="34" charset="0"/>
              </a:defRPr>
            </a:lvl3pPr>
            <a:lvl4pPr marL="16002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6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4pPr>
            <a:lvl5pPr marL="2057400" indent="-228600" eaLnBrk="0" hangingPunct="0">
              <a:spcBef>
                <a:spcPts val="1000"/>
              </a:spcBef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2"/>
              </a:buClr>
              <a:buSzPct val="100000"/>
              <a:buBlip>
                <a:blip r:embed="rId7"/>
              </a:buBlip>
              <a:defRPr sz="1600">
                <a:solidFill>
                  <a:srgbClr val="404040"/>
                </a:solidFill>
                <a:latin typeface="Myriad Pro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TW" altLang="en-US" sz="1800">
                <a:solidFill>
                  <a:schemeClr val="tx1"/>
                </a:solidFill>
                <a:latin typeface="Trebuchet MS" pitchFamily="34" charset="0"/>
              </a:rPr>
              <a:t>骨骼</a:t>
            </a:r>
            <a:endParaRPr lang="zh-HK" altLang="en-US" sz="1800">
              <a:solidFill>
                <a:schemeClr val="tx1"/>
              </a:solidFill>
              <a:latin typeface="Trebuchet MS" pitchFamily="34" charset="0"/>
            </a:endParaRPr>
          </a:p>
        </p:txBody>
      </p:sp>
      <p:cxnSp>
        <p:nvCxnSpPr>
          <p:cNvPr id="9" name="直線接點 8"/>
          <p:cNvCxnSpPr>
            <a:stCxn id="5" idx="3"/>
            <a:endCxn id="13320" idx="1"/>
          </p:cNvCxnSpPr>
          <p:nvPr/>
        </p:nvCxnSpPr>
        <p:spPr>
          <a:xfrm flipV="1">
            <a:off x="6137275" y="5672138"/>
            <a:ext cx="728663" cy="17462"/>
          </a:xfrm>
          <a:prstGeom prst="line">
            <a:avLst/>
          </a:prstGeom>
          <a:ln w="19050">
            <a:solidFill>
              <a:srgbClr val="99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投影片編號版面配置區 5"/>
          <p:cNvSpPr txBox="1">
            <a:spLocks/>
          </p:cNvSpPr>
          <p:nvPr/>
        </p:nvSpPr>
        <p:spPr>
          <a:xfrm>
            <a:off x="115330" y="6415546"/>
            <a:ext cx="497726" cy="365125"/>
          </a:xfrm>
          <a:prstGeom prst="rect">
            <a:avLst/>
          </a:prstGeom>
        </p:spPr>
        <p:txBody>
          <a:bodyPr/>
          <a:lstStyle>
            <a:defPPr>
              <a:defRPr lang="zh-TW"/>
            </a:defPPr>
            <a:lvl1pPr marL="0" algn="ctr" defTabSz="914400" rtl="0" eaLnBrk="1" latinLnBrk="0" hangingPunct="1">
              <a:defRPr sz="1800" kern="1200">
                <a:solidFill>
                  <a:srgbClr val="0E6F9D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44CB0C5-55E6-4519-B511-F53B9C1F04A8}" type="slidenum">
              <a:rPr lang="zh-HK" altLang="en-US" smtClean="0"/>
              <a:pPr/>
              <a:t>9</a:t>
            </a:fld>
            <a:endParaRPr lang="zh-HK" altLang="en-US" dirty="0"/>
          </a:p>
        </p:txBody>
      </p:sp>
      <p:sp>
        <p:nvSpPr>
          <p:cNvPr id="11" name="矩形 9"/>
          <p:cNvSpPr/>
          <p:nvPr/>
        </p:nvSpPr>
        <p:spPr>
          <a:xfrm>
            <a:off x="596470" y="6477714"/>
            <a:ext cx="652497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100" kern="2000" dirty="0">
                <a:solidFill>
                  <a:schemeClr val="accent3">
                    <a:lumMod val="75000"/>
                  </a:schemeClr>
                </a:solidFill>
                <a:latin typeface="Century Gothic" panose="020B0502020202020204" pitchFamily="34" charset="0"/>
                <a:hlinkClick r:id="rId8"/>
              </a:rPr>
              <a:t>Jockey Club STEAM Education Resources Sharing Scheme</a:t>
            </a:r>
            <a:endParaRPr lang="en-US" altLang="zh-TW" sz="1100" kern="2000" dirty="0">
              <a:solidFill>
                <a:schemeClr val="accent3">
                  <a:lumMod val="75000"/>
                </a:schemeClr>
              </a:solidFill>
              <a:latin typeface="Century Gothic" panose="020B0502020202020204" pitchFamily="3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佈景主題">
  <a:themeElements>
    <a:clrScheme name="自訂 60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482AB"/>
      </a:hlink>
      <a:folHlink>
        <a:srgbClr val="1482AB"/>
      </a:folHlink>
    </a:clrScheme>
    <a:fontScheme name="自訂 1">
      <a:majorFont>
        <a:latin typeface="Myriad Pro"/>
        <a:ea typeface="新細明體"/>
        <a:cs typeface=""/>
      </a:majorFont>
      <a:minorFont>
        <a:latin typeface="Calibri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My cell, Myself_PPT template</Template>
  <TotalTime>5414</TotalTime>
  <Words>535</Words>
  <Application>Microsoft Office PowerPoint</Application>
  <PresentationFormat>Widescreen</PresentationFormat>
  <Paragraphs>113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Helvetica LT Std</vt:lpstr>
      <vt:lpstr>Myriad Pro</vt:lpstr>
      <vt:lpstr>Arial</vt:lpstr>
      <vt:lpstr>Century Gothic</vt:lpstr>
      <vt:lpstr>PMingLiU</vt:lpstr>
      <vt:lpstr>Trebuchet MS</vt:lpstr>
      <vt:lpstr>Calibri</vt:lpstr>
      <vt:lpstr>Office 佈景主題</vt:lpstr>
      <vt:lpstr>PowerPoint Presentation</vt:lpstr>
      <vt:lpstr>PowerPoint Presentation</vt:lpstr>
      <vt:lpstr>Operation of a Microscope 操作顯微鏡 </vt:lpstr>
      <vt:lpstr>PowerPoint Presentation</vt:lpstr>
      <vt:lpstr>Operation of a Microscope 操作顯微鏡</vt:lpstr>
      <vt:lpstr>Cell Staining  細胞染色</vt:lpstr>
      <vt:lpstr>Experiment Results 實驗結果</vt:lpstr>
      <vt:lpstr>Science  科學</vt:lpstr>
      <vt:lpstr>PowerPoint Presentation</vt:lpstr>
      <vt:lpstr>Technology  科技</vt:lpstr>
      <vt:lpstr>Engineering  工程</vt:lpstr>
      <vt:lpstr>Arts  藝術</vt:lpstr>
      <vt:lpstr>PowerPoint Presentation</vt:lpstr>
      <vt:lpstr>Mathematics  數學</vt:lpstr>
      <vt:lpstr>Challenge  挑戰</vt:lpstr>
      <vt:lpstr>Drawing of Cell Image  繪畫細胞</vt:lpstr>
      <vt:lpstr>Cheek Cells  口腔表皮細胞</vt:lpstr>
      <vt:lpstr>Plant Cell  植物細胞</vt:lpstr>
      <vt:lpstr>Comparison of  Animal Cell and Plant Cell 動物細胞和植物細胞的比較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Louise Luk</dc:creator>
  <cp:lastModifiedBy>Aneeta ANSAR</cp:lastModifiedBy>
  <cp:revision>122</cp:revision>
  <cp:lastPrinted>2020-02-27T08:21:22Z</cp:lastPrinted>
  <dcterms:created xsi:type="dcterms:W3CDTF">2020-02-14T14:56:21Z</dcterms:created>
  <dcterms:modified xsi:type="dcterms:W3CDTF">2024-02-29T03:18:02Z</dcterms:modified>
</cp:coreProperties>
</file>