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heme/theme3.xml" ContentType="application/vnd.openxmlformats-officedocument.theme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  <p:sldMasterId id="2147483682" r:id="rId2"/>
  </p:sldMasterIdLst>
  <p:notesMasterIdLst>
    <p:notesMasterId r:id="rId63"/>
  </p:notesMasterIdLst>
  <p:sldIdLst>
    <p:sldId id="347" r:id="rId3"/>
    <p:sldId id="328" r:id="rId4"/>
    <p:sldId id="298" r:id="rId5"/>
    <p:sldId id="299" r:id="rId6"/>
    <p:sldId id="301" r:id="rId7"/>
    <p:sldId id="330" r:id="rId8"/>
    <p:sldId id="331" r:id="rId9"/>
    <p:sldId id="332" r:id="rId10"/>
    <p:sldId id="333" r:id="rId11"/>
    <p:sldId id="343" r:id="rId12"/>
    <p:sldId id="258" r:id="rId13"/>
    <p:sldId id="296" r:id="rId14"/>
    <p:sldId id="292" r:id="rId15"/>
    <p:sldId id="293" r:id="rId16"/>
    <p:sldId id="294" r:id="rId17"/>
    <p:sldId id="348" r:id="rId18"/>
    <p:sldId id="349" r:id="rId19"/>
    <p:sldId id="350" r:id="rId20"/>
    <p:sldId id="303" r:id="rId21"/>
    <p:sldId id="306" r:id="rId22"/>
    <p:sldId id="304" r:id="rId23"/>
    <p:sldId id="305" r:id="rId24"/>
    <p:sldId id="259" r:id="rId25"/>
    <p:sldId id="307" r:id="rId26"/>
    <p:sldId id="334" r:id="rId27"/>
    <p:sldId id="335" r:id="rId28"/>
    <p:sldId id="308" r:id="rId29"/>
    <p:sldId id="263" r:id="rId30"/>
    <p:sldId id="336" r:id="rId31"/>
    <p:sldId id="337" r:id="rId32"/>
    <p:sldId id="338" r:id="rId33"/>
    <p:sldId id="339" r:id="rId34"/>
    <p:sldId id="340" r:id="rId35"/>
    <p:sldId id="341" r:id="rId36"/>
    <p:sldId id="342" r:id="rId37"/>
    <p:sldId id="314" r:id="rId38"/>
    <p:sldId id="312" r:id="rId39"/>
    <p:sldId id="313" r:id="rId40"/>
    <p:sldId id="351" r:id="rId41"/>
    <p:sldId id="352" r:id="rId42"/>
    <p:sldId id="353" r:id="rId43"/>
    <p:sldId id="354" r:id="rId44"/>
    <p:sldId id="355" r:id="rId45"/>
    <p:sldId id="356" r:id="rId46"/>
    <p:sldId id="357" r:id="rId47"/>
    <p:sldId id="358" r:id="rId48"/>
    <p:sldId id="359" r:id="rId49"/>
    <p:sldId id="360" r:id="rId50"/>
    <p:sldId id="361" r:id="rId51"/>
    <p:sldId id="362" r:id="rId52"/>
    <p:sldId id="363" r:id="rId53"/>
    <p:sldId id="364" r:id="rId54"/>
    <p:sldId id="365" r:id="rId55"/>
    <p:sldId id="366" r:id="rId56"/>
    <p:sldId id="367" r:id="rId57"/>
    <p:sldId id="368" r:id="rId58"/>
    <p:sldId id="291" r:id="rId59"/>
    <p:sldId id="344" r:id="rId60"/>
    <p:sldId id="345" r:id="rId61"/>
    <p:sldId id="346" r:id="rId6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498F1F1-8C58-4B2A-89BB-3E158CAAD771}" v="1" dt="2024-07-18T15:12:10.2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0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notesMaster" Target="notesMasters/notesMaster1.xml"/><Relationship Id="rId68" Type="http://schemas.microsoft.com/office/2016/11/relationships/changesInfo" Target="changesInfos/changesInfo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theme" Target="theme/theme1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presProps" Target="presProps.xml"/><Relationship Id="rId69" Type="http://schemas.microsoft.com/office/2015/10/relationships/revisionInfo" Target="revisionInfo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ksfong" userId="826300d4-ad2d-4edf-afca-9163143bbe09" providerId="ADAL" clId="{5498F1F1-8C58-4B2A-89BB-3E158CAAD771}"/>
    <pc:docChg chg="custSel modSld">
      <pc:chgData name="eksfong" userId="826300d4-ad2d-4edf-afca-9163143bbe09" providerId="ADAL" clId="{5498F1F1-8C58-4B2A-89BB-3E158CAAD771}" dt="2024-07-18T15:21:06.950" v="17" actId="1036"/>
      <pc:docMkLst>
        <pc:docMk/>
      </pc:docMkLst>
      <pc:sldChg chg="delSp mod">
        <pc:chgData name="eksfong" userId="826300d4-ad2d-4edf-afca-9163143bbe09" providerId="ADAL" clId="{5498F1F1-8C58-4B2A-89BB-3E158CAAD771}" dt="2024-07-18T15:14:13.185" v="16" actId="478"/>
        <pc:sldMkLst>
          <pc:docMk/>
          <pc:sldMk cId="2019136691" sldId="313"/>
        </pc:sldMkLst>
        <pc:spChg chg="del">
          <ac:chgData name="eksfong" userId="826300d4-ad2d-4edf-afca-9163143bbe09" providerId="ADAL" clId="{5498F1F1-8C58-4B2A-89BB-3E158CAAD771}" dt="2024-07-18T15:14:13.185" v="16" actId="478"/>
          <ac:spMkLst>
            <pc:docMk/>
            <pc:sldMk cId="2019136691" sldId="313"/>
            <ac:spMk id="11" creationId="{00000000-0000-0000-0000-000000000000}"/>
          </ac:spMkLst>
        </pc:spChg>
      </pc:sldChg>
      <pc:sldChg chg="delSp mod">
        <pc:chgData name="eksfong" userId="826300d4-ad2d-4edf-afca-9163143bbe09" providerId="ADAL" clId="{5498F1F1-8C58-4B2A-89BB-3E158CAAD771}" dt="2024-07-18T15:14:09" v="15" actId="478"/>
        <pc:sldMkLst>
          <pc:docMk/>
          <pc:sldMk cId="3108921405" sldId="314"/>
        </pc:sldMkLst>
        <pc:spChg chg="del">
          <ac:chgData name="eksfong" userId="826300d4-ad2d-4edf-afca-9163143bbe09" providerId="ADAL" clId="{5498F1F1-8C58-4B2A-89BB-3E158CAAD771}" dt="2024-07-18T15:14:09" v="15" actId="478"/>
          <ac:spMkLst>
            <pc:docMk/>
            <pc:sldMk cId="3108921405" sldId="314"/>
            <ac:spMk id="9" creationId="{00000000-0000-0000-0000-000000000000}"/>
          </ac:spMkLst>
        </pc:spChg>
      </pc:sldChg>
      <pc:sldChg chg="addSp delSp modSp mod">
        <pc:chgData name="eksfong" userId="826300d4-ad2d-4edf-afca-9163143bbe09" providerId="ADAL" clId="{5498F1F1-8C58-4B2A-89BB-3E158CAAD771}" dt="2024-07-18T15:21:06.950" v="17" actId="1036"/>
        <pc:sldMkLst>
          <pc:docMk/>
          <pc:sldMk cId="1692995231" sldId="330"/>
        </pc:sldMkLst>
        <pc:spChg chg="del">
          <ac:chgData name="eksfong" userId="826300d4-ad2d-4edf-afca-9163143bbe09" providerId="ADAL" clId="{5498F1F1-8C58-4B2A-89BB-3E158CAAD771}" dt="2024-07-18T15:11:03.885" v="0" actId="478"/>
          <ac:spMkLst>
            <pc:docMk/>
            <pc:sldMk cId="1692995231" sldId="330"/>
            <ac:spMk id="4" creationId="{00000000-0000-0000-0000-000000000000}"/>
          </ac:spMkLst>
        </pc:spChg>
        <pc:spChg chg="add mod">
          <ac:chgData name="eksfong" userId="826300d4-ad2d-4edf-afca-9163143bbe09" providerId="ADAL" clId="{5498F1F1-8C58-4B2A-89BB-3E158CAAD771}" dt="2024-07-18T15:21:06.950" v="17" actId="1036"/>
          <ac:spMkLst>
            <pc:docMk/>
            <pc:sldMk cId="1692995231" sldId="330"/>
            <ac:spMk id="5" creationId="{D1F0B84F-F3DD-34E2-82C3-8420016F864A}"/>
          </ac:spMkLst>
        </pc:spChg>
      </pc:sldChg>
      <pc:sldChg chg="delSp mod">
        <pc:chgData name="eksfong" userId="826300d4-ad2d-4edf-afca-9163143bbe09" providerId="ADAL" clId="{5498F1F1-8C58-4B2A-89BB-3E158CAAD771}" dt="2024-07-18T15:12:21.247" v="5" actId="478"/>
        <pc:sldMkLst>
          <pc:docMk/>
          <pc:sldMk cId="2341398598" sldId="331"/>
        </pc:sldMkLst>
        <pc:spChg chg="del">
          <ac:chgData name="eksfong" userId="826300d4-ad2d-4edf-afca-9163143bbe09" providerId="ADAL" clId="{5498F1F1-8C58-4B2A-89BB-3E158CAAD771}" dt="2024-07-18T15:12:21.247" v="5" actId="478"/>
          <ac:spMkLst>
            <pc:docMk/>
            <pc:sldMk cId="2341398598" sldId="331"/>
            <ac:spMk id="4" creationId="{00000000-0000-0000-0000-000000000000}"/>
          </ac:spMkLst>
        </pc:spChg>
      </pc:sldChg>
      <pc:sldChg chg="addSp delSp modSp mod">
        <pc:chgData name="eksfong" userId="826300d4-ad2d-4edf-afca-9163143bbe09" providerId="ADAL" clId="{5498F1F1-8C58-4B2A-89BB-3E158CAAD771}" dt="2024-07-18T15:13:43.985" v="13" actId="14100"/>
        <pc:sldMkLst>
          <pc:docMk/>
          <pc:sldMk cId="4251558900" sldId="332"/>
        </pc:sldMkLst>
        <pc:spChg chg="del">
          <ac:chgData name="eksfong" userId="826300d4-ad2d-4edf-afca-9163143bbe09" providerId="ADAL" clId="{5498F1F1-8C58-4B2A-89BB-3E158CAAD771}" dt="2024-07-18T15:12:31.726" v="6" actId="478"/>
          <ac:spMkLst>
            <pc:docMk/>
            <pc:sldMk cId="4251558900" sldId="332"/>
            <ac:spMk id="5" creationId="{00000000-0000-0000-0000-000000000000}"/>
          </ac:spMkLst>
        </pc:spChg>
        <pc:spChg chg="add mod">
          <ac:chgData name="eksfong" userId="826300d4-ad2d-4edf-afca-9163143bbe09" providerId="ADAL" clId="{5498F1F1-8C58-4B2A-89BB-3E158CAAD771}" dt="2024-07-18T15:13:43.985" v="13" actId="14100"/>
          <ac:spMkLst>
            <pc:docMk/>
            <pc:sldMk cId="4251558900" sldId="332"/>
            <ac:spMk id="6" creationId="{6E891955-4184-F9BB-F822-C6317F28E761}"/>
          </ac:spMkLst>
        </pc:spChg>
      </pc:sldChg>
      <pc:sldChg chg="delSp mod">
        <pc:chgData name="eksfong" userId="826300d4-ad2d-4edf-afca-9163143bbe09" providerId="ADAL" clId="{5498F1F1-8C58-4B2A-89BB-3E158CAAD771}" dt="2024-07-18T15:14:03.258" v="14" actId="478"/>
        <pc:sldMkLst>
          <pc:docMk/>
          <pc:sldMk cId="91707226" sldId="337"/>
        </pc:sldMkLst>
        <pc:spChg chg="del">
          <ac:chgData name="eksfong" userId="826300d4-ad2d-4edf-afca-9163143bbe09" providerId="ADAL" clId="{5498F1F1-8C58-4B2A-89BB-3E158CAAD771}" dt="2024-07-18T15:14:03.258" v="14" actId="478"/>
          <ac:spMkLst>
            <pc:docMk/>
            <pc:sldMk cId="91707226" sldId="337"/>
            <ac:spMk id="4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F297A7-0205-4FF8-BCFF-E8D34FF56D96}" type="datetimeFigureOut">
              <a:rPr lang="en-US" smtClean="0"/>
              <a:t>7/18/2024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1A9527-A2BC-495D-9437-8CD754D19C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9590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208E2-9636-4A28-AF61-5251458D578F}" type="slidenum">
              <a:rPr lang="zh-HK" altLang="en-US" smtClean="0"/>
              <a:t>1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059479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4" Type="http://schemas.openxmlformats.org/officeDocument/2006/relationships/hyperlink" Target="http://steam.ouhk.edu.hk/sym2020/index.html" TargetMode="Externa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steam.ouhk.edu.hk/sym2020/index.html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72557" y="1731478"/>
            <a:ext cx="10972800" cy="4624655"/>
          </a:xfrm>
        </p:spPr>
        <p:txBody>
          <a:bodyPr>
            <a:normAutofit/>
          </a:bodyPr>
          <a:lstStyle>
            <a:lvl1pPr marL="457189" indent="-457189">
              <a:lnSpc>
                <a:spcPct val="150000"/>
              </a:lnSpc>
              <a:spcBef>
                <a:spcPts val="0"/>
              </a:spcBef>
              <a:buSzPct val="110000"/>
              <a:buFontTx/>
              <a:buBlip>
                <a:blip r:embed="rId3"/>
              </a:buBlip>
              <a:defRPr sz="3200">
                <a:solidFill>
                  <a:srgbClr val="33406A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  <a:lvl2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33406A"/>
                </a:solidFill>
                <a:latin typeface="Myriad Pro" panose="020B0503030403020204" pitchFamily="34" charset="0"/>
                <a:ea typeface="Adobe 黑体 Std R" pitchFamily="34" charset="-128"/>
              </a:defRPr>
            </a:lvl2pPr>
            <a:lvl3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33406A"/>
                </a:solidFill>
                <a:latin typeface="Myriad Pro" panose="020B0503030403020204" pitchFamily="34" charset="0"/>
                <a:ea typeface="Adobe 黑体 Std R" pitchFamily="34" charset="-128"/>
              </a:defRPr>
            </a:lvl3pPr>
            <a:lvl4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33406A"/>
                </a:solidFill>
                <a:latin typeface="Myriad Pro" panose="020B0503030403020204" pitchFamily="34" charset="0"/>
                <a:ea typeface="Adobe 黑体 Std R" pitchFamily="34" charset="-128"/>
              </a:defRPr>
            </a:lvl4pPr>
            <a:lvl5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33406A"/>
                </a:solidFill>
                <a:latin typeface="Myriad Pro" panose="020B0503030403020204" pitchFamily="34" charset="0"/>
                <a:ea typeface="Adobe 黑体 Std R" pitchFamily="34" charset="-128"/>
              </a:defRPr>
            </a:lvl5pPr>
          </a:lstStyle>
          <a:p>
            <a:pPr lvl="0"/>
            <a:r>
              <a:rPr lang="en-US" altLang="zh-TW"/>
              <a:t>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HK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115330" y="6330703"/>
            <a:ext cx="497726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A57835"/>
                </a:solidFill>
              </a:defRPr>
            </a:lvl1pPr>
          </a:lstStyle>
          <a:p>
            <a:fld id="{D5EEEF81-FFB3-4F11-A95F-CDB20BB6C30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標題 1">
            <a:extLst>
              <a:ext uri="{FF2B5EF4-FFF2-40B4-BE49-F238E27FC236}">
                <a16:creationId xmlns:a16="http://schemas.microsoft.com/office/drawing/2014/main" id="{2497138F-A80D-4D2D-BA0A-13D1F9C20D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2557" y="386978"/>
            <a:ext cx="9200420" cy="1312953"/>
          </a:xfrm>
        </p:spPr>
        <p:txBody>
          <a:bodyPr>
            <a:normAutofit/>
          </a:bodyPr>
          <a:lstStyle>
            <a:lvl1pPr algn="l">
              <a:defRPr sz="4000">
                <a:solidFill>
                  <a:srgbClr val="736012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endParaRPr lang="zh-TW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96470" y="6392871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  <a:hlinkClick r:id="rId4"/>
              </a:rPr>
              <a:t>Jockey Club STEAM Education Resources Sharing Scheme</a:t>
            </a:r>
            <a:endParaRPr lang="en-US" altLang="zh-TW" sz="1100" kern="2000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/>
        </p:nvSpPr>
        <p:spPr>
          <a:xfrm>
            <a:off x="386500" y="113125"/>
            <a:ext cx="2828042" cy="386978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TW" sz="1300" dirty="0">
                <a:solidFill>
                  <a:srgbClr val="A57835"/>
                </a:solidFill>
                <a:latin typeface="Helvetica LT Std" panose="020B0504020202020204" pitchFamily="34" charset="0"/>
              </a:rPr>
              <a:t>Workshop - IoT x </a:t>
            </a:r>
            <a:r>
              <a:rPr lang="en-US" altLang="zh-TW" sz="1300" dirty="0" err="1">
                <a:solidFill>
                  <a:srgbClr val="A57835"/>
                </a:solidFill>
                <a:latin typeface="Helvetica LT Std" panose="020B0504020202020204" pitchFamily="34" charset="0"/>
              </a:rPr>
              <a:t>Microbit</a:t>
            </a:r>
            <a:endParaRPr lang="zh-TW" altLang="en-US" sz="1300" dirty="0">
              <a:solidFill>
                <a:srgbClr val="A57835"/>
              </a:solidFill>
              <a:latin typeface="Helvetica LT Std" panose="020B05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108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9"/>
          <p:cNvSpPr/>
          <p:nvPr/>
        </p:nvSpPr>
        <p:spPr>
          <a:xfrm>
            <a:off x="596470" y="6392871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  <a:hlinkClick r:id="rId2"/>
              </a:rPr>
              <a:t>Jockey Club STEAM Education Resources Sharing Scheme</a:t>
            </a:r>
            <a:endParaRPr lang="en-US" altLang="zh-TW" sz="1100" kern="2000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內容版面配置區 2"/>
          <p:cNvSpPr>
            <a:spLocks noGrp="1"/>
          </p:cNvSpPr>
          <p:nvPr>
            <p:ph idx="1"/>
          </p:nvPr>
        </p:nvSpPr>
        <p:spPr>
          <a:xfrm>
            <a:off x="372557" y="1731478"/>
            <a:ext cx="10972800" cy="4624655"/>
          </a:xfrm>
        </p:spPr>
        <p:txBody>
          <a:bodyPr>
            <a:normAutofit/>
          </a:bodyPr>
          <a:lstStyle>
            <a:lvl1pPr marL="457189" indent="-457189">
              <a:lnSpc>
                <a:spcPct val="150000"/>
              </a:lnSpc>
              <a:spcBef>
                <a:spcPts val="0"/>
              </a:spcBef>
              <a:buSzPct val="110000"/>
              <a:buFontTx/>
              <a:buBlip>
                <a:blip r:embed="rId3"/>
              </a:buBlip>
              <a:defRPr sz="3200">
                <a:solidFill>
                  <a:srgbClr val="33406A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  <a:lvl2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33406A"/>
                </a:solidFill>
                <a:latin typeface="Myriad Pro" panose="020B0503030403020204" pitchFamily="34" charset="0"/>
                <a:ea typeface="Adobe 黑体 Std R" pitchFamily="34" charset="-128"/>
              </a:defRPr>
            </a:lvl2pPr>
            <a:lvl3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33406A"/>
                </a:solidFill>
                <a:latin typeface="Myriad Pro" panose="020B0503030403020204" pitchFamily="34" charset="0"/>
                <a:ea typeface="Adobe 黑体 Std R" pitchFamily="34" charset="-128"/>
              </a:defRPr>
            </a:lvl3pPr>
            <a:lvl4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33406A"/>
                </a:solidFill>
                <a:latin typeface="Myriad Pro" panose="020B0503030403020204" pitchFamily="34" charset="0"/>
                <a:ea typeface="Adobe 黑体 Std R" pitchFamily="34" charset="-128"/>
              </a:defRPr>
            </a:lvl4pPr>
            <a:lvl5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33406A"/>
                </a:solidFill>
                <a:latin typeface="Myriad Pro" panose="020B0503030403020204" pitchFamily="34" charset="0"/>
                <a:ea typeface="Adobe 黑体 Std R" pitchFamily="34" charset="-128"/>
              </a:defRPr>
            </a:lvl5pPr>
          </a:lstStyle>
          <a:p>
            <a:pPr lvl="0"/>
            <a:r>
              <a:rPr lang="en-US" altLang="zh-TW"/>
              <a:t>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HK" altLang="en-US" dirty="0"/>
          </a:p>
        </p:txBody>
      </p:sp>
      <p:sp>
        <p:nvSpPr>
          <p:cNvPr id="10" name="標題 1">
            <a:extLst>
              <a:ext uri="{FF2B5EF4-FFF2-40B4-BE49-F238E27FC236}">
                <a16:creationId xmlns:a16="http://schemas.microsoft.com/office/drawing/2014/main" id="{2497138F-A80D-4D2D-BA0A-13D1F9C20D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2557" y="386978"/>
            <a:ext cx="9200420" cy="1312953"/>
          </a:xfrm>
        </p:spPr>
        <p:txBody>
          <a:bodyPr>
            <a:normAutofit/>
          </a:bodyPr>
          <a:lstStyle>
            <a:lvl1pPr algn="l">
              <a:defRPr sz="4000">
                <a:solidFill>
                  <a:srgbClr val="736012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23663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ver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3012478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3484864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ags" Target="../tags/tag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TW" altLang="en-US" dirty="0"/>
              <a:t>按一下以編輯母片標題樣式</a:t>
            </a:r>
            <a:endParaRPr lang="zh-HK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zh-HK" altLang="en-US" dirty="0"/>
          </a:p>
        </p:txBody>
      </p:sp>
      <p:sp>
        <p:nvSpPr>
          <p:cNvPr id="9" name="投影片編號版面配置區 5"/>
          <p:cNvSpPr txBox="1">
            <a:spLocks/>
          </p:cNvSpPr>
          <p:nvPr/>
        </p:nvSpPr>
        <p:spPr>
          <a:xfrm>
            <a:off x="115330" y="6330703"/>
            <a:ext cx="497726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ctr" defTabSz="914400" rtl="0" eaLnBrk="1" latinLnBrk="0" hangingPunct="1">
              <a:defRPr sz="1800" kern="1200">
                <a:solidFill>
                  <a:srgbClr val="A57835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0C83E47-9F04-4EB4-8C22-B58380271235}" type="slidenum">
              <a:rPr lang="en-US" smtClean="0"/>
              <a:pPr/>
              <a:t>‹#›</a:t>
            </a:fld>
            <a:endParaRPr lang="en-US" dirty="0"/>
          </a:p>
        </p:txBody>
      </p:sp>
    </p:spTree>
    <p:custDataLst>
      <p:tags r:id="rId5"/>
    </p:custDataLst>
    <p:extLst>
      <p:ext uri="{BB962C8B-B14F-4D97-AF65-F5344CB8AC3E}">
        <p14:creationId xmlns:p14="http://schemas.microsoft.com/office/powerpoint/2010/main" val="2906870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HK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B3210C-A70B-4A21-99C6-C7645F52CF44}" type="datetimeFigureOut">
              <a:rPr lang="en-US" smtClean="0"/>
              <a:t>7/18/2024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6E5E0-70B4-4EF2-B58A-5D012A943E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544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Relationship Id="rId5" Type="http://schemas.openxmlformats.org/officeDocument/2006/relationships/image" Target="../media/image4.png"/><Relationship Id="rId4" Type="http://schemas.openxmlformats.org/officeDocument/2006/relationships/hyperlink" Target="http://steam.ouhk.edu.hk/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Micro_Bit#/media/File:Micro-bit_v2.JPG" TargetMode="External"/><Relationship Id="rId3" Type="http://schemas.openxmlformats.org/officeDocument/2006/relationships/image" Target="../media/image10.jpeg"/><Relationship Id="rId7" Type="http://schemas.openxmlformats.org/officeDocument/2006/relationships/image" Target="../media/image1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hyperlink" Target="https://microbit.org/" TargetMode="External"/><Relationship Id="rId4" Type="http://schemas.openxmlformats.org/officeDocument/2006/relationships/image" Target="../media/image11.jpeg"/><Relationship Id="rId9" Type="http://schemas.openxmlformats.org/officeDocument/2006/relationships/hyperlink" Target="http://creativecommons.org/publicdomain/zero/1.0/deed.en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microbit.org/get-started/user-guide/overview/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hyperlink" Target="https://microbit.org/" TargetMode="External"/><Relationship Id="rId7" Type="http://schemas.openxmlformats.org/officeDocument/2006/relationships/image" Target="../media/image18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github.com/DFRobot/pxt-ds18b20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jpeg"/><Relationship Id="rId4" Type="http://schemas.openxmlformats.org/officeDocument/2006/relationships/image" Target="../media/image58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3.jpeg"/><Relationship Id="rId4" Type="http://schemas.openxmlformats.org/officeDocument/2006/relationships/image" Target="../media/image7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3.jpeg"/><Relationship Id="rId4" Type="http://schemas.openxmlformats.org/officeDocument/2006/relationships/image" Target="../media/image72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7" Type="http://schemas.openxmlformats.org/officeDocument/2006/relationships/image" Target="../media/image73.jpe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e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2.png"/><Relationship Id="rId4" Type="http://schemas.openxmlformats.org/officeDocument/2006/relationships/image" Target="../media/image78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2.png"/><Relationship Id="rId4" Type="http://schemas.openxmlformats.org/officeDocument/2006/relationships/image" Target="../media/image81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0.png"/><Relationship Id="rId5" Type="http://schemas.openxmlformats.org/officeDocument/2006/relationships/image" Target="../media/image700.png"/><Relationship Id="rId4" Type="http://schemas.openxmlformats.org/officeDocument/2006/relationships/image" Target="../media/image75.jpe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C1E4678A-C2FC-4306-82DA-2F62E1F3D4CE}"/>
              </a:ext>
            </a:extLst>
          </p:cNvPr>
          <p:cNvSpPr/>
          <p:nvPr/>
        </p:nvSpPr>
        <p:spPr>
          <a:xfrm>
            <a:off x="591699" y="425862"/>
            <a:ext cx="769045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5pPr>
            <a:lvl6pPr marL="22860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6pPr>
            <a:lvl7pPr marL="27432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7pPr>
            <a:lvl8pPr marL="32004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8pPr>
            <a:lvl9pPr marL="36576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9pPr>
          </a:lstStyle>
          <a:p>
            <a:pPr>
              <a:defRPr/>
            </a:pPr>
            <a:r>
              <a:rPr lang="en-US" sz="4000" dirty="0">
                <a:solidFill>
                  <a:srgbClr val="6AA4C8"/>
                </a:solidFill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STEAM Activity and Experiment: Science Investigation x </a:t>
            </a:r>
            <a:r>
              <a:rPr lang="en-US" sz="4000" dirty="0" err="1">
                <a:solidFill>
                  <a:srgbClr val="6AA4C8"/>
                </a:solidFill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Micro:bit</a:t>
            </a:r>
            <a:endParaRPr lang="fr-FR" altLang="zh-HK" sz="6000" dirty="0">
              <a:gradFill>
                <a:gsLst>
                  <a:gs pos="45000">
                    <a:srgbClr val="F6F8D0"/>
                  </a:gs>
                  <a:gs pos="94000">
                    <a:srgbClr val="EBC541"/>
                  </a:gs>
                </a:gsLst>
                <a:lin ang="5400000" scaled="0"/>
              </a:gradFill>
              <a:effectLst>
                <a:innerShdw blurRad="88900">
                  <a:prstClr val="black">
                    <a:alpha val="42000"/>
                  </a:prstClr>
                </a:innerShdw>
              </a:effectLst>
              <a:latin typeface="Helvetica LT Std" panose="020B0504020202020204" pitchFamily="34" charset="0"/>
            </a:endParaRPr>
          </a:p>
        </p:txBody>
      </p:sp>
      <p:sp>
        <p:nvSpPr>
          <p:cNvPr id="4" name="矩形 3">
            <a:hlinkClick r:id="rId4"/>
          </p:cNvPr>
          <p:cNvSpPr/>
          <p:nvPr/>
        </p:nvSpPr>
        <p:spPr>
          <a:xfrm>
            <a:off x="1572972" y="5033414"/>
            <a:ext cx="5193588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537" y="6277718"/>
            <a:ext cx="1005435" cy="37397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479623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Introduction</a:t>
            </a:r>
            <a:endParaRPr lang="en-HK" dirty="0"/>
          </a:p>
        </p:txBody>
      </p:sp>
      <p:sp>
        <p:nvSpPr>
          <p:cNvPr id="5" name="TextBox 4"/>
          <p:cNvSpPr txBox="1"/>
          <p:nvPr/>
        </p:nvSpPr>
        <p:spPr>
          <a:xfrm>
            <a:off x="677334" y="1664392"/>
            <a:ext cx="110417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Myriad Pro" panose="020B0503030403020204" charset="0"/>
              </a:rPr>
              <a:t>After this workshop, you will be able to:</a:t>
            </a:r>
          </a:p>
          <a:p>
            <a:endParaRPr lang="en-US" sz="2400" dirty="0">
              <a:latin typeface="Myriad Pro" panose="020B0503030403020204" charset="0"/>
            </a:endParaRPr>
          </a:p>
          <a:p>
            <a:pPr marL="342900" indent="-342900">
              <a:buAutoNum type="arabicPeriod"/>
            </a:pPr>
            <a:r>
              <a:rPr lang="en-US" sz="2800" dirty="0">
                <a:latin typeface="Myriad Pro" panose="020B0503030403020204" charset="0"/>
              </a:rPr>
              <a:t>Write easy programs by using “</a:t>
            </a:r>
            <a:r>
              <a:rPr lang="en-US" sz="2800" dirty="0" err="1">
                <a:latin typeface="Myriad Pro" panose="020B0503030403020204" charset="0"/>
              </a:rPr>
              <a:t>makecode</a:t>
            </a:r>
            <a:r>
              <a:rPr lang="en-US" sz="2800" dirty="0">
                <a:latin typeface="Myriad Pro" panose="020B0503030403020204" charset="0"/>
              </a:rPr>
              <a:t>”</a:t>
            </a:r>
          </a:p>
          <a:p>
            <a:pPr marL="342900" indent="-342900">
              <a:buAutoNum type="arabicPeriod"/>
            </a:pPr>
            <a:endParaRPr lang="en-US" sz="2800" dirty="0">
              <a:latin typeface="Myriad Pro" panose="020B0503030403020204" charset="0"/>
            </a:endParaRPr>
          </a:p>
          <a:p>
            <a:pPr marL="342900" indent="-342900">
              <a:buAutoNum type="arabicPeriod"/>
            </a:pPr>
            <a:r>
              <a:rPr lang="en-US" sz="2800" dirty="0">
                <a:latin typeface="Myriad Pro" panose="020B0503030403020204" charset="0"/>
              </a:rPr>
              <a:t>Assemble the sensors, electronic parts and </a:t>
            </a:r>
            <a:r>
              <a:rPr lang="en-US" sz="2800" dirty="0" err="1">
                <a:latin typeface="Myriad Pro" panose="020B0503030403020204" charset="0"/>
              </a:rPr>
              <a:t>micro:bit</a:t>
            </a:r>
            <a:r>
              <a:rPr lang="en-US" sz="2800" dirty="0">
                <a:latin typeface="Myriad Pro" panose="020B0503030403020204" charset="0"/>
              </a:rPr>
              <a:t> for science investigation</a:t>
            </a:r>
          </a:p>
          <a:p>
            <a:endParaRPr lang="en-US" sz="2800" dirty="0">
              <a:latin typeface="Myriad Pro" panose="020B0503030403020204" charset="0"/>
            </a:endParaRPr>
          </a:p>
          <a:p>
            <a:r>
              <a:rPr lang="en-US" sz="2800" dirty="0">
                <a:latin typeface="Myriad Pro" panose="020B0503030403020204" charset="0"/>
              </a:rPr>
              <a:t>3. Sensor calibration</a:t>
            </a:r>
          </a:p>
          <a:p>
            <a:endParaRPr lang="en-US" sz="2800" dirty="0">
              <a:latin typeface="Myriad Pro" panose="020B0503030403020204" charset="0"/>
            </a:endParaRPr>
          </a:p>
          <a:p>
            <a:r>
              <a:rPr lang="en-US" sz="2800" dirty="0">
                <a:latin typeface="Myriad Pro" panose="020B0503030403020204" charset="0"/>
              </a:rPr>
              <a:t>4. Add the </a:t>
            </a:r>
            <a:r>
              <a:rPr lang="en-US" sz="2800" b="1" dirty="0">
                <a:solidFill>
                  <a:srgbClr val="0070C0"/>
                </a:solidFill>
                <a:latin typeface="Myriad Pro" panose="020B0503030403020204" charset="0"/>
              </a:rPr>
              <a:t>T</a:t>
            </a:r>
            <a:r>
              <a:rPr lang="en-US" sz="2800" b="1" dirty="0">
                <a:solidFill>
                  <a:srgbClr val="FFC000"/>
                </a:solidFill>
                <a:latin typeface="Myriad Pro" panose="020B0503030403020204" charset="0"/>
              </a:rPr>
              <a:t>E</a:t>
            </a:r>
            <a:r>
              <a:rPr lang="en-US" sz="2800" b="1" dirty="0">
                <a:solidFill>
                  <a:srgbClr val="FF0000"/>
                </a:solidFill>
                <a:latin typeface="Myriad Pro" panose="020B0503030403020204" charset="0"/>
              </a:rPr>
              <a:t>A</a:t>
            </a:r>
            <a:r>
              <a:rPr lang="en-US" sz="2800" b="1" dirty="0">
                <a:solidFill>
                  <a:srgbClr val="00B050"/>
                </a:solidFill>
                <a:latin typeface="Myriad Pro" panose="020B0503030403020204" charset="0"/>
              </a:rPr>
              <a:t>M </a:t>
            </a:r>
            <a:r>
              <a:rPr lang="en-US" sz="2800" dirty="0">
                <a:latin typeface="Myriad Pro" panose="020B0503030403020204" charset="0"/>
              </a:rPr>
              <a:t>elements to </a:t>
            </a:r>
            <a:r>
              <a:rPr lang="en-US" sz="2800" b="1" dirty="0">
                <a:solidFill>
                  <a:srgbClr val="7030A0"/>
                </a:solidFill>
                <a:latin typeface="Myriad Pro" panose="020B0503030403020204" charset="0"/>
              </a:rPr>
              <a:t>Science</a:t>
            </a:r>
            <a:endParaRPr lang="en-US" sz="2800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93696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78379" y="1596043"/>
            <a:ext cx="8757526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2400" b="1" dirty="0">
                <a:latin typeface="Myriad Pro" panose="020B0503030403020204" charset="0"/>
              </a:rPr>
              <a:t>Programming: By using </a:t>
            </a:r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/</a:t>
            </a:r>
            <a:r>
              <a:rPr lang="en-US" sz="2400" b="1" dirty="0" err="1">
                <a:latin typeface="Myriad Pro" panose="020B0503030403020204" charset="0"/>
              </a:rPr>
              <a:t>micro:bit</a:t>
            </a:r>
            <a:endParaRPr lang="en-US" sz="2400" b="1" dirty="0">
              <a:latin typeface="Myriad Pro" panose="020B0503030403020204" charset="0"/>
            </a:endParaRPr>
          </a:p>
          <a:p>
            <a:pPr marL="342900" indent="-342900">
              <a:buFont typeface="+mj-lt"/>
              <a:buAutoNum type="arabicPeriod"/>
            </a:pPr>
            <a:endParaRPr lang="en-US" sz="2400" b="1" dirty="0">
              <a:latin typeface="Myriad Pro" panose="020B050303040302020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400" b="1" dirty="0">
                <a:latin typeface="Myriad Pro" panose="020B0503030403020204" charset="0"/>
              </a:rPr>
              <a:t>We are going to make: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2400" b="1" dirty="0">
                <a:latin typeface="Myriad Pro" panose="020B0503030403020204" charset="0"/>
              </a:rPr>
              <a:t>Timer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2400" b="1" dirty="0">
                <a:latin typeface="Myriad Pro" panose="020B0503030403020204" charset="0"/>
              </a:rPr>
              <a:t>Light sensor and light bulb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2400" b="1" dirty="0">
                <a:latin typeface="Myriad Pro" panose="020B0503030403020204" charset="0"/>
              </a:rPr>
              <a:t>Temperature and water temperature sensor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2400" b="1" dirty="0">
                <a:latin typeface="Myriad Pro" panose="020B0503030403020204" charset="0"/>
              </a:rPr>
              <a:t>Turbidity sensor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2400" b="1" dirty="0">
                <a:latin typeface="Myriad Pro" panose="020B0503030403020204" charset="0"/>
              </a:rPr>
              <a:t>Flow rate meter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400" b="1" dirty="0">
              <a:latin typeface="Myriad Pro" panose="020B050303040302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latin typeface="Myriad Pro" panose="020B0503030403020204" charset="0"/>
              </a:rPr>
              <a:t>All sensors and parts are safe, cheap, easy-to-use and compatible to </a:t>
            </a:r>
            <a:r>
              <a:rPr lang="en-US" sz="2400" b="1" dirty="0" err="1">
                <a:latin typeface="Myriad Pro" panose="020B0503030403020204" charset="0"/>
              </a:rPr>
              <a:t>micro:bit</a:t>
            </a:r>
            <a:endParaRPr lang="en-US" sz="2400" b="1" dirty="0">
              <a:latin typeface="Myriad Pro" panose="020B0503030403020204" charset="0"/>
            </a:endParaRPr>
          </a:p>
          <a:p>
            <a:pPr marL="342900" indent="-342900">
              <a:buFont typeface="+mj-lt"/>
              <a:buAutoNum type="arabicPeriod"/>
            </a:pPr>
            <a:endParaRPr lang="en-US" sz="2400" b="1" dirty="0">
              <a:latin typeface="Myriad Pro" panose="020B0503030403020204" charset="0"/>
            </a:endParaRPr>
          </a:p>
        </p:txBody>
      </p:sp>
      <p:pic>
        <p:nvPicPr>
          <p:cNvPr id="2052" name="Picture 4" descr="Turbidity Sensor - HUB36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7675" y="2576484"/>
            <a:ext cx="1025641" cy="1025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إقناع لا يمكن تصوره كم mini led bulb - myrmautobrokerage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4325" y="3419344"/>
            <a:ext cx="993082" cy="7448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Polar Ice Level &amp;amp; Water Temperature Sensor - AA244 - Buy Online at Nisbet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8672" y="2224956"/>
            <a:ext cx="1102879" cy="1102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96590" y="761420"/>
            <a:ext cx="1904709" cy="105987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4057" y="2476544"/>
            <a:ext cx="2401951" cy="168761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9842500" y="4343400"/>
            <a:ext cx="1981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Myriad Pro" panose="020B0503030403020204" charset="0"/>
              </a:rPr>
              <a:t>Source: </a:t>
            </a:r>
            <a:r>
              <a:rPr lang="en-US" dirty="0">
                <a:latin typeface="Myriad Pro" panose="020B0503030403020204" charset="0"/>
                <a:hlinkClick r:id="rId8"/>
              </a:rPr>
              <a:t>Wikipedia</a:t>
            </a:r>
            <a:r>
              <a:rPr lang="en-US" dirty="0">
                <a:latin typeface="Myriad Pro" panose="020B0503030403020204" charset="0"/>
              </a:rPr>
              <a:t> licensed under </a:t>
            </a:r>
            <a:r>
              <a:rPr lang="en-US" dirty="0">
                <a:hlinkClick r:id="rId9"/>
              </a:rPr>
              <a:t>CC0</a:t>
            </a:r>
            <a:endParaRPr lang="en-US" dirty="0"/>
          </a:p>
          <a:p>
            <a:endParaRPr lang="en-US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45314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Introduction</a:t>
            </a:r>
            <a:endParaRPr lang="en-HK" dirty="0"/>
          </a:p>
        </p:txBody>
      </p:sp>
      <p:pic>
        <p:nvPicPr>
          <p:cNvPr id="4" name="Picture 2" descr="Diagram of the front and back of the new micro:bit with s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475" y="1536700"/>
            <a:ext cx="9442331" cy="386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194300" y="5588000"/>
            <a:ext cx="5930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Myriad Pro" panose="020B0503030403020204" charset="0"/>
              </a:rPr>
              <a:t>Source: </a:t>
            </a:r>
            <a:r>
              <a:rPr lang="en-US" dirty="0">
                <a:latin typeface="Myriad Pro" panose="020B0503030403020204" charset="0"/>
                <a:hlinkClick r:id="rId3"/>
              </a:rPr>
              <a:t>Micobit.org</a:t>
            </a:r>
            <a:endParaRPr lang="en-US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55863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  <a:endParaRPr lang="en-HK" dirty="0"/>
          </a:p>
        </p:txBody>
      </p:sp>
      <p:sp>
        <p:nvSpPr>
          <p:cNvPr id="8" name="TextBox 7"/>
          <p:cNvSpPr txBox="1"/>
          <p:nvPr/>
        </p:nvSpPr>
        <p:spPr>
          <a:xfrm>
            <a:off x="677334" y="1363288"/>
            <a:ext cx="3472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1. Bluetooth connection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14647" y="1930400"/>
            <a:ext cx="42653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Download the app “</a:t>
            </a:r>
            <a:r>
              <a:rPr lang="en-US" sz="2400" b="1" dirty="0" err="1">
                <a:latin typeface="Myriad Pro" panose="020B0503030403020204" charset="0"/>
              </a:rPr>
              <a:t>micro:bit</a:t>
            </a:r>
            <a:r>
              <a:rPr lang="en-US" sz="2400" b="1" dirty="0">
                <a:latin typeface="Myriad Pro" panose="020B0503030403020204" charset="0"/>
              </a:rPr>
              <a:t>”</a:t>
            </a:r>
            <a:endParaRPr lang="en-HK" sz="2400" b="1" dirty="0">
              <a:latin typeface="Myriad Pro" panose="020B0503030403020204" charset="0"/>
            </a:endParaRPr>
          </a:p>
        </p:txBody>
      </p:sp>
      <p:pic>
        <p:nvPicPr>
          <p:cNvPr id="10" name="Picture 6" descr="Download on the App Store and Get it on Google Play Button Icons, Vector  Illustration Editorial Image - Illustration of messenger, media: 20143938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6023" y="3738110"/>
            <a:ext cx="1865661" cy="1408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6975" y="2531363"/>
            <a:ext cx="1904709" cy="1059878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4330699" y="2384653"/>
            <a:ext cx="7406843" cy="3536634"/>
            <a:chOff x="0" y="203200"/>
            <a:chExt cx="15422788" cy="6654800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963"/>
            <a:stretch/>
          </p:blipFill>
          <p:spPr>
            <a:xfrm>
              <a:off x="11567091" y="203200"/>
              <a:ext cx="3855697" cy="6654800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48"/>
            <a:stretch/>
          </p:blipFill>
          <p:spPr>
            <a:xfrm>
              <a:off x="0" y="215900"/>
              <a:ext cx="3855697" cy="6642100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963"/>
            <a:stretch/>
          </p:blipFill>
          <p:spPr>
            <a:xfrm>
              <a:off x="3855697" y="203200"/>
              <a:ext cx="3855697" cy="6654800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963"/>
            <a:stretch/>
          </p:blipFill>
          <p:spPr>
            <a:xfrm>
              <a:off x="7711394" y="203200"/>
              <a:ext cx="3855697" cy="665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522579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  <a:endParaRPr lang="en-HK" dirty="0"/>
          </a:p>
        </p:txBody>
      </p:sp>
      <p:sp>
        <p:nvSpPr>
          <p:cNvPr id="8" name="TextBox 7"/>
          <p:cNvSpPr txBox="1"/>
          <p:nvPr/>
        </p:nvSpPr>
        <p:spPr>
          <a:xfrm>
            <a:off x="278323" y="1770610"/>
            <a:ext cx="43258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latin typeface="Myriad Pro" panose="020B0503030403020204" charset="0"/>
              </a:rPr>
              <a:t>Click “Manage Connections”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latin typeface="Myriad Pro" panose="020B0503030403020204" charset="0"/>
              </a:rPr>
              <a:t>Then “Pair a </a:t>
            </a:r>
            <a:r>
              <a:rPr lang="en-US" sz="2400" b="1" dirty="0" err="1">
                <a:latin typeface="Myriad Pro" panose="020B0503030403020204" charset="0"/>
              </a:rPr>
              <a:t>micro:bit</a:t>
            </a:r>
            <a:r>
              <a:rPr lang="en-US" sz="2400" b="1" dirty="0">
                <a:latin typeface="Myriad Pro" panose="020B0503030403020204" charset="0"/>
              </a:rPr>
              <a:t>”</a:t>
            </a:r>
            <a:endParaRPr lang="en-HK" sz="2400" b="1" dirty="0">
              <a:latin typeface="Myriad Pro" panose="020B0503030403020204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4233403" y="1043454"/>
            <a:ext cx="5941049" cy="5067300"/>
            <a:chOff x="3952251" y="981571"/>
            <a:chExt cx="5941049" cy="5067300"/>
          </a:xfrm>
        </p:grpSpPr>
        <p:grpSp>
          <p:nvGrpSpPr>
            <p:cNvPr id="10" name="Group 9"/>
            <p:cNvGrpSpPr/>
            <p:nvPr/>
          </p:nvGrpSpPr>
          <p:grpSpPr>
            <a:xfrm>
              <a:off x="3952251" y="981571"/>
              <a:ext cx="5941049" cy="5067300"/>
              <a:chOff x="4168151" y="266700"/>
              <a:chExt cx="7658777" cy="6591300"/>
            </a:xfrm>
          </p:grpSpPr>
          <p:pic>
            <p:nvPicPr>
              <p:cNvPr id="13" name="Picture 12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889"/>
              <a:stretch/>
            </p:blipFill>
            <p:spPr>
              <a:xfrm>
                <a:off x="4168151" y="266700"/>
                <a:ext cx="3855697" cy="6591300"/>
              </a:xfrm>
              <a:prstGeom prst="rect">
                <a:avLst/>
              </a:prstGeom>
            </p:spPr>
          </p:pic>
          <p:pic>
            <p:nvPicPr>
              <p:cNvPr id="14" name="Picture 13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143"/>
              <a:stretch/>
            </p:blipFill>
            <p:spPr>
              <a:xfrm>
                <a:off x="7971231" y="284163"/>
                <a:ext cx="3855697" cy="6573837"/>
              </a:xfrm>
              <a:prstGeom prst="rect">
                <a:avLst/>
              </a:prstGeom>
            </p:spPr>
          </p:pic>
        </p:grpSp>
        <p:sp>
          <p:nvSpPr>
            <p:cNvPr id="11" name="Rectangle 10"/>
            <p:cNvSpPr/>
            <p:nvPr/>
          </p:nvSpPr>
          <p:spPr>
            <a:xfrm>
              <a:off x="4089400" y="4178900"/>
              <a:ext cx="2717800" cy="502089"/>
            </a:xfrm>
            <a:prstGeom prst="rect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7065498" y="5335317"/>
              <a:ext cx="2675402" cy="502089"/>
            </a:xfrm>
            <a:prstGeom prst="rect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</p:spTree>
    <p:extLst>
      <p:ext uri="{BB962C8B-B14F-4D97-AF65-F5344CB8AC3E}">
        <p14:creationId xmlns:p14="http://schemas.microsoft.com/office/powerpoint/2010/main" val="5236539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  <a:endParaRPr lang="en-HK" dirty="0"/>
          </a:p>
        </p:txBody>
      </p:sp>
      <p:grpSp>
        <p:nvGrpSpPr>
          <p:cNvPr id="17" name="Group 16"/>
          <p:cNvGrpSpPr/>
          <p:nvPr/>
        </p:nvGrpSpPr>
        <p:grpSpPr>
          <a:xfrm>
            <a:off x="682263" y="3141687"/>
            <a:ext cx="3043999" cy="2362837"/>
            <a:chOff x="5235029" y="3504634"/>
            <a:chExt cx="3043999" cy="2362837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5029" y="3707471"/>
              <a:ext cx="2685503" cy="2160000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7628976" y="3504634"/>
              <a:ext cx="650052" cy="307777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TW" sz="1400" b="1" dirty="0"/>
                <a:t>Reset</a:t>
              </a:r>
              <a:endParaRPr lang="en-US" sz="1400" b="1" dirty="0"/>
            </a:p>
          </p:txBody>
        </p:sp>
        <p:cxnSp>
          <p:nvCxnSpPr>
            <p:cNvPr id="20" name="Straight Connector 19"/>
            <p:cNvCxnSpPr>
              <a:stCxn id="19" idx="1"/>
            </p:cNvCxnSpPr>
            <p:nvPr/>
          </p:nvCxnSpPr>
          <p:spPr>
            <a:xfrm flipH="1">
              <a:off x="7130841" y="3658523"/>
              <a:ext cx="498135" cy="291047"/>
            </a:xfrm>
            <a:prstGeom prst="line">
              <a:avLst/>
            </a:prstGeom>
            <a:ln w="3810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3"/>
          <a:stretch/>
        </p:blipFill>
        <p:spPr>
          <a:xfrm>
            <a:off x="4793051" y="838200"/>
            <a:ext cx="2994743" cy="5719742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4793051" y="4267800"/>
            <a:ext cx="1927504" cy="50740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3" name="TextBox 22"/>
          <p:cNvSpPr txBox="1"/>
          <p:nvPr/>
        </p:nvSpPr>
        <p:spPr>
          <a:xfrm>
            <a:off x="824294" y="1596224"/>
            <a:ext cx="25434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Press and release the “reset” button 3 times</a:t>
            </a:r>
          </a:p>
        </p:txBody>
      </p:sp>
    </p:spTree>
    <p:extLst>
      <p:ext uri="{BB962C8B-B14F-4D97-AF65-F5344CB8AC3E}">
        <p14:creationId xmlns:p14="http://schemas.microsoft.com/office/powerpoint/2010/main" val="36135180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3"/>
          <a:stretch/>
        </p:blipFill>
        <p:spPr>
          <a:xfrm>
            <a:off x="7841979" y="838199"/>
            <a:ext cx="2991121" cy="571282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7841979" y="4902200"/>
            <a:ext cx="1927504" cy="602324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/>
              <a:t>Coding</a:t>
            </a:r>
            <a:endParaRPr lang="en-HK" dirty="0"/>
          </a:p>
        </p:txBody>
      </p:sp>
      <p:sp>
        <p:nvSpPr>
          <p:cNvPr id="5" name="Rectangle 4"/>
          <p:cNvSpPr/>
          <p:nvPr/>
        </p:nvSpPr>
        <p:spPr>
          <a:xfrm>
            <a:off x="8161445" y="1390886"/>
            <a:ext cx="2352187" cy="246274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6" name="TextBox 5"/>
          <p:cNvSpPr txBox="1"/>
          <p:nvPr/>
        </p:nvSpPr>
        <p:spPr>
          <a:xfrm>
            <a:off x="340372" y="2020792"/>
            <a:ext cx="6169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latin typeface="Myriad Pro" panose="020B0503030403020204" charset="0"/>
              </a:rPr>
              <a:t>COPY the LED columns from you </a:t>
            </a:r>
            <a:r>
              <a:rPr lang="en-US" sz="2400" b="1" dirty="0" err="1">
                <a:latin typeface="Myriad Pro" panose="020B0503030403020204" charset="0"/>
              </a:rPr>
              <a:t>micro:bit</a:t>
            </a:r>
            <a:endParaRPr lang="en-HK" sz="2400" b="1" dirty="0">
              <a:latin typeface="Myriad Pro" panose="020B0503030403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latin typeface="Myriad Pro" panose="020B0503030403020204" charset="0"/>
              </a:rPr>
              <a:t>Enter the same pattern to the app</a:t>
            </a:r>
          </a:p>
        </p:txBody>
      </p:sp>
    </p:spTree>
    <p:extLst>
      <p:ext uri="{BB962C8B-B14F-4D97-AF65-F5344CB8AC3E}">
        <p14:creationId xmlns:p14="http://schemas.microsoft.com/office/powerpoint/2010/main" val="37858367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/>
              <a:t>Coding</a:t>
            </a:r>
            <a:endParaRPr lang="en-HK" dirty="0"/>
          </a:p>
        </p:txBody>
      </p:sp>
      <p:sp>
        <p:nvSpPr>
          <p:cNvPr id="6" name="TextBox 5"/>
          <p:cNvSpPr txBox="1"/>
          <p:nvPr/>
        </p:nvSpPr>
        <p:spPr>
          <a:xfrm>
            <a:off x="677334" y="1757022"/>
            <a:ext cx="19623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b="1" dirty="0">
                <a:latin typeface="Myriad Pro" panose="020B0503030403020204" charset="0"/>
              </a:rPr>
              <a:t>1 and 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25961" y="1881594"/>
            <a:ext cx="81144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b="1" dirty="0">
                <a:latin typeface="Myriad Pro" panose="020B0503030403020204" charset="0"/>
              </a:rPr>
              <a:t>1</a:t>
            </a:r>
            <a:endParaRPr lang="en-HK" sz="8800" b="1" dirty="0">
              <a:latin typeface="Myriad Pro" panose="020B050303040302020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24295" y="1876676"/>
            <a:ext cx="81144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b="1" dirty="0">
                <a:latin typeface="Myriad Pro" panose="020B0503030403020204" charset="0"/>
              </a:rPr>
              <a:t>0</a:t>
            </a:r>
            <a:endParaRPr lang="en-HK" sz="8800" b="1" dirty="0">
              <a:latin typeface="Myriad Pro" panose="020B050303040302020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40" t="54100" r="14829" b="13257"/>
          <a:stretch/>
        </p:blipFill>
        <p:spPr>
          <a:xfrm>
            <a:off x="6579476" y="3323226"/>
            <a:ext cx="1450428" cy="223870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4" t="29809" r="49884" b="37547"/>
          <a:stretch/>
        </p:blipFill>
        <p:spPr>
          <a:xfrm>
            <a:off x="2376609" y="3323226"/>
            <a:ext cx="1450427" cy="2238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459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  <a:endParaRPr lang="en-HK" dirty="0"/>
          </a:p>
        </p:txBody>
      </p:sp>
      <p:sp>
        <p:nvSpPr>
          <p:cNvPr id="7" name="TextBox 6"/>
          <p:cNvSpPr txBox="1"/>
          <p:nvPr/>
        </p:nvSpPr>
        <p:spPr>
          <a:xfrm>
            <a:off x="6279450" y="2531339"/>
            <a:ext cx="12003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7030A0"/>
                </a:solidFill>
                <a:latin typeface="Myriad Pro" panose="020B0503030403020204" charset="0"/>
              </a:rPr>
              <a:t>Start</a:t>
            </a:r>
            <a:endParaRPr lang="en-HK" sz="3600" b="1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58445" y="2516553"/>
            <a:ext cx="11418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70C0"/>
                </a:solidFill>
                <a:latin typeface="Myriad Pro" panose="020B0503030403020204" charset="0"/>
              </a:rPr>
              <a:t>Stop</a:t>
            </a:r>
            <a:endParaRPr lang="en-HK" sz="3600" b="1" dirty="0">
              <a:solidFill>
                <a:srgbClr val="0070C0"/>
              </a:solidFill>
              <a:latin typeface="Myriad Pro" panose="020B050303040302020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62762" y="5773087"/>
            <a:ext cx="17166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accent2">
                    <a:lumMod val="75000"/>
                  </a:schemeClr>
                </a:solidFill>
                <a:latin typeface="Myriad Pro" panose="020B0503030403020204" charset="0"/>
              </a:rPr>
              <a:t>Display</a:t>
            </a:r>
            <a:endParaRPr lang="en-HK" sz="3600" b="1" dirty="0">
              <a:solidFill>
                <a:schemeClr val="accent2">
                  <a:lumMod val="75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12643" y="3935685"/>
            <a:ext cx="430733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Myriad Pro" panose="020B0503030403020204" charset="0"/>
              </a:rPr>
              <a:t>Something that can </a:t>
            </a:r>
          </a:p>
          <a:p>
            <a:r>
              <a:rPr lang="en-US" sz="3600" b="1" dirty="0">
                <a:solidFill>
                  <a:srgbClr val="FF0000"/>
                </a:solidFill>
                <a:latin typeface="Myriad Pro" panose="020B0503030403020204" charset="0"/>
              </a:rPr>
              <a:t>change with time</a:t>
            </a:r>
            <a:endParaRPr lang="en-HK" sz="3600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86393" y="1986242"/>
            <a:ext cx="15930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Myriad Pro" panose="020B0503030403020204" charset="0"/>
              </a:rPr>
              <a:t>Reset</a:t>
            </a:r>
            <a:endParaRPr lang="en-HK" sz="3600" b="1" dirty="0">
              <a:latin typeface="Myriad Pro" panose="020B0503030403020204" charset="0"/>
            </a:endParaRPr>
          </a:p>
        </p:txBody>
      </p:sp>
      <p:pic>
        <p:nvPicPr>
          <p:cNvPr id="1026" name="Picture 2" descr="Free Stopwatch Minute vector and pictu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5611" y="2632573"/>
            <a:ext cx="2272037" cy="292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677334" y="1338350"/>
            <a:ext cx="46842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 website: makecode.microbit.org 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2547" y="1937790"/>
            <a:ext cx="9893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1. Timer</a:t>
            </a:r>
            <a:endParaRPr lang="en-HK" sz="2400" b="1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015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  <a:endParaRPr lang="en-HK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2608" r="4060" b="2854"/>
          <a:stretch/>
        </p:blipFill>
        <p:spPr>
          <a:xfrm>
            <a:off x="4123389" y="1965434"/>
            <a:ext cx="6208280" cy="428822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220105" y="3222579"/>
            <a:ext cx="3516923" cy="206619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8" name="TextBox 7"/>
          <p:cNvSpPr txBox="1"/>
          <p:nvPr/>
        </p:nvSpPr>
        <p:spPr>
          <a:xfrm>
            <a:off x="4123389" y="5288771"/>
            <a:ext cx="24729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  <a:latin typeface="Myriad Pro" panose="020B0503030403020204" charset="0"/>
              </a:rPr>
              <a:t>Something that can </a:t>
            </a:r>
          </a:p>
          <a:p>
            <a:r>
              <a:rPr lang="en-US" sz="2000" b="1" dirty="0">
                <a:solidFill>
                  <a:srgbClr val="FF0000"/>
                </a:solidFill>
                <a:latin typeface="Myriad Pro" panose="020B0503030403020204" charset="0"/>
              </a:rPr>
              <a:t>change with time</a:t>
            </a:r>
            <a:endParaRPr lang="en-HK" sz="2000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978567" y="1977456"/>
            <a:ext cx="1978270" cy="1190415"/>
          </a:xfrm>
          <a:prstGeom prst="rect">
            <a:avLst/>
          </a:prstGeom>
          <a:noFill/>
          <a:ln w="571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0" name="TextBox 9"/>
          <p:cNvSpPr txBox="1"/>
          <p:nvPr/>
        </p:nvSpPr>
        <p:spPr>
          <a:xfrm>
            <a:off x="6334063" y="1571339"/>
            <a:ext cx="10354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Myriad Pro" panose="020B0503030403020204" charset="0"/>
              </a:rPr>
              <a:t>Display</a:t>
            </a:r>
            <a:endParaRPr lang="en-HK" sz="2000" b="1" dirty="0">
              <a:solidFill>
                <a:schemeClr val="accent2">
                  <a:lumMod val="75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286455" y="1977456"/>
            <a:ext cx="2097058" cy="1190415"/>
          </a:xfrm>
          <a:prstGeom prst="rect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2" name="Rectangle 11"/>
          <p:cNvSpPr/>
          <p:nvPr/>
        </p:nvSpPr>
        <p:spPr>
          <a:xfrm>
            <a:off x="8253203" y="3369571"/>
            <a:ext cx="2097058" cy="1190415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3" name="Rectangle 12"/>
          <p:cNvSpPr/>
          <p:nvPr/>
        </p:nvSpPr>
        <p:spPr>
          <a:xfrm>
            <a:off x="8253203" y="4690371"/>
            <a:ext cx="2097058" cy="1539177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5" name="TextBox 14"/>
          <p:cNvSpPr txBox="1"/>
          <p:nvPr/>
        </p:nvSpPr>
        <p:spPr>
          <a:xfrm>
            <a:off x="10407135" y="2372608"/>
            <a:ext cx="7482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7030A0"/>
                </a:solidFill>
                <a:latin typeface="Myriad Pro" panose="020B0503030403020204" charset="0"/>
              </a:rPr>
              <a:t>Start</a:t>
            </a:r>
            <a:endParaRPr lang="en-HK" sz="2000" b="1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407135" y="3764723"/>
            <a:ext cx="11418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  <a:latin typeface="Myriad Pro" panose="020B0503030403020204" charset="0"/>
              </a:rPr>
              <a:t>Stop</a:t>
            </a:r>
            <a:endParaRPr lang="en-HK" sz="2000" b="1" dirty="0">
              <a:solidFill>
                <a:srgbClr val="0070C0"/>
              </a:solidFill>
              <a:latin typeface="Myriad Pro" panose="020B050303040302020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313989" y="5288771"/>
            <a:ext cx="1593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Myriad Pro" panose="020B0503030403020204" charset="0"/>
              </a:rPr>
              <a:t>Reset</a:t>
            </a:r>
            <a:endParaRPr lang="en-HK" sz="2000" b="1" dirty="0">
              <a:latin typeface="Myriad Pro" panose="020B050303040302020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77334" y="1338350"/>
            <a:ext cx="46842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 website: makecode.microbit.org 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12547" y="1937790"/>
            <a:ext cx="9893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1. Timer</a:t>
            </a:r>
            <a:endParaRPr lang="en-HK" sz="2400" b="1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4366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 animBg="1"/>
      <p:bldP spid="10" grpId="0"/>
      <p:bldP spid="11" grpId="0" animBg="1"/>
      <p:bldP spid="12" grpId="0" animBg="1"/>
      <p:bldP spid="13" grpId="0" animBg="1"/>
      <p:bldP spid="15" grpId="0"/>
      <p:bldP spid="16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Introduction</a:t>
            </a:r>
            <a:endParaRPr lang="en-HK" dirty="0"/>
          </a:p>
        </p:txBody>
      </p:sp>
      <p:sp>
        <p:nvSpPr>
          <p:cNvPr id="5" name="TextBox 4"/>
          <p:cNvSpPr txBox="1"/>
          <p:nvPr/>
        </p:nvSpPr>
        <p:spPr>
          <a:xfrm>
            <a:off x="375285" y="4512461"/>
            <a:ext cx="11254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Myriad Pro" panose="020B0503030403020204" charset="0"/>
              </a:rPr>
              <a:t>3. What is the most difficult part of designing a </a:t>
            </a:r>
            <a:r>
              <a:rPr lang="en-US" sz="3200" b="1" dirty="0">
                <a:solidFill>
                  <a:srgbClr val="7030A0"/>
                </a:solidFill>
                <a:latin typeface="Myriad Pro" panose="020B0503030403020204" charset="0"/>
              </a:rPr>
              <a:t>S</a:t>
            </a:r>
            <a:r>
              <a:rPr lang="en-US" sz="3200" b="1" dirty="0">
                <a:solidFill>
                  <a:srgbClr val="0070C0"/>
                </a:solidFill>
                <a:latin typeface="Myriad Pro" panose="020B0503030403020204" charset="0"/>
              </a:rPr>
              <a:t>T</a:t>
            </a:r>
            <a:r>
              <a:rPr lang="en-US" sz="3200" b="1" dirty="0">
                <a:solidFill>
                  <a:srgbClr val="FFC000"/>
                </a:solidFill>
                <a:latin typeface="Myriad Pro" panose="020B0503030403020204" charset="0"/>
              </a:rPr>
              <a:t>E</a:t>
            </a:r>
            <a:r>
              <a:rPr lang="en-US" sz="3200" b="1" dirty="0">
                <a:solidFill>
                  <a:srgbClr val="FF0000"/>
                </a:solidFill>
                <a:latin typeface="Myriad Pro" panose="020B0503030403020204" charset="0"/>
              </a:rPr>
              <a:t>A</a:t>
            </a:r>
            <a:r>
              <a:rPr lang="en-US" sz="3200" b="1" dirty="0">
                <a:solidFill>
                  <a:srgbClr val="00B050"/>
                </a:solidFill>
                <a:latin typeface="Myriad Pro" panose="020B0503030403020204" charset="0"/>
              </a:rPr>
              <a:t>M</a:t>
            </a:r>
            <a:r>
              <a:rPr lang="en-US" sz="3200" b="1" dirty="0">
                <a:latin typeface="Myriad Pro" panose="020B0503030403020204" charset="0"/>
              </a:rPr>
              <a:t> activity?</a:t>
            </a:r>
            <a:endParaRPr lang="en-HK" sz="2800" dirty="0">
              <a:latin typeface="Myriad Pro" panose="020B050303040302020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5285" y="2029727"/>
            <a:ext cx="64197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Myriad Pro" panose="020B0503030403020204" charset="0"/>
              </a:rPr>
              <a:t>1. How many of you did this before?</a:t>
            </a:r>
            <a:endParaRPr lang="en-HK" sz="2800" dirty="0">
              <a:latin typeface="Myriad Pro" panose="020B050303040302020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5285" y="3024872"/>
            <a:ext cx="839447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Myriad Pro" panose="020B0503030403020204" charset="0"/>
              </a:rPr>
              <a:t>2. What kinds of </a:t>
            </a:r>
            <a:r>
              <a:rPr lang="en-US" sz="3200" b="1" dirty="0">
                <a:solidFill>
                  <a:srgbClr val="7030A0"/>
                </a:solidFill>
                <a:latin typeface="Myriad Pro" panose="020B0503030403020204" charset="0"/>
              </a:rPr>
              <a:t>S</a:t>
            </a:r>
            <a:r>
              <a:rPr lang="en-US" sz="3200" b="1" dirty="0">
                <a:solidFill>
                  <a:srgbClr val="0070C0"/>
                </a:solidFill>
                <a:latin typeface="Myriad Pro" panose="020B0503030403020204" charset="0"/>
              </a:rPr>
              <a:t>T</a:t>
            </a:r>
            <a:r>
              <a:rPr lang="en-US" sz="3200" b="1" dirty="0">
                <a:solidFill>
                  <a:srgbClr val="FFC000"/>
                </a:solidFill>
                <a:latin typeface="Myriad Pro" panose="020B0503030403020204" charset="0"/>
              </a:rPr>
              <a:t>E</a:t>
            </a:r>
            <a:r>
              <a:rPr lang="en-US" sz="3200" b="1" dirty="0">
                <a:solidFill>
                  <a:srgbClr val="FF0000"/>
                </a:solidFill>
                <a:latin typeface="Myriad Pro" panose="020B0503030403020204" charset="0"/>
              </a:rPr>
              <a:t>A</a:t>
            </a:r>
            <a:r>
              <a:rPr lang="en-US" sz="3200" b="1" dirty="0">
                <a:solidFill>
                  <a:srgbClr val="00B050"/>
                </a:solidFill>
                <a:latin typeface="Myriad Pro" panose="020B0503030403020204" charset="0"/>
              </a:rPr>
              <a:t>M</a:t>
            </a:r>
            <a:r>
              <a:rPr lang="en-US" sz="3200" b="1" dirty="0">
                <a:latin typeface="Myriad Pro" panose="020B0503030403020204" charset="0"/>
              </a:rPr>
              <a:t> activity you want your </a:t>
            </a:r>
          </a:p>
          <a:p>
            <a:r>
              <a:rPr lang="en-US" sz="3200" b="1" dirty="0">
                <a:latin typeface="Myriad Pro" panose="020B0503030403020204" charset="0"/>
              </a:rPr>
              <a:t>     students to participate in?</a:t>
            </a:r>
            <a:endParaRPr lang="en-HK" sz="2800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1882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  <a:endParaRPr lang="en-HK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180" y="2246922"/>
            <a:ext cx="8646822" cy="295812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27180" y="4302932"/>
            <a:ext cx="4870612" cy="103399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6" name="TextBox 5"/>
          <p:cNvSpPr txBox="1"/>
          <p:nvPr/>
        </p:nvSpPr>
        <p:spPr>
          <a:xfrm>
            <a:off x="802412" y="3093829"/>
            <a:ext cx="452014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Myriad Pro" panose="020B0503030403020204" charset="0"/>
              </a:rPr>
              <a:t>Download the program </a:t>
            </a:r>
          </a:p>
          <a:p>
            <a:pPr algn="ctr"/>
            <a:r>
              <a:rPr lang="en-US" sz="3200" b="1" dirty="0">
                <a:solidFill>
                  <a:srgbClr val="FF0000"/>
                </a:solidFill>
                <a:latin typeface="Myriad Pro" panose="020B0503030403020204" charset="0"/>
              </a:rPr>
              <a:t>to </a:t>
            </a:r>
            <a:r>
              <a:rPr lang="en-US" sz="3200" b="1" dirty="0" err="1">
                <a:solidFill>
                  <a:srgbClr val="FF0000"/>
                </a:solidFill>
                <a:latin typeface="Myriad Pro" panose="020B0503030403020204" charset="0"/>
              </a:rPr>
              <a:t>micro:bit</a:t>
            </a:r>
            <a:endParaRPr lang="en-HK" sz="3200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46002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  <a:endParaRPr lang="en-HK" dirty="0"/>
          </a:p>
        </p:txBody>
      </p:sp>
      <p:sp>
        <p:nvSpPr>
          <p:cNvPr id="10" name="TextBox 9"/>
          <p:cNvSpPr txBox="1"/>
          <p:nvPr/>
        </p:nvSpPr>
        <p:spPr>
          <a:xfrm>
            <a:off x="825290" y="2846490"/>
            <a:ext cx="60224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solidFill>
                  <a:srgbClr val="FF0000"/>
                </a:solidFill>
                <a:latin typeface="Myriad Pro" panose="020B0503030403020204" charset="0"/>
              </a:rPr>
              <a:t>LED display at the same time a light sensor</a:t>
            </a:r>
            <a:endParaRPr lang="en-HK" sz="2400" b="1" u="sng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pic>
        <p:nvPicPr>
          <p:cNvPr id="4098" name="Picture 2" descr="micro:bit v2 Board &amp; Kits - SparkFun | Mous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564" y="3352348"/>
            <a:ext cx="4824290" cy="3505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2"/>
          <p:cNvSpPr/>
          <p:nvPr/>
        </p:nvSpPr>
        <p:spPr>
          <a:xfrm>
            <a:off x="4588569" y="3933406"/>
            <a:ext cx="2249153" cy="22860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8" name="Sun 7"/>
          <p:cNvSpPr/>
          <p:nvPr/>
        </p:nvSpPr>
        <p:spPr>
          <a:xfrm>
            <a:off x="7725751" y="1406543"/>
            <a:ext cx="2745887" cy="2448169"/>
          </a:xfrm>
          <a:prstGeom prst="sun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cxnSp>
        <p:nvCxnSpPr>
          <p:cNvPr id="16" name="Straight Arrow Connector 15"/>
          <p:cNvCxnSpPr/>
          <p:nvPr/>
        </p:nvCxnSpPr>
        <p:spPr>
          <a:xfrm flipH="1">
            <a:off x="6026388" y="3166105"/>
            <a:ext cx="2145323" cy="117817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5803408" y="3712662"/>
            <a:ext cx="2145323" cy="117817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>
            <a:off x="5649718" y="4328999"/>
            <a:ext cx="2145323" cy="117817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77334" y="1338350"/>
            <a:ext cx="46842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 website: makecode.microbit.org 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2547" y="1937790"/>
            <a:ext cx="17475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2. Light sensor</a:t>
            </a:r>
          </a:p>
        </p:txBody>
      </p:sp>
    </p:spTree>
    <p:extLst>
      <p:ext uri="{BB962C8B-B14F-4D97-AF65-F5344CB8AC3E}">
        <p14:creationId xmlns:p14="http://schemas.microsoft.com/office/powerpoint/2010/main" val="6211925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911" y="2987844"/>
            <a:ext cx="4830502" cy="16525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7143911" y="4111869"/>
            <a:ext cx="2698056" cy="6096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0" name="TextBox 9"/>
          <p:cNvSpPr txBox="1"/>
          <p:nvPr/>
        </p:nvSpPr>
        <p:spPr>
          <a:xfrm>
            <a:off x="7542263" y="3465538"/>
            <a:ext cx="20168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Myriad Pro" panose="020B0503030403020204" charset="0"/>
              </a:rPr>
              <a:t>Download the program </a:t>
            </a:r>
          </a:p>
          <a:p>
            <a:pPr algn="ctr"/>
            <a:r>
              <a:rPr lang="en-US" b="1" dirty="0">
                <a:solidFill>
                  <a:srgbClr val="FF0000"/>
                </a:solidFill>
                <a:latin typeface="Myriad Pro" panose="020B0503030403020204" charset="0"/>
              </a:rPr>
              <a:t>to </a:t>
            </a:r>
            <a:r>
              <a:rPr lang="en-US" b="1" dirty="0" err="1">
                <a:solidFill>
                  <a:srgbClr val="FF0000"/>
                </a:solidFill>
                <a:latin typeface="Myriad Pro" panose="020B0503030403020204" charset="0"/>
              </a:rPr>
              <a:t>micro:bit</a:t>
            </a:r>
            <a:endParaRPr lang="en-HK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710" y="2659150"/>
            <a:ext cx="6293070" cy="230700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77334" y="5235894"/>
            <a:ext cx="106478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Myriad Pro" panose="020B0503030403020204" charset="0"/>
              </a:rPr>
              <a:t>Automation: Do something by itself after receiving some information or data</a:t>
            </a:r>
            <a:endParaRPr lang="en-HK" sz="2400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7334" y="1338350"/>
            <a:ext cx="46842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 website: makecode.microbit.org 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12547" y="1937790"/>
            <a:ext cx="17475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2. Light sensor</a:t>
            </a:r>
          </a:p>
        </p:txBody>
      </p:sp>
    </p:spTree>
    <p:extLst>
      <p:ext uri="{BB962C8B-B14F-4D97-AF65-F5344CB8AC3E}">
        <p14:creationId xmlns:p14="http://schemas.microsoft.com/office/powerpoint/2010/main" val="66286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>
            <a:off x="4809392" y="2664069"/>
            <a:ext cx="4763585" cy="223324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</a:p>
        </p:txBody>
      </p:sp>
      <p:pic>
        <p:nvPicPr>
          <p:cNvPr id="11" name="Picture 2" descr="micro:bit v2 Board &amp; Kits - SparkFun | Mous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56" y="2449545"/>
            <a:ext cx="3643499" cy="2647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 rot="20318283">
            <a:off x="1097157" y="4064134"/>
            <a:ext cx="3341077" cy="43961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4" name="TextBox 3"/>
          <p:cNvSpPr txBox="1"/>
          <p:nvPr/>
        </p:nvSpPr>
        <p:spPr>
          <a:xfrm>
            <a:off x="2143165" y="4755799"/>
            <a:ext cx="12490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b="1" u="sng" dirty="0">
                <a:solidFill>
                  <a:srgbClr val="FF0000"/>
                </a:solidFill>
                <a:latin typeface="Myriad Pro" panose="020B0503030403020204" charset="0"/>
              </a:rPr>
              <a:t>I/O Pin</a:t>
            </a:r>
            <a:endParaRPr lang="en-HK" sz="2800" b="1" u="sng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70938" y="2850386"/>
            <a:ext cx="5512471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7030A0"/>
                </a:solidFill>
                <a:latin typeface="Myriad Pro" panose="020B0503030403020204" charset="0"/>
              </a:rPr>
              <a:t>Input/output pin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7030A0"/>
                </a:solidFill>
                <a:latin typeface="Myriad Pro" panose="020B0503030403020204" charset="0"/>
              </a:rPr>
              <a:t>In </a:t>
            </a:r>
            <a:r>
              <a:rPr lang="en-US" sz="2800" b="1" dirty="0" err="1">
                <a:solidFill>
                  <a:srgbClr val="7030A0"/>
                </a:solidFill>
                <a:latin typeface="Myriad Pro" panose="020B0503030403020204" charset="0"/>
              </a:rPr>
              <a:t>micro:bit</a:t>
            </a:r>
            <a:r>
              <a:rPr lang="en-US" sz="2800" b="1" dirty="0">
                <a:solidFill>
                  <a:srgbClr val="7030A0"/>
                </a:solidFill>
                <a:latin typeface="Myriad Pro" panose="020B0503030403020204" charset="0"/>
              </a:rPr>
              <a:t>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7030A0"/>
                </a:solidFill>
                <a:latin typeface="Myriad Pro" panose="020B0503030403020204" charset="0"/>
              </a:rPr>
              <a:t>“Read” = Input to </a:t>
            </a:r>
            <a:r>
              <a:rPr lang="en-US" sz="2800" b="1" dirty="0" err="1">
                <a:solidFill>
                  <a:srgbClr val="7030A0"/>
                </a:solidFill>
                <a:latin typeface="Myriad Pro" panose="020B0503030403020204" charset="0"/>
              </a:rPr>
              <a:t>micro:bit</a:t>
            </a:r>
            <a:endParaRPr lang="en-US" sz="2800" b="1" dirty="0">
              <a:solidFill>
                <a:srgbClr val="7030A0"/>
              </a:solidFill>
              <a:latin typeface="Myriad Pro" panose="020B0503030403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7030A0"/>
                </a:solidFill>
                <a:latin typeface="Myriad Pro" panose="020B0503030403020204" charset="0"/>
              </a:rPr>
              <a:t>“Write” = Output from </a:t>
            </a:r>
            <a:r>
              <a:rPr lang="en-US" sz="2800" b="1" dirty="0" err="1">
                <a:solidFill>
                  <a:srgbClr val="7030A0"/>
                </a:solidFill>
                <a:latin typeface="Myriad Pro" panose="020B0503030403020204" charset="0"/>
              </a:rPr>
              <a:t>micro:bit</a:t>
            </a:r>
            <a:endParaRPr lang="en-US" sz="2800" b="1" dirty="0">
              <a:solidFill>
                <a:srgbClr val="7030A0"/>
              </a:solidFill>
              <a:latin typeface="Myriad Pro" panose="020B0503030403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HK" sz="2800" b="1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9392" y="5017409"/>
            <a:ext cx="3822200" cy="148422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77334" y="1338350"/>
            <a:ext cx="46842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 website: makecode.microbit.org 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12547" y="1937790"/>
            <a:ext cx="36567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2. Light sensor and LED light bulb</a:t>
            </a:r>
          </a:p>
        </p:txBody>
      </p:sp>
    </p:spTree>
    <p:extLst>
      <p:ext uri="{BB962C8B-B14F-4D97-AF65-F5344CB8AC3E}">
        <p14:creationId xmlns:p14="http://schemas.microsoft.com/office/powerpoint/2010/main" val="30495612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465798" y="1252926"/>
            <a:ext cx="10328332" cy="4816834"/>
            <a:chOff x="465798" y="1252926"/>
            <a:chExt cx="10328332" cy="4816834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2"/>
            <a:srcRect l="2529" r="3677" b="8622"/>
            <a:stretch/>
          </p:blipFill>
          <p:spPr>
            <a:xfrm>
              <a:off x="465798" y="2605695"/>
              <a:ext cx="5717628" cy="3464065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83426" y="4320787"/>
              <a:ext cx="4610704" cy="165254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183426" y="5433836"/>
              <a:ext cx="2698056" cy="609600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552727" y="4766484"/>
              <a:ext cx="201689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solidFill>
                    <a:srgbClr val="FF0000"/>
                  </a:solidFill>
                  <a:latin typeface="Myriad Pro" panose="020B0503030403020204" charset="0"/>
                </a:rPr>
                <a:t>Download the program </a:t>
              </a:r>
            </a:p>
            <a:p>
              <a:pPr algn="ctr"/>
              <a:r>
                <a:rPr lang="en-US" b="1" dirty="0">
                  <a:solidFill>
                    <a:srgbClr val="FF0000"/>
                  </a:solidFill>
                  <a:latin typeface="Myriad Pro" panose="020B0503030403020204" charset="0"/>
                </a:rPr>
                <a:t>to </a:t>
              </a:r>
              <a:r>
                <a:rPr lang="en-US" b="1" dirty="0" err="1">
                  <a:solidFill>
                    <a:srgbClr val="FF0000"/>
                  </a:solidFill>
                  <a:latin typeface="Myriad Pro" panose="020B0503030403020204" charset="0"/>
                </a:rPr>
                <a:t>micro:bit</a:t>
              </a:r>
              <a:endParaRPr lang="en-HK" b="1" dirty="0">
                <a:solidFill>
                  <a:srgbClr val="FF0000"/>
                </a:solidFill>
                <a:latin typeface="Myriad Pro" panose="020B0503030403020204" charset="0"/>
              </a:endParaRPr>
            </a:p>
          </p:txBody>
        </p:sp>
        <p:pic>
          <p:nvPicPr>
            <p:cNvPr id="11" name="Picture 2" descr="micro:bit v2 Board &amp; Kits - SparkFun | Mouser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41911" y="1252926"/>
              <a:ext cx="3643499" cy="26476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Rectangle 2"/>
            <p:cNvSpPr/>
            <p:nvPr/>
          </p:nvSpPr>
          <p:spPr>
            <a:xfrm rot="20318283">
              <a:off x="7414282" y="2867515"/>
              <a:ext cx="3341077" cy="439615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8460290" y="3559180"/>
              <a:ext cx="124906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800" b="1" u="sng" dirty="0">
                  <a:solidFill>
                    <a:srgbClr val="FF0000"/>
                  </a:solidFill>
                  <a:latin typeface="Myriad Pro" panose="020B0503030403020204" charset="0"/>
                </a:rPr>
                <a:t>I/O Pin</a:t>
              </a:r>
              <a:endParaRPr lang="en-HK" sz="2800" b="1" u="sng" dirty="0">
                <a:solidFill>
                  <a:srgbClr val="FF0000"/>
                </a:solidFill>
                <a:latin typeface="Myriad Pro" panose="020B0503030403020204" charset="0"/>
              </a:endParaRPr>
            </a:p>
          </p:txBody>
        </p:sp>
        <p:pic>
          <p:nvPicPr>
            <p:cNvPr id="7170" name="Picture 2" descr="5mm LEDs - Electronic Components Parts Shop Sri Lanka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59821" y="3509399"/>
              <a:ext cx="1532350" cy="15323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TextBox 12"/>
          <p:cNvSpPr txBox="1"/>
          <p:nvPr/>
        </p:nvSpPr>
        <p:spPr>
          <a:xfrm>
            <a:off x="677334" y="1338350"/>
            <a:ext cx="46842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 website: makecode.microbit.org 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2547" y="1937790"/>
            <a:ext cx="36567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2. Light sensor and LED light bulb</a:t>
            </a:r>
          </a:p>
        </p:txBody>
      </p:sp>
    </p:spTree>
    <p:extLst>
      <p:ext uri="{BB962C8B-B14F-4D97-AF65-F5344CB8AC3E}">
        <p14:creationId xmlns:p14="http://schemas.microsoft.com/office/powerpoint/2010/main" val="26758710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07479" y="2651303"/>
            <a:ext cx="12490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b="1" u="sng" dirty="0">
                <a:solidFill>
                  <a:srgbClr val="FF0000"/>
                </a:solidFill>
                <a:latin typeface="Myriad Pro" panose="020B0503030403020204" charset="0"/>
              </a:rPr>
              <a:t>I/O Pin</a:t>
            </a:r>
            <a:endParaRPr lang="en-HK" sz="2800" b="1" u="sng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1630" y="2163583"/>
            <a:ext cx="3493311" cy="2805235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3252531" y="3304591"/>
            <a:ext cx="2696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b="1" dirty="0">
                <a:solidFill>
                  <a:srgbClr val="FF0000"/>
                </a:solidFill>
                <a:latin typeface="Myriad Pro" panose="020B0503030403020204" charset="0"/>
              </a:rPr>
              <a:t>1</a:t>
            </a:r>
            <a:endParaRPr lang="en-HK" sz="2800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210853" y="4062669"/>
            <a:ext cx="3529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b="1" dirty="0">
                <a:solidFill>
                  <a:srgbClr val="FF0000"/>
                </a:solidFill>
                <a:latin typeface="Myriad Pro" panose="020B0503030403020204" charset="0"/>
              </a:rPr>
              <a:t>0</a:t>
            </a:r>
            <a:endParaRPr lang="en-HK" sz="2800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40" t="54100" r="14829" b="13257"/>
          <a:stretch/>
        </p:blipFill>
        <p:spPr>
          <a:xfrm>
            <a:off x="3904699" y="3914552"/>
            <a:ext cx="503678" cy="77741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4" t="29809" r="49884" b="37547"/>
          <a:stretch/>
        </p:blipFill>
        <p:spPr>
          <a:xfrm>
            <a:off x="3904701" y="3257225"/>
            <a:ext cx="503676" cy="77741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77334" y="1338350"/>
            <a:ext cx="46842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 website: makecode.microbit.org </a:t>
            </a:r>
            <a:endParaRPr lang="en-HK" sz="2400" b="1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87816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526" y="1972131"/>
            <a:ext cx="5007117" cy="375533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09658" y="2571133"/>
            <a:ext cx="4792016" cy="35940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Assemble of Sensors and Parts</a:t>
            </a:r>
            <a:endParaRPr lang="en-HK" dirty="0"/>
          </a:p>
        </p:txBody>
      </p:sp>
      <p:sp>
        <p:nvSpPr>
          <p:cNvPr id="3" name="TextBox 2"/>
          <p:cNvSpPr txBox="1"/>
          <p:nvPr/>
        </p:nvSpPr>
        <p:spPr>
          <a:xfrm>
            <a:off x="8567242" y="3678587"/>
            <a:ext cx="101502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yriad Pro" panose="020B0503030403020204" charset="0"/>
              </a:rPr>
              <a:t>- to </a:t>
            </a:r>
            <a:r>
              <a:rPr lang="en-US" altLang="zh-TW" sz="3200" b="1" dirty="0">
                <a:solidFill>
                  <a:srgbClr val="FF0000"/>
                </a:solidFill>
                <a:latin typeface="Myriad Pro" panose="020B0503030403020204" charset="0"/>
              </a:rPr>
              <a:t>G</a:t>
            </a:r>
          </a:p>
          <a:p>
            <a:r>
              <a:rPr lang="en-US" altLang="zh-TW" sz="3200" b="1" dirty="0">
                <a:solidFill>
                  <a:srgbClr val="FF0000"/>
                </a:solidFill>
                <a:latin typeface="Myriad Pro" panose="020B0503030403020204" charset="0"/>
              </a:rPr>
              <a:t>+ to S</a:t>
            </a:r>
            <a:endParaRPr lang="en-HK" sz="3200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01543" y="4132350"/>
            <a:ext cx="11721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Myriad Pro" panose="020B0503030403020204" charset="0"/>
              </a:rPr>
              <a:t>Use Pin 0</a:t>
            </a:r>
            <a:endParaRPr lang="en-HK" sz="2400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5274" y="1469098"/>
            <a:ext cx="36567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2. Light sensor and LED light bulb</a:t>
            </a:r>
          </a:p>
        </p:txBody>
      </p:sp>
    </p:spTree>
    <p:extLst>
      <p:ext uri="{BB962C8B-B14F-4D97-AF65-F5344CB8AC3E}">
        <p14:creationId xmlns:p14="http://schemas.microsoft.com/office/powerpoint/2010/main" val="24278947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274" y="3660676"/>
            <a:ext cx="2685503" cy="216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77334" y="1338350"/>
            <a:ext cx="61204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 website: makecode.microbit.org 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2547" y="1937790"/>
            <a:ext cx="26132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latin typeface="Myriad Pro" panose="020B0503030403020204" charset="0"/>
              </a:rPr>
              <a:t>3</a:t>
            </a:r>
            <a:r>
              <a:rPr lang="en-US" sz="2400" b="1" dirty="0">
                <a:latin typeface="Myriad Pro" panose="020B0503030403020204" charset="0"/>
              </a:rPr>
              <a:t>. </a:t>
            </a:r>
            <a:r>
              <a:rPr lang="en-US" altLang="zh-TW" sz="2400" b="1" dirty="0">
                <a:latin typeface="Myriad Pro" panose="020B0503030403020204" charset="0"/>
              </a:rPr>
              <a:t>T</a:t>
            </a:r>
            <a:r>
              <a:rPr lang="en-US" sz="2400" b="1" dirty="0">
                <a:latin typeface="Myriad Pro" panose="020B0503030403020204" charset="0"/>
              </a:rPr>
              <a:t>emperature sensor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2547" y="2701070"/>
            <a:ext cx="49533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solidFill>
                  <a:srgbClr val="FF0000"/>
                </a:solidFill>
                <a:latin typeface="Myriad Pro" panose="020B0503030403020204" charset="0"/>
              </a:rPr>
              <a:t>Temperature sensor inside the CPU</a:t>
            </a:r>
            <a:endParaRPr lang="en-HK" sz="2400" b="1" u="sng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2031999" y="4349575"/>
            <a:ext cx="772957" cy="717725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pic>
        <p:nvPicPr>
          <p:cNvPr id="16" name="Picture 2" descr="Free thermometer celsius weather vecto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6221" y="1800015"/>
            <a:ext cx="1990421" cy="3980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7" name="Elbow Connector 16"/>
          <p:cNvCxnSpPr>
            <a:endCxn id="15" idx="6"/>
          </p:cNvCxnSpPr>
          <p:nvPr/>
        </p:nvCxnSpPr>
        <p:spPr>
          <a:xfrm rot="10800000" flipV="1">
            <a:off x="2804956" y="2931902"/>
            <a:ext cx="1817844" cy="1776536"/>
          </a:xfrm>
          <a:prstGeom prst="bentConnector3">
            <a:avLst>
              <a:gd name="adj1" fmla="val -45712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71264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r="16197"/>
          <a:stretch/>
        </p:blipFill>
        <p:spPr>
          <a:xfrm>
            <a:off x="6558950" y="4372405"/>
            <a:ext cx="4048089" cy="165254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558950" y="5496430"/>
            <a:ext cx="2698056" cy="6096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9" name="TextBox 8"/>
          <p:cNvSpPr txBox="1"/>
          <p:nvPr/>
        </p:nvSpPr>
        <p:spPr>
          <a:xfrm>
            <a:off x="6957302" y="4850099"/>
            <a:ext cx="20168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Myriad Pro" panose="020B0503030403020204" charset="0"/>
              </a:rPr>
              <a:t>Download the program </a:t>
            </a:r>
          </a:p>
          <a:p>
            <a:pPr algn="ctr"/>
            <a:r>
              <a:rPr lang="en-US" b="1" dirty="0">
                <a:solidFill>
                  <a:srgbClr val="FF0000"/>
                </a:solidFill>
                <a:latin typeface="Myriad Pro" panose="020B0503030403020204" charset="0"/>
              </a:rPr>
              <a:t>to </a:t>
            </a:r>
            <a:r>
              <a:rPr lang="en-US" b="1" dirty="0" err="1">
                <a:solidFill>
                  <a:srgbClr val="FF0000"/>
                </a:solidFill>
                <a:latin typeface="Myriad Pro" panose="020B0503030403020204" charset="0"/>
              </a:rPr>
              <a:t>micro:bit</a:t>
            </a:r>
            <a:endParaRPr lang="en-HK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406" y="2528765"/>
            <a:ext cx="4366727" cy="177217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/>
          <a:srcRect r="6232" b="15833"/>
          <a:stretch/>
        </p:blipFill>
        <p:spPr>
          <a:xfrm>
            <a:off x="772261" y="4382024"/>
            <a:ext cx="5779146" cy="174983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77334" y="1338350"/>
            <a:ext cx="61204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 website: makecode.microbit.org 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12547" y="1937790"/>
            <a:ext cx="26132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latin typeface="Myriad Pro" panose="020B0503030403020204" charset="0"/>
              </a:rPr>
              <a:t>3</a:t>
            </a:r>
            <a:r>
              <a:rPr lang="en-US" sz="2400" b="1" dirty="0">
                <a:latin typeface="Myriad Pro" panose="020B0503030403020204" charset="0"/>
              </a:rPr>
              <a:t>. </a:t>
            </a:r>
            <a:r>
              <a:rPr lang="en-US" altLang="zh-TW" sz="2400" b="1" dirty="0">
                <a:latin typeface="Myriad Pro" panose="020B0503030403020204" charset="0"/>
              </a:rPr>
              <a:t>T</a:t>
            </a:r>
            <a:r>
              <a:rPr lang="en-US" sz="2400" b="1" dirty="0">
                <a:latin typeface="Myriad Pro" panose="020B0503030403020204" charset="0"/>
              </a:rPr>
              <a:t>emperature sensor</a:t>
            </a:r>
            <a:endParaRPr lang="en-HK" sz="2400" b="1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734635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12547" y="2701070"/>
            <a:ext cx="61904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solidFill>
                  <a:srgbClr val="FF0000"/>
                </a:solidFill>
                <a:latin typeface="Myriad Pro" panose="020B0503030403020204" charset="0"/>
              </a:rPr>
              <a:t>You cannot immerse your </a:t>
            </a:r>
            <a:r>
              <a:rPr lang="en-US" sz="2400" b="1" u="sng" dirty="0" err="1">
                <a:solidFill>
                  <a:srgbClr val="FF0000"/>
                </a:solidFill>
                <a:latin typeface="Myriad Pro" panose="020B0503030403020204" charset="0"/>
              </a:rPr>
              <a:t>micro:bit</a:t>
            </a:r>
            <a:r>
              <a:rPr lang="en-US" sz="2400" b="1" u="sng" dirty="0">
                <a:solidFill>
                  <a:srgbClr val="FF0000"/>
                </a:solidFill>
                <a:latin typeface="Myriad Pro" panose="020B0503030403020204" charset="0"/>
              </a:rPr>
              <a:t> into water</a:t>
            </a:r>
            <a:endParaRPr lang="en-HK" sz="2400" b="1" u="sng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pic>
        <p:nvPicPr>
          <p:cNvPr id="9" name="Picture 2" descr="Free Water Glass photo and pictur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70"/>
          <a:stretch/>
        </p:blipFill>
        <p:spPr bwMode="auto">
          <a:xfrm>
            <a:off x="6605974" y="2931902"/>
            <a:ext cx="2280800" cy="2927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712547" y="1937790"/>
            <a:ext cx="3281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latin typeface="Myriad Pro" panose="020B0503030403020204" charset="0"/>
              </a:rPr>
              <a:t>3. Water temperature sensor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77334" y="1338350"/>
            <a:ext cx="61204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 website: makecode.microbit.org </a:t>
            </a:r>
            <a:endParaRPr lang="en-HK" sz="2400" b="1" dirty="0">
              <a:latin typeface="Myriad Pro" panose="020B0503030403020204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274" y="4015681"/>
            <a:ext cx="2685503" cy="21600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12547" y="3056075"/>
            <a:ext cx="49533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solidFill>
                  <a:srgbClr val="FF0000"/>
                </a:solidFill>
                <a:latin typeface="Myriad Pro" panose="020B0503030403020204" charset="0"/>
              </a:rPr>
              <a:t>Temperature sensor inside the CPU</a:t>
            </a:r>
            <a:endParaRPr lang="en-HK" sz="2400" b="1" u="sng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2031999" y="4704580"/>
            <a:ext cx="772957" cy="717725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cxnSp>
        <p:nvCxnSpPr>
          <p:cNvPr id="18" name="Elbow Connector 17"/>
          <p:cNvCxnSpPr>
            <a:endCxn id="17" idx="6"/>
          </p:cNvCxnSpPr>
          <p:nvPr/>
        </p:nvCxnSpPr>
        <p:spPr>
          <a:xfrm rot="10800000" flipV="1">
            <a:off x="2804956" y="3286907"/>
            <a:ext cx="1817844" cy="1776536"/>
          </a:xfrm>
          <a:prstGeom prst="bentConnector3">
            <a:avLst>
              <a:gd name="adj1" fmla="val -45712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43764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Introduction</a:t>
            </a:r>
            <a:endParaRPr lang="en-HK" dirty="0"/>
          </a:p>
        </p:txBody>
      </p:sp>
      <p:sp>
        <p:nvSpPr>
          <p:cNvPr id="5" name="TextBox 4"/>
          <p:cNvSpPr txBox="1"/>
          <p:nvPr/>
        </p:nvSpPr>
        <p:spPr>
          <a:xfrm>
            <a:off x="677334" y="1664392"/>
            <a:ext cx="415729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Myriad Pro" panose="020B0503030403020204" charset="0"/>
              </a:rPr>
              <a:t>Science investigation:</a:t>
            </a:r>
          </a:p>
          <a:p>
            <a:endParaRPr lang="en-US" sz="2400" dirty="0">
              <a:latin typeface="Myriad Pro" panose="020B050303040302020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3898670" y="2419004"/>
            <a:ext cx="3000894" cy="980901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charset="0"/>
              </a:rPr>
              <a:t>Variables</a:t>
            </a:r>
            <a:endParaRPr lang="en-HK" sz="4000" b="1" dirty="0">
              <a:solidFill>
                <a:schemeClr val="tx1">
                  <a:lumMod val="75000"/>
                  <a:lumOff val="25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677334" y="3757353"/>
            <a:ext cx="2136371" cy="84789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Myriad Pro" panose="020B0503030403020204" charset="0"/>
              </a:rPr>
              <a:t>Time</a:t>
            </a:r>
            <a:endParaRPr lang="en-HK" sz="4400" b="1" dirty="0">
              <a:solidFill>
                <a:schemeClr val="accent1">
                  <a:lumMod val="50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331865" y="3757353"/>
            <a:ext cx="2136371" cy="84789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Myriad Pro" panose="020B0503030403020204" charset="0"/>
              </a:rPr>
              <a:t>Temp.</a:t>
            </a:r>
            <a:endParaRPr lang="en-HK" sz="4400" b="1" dirty="0">
              <a:solidFill>
                <a:schemeClr val="accent1">
                  <a:lumMod val="50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677334" y="4962699"/>
            <a:ext cx="2136371" cy="84789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Myriad Pro" panose="020B0503030403020204" charset="0"/>
              </a:rPr>
              <a:t>Angle</a:t>
            </a:r>
            <a:endParaRPr lang="en-HK" sz="4400" b="1" dirty="0">
              <a:solidFill>
                <a:schemeClr val="accent1">
                  <a:lumMod val="50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331865" y="4962699"/>
            <a:ext cx="2136371" cy="84789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Myriad Pro" panose="020B0503030403020204" charset="0"/>
              </a:rPr>
              <a:t>pH</a:t>
            </a:r>
            <a:endParaRPr lang="en-HK" sz="4400" b="1" dirty="0">
              <a:solidFill>
                <a:schemeClr val="accent1">
                  <a:lumMod val="50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986396" y="3757353"/>
            <a:ext cx="2136371" cy="84789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Myriad Pro" panose="020B0503030403020204" charset="0"/>
              </a:rPr>
              <a:t>Light</a:t>
            </a:r>
            <a:endParaRPr lang="en-HK" sz="4400" b="1" dirty="0">
              <a:solidFill>
                <a:schemeClr val="accent1">
                  <a:lumMod val="50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8640927" y="3757353"/>
            <a:ext cx="2136371" cy="84789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Myriad Pro" panose="020B0503030403020204" charset="0"/>
              </a:rPr>
              <a:t>Rate</a:t>
            </a:r>
            <a:endParaRPr lang="en-HK" sz="4400" b="1" dirty="0">
              <a:solidFill>
                <a:schemeClr val="accent1">
                  <a:lumMod val="50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5986396" y="4962699"/>
            <a:ext cx="2136371" cy="84789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Myriad Pro" panose="020B0503030403020204" charset="0"/>
              </a:rPr>
              <a:t>Speed</a:t>
            </a:r>
            <a:endParaRPr lang="en-HK" sz="4400" b="1" dirty="0">
              <a:solidFill>
                <a:schemeClr val="accent1">
                  <a:lumMod val="50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8640927" y="4962699"/>
            <a:ext cx="2136371" cy="84789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Myriad Pro" panose="020B0503030403020204" charset="0"/>
              </a:rPr>
              <a:t>Turbidity</a:t>
            </a:r>
            <a:endParaRPr lang="en-HK" sz="3200" b="1" dirty="0">
              <a:solidFill>
                <a:schemeClr val="accent1">
                  <a:lumMod val="50000"/>
                </a:schemeClr>
              </a:solidFill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235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29480" y="2424855"/>
            <a:ext cx="5157181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latin typeface="Myriad Pro" panose="020B0503030403020204" charset="0"/>
              </a:rPr>
              <a:t>For light and temp., they are </a:t>
            </a:r>
            <a:r>
              <a:rPr lang="en-US" sz="2400" b="1" dirty="0">
                <a:solidFill>
                  <a:srgbClr val="7030A0"/>
                </a:solidFill>
                <a:latin typeface="Myriad Pro" panose="020B0503030403020204" charset="0"/>
              </a:rPr>
              <a:t>built-in sensors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latin typeface="Myriad Pro" panose="020B0503030403020204" charset="0"/>
              </a:rPr>
              <a:t>Now, we are using </a:t>
            </a:r>
            <a:r>
              <a:rPr lang="en-US" sz="2400" b="1" dirty="0">
                <a:solidFill>
                  <a:srgbClr val="FF0000"/>
                </a:solidFill>
                <a:latin typeface="Myriad Pro" panose="020B0503030403020204" charset="0"/>
              </a:rPr>
              <a:t>external sensor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b="1" dirty="0">
              <a:latin typeface="Myriad Pro" panose="020B0503030403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latin typeface="Myriad Pro" panose="020B0503030403020204" charset="0"/>
              </a:rPr>
              <a:t>E.g. </a:t>
            </a:r>
          </a:p>
          <a:p>
            <a:pPr lvl="1"/>
            <a:r>
              <a:rPr lang="en-US" sz="2400" b="1" dirty="0">
                <a:latin typeface="Myriad Pro" panose="020B0503030403020204" charset="0"/>
              </a:rPr>
              <a:t>Water temperature</a:t>
            </a:r>
          </a:p>
          <a:p>
            <a:pPr lvl="1"/>
            <a:r>
              <a:rPr lang="en-US" sz="2400" b="1" dirty="0">
                <a:latin typeface="Myriad Pro" panose="020B0503030403020204" charset="0"/>
              </a:rPr>
              <a:t>Ethanol</a:t>
            </a:r>
          </a:p>
          <a:p>
            <a:pPr lvl="1"/>
            <a:r>
              <a:rPr lang="en-US" sz="2400" b="1" dirty="0">
                <a:latin typeface="Myriad Pro" panose="020B0503030403020204" charset="0"/>
              </a:rPr>
              <a:t>Carbon dioxide</a:t>
            </a:r>
          </a:p>
          <a:p>
            <a:pPr lvl="1"/>
            <a:r>
              <a:rPr lang="en-US" sz="2400" b="1" dirty="0">
                <a:latin typeface="Myriad Pro" panose="020B0503030403020204" charset="0"/>
              </a:rPr>
              <a:t>IR</a:t>
            </a:r>
          </a:p>
        </p:txBody>
      </p:sp>
      <p:pic>
        <p:nvPicPr>
          <p:cNvPr id="2050" name="Picture 2" descr="BOJACK DS18B20 Temperature Sensor Module Kit with Waterproof Stainless  Steel Probe for Raspberry Pi: Amazon.com: Industrial &amp; Scientific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5744" y="1937790"/>
            <a:ext cx="3237417" cy="3237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12547" y="1937790"/>
            <a:ext cx="3281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latin typeface="Myriad Pro" panose="020B0503030403020204" charset="0"/>
              </a:rPr>
              <a:t>3. Water temperature sensor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77334" y="1338350"/>
            <a:ext cx="61204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 website: makecode.microbit.org 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54673" y="3879897"/>
            <a:ext cx="17750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400" b="1" dirty="0">
                <a:latin typeface="Myriad Pro" panose="020B0503030403020204" charset="0"/>
              </a:rPr>
              <a:t>UV</a:t>
            </a:r>
          </a:p>
          <a:p>
            <a:pPr lvl="1"/>
            <a:r>
              <a:rPr lang="en-US" sz="2400" b="1" dirty="0">
                <a:latin typeface="Myriad Pro" panose="020B0503030403020204" charset="0"/>
              </a:rPr>
              <a:t>Motion</a:t>
            </a:r>
          </a:p>
          <a:p>
            <a:pPr lvl="1"/>
            <a:r>
              <a:rPr lang="en-US" sz="2400" b="1" dirty="0">
                <a:latin typeface="Myriad Pro" panose="020B0503030403020204" charset="0"/>
              </a:rPr>
              <a:t>pH</a:t>
            </a:r>
            <a:endParaRPr lang="en-HK" sz="2400" b="1" dirty="0">
              <a:latin typeface="Myriad Pro" panose="020B050303040302020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0722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b="4206"/>
          <a:stretch/>
        </p:blipFill>
        <p:spPr>
          <a:xfrm>
            <a:off x="842103" y="2527649"/>
            <a:ext cx="1647471" cy="3690271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677333" y="5463502"/>
            <a:ext cx="1941175" cy="38792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5048" y="2524802"/>
            <a:ext cx="9477549" cy="147077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747816" y="4589977"/>
            <a:ext cx="863294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7030A0"/>
                </a:solidFill>
                <a:latin typeface="Myriad Pro" panose="020B0503030403020204" charset="0"/>
              </a:rPr>
              <a:t>Very useful searching engine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7030A0"/>
                </a:solidFill>
                <a:latin typeface="Myriad Pro" panose="020B0503030403020204" charset="0"/>
              </a:rPr>
              <a:t>You can search any pre-set coding or program available or not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7030A0"/>
                </a:solidFill>
                <a:latin typeface="Myriad Pro" panose="020B0503030403020204" charset="0"/>
              </a:rPr>
              <a:t>Any coding for different sensors</a:t>
            </a:r>
            <a:endParaRPr lang="en-HK" sz="2400" b="1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2547" y="1937790"/>
            <a:ext cx="3281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latin typeface="Myriad Pro" panose="020B0503030403020204" charset="0"/>
              </a:rPr>
              <a:t>3. Water temperature sensor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77334" y="1338350"/>
            <a:ext cx="61204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 website: makecode.microbit.org </a:t>
            </a:r>
            <a:endParaRPr lang="en-HK" sz="2400" b="1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4276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b="3551"/>
          <a:stretch/>
        </p:blipFill>
        <p:spPr>
          <a:xfrm>
            <a:off x="842103" y="2527649"/>
            <a:ext cx="1647471" cy="3715496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677333" y="5463502"/>
            <a:ext cx="1941175" cy="38792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5048" y="2524802"/>
            <a:ext cx="9477549" cy="147077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54344" y="4632505"/>
            <a:ext cx="71967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Search: </a:t>
            </a:r>
            <a:r>
              <a:rPr lang="en-US" sz="2400" b="1" u="sng" dirty="0">
                <a:hlinkClick r:id="rId4"/>
              </a:rPr>
              <a:t>https://github.com/DFRobot/pxt-ds18b20</a:t>
            </a:r>
            <a:endParaRPr lang="en-US" sz="2400" b="1" dirty="0"/>
          </a:p>
          <a:p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7" name="Curved Right Arrow 6"/>
          <p:cNvSpPr/>
          <p:nvPr/>
        </p:nvSpPr>
        <p:spPr>
          <a:xfrm rot="10579422">
            <a:off x="9812436" y="3020108"/>
            <a:ext cx="910737" cy="1950934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2547" y="1937790"/>
            <a:ext cx="3281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latin typeface="Myriad Pro" panose="020B0503030403020204" charset="0"/>
              </a:rPr>
              <a:t>3. Water temperature sensor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77334" y="1338350"/>
            <a:ext cx="61204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 website: makecode.microbit.org </a:t>
            </a:r>
            <a:endParaRPr lang="en-HK" sz="2400" b="1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02884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b="2391"/>
          <a:stretch/>
        </p:blipFill>
        <p:spPr>
          <a:xfrm>
            <a:off x="4229600" y="2028473"/>
            <a:ext cx="1621609" cy="39729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r="995" b="1160"/>
          <a:stretch/>
        </p:blipFill>
        <p:spPr>
          <a:xfrm>
            <a:off x="5845123" y="2028473"/>
            <a:ext cx="4875430" cy="397293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12547" y="1937790"/>
            <a:ext cx="3281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latin typeface="Myriad Pro" panose="020B0503030403020204" charset="0"/>
              </a:rPr>
              <a:t>3. Water temperature sensor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77334" y="1338350"/>
            <a:ext cx="61204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 website: makecode.microbit.org 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069816" y="4954644"/>
            <a:ext cx="1941175" cy="38792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8800506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b="5489"/>
          <a:stretch/>
        </p:blipFill>
        <p:spPr>
          <a:xfrm>
            <a:off x="6045771" y="2834797"/>
            <a:ext cx="5652218" cy="3219162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41"/>
          <a:stretch/>
        </p:blipFill>
        <p:spPr>
          <a:xfrm>
            <a:off x="847394" y="2693481"/>
            <a:ext cx="4940531" cy="338149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</a:p>
        </p:txBody>
      </p:sp>
      <p:sp>
        <p:nvSpPr>
          <p:cNvPr id="7" name="Rectangle 6"/>
          <p:cNvSpPr/>
          <p:nvPr/>
        </p:nvSpPr>
        <p:spPr>
          <a:xfrm>
            <a:off x="8378427" y="3565277"/>
            <a:ext cx="900886" cy="1961804"/>
          </a:xfrm>
          <a:prstGeom prst="rect">
            <a:avLst/>
          </a:prstGeom>
          <a:noFill/>
          <a:ln w="762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3" name="Rectangle 22"/>
          <p:cNvSpPr/>
          <p:nvPr/>
        </p:nvSpPr>
        <p:spPr>
          <a:xfrm>
            <a:off x="3251157" y="3714638"/>
            <a:ext cx="273439" cy="1663083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0" name="Rectangle 9"/>
          <p:cNvSpPr/>
          <p:nvPr/>
        </p:nvSpPr>
        <p:spPr>
          <a:xfrm>
            <a:off x="2544988" y="3714638"/>
            <a:ext cx="273439" cy="1663083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2" name="Rectangle 11"/>
          <p:cNvSpPr/>
          <p:nvPr/>
        </p:nvSpPr>
        <p:spPr>
          <a:xfrm>
            <a:off x="6702027" y="3565277"/>
            <a:ext cx="900886" cy="1961804"/>
          </a:xfrm>
          <a:prstGeom prst="rect">
            <a:avLst/>
          </a:prstGeom>
          <a:noFill/>
          <a:ln w="762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grpSp>
        <p:nvGrpSpPr>
          <p:cNvPr id="13" name="Group 12"/>
          <p:cNvGrpSpPr/>
          <p:nvPr/>
        </p:nvGrpSpPr>
        <p:grpSpPr>
          <a:xfrm>
            <a:off x="5256285" y="3552332"/>
            <a:ext cx="1117614" cy="1971070"/>
            <a:chOff x="9818533" y="794315"/>
            <a:chExt cx="1117614" cy="1971070"/>
          </a:xfrm>
        </p:grpSpPr>
        <p:sp>
          <p:nvSpPr>
            <p:cNvPr id="11" name="Rounded Rectangle 10"/>
            <p:cNvSpPr/>
            <p:nvPr/>
          </p:nvSpPr>
          <p:spPr>
            <a:xfrm>
              <a:off x="9818533" y="794315"/>
              <a:ext cx="1117614" cy="197107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9818533" y="939155"/>
              <a:ext cx="1117614" cy="17543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 dirty="0">
                  <a:solidFill>
                    <a:srgbClr val="FFC000"/>
                  </a:solidFill>
                  <a:latin typeface="Myriad Pro" panose="020B0503030403020204" charset="0"/>
                </a:rPr>
                <a:t>DAT</a:t>
              </a:r>
            </a:p>
            <a:p>
              <a:r>
                <a:rPr lang="en-US" sz="3600" b="1" dirty="0">
                  <a:solidFill>
                    <a:srgbClr val="FF0000"/>
                  </a:solidFill>
                  <a:latin typeface="Myriad Pro" panose="020B0503030403020204" charset="0"/>
                </a:rPr>
                <a:t>VCC</a:t>
              </a:r>
            </a:p>
            <a:p>
              <a:r>
                <a:rPr lang="en-US" sz="3600" b="1" dirty="0">
                  <a:latin typeface="Myriad Pro" panose="020B0503030403020204" charset="0"/>
                </a:rPr>
                <a:t>GND</a:t>
              </a:r>
              <a:endParaRPr lang="en-HK" sz="3600" b="1" dirty="0">
                <a:latin typeface="Myriad Pro" panose="020B0503030403020204" charset="0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712547" y="1937790"/>
            <a:ext cx="3281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latin typeface="Myriad Pro" panose="020B0503030403020204" charset="0"/>
              </a:rPr>
              <a:t>3. Water temperature sensor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77334" y="1338350"/>
            <a:ext cx="61204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 website: makecode.microbit.org </a:t>
            </a:r>
            <a:endParaRPr lang="en-HK" sz="2400" b="1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498573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812282" y="2855748"/>
            <a:ext cx="4272682" cy="2574804"/>
            <a:chOff x="966532" y="3249217"/>
            <a:chExt cx="4272682" cy="2574804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66532" y="3249217"/>
              <a:ext cx="4272682" cy="2574804"/>
            </a:xfrm>
            <a:prstGeom prst="rect">
              <a:avLst/>
            </a:prstGeom>
          </p:spPr>
        </p:pic>
        <p:sp>
          <p:nvSpPr>
            <p:cNvPr id="23" name="Rectangle 22"/>
            <p:cNvSpPr/>
            <p:nvPr/>
          </p:nvSpPr>
          <p:spPr>
            <a:xfrm>
              <a:off x="2887509" y="3778451"/>
              <a:ext cx="437581" cy="1663083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5231582" y="2168622"/>
            <a:ext cx="6343754" cy="3838655"/>
            <a:chOff x="5842010" y="2788363"/>
            <a:chExt cx="6343754" cy="3838655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400000">
              <a:off x="6523047" y="2107326"/>
              <a:ext cx="3267075" cy="4629150"/>
            </a:xfrm>
            <a:prstGeom prst="rect">
              <a:avLst/>
            </a:prstGeom>
          </p:spPr>
        </p:pic>
        <p:sp>
          <p:nvSpPr>
            <p:cNvPr id="10" name="Rectangle 9"/>
            <p:cNvSpPr/>
            <p:nvPr/>
          </p:nvSpPr>
          <p:spPr>
            <a:xfrm>
              <a:off x="6626052" y="4571034"/>
              <a:ext cx="2941321" cy="192676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cxnSp>
          <p:nvCxnSpPr>
            <p:cNvPr id="11" name="Straight Arrow Connector 10"/>
            <p:cNvCxnSpPr/>
            <p:nvPr/>
          </p:nvCxnSpPr>
          <p:spPr>
            <a:xfrm flipH="1" flipV="1">
              <a:off x="9628333" y="5216555"/>
              <a:ext cx="1245325" cy="957943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 flipH="1" flipV="1">
              <a:off x="9628334" y="5025646"/>
              <a:ext cx="1470658" cy="964516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>
              <a:stCxn id="18" idx="1"/>
            </p:cNvCxnSpPr>
            <p:nvPr/>
          </p:nvCxnSpPr>
          <p:spPr>
            <a:xfrm flipH="1" flipV="1">
              <a:off x="9628334" y="4834736"/>
              <a:ext cx="1645918" cy="893816"/>
            </a:xfrm>
            <a:prstGeom prst="straightConnector1">
              <a:avLst/>
            </a:prstGeom>
            <a:ln w="381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/>
            <p:nvPr/>
          </p:nvCxnSpPr>
          <p:spPr>
            <a:xfrm flipH="1">
              <a:off x="9677729" y="3866727"/>
              <a:ext cx="1396226" cy="739477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11098992" y="3635894"/>
              <a:ext cx="1086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latin typeface="Myriad Pro" panose="020B0503030403020204" charset="0"/>
                  <a:ea typeface="DFKai-SB" panose="03000509000000000000" pitchFamily="65" charset="-120"/>
                  <a:cs typeface="Calibri" panose="020F0502020204030204" pitchFamily="34" charset="0"/>
                </a:rPr>
                <a:t>Pin</a:t>
              </a:r>
              <a:r>
                <a:rPr lang="zh-TW" altLang="en-US" sz="2400" b="1" dirty="0">
                  <a:latin typeface="Myriad Pro" panose="020B0503030403020204" charset="0"/>
                  <a:ea typeface="DFKai-SB" panose="03000509000000000000" pitchFamily="65" charset="-120"/>
                </a:rPr>
                <a:t> </a:t>
              </a:r>
              <a:r>
                <a:rPr lang="en-US" altLang="zh-TW" sz="2400" b="1" dirty="0">
                  <a:latin typeface="Myriad Pro" panose="020B0503030403020204" charset="0"/>
                  <a:ea typeface="DFKai-SB" panose="03000509000000000000" pitchFamily="65" charset="-120"/>
                </a:rPr>
                <a:t>no.</a:t>
              </a:r>
              <a:endParaRPr lang="en-HK" sz="2400" b="1" dirty="0">
                <a:latin typeface="Myriad Pro" panose="020B0503030403020204" charset="0"/>
                <a:ea typeface="DFKai-SB" panose="03000509000000000000" pitchFamily="65" charset="-12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0849488" y="6103798"/>
              <a:ext cx="42672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800" b="1" dirty="0">
                  <a:latin typeface="Myriad Pro" panose="020B0503030403020204" charset="0"/>
                  <a:ea typeface="DFKai-SB" panose="03000509000000000000" pitchFamily="65" charset="-120"/>
                  <a:cs typeface="Calibri" panose="020F0502020204030204" pitchFamily="34" charset="0"/>
                </a:rPr>
                <a:t>G</a:t>
              </a:r>
              <a:endParaRPr lang="en-HK" sz="2800" b="1" dirty="0">
                <a:latin typeface="Myriad Pro" panose="020B0503030403020204" charset="0"/>
                <a:ea typeface="DFKai-SB" panose="03000509000000000000" pitchFamily="65" charset="-120"/>
                <a:cs typeface="Calibri" panose="020F0502020204030204" pitchFamily="34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1073955" y="5824021"/>
              <a:ext cx="40427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b="1" dirty="0">
                  <a:solidFill>
                    <a:srgbClr val="FF0000"/>
                  </a:solidFill>
                  <a:latin typeface="Myriad Pro" panose="020B0503030403020204" charset="0"/>
                  <a:ea typeface="DFKai-SB" panose="03000509000000000000" pitchFamily="65" charset="-120"/>
                  <a:cs typeface="Calibri" panose="020F0502020204030204" pitchFamily="34" charset="0"/>
                </a:rPr>
                <a:t>V</a:t>
              </a:r>
              <a:endParaRPr lang="en-HK" sz="2800" b="1" dirty="0">
                <a:solidFill>
                  <a:srgbClr val="FF0000"/>
                </a:solidFill>
                <a:latin typeface="Myriad Pro" panose="020B0503030403020204" charset="0"/>
                <a:ea typeface="DFKai-SB" panose="03000509000000000000" pitchFamily="65" charset="-120"/>
                <a:cs typeface="Calibri" panose="020F050202020403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1274252" y="5466942"/>
              <a:ext cx="3642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b="1" dirty="0">
                  <a:solidFill>
                    <a:srgbClr val="FFC000"/>
                  </a:solidFill>
                  <a:latin typeface="Myriad Pro" panose="020B0503030403020204" charset="0"/>
                  <a:ea typeface="DFKai-SB" panose="03000509000000000000" pitchFamily="65" charset="-120"/>
                  <a:cs typeface="Calibri" panose="020F0502020204030204" pitchFamily="34" charset="0"/>
                </a:rPr>
                <a:t>S</a:t>
              </a:r>
              <a:endParaRPr lang="en-HK" sz="2800" b="1" dirty="0">
                <a:solidFill>
                  <a:srgbClr val="FFC000"/>
                </a:solidFill>
                <a:latin typeface="Myriad Pro" panose="020B0503030403020204" charset="0"/>
                <a:ea typeface="DFKai-SB" panose="03000509000000000000" pitchFamily="65" charset="-120"/>
                <a:cs typeface="Calibri" panose="020F0502020204030204" pitchFamily="34" charset="0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712547" y="1937790"/>
            <a:ext cx="3281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latin typeface="Myriad Pro" panose="020B0503030403020204" charset="0"/>
              </a:rPr>
              <a:t>3. Water temperature sensor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77334" y="1338350"/>
            <a:ext cx="61204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 website: makecode.microbit.org </a:t>
            </a:r>
            <a:endParaRPr lang="en-HK" sz="2400" b="1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336971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</a:p>
        </p:txBody>
      </p:sp>
      <p:pic>
        <p:nvPicPr>
          <p:cNvPr id="11266" name="Picture 2" descr="Turbidity Sensor COM41 ,R15 - Faranux Electronic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4514" y="2742844"/>
            <a:ext cx="3015779" cy="2274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12547" y="2399455"/>
            <a:ext cx="5157181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latin typeface="Myriad Pro" panose="020B0503030403020204" charset="0"/>
              </a:rPr>
              <a:t>For light and temp., they are </a:t>
            </a:r>
            <a:r>
              <a:rPr lang="en-US" sz="2400" b="1" dirty="0">
                <a:solidFill>
                  <a:srgbClr val="7030A0"/>
                </a:solidFill>
                <a:latin typeface="Myriad Pro" panose="020B0503030403020204" charset="0"/>
              </a:rPr>
              <a:t>built-in sensors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latin typeface="Myriad Pro" panose="020B0503030403020204" charset="0"/>
              </a:rPr>
              <a:t>Now, we are using </a:t>
            </a:r>
            <a:r>
              <a:rPr lang="en-US" sz="2400" b="1" dirty="0">
                <a:solidFill>
                  <a:srgbClr val="FF0000"/>
                </a:solidFill>
                <a:latin typeface="Myriad Pro" panose="020B0503030403020204" charset="0"/>
              </a:rPr>
              <a:t>external sensor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b="1" dirty="0">
              <a:latin typeface="Myriad Pro" panose="020B0503030403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latin typeface="Myriad Pro" panose="020B0503030403020204" charset="0"/>
              </a:rPr>
              <a:t>E.g. </a:t>
            </a:r>
          </a:p>
          <a:p>
            <a:pPr lvl="1"/>
            <a:r>
              <a:rPr lang="en-US" sz="2400" b="1" dirty="0">
                <a:latin typeface="Myriad Pro" panose="020B0503030403020204" charset="0"/>
              </a:rPr>
              <a:t>Water temperature</a:t>
            </a:r>
          </a:p>
          <a:p>
            <a:pPr lvl="1"/>
            <a:r>
              <a:rPr lang="en-US" sz="2400" b="1" dirty="0">
                <a:latin typeface="Myriad Pro" panose="020B0503030403020204" charset="0"/>
              </a:rPr>
              <a:t>Ethanol</a:t>
            </a:r>
          </a:p>
          <a:p>
            <a:pPr lvl="1"/>
            <a:r>
              <a:rPr lang="en-US" sz="2400" b="1" dirty="0">
                <a:latin typeface="Myriad Pro" panose="020B0503030403020204" charset="0"/>
              </a:rPr>
              <a:t>Carbon dioxide</a:t>
            </a:r>
          </a:p>
          <a:p>
            <a:pPr lvl="1"/>
            <a:r>
              <a:rPr lang="en-US" sz="2400" b="1" dirty="0">
                <a:latin typeface="Myriad Pro" panose="020B0503030403020204" charset="0"/>
              </a:rPr>
              <a:t>IR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12547" y="1930763"/>
            <a:ext cx="28488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latin typeface="Myriad Pro" panose="020B0503030403020204" charset="0"/>
              </a:rPr>
              <a:t>4. Water turbidity sensor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77334" y="1338350"/>
            <a:ext cx="61204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 website: makecode.microbit.org 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54673" y="3879897"/>
            <a:ext cx="17750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400" b="1" dirty="0">
                <a:latin typeface="Myriad Pro" panose="020B0503030403020204" charset="0"/>
              </a:rPr>
              <a:t>UV</a:t>
            </a:r>
          </a:p>
          <a:p>
            <a:pPr lvl="1"/>
            <a:r>
              <a:rPr lang="en-US" sz="2400" b="1" dirty="0">
                <a:latin typeface="Myriad Pro" panose="020B0503030403020204" charset="0"/>
              </a:rPr>
              <a:t>Motion</a:t>
            </a:r>
          </a:p>
          <a:p>
            <a:pPr lvl="1"/>
            <a:r>
              <a:rPr lang="en-US" sz="2400" b="1" dirty="0">
                <a:latin typeface="Myriad Pro" panose="020B0503030403020204" charset="0"/>
              </a:rPr>
              <a:t>pH</a:t>
            </a:r>
            <a:endParaRPr lang="en-HK" sz="2400" b="1" dirty="0">
              <a:latin typeface="Myriad Pro" panose="020B050303040302020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892140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87405" y="3243856"/>
            <a:ext cx="66700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>
                <a:solidFill>
                  <a:srgbClr val="7030A0"/>
                </a:solidFill>
                <a:latin typeface="Myriad Pro" panose="020B0503030403020204" charset="0"/>
              </a:rPr>
              <a:t>What will be changed if the water turbidity changed?</a:t>
            </a:r>
            <a:endParaRPr lang="en-HK" sz="2800" b="1" u="sng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2547" y="1930763"/>
            <a:ext cx="28488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latin typeface="Myriad Pro" panose="020B0503030403020204" charset="0"/>
              </a:rPr>
              <a:t>4. Water turbidity sensor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77334" y="1338350"/>
            <a:ext cx="61204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 website: makecode.microbit.org 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10153" y="4025462"/>
            <a:ext cx="76600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Turbidity Standard: https://www.dosiclor.com/turbidity-standard-product-line/</a:t>
            </a:r>
          </a:p>
        </p:txBody>
      </p:sp>
      <p:pic>
        <p:nvPicPr>
          <p:cNvPr id="10" name="Picture 2" descr="Free Water Glass photo and pictur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70"/>
          <a:stretch/>
        </p:blipFill>
        <p:spPr bwMode="auto">
          <a:xfrm>
            <a:off x="1157492" y="2751387"/>
            <a:ext cx="2280800" cy="2927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312467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</a:p>
        </p:txBody>
      </p:sp>
      <p:pic>
        <p:nvPicPr>
          <p:cNvPr id="11266" name="Picture 2" descr="Turbidity Sensor COM41 ,R15 - Faranux Electronic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516" y="2528765"/>
            <a:ext cx="4359031" cy="3287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141547" y="2398380"/>
            <a:ext cx="43952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7030A0"/>
                </a:solidFill>
                <a:latin typeface="Myriad Pro" panose="020B0503030403020204" charset="0"/>
              </a:rPr>
              <a:t>Light emitter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7030A0"/>
                </a:solidFill>
                <a:latin typeface="Myriad Pro" panose="020B0503030403020204" charset="0"/>
              </a:rPr>
              <a:t>To detect the light scattering</a:t>
            </a:r>
            <a:endParaRPr lang="en-HK" sz="2400" b="1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2547" y="1930763"/>
            <a:ext cx="28488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latin typeface="Myriad Pro" panose="020B0503030403020204" charset="0"/>
              </a:rPr>
              <a:t>4. Water turbidity sensor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77334" y="1338350"/>
            <a:ext cx="61204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 website: makecode.microbit.org </a:t>
            </a:r>
            <a:endParaRPr lang="en-HK" sz="2400" b="1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913669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>
            <a:off x="4809392" y="2664069"/>
            <a:ext cx="6005146" cy="223324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/>
              <a:t>Coding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7334" y="1338350"/>
            <a:ext cx="61204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 website: makecode.microbit.org </a:t>
            </a:r>
            <a:endParaRPr lang="en-HK" sz="2400" b="1" dirty="0">
              <a:latin typeface="Myriad Pro" panose="020B0503030403020204" charset="0"/>
            </a:endParaRPr>
          </a:p>
        </p:txBody>
      </p:sp>
      <p:pic>
        <p:nvPicPr>
          <p:cNvPr id="11" name="Picture 2" descr="micro:bit v2 Board &amp; Kits - SparkFun | Mous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56" y="2449545"/>
            <a:ext cx="3643499" cy="2647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 rot="20318283">
            <a:off x="1097157" y="4064134"/>
            <a:ext cx="3341077" cy="43961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4" name="TextBox 3"/>
          <p:cNvSpPr txBox="1"/>
          <p:nvPr/>
        </p:nvSpPr>
        <p:spPr>
          <a:xfrm>
            <a:off x="2143165" y="4755799"/>
            <a:ext cx="12490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b="1" u="sng" dirty="0">
                <a:solidFill>
                  <a:srgbClr val="FF0000"/>
                </a:solidFill>
                <a:latin typeface="Myriad Pro" panose="020B0503030403020204" charset="0"/>
              </a:rPr>
              <a:t>I/O Pin</a:t>
            </a:r>
            <a:endParaRPr lang="en-HK" sz="2800" b="1" u="sng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70938" y="2850386"/>
            <a:ext cx="5512471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7030A0"/>
                </a:solidFill>
                <a:latin typeface="Myriad Pro" panose="020B0503030403020204" charset="0"/>
              </a:rPr>
              <a:t>Input/output pin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7030A0"/>
                </a:solidFill>
                <a:latin typeface="Myriad Pro" panose="020B0503030403020204" charset="0"/>
              </a:rPr>
              <a:t>In </a:t>
            </a:r>
            <a:r>
              <a:rPr lang="en-US" sz="2800" b="1" dirty="0" err="1">
                <a:solidFill>
                  <a:srgbClr val="7030A0"/>
                </a:solidFill>
                <a:latin typeface="Myriad Pro" panose="020B0503030403020204" charset="0"/>
              </a:rPr>
              <a:t>micro:bit</a:t>
            </a:r>
            <a:r>
              <a:rPr lang="en-US" sz="2800" b="1" dirty="0">
                <a:solidFill>
                  <a:srgbClr val="7030A0"/>
                </a:solidFill>
                <a:latin typeface="Myriad Pro" panose="020B0503030403020204" charset="0"/>
              </a:rPr>
              <a:t>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7030A0"/>
                </a:solidFill>
                <a:latin typeface="Myriad Pro" panose="020B0503030403020204" charset="0"/>
              </a:rPr>
              <a:t>“Read” = Input to </a:t>
            </a:r>
            <a:r>
              <a:rPr lang="en-US" sz="2800" b="1" dirty="0" err="1">
                <a:solidFill>
                  <a:srgbClr val="7030A0"/>
                </a:solidFill>
                <a:latin typeface="Myriad Pro" panose="020B0503030403020204" charset="0"/>
              </a:rPr>
              <a:t>micro:bit</a:t>
            </a:r>
            <a:endParaRPr lang="en-US" sz="2800" b="1" dirty="0">
              <a:solidFill>
                <a:srgbClr val="7030A0"/>
              </a:solidFill>
              <a:latin typeface="Myriad Pro" panose="020B0503030403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7030A0"/>
                </a:solidFill>
                <a:latin typeface="Myriad Pro" panose="020B0503030403020204" charset="0"/>
              </a:rPr>
              <a:t>“Write” = Output from </a:t>
            </a:r>
            <a:r>
              <a:rPr lang="en-US" sz="2800" b="1" dirty="0" err="1">
                <a:solidFill>
                  <a:srgbClr val="7030A0"/>
                </a:solidFill>
                <a:latin typeface="Myriad Pro" panose="020B0503030403020204" charset="0"/>
              </a:rPr>
              <a:t>micro:bit</a:t>
            </a:r>
            <a:endParaRPr lang="en-US" sz="2800" b="1" dirty="0">
              <a:solidFill>
                <a:srgbClr val="7030A0"/>
              </a:solidFill>
              <a:latin typeface="Myriad Pro" panose="020B0503030403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HK" sz="2800" b="1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9392" y="5017409"/>
            <a:ext cx="3822200" cy="148422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12547" y="1937790"/>
            <a:ext cx="27943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latin typeface="Myriad Pro" panose="020B0503030403020204" charset="0"/>
              </a:rPr>
              <a:t>4</a:t>
            </a:r>
            <a:r>
              <a:rPr lang="en-US" sz="2400" b="1" dirty="0">
                <a:latin typeface="Myriad Pro" panose="020B0503030403020204" charset="0"/>
              </a:rPr>
              <a:t>. Water turbidity device</a:t>
            </a:r>
            <a:endParaRPr lang="en-HK" sz="2400" b="1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8136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Introduction</a:t>
            </a:r>
            <a:endParaRPr lang="en-HK" dirty="0"/>
          </a:p>
        </p:txBody>
      </p:sp>
      <p:sp>
        <p:nvSpPr>
          <p:cNvPr id="5" name="TextBox 4"/>
          <p:cNvSpPr txBox="1"/>
          <p:nvPr/>
        </p:nvSpPr>
        <p:spPr>
          <a:xfrm>
            <a:off x="677334" y="1664392"/>
            <a:ext cx="415729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Myriad Pro" panose="020B0503030403020204" charset="0"/>
              </a:rPr>
              <a:t>Science investigation:</a:t>
            </a:r>
          </a:p>
          <a:p>
            <a:endParaRPr lang="en-US" sz="2400" dirty="0">
              <a:latin typeface="Myriad Pro" panose="020B050303040302020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6891252" y="2465648"/>
            <a:ext cx="3000894" cy="980901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charset="0"/>
              </a:rPr>
              <a:t>Variables</a:t>
            </a:r>
            <a:endParaRPr lang="en-HK" sz="4000" b="1" dirty="0">
              <a:solidFill>
                <a:schemeClr val="tx1">
                  <a:lumMod val="75000"/>
                  <a:lumOff val="25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677334" y="3757353"/>
            <a:ext cx="2136371" cy="84789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Myriad Pro" panose="020B0503030403020204" charset="0"/>
              </a:rPr>
              <a:t>Time</a:t>
            </a:r>
            <a:endParaRPr lang="en-HK" sz="4400" b="1" dirty="0">
              <a:solidFill>
                <a:schemeClr val="accent1">
                  <a:lumMod val="50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331865" y="3757353"/>
            <a:ext cx="2136371" cy="84789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Myriad Pro" panose="020B0503030403020204" charset="0"/>
              </a:rPr>
              <a:t>Temp.</a:t>
            </a:r>
            <a:endParaRPr lang="en-HK" sz="4400" b="1" dirty="0">
              <a:solidFill>
                <a:schemeClr val="accent1">
                  <a:lumMod val="50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677334" y="4962699"/>
            <a:ext cx="2136371" cy="84789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Myriad Pro" panose="020B0503030403020204" charset="0"/>
              </a:rPr>
              <a:t>Angle</a:t>
            </a:r>
            <a:endParaRPr lang="en-HK" sz="4400" b="1" dirty="0">
              <a:solidFill>
                <a:schemeClr val="accent1">
                  <a:lumMod val="50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331865" y="4962699"/>
            <a:ext cx="2136371" cy="84789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Myriad Pro" panose="020B0503030403020204" charset="0"/>
              </a:rPr>
              <a:t>pH</a:t>
            </a:r>
            <a:endParaRPr lang="en-HK" sz="4400" b="1" dirty="0">
              <a:solidFill>
                <a:schemeClr val="accent1">
                  <a:lumMod val="50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986396" y="3757353"/>
            <a:ext cx="2136371" cy="84789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Myriad Pro" panose="020B0503030403020204" charset="0"/>
              </a:rPr>
              <a:t>Light</a:t>
            </a:r>
            <a:endParaRPr lang="en-HK" sz="4400" b="1" dirty="0">
              <a:solidFill>
                <a:schemeClr val="accent1">
                  <a:lumMod val="50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8640927" y="3757353"/>
            <a:ext cx="2136371" cy="84789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Myriad Pro" panose="020B0503030403020204" charset="0"/>
              </a:rPr>
              <a:t>Rate</a:t>
            </a:r>
            <a:endParaRPr lang="en-HK" sz="4400" b="1" dirty="0">
              <a:solidFill>
                <a:schemeClr val="accent1">
                  <a:lumMod val="50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5986396" y="4962699"/>
            <a:ext cx="2136371" cy="84789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Myriad Pro" panose="020B0503030403020204" charset="0"/>
              </a:rPr>
              <a:t>Speed</a:t>
            </a:r>
            <a:endParaRPr lang="en-HK" sz="4400" b="1" dirty="0">
              <a:solidFill>
                <a:schemeClr val="accent1">
                  <a:lumMod val="50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8640927" y="4962699"/>
            <a:ext cx="2136371" cy="84789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Myriad Pro" panose="020B0503030403020204" charset="0"/>
              </a:rPr>
              <a:t>Turbidity</a:t>
            </a:r>
            <a:endParaRPr lang="en-HK" sz="3200" b="1" dirty="0">
              <a:solidFill>
                <a:schemeClr val="accent1">
                  <a:lumMod val="50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1255533" y="2457325"/>
            <a:ext cx="3000894" cy="980901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charset="0"/>
              </a:rPr>
              <a:t>Tools</a:t>
            </a:r>
            <a:endParaRPr lang="en-HK" sz="4000" b="1" dirty="0">
              <a:solidFill>
                <a:schemeClr val="tx1">
                  <a:lumMod val="75000"/>
                  <a:lumOff val="25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14" name="Right Arrow 13"/>
          <p:cNvSpPr/>
          <p:nvPr/>
        </p:nvSpPr>
        <p:spPr>
          <a:xfrm>
            <a:off x="4572000" y="2697475"/>
            <a:ext cx="2094807" cy="6026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5" name="TextBox 14"/>
          <p:cNvSpPr txBox="1"/>
          <p:nvPr/>
        </p:nvSpPr>
        <p:spPr>
          <a:xfrm>
            <a:off x="4806284" y="2384832"/>
            <a:ext cx="15566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Myriad Pro" panose="020B0503030403020204" charset="0"/>
              </a:rPr>
              <a:t>Measure</a:t>
            </a:r>
            <a:endParaRPr lang="en-HK" sz="2800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478872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>
            <a:off x="4809392" y="2664069"/>
            <a:ext cx="6005146" cy="223324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/>
              <a:t>Coding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7334" y="1338350"/>
            <a:ext cx="61204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 website: makecode.microbit.org </a:t>
            </a:r>
            <a:endParaRPr lang="en-HK" sz="2400" b="1" dirty="0">
              <a:latin typeface="Myriad Pro" panose="020B0503030403020204" charset="0"/>
            </a:endParaRPr>
          </a:p>
        </p:txBody>
      </p:sp>
      <p:pic>
        <p:nvPicPr>
          <p:cNvPr id="11" name="Picture 2" descr="micro:bit v2 Board &amp; Kits - SparkFun | Mous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56" y="2449545"/>
            <a:ext cx="3643499" cy="2647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 rot="20318283">
            <a:off x="1097157" y="4064134"/>
            <a:ext cx="3341077" cy="43961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4" name="TextBox 3"/>
          <p:cNvSpPr txBox="1"/>
          <p:nvPr/>
        </p:nvSpPr>
        <p:spPr>
          <a:xfrm>
            <a:off x="2143165" y="4755799"/>
            <a:ext cx="12490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b="1" u="sng" dirty="0">
                <a:solidFill>
                  <a:srgbClr val="FF0000"/>
                </a:solidFill>
                <a:latin typeface="Myriad Pro" panose="020B0503030403020204" charset="0"/>
              </a:rPr>
              <a:t>I/O Pin</a:t>
            </a:r>
            <a:endParaRPr lang="en-HK" sz="2800" b="1" u="sng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70938" y="2850386"/>
            <a:ext cx="5512471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7030A0"/>
                </a:solidFill>
                <a:latin typeface="Myriad Pro" panose="020B0503030403020204" charset="0"/>
              </a:rPr>
              <a:t>Input/output pin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7030A0"/>
                </a:solidFill>
                <a:latin typeface="Myriad Pro" panose="020B0503030403020204" charset="0"/>
              </a:rPr>
              <a:t>In </a:t>
            </a:r>
            <a:r>
              <a:rPr lang="en-US" sz="2800" b="1" dirty="0" err="1">
                <a:solidFill>
                  <a:srgbClr val="7030A0"/>
                </a:solidFill>
                <a:latin typeface="Myriad Pro" panose="020B0503030403020204" charset="0"/>
              </a:rPr>
              <a:t>micro:bit</a:t>
            </a:r>
            <a:r>
              <a:rPr lang="en-US" sz="2800" b="1" dirty="0">
                <a:solidFill>
                  <a:srgbClr val="7030A0"/>
                </a:solidFill>
                <a:latin typeface="Myriad Pro" panose="020B0503030403020204" charset="0"/>
              </a:rPr>
              <a:t>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7030A0"/>
                </a:solidFill>
                <a:latin typeface="Myriad Pro" panose="020B0503030403020204" charset="0"/>
              </a:rPr>
              <a:t>“Read” = Input to </a:t>
            </a:r>
            <a:r>
              <a:rPr lang="en-US" sz="2800" b="1" dirty="0" err="1">
                <a:solidFill>
                  <a:srgbClr val="7030A0"/>
                </a:solidFill>
                <a:latin typeface="Myriad Pro" panose="020B0503030403020204" charset="0"/>
              </a:rPr>
              <a:t>micro:bit</a:t>
            </a:r>
            <a:endParaRPr lang="en-US" sz="2800" b="1" dirty="0">
              <a:solidFill>
                <a:srgbClr val="7030A0"/>
              </a:solidFill>
              <a:latin typeface="Myriad Pro" panose="020B0503030403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7030A0"/>
                </a:solidFill>
                <a:latin typeface="Myriad Pro" panose="020B0503030403020204" charset="0"/>
              </a:rPr>
              <a:t>“Write” = Output from </a:t>
            </a:r>
            <a:r>
              <a:rPr lang="en-US" sz="2800" b="1" dirty="0" err="1">
                <a:solidFill>
                  <a:srgbClr val="7030A0"/>
                </a:solidFill>
                <a:latin typeface="Myriad Pro" panose="020B0503030403020204" charset="0"/>
              </a:rPr>
              <a:t>micro:bit</a:t>
            </a:r>
            <a:endParaRPr lang="en-US" sz="2800" b="1" dirty="0">
              <a:solidFill>
                <a:srgbClr val="7030A0"/>
              </a:solidFill>
              <a:latin typeface="Myriad Pro" panose="020B0503030403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HK" sz="2800" b="1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3540479" y="5041986"/>
            <a:ext cx="2885665" cy="112055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12547" y="1937790"/>
            <a:ext cx="27943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latin typeface="Myriad Pro" panose="020B0503030403020204" charset="0"/>
              </a:rPr>
              <a:t>4</a:t>
            </a:r>
            <a:r>
              <a:rPr lang="en-US" sz="2400" b="1" dirty="0">
                <a:latin typeface="Myriad Pro" panose="020B0503030403020204" charset="0"/>
              </a:rPr>
              <a:t>. Water turbidity device</a:t>
            </a:r>
            <a:endParaRPr lang="en-HK" sz="2400" b="1" dirty="0">
              <a:latin typeface="Myriad Pro" panose="020B050303040302020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60327" y="5041986"/>
            <a:ext cx="3007504" cy="1101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17853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/>
              <a:t>Coding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7334" y="1338350"/>
            <a:ext cx="61204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 website: makecode.microbit.org 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2547" y="1937790"/>
            <a:ext cx="27943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latin typeface="Myriad Pro" panose="020B0503030403020204" charset="0"/>
              </a:rPr>
              <a:t>4</a:t>
            </a:r>
            <a:r>
              <a:rPr lang="en-US" sz="2400" b="1" dirty="0">
                <a:latin typeface="Myriad Pro" panose="020B0503030403020204" charset="0"/>
              </a:rPr>
              <a:t>. Water turbidity device</a:t>
            </a:r>
            <a:endParaRPr lang="en-HK" sz="2400" b="1" dirty="0">
              <a:latin typeface="Myriad Pro" panose="020B050303040302020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320" y="2659150"/>
            <a:ext cx="6619875" cy="23812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4353" y="4393906"/>
            <a:ext cx="4830502" cy="165254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614353" y="5517931"/>
            <a:ext cx="2698056" cy="6096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9" name="TextBox 8"/>
          <p:cNvSpPr txBox="1"/>
          <p:nvPr/>
        </p:nvSpPr>
        <p:spPr>
          <a:xfrm>
            <a:off x="6012705" y="4871600"/>
            <a:ext cx="20168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Myriad Pro" panose="020B0503030403020204" charset="0"/>
              </a:rPr>
              <a:t>Download the program </a:t>
            </a:r>
          </a:p>
          <a:p>
            <a:pPr algn="ctr"/>
            <a:r>
              <a:rPr lang="en-US" b="1" dirty="0">
                <a:solidFill>
                  <a:srgbClr val="FF0000"/>
                </a:solidFill>
                <a:latin typeface="Myriad Pro" panose="020B0503030403020204" charset="0"/>
              </a:rPr>
              <a:t>to </a:t>
            </a:r>
            <a:r>
              <a:rPr lang="en-US" b="1" dirty="0" err="1">
                <a:solidFill>
                  <a:srgbClr val="FF0000"/>
                </a:solidFill>
                <a:latin typeface="Myriad Pro" panose="020B0503030403020204" charset="0"/>
              </a:rPr>
              <a:t>micro:bit</a:t>
            </a:r>
            <a:endParaRPr lang="en-HK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797999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/>
              <a:t>Assemble of Sensors and Parts</a:t>
            </a:r>
            <a:endParaRPr lang="en-HK" dirty="0"/>
          </a:p>
        </p:txBody>
      </p:sp>
      <p:pic>
        <p:nvPicPr>
          <p:cNvPr id="11266" name="Picture 2" descr="17e5671555ca2ae9924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0384" y="2106807"/>
            <a:ext cx="5658824" cy="424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732699" y="5266610"/>
            <a:ext cx="14125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2">
                    <a:lumMod val="10000"/>
                  </a:schemeClr>
                </a:solidFill>
                <a:latin typeface="Myriad Pro" panose="020B0503030403020204" charset="0"/>
              </a:rPr>
              <a:t>Jump wires</a:t>
            </a:r>
            <a:endParaRPr lang="en-HK" sz="2400" b="1" dirty="0">
              <a:solidFill>
                <a:schemeClr val="bg2">
                  <a:lumMod val="10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44158" y="2437514"/>
            <a:ext cx="28119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srgbClr val="7030A0"/>
                </a:solidFill>
                <a:latin typeface="Myriad Pro" panose="020B0503030403020204" charset="0"/>
              </a:rPr>
              <a:t>micro:bit</a:t>
            </a:r>
            <a:r>
              <a:rPr lang="en-US" sz="2400" b="1" dirty="0">
                <a:solidFill>
                  <a:srgbClr val="7030A0"/>
                </a:solidFill>
                <a:latin typeface="Myriad Pro" panose="020B0503030403020204" charset="0"/>
              </a:rPr>
              <a:t> breakout board</a:t>
            </a:r>
            <a:endParaRPr lang="en-HK" sz="2400" b="1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70132" y="3102894"/>
            <a:ext cx="11304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schemeClr val="accent3">
                    <a:lumMod val="75000"/>
                  </a:schemeClr>
                </a:solidFill>
                <a:latin typeface="Myriad Pro" panose="020B0503030403020204" charset="0"/>
              </a:rPr>
              <a:t>micro:bit</a:t>
            </a:r>
            <a:endParaRPr lang="en-HK" sz="2400" b="1" dirty="0">
              <a:solidFill>
                <a:schemeClr val="accent3">
                  <a:lumMod val="75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9269" y="3397869"/>
            <a:ext cx="22508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Myriad Pro" panose="020B0503030403020204" charset="0"/>
              </a:rPr>
              <a:t>2x 3A battery box </a:t>
            </a:r>
          </a:p>
          <a:p>
            <a:r>
              <a:rPr lang="en-US" sz="2000" b="1" dirty="0">
                <a:latin typeface="Myriad Pro" panose="020B0503030403020204" charset="0"/>
              </a:rPr>
              <a:t>with switch </a:t>
            </a:r>
            <a:endParaRPr lang="en-HK" sz="2000" b="1" dirty="0">
              <a:latin typeface="Myriad Pro" panose="020B050303040302020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49077" y="5519651"/>
            <a:ext cx="19207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  <a:latin typeface="Myriad Pro" panose="020B0503030403020204" charset="0"/>
              </a:rPr>
              <a:t>Turbidity sensor</a:t>
            </a:r>
            <a:endParaRPr lang="en-HK" sz="2400" b="1" dirty="0">
              <a:solidFill>
                <a:schemeClr val="bg2">
                  <a:lumMod val="25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7899230" y="2535382"/>
            <a:ext cx="3882043" cy="282330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1" name="TextBox 10"/>
          <p:cNvSpPr txBox="1"/>
          <p:nvPr/>
        </p:nvSpPr>
        <p:spPr>
          <a:xfrm>
            <a:off x="8013470" y="3150043"/>
            <a:ext cx="301383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2400" b="1" dirty="0" err="1">
                <a:latin typeface="Myriad Pro" panose="020B0503030403020204" charset="0"/>
              </a:rPr>
              <a:t>micro:bit</a:t>
            </a:r>
            <a:endParaRPr lang="en-US" sz="2400" b="1" dirty="0">
              <a:latin typeface="Myriad Pro" panose="020B050303040302020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400" b="1" dirty="0">
                <a:latin typeface="Myriad Pro" panose="020B0503030403020204" charset="0"/>
              </a:rPr>
              <a:t>Breakout board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b="1" dirty="0">
                <a:latin typeface="Myriad Pro" panose="020B0503030403020204" charset="0"/>
              </a:rPr>
              <a:t>Jump wires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b="1" dirty="0">
                <a:latin typeface="Myriad Pro" panose="020B0503030403020204" charset="0"/>
              </a:rPr>
              <a:t>Turbidity sensor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b="1" dirty="0">
                <a:latin typeface="Myriad Pro" panose="020B0503030403020204" charset="0"/>
              </a:rPr>
              <a:t>2x 3A battery box </a:t>
            </a:r>
          </a:p>
          <a:p>
            <a:r>
              <a:rPr lang="en-US" sz="2400" b="1" dirty="0">
                <a:latin typeface="Myriad Pro" panose="020B0503030403020204" charset="0"/>
              </a:rPr>
              <a:t>     with switch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122747" y="2644570"/>
            <a:ext cx="14350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solidFill>
                  <a:srgbClr val="002060"/>
                </a:solidFill>
                <a:latin typeface="Myriad Pro" panose="020B0503030403020204" charset="0"/>
              </a:rPr>
              <a:t>Material list</a:t>
            </a:r>
            <a:endParaRPr lang="en-HK" sz="2400" b="1" u="sng" dirty="0">
              <a:solidFill>
                <a:srgbClr val="002060"/>
              </a:solidFill>
              <a:latin typeface="Myriad Pro" panose="020B050303040302020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7334" y="1506365"/>
            <a:ext cx="27943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latin typeface="Myriad Pro" panose="020B0503030403020204" charset="0"/>
              </a:rPr>
              <a:t>4</a:t>
            </a:r>
            <a:r>
              <a:rPr lang="en-US" sz="2400" b="1" dirty="0">
                <a:latin typeface="Myriad Pro" panose="020B0503030403020204" charset="0"/>
              </a:rPr>
              <a:t>. Water turbidity device</a:t>
            </a:r>
            <a:endParaRPr lang="en-HK" sz="2400" b="1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395936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/>
          <p:cNvSpPr/>
          <p:nvPr/>
        </p:nvSpPr>
        <p:spPr>
          <a:xfrm>
            <a:off x="9019307" y="1911968"/>
            <a:ext cx="2718423" cy="107137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/>
              <a:t>Assemble of Sensors and Parts</a:t>
            </a:r>
            <a:endParaRPr lang="en-HK" dirty="0"/>
          </a:p>
        </p:txBody>
      </p:sp>
      <p:pic>
        <p:nvPicPr>
          <p:cNvPr id="15362" name="Picture 2" descr="17e57377388d2ebd72a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4" y="1930400"/>
            <a:ext cx="4107102" cy="3080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 descr="17e573767f430abc729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0243" y="1208279"/>
            <a:ext cx="3475336" cy="2606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4" descr="17e5737815b8268b325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0243" y="4054928"/>
            <a:ext cx="3475336" cy="2606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8955579" y="2041593"/>
            <a:ext cx="21098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Myriad Pro" panose="020B0503030403020204" charset="0"/>
              </a:rPr>
              <a:t>Only use 1,2 and 3 </a:t>
            </a:r>
          </a:p>
          <a:p>
            <a:r>
              <a:rPr lang="en-US" sz="2400" b="1" dirty="0">
                <a:solidFill>
                  <a:srgbClr val="FF0000"/>
                </a:solidFill>
                <a:latin typeface="Myriad Pro" panose="020B0503030403020204" charset="0"/>
              </a:rPr>
              <a:t>but not 4</a:t>
            </a:r>
            <a:endParaRPr lang="en-HK" sz="2400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9176489" y="4701310"/>
            <a:ext cx="1514957" cy="187498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8" name="TextBox 17"/>
          <p:cNvSpPr txBox="1"/>
          <p:nvPr/>
        </p:nvSpPr>
        <p:spPr>
          <a:xfrm>
            <a:off x="9220182" y="4853971"/>
            <a:ext cx="101822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yriad Pro" panose="020B0503030403020204" charset="0"/>
              </a:rPr>
              <a:t>G to </a:t>
            </a:r>
            <a:r>
              <a:rPr lang="en-US" altLang="zh-TW" sz="3200" b="1" dirty="0">
                <a:solidFill>
                  <a:srgbClr val="FF0000"/>
                </a:solidFill>
                <a:latin typeface="Myriad Pro" panose="020B0503030403020204" charset="0"/>
              </a:rPr>
              <a:t>G</a:t>
            </a:r>
          </a:p>
          <a:p>
            <a:r>
              <a:rPr lang="en-US" altLang="zh-TW" sz="3200" b="1" dirty="0">
                <a:solidFill>
                  <a:srgbClr val="FF0000"/>
                </a:solidFill>
                <a:latin typeface="Myriad Pro" panose="020B0503030403020204" charset="0"/>
              </a:rPr>
              <a:t>V to V</a:t>
            </a:r>
          </a:p>
          <a:p>
            <a:r>
              <a:rPr lang="en-US" sz="3200" b="1" dirty="0">
                <a:solidFill>
                  <a:srgbClr val="FF0000"/>
                </a:solidFill>
                <a:latin typeface="Myriad Pro" panose="020B0503030403020204" charset="0"/>
              </a:rPr>
              <a:t>A to S</a:t>
            </a:r>
            <a:endParaRPr lang="en-HK" sz="3200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03564" y="4310483"/>
            <a:ext cx="11641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Myriad Pro" panose="020B0503030403020204" charset="0"/>
              </a:rPr>
              <a:t>Use Pin 2</a:t>
            </a:r>
            <a:endParaRPr lang="en-HK" sz="2400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7334" y="1357192"/>
            <a:ext cx="27943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latin typeface="Myriad Pro" panose="020B0503030403020204" charset="0"/>
              </a:rPr>
              <a:t>4</a:t>
            </a:r>
            <a:r>
              <a:rPr lang="en-US" sz="2400" b="1" dirty="0">
                <a:latin typeface="Myriad Pro" panose="020B0503030403020204" charset="0"/>
              </a:rPr>
              <a:t>. Water turbidity device</a:t>
            </a:r>
            <a:endParaRPr lang="en-HK" sz="2400" b="1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557041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/>
              <a:t>Testing and Calibration</a:t>
            </a:r>
            <a:endParaRPr lang="en-HK" dirty="0"/>
          </a:p>
        </p:txBody>
      </p:sp>
      <p:sp>
        <p:nvSpPr>
          <p:cNvPr id="5" name="TextBox 4"/>
          <p:cNvSpPr txBox="1"/>
          <p:nvPr/>
        </p:nvSpPr>
        <p:spPr>
          <a:xfrm>
            <a:off x="677334" y="1923935"/>
            <a:ext cx="11849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u="sng" dirty="0">
                <a:solidFill>
                  <a:srgbClr val="FF0000"/>
                </a:solidFill>
                <a:latin typeface="Myriad Pro" panose="020B0503030403020204" charset="0"/>
              </a:rPr>
              <a:t>Calibration:</a:t>
            </a:r>
            <a:endParaRPr lang="en-HK" sz="2000" b="1" u="sng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8663" y="4439888"/>
            <a:ext cx="395685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latin typeface="Myriad Pro" panose="020B0503030403020204" charset="0"/>
              </a:rPr>
              <a:t>The sensor only gives you a range of number (e.g. from 0 – 1000)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latin typeface="Myriad Pro" panose="020B0503030403020204" charset="0"/>
              </a:rPr>
              <a:t>The number actually is depending on the turbidity of liquid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latin typeface="Myriad Pro" panose="020B0503030403020204" charset="0"/>
              </a:rPr>
              <a:t>We need to change the number to turbidity</a:t>
            </a:r>
            <a:endParaRPr lang="en-HK" b="1" dirty="0">
              <a:latin typeface="Myriad Pro" panose="020B0503030403020204" charset="0"/>
            </a:endParaRPr>
          </a:p>
        </p:txBody>
      </p:sp>
      <p:sp>
        <p:nvSpPr>
          <p:cNvPr id="9" name="Up Arrow 8"/>
          <p:cNvSpPr/>
          <p:nvPr/>
        </p:nvSpPr>
        <p:spPr>
          <a:xfrm>
            <a:off x="8248482" y="981931"/>
            <a:ext cx="1025520" cy="544091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1" name="Up Arrow 10"/>
          <p:cNvSpPr/>
          <p:nvPr/>
        </p:nvSpPr>
        <p:spPr>
          <a:xfrm>
            <a:off x="5681663" y="3313783"/>
            <a:ext cx="705002" cy="1235643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0" name="TextBox 9"/>
          <p:cNvSpPr txBox="1"/>
          <p:nvPr/>
        </p:nvSpPr>
        <p:spPr>
          <a:xfrm>
            <a:off x="4548094" y="3576825"/>
            <a:ext cx="8915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  <a:latin typeface="Myriad Pro" panose="020B0503030403020204" charset="0"/>
              </a:rPr>
              <a:t>Clarity</a:t>
            </a:r>
            <a:endParaRPr lang="en-HK" sz="2400" b="1" dirty="0">
              <a:solidFill>
                <a:srgbClr val="0070C0"/>
              </a:solidFill>
              <a:latin typeface="Myriad Pro" panose="020B050303040302020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135449" y="1229662"/>
            <a:ext cx="9364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solidFill>
                  <a:srgbClr val="7030A0"/>
                </a:solidFill>
                <a:latin typeface="Myriad Pro" panose="020B0503030403020204" charset="0"/>
              </a:rPr>
              <a:t>Sensor</a:t>
            </a:r>
            <a:endParaRPr lang="en-HK" sz="2400" b="1" u="sng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285509" y="2123990"/>
            <a:ext cx="6751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Myriad Pro" panose="020B0503030403020204" charset="0"/>
              </a:rPr>
              <a:t>250</a:t>
            </a:r>
            <a:endParaRPr lang="en-HK" sz="2800" b="1" dirty="0">
              <a:latin typeface="Myriad Pro" panose="020B050303040302020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493097" y="5381083"/>
            <a:ext cx="2696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Myriad Pro" panose="020B0503030403020204" charset="0"/>
              </a:rPr>
              <a:t>1</a:t>
            </a:r>
            <a:endParaRPr lang="en-HK" sz="2800" b="1" dirty="0">
              <a:latin typeface="Myriad Pro" panose="020B050303040302020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233733" y="1229661"/>
            <a:ext cx="16786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solidFill>
                  <a:srgbClr val="002060"/>
                </a:solidFill>
                <a:latin typeface="Myriad Pro" panose="020B0503030403020204" charset="0"/>
              </a:rPr>
              <a:t>Turbidity level</a:t>
            </a:r>
            <a:endParaRPr lang="en-HK" sz="2400" b="1" u="sng" dirty="0">
              <a:solidFill>
                <a:srgbClr val="002060"/>
              </a:solidFill>
              <a:latin typeface="Myriad Pro" panose="020B050303040302020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803567" y="2123990"/>
            <a:ext cx="4379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Myriad Pro" panose="020B0503030403020204" charset="0"/>
              </a:rPr>
              <a:t>10</a:t>
            </a:r>
            <a:endParaRPr lang="en-HK" sz="2800" b="1" dirty="0">
              <a:latin typeface="Myriad Pro" panose="020B050303040302020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971881" y="5381083"/>
            <a:ext cx="2696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Myriad Pro" panose="020B0503030403020204" charset="0"/>
              </a:rPr>
              <a:t>1</a:t>
            </a:r>
            <a:endParaRPr lang="en-HK" sz="2800" b="1" dirty="0">
              <a:latin typeface="Myriad Pro" panose="020B050303040302020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03942" y="1351981"/>
            <a:ext cx="27943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latin typeface="Myriad Pro" panose="020B0503030403020204" charset="0"/>
              </a:rPr>
              <a:t>4</a:t>
            </a:r>
            <a:r>
              <a:rPr lang="en-US" sz="2400" b="1" dirty="0">
                <a:latin typeface="Myriad Pro" panose="020B0503030403020204" charset="0"/>
              </a:rPr>
              <a:t>. Water turbidity device</a:t>
            </a:r>
            <a:endParaRPr lang="en-HK" sz="2400" b="1" dirty="0">
              <a:latin typeface="Myriad Pro" panose="020B0503030403020204" charset="0"/>
            </a:endParaRPr>
          </a:p>
        </p:txBody>
      </p:sp>
      <p:pic>
        <p:nvPicPr>
          <p:cNvPr id="1028" name="Picture 4" descr="Free Clear Drinking Glass With White Liquid Stock Photo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34" t="36462" r="22120" b="8732"/>
          <a:stretch/>
        </p:blipFill>
        <p:spPr bwMode="auto">
          <a:xfrm>
            <a:off x="5410040" y="4765850"/>
            <a:ext cx="1248249" cy="1542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ree Drinking Straw in a Glass of Water Stock Photo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45" t="14509" r="12785" b="14626"/>
          <a:stretch/>
        </p:blipFill>
        <p:spPr bwMode="auto">
          <a:xfrm>
            <a:off x="5318438" y="1443845"/>
            <a:ext cx="1271400" cy="176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17e573767f430abc729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526" y="2570994"/>
            <a:ext cx="2075155" cy="1556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949978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/>
              <a:t>Testing and Calibration</a:t>
            </a:r>
            <a:endParaRPr lang="en-HK" dirty="0"/>
          </a:p>
        </p:txBody>
      </p:sp>
      <p:sp>
        <p:nvSpPr>
          <p:cNvPr id="11" name="內容版面配置區 2"/>
          <p:cNvSpPr>
            <a:spLocks noGrp="1"/>
          </p:cNvSpPr>
          <p:nvPr>
            <p:ph idx="4294967295"/>
          </p:nvPr>
        </p:nvSpPr>
        <p:spPr>
          <a:xfrm>
            <a:off x="677334" y="1751614"/>
            <a:ext cx="10820400" cy="4024125"/>
          </a:xfrm>
        </p:spPr>
        <p:txBody>
          <a:bodyPr>
            <a:noAutofit/>
          </a:bodyPr>
          <a:lstStyle/>
          <a:p>
            <a:pPr lvl="0"/>
            <a:r>
              <a:rPr lang="en-US" altLang="zh-TW" sz="2400" b="1" dirty="0">
                <a:latin typeface="Myriad Pro" panose="020B0503030403020204" charset="0"/>
              </a:rPr>
              <a:t>Preparation</a:t>
            </a:r>
            <a:r>
              <a:rPr lang="zh-TW" altLang="en-US" sz="2400" b="1" dirty="0">
                <a:latin typeface="Myriad Pro" panose="020B0503030403020204" charset="0"/>
              </a:rPr>
              <a:t>：</a:t>
            </a:r>
            <a:endParaRPr lang="en-US" altLang="zh-TW" sz="2400" b="1" dirty="0">
              <a:latin typeface="Myriad Pro" panose="020B0503030403020204" charset="0"/>
            </a:endParaRPr>
          </a:p>
          <a:p>
            <a:pPr lvl="1"/>
            <a:r>
              <a:rPr lang="en-US" altLang="zh-TW" sz="2400" b="1" dirty="0">
                <a:latin typeface="Myriad Pro" panose="020B0503030403020204" charset="0"/>
              </a:rPr>
              <a:t>Water</a:t>
            </a:r>
          </a:p>
          <a:p>
            <a:pPr lvl="1"/>
            <a:r>
              <a:rPr lang="en-US" altLang="zh-TW" sz="2400" b="1" dirty="0">
                <a:latin typeface="Myriad Pro" panose="020B0503030403020204" charset="0"/>
              </a:rPr>
              <a:t>Milk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4177" y="3615712"/>
            <a:ext cx="2476500" cy="25146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243898" y="1689520"/>
            <a:ext cx="578626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2400" b="1" dirty="0">
                <a:latin typeface="Myriad Pro" panose="020B0503030403020204" charset="0"/>
              </a:rPr>
              <a:t>Measurement: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TW" sz="2400" b="1" dirty="0">
                <a:latin typeface="Myriad Pro" panose="020B0503030403020204" charset="0"/>
              </a:rPr>
              <a:t>Place the sensor into the liquid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TW" sz="2400" b="1" dirty="0">
                <a:latin typeface="Myriad Pro" panose="020B0503030403020204" charset="0"/>
              </a:rPr>
              <a:t>Record down the number displayed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30677" y="4403670"/>
            <a:ext cx="26212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dirty="0">
                <a:latin typeface="Myriad Pro" panose="020B0503030403020204"/>
                <a:ea typeface="DFKai-SB" panose="03000509000000000000" pitchFamily="65" charset="-120"/>
              </a:rPr>
              <a:t>Water</a:t>
            </a:r>
            <a:r>
              <a:rPr lang="zh-TW" altLang="en-US" sz="2400" dirty="0">
                <a:latin typeface="Myriad Pro" panose="020B0503030403020204"/>
                <a:ea typeface="DFKai-SB" panose="03000509000000000000" pitchFamily="65" charset="-120"/>
              </a:rPr>
              <a:t>：</a:t>
            </a:r>
            <a:r>
              <a:rPr lang="en-US" altLang="zh-TW" sz="2400" dirty="0">
                <a:latin typeface="Myriad Pro" panose="020B0503030403020204"/>
                <a:ea typeface="DFKai-SB" panose="03000509000000000000" pitchFamily="65" charset="-120"/>
              </a:rPr>
              <a:t>______________</a:t>
            </a:r>
          </a:p>
          <a:p>
            <a:endParaRPr lang="en-US" altLang="zh-TW" sz="2400" dirty="0">
              <a:latin typeface="Myriad Pro" panose="020B0503030403020204"/>
              <a:ea typeface="DFKai-SB" panose="03000509000000000000" pitchFamily="65" charset="-120"/>
            </a:endParaRPr>
          </a:p>
          <a:p>
            <a:r>
              <a:rPr lang="en-US" altLang="zh-TW" sz="2400" dirty="0">
                <a:latin typeface="Myriad Pro" panose="020B0503030403020204"/>
                <a:ea typeface="DFKai-SB" panose="03000509000000000000" pitchFamily="65" charset="-120"/>
              </a:rPr>
              <a:t>Milk</a:t>
            </a:r>
            <a:r>
              <a:rPr lang="zh-TW" altLang="en-US" sz="2400" dirty="0">
                <a:latin typeface="Myriad Pro" panose="020B0503030403020204"/>
                <a:ea typeface="DFKai-SB" panose="03000509000000000000" pitchFamily="65" charset="-120"/>
              </a:rPr>
              <a:t>：</a:t>
            </a:r>
            <a:r>
              <a:rPr lang="en-US" altLang="zh-TW" sz="2400" dirty="0">
                <a:latin typeface="Myriad Pro" panose="020B0503030403020204"/>
                <a:ea typeface="DFKai-SB" panose="03000509000000000000" pitchFamily="65" charset="-120"/>
              </a:rPr>
              <a:t>______________</a:t>
            </a:r>
          </a:p>
        </p:txBody>
      </p:sp>
      <p:pic>
        <p:nvPicPr>
          <p:cNvPr id="12" name="Picture 11" descr="Free Clear Drinking Glass With White Liquid Stock Photo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34" t="36462" r="22120" b="8732"/>
          <a:stretch/>
        </p:blipFill>
        <p:spPr bwMode="auto">
          <a:xfrm>
            <a:off x="3258620" y="4508100"/>
            <a:ext cx="1339138" cy="1622212"/>
          </a:xfrm>
          <a:prstGeom prst="rect">
            <a:avLst/>
          </a:prstGeom>
          <a:noFill/>
        </p:spPr>
      </p:pic>
      <p:pic>
        <p:nvPicPr>
          <p:cNvPr id="13" name="Picture 12" descr="Free Drinking Straw in a Glass of Water Stock Photo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45" t="14509" r="12785" b="14626"/>
          <a:stretch/>
        </p:blipFill>
        <p:spPr bwMode="auto">
          <a:xfrm>
            <a:off x="1395441" y="4191827"/>
            <a:ext cx="1428414" cy="1938485"/>
          </a:xfrm>
          <a:prstGeom prst="rect">
            <a:avLst/>
          </a:prstGeom>
          <a:noFill/>
        </p:spPr>
      </p:pic>
      <p:pic>
        <p:nvPicPr>
          <p:cNvPr id="14" name="Picture 3" descr="17e573767f430abc729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8719" y="2449738"/>
            <a:ext cx="1759039" cy="1319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767107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ounded Rectangle 17"/>
          <p:cNvSpPr/>
          <p:nvPr/>
        </p:nvSpPr>
        <p:spPr>
          <a:xfrm>
            <a:off x="6668515" y="2826047"/>
            <a:ext cx="5135558" cy="235497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/>
              <a:t>Testing and Calibration</a:t>
            </a:r>
            <a:endParaRPr lang="en-HK" dirty="0"/>
          </a:p>
        </p:txBody>
      </p:sp>
      <p:sp>
        <p:nvSpPr>
          <p:cNvPr id="5" name="TextBox 4"/>
          <p:cNvSpPr txBox="1"/>
          <p:nvPr/>
        </p:nvSpPr>
        <p:spPr>
          <a:xfrm>
            <a:off x="677334" y="1923935"/>
            <a:ext cx="11849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u="sng" dirty="0">
                <a:solidFill>
                  <a:srgbClr val="FF0000"/>
                </a:solidFill>
                <a:latin typeface="Myriad Pro" panose="020B0503030403020204" charset="0"/>
              </a:rPr>
              <a:t>Calibration:</a:t>
            </a:r>
            <a:endParaRPr lang="en-HK" sz="2000" b="1" u="sng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7334" y="1450729"/>
            <a:ext cx="27943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latin typeface="Myriad Pro" panose="020B0503030403020204" charset="0"/>
              </a:rPr>
              <a:t>4</a:t>
            </a:r>
            <a:r>
              <a:rPr lang="en-US" sz="2400" b="1" dirty="0">
                <a:latin typeface="Myriad Pro" panose="020B0503030403020204" charset="0"/>
              </a:rPr>
              <a:t>. Water turbidity device</a:t>
            </a:r>
            <a:endParaRPr lang="en-HK" sz="2400" b="1" dirty="0">
              <a:latin typeface="Myriad Pro" panose="020B050303040302020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868" y="2447838"/>
            <a:ext cx="1914525" cy="38576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7393" y="2251242"/>
            <a:ext cx="3900774" cy="4054221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2698358" y="4303291"/>
            <a:ext cx="1313411" cy="41563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2" name="Rectangle 11"/>
          <p:cNvSpPr/>
          <p:nvPr/>
        </p:nvSpPr>
        <p:spPr>
          <a:xfrm>
            <a:off x="2726960" y="5619473"/>
            <a:ext cx="3871207" cy="35737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4" name="TextBox 13"/>
          <p:cNvSpPr txBox="1"/>
          <p:nvPr/>
        </p:nvSpPr>
        <p:spPr>
          <a:xfrm>
            <a:off x="6668515" y="2898666"/>
            <a:ext cx="34773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Modify the code by using:</a:t>
            </a:r>
            <a:endParaRPr lang="en-HK" sz="2400" b="1" dirty="0">
              <a:latin typeface="Myriad Pro" panose="020B0503030403020204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0823" y="3546336"/>
            <a:ext cx="1304925" cy="4572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0823" y="4509377"/>
            <a:ext cx="4543425" cy="4191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7155003" y="4070344"/>
            <a:ext cx="556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Myriad Pro" panose="020B0503030403020204" charset="0"/>
              </a:rPr>
              <a:t>and</a:t>
            </a:r>
            <a:endParaRPr lang="en-HK" b="1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97994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/>
              <a:t>Testing and Calibration</a:t>
            </a:r>
            <a:endParaRPr lang="en-HK" dirty="0"/>
          </a:p>
        </p:txBody>
      </p:sp>
      <p:sp>
        <p:nvSpPr>
          <p:cNvPr id="5" name="TextBox 4"/>
          <p:cNvSpPr txBox="1"/>
          <p:nvPr/>
        </p:nvSpPr>
        <p:spPr>
          <a:xfrm>
            <a:off x="677334" y="1923935"/>
            <a:ext cx="11849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u="sng" dirty="0">
                <a:solidFill>
                  <a:srgbClr val="FF0000"/>
                </a:solidFill>
                <a:latin typeface="Myriad Pro" panose="020B0503030403020204" charset="0"/>
              </a:rPr>
              <a:t>Calibration:</a:t>
            </a:r>
            <a:endParaRPr lang="en-HK" sz="2000" b="1" u="sng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b="8897"/>
          <a:stretch/>
        </p:blipFill>
        <p:spPr>
          <a:xfrm>
            <a:off x="764337" y="2324045"/>
            <a:ext cx="9782175" cy="388756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77334" y="1450729"/>
            <a:ext cx="27943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latin typeface="Myriad Pro" panose="020B0503030403020204" charset="0"/>
              </a:rPr>
              <a:t>4</a:t>
            </a:r>
            <a:r>
              <a:rPr lang="en-US" sz="2400" b="1" dirty="0">
                <a:latin typeface="Myriad Pro" panose="020B0503030403020204" charset="0"/>
              </a:rPr>
              <a:t>. Water turbidity device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71501" y="4673164"/>
            <a:ext cx="40243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dirty="0">
                <a:latin typeface="Myriad Pro" panose="020B0503030403020204"/>
                <a:ea typeface="DFKai-SB" panose="03000509000000000000" pitchFamily="65" charset="-120"/>
              </a:rPr>
              <a:t>Milk</a:t>
            </a:r>
            <a:r>
              <a:rPr lang="zh-TW" altLang="en-US" sz="2400" dirty="0">
                <a:latin typeface="Myriad Pro" panose="020B0503030403020204"/>
                <a:ea typeface="DFKai-SB" panose="03000509000000000000" pitchFamily="65" charset="-120"/>
              </a:rPr>
              <a:t>：</a:t>
            </a:r>
            <a:r>
              <a:rPr lang="en-US" altLang="zh-TW" sz="2400" dirty="0">
                <a:latin typeface="Myriad Pro" panose="020B0503030403020204"/>
                <a:ea typeface="DFKai-SB" panose="03000509000000000000" pitchFamily="65" charset="-120"/>
              </a:rPr>
              <a:t>_____  Water</a:t>
            </a:r>
            <a:r>
              <a:rPr lang="zh-TW" altLang="en-US" sz="2400" dirty="0">
                <a:latin typeface="DFKai-SB" panose="03000509000000000000" pitchFamily="65" charset="-120"/>
                <a:ea typeface="DFKai-SB" panose="03000509000000000000" pitchFamily="65" charset="-120"/>
              </a:rPr>
              <a:t>：</a:t>
            </a:r>
            <a:r>
              <a:rPr lang="en-US" altLang="zh-TW" sz="2400" dirty="0">
                <a:latin typeface="DFKai-SB" panose="03000509000000000000" pitchFamily="65" charset="-120"/>
                <a:ea typeface="DFKai-SB" panose="03000509000000000000" pitchFamily="65" charset="-120"/>
              </a:rPr>
              <a:t>_____ 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6372174" y="3767606"/>
            <a:ext cx="871869" cy="905558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8147521" y="3767606"/>
            <a:ext cx="85350" cy="100300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4742800" y="5214505"/>
            <a:ext cx="57272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Myriad Pro" panose="020B0503030403020204" charset="0"/>
              </a:rPr>
              <a:t>Enter the values you have obtained before!</a:t>
            </a:r>
            <a:endParaRPr lang="en-HK" sz="2400" b="1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95422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/>
              <a:t>Coding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70532" y="1343377"/>
            <a:ext cx="21259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latin typeface="Myriad Pro" panose="020B0503030403020204" charset="0"/>
              </a:rPr>
              <a:t>5</a:t>
            </a:r>
            <a:r>
              <a:rPr lang="en-US" sz="2400" b="1" dirty="0">
                <a:latin typeface="Myriad Pro" panose="020B0503030403020204" charset="0"/>
              </a:rPr>
              <a:t>. Flow rate meter</a:t>
            </a:r>
            <a:endParaRPr lang="en-HK" sz="2400" b="1" dirty="0">
              <a:latin typeface="Myriad Pro" panose="020B0503030403020204" charset="0"/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6062650" y="881416"/>
            <a:ext cx="2295942" cy="2520000"/>
            <a:chOff x="6165721" y="670400"/>
            <a:chExt cx="2295942" cy="2520000"/>
          </a:xfrm>
        </p:grpSpPr>
        <p:pic>
          <p:nvPicPr>
            <p:cNvPr id="41" name="Picture 40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35" t="19999" r="10740" b="6213"/>
            <a:stretch/>
          </p:blipFill>
          <p:spPr>
            <a:xfrm>
              <a:off x="6165721" y="670400"/>
              <a:ext cx="2111211" cy="2520000"/>
            </a:xfrm>
            <a:prstGeom prst="rect">
              <a:avLst/>
            </a:prstGeom>
          </p:spPr>
        </p:pic>
        <p:sp>
          <p:nvSpPr>
            <p:cNvPr id="42" name="TextBox 41"/>
            <p:cNvSpPr txBox="1"/>
            <p:nvPr/>
          </p:nvSpPr>
          <p:spPr>
            <a:xfrm>
              <a:off x="8276932" y="670400"/>
              <a:ext cx="1847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US" dirty="0">
                <a:latin typeface="DFKai-SB" panose="03000509000000000000" pitchFamily="65" charset="-120"/>
                <a:ea typeface="DFKai-SB" panose="03000509000000000000" pitchFamily="65" charset="-12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7880222" y="3856954"/>
            <a:ext cx="2283905" cy="2520000"/>
            <a:chOff x="6454128" y="3355881"/>
            <a:chExt cx="2283905" cy="2520000"/>
          </a:xfrm>
        </p:grpSpPr>
        <p:pic>
          <p:nvPicPr>
            <p:cNvPr id="44" name="Picture 4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29" t="14546" r="8115" b="8333"/>
            <a:stretch/>
          </p:blipFill>
          <p:spPr>
            <a:xfrm>
              <a:off x="6454128" y="3355881"/>
              <a:ext cx="2099174" cy="2520000"/>
            </a:xfrm>
            <a:prstGeom prst="rect">
              <a:avLst/>
            </a:prstGeom>
          </p:spPr>
        </p:pic>
        <p:sp>
          <p:nvSpPr>
            <p:cNvPr id="45" name="TextBox 44"/>
            <p:cNvSpPr txBox="1"/>
            <p:nvPr/>
          </p:nvSpPr>
          <p:spPr>
            <a:xfrm>
              <a:off x="8553302" y="5495775"/>
              <a:ext cx="1847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US" dirty="0">
                <a:latin typeface="DFKai-SB" panose="03000509000000000000" pitchFamily="65" charset="-120"/>
                <a:ea typeface="DFKai-SB" panose="03000509000000000000" pitchFamily="65" charset="-120"/>
              </a:endParaRPr>
            </a:p>
          </p:txBody>
        </p:sp>
      </p:grpSp>
      <p:pic>
        <p:nvPicPr>
          <p:cNvPr id="46" name="Picture 4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32" y="2030219"/>
            <a:ext cx="5050360" cy="3787770"/>
          </a:xfrm>
          <a:prstGeom prst="rect">
            <a:avLst/>
          </a:prstGeom>
        </p:spPr>
      </p:pic>
      <p:sp>
        <p:nvSpPr>
          <p:cNvPr id="47" name="Bent Arrow 46"/>
          <p:cNvSpPr/>
          <p:nvPr/>
        </p:nvSpPr>
        <p:spPr>
          <a:xfrm rot="5400000">
            <a:off x="8340695" y="2637235"/>
            <a:ext cx="1005160" cy="7239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555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6923642" y="2399353"/>
            <a:ext cx="4658758" cy="148224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/>
              <a:t>Coding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70532" y="1343377"/>
            <a:ext cx="21259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latin typeface="Myriad Pro" panose="020B0503030403020204" charset="0"/>
              </a:rPr>
              <a:t>5</a:t>
            </a:r>
            <a:r>
              <a:rPr lang="en-US" sz="2400" b="1" dirty="0">
                <a:latin typeface="Myriad Pro" panose="020B0503030403020204" charset="0"/>
              </a:rPr>
              <a:t>. Flow rate meter</a:t>
            </a:r>
            <a:endParaRPr lang="en-HK" sz="2400" b="1" dirty="0">
              <a:latin typeface="Myriad Pro" panose="020B0503030403020204" charset="0"/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1005296" y="1930400"/>
            <a:ext cx="1823845" cy="4349573"/>
            <a:chOff x="730932" y="1410886"/>
            <a:chExt cx="2123813" cy="5143996"/>
          </a:xfrm>
        </p:grpSpPr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-779159" y="2920977"/>
              <a:ext cx="5143996" cy="2123813"/>
            </a:xfrm>
            <a:prstGeom prst="rect">
              <a:avLst/>
            </a:prstGeom>
          </p:spPr>
        </p:pic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1025" y="1529543"/>
              <a:ext cx="1699562" cy="1366945"/>
            </a:xfrm>
            <a:prstGeom prst="rect">
              <a:avLst/>
            </a:prstGeom>
          </p:spPr>
        </p:pic>
        <p:grpSp>
          <p:nvGrpSpPr>
            <p:cNvPr id="43" name="Group 42"/>
            <p:cNvGrpSpPr/>
            <p:nvPr/>
          </p:nvGrpSpPr>
          <p:grpSpPr>
            <a:xfrm>
              <a:off x="812258" y="2841975"/>
              <a:ext cx="1304213" cy="351046"/>
              <a:chOff x="812258" y="2841975"/>
              <a:chExt cx="1304213" cy="351046"/>
            </a:xfrm>
          </p:grpSpPr>
          <p:sp>
            <p:nvSpPr>
              <p:cNvPr id="44" name="Rectangle 43"/>
              <p:cNvSpPr/>
              <p:nvPr/>
            </p:nvSpPr>
            <p:spPr>
              <a:xfrm>
                <a:off x="812258" y="2860309"/>
                <a:ext cx="1263302" cy="309673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HK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841524" y="2841975"/>
                <a:ext cx="577960" cy="3510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b="1" dirty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P0</a:t>
                </a:r>
                <a:endParaRPr lang="en-HK" sz="1600" b="1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46" name="Rectangle 45"/>
              <p:cNvSpPr/>
              <p:nvPr/>
            </p:nvSpPr>
            <p:spPr>
              <a:xfrm>
                <a:off x="1190017" y="2841975"/>
                <a:ext cx="577960" cy="35104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600" b="1" dirty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P1</a:t>
                </a:r>
                <a:endParaRPr lang="en-HK" sz="1600" b="1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47" name="Rectangle 46"/>
              <p:cNvSpPr/>
              <p:nvPr/>
            </p:nvSpPr>
            <p:spPr>
              <a:xfrm>
                <a:off x="1538511" y="2841975"/>
                <a:ext cx="577960" cy="35104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600" b="1" dirty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P2</a:t>
                </a:r>
                <a:endParaRPr lang="en-HK" sz="1600" b="1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7722" y="1930400"/>
            <a:ext cx="3349742" cy="310161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084925" y="2473413"/>
            <a:ext cx="457958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Myriad Pro" panose="020B0503030403020204" charset="0"/>
              </a:rPr>
              <a:t>The P0 position is set to “always on”</a:t>
            </a:r>
          </a:p>
          <a:p>
            <a:r>
              <a:rPr lang="en-US" sz="2000" b="1" dirty="0">
                <a:latin typeface="Myriad Pro" panose="020B0503030403020204" charset="0"/>
              </a:rPr>
              <a:t>(always supply electricity)</a:t>
            </a:r>
          </a:p>
          <a:p>
            <a:r>
              <a:rPr lang="en-US" sz="2000" b="1" dirty="0">
                <a:latin typeface="Myriad Pro" panose="020B0503030403020204" charset="0"/>
              </a:rPr>
              <a:t>The P1 and P2 positions are set to “off”</a:t>
            </a:r>
          </a:p>
          <a:p>
            <a:r>
              <a:rPr lang="en-US" sz="2000" b="1" dirty="0">
                <a:latin typeface="Myriad Pro" panose="020B0503030403020204" charset="0"/>
              </a:rPr>
              <a:t>(No electricity supply)</a:t>
            </a:r>
            <a:endParaRPr lang="en-HK" sz="2000" b="1" dirty="0">
              <a:latin typeface="Myriad Pro" panose="020B0503030403020204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40" t="54100" r="14829" b="13257"/>
          <a:stretch/>
        </p:blipFill>
        <p:spPr>
          <a:xfrm>
            <a:off x="6376043" y="3058829"/>
            <a:ext cx="291723" cy="450267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4" t="29809" r="49884" b="37547"/>
          <a:stretch/>
        </p:blipFill>
        <p:spPr>
          <a:xfrm>
            <a:off x="6376044" y="2472304"/>
            <a:ext cx="291722" cy="450267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40" t="54100" r="14829" b="13257"/>
          <a:stretch/>
        </p:blipFill>
        <p:spPr>
          <a:xfrm>
            <a:off x="6376043" y="3603015"/>
            <a:ext cx="291723" cy="450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5205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Introduction</a:t>
            </a:r>
            <a:endParaRPr lang="en-HK" dirty="0"/>
          </a:p>
        </p:txBody>
      </p:sp>
      <p:sp>
        <p:nvSpPr>
          <p:cNvPr id="5" name="TextBox 4"/>
          <p:cNvSpPr txBox="1"/>
          <p:nvPr/>
        </p:nvSpPr>
        <p:spPr>
          <a:xfrm>
            <a:off x="677334" y="1664392"/>
            <a:ext cx="415729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Myriad Pro" panose="020B0503030403020204" charset="0"/>
              </a:rPr>
              <a:t>Science investigation:</a:t>
            </a:r>
          </a:p>
          <a:p>
            <a:endParaRPr lang="en-US" sz="2400" dirty="0">
              <a:latin typeface="Myriad Pro" panose="020B050303040302020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6891252" y="2465648"/>
            <a:ext cx="3000894" cy="980901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charset="0"/>
              </a:rPr>
              <a:t>Variables</a:t>
            </a:r>
            <a:endParaRPr lang="en-HK" sz="4000" b="1" dirty="0">
              <a:solidFill>
                <a:schemeClr val="tx1">
                  <a:lumMod val="75000"/>
                  <a:lumOff val="25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1255533" y="2457325"/>
            <a:ext cx="3000894" cy="980901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charset="0"/>
              </a:rPr>
              <a:t>Tools</a:t>
            </a:r>
            <a:endParaRPr lang="en-HK" sz="4000" b="1" dirty="0">
              <a:solidFill>
                <a:schemeClr val="tx1">
                  <a:lumMod val="75000"/>
                  <a:lumOff val="25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14" name="Right Arrow 13"/>
          <p:cNvSpPr/>
          <p:nvPr/>
        </p:nvSpPr>
        <p:spPr>
          <a:xfrm>
            <a:off x="4572000" y="2697475"/>
            <a:ext cx="2094807" cy="6026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5" name="TextBox 14"/>
          <p:cNvSpPr txBox="1"/>
          <p:nvPr/>
        </p:nvSpPr>
        <p:spPr>
          <a:xfrm>
            <a:off x="4806284" y="2384832"/>
            <a:ext cx="15566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Myriad Pro" panose="020B0503030403020204" charset="0"/>
              </a:rPr>
              <a:t>Measure</a:t>
            </a:r>
            <a:endParaRPr lang="en-HK" sz="2800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53033" y="4170580"/>
            <a:ext cx="403187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>
                <a:solidFill>
                  <a:schemeClr val="bg1">
                    <a:lumMod val="75000"/>
                  </a:schemeClr>
                </a:solidFill>
                <a:latin typeface="Myriad Pro" panose="020B0503030403020204" charset="0"/>
              </a:rPr>
              <a:t>S</a:t>
            </a:r>
            <a:r>
              <a:rPr lang="en-US" sz="9600" b="1" dirty="0">
                <a:solidFill>
                  <a:srgbClr val="0070C0"/>
                </a:solidFill>
                <a:latin typeface="Myriad Pro" panose="020B0503030403020204" charset="0"/>
              </a:rPr>
              <a:t>T</a:t>
            </a:r>
            <a:r>
              <a:rPr lang="en-US" sz="9600" b="1" dirty="0">
                <a:solidFill>
                  <a:srgbClr val="FFC000"/>
                </a:solidFill>
                <a:latin typeface="Myriad Pro" panose="020B0503030403020204" charset="0"/>
              </a:rPr>
              <a:t>E</a:t>
            </a:r>
            <a:r>
              <a:rPr lang="en-US" sz="9600" b="1" dirty="0">
                <a:solidFill>
                  <a:srgbClr val="FF0000"/>
                </a:solidFill>
                <a:latin typeface="Myriad Pro" panose="020B0503030403020204" charset="0"/>
              </a:rPr>
              <a:t>A</a:t>
            </a:r>
            <a:r>
              <a:rPr lang="en-US" sz="9600" b="1" dirty="0">
                <a:solidFill>
                  <a:srgbClr val="00B050"/>
                </a:solidFill>
                <a:latin typeface="Myriad Pro" panose="020B0503030403020204" charset="0"/>
              </a:rPr>
              <a:t>M</a:t>
            </a:r>
            <a:endParaRPr lang="en-HK" sz="9600" b="1" dirty="0">
              <a:solidFill>
                <a:srgbClr val="00B050"/>
              </a:solidFill>
              <a:latin typeface="Myriad Pro" panose="020B0503030403020204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3877408" y="4067223"/>
            <a:ext cx="3077307" cy="1826691"/>
          </a:xfrm>
          <a:prstGeom prst="ellipse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cxnSp>
        <p:nvCxnSpPr>
          <p:cNvPr id="19" name="Straight Arrow Connector 18"/>
          <p:cNvCxnSpPr>
            <a:endCxn id="17" idx="1"/>
          </p:cNvCxnSpPr>
          <p:nvPr/>
        </p:nvCxnSpPr>
        <p:spPr>
          <a:xfrm>
            <a:off x="3226777" y="3446549"/>
            <a:ext cx="1101292" cy="88818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74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/>
              <a:t>Coding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70532" y="1343377"/>
            <a:ext cx="21259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latin typeface="Myriad Pro" panose="020B0503030403020204" charset="0"/>
              </a:rPr>
              <a:t>5</a:t>
            </a:r>
            <a:r>
              <a:rPr lang="en-US" sz="2400" b="1" dirty="0">
                <a:latin typeface="Myriad Pro" panose="020B0503030403020204" charset="0"/>
              </a:rPr>
              <a:t>. Flow rate meter</a:t>
            </a:r>
            <a:endParaRPr lang="en-HK" sz="2400" b="1" dirty="0">
              <a:latin typeface="Myriad Pro" panose="020B050303040302020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798659" y="1667663"/>
            <a:ext cx="2306849" cy="4631492"/>
            <a:chOff x="7421946" y="1692602"/>
            <a:chExt cx="2306849" cy="4631492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421946" y="3069204"/>
              <a:ext cx="2031264" cy="2297430"/>
            </a:xfrm>
            <a:prstGeom prst="rect">
              <a:avLst/>
            </a:prstGeom>
          </p:spPr>
        </p:pic>
        <p:grpSp>
          <p:nvGrpSpPr>
            <p:cNvPr id="11" name="Group 10"/>
            <p:cNvGrpSpPr/>
            <p:nvPr/>
          </p:nvGrpSpPr>
          <p:grpSpPr>
            <a:xfrm>
              <a:off x="7882342" y="2264586"/>
              <a:ext cx="584624" cy="2325688"/>
              <a:chOff x="4391044" y="1270000"/>
              <a:chExt cx="584624" cy="2325688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4391044" y="1270000"/>
                <a:ext cx="584624" cy="1082502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HK"/>
              </a:p>
            </p:txBody>
          </p:sp>
          <p:pic>
            <p:nvPicPr>
              <p:cNvPr id="13" name="Picture 4" descr="BBC micro:bit v2開發板升級登場，加入喇叭、麥克風、觸控感應增添互動性| T客邦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56783" y="1371600"/>
                <a:ext cx="453145" cy="3681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14" name="Straight Connector 13"/>
              <p:cNvCxnSpPr/>
              <p:nvPr/>
            </p:nvCxnSpPr>
            <p:spPr>
              <a:xfrm flipH="1">
                <a:off x="4488657" y="1739780"/>
                <a:ext cx="4763" cy="1855908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>
                <a:off x="4591032" y="1739780"/>
                <a:ext cx="1" cy="1455858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>
                <a:off x="4683355" y="1739780"/>
                <a:ext cx="0" cy="1037244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Down Arrow 16"/>
            <p:cNvSpPr/>
            <p:nvPr/>
          </p:nvSpPr>
          <p:spPr>
            <a:xfrm>
              <a:off x="8274574" y="5227883"/>
              <a:ext cx="341906" cy="1096211"/>
            </a:xfrm>
            <a:prstGeom prst="downArrow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505383" y="5591322"/>
              <a:ext cx="12234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>
                  <a:latin typeface="Myriad Pro" panose="020B0503030403020204" charset="0"/>
                  <a:ea typeface="DFKai-SB" panose="03000509000000000000" pitchFamily="65" charset="-120"/>
                </a:rPr>
                <a:t>Water out</a:t>
              </a:r>
              <a:endParaRPr lang="en-HK" b="1" dirty="0">
                <a:latin typeface="Myriad Pro" panose="020B0503030403020204" charset="0"/>
                <a:ea typeface="DFKai-SB" panose="03000509000000000000" pitchFamily="65" charset="-12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7774545" y="1692602"/>
              <a:ext cx="103425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400" b="1" u="sng" dirty="0">
                  <a:latin typeface="Myriad Pro" panose="020B0503030403020204" charset="0"/>
                  <a:ea typeface="DFKai-SB" panose="03000509000000000000" pitchFamily="65" charset="-120"/>
                </a:rPr>
                <a:t>Ready</a:t>
              </a:r>
              <a:endParaRPr lang="en-HK" sz="2400" b="1" u="sng" dirty="0">
                <a:latin typeface="Myriad Pro" panose="020B0503030403020204" charset="0"/>
                <a:ea typeface="DFKai-SB" panose="03000509000000000000" pitchFamily="65" charset="-12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165" y="1930400"/>
            <a:ext cx="3349742" cy="310161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629112" y="4080215"/>
            <a:ext cx="11128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  <a:latin typeface="Myriad Pro" panose="020B0503030403020204" charset="0"/>
              </a:rPr>
              <a:t>With table </a:t>
            </a:r>
          </a:p>
          <a:p>
            <a:r>
              <a:rPr lang="en-US" sz="1600" b="1" dirty="0">
                <a:solidFill>
                  <a:srgbClr val="FF0000"/>
                </a:solidFill>
                <a:latin typeface="Myriad Pro" panose="020B0503030403020204" charset="0"/>
              </a:rPr>
              <a:t>salt added</a:t>
            </a:r>
            <a:endParaRPr lang="en-HK" sz="1600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6861797" y="4080215"/>
            <a:ext cx="5023620" cy="139749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2" name="TextBox 31"/>
          <p:cNvSpPr txBox="1"/>
          <p:nvPr/>
        </p:nvSpPr>
        <p:spPr>
          <a:xfrm>
            <a:off x="7023080" y="4154275"/>
            <a:ext cx="4862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Myriad Pro" panose="020B0503030403020204" charset="0"/>
              </a:rPr>
              <a:t>Although P1 and P2 are set to </a:t>
            </a:r>
            <a:r>
              <a:rPr lang="en-US" sz="2000" b="1" dirty="0">
                <a:solidFill>
                  <a:srgbClr val="7030A0"/>
                </a:solidFill>
                <a:latin typeface="Myriad Pro" panose="020B0503030403020204" charset="0"/>
              </a:rPr>
              <a:t>“off”,</a:t>
            </a:r>
          </a:p>
          <a:p>
            <a:r>
              <a:rPr lang="en-US" sz="2000" b="1" dirty="0">
                <a:latin typeface="Myriad Pro" panose="020B0503030403020204" charset="0"/>
              </a:rPr>
              <a:t>electricity from P0 could be transmitted to P1 and P2 and turn them </a:t>
            </a:r>
            <a:r>
              <a:rPr lang="en-US" sz="2000" b="1" dirty="0">
                <a:solidFill>
                  <a:srgbClr val="FF0000"/>
                </a:solidFill>
                <a:latin typeface="Myriad Pro" panose="020B0503030403020204" charset="0"/>
              </a:rPr>
              <a:t>“on” </a:t>
            </a:r>
            <a:r>
              <a:rPr lang="en-US" sz="2000" b="1" dirty="0">
                <a:latin typeface="Myriad Pro" panose="020B0503030403020204" charset="0"/>
              </a:rPr>
              <a:t>via </a:t>
            </a:r>
            <a:r>
              <a:rPr lang="en-US" sz="2000" b="1" dirty="0">
                <a:solidFill>
                  <a:srgbClr val="0070C0"/>
                </a:solidFill>
                <a:latin typeface="Myriad Pro" panose="020B0503030403020204" charset="0"/>
              </a:rPr>
              <a:t>water with table salt added</a:t>
            </a:r>
            <a:endParaRPr lang="en-HK" sz="2000" b="1" dirty="0">
              <a:solidFill>
                <a:srgbClr val="0070C0"/>
              </a:solidFill>
              <a:latin typeface="Myriad Pro" panose="020B0503030403020204" charset="0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40" t="54100" r="14829" b="13257"/>
          <a:stretch/>
        </p:blipFill>
        <p:spPr>
          <a:xfrm>
            <a:off x="4118543" y="3170832"/>
            <a:ext cx="291723" cy="450267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4" t="29809" r="49884" b="37547"/>
          <a:stretch/>
        </p:blipFill>
        <p:spPr>
          <a:xfrm>
            <a:off x="4118544" y="2584307"/>
            <a:ext cx="291722" cy="450267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40" t="54100" r="14829" b="13257"/>
          <a:stretch/>
        </p:blipFill>
        <p:spPr>
          <a:xfrm>
            <a:off x="4118543" y="3715018"/>
            <a:ext cx="291723" cy="450267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4" t="29809" r="49884" b="37547"/>
          <a:stretch/>
        </p:blipFill>
        <p:spPr>
          <a:xfrm>
            <a:off x="6829923" y="2519129"/>
            <a:ext cx="291722" cy="450267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4" t="29809" r="49884" b="37547"/>
          <a:stretch/>
        </p:blipFill>
        <p:spPr>
          <a:xfrm>
            <a:off x="6832436" y="2993668"/>
            <a:ext cx="291722" cy="450267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4" t="29809" r="49884" b="37547"/>
          <a:stretch/>
        </p:blipFill>
        <p:spPr>
          <a:xfrm>
            <a:off x="6829923" y="3482242"/>
            <a:ext cx="291722" cy="450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381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/>
              <a:t>Coding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7932168" y="3297029"/>
            <a:ext cx="4433784" cy="170052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9754" y="3230141"/>
            <a:ext cx="2031264" cy="229743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6573" y="3218852"/>
            <a:ext cx="1994165" cy="225728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26293" y="3296191"/>
            <a:ext cx="1930015" cy="2179945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1470150" y="2425523"/>
            <a:ext cx="584624" cy="2325688"/>
            <a:chOff x="4391044" y="1270000"/>
            <a:chExt cx="584624" cy="2325688"/>
          </a:xfrm>
        </p:grpSpPr>
        <p:sp>
          <p:nvSpPr>
            <p:cNvPr id="12" name="Rectangle 11"/>
            <p:cNvSpPr/>
            <p:nvPr/>
          </p:nvSpPr>
          <p:spPr>
            <a:xfrm>
              <a:off x="4391044" y="1270000"/>
              <a:ext cx="584624" cy="1082502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pic>
          <p:nvPicPr>
            <p:cNvPr id="13" name="Picture 4" descr="BBC micro:bit v2開發板升級登場，加入喇叭、麥克風、觸控感應增添互動性| T客邦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6783" y="1371600"/>
              <a:ext cx="453145" cy="3681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4" name="Straight Connector 13"/>
            <p:cNvCxnSpPr/>
            <p:nvPr/>
          </p:nvCxnSpPr>
          <p:spPr>
            <a:xfrm flipH="1">
              <a:off x="4488657" y="1739780"/>
              <a:ext cx="4763" cy="185590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4591032" y="1739780"/>
              <a:ext cx="1" cy="145585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4683355" y="1739780"/>
              <a:ext cx="0" cy="1037244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Down Arrow 16"/>
          <p:cNvSpPr/>
          <p:nvPr/>
        </p:nvSpPr>
        <p:spPr>
          <a:xfrm>
            <a:off x="1862382" y="5388821"/>
            <a:ext cx="341906" cy="822794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8" name="TextBox 17"/>
          <p:cNvSpPr txBox="1"/>
          <p:nvPr/>
        </p:nvSpPr>
        <p:spPr>
          <a:xfrm>
            <a:off x="2093191" y="5752259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>
                <a:latin typeface="Myriad Pro" panose="020B0503030403020204" charset="0"/>
                <a:ea typeface="DFKai-SB" panose="03000509000000000000" pitchFamily="65" charset="-120"/>
              </a:rPr>
              <a:t>Water out</a:t>
            </a:r>
            <a:endParaRPr lang="en-HK" b="1" dirty="0">
              <a:latin typeface="Myriad Pro" panose="020B0503030403020204" charset="0"/>
              <a:ea typeface="DFKai-SB" panose="03000509000000000000" pitchFamily="65" charset="-120"/>
            </a:endParaRPr>
          </a:p>
        </p:txBody>
      </p:sp>
      <p:sp>
        <p:nvSpPr>
          <p:cNvPr id="19" name="Down Arrow 18"/>
          <p:cNvSpPr/>
          <p:nvPr/>
        </p:nvSpPr>
        <p:spPr>
          <a:xfrm>
            <a:off x="4762850" y="5388821"/>
            <a:ext cx="341906" cy="822794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0" name="Down Arrow 19"/>
          <p:cNvSpPr/>
          <p:nvPr/>
        </p:nvSpPr>
        <p:spPr>
          <a:xfrm>
            <a:off x="7612819" y="5388821"/>
            <a:ext cx="341906" cy="822794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grpSp>
        <p:nvGrpSpPr>
          <p:cNvPr id="21" name="Group 20"/>
          <p:cNvGrpSpPr/>
          <p:nvPr/>
        </p:nvGrpSpPr>
        <p:grpSpPr>
          <a:xfrm>
            <a:off x="4409691" y="2420566"/>
            <a:ext cx="584624" cy="2325688"/>
            <a:chOff x="4391044" y="1270000"/>
            <a:chExt cx="584624" cy="2325688"/>
          </a:xfrm>
        </p:grpSpPr>
        <p:sp>
          <p:nvSpPr>
            <p:cNvPr id="22" name="Rectangle 21"/>
            <p:cNvSpPr/>
            <p:nvPr/>
          </p:nvSpPr>
          <p:spPr>
            <a:xfrm>
              <a:off x="4391044" y="1270000"/>
              <a:ext cx="584624" cy="1082502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pic>
          <p:nvPicPr>
            <p:cNvPr id="23" name="Picture 4" descr="BBC micro:bit v2開發板升級登場，加入喇叭、麥克風、觸控感應增添互動性| T客邦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6783" y="1371600"/>
              <a:ext cx="453145" cy="3681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4" name="Straight Connector 23"/>
            <p:cNvCxnSpPr/>
            <p:nvPr/>
          </p:nvCxnSpPr>
          <p:spPr>
            <a:xfrm flipH="1">
              <a:off x="4488657" y="1739780"/>
              <a:ext cx="4763" cy="185590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4591032" y="1739780"/>
              <a:ext cx="1" cy="145585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4683355" y="1739780"/>
              <a:ext cx="0" cy="1037244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26"/>
          <p:cNvGrpSpPr/>
          <p:nvPr/>
        </p:nvGrpSpPr>
        <p:grpSpPr>
          <a:xfrm>
            <a:off x="7271169" y="2289103"/>
            <a:ext cx="584624" cy="2325688"/>
            <a:chOff x="4391044" y="1270000"/>
            <a:chExt cx="584624" cy="2325688"/>
          </a:xfrm>
        </p:grpSpPr>
        <p:sp>
          <p:nvSpPr>
            <p:cNvPr id="28" name="Rectangle 27"/>
            <p:cNvSpPr/>
            <p:nvPr/>
          </p:nvSpPr>
          <p:spPr>
            <a:xfrm>
              <a:off x="4391044" y="1270000"/>
              <a:ext cx="584624" cy="1082502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pic>
          <p:nvPicPr>
            <p:cNvPr id="29" name="Picture 4" descr="BBC micro:bit v2開發板升級登場，加入喇叭、麥克風、觸控感應增添互動性| T客邦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6783" y="1371600"/>
              <a:ext cx="453145" cy="3681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30" name="Straight Connector 29"/>
            <p:cNvCxnSpPr/>
            <p:nvPr/>
          </p:nvCxnSpPr>
          <p:spPr>
            <a:xfrm flipH="1">
              <a:off x="4488657" y="1739780"/>
              <a:ext cx="4763" cy="185590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4591032" y="1739780"/>
              <a:ext cx="1" cy="145585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4683355" y="1739780"/>
              <a:ext cx="0" cy="1037244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Right Arrow 32"/>
          <p:cNvSpPr/>
          <p:nvPr/>
        </p:nvSpPr>
        <p:spPr>
          <a:xfrm>
            <a:off x="3143125" y="3964744"/>
            <a:ext cx="809788" cy="842838"/>
          </a:xfrm>
          <a:prstGeom prst="rightArrow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4" name="Right Arrow 33"/>
          <p:cNvSpPr/>
          <p:nvPr/>
        </p:nvSpPr>
        <p:spPr>
          <a:xfrm>
            <a:off x="6037201" y="3928154"/>
            <a:ext cx="809788" cy="842838"/>
          </a:xfrm>
          <a:prstGeom prst="rightArrow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5" name="TextBox 34"/>
          <p:cNvSpPr txBox="1"/>
          <p:nvPr/>
        </p:nvSpPr>
        <p:spPr>
          <a:xfrm>
            <a:off x="4145825" y="1819434"/>
            <a:ext cx="16596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u="sng" dirty="0">
                <a:latin typeface="Myriad Pro" panose="020B0503030403020204" charset="0"/>
                <a:ea typeface="DFKai-SB" panose="03000509000000000000" pitchFamily="65" charset="-120"/>
              </a:rPr>
              <a:t>Meter Start</a:t>
            </a:r>
            <a:endParaRPr lang="en-HK" sz="2400" b="1" u="sng" dirty="0">
              <a:latin typeface="Myriad Pro" panose="020B0503030403020204" charset="0"/>
              <a:ea typeface="DFKai-SB" panose="03000509000000000000" pitchFamily="65" charset="-12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966148" y="1803037"/>
            <a:ext cx="16111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u="sng" dirty="0">
                <a:latin typeface="Myriad Pro" panose="020B0503030403020204" charset="0"/>
                <a:ea typeface="DFKai-SB" panose="03000509000000000000" pitchFamily="65" charset="-120"/>
              </a:rPr>
              <a:t>Meter Stop</a:t>
            </a:r>
            <a:endParaRPr lang="en-HK" sz="2400" b="1" u="sng" dirty="0">
              <a:latin typeface="Myriad Pro" panose="020B0503030403020204" charset="0"/>
              <a:ea typeface="DFKai-SB" panose="03000509000000000000" pitchFamily="65" charset="-12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362353" y="1853539"/>
            <a:ext cx="1034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u="sng" dirty="0">
                <a:latin typeface="Myriad Pro" panose="020B0503030403020204" charset="0"/>
                <a:ea typeface="DFKai-SB" panose="03000509000000000000" pitchFamily="65" charset="-120"/>
              </a:rPr>
              <a:t>Ready</a:t>
            </a:r>
            <a:endParaRPr lang="en-HK" sz="2400" b="1" u="sng" dirty="0">
              <a:latin typeface="Myriad Pro" panose="020B0503030403020204" charset="0"/>
              <a:ea typeface="DFKai-SB" panose="03000509000000000000" pitchFamily="65" charset="-12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988740" y="5738767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>
                <a:latin typeface="Myriad Pro" panose="020B0503030403020204" charset="0"/>
                <a:ea typeface="DFKai-SB" panose="03000509000000000000" pitchFamily="65" charset="-120"/>
              </a:rPr>
              <a:t>Water out</a:t>
            </a:r>
            <a:endParaRPr lang="en-HK" b="1" dirty="0">
              <a:latin typeface="Myriad Pro" panose="020B0503030403020204" charset="0"/>
              <a:ea typeface="DFKai-SB" panose="03000509000000000000" pitchFamily="65" charset="-12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827518" y="5731523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>
                <a:latin typeface="Myriad Pro" panose="020B0503030403020204" charset="0"/>
                <a:ea typeface="DFKai-SB" panose="03000509000000000000" pitchFamily="65" charset="-120"/>
              </a:rPr>
              <a:t>Water out</a:t>
            </a:r>
            <a:endParaRPr lang="en-HK" b="1" dirty="0">
              <a:latin typeface="Myriad Pro" panose="020B0503030403020204" charset="0"/>
              <a:ea typeface="DFKai-SB" panose="03000509000000000000" pitchFamily="65" charset="-120"/>
            </a:endParaRPr>
          </a:p>
        </p:txBody>
      </p:sp>
      <p:pic>
        <p:nvPicPr>
          <p:cNvPr id="49" name="Picture 4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4" t="29809" r="49884" b="37547"/>
          <a:stretch/>
        </p:blipFill>
        <p:spPr>
          <a:xfrm>
            <a:off x="2216592" y="2480930"/>
            <a:ext cx="291722" cy="450267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4" t="29809" r="49884" b="37547"/>
          <a:stretch/>
        </p:blipFill>
        <p:spPr>
          <a:xfrm>
            <a:off x="2219105" y="2955469"/>
            <a:ext cx="291722" cy="450267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4" t="29809" r="49884" b="37547"/>
          <a:stretch/>
        </p:blipFill>
        <p:spPr>
          <a:xfrm>
            <a:off x="2216592" y="3444043"/>
            <a:ext cx="291722" cy="450267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40" t="54100" r="14829" b="13257"/>
          <a:stretch/>
        </p:blipFill>
        <p:spPr>
          <a:xfrm>
            <a:off x="8060783" y="2998643"/>
            <a:ext cx="291723" cy="450267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4" t="29809" r="49884" b="37547"/>
          <a:stretch/>
        </p:blipFill>
        <p:spPr>
          <a:xfrm>
            <a:off x="8060784" y="2412118"/>
            <a:ext cx="291722" cy="450267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40" t="54100" r="14829" b="13257"/>
          <a:stretch/>
        </p:blipFill>
        <p:spPr>
          <a:xfrm>
            <a:off x="8060783" y="3542829"/>
            <a:ext cx="291723" cy="450267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4" t="29809" r="49884" b="37547"/>
          <a:stretch/>
        </p:blipFill>
        <p:spPr>
          <a:xfrm>
            <a:off x="5233569" y="2447908"/>
            <a:ext cx="291722" cy="450267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40" t="54100" r="14829" b="13257"/>
          <a:stretch/>
        </p:blipFill>
        <p:spPr>
          <a:xfrm>
            <a:off x="5233568" y="3537577"/>
            <a:ext cx="291723" cy="450267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4" t="29809" r="49884" b="37547"/>
          <a:stretch/>
        </p:blipFill>
        <p:spPr>
          <a:xfrm>
            <a:off x="5240781" y="2999676"/>
            <a:ext cx="291722" cy="450267"/>
          </a:xfrm>
          <a:prstGeom prst="rect">
            <a:avLst/>
          </a:prstGeom>
        </p:spPr>
      </p:pic>
      <p:sp>
        <p:nvSpPr>
          <p:cNvPr id="59" name="TextBox 58"/>
          <p:cNvSpPr txBox="1"/>
          <p:nvPr/>
        </p:nvSpPr>
        <p:spPr>
          <a:xfrm>
            <a:off x="670532" y="1343377"/>
            <a:ext cx="21259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latin typeface="Myriad Pro" panose="020B0503030403020204" charset="0"/>
              </a:rPr>
              <a:t>5</a:t>
            </a:r>
            <a:r>
              <a:rPr lang="en-US" sz="2400" b="1" dirty="0">
                <a:latin typeface="Myriad Pro" panose="020B0503030403020204" charset="0"/>
              </a:rPr>
              <a:t>. Flow rate meter</a:t>
            </a:r>
            <a:endParaRPr lang="en-HK" sz="2400" b="1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272969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/>
              <a:t>Coding</a:t>
            </a:r>
          </a:p>
        </p:txBody>
      </p:sp>
      <p:grpSp>
        <p:nvGrpSpPr>
          <p:cNvPr id="40" name="Group 39"/>
          <p:cNvGrpSpPr/>
          <p:nvPr/>
        </p:nvGrpSpPr>
        <p:grpSpPr>
          <a:xfrm>
            <a:off x="1005296" y="1930400"/>
            <a:ext cx="1823845" cy="4349573"/>
            <a:chOff x="730932" y="1410886"/>
            <a:chExt cx="2123813" cy="5143996"/>
          </a:xfrm>
        </p:grpSpPr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-779159" y="2920977"/>
              <a:ext cx="5143996" cy="2123813"/>
            </a:xfrm>
            <a:prstGeom prst="rect">
              <a:avLst/>
            </a:prstGeom>
          </p:spPr>
        </p:pic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1025" y="1529543"/>
              <a:ext cx="1699562" cy="1366945"/>
            </a:xfrm>
            <a:prstGeom prst="rect">
              <a:avLst/>
            </a:prstGeom>
          </p:spPr>
        </p:pic>
        <p:grpSp>
          <p:nvGrpSpPr>
            <p:cNvPr id="43" name="Group 42"/>
            <p:cNvGrpSpPr/>
            <p:nvPr/>
          </p:nvGrpSpPr>
          <p:grpSpPr>
            <a:xfrm>
              <a:off x="812258" y="2841975"/>
              <a:ext cx="1304213" cy="351046"/>
              <a:chOff x="812258" y="2841975"/>
              <a:chExt cx="1304213" cy="351046"/>
            </a:xfrm>
          </p:grpSpPr>
          <p:sp>
            <p:nvSpPr>
              <p:cNvPr id="44" name="Rectangle 43"/>
              <p:cNvSpPr/>
              <p:nvPr/>
            </p:nvSpPr>
            <p:spPr>
              <a:xfrm>
                <a:off x="812258" y="2860309"/>
                <a:ext cx="1263302" cy="309673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HK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841524" y="2841975"/>
                <a:ext cx="577960" cy="3510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b="1" dirty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P0</a:t>
                </a:r>
                <a:endParaRPr lang="en-HK" sz="1600" b="1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46" name="Rectangle 45"/>
              <p:cNvSpPr/>
              <p:nvPr/>
            </p:nvSpPr>
            <p:spPr>
              <a:xfrm>
                <a:off x="1190017" y="2841975"/>
                <a:ext cx="577960" cy="35104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600" b="1" dirty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P1</a:t>
                </a:r>
                <a:endParaRPr lang="en-HK" sz="1600" b="1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47" name="Rectangle 46"/>
              <p:cNvSpPr/>
              <p:nvPr/>
            </p:nvSpPr>
            <p:spPr>
              <a:xfrm>
                <a:off x="1538511" y="2841975"/>
                <a:ext cx="577960" cy="35104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600" b="1" dirty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P2</a:t>
                </a:r>
                <a:endParaRPr lang="en-HK" sz="1600" b="1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</p:grpSp>
      <p:pic>
        <p:nvPicPr>
          <p:cNvPr id="30" name="Picture 29" descr="Text&#10;&#10;Description automatically generated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1" b="7208"/>
          <a:stretch/>
        </p:blipFill>
        <p:spPr bwMode="auto">
          <a:xfrm>
            <a:off x="5286902" y="2542925"/>
            <a:ext cx="6736836" cy="373704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42289" y="1925362"/>
            <a:ext cx="2444613" cy="226353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70532" y="1343377"/>
            <a:ext cx="21259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latin typeface="Myriad Pro" panose="020B0503030403020204" charset="0"/>
              </a:rPr>
              <a:t>5</a:t>
            </a:r>
            <a:r>
              <a:rPr lang="en-US" sz="2400" b="1" dirty="0">
                <a:latin typeface="Myriad Pro" panose="020B0503030403020204" charset="0"/>
              </a:rPr>
              <a:t>. Flow rate meter</a:t>
            </a:r>
            <a:endParaRPr lang="en-HK" sz="2400" b="1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107363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/>
              <a:t>Assemble of Sensors and Parts</a:t>
            </a:r>
          </a:p>
        </p:txBody>
      </p:sp>
      <p:sp>
        <p:nvSpPr>
          <p:cNvPr id="15" name="Can 14"/>
          <p:cNvSpPr/>
          <p:nvPr/>
        </p:nvSpPr>
        <p:spPr>
          <a:xfrm>
            <a:off x="1771650" y="1676401"/>
            <a:ext cx="314325" cy="4391024"/>
          </a:xfrm>
          <a:prstGeom prst="can">
            <a:avLst/>
          </a:prstGeom>
          <a:solidFill>
            <a:srgbClr val="FF99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Left Brace 15"/>
          <p:cNvSpPr/>
          <p:nvPr/>
        </p:nvSpPr>
        <p:spPr>
          <a:xfrm>
            <a:off x="1447800" y="1704975"/>
            <a:ext cx="238125" cy="1914525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Left Brace 16"/>
          <p:cNvSpPr/>
          <p:nvPr/>
        </p:nvSpPr>
        <p:spPr>
          <a:xfrm>
            <a:off x="1104898" y="5095875"/>
            <a:ext cx="238125" cy="971550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Left Brace 17"/>
          <p:cNvSpPr/>
          <p:nvPr/>
        </p:nvSpPr>
        <p:spPr>
          <a:xfrm>
            <a:off x="1276349" y="3619500"/>
            <a:ext cx="238125" cy="1476375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4613" y="2343150"/>
            <a:ext cx="9541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solidFill>
                  <a:srgbClr val="0000CC"/>
                </a:solidFill>
                <a:latin typeface="Calibri" panose="020F0502020204030204" pitchFamily="34" charset="0"/>
                <a:ea typeface="DFKai-SB" panose="03000509000000000000" pitchFamily="65" charset="-120"/>
                <a:cs typeface="Calibri" panose="020F0502020204030204" pitchFamily="34" charset="0"/>
              </a:rPr>
              <a:t>11 cm</a:t>
            </a:r>
            <a:endParaRPr lang="en-HK" sz="2400" b="1" dirty="0">
              <a:solidFill>
                <a:srgbClr val="0000CC"/>
              </a:solidFill>
              <a:latin typeface="Calibri" panose="020F0502020204030204" pitchFamily="34" charset="0"/>
              <a:ea typeface="DFKai-SB" panose="03000509000000000000" pitchFamily="65" charset="-120"/>
              <a:cs typeface="Calibri" panose="020F050202020403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33693" y="4050357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solidFill>
                  <a:srgbClr val="0000CC"/>
                </a:solidFill>
                <a:latin typeface="Calibri" panose="020F0502020204030204" pitchFamily="34" charset="0"/>
                <a:ea typeface="DFKai-SB" panose="03000509000000000000" pitchFamily="65" charset="-120"/>
                <a:cs typeface="Calibri" panose="020F0502020204030204" pitchFamily="34" charset="0"/>
              </a:rPr>
              <a:t>8 cm</a:t>
            </a:r>
            <a:endParaRPr lang="en-HK" sz="2400" b="1" dirty="0">
              <a:solidFill>
                <a:srgbClr val="0000CC"/>
              </a:solidFill>
              <a:latin typeface="Calibri" panose="020F0502020204030204" pitchFamily="34" charset="0"/>
              <a:ea typeface="DFKai-SB" panose="03000509000000000000" pitchFamily="65" charset="-120"/>
              <a:cs typeface="Calibri" panose="020F050202020403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1972" y="5295899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solidFill>
                  <a:srgbClr val="0000CC"/>
                </a:solidFill>
                <a:latin typeface="Calibri" panose="020F0502020204030204" pitchFamily="34" charset="0"/>
                <a:ea typeface="DFKai-SB" panose="03000509000000000000" pitchFamily="65" charset="-120"/>
                <a:cs typeface="Calibri" panose="020F0502020204030204" pitchFamily="34" charset="0"/>
              </a:rPr>
              <a:t>5 cm</a:t>
            </a:r>
            <a:endParaRPr lang="en-HK" sz="2400" b="1" dirty="0">
              <a:solidFill>
                <a:srgbClr val="0000CC"/>
              </a:solidFill>
              <a:latin typeface="Calibri" panose="020F0502020204030204" pitchFamily="34" charset="0"/>
              <a:ea typeface="DFKai-SB" panose="03000509000000000000" pitchFamily="65" charset="-120"/>
              <a:cs typeface="Calibri" panose="020F050202020403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04898" y="1191644"/>
            <a:ext cx="1612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u="sng" dirty="0">
                <a:latin typeface="Calibri" panose="020F0502020204030204" pitchFamily="34" charset="0"/>
                <a:ea typeface="DFKai-SB" panose="03000509000000000000" pitchFamily="65" charset="-120"/>
                <a:cs typeface="Calibri" panose="020F0502020204030204" pitchFamily="34" charset="0"/>
              </a:rPr>
              <a:t>Copper rod</a:t>
            </a:r>
            <a:endParaRPr lang="en-HK" sz="2400" b="1" u="sng" dirty="0">
              <a:latin typeface="Calibri" panose="020F0502020204030204" pitchFamily="34" charset="0"/>
              <a:ea typeface="DFKai-SB" panose="03000509000000000000" pitchFamily="65" charset="-120"/>
              <a:cs typeface="Calibri" panose="020F0502020204030204" pitchFamily="34" charset="0"/>
            </a:endParaRPr>
          </a:p>
        </p:txBody>
      </p:sp>
      <p:sp>
        <p:nvSpPr>
          <p:cNvPr id="23" name="Can 22"/>
          <p:cNvSpPr/>
          <p:nvPr/>
        </p:nvSpPr>
        <p:spPr>
          <a:xfrm>
            <a:off x="3671731" y="3329009"/>
            <a:ext cx="314325" cy="1943099"/>
          </a:xfrm>
          <a:prstGeom prst="can">
            <a:avLst/>
          </a:prstGeom>
          <a:solidFill>
            <a:srgbClr val="FF99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Can 23"/>
          <p:cNvSpPr/>
          <p:nvPr/>
        </p:nvSpPr>
        <p:spPr>
          <a:xfrm>
            <a:off x="4119404" y="3329009"/>
            <a:ext cx="314325" cy="1476375"/>
          </a:xfrm>
          <a:prstGeom prst="can">
            <a:avLst/>
          </a:prstGeom>
          <a:solidFill>
            <a:srgbClr val="FF99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Can 24"/>
          <p:cNvSpPr/>
          <p:nvPr/>
        </p:nvSpPr>
        <p:spPr>
          <a:xfrm>
            <a:off x="4567077" y="3329009"/>
            <a:ext cx="314325" cy="971550"/>
          </a:xfrm>
          <a:prstGeom prst="can">
            <a:avLst/>
          </a:prstGeom>
          <a:solidFill>
            <a:srgbClr val="FF99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Right Arrow 25"/>
          <p:cNvSpPr/>
          <p:nvPr/>
        </p:nvSpPr>
        <p:spPr>
          <a:xfrm>
            <a:off x="2283939" y="3455044"/>
            <a:ext cx="1057275" cy="9026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Left Brace 26"/>
          <p:cNvSpPr/>
          <p:nvPr/>
        </p:nvSpPr>
        <p:spPr>
          <a:xfrm rot="10800000">
            <a:off x="4740694" y="4309760"/>
            <a:ext cx="238125" cy="511524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931027" y="4307488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solidFill>
                  <a:srgbClr val="0000CC"/>
                </a:solidFill>
                <a:latin typeface="Calibri" panose="020F0502020204030204" pitchFamily="34" charset="0"/>
                <a:ea typeface="DFKai-SB" panose="03000509000000000000" pitchFamily="65" charset="-120"/>
                <a:cs typeface="Calibri" panose="020F0502020204030204" pitchFamily="34" charset="0"/>
              </a:rPr>
              <a:t>3 cm</a:t>
            </a:r>
            <a:endParaRPr lang="en-HK" sz="2400" b="1" dirty="0">
              <a:solidFill>
                <a:srgbClr val="0000CC"/>
              </a:solidFill>
              <a:latin typeface="Calibri" panose="020F0502020204030204" pitchFamily="34" charset="0"/>
              <a:ea typeface="DFKai-SB" panose="03000509000000000000" pitchFamily="65" charset="-120"/>
              <a:cs typeface="Calibri" panose="020F0502020204030204" pitchFamily="34" charset="0"/>
            </a:endParaRPr>
          </a:p>
        </p:txBody>
      </p:sp>
      <p:sp>
        <p:nvSpPr>
          <p:cNvPr id="29" name="Right Arrow 28"/>
          <p:cNvSpPr/>
          <p:nvPr/>
        </p:nvSpPr>
        <p:spPr>
          <a:xfrm>
            <a:off x="5587426" y="3358401"/>
            <a:ext cx="1057275" cy="9026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2" name="Can 31"/>
          <p:cNvSpPr/>
          <p:nvPr/>
        </p:nvSpPr>
        <p:spPr>
          <a:xfrm>
            <a:off x="6871882" y="3753130"/>
            <a:ext cx="314325" cy="1943099"/>
          </a:xfrm>
          <a:prstGeom prst="can">
            <a:avLst/>
          </a:prstGeom>
          <a:solidFill>
            <a:srgbClr val="FF99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3" name="Can 32"/>
          <p:cNvSpPr/>
          <p:nvPr/>
        </p:nvSpPr>
        <p:spPr>
          <a:xfrm>
            <a:off x="7319555" y="3753130"/>
            <a:ext cx="314325" cy="1476375"/>
          </a:xfrm>
          <a:prstGeom prst="can">
            <a:avLst/>
          </a:prstGeom>
          <a:solidFill>
            <a:srgbClr val="FF99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4" name="Can 33"/>
          <p:cNvSpPr/>
          <p:nvPr/>
        </p:nvSpPr>
        <p:spPr>
          <a:xfrm>
            <a:off x="7767228" y="3753130"/>
            <a:ext cx="314325" cy="971550"/>
          </a:xfrm>
          <a:prstGeom prst="can">
            <a:avLst/>
          </a:prstGeom>
          <a:solidFill>
            <a:srgbClr val="FF99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 flipV="1">
            <a:off x="6905215" y="3793457"/>
            <a:ext cx="247656" cy="314325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 flipV="1">
            <a:off x="7352889" y="3793458"/>
            <a:ext cx="247655" cy="314325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 flipV="1">
            <a:off x="7788658" y="3805365"/>
            <a:ext cx="271465" cy="314325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7559669">
            <a:off x="6576605" y="3039313"/>
            <a:ext cx="904875" cy="638175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7559669">
            <a:off x="7043328" y="3039313"/>
            <a:ext cx="904875" cy="638175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7559669">
            <a:off x="7513128" y="3039314"/>
            <a:ext cx="904875" cy="638175"/>
          </a:xfrm>
          <a:prstGeom prst="rect">
            <a:avLst/>
          </a:prstGeom>
        </p:spPr>
      </p:pic>
      <p:cxnSp>
        <p:nvCxnSpPr>
          <p:cNvPr id="49" name="Straight Connector 48"/>
          <p:cNvCxnSpPr/>
          <p:nvPr/>
        </p:nvCxnSpPr>
        <p:spPr>
          <a:xfrm>
            <a:off x="6357455" y="2890275"/>
            <a:ext cx="2132177" cy="0"/>
          </a:xfrm>
          <a:prstGeom prst="line">
            <a:avLst/>
          </a:prstGeom>
          <a:ln w="28575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Left Brace 49"/>
          <p:cNvSpPr/>
          <p:nvPr/>
        </p:nvSpPr>
        <p:spPr>
          <a:xfrm rot="10800000">
            <a:off x="7907769" y="4735701"/>
            <a:ext cx="238125" cy="511524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118341" y="4739148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solidFill>
                  <a:srgbClr val="0000CC"/>
                </a:solidFill>
                <a:latin typeface="Calibri" panose="020F0502020204030204" pitchFamily="34" charset="0"/>
                <a:ea typeface="DFKai-SB" panose="03000509000000000000" pitchFamily="65" charset="-120"/>
                <a:cs typeface="Calibri" panose="020F0502020204030204" pitchFamily="34" charset="0"/>
              </a:rPr>
              <a:t>3 cm</a:t>
            </a:r>
            <a:endParaRPr lang="en-HK" sz="2400" b="1" dirty="0">
              <a:solidFill>
                <a:srgbClr val="0000CC"/>
              </a:solidFill>
              <a:latin typeface="Calibri" panose="020F0502020204030204" pitchFamily="34" charset="0"/>
              <a:ea typeface="DFKai-SB" panose="03000509000000000000" pitchFamily="65" charset="-120"/>
              <a:cs typeface="Calibri" panose="020F0502020204030204" pitchFamily="34" charset="0"/>
            </a:endParaRPr>
          </a:p>
        </p:txBody>
      </p:sp>
      <p:sp>
        <p:nvSpPr>
          <p:cNvPr id="52" name="Right Arrow 51"/>
          <p:cNvSpPr/>
          <p:nvPr/>
        </p:nvSpPr>
        <p:spPr>
          <a:xfrm>
            <a:off x="8796857" y="3358400"/>
            <a:ext cx="1057275" cy="9026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3" name="Picture 4" descr="BBC micro:bit v2開發板升級登場，加入喇叭、麥克風、觸控感應增添互動性| T客邦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5175" y="1828361"/>
            <a:ext cx="2002070" cy="1626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" name="Can 53"/>
          <p:cNvSpPr/>
          <p:nvPr/>
        </p:nvSpPr>
        <p:spPr>
          <a:xfrm>
            <a:off x="9981780" y="4129110"/>
            <a:ext cx="314325" cy="1943099"/>
          </a:xfrm>
          <a:prstGeom prst="can">
            <a:avLst/>
          </a:prstGeom>
          <a:solidFill>
            <a:srgbClr val="FF99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5" name="Can 54"/>
          <p:cNvSpPr/>
          <p:nvPr/>
        </p:nvSpPr>
        <p:spPr>
          <a:xfrm>
            <a:off x="10429453" y="4129110"/>
            <a:ext cx="314325" cy="1476375"/>
          </a:xfrm>
          <a:prstGeom prst="can">
            <a:avLst/>
          </a:prstGeom>
          <a:solidFill>
            <a:srgbClr val="FF99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6" name="Can 55"/>
          <p:cNvSpPr/>
          <p:nvPr/>
        </p:nvSpPr>
        <p:spPr>
          <a:xfrm>
            <a:off x="10877126" y="4129110"/>
            <a:ext cx="314325" cy="971550"/>
          </a:xfrm>
          <a:prstGeom prst="can">
            <a:avLst/>
          </a:prstGeom>
          <a:solidFill>
            <a:srgbClr val="FF99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7" name="Picture 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 flipV="1">
            <a:off x="10025907" y="4158643"/>
            <a:ext cx="226068" cy="314325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 flipV="1">
            <a:off x="10462787" y="4169438"/>
            <a:ext cx="247655" cy="314325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 flipV="1">
            <a:off x="10898556" y="4181345"/>
            <a:ext cx="271465" cy="314325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7559669">
            <a:off x="9686503" y="3415293"/>
            <a:ext cx="904875" cy="638175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7559669">
            <a:off x="10153226" y="3415293"/>
            <a:ext cx="904875" cy="638175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7559669">
            <a:off x="10623026" y="3415294"/>
            <a:ext cx="904875" cy="638175"/>
          </a:xfrm>
          <a:prstGeom prst="rect">
            <a:avLst/>
          </a:prstGeom>
        </p:spPr>
      </p:pic>
      <p:cxnSp>
        <p:nvCxnSpPr>
          <p:cNvPr id="63" name="Straight Connector 62"/>
          <p:cNvCxnSpPr/>
          <p:nvPr/>
        </p:nvCxnSpPr>
        <p:spPr>
          <a:xfrm>
            <a:off x="9467353" y="3266255"/>
            <a:ext cx="2132177" cy="0"/>
          </a:xfrm>
          <a:prstGeom prst="line">
            <a:avLst/>
          </a:prstGeom>
          <a:ln w="28575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Left Brace 63"/>
          <p:cNvSpPr/>
          <p:nvPr/>
        </p:nvSpPr>
        <p:spPr>
          <a:xfrm rot="10800000">
            <a:off x="11008886" y="5119921"/>
            <a:ext cx="226053" cy="468980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1171895" y="5127236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solidFill>
                  <a:srgbClr val="0000CC"/>
                </a:solidFill>
                <a:latin typeface="Calibri" panose="020F0502020204030204" pitchFamily="34" charset="0"/>
                <a:ea typeface="DFKai-SB" panose="03000509000000000000" pitchFamily="65" charset="-120"/>
                <a:cs typeface="Calibri" panose="020F0502020204030204" pitchFamily="34" charset="0"/>
              </a:rPr>
              <a:t>3 cm</a:t>
            </a:r>
            <a:endParaRPr lang="en-HK" sz="2400" b="1" dirty="0">
              <a:solidFill>
                <a:srgbClr val="0000CC"/>
              </a:solidFill>
              <a:latin typeface="Calibri" panose="020F0502020204030204" pitchFamily="34" charset="0"/>
              <a:ea typeface="DFKai-SB" panose="03000509000000000000" pitchFamily="65" charset="-120"/>
              <a:cs typeface="Calibri" panose="020F0502020204030204" pitchFamily="34" charset="0"/>
            </a:endParaRPr>
          </a:p>
        </p:txBody>
      </p:sp>
      <p:sp>
        <p:nvSpPr>
          <p:cNvPr id="66" name="Left Brace 65"/>
          <p:cNvSpPr/>
          <p:nvPr/>
        </p:nvSpPr>
        <p:spPr>
          <a:xfrm rot="10800000">
            <a:off x="7427275" y="5252261"/>
            <a:ext cx="238125" cy="463302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7619722" y="5240948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solidFill>
                  <a:srgbClr val="0000CC"/>
                </a:solidFill>
                <a:latin typeface="Calibri" panose="020F0502020204030204" pitchFamily="34" charset="0"/>
                <a:ea typeface="DFKai-SB" panose="03000509000000000000" pitchFamily="65" charset="-120"/>
                <a:cs typeface="Calibri" panose="020F0502020204030204" pitchFamily="34" charset="0"/>
              </a:rPr>
              <a:t>3 cm</a:t>
            </a:r>
            <a:endParaRPr lang="en-HK" sz="2400" b="1" dirty="0">
              <a:solidFill>
                <a:srgbClr val="0000CC"/>
              </a:solidFill>
              <a:latin typeface="Calibri" panose="020F0502020204030204" pitchFamily="34" charset="0"/>
              <a:ea typeface="DFKai-SB" panose="03000509000000000000" pitchFamily="65" charset="-120"/>
              <a:cs typeface="Calibri" panose="020F0502020204030204" pitchFamily="34" charset="0"/>
            </a:endParaRPr>
          </a:p>
        </p:txBody>
      </p:sp>
      <p:sp>
        <p:nvSpPr>
          <p:cNvPr id="68" name="Left Brace 67"/>
          <p:cNvSpPr/>
          <p:nvPr/>
        </p:nvSpPr>
        <p:spPr>
          <a:xfrm rot="10800000">
            <a:off x="4306803" y="4832597"/>
            <a:ext cx="238125" cy="463302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499250" y="4821284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solidFill>
                  <a:srgbClr val="0000CC"/>
                </a:solidFill>
                <a:latin typeface="Calibri" panose="020F0502020204030204" pitchFamily="34" charset="0"/>
                <a:ea typeface="DFKai-SB" panose="03000509000000000000" pitchFamily="65" charset="-120"/>
                <a:cs typeface="Calibri" panose="020F0502020204030204" pitchFamily="34" charset="0"/>
              </a:rPr>
              <a:t>3 cm</a:t>
            </a:r>
            <a:endParaRPr lang="en-HK" sz="2400" b="1" dirty="0">
              <a:solidFill>
                <a:srgbClr val="0000CC"/>
              </a:solidFill>
              <a:latin typeface="Calibri" panose="020F0502020204030204" pitchFamily="34" charset="0"/>
              <a:ea typeface="DFKai-SB" panose="03000509000000000000" pitchFamily="65" charset="-120"/>
              <a:cs typeface="Calibri" panose="020F0502020204030204" pitchFamily="34" charset="0"/>
            </a:endParaRPr>
          </a:p>
        </p:txBody>
      </p:sp>
      <p:pic>
        <p:nvPicPr>
          <p:cNvPr id="70" name="Picture 6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5570873" y="1149313"/>
            <a:ext cx="412764" cy="2021122"/>
          </a:xfrm>
          <a:prstGeom prst="rect">
            <a:avLst/>
          </a:prstGeom>
        </p:spPr>
      </p:pic>
      <p:sp>
        <p:nvSpPr>
          <p:cNvPr id="71" name="Left Brace 70"/>
          <p:cNvSpPr/>
          <p:nvPr/>
        </p:nvSpPr>
        <p:spPr>
          <a:xfrm rot="16200000">
            <a:off x="4936458" y="2212969"/>
            <a:ext cx="238125" cy="511524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4769981" y="2535904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solidFill>
                  <a:srgbClr val="0000CC"/>
                </a:solidFill>
                <a:latin typeface="Calibri" panose="020F0502020204030204" pitchFamily="34" charset="0"/>
                <a:ea typeface="DFKai-SB" panose="03000509000000000000" pitchFamily="65" charset="-120"/>
                <a:cs typeface="Calibri" panose="020F0502020204030204" pitchFamily="34" charset="0"/>
              </a:rPr>
              <a:t>2 cm</a:t>
            </a:r>
            <a:endParaRPr lang="en-HK" sz="2400" b="1" dirty="0">
              <a:solidFill>
                <a:srgbClr val="0000CC"/>
              </a:solidFill>
              <a:latin typeface="Calibri" panose="020F0502020204030204" pitchFamily="34" charset="0"/>
              <a:ea typeface="DFKai-SB" panose="03000509000000000000" pitchFamily="65" charset="-12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994925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/>
              <a:t>Assemble of Sensors and Parts</a:t>
            </a:r>
          </a:p>
        </p:txBody>
      </p:sp>
      <p:sp>
        <p:nvSpPr>
          <p:cNvPr id="15" name="Can 14"/>
          <p:cNvSpPr/>
          <p:nvPr/>
        </p:nvSpPr>
        <p:spPr>
          <a:xfrm>
            <a:off x="909232" y="4105555"/>
            <a:ext cx="314325" cy="1943099"/>
          </a:xfrm>
          <a:prstGeom prst="can">
            <a:avLst/>
          </a:prstGeom>
          <a:solidFill>
            <a:srgbClr val="FF99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Can 15"/>
          <p:cNvSpPr/>
          <p:nvPr/>
        </p:nvSpPr>
        <p:spPr>
          <a:xfrm>
            <a:off x="1356905" y="4105555"/>
            <a:ext cx="314325" cy="1476375"/>
          </a:xfrm>
          <a:prstGeom prst="can">
            <a:avLst/>
          </a:prstGeom>
          <a:solidFill>
            <a:srgbClr val="FF99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Can 16"/>
          <p:cNvSpPr/>
          <p:nvPr/>
        </p:nvSpPr>
        <p:spPr>
          <a:xfrm>
            <a:off x="1804578" y="4105555"/>
            <a:ext cx="314325" cy="971550"/>
          </a:xfrm>
          <a:prstGeom prst="can">
            <a:avLst/>
          </a:prstGeom>
          <a:solidFill>
            <a:srgbClr val="FF99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 flipV="1">
            <a:off x="942565" y="4145882"/>
            <a:ext cx="247656" cy="31432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 flipV="1">
            <a:off x="1390239" y="4145883"/>
            <a:ext cx="247655" cy="31432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 flipV="1">
            <a:off x="1826008" y="4157790"/>
            <a:ext cx="271465" cy="31432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7559669">
            <a:off x="613955" y="3391738"/>
            <a:ext cx="904875" cy="63817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7559669">
            <a:off x="1080678" y="3391738"/>
            <a:ext cx="904875" cy="638175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7559669">
            <a:off x="1550478" y="3391739"/>
            <a:ext cx="904875" cy="638175"/>
          </a:xfrm>
          <a:prstGeom prst="rect">
            <a:avLst/>
          </a:prstGeom>
        </p:spPr>
      </p:pic>
      <p:cxnSp>
        <p:nvCxnSpPr>
          <p:cNvPr id="24" name="Straight Connector 23"/>
          <p:cNvCxnSpPr/>
          <p:nvPr/>
        </p:nvCxnSpPr>
        <p:spPr>
          <a:xfrm>
            <a:off x="394805" y="3242700"/>
            <a:ext cx="2132177" cy="0"/>
          </a:xfrm>
          <a:prstGeom prst="line">
            <a:avLst/>
          </a:prstGeom>
          <a:ln w="28575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Left Brace 24"/>
          <p:cNvSpPr/>
          <p:nvPr/>
        </p:nvSpPr>
        <p:spPr>
          <a:xfrm rot="10800000">
            <a:off x="2246195" y="5105678"/>
            <a:ext cx="238125" cy="511524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456767" y="5109125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solidFill>
                  <a:srgbClr val="0000CC"/>
                </a:solidFill>
                <a:latin typeface="Calibri" panose="020F0502020204030204" pitchFamily="34" charset="0"/>
                <a:ea typeface="DFKai-SB" panose="03000509000000000000" pitchFamily="65" charset="-120"/>
                <a:cs typeface="Calibri" panose="020F0502020204030204" pitchFamily="34" charset="0"/>
              </a:rPr>
              <a:t>3 cm</a:t>
            </a:r>
            <a:endParaRPr lang="en-HK" sz="2400" b="1" dirty="0">
              <a:solidFill>
                <a:srgbClr val="0000CC"/>
              </a:solidFill>
              <a:latin typeface="Calibri" panose="020F0502020204030204" pitchFamily="34" charset="0"/>
              <a:ea typeface="DFKai-SB" panose="03000509000000000000" pitchFamily="65" charset="-120"/>
              <a:cs typeface="Calibri" panose="020F0502020204030204" pitchFamily="34" charset="0"/>
            </a:endParaRPr>
          </a:p>
        </p:txBody>
      </p:sp>
      <p:sp>
        <p:nvSpPr>
          <p:cNvPr id="27" name="Left Brace 26"/>
          <p:cNvSpPr/>
          <p:nvPr/>
        </p:nvSpPr>
        <p:spPr>
          <a:xfrm rot="10800000">
            <a:off x="1765701" y="5580293"/>
            <a:ext cx="238125" cy="463302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958148" y="5568980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solidFill>
                  <a:srgbClr val="0000CC"/>
                </a:solidFill>
                <a:latin typeface="Calibri" panose="020F0502020204030204" pitchFamily="34" charset="0"/>
                <a:ea typeface="DFKai-SB" panose="03000509000000000000" pitchFamily="65" charset="-120"/>
                <a:cs typeface="Calibri" panose="020F0502020204030204" pitchFamily="34" charset="0"/>
              </a:rPr>
              <a:t>3 cm</a:t>
            </a:r>
            <a:endParaRPr lang="en-HK" sz="2400" b="1" dirty="0">
              <a:solidFill>
                <a:srgbClr val="0000CC"/>
              </a:solidFill>
              <a:latin typeface="Calibri" panose="020F0502020204030204" pitchFamily="34" charset="0"/>
              <a:ea typeface="DFKai-SB" panose="03000509000000000000" pitchFamily="65" charset="-120"/>
              <a:cs typeface="Calibri" panose="020F0502020204030204" pitchFamily="34" charset="0"/>
            </a:endParaRPr>
          </a:p>
        </p:txBody>
      </p:sp>
      <p:sp>
        <p:nvSpPr>
          <p:cNvPr id="29" name="Right Arrow 28"/>
          <p:cNvSpPr/>
          <p:nvPr/>
        </p:nvSpPr>
        <p:spPr>
          <a:xfrm>
            <a:off x="2617580" y="4064171"/>
            <a:ext cx="1057275" cy="9026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2" name="Can 31"/>
          <p:cNvSpPr/>
          <p:nvPr/>
        </p:nvSpPr>
        <p:spPr>
          <a:xfrm>
            <a:off x="4335075" y="4168092"/>
            <a:ext cx="314325" cy="1943099"/>
          </a:xfrm>
          <a:prstGeom prst="can">
            <a:avLst/>
          </a:prstGeom>
          <a:solidFill>
            <a:srgbClr val="FF99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3" name="Can 32"/>
          <p:cNvSpPr/>
          <p:nvPr/>
        </p:nvSpPr>
        <p:spPr>
          <a:xfrm>
            <a:off x="4782748" y="4168092"/>
            <a:ext cx="314325" cy="1476375"/>
          </a:xfrm>
          <a:prstGeom prst="can">
            <a:avLst/>
          </a:prstGeom>
          <a:solidFill>
            <a:srgbClr val="FF99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4" name="Can 33"/>
          <p:cNvSpPr/>
          <p:nvPr/>
        </p:nvSpPr>
        <p:spPr>
          <a:xfrm>
            <a:off x="5230421" y="4168092"/>
            <a:ext cx="314325" cy="971550"/>
          </a:xfrm>
          <a:prstGeom prst="can">
            <a:avLst/>
          </a:prstGeom>
          <a:solidFill>
            <a:srgbClr val="FF99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 flipV="1">
            <a:off x="4368408" y="4208419"/>
            <a:ext cx="247656" cy="314325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 flipV="1">
            <a:off x="4816082" y="4208420"/>
            <a:ext cx="247655" cy="314325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 flipV="1">
            <a:off x="5251851" y="4220327"/>
            <a:ext cx="271465" cy="314325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7559669">
            <a:off x="4039798" y="3454275"/>
            <a:ext cx="904875" cy="638175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7559669">
            <a:off x="4506521" y="3454275"/>
            <a:ext cx="904875" cy="638175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7559669">
            <a:off x="4976321" y="3454276"/>
            <a:ext cx="904875" cy="638175"/>
          </a:xfrm>
          <a:prstGeom prst="rect">
            <a:avLst/>
          </a:prstGeom>
        </p:spPr>
      </p:pic>
      <p:cxnSp>
        <p:nvCxnSpPr>
          <p:cNvPr id="49" name="Straight Connector 48"/>
          <p:cNvCxnSpPr/>
          <p:nvPr/>
        </p:nvCxnSpPr>
        <p:spPr>
          <a:xfrm>
            <a:off x="3820648" y="3305237"/>
            <a:ext cx="2132177" cy="0"/>
          </a:xfrm>
          <a:prstGeom prst="line">
            <a:avLst/>
          </a:prstGeom>
          <a:ln w="28575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Left Brace 49"/>
          <p:cNvSpPr/>
          <p:nvPr/>
        </p:nvSpPr>
        <p:spPr>
          <a:xfrm rot="10800000">
            <a:off x="5672038" y="5168215"/>
            <a:ext cx="238125" cy="511524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882610" y="5171662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solidFill>
                  <a:srgbClr val="0000CC"/>
                </a:solidFill>
                <a:latin typeface="Calibri" panose="020F0502020204030204" pitchFamily="34" charset="0"/>
                <a:ea typeface="DFKai-SB" panose="03000509000000000000" pitchFamily="65" charset="-120"/>
                <a:cs typeface="Calibri" panose="020F0502020204030204" pitchFamily="34" charset="0"/>
              </a:rPr>
              <a:t>3 cm</a:t>
            </a:r>
            <a:endParaRPr lang="en-HK" sz="2400" b="1" dirty="0">
              <a:solidFill>
                <a:srgbClr val="0000CC"/>
              </a:solidFill>
              <a:latin typeface="Calibri" panose="020F0502020204030204" pitchFamily="34" charset="0"/>
              <a:ea typeface="DFKai-SB" panose="03000509000000000000" pitchFamily="65" charset="-120"/>
              <a:cs typeface="Calibri" panose="020F0502020204030204" pitchFamily="34" charset="0"/>
            </a:endParaRPr>
          </a:p>
        </p:txBody>
      </p:sp>
      <p:sp>
        <p:nvSpPr>
          <p:cNvPr id="52" name="Left Brace 51"/>
          <p:cNvSpPr/>
          <p:nvPr/>
        </p:nvSpPr>
        <p:spPr>
          <a:xfrm rot="10800000">
            <a:off x="5191544" y="5642830"/>
            <a:ext cx="238125" cy="463302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383991" y="5631517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solidFill>
                  <a:srgbClr val="0000CC"/>
                </a:solidFill>
                <a:latin typeface="Calibri" panose="020F0502020204030204" pitchFamily="34" charset="0"/>
                <a:ea typeface="DFKai-SB" panose="03000509000000000000" pitchFamily="65" charset="-120"/>
                <a:cs typeface="Calibri" panose="020F0502020204030204" pitchFamily="34" charset="0"/>
              </a:rPr>
              <a:t>3 cm</a:t>
            </a:r>
            <a:endParaRPr lang="en-HK" sz="2400" b="1" dirty="0">
              <a:solidFill>
                <a:srgbClr val="0000CC"/>
              </a:solidFill>
              <a:latin typeface="Calibri" panose="020F0502020204030204" pitchFamily="34" charset="0"/>
              <a:ea typeface="DFKai-SB" panose="03000509000000000000" pitchFamily="65" charset="-120"/>
              <a:cs typeface="Calibri" panose="020F0502020204030204" pitchFamily="34" charset="0"/>
            </a:endParaRPr>
          </a:p>
        </p:txBody>
      </p:sp>
      <p:sp>
        <p:nvSpPr>
          <p:cNvPr id="54" name="Right Arrow 53"/>
          <p:cNvSpPr/>
          <p:nvPr/>
        </p:nvSpPr>
        <p:spPr>
          <a:xfrm>
            <a:off x="6457489" y="4105555"/>
            <a:ext cx="1057275" cy="9026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5" name="Rounded Rectangle 54"/>
          <p:cNvSpPr/>
          <p:nvPr/>
        </p:nvSpPr>
        <p:spPr>
          <a:xfrm>
            <a:off x="3990560" y="4184558"/>
            <a:ext cx="1839837" cy="425248"/>
          </a:xfrm>
          <a:prstGeom prst="roundRect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6" name="Rounded Rectangle 55"/>
          <p:cNvSpPr/>
          <p:nvPr/>
        </p:nvSpPr>
        <p:spPr>
          <a:xfrm>
            <a:off x="2529903" y="1581594"/>
            <a:ext cx="1839837" cy="655932"/>
          </a:xfrm>
          <a:prstGeom prst="roundRect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7" name="Left Brace 56"/>
          <p:cNvSpPr/>
          <p:nvPr/>
        </p:nvSpPr>
        <p:spPr>
          <a:xfrm rot="10800000">
            <a:off x="4507947" y="1606857"/>
            <a:ext cx="227490" cy="591208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759461" y="1636884"/>
            <a:ext cx="10246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solidFill>
                  <a:srgbClr val="0000CC"/>
                </a:solidFill>
                <a:latin typeface="Calibri" panose="020F0502020204030204" pitchFamily="34" charset="0"/>
                <a:ea typeface="DFKai-SB" panose="03000509000000000000" pitchFamily="65" charset="-120"/>
                <a:cs typeface="Calibri" panose="020F0502020204030204" pitchFamily="34" charset="0"/>
              </a:rPr>
              <a:t>1.5 cm</a:t>
            </a:r>
            <a:endParaRPr lang="en-HK" sz="2400" b="1" dirty="0">
              <a:solidFill>
                <a:srgbClr val="0000CC"/>
              </a:solidFill>
              <a:latin typeface="Calibri" panose="020F0502020204030204" pitchFamily="34" charset="0"/>
              <a:ea typeface="DFKai-SB" panose="03000509000000000000" pitchFamily="65" charset="-120"/>
              <a:cs typeface="Calibri" panose="020F0502020204030204" pitchFamily="34" charset="0"/>
            </a:endParaRPr>
          </a:p>
        </p:txBody>
      </p:sp>
      <p:sp>
        <p:nvSpPr>
          <p:cNvPr id="59" name="Left Brace 58"/>
          <p:cNvSpPr/>
          <p:nvPr/>
        </p:nvSpPr>
        <p:spPr>
          <a:xfrm rot="16200000">
            <a:off x="3314849" y="1549804"/>
            <a:ext cx="238125" cy="1871657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033801" y="2546694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solidFill>
                  <a:srgbClr val="0000CC"/>
                </a:solidFill>
                <a:latin typeface="Calibri" panose="020F0502020204030204" pitchFamily="34" charset="0"/>
                <a:ea typeface="DFKai-SB" panose="03000509000000000000" pitchFamily="65" charset="-120"/>
                <a:cs typeface="Calibri" panose="020F0502020204030204" pitchFamily="34" charset="0"/>
              </a:rPr>
              <a:t>4 cm</a:t>
            </a:r>
            <a:endParaRPr lang="en-HK" sz="2400" b="1" dirty="0">
              <a:solidFill>
                <a:srgbClr val="0000CC"/>
              </a:solidFill>
              <a:latin typeface="Calibri" panose="020F0502020204030204" pitchFamily="34" charset="0"/>
              <a:ea typeface="DFKai-SB" panose="03000509000000000000" pitchFamily="65" charset="-120"/>
              <a:cs typeface="Calibri" panose="020F050202020403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749160" y="1450534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latin typeface="Calibri" panose="020F0502020204030204" pitchFamily="34" charset="0"/>
                <a:ea typeface="DFKai-SB" panose="03000509000000000000" pitchFamily="65" charset="-120"/>
                <a:cs typeface="Calibri" panose="020F0502020204030204" pitchFamily="34" charset="0"/>
              </a:rPr>
              <a:t>2x</a:t>
            </a:r>
            <a:endParaRPr lang="en-HK" sz="4400" b="1" dirty="0">
              <a:latin typeface="Calibri" panose="020F0502020204030204" pitchFamily="34" charset="0"/>
              <a:ea typeface="DFKai-SB" panose="03000509000000000000" pitchFamily="65" charset="-120"/>
              <a:cs typeface="Calibri" panose="020F0502020204030204" pitchFamily="34" charset="0"/>
            </a:endParaRPr>
          </a:p>
        </p:txBody>
      </p:sp>
      <p:pic>
        <p:nvPicPr>
          <p:cNvPr id="62" name="Picture 4" descr="BBC micro:bit v2開發板升級登場，加入喇叭、麥克風、觸控感應增添互動性| T客邦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7984" y="1848940"/>
            <a:ext cx="2002070" cy="1626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" name="Can 62"/>
          <p:cNvSpPr/>
          <p:nvPr/>
        </p:nvSpPr>
        <p:spPr>
          <a:xfrm>
            <a:off x="8240282" y="4163034"/>
            <a:ext cx="314325" cy="1943099"/>
          </a:xfrm>
          <a:prstGeom prst="can">
            <a:avLst/>
          </a:prstGeom>
          <a:solidFill>
            <a:srgbClr val="FF99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4" name="Can 63"/>
          <p:cNvSpPr/>
          <p:nvPr/>
        </p:nvSpPr>
        <p:spPr>
          <a:xfrm>
            <a:off x="8687955" y="4163034"/>
            <a:ext cx="314325" cy="1476375"/>
          </a:xfrm>
          <a:prstGeom prst="can">
            <a:avLst/>
          </a:prstGeom>
          <a:solidFill>
            <a:srgbClr val="FF99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5" name="Can 64"/>
          <p:cNvSpPr/>
          <p:nvPr/>
        </p:nvSpPr>
        <p:spPr>
          <a:xfrm>
            <a:off x="9135628" y="4163034"/>
            <a:ext cx="314325" cy="971550"/>
          </a:xfrm>
          <a:prstGeom prst="can">
            <a:avLst/>
          </a:prstGeom>
          <a:solidFill>
            <a:srgbClr val="FF99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6" name="Picture 6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 flipV="1">
            <a:off x="8273615" y="4203361"/>
            <a:ext cx="247656" cy="314325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 flipV="1">
            <a:off x="8721289" y="4203362"/>
            <a:ext cx="247655" cy="314325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 flipV="1">
            <a:off x="9157058" y="4215269"/>
            <a:ext cx="271465" cy="314325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7559669">
            <a:off x="7945005" y="3449217"/>
            <a:ext cx="904875" cy="638175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7559669">
            <a:off x="8411728" y="3449217"/>
            <a:ext cx="904875" cy="638175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7559669">
            <a:off x="8881528" y="3449218"/>
            <a:ext cx="904875" cy="638175"/>
          </a:xfrm>
          <a:prstGeom prst="rect">
            <a:avLst/>
          </a:prstGeom>
        </p:spPr>
      </p:pic>
      <p:cxnSp>
        <p:nvCxnSpPr>
          <p:cNvPr id="72" name="Straight Connector 71"/>
          <p:cNvCxnSpPr/>
          <p:nvPr/>
        </p:nvCxnSpPr>
        <p:spPr>
          <a:xfrm>
            <a:off x="7725855" y="3300179"/>
            <a:ext cx="2132177" cy="0"/>
          </a:xfrm>
          <a:prstGeom prst="line">
            <a:avLst/>
          </a:prstGeom>
          <a:ln w="28575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Left Brace 72"/>
          <p:cNvSpPr/>
          <p:nvPr/>
        </p:nvSpPr>
        <p:spPr>
          <a:xfrm rot="10800000">
            <a:off x="9577245" y="5163157"/>
            <a:ext cx="238125" cy="511524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9787817" y="5166604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solidFill>
                  <a:srgbClr val="0000CC"/>
                </a:solidFill>
                <a:latin typeface="Calibri" panose="020F0502020204030204" pitchFamily="34" charset="0"/>
                <a:ea typeface="DFKai-SB" panose="03000509000000000000" pitchFamily="65" charset="-120"/>
                <a:cs typeface="Calibri" panose="020F0502020204030204" pitchFamily="34" charset="0"/>
              </a:rPr>
              <a:t>3 cm</a:t>
            </a:r>
            <a:endParaRPr lang="en-HK" sz="2400" b="1" dirty="0">
              <a:solidFill>
                <a:srgbClr val="0000CC"/>
              </a:solidFill>
              <a:latin typeface="Calibri" panose="020F0502020204030204" pitchFamily="34" charset="0"/>
              <a:ea typeface="DFKai-SB" panose="03000509000000000000" pitchFamily="65" charset="-120"/>
              <a:cs typeface="Calibri" panose="020F0502020204030204" pitchFamily="34" charset="0"/>
            </a:endParaRPr>
          </a:p>
        </p:txBody>
      </p:sp>
      <p:sp>
        <p:nvSpPr>
          <p:cNvPr id="75" name="Left Brace 74"/>
          <p:cNvSpPr/>
          <p:nvPr/>
        </p:nvSpPr>
        <p:spPr>
          <a:xfrm rot="10800000">
            <a:off x="9096751" y="5637772"/>
            <a:ext cx="238125" cy="463302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9289198" y="5626459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solidFill>
                  <a:srgbClr val="0000CC"/>
                </a:solidFill>
                <a:latin typeface="Calibri" panose="020F0502020204030204" pitchFamily="34" charset="0"/>
                <a:ea typeface="DFKai-SB" panose="03000509000000000000" pitchFamily="65" charset="-120"/>
                <a:cs typeface="Calibri" panose="020F0502020204030204" pitchFamily="34" charset="0"/>
              </a:rPr>
              <a:t>3 cm</a:t>
            </a:r>
            <a:endParaRPr lang="en-HK" sz="2400" b="1" dirty="0">
              <a:solidFill>
                <a:srgbClr val="0000CC"/>
              </a:solidFill>
              <a:latin typeface="Calibri" panose="020F0502020204030204" pitchFamily="34" charset="0"/>
              <a:ea typeface="DFKai-SB" panose="03000509000000000000" pitchFamily="65" charset="-120"/>
              <a:cs typeface="Calibri" panose="020F0502020204030204" pitchFamily="34" charset="0"/>
            </a:endParaRPr>
          </a:p>
        </p:txBody>
      </p:sp>
      <p:sp>
        <p:nvSpPr>
          <p:cNvPr id="77" name="Rounded Rectangle 76"/>
          <p:cNvSpPr/>
          <p:nvPr/>
        </p:nvSpPr>
        <p:spPr>
          <a:xfrm>
            <a:off x="7895767" y="4179499"/>
            <a:ext cx="1839837" cy="436561"/>
          </a:xfrm>
          <a:prstGeom prst="roundRect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272321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42738" y="3638810"/>
            <a:ext cx="2031264" cy="2297430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94883" y="3608828"/>
            <a:ext cx="2031264" cy="229743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/>
              <a:t>Testing</a:t>
            </a:r>
            <a:endParaRPr lang="en-HK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766885" y="1289226"/>
            <a:ext cx="8596668" cy="3880773"/>
          </a:xfrm>
        </p:spPr>
        <p:txBody>
          <a:bodyPr>
            <a:norm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Test your flow rate meter by using a cup of water</a:t>
            </a:r>
          </a:p>
          <a:p>
            <a:pPr lvl="1"/>
            <a:r>
              <a:rPr lang="en-US" sz="2400" b="1" dirty="0">
                <a:latin typeface="Myriad Pro" panose="020B0503030403020204" charset="0"/>
              </a:rPr>
              <a:t>Moving up the meter </a:t>
            </a:r>
            <a:endParaRPr lang="en-HK" sz="2400" b="1" dirty="0">
              <a:latin typeface="Myriad Pro" panose="020B050303040302020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8071" y="3631824"/>
            <a:ext cx="2031264" cy="2297430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1938467" y="2827206"/>
            <a:ext cx="584624" cy="2325688"/>
            <a:chOff x="4391044" y="1270000"/>
            <a:chExt cx="584624" cy="2325688"/>
          </a:xfrm>
        </p:grpSpPr>
        <p:sp>
          <p:nvSpPr>
            <p:cNvPr id="8" name="Rectangle 7"/>
            <p:cNvSpPr/>
            <p:nvPr/>
          </p:nvSpPr>
          <p:spPr>
            <a:xfrm>
              <a:off x="4391044" y="1270000"/>
              <a:ext cx="584624" cy="1082502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pic>
          <p:nvPicPr>
            <p:cNvPr id="9" name="Picture 4" descr="BBC micro:bit v2開發板升級登場，加入喇叭、麥克風、觸控感應增添互動性| T客邦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6783" y="1371600"/>
              <a:ext cx="453145" cy="3681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0" name="Straight Connector 9"/>
            <p:cNvCxnSpPr/>
            <p:nvPr/>
          </p:nvCxnSpPr>
          <p:spPr>
            <a:xfrm flipH="1">
              <a:off x="4488657" y="1739780"/>
              <a:ext cx="4763" cy="185590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4591032" y="1739780"/>
              <a:ext cx="1" cy="145585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4683355" y="1739780"/>
              <a:ext cx="0" cy="1037244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6"/>
          <p:cNvGrpSpPr/>
          <p:nvPr/>
        </p:nvGrpSpPr>
        <p:grpSpPr>
          <a:xfrm>
            <a:off x="4886489" y="2504312"/>
            <a:ext cx="584624" cy="2325688"/>
            <a:chOff x="4391044" y="1270000"/>
            <a:chExt cx="584624" cy="2325688"/>
          </a:xfrm>
        </p:grpSpPr>
        <p:sp>
          <p:nvSpPr>
            <p:cNvPr id="18" name="Rectangle 17"/>
            <p:cNvSpPr/>
            <p:nvPr/>
          </p:nvSpPr>
          <p:spPr>
            <a:xfrm>
              <a:off x="4391044" y="1270000"/>
              <a:ext cx="584624" cy="1082502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pic>
          <p:nvPicPr>
            <p:cNvPr id="19" name="Picture 4" descr="BBC micro:bit v2開發板升級登場，加入喇叭、麥克風、觸控感應增添互動性| T客邦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6783" y="1371600"/>
              <a:ext cx="453145" cy="3681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0" name="Straight Connector 19"/>
            <p:cNvCxnSpPr/>
            <p:nvPr/>
          </p:nvCxnSpPr>
          <p:spPr>
            <a:xfrm flipH="1">
              <a:off x="4488657" y="1739780"/>
              <a:ext cx="4763" cy="185590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4591032" y="1739780"/>
              <a:ext cx="1" cy="145585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4683355" y="1739780"/>
              <a:ext cx="0" cy="1037244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22"/>
          <p:cNvGrpSpPr/>
          <p:nvPr/>
        </p:nvGrpSpPr>
        <p:grpSpPr>
          <a:xfrm>
            <a:off x="7739485" y="2168939"/>
            <a:ext cx="584624" cy="2325688"/>
            <a:chOff x="4391044" y="1270000"/>
            <a:chExt cx="584624" cy="2325688"/>
          </a:xfrm>
        </p:grpSpPr>
        <p:sp>
          <p:nvSpPr>
            <p:cNvPr id="24" name="Rectangle 23"/>
            <p:cNvSpPr/>
            <p:nvPr/>
          </p:nvSpPr>
          <p:spPr>
            <a:xfrm>
              <a:off x="4391044" y="1270000"/>
              <a:ext cx="584624" cy="1082502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pic>
          <p:nvPicPr>
            <p:cNvPr id="25" name="Picture 4" descr="BBC micro:bit v2開發板升級登場，加入喇叭、麥克風、觸控感應增添互動性| T客邦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6783" y="1371600"/>
              <a:ext cx="453145" cy="3681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6" name="Straight Connector 25"/>
            <p:cNvCxnSpPr/>
            <p:nvPr/>
          </p:nvCxnSpPr>
          <p:spPr>
            <a:xfrm flipH="1">
              <a:off x="4488657" y="1739780"/>
              <a:ext cx="4763" cy="185590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4591032" y="1739780"/>
              <a:ext cx="1" cy="145585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4683355" y="1739780"/>
              <a:ext cx="0" cy="1037244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Right Arrow 28"/>
          <p:cNvSpPr/>
          <p:nvPr/>
        </p:nvSpPr>
        <p:spPr>
          <a:xfrm>
            <a:off x="3611442" y="4366427"/>
            <a:ext cx="809788" cy="842838"/>
          </a:xfrm>
          <a:prstGeom prst="rightArrow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0" name="Right Arrow 29"/>
          <p:cNvSpPr/>
          <p:nvPr/>
        </p:nvSpPr>
        <p:spPr>
          <a:xfrm>
            <a:off x="6505518" y="4329837"/>
            <a:ext cx="809788" cy="842838"/>
          </a:xfrm>
          <a:prstGeom prst="rightArrow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1" name="TextBox 30"/>
          <p:cNvSpPr txBox="1"/>
          <p:nvPr/>
        </p:nvSpPr>
        <p:spPr>
          <a:xfrm>
            <a:off x="4642640" y="5669214"/>
            <a:ext cx="16596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u="sng" dirty="0">
                <a:latin typeface="Myriad Pro" panose="020B0503030403020204" charset="0"/>
                <a:ea typeface="DFKai-SB" panose="03000509000000000000" pitchFamily="65" charset="-120"/>
              </a:rPr>
              <a:t>Meter Start</a:t>
            </a:r>
            <a:endParaRPr lang="en-HK" sz="2400" b="1" u="sng" dirty="0">
              <a:latin typeface="Myriad Pro" panose="020B0503030403020204" charset="0"/>
              <a:ea typeface="DFKai-SB" panose="03000509000000000000" pitchFamily="65" charset="-12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518536" y="5669214"/>
            <a:ext cx="16111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u="sng" dirty="0">
                <a:latin typeface="Myriad Pro" panose="020B0503030403020204" charset="0"/>
                <a:ea typeface="DFKai-SB" panose="03000509000000000000" pitchFamily="65" charset="-120"/>
              </a:rPr>
              <a:t>Meter Stop</a:t>
            </a:r>
            <a:endParaRPr lang="en-HK" sz="2400" b="1" u="sng" dirty="0">
              <a:latin typeface="Myriad Pro" panose="020B0503030403020204" charset="0"/>
              <a:ea typeface="DFKai-SB" panose="03000509000000000000" pitchFamily="65" charset="-12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976574" y="5660860"/>
            <a:ext cx="1034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u="sng" dirty="0">
                <a:latin typeface="Myriad Pro" panose="020B0503030403020204" charset="0"/>
                <a:ea typeface="DFKai-SB" panose="03000509000000000000" pitchFamily="65" charset="-120"/>
              </a:rPr>
              <a:t>Ready</a:t>
            </a:r>
            <a:endParaRPr lang="en-HK" sz="2400" b="1" u="sng" dirty="0">
              <a:latin typeface="Myriad Pro" panose="020B0503030403020204" charset="0"/>
              <a:ea typeface="DFKai-SB" panose="03000509000000000000" pitchFamily="65" charset="-120"/>
            </a:endParaRPr>
          </a:p>
        </p:txBody>
      </p:sp>
      <p:cxnSp>
        <p:nvCxnSpPr>
          <p:cNvPr id="46" name="Straight Connector 45"/>
          <p:cNvCxnSpPr/>
          <p:nvPr/>
        </p:nvCxnSpPr>
        <p:spPr>
          <a:xfrm>
            <a:off x="2363619" y="5733792"/>
            <a:ext cx="30757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5250903" y="5719938"/>
            <a:ext cx="30757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8074881" y="5742105"/>
            <a:ext cx="30757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Up Arrow 51"/>
          <p:cNvSpPr/>
          <p:nvPr/>
        </p:nvSpPr>
        <p:spPr>
          <a:xfrm>
            <a:off x="4666830" y="2229219"/>
            <a:ext cx="119616" cy="1000393"/>
          </a:xfrm>
          <a:prstGeom prst="upArrow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54" name="Up Arrow 53"/>
          <p:cNvSpPr/>
          <p:nvPr/>
        </p:nvSpPr>
        <p:spPr>
          <a:xfrm>
            <a:off x="4529145" y="2542120"/>
            <a:ext cx="119616" cy="1000393"/>
          </a:xfrm>
          <a:prstGeom prst="upArrow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55" name="Up Arrow 54"/>
          <p:cNvSpPr/>
          <p:nvPr/>
        </p:nvSpPr>
        <p:spPr>
          <a:xfrm>
            <a:off x="4387448" y="2731876"/>
            <a:ext cx="119616" cy="1000393"/>
          </a:xfrm>
          <a:prstGeom prst="upArrow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56" name="Up Arrow 55"/>
          <p:cNvSpPr/>
          <p:nvPr/>
        </p:nvSpPr>
        <p:spPr>
          <a:xfrm>
            <a:off x="7569711" y="1707384"/>
            <a:ext cx="119616" cy="1000393"/>
          </a:xfrm>
          <a:prstGeom prst="upArrow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57" name="Up Arrow 56"/>
          <p:cNvSpPr/>
          <p:nvPr/>
        </p:nvSpPr>
        <p:spPr>
          <a:xfrm>
            <a:off x="7432026" y="2020285"/>
            <a:ext cx="119616" cy="1000393"/>
          </a:xfrm>
          <a:prstGeom prst="upArrow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58" name="Up Arrow 57"/>
          <p:cNvSpPr/>
          <p:nvPr/>
        </p:nvSpPr>
        <p:spPr>
          <a:xfrm>
            <a:off x="7290329" y="2210041"/>
            <a:ext cx="119616" cy="1000393"/>
          </a:xfrm>
          <a:prstGeom prst="upArrow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pic>
        <p:nvPicPr>
          <p:cNvPr id="53" name="Picture 5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4" t="29809" r="49884" b="37547"/>
          <a:stretch/>
        </p:blipFill>
        <p:spPr>
          <a:xfrm>
            <a:off x="2657432" y="2909155"/>
            <a:ext cx="291722" cy="450267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4" t="29809" r="49884" b="37547"/>
          <a:stretch/>
        </p:blipFill>
        <p:spPr>
          <a:xfrm>
            <a:off x="2659945" y="3383694"/>
            <a:ext cx="291722" cy="450267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4" t="29809" r="49884" b="37547"/>
          <a:stretch/>
        </p:blipFill>
        <p:spPr>
          <a:xfrm>
            <a:off x="2657432" y="3872268"/>
            <a:ext cx="291722" cy="450267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4" t="29809" r="49884" b="37547"/>
          <a:stretch/>
        </p:blipFill>
        <p:spPr>
          <a:xfrm>
            <a:off x="5643520" y="2707777"/>
            <a:ext cx="291722" cy="450267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40" t="54100" r="14829" b="13257"/>
          <a:stretch/>
        </p:blipFill>
        <p:spPr>
          <a:xfrm>
            <a:off x="5643519" y="3797446"/>
            <a:ext cx="291723" cy="450267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4" t="29809" r="49884" b="37547"/>
          <a:stretch/>
        </p:blipFill>
        <p:spPr>
          <a:xfrm>
            <a:off x="5650732" y="3259545"/>
            <a:ext cx="291722" cy="450267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40" t="54100" r="14829" b="13257"/>
          <a:stretch/>
        </p:blipFill>
        <p:spPr>
          <a:xfrm>
            <a:off x="8532411" y="3166028"/>
            <a:ext cx="291723" cy="450267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4" t="29809" r="49884" b="37547"/>
          <a:stretch/>
        </p:blipFill>
        <p:spPr>
          <a:xfrm>
            <a:off x="8532412" y="2579503"/>
            <a:ext cx="291722" cy="450267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40" t="54100" r="14829" b="13257"/>
          <a:stretch/>
        </p:blipFill>
        <p:spPr>
          <a:xfrm>
            <a:off x="8532411" y="3710214"/>
            <a:ext cx="291723" cy="450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87396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ounded Rectangle 41"/>
          <p:cNvSpPr/>
          <p:nvPr/>
        </p:nvSpPr>
        <p:spPr>
          <a:xfrm>
            <a:off x="5303661" y="755467"/>
            <a:ext cx="6385202" cy="517343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/>
              <a:t>Flow Rate</a:t>
            </a:r>
            <a:endParaRPr lang="en-HK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210" y="2662726"/>
            <a:ext cx="1994165" cy="225728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7930" y="2740065"/>
            <a:ext cx="1930015" cy="2179945"/>
          </a:xfrm>
          <a:prstGeom prst="rect">
            <a:avLst/>
          </a:prstGeom>
        </p:spPr>
      </p:pic>
      <p:sp>
        <p:nvSpPr>
          <p:cNvPr id="7" name="Down Arrow 6"/>
          <p:cNvSpPr/>
          <p:nvPr/>
        </p:nvSpPr>
        <p:spPr>
          <a:xfrm>
            <a:off x="974487" y="4832694"/>
            <a:ext cx="341906" cy="1096211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8" name="TextBox 7"/>
          <p:cNvSpPr txBox="1"/>
          <p:nvPr/>
        </p:nvSpPr>
        <p:spPr>
          <a:xfrm>
            <a:off x="1205296" y="5196133"/>
            <a:ext cx="963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Myriad Pro" panose="020B0503030403020204" charset="0"/>
              </a:rPr>
              <a:t>Water out</a:t>
            </a:r>
            <a:endParaRPr lang="en-HK" b="1" dirty="0">
              <a:latin typeface="Myriad Pro" panose="020B0503030403020204" charset="0"/>
            </a:endParaRPr>
          </a:p>
        </p:txBody>
      </p:sp>
      <p:sp>
        <p:nvSpPr>
          <p:cNvPr id="9" name="Down Arrow 8"/>
          <p:cNvSpPr/>
          <p:nvPr/>
        </p:nvSpPr>
        <p:spPr>
          <a:xfrm>
            <a:off x="3824456" y="4832694"/>
            <a:ext cx="341906" cy="1096211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0" name="TextBox 9"/>
          <p:cNvSpPr txBox="1"/>
          <p:nvPr/>
        </p:nvSpPr>
        <p:spPr>
          <a:xfrm>
            <a:off x="4055265" y="5196133"/>
            <a:ext cx="963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Myriad Pro" panose="020B0503030403020204" charset="0"/>
              </a:rPr>
              <a:t>Water out</a:t>
            </a:r>
            <a:endParaRPr lang="en-HK" b="1" dirty="0">
              <a:latin typeface="Myriad Pro" panose="020B050303040302020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560668" y="1864440"/>
            <a:ext cx="584624" cy="2325688"/>
            <a:chOff x="4391044" y="1270000"/>
            <a:chExt cx="584624" cy="2325688"/>
          </a:xfrm>
        </p:grpSpPr>
        <p:sp>
          <p:nvSpPr>
            <p:cNvPr id="12" name="Rectangle 11"/>
            <p:cNvSpPr/>
            <p:nvPr/>
          </p:nvSpPr>
          <p:spPr>
            <a:xfrm>
              <a:off x="4391044" y="1270000"/>
              <a:ext cx="584624" cy="1082502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pic>
          <p:nvPicPr>
            <p:cNvPr id="13" name="Picture 4" descr="BBC micro:bit v2開發板升級登場，加入喇叭、麥克風、觸控感應增添互動性| T客邦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6783" y="1371600"/>
              <a:ext cx="453145" cy="3681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4" name="Straight Connector 13"/>
            <p:cNvCxnSpPr/>
            <p:nvPr/>
          </p:nvCxnSpPr>
          <p:spPr>
            <a:xfrm flipH="1">
              <a:off x="4488657" y="1739780"/>
              <a:ext cx="4763" cy="185590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4591032" y="1739780"/>
              <a:ext cx="1" cy="145585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4683355" y="1739780"/>
              <a:ext cx="0" cy="1037244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6"/>
          <p:cNvGrpSpPr/>
          <p:nvPr/>
        </p:nvGrpSpPr>
        <p:grpSpPr>
          <a:xfrm>
            <a:off x="3410785" y="1732977"/>
            <a:ext cx="584624" cy="2325688"/>
            <a:chOff x="4391044" y="1270000"/>
            <a:chExt cx="584624" cy="2325688"/>
          </a:xfrm>
        </p:grpSpPr>
        <p:sp>
          <p:nvSpPr>
            <p:cNvPr id="18" name="Rectangle 17"/>
            <p:cNvSpPr/>
            <p:nvPr/>
          </p:nvSpPr>
          <p:spPr>
            <a:xfrm>
              <a:off x="4391044" y="1270000"/>
              <a:ext cx="584624" cy="1082502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pic>
          <p:nvPicPr>
            <p:cNvPr id="19" name="Picture 4" descr="BBC micro:bit v2開發板升級登場，加入喇叭、麥克風、觸控感應增添互動性| T客邦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6783" y="1371600"/>
              <a:ext cx="453145" cy="3681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0" name="Straight Connector 19"/>
            <p:cNvCxnSpPr/>
            <p:nvPr/>
          </p:nvCxnSpPr>
          <p:spPr>
            <a:xfrm flipH="1">
              <a:off x="4488657" y="1739780"/>
              <a:ext cx="4763" cy="185590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4591032" y="1739780"/>
              <a:ext cx="1" cy="145585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4683355" y="1739780"/>
              <a:ext cx="0" cy="1037244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Right Arrow 22"/>
          <p:cNvSpPr/>
          <p:nvPr/>
        </p:nvSpPr>
        <p:spPr>
          <a:xfrm>
            <a:off x="2248838" y="3372028"/>
            <a:ext cx="809788" cy="842838"/>
          </a:xfrm>
          <a:prstGeom prst="rightArrow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4" name="TextBox 23"/>
          <p:cNvSpPr txBox="1"/>
          <p:nvPr/>
        </p:nvSpPr>
        <p:spPr>
          <a:xfrm>
            <a:off x="513531" y="1357047"/>
            <a:ext cx="739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>
                <a:latin typeface="Myriad Pro" panose="020B0503030403020204" charset="0"/>
              </a:rPr>
              <a:t>Start </a:t>
            </a:r>
            <a:endParaRPr lang="en-HK" b="1" u="sng" dirty="0">
              <a:latin typeface="Myriad Pro" panose="020B050303040302020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348763" y="1286471"/>
            <a:ext cx="709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>
                <a:latin typeface="Myriad Pro" panose="020B0503030403020204" charset="0"/>
              </a:rPr>
              <a:t>Stop </a:t>
            </a:r>
            <a:endParaRPr lang="en-HK" b="1" u="sng" dirty="0">
              <a:latin typeface="Myriad Pro" panose="020B050303040302020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815211" y="1080048"/>
            <a:ext cx="26821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latin typeface="Myriad Pro" panose="020B0503030403020204" charset="0"/>
              </a:rPr>
              <a:t>Flow Rate Measurement</a:t>
            </a:r>
            <a:endParaRPr lang="en-HK" sz="2400" b="1" u="sng" dirty="0">
              <a:latin typeface="Myriad Pro" panose="020B050303040302020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814135" y="1653401"/>
            <a:ext cx="46842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Flow rate = Water out (ml) / time required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307498" y="2172856"/>
            <a:ext cx="42274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Myriad Pro" panose="020B0503030403020204" charset="0"/>
              </a:rPr>
              <a:t>Time required: Counted by the flow rate meter</a:t>
            </a:r>
            <a:endParaRPr lang="en-HK" sz="2000" b="1" dirty="0">
              <a:latin typeface="Myriad Pro" panose="020B050303040302020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307498" y="2595381"/>
            <a:ext cx="18950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Myriad Pro" panose="020B0503030403020204" charset="0"/>
              </a:rPr>
              <a:t>Water out (ml): ???</a:t>
            </a:r>
            <a:endParaRPr lang="en-HK" sz="2000" b="1" dirty="0">
              <a:latin typeface="Myriad Pro" panose="020B0503030403020204" charset="0"/>
            </a:endParaRPr>
          </a:p>
        </p:txBody>
      </p:sp>
      <p:sp>
        <p:nvSpPr>
          <p:cNvPr id="30" name="Right Brace 29"/>
          <p:cNvSpPr/>
          <p:nvPr/>
        </p:nvSpPr>
        <p:spPr>
          <a:xfrm>
            <a:off x="3772836" y="3240001"/>
            <a:ext cx="45719" cy="426758"/>
          </a:xfrm>
          <a:prstGeom prst="rightBrac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1" name="TextBox 30"/>
          <p:cNvSpPr txBox="1"/>
          <p:nvPr/>
        </p:nvSpPr>
        <p:spPr>
          <a:xfrm>
            <a:off x="3762273" y="3273591"/>
            <a:ext cx="574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7030A0"/>
                </a:solidFill>
                <a:latin typeface="Myriad Pro" panose="020B0503030403020204" charset="0"/>
              </a:rPr>
              <a:t>3 cm</a:t>
            </a:r>
            <a:endParaRPr lang="en-HK" b="1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304167" y="2995491"/>
            <a:ext cx="2698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Myriad Pro" panose="020B0503030403020204" charset="0"/>
              </a:rPr>
              <a:t>The diameter of the bottle: </a:t>
            </a:r>
            <a:r>
              <a:rPr lang="en-US" b="1" dirty="0">
                <a:solidFill>
                  <a:srgbClr val="FF0000"/>
                </a:solidFill>
                <a:latin typeface="Myriad Pro" panose="020B0503030403020204" charset="0"/>
              </a:rPr>
              <a:t>7 cm</a:t>
            </a:r>
            <a:endParaRPr lang="en-HK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534791" y="2998700"/>
            <a:ext cx="28554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Myriad Pro" panose="020B0503030403020204" charset="0"/>
              </a:rPr>
              <a:t>The length difference: </a:t>
            </a:r>
            <a:r>
              <a:rPr lang="en-US" b="1" dirty="0">
                <a:solidFill>
                  <a:srgbClr val="7030A0"/>
                </a:solidFill>
                <a:latin typeface="Myriad Pro" panose="020B0503030403020204" charset="0"/>
              </a:rPr>
              <a:t>3 cm</a:t>
            </a:r>
            <a:endParaRPr lang="en-HK" b="1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6169130" y="3460914"/>
                <a:ext cx="3333477" cy="4700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dirty="0">
                    <a:latin typeface="Myriad Pro" panose="020B0503030403020204" charset="0"/>
                  </a:rPr>
                  <a:t>Volume of cylinder: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𝒉</m:t>
                    </m:r>
                    <m:r>
                      <a:rPr lang="en-US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l-GR" sz="2400" b="1" i="1" smtClean="0">
                        <a:latin typeface="Cambria Math" panose="02040503050406030204" pitchFamily="18" charset="0"/>
                      </a:rPr>
                      <m:t>𝝅</m:t>
                    </m:r>
                    <m:sSup>
                      <m:sSupPr>
                        <m:ctrlPr>
                          <a:rPr lang="en-US" sz="24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𝒓</m:t>
                        </m:r>
                      </m:e>
                      <m:sup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endParaRPr lang="en-HK" sz="2400" b="1" dirty="0">
                  <a:latin typeface="Myriad Pro" panose="020B0503030403020204" charset="0"/>
                </a:endParaRPr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9130" y="3460914"/>
                <a:ext cx="3333477" cy="470000"/>
              </a:xfrm>
              <a:prstGeom prst="rect">
                <a:avLst/>
              </a:prstGeom>
              <a:blipFill>
                <a:blip r:embed="rId5"/>
                <a:stretch>
                  <a:fillRect l="-2925" t="-10390" b="-27273"/>
                </a:stretch>
              </a:blipFill>
            </p:spPr>
            <p:txBody>
              <a:bodyPr/>
              <a:lstStyle/>
              <a:p>
                <a:r>
                  <a:rPr lang="en-HK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/>
              <p:cNvSpPr txBox="1"/>
              <p:nvPr/>
            </p:nvSpPr>
            <p:spPr>
              <a:xfrm>
                <a:off x="7393886" y="3787348"/>
                <a:ext cx="3000565" cy="4700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dirty="0">
                    <a:latin typeface="Myriad Pro" panose="020B0503030403020204" charset="0"/>
                  </a:rPr>
                  <a:t>Water out: 3 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l-GR" sz="2400" b="1" i="1" smtClean="0">
                        <a:latin typeface="Cambria Math" panose="02040503050406030204" pitchFamily="18" charset="0"/>
                      </a:rPr>
                      <m:t>𝝅</m:t>
                    </m:r>
                    <m:sSup>
                      <m:sSupPr>
                        <m:ctrlPr>
                          <a:rPr lang="en-US" sz="24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𝟑</m:t>
                        </m:r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𝟓</m:t>
                        </m:r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p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endParaRPr lang="en-HK" sz="2400" b="1" dirty="0">
                  <a:latin typeface="Myriad Pro" panose="020B0503030403020204" charset="0"/>
                </a:endParaRPr>
              </a:p>
            </p:txBody>
          </p:sp>
        </mc:Choice>
        <mc:Fallback xmlns=""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93886" y="3787348"/>
                <a:ext cx="3000565" cy="470000"/>
              </a:xfrm>
              <a:prstGeom prst="rect">
                <a:avLst/>
              </a:prstGeom>
              <a:blipFill>
                <a:blip r:embed="rId6"/>
                <a:stretch>
                  <a:fillRect l="-3252" t="-10390" b="-27273"/>
                </a:stretch>
              </a:blipFill>
            </p:spPr>
            <p:txBody>
              <a:bodyPr/>
              <a:lstStyle/>
              <a:p>
                <a:r>
                  <a:rPr lang="en-HK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TextBox 35"/>
          <p:cNvSpPr txBox="1"/>
          <p:nvPr/>
        </p:nvSpPr>
        <p:spPr>
          <a:xfrm>
            <a:off x="7405315" y="4214159"/>
            <a:ext cx="22589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Water out: ~115 cm</a:t>
            </a:r>
            <a:r>
              <a:rPr lang="en-US" sz="2400" b="1" baseline="30000" dirty="0">
                <a:latin typeface="Myriad Pro" panose="020B0503030403020204" charset="0"/>
              </a:rPr>
              <a:t>3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814135" y="5209935"/>
            <a:ext cx="38347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Flow rate = 115 ml / time required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38" name="Down Arrow 37"/>
          <p:cNvSpPr/>
          <p:nvPr/>
        </p:nvSpPr>
        <p:spPr>
          <a:xfrm>
            <a:off x="7579030" y="4684159"/>
            <a:ext cx="1135764" cy="508586"/>
          </a:xfrm>
          <a:prstGeom prst="down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40" name="Right Brace 39"/>
          <p:cNvSpPr/>
          <p:nvPr/>
        </p:nvSpPr>
        <p:spPr>
          <a:xfrm>
            <a:off x="3978112" y="3453380"/>
            <a:ext cx="65678" cy="1625622"/>
          </a:xfrm>
          <a:prstGeom prst="rightBrace">
            <a:avLst/>
          </a:prstGeom>
          <a:ln>
            <a:solidFill>
              <a:srgbClr val="C00000"/>
            </a:solidFill>
          </a:ln>
          <a:scene3d>
            <a:camera prst="orthographicFront">
              <a:rot lat="0" lon="0" rev="162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41" name="TextBox 40"/>
          <p:cNvSpPr txBox="1"/>
          <p:nvPr/>
        </p:nvSpPr>
        <p:spPr>
          <a:xfrm>
            <a:off x="3795695" y="4244002"/>
            <a:ext cx="5677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Myriad Pro" panose="020B0503030403020204" charset="0"/>
              </a:rPr>
              <a:t>7 cm</a:t>
            </a:r>
            <a:endParaRPr lang="en-HK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983696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Conclusion</a:t>
            </a:r>
            <a:endParaRPr lang="en-HK" dirty="0"/>
          </a:p>
        </p:txBody>
      </p:sp>
      <p:sp>
        <p:nvSpPr>
          <p:cNvPr id="5" name="TextBox 4"/>
          <p:cNvSpPr txBox="1"/>
          <p:nvPr/>
        </p:nvSpPr>
        <p:spPr>
          <a:xfrm>
            <a:off x="677333" y="1664392"/>
            <a:ext cx="1021444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Myriad Pro" panose="020B0503030403020204" charset="0"/>
              </a:rPr>
              <a:t>Now you can:</a:t>
            </a:r>
          </a:p>
          <a:p>
            <a:endParaRPr lang="en-US" sz="2400" dirty="0">
              <a:latin typeface="Myriad Pro" panose="020B0503030403020204" charset="0"/>
            </a:endParaRPr>
          </a:p>
          <a:p>
            <a:pPr marL="342900" indent="-342900">
              <a:buAutoNum type="arabicPeriod"/>
            </a:pPr>
            <a:r>
              <a:rPr lang="en-US" sz="2800" dirty="0">
                <a:latin typeface="Myriad Pro" panose="020B0503030403020204" charset="0"/>
              </a:rPr>
              <a:t>Write easy programs by using “</a:t>
            </a:r>
            <a:r>
              <a:rPr lang="en-US" sz="2800" dirty="0" err="1">
                <a:latin typeface="Myriad Pro" panose="020B0503030403020204" charset="0"/>
              </a:rPr>
              <a:t>makecode</a:t>
            </a:r>
            <a:r>
              <a:rPr lang="en-US" sz="2800" dirty="0">
                <a:latin typeface="Myriad Pro" panose="020B0503030403020204" charset="0"/>
              </a:rPr>
              <a:t>”</a:t>
            </a:r>
          </a:p>
          <a:p>
            <a:pPr marL="342900" indent="-342900">
              <a:buAutoNum type="arabicPeriod"/>
            </a:pPr>
            <a:endParaRPr lang="en-US" sz="2800" dirty="0">
              <a:latin typeface="Myriad Pro" panose="020B0503030403020204" charset="0"/>
            </a:endParaRPr>
          </a:p>
          <a:p>
            <a:pPr marL="342900" indent="-342900">
              <a:buAutoNum type="arabicPeriod"/>
            </a:pPr>
            <a:r>
              <a:rPr lang="en-US" sz="2800" dirty="0">
                <a:latin typeface="Myriad Pro" panose="020B0503030403020204" charset="0"/>
              </a:rPr>
              <a:t>Assemble the sensors, electronic parts and </a:t>
            </a:r>
            <a:r>
              <a:rPr lang="en-US" sz="2800" dirty="0" err="1">
                <a:latin typeface="Myriad Pro" panose="020B0503030403020204" charset="0"/>
              </a:rPr>
              <a:t>micro:bit</a:t>
            </a:r>
            <a:r>
              <a:rPr lang="en-US" sz="2800" dirty="0">
                <a:latin typeface="Myriad Pro" panose="020B0503030403020204" charset="0"/>
              </a:rPr>
              <a:t> for science investigation</a:t>
            </a:r>
          </a:p>
          <a:p>
            <a:endParaRPr lang="en-US" sz="2800" dirty="0">
              <a:latin typeface="Myriad Pro" panose="020B0503030403020204" charset="0"/>
            </a:endParaRPr>
          </a:p>
          <a:p>
            <a:r>
              <a:rPr lang="en-US" sz="2800" dirty="0">
                <a:latin typeface="Myriad Pro" panose="020B0503030403020204" charset="0"/>
              </a:rPr>
              <a:t>3. Sensor calibration</a:t>
            </a:r>
          </a:p>
          <a:p>
            <a:endParaRPr lang="en-US" sz="2800" dirty="0">
              <a:latin typeface="Myriad Pro" panose="020B0503030403020204" charset="0"/>
            </a:endParaRPr>
          </a:p>
          <a:p>
            <a:r>
              <a:rPr lang="en-US" sz="2800" dirty="0">
                <a:latin typeface="Myriad Pro" panose="020B0503030403020204" charset="0"/>
              </a:rPr>
              <a:t>4. Add the </a:t>
            </a:r>
            <a:r>
              <a:rPr lang="en-US" sz="2800" b="1" dirty="0">
                <a:solidFill>
                  <a:srgbClr val="0070C0"/>
                </a:solidFill>
                <a:latin typeface="Myriad Pro" panose="020B0503030403020204" charset="0"/>
              </a:rPr>
              <a:t>T</a:t>
            </a:r>
            <a:r>
              <a:rPr lang="en-US" sz="2800" b="1" dirty="0">
                <a:solidFill>
                  <a:srgbClr val="FFC000"/>
                </a:solidFill>
                <a:latin typeface="Myriad Pro" panose="020B0503030403020204" charset="0"/>
              </a:rPr>
              <a:t>E</a:t>
            </a:r>
            <a:r>
              <a:rPr lang="en-US" sz="2800" b="1" dirty="0">
                <a:solidFill>
                  <a:srgbClr val="FF0000"/>
                </a:solidFill>
                <a:latin typeface="Myriad Pro" panose="020B0503030403020204" charset="0"/>
              </a:rPr>
              <a:t>A</a:t>
            </a:r>
            <a:r>
              <a:rPr lang="en-US" sz="2800" b="1" dirty="0">
                <a:solidFill>
                  <a:srgbClr val="00B050"/>
                </a:solidFill>
                <a:latin typeface="Myriad Pro" panose="020B0503030403020204" charset="0"/>
              </a:rPr>
              <a:t>M </a:t>
            </a:r>
            <a:r>
              <a:rPr lang="en-US" sz="2800" dirty="0">
                <a:latin typeface="Myriad Pro" panose="020B0503030403020204" charset="0"/>
              </a:rPr>
              <a:t>elements to </a:t>
            </a:r>
            <a:r>
              <a:rPr lang="en-US" sz="2800" b="1" dirty="0">
                <a:solidFill>
                  <a:srgbClr val="7030A0"/>
                </a:solidFill>
                <a:latin typeface="Myriad Pro" panose="020B0503030403020204" charset="0"/>
              </a:rPr>
              <a:t>Science</a:t>
            </a:r>
            <a:endParaRPr lang="en-US" sz="2800" dirty="0">
              <a:latin typeface="Myriad Pro" panose="020B0503030403020204" charset="0"/>
            </a:endParaRPr>
          </a:p>
          <a:p>
            <a:pPr marL="342900" indent="-342900">
              <a:buAutoNum type="arabicPeriod"/>
            </a:pPr>
            <a:endParaRPr lang="en-US" sz="2800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949876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CD9656E-BF96-45AA-A207-CF39087FEC26}"/>
              </a:ext>
            </a:extLst>
          </p:cNvPr>
          <p:cNvSpPr txBox="1">
            <a:spLocks/>
          </p:cNvSpPr>
          <p:nvPr/>
        </p:nvSpPr>
        <p:spPr>
          <a:xfrm>
            <a:off x="1507067" y="2404534"/>
            <a:ext cx="7766936" cy="164630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accent2"/>
                </a:solidFill>
                <a:effectLst/>
                <a:latin typeface="Myriad Pro" panose="020B0503030403020204" pitchFamily="34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>
                <a:latin typeface="Cambria" panose="02040503050406030204" pitchFamily="18" charset="0"/>
                <a:ea typeface="Cambria" panose="02040503050406030204" pitchFamily="18" charset="0"/>
              </a:rPr>
              <a:t>Jockey Club STEAM Education </a:t>
            </a:r>
            <a:br>
              <a:rPr lang="en-US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en-US">
                <a:latin typeface="Cambria" panose="02040503050406030204" pitchFamily="18" charset="0"/>
                <a:ea typeface="Cambria" panose="02040503050406030204" pitchFamily="18" charset="0"/>
              </a:rPr>
              <a:t>Resources Sharing Scheme</a:t>
            </a:r>
            <a:br>
              <a:rPr lang="en-US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zh-TW" altLang="en-US">
                <a:latin typeface="Cambria" panose="02040503050406030204" pitchFamily="18" charset="0"/>
                <a:ea typeface="DFKai-SB" panose="03000509000000000000" pitchFamily="65" charset="-120"/>
              </a:rPr>
              <a:t>賽馬會</a:t>
            </a:r>
            <a:r>
              <a:rPr lang="en-US" altLang="zh-TW">
                <a:latin typeface="Cambria" panose="02040503050406030204" pitchFamily="18" charset="0"/>
                <a:ea typeface="Cambria" panose="02040503050406030204" pitchFamily="18" charset="0"/>
              </a:rPr>
              <a:t>STEAM</a:t>
            </a:r>
            <a:r>
              <a:rPr lang="zh-TW" altLang="en-US">
                <a:latin typeface="Cambria" panose="02040503050406030204" pitchFamily="18" charset="0"/>
                <a:ea typeface="DFKai-SB" panose="03000509000000000000" pitchFamily="65" charset="-120"/>
              </a:rPr>
              <a:t>教育資源共享計劃</a:t>
            </a:r>
            <a:endParaRPr lang="en-HK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851741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TW" dirty="0">
                <a:solidFill>
                  <a:srgbClr val="FF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 years </a:t>
            </a:r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project</a:t>
            </a:r>
          </a:p>
          <a:p>
            <a:pPr algn="just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Funded by The </a:t>
            </a:r>
            <a:r>
              <a:rPr lang="en-US" altLang="zh-TW" dirty="0">
                <a:solidFill>
                  <a:srgbClr val="FF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Hong Kong Jockey Club </a:t>
            </a:r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Charities Trust</a:t>
            </a:r>
          </a:p>
          <a:p>
            <a:pPr algn="just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Work together with </a:t>
            </a:r>
            <a:r>
              <a:rPr lang="en-US" altLang="zh-TW" dirty="0">
                <a:solidFill>
                  <a:srgbClr val="FF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secondary schools</a:t>
            </a:r>
          </a:p>
          <a:p>
            <a:pPr algn="just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Providing relevant support to secondary schools to </a:t>
            </a:r>
            <a:r>
              <a:rPr lang="en-US" altLang="zh-TW" dirty="0">
                <a:solidFill>
                  <a:srgbClr val="FF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implement STEAM education</a:t>
            </a:r>
          </a:p>
          <a:p>
            <a:pPr algn="just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Development of </a:t>
            </a:r>
            <a:r>
              <a:rPr lang="en-US" altLang="zh-TW" dirty="0">
                <a:solidFill>
                  <a:srgbClr val="FF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STEAM related materials</a:t>
            </a:r>
          </a:p>
          <a:p>
            <a:pPr algn="just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Student </a:t>
            </a:r>
            <a:r>
              <a:rPr lang="en-US" altLang="zh-TW" dirty="0">
                <a:solidFill>
                  <a:srgbClr val="FF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learning activities</a:t>
            </a:r>
          </a:p>
          <a:p>
            <a:pPr algn="just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Teachers’ </a:t>
            </a:r>
            <a:r>
              <a:rPr lang="en-US" altLang="zh-TW" dirty="0">
                <a:solidFill>
                  <a:srgbClr val="FF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professional development</a:t>
            </a:r>
          </a:p>
          <a:p>
            <a:pPr algn="just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An</a:t>
            </a:r>
            <a:r>
              <a:rPr lang="en-US" altLang="zh-TW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TW" dirty="0">
                <a:solidFill>
                  <a:srgbClr val="FF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information hub </a:t>
            </a:r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for sharing good practices</a:t>
            </a:r>
            <a:endParaRPr lang="zh-TW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HK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>
                <a:latin typeface="Myriad Pro" panose="020B0503030403020204"/>
                <a:ea typeface="Cambria" panose="02040503050406030204" pitchFamily="18" charset="0"/>
              </a:rPr>
              <a:t>Jockey Club STEAM Education Resources Sharing Scheme</a:t>
            </a:r>
            <a:endParaRPr lang="en-HK" dirty="0">
              <a:latin typeface="Myriad Pro" panose="020B0503030403020204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4651A52-CFF1-4FA7-8C2B-5DE7246D4BC1}"/>
              </a:ext>
            </a:extLst>
          </p:cNvPr>
          <p:cNvGrpSpPr>
            <a:grpSpLocks noChangeAspect="1"/>
          </p:cNvGrpSpPr>
          <p:nvPr/>
        </p:nvGrpSpPr>
        <p:grpSpPr>
          <a:xfrm>
            <a:off x="6800871" y="4100975"/>
            <a:ext cx="1957742" cy="2388140"/>
            <a:chOff x="0" y="0"/>
            <a:chExt cx="2648229" cy="3230153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CB9EA23B-D17C-4FE9-A9B1-331DC7FA971B}"/>
                </a:ext>
              </a:extLst>
            </p:cNvPr>
            <p:cNvGrpSpPr/>
            <p:nvPr/>
          </p:nvGrpSpPr>
          <p:grpSpPr>
            <a:xfrm>
              <a:off x="952500" y="1485900"/>
              <a:ext cx="741776" cy="1744253"/>
              <a:chOff x="953825" y="1486183"/>
              <a:chExt cx="1152128" cy="2709176"/>
            </a:xfrm>
          </p:grpSpPr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id="{8F88AC0B-D9EE-4100-AC09-9F6F4DA8EBDF}"/>
                  </a:ext>
                </a:extLst>
              </p:cNvPr>
              <p:cNvGrpSpPr/>
              <p:nvPr/>
            </p:nvGrpSpPr>
            <p:grpSpPr>
              <a:xfrm rot="5400000">
                <a:off x="203627" y="2365149"/>
                <a:ext cx="2652420" cy="1008000"/>
                <a:chOff x="203625" y="2365147"/>
                <a:chExt cx="2652420" cy="1008000"/>
              </a:xfrm>
            </p:grpSpPr>
            <p:sp>
              <p:nvSpPr>
                <p:cNvPr id="49" name="Block Arc 48">
                  <a:extLst>
                    <a:ext uri="{FF2B5EF4-FFF2-40B4-BE49-F238E27FC236}">
                      <a16:creationId xmlns:a16="http://schemas.microsoft.com/office/drawing/2014/main" id="{E3E40334-3020-466E-8A20-F7BA3C4F83C0}"/>
                    </a:ext>
                  </a:extLst>
                </p:cNvPr>
                <p:cNvSpPr/>
                <p:nvPr/>
              </p:nvSpPr>
              <p:spPr>
                <a:xfrm rot="5400000">
                  <a:off x="1843167" y="2360268"/>
                  <a:ext cx="1008000" cy="1017757"/>
                </a:xfrm>
                <a:prstGeom prst="blockArc">
                  <a:avLst>
                    <a:gd name="adj1" fmla="val 10800000"/>
                    <a:gd name="adj2" fmla="val 9456"/>
                    <a:gd name="adj3" fmla="val 10672"/>
                  </a:avLst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0" name="Rectangle 49">
                  <a:extLst>
                    <a:ext uri="{FF2B5EF4-FFF2-40B4-BE49-F238E27FC236}">
                      <a16:creationId xmlns:a16="http://schemas.microsoft.com/office/drawing/2014/main" id="{8E2B496A-9573-471D-A0F8-D5D548C59A62}"/>
                    </a:ext>
                  </a:extLst>
                </p:cNvPr>
                <p:cNvSpPr/>
                <p:nvPr/>
              </p:nvSpPr>
              <p:spPr>
                <a:xfrm rot="10800000">
                  <a:off x="203625" y="3265147"/>
                  <a:ext cx="2160000" cy="108000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1" name="Rectangle 50">
                  <a:extLst>
                    <a:ext uri="{FF2B5EF4-FFF2-40B4-BE49-F238E27FC236}">
                      <a16:creationId xmlns:a16="http://schemas.microsoft.com/office/drawing/2014/main" id="{F379499F-3AE4-4256-BB44-7D0EB8567A61}"/>
                    </a:ext>
                  </a:extLst>
                </p:cNvPr>
                <p:cNvSpPr/>
                <p:nvPr/>
              </p:nvSpPr>
              <p:spPr>
                <a:xfrm rot="10800000">
                  <a:off x="203625" y="2367594"/>
                  <a:ext cx="2160000" cy="108000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46" name="Rounded Rectangle 45">
                <a:extLst>
                  <a:ext uri="{FF2B5EF4-FFF2-40B4-BE49-F238E27FC236}">
                    <a16:creationId xmlns:a16="http://schemas.microsoft.com/office/drawing/2014/main" id="{159FA886-5D89-477B-B5AD-E602A144DAB0}"/>
                  </a:ext>
                </a:extLst>
              </p:cNvPr>
              <p:cNvSpPr/>
              <p:nvPr/>
            </p:nvSpPr>
            <p:spPr>
              <a:xfrm>
                <a:off x="953825" y="1486183"/>
                <a:ext cx="180010" cy="10800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Rounded Rectangle 46">
                <a:extLst>
                  <a:ext uri="{FF2B5EF4-FFF2-40B4-BE49-F238E27FC236}">
                    <a16:creationId xmlns:a16="http://schemas.microsoft.com/office/drawing/2014/main" id="{A7578A43-7D55-4B94-A515-5EF57A42D90D}"/>
                  </a:ext>
                </a:extLst>
              </p:cNvPr>
              <p:cNvSpPr/>
              <p:nvPr/>
            </p:nvSpPr>
            <p:spPr>
              <a:xfrm>
                <a:off x="1925943" y="1486183"/>
                <a:ext cx="180010" cy="10800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Round Same Side Corner Rectangle 47">
                <a:extLst>
                  <a:ext uri="{FF2B5EF4-FFF2-40B4-BE49-F238E27FC236}">
                    <a16:creationId xmlns:a16="http://schemas.microsoft.com/office/drawing/2014/main" id="{5BF34DDC-543D-4F78-A3CE-3EC649688770}"/>
                  </a:ext>
                </a:extLst>
              </p:cNvPr>
              <p:cNvSpPr/>
              <p:nvPr/>
            </p:nvSpPr>
            <p:spPr>
              <a:xfrm rot="10800000">
                <a:off x="1133834" y="2501102"/>
                <a:ext cx="789554" cy="158856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B62C2E4F-8763-4A99-8F1A-A27E6B9D5966}"/>
                </a:ext>
              </a:extLst>
            </p:cNvPr>
            <p:cNvSpPr/>
            <p:nvPr/>
          </p:nvSpPr>
          <p:spPr>
            <a:xfrm rot="19922172">
              <a:off x="1362075" y="2686050"/>
              <a:ext cx="119234" cy="1192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AD20326D-F51F-472C-BBF5-D9CB46219F0C}"/>
                </a:ext>
              </a:extLst>
            </p:cNvPr>
            <p:cNvSpPr/>
            <p:nvPr/>
          </p:nvSpPr>
          <p:spPr>
            <a:xfrm rot="19922172">
              <a:off x="1362075" y="2571750"/>
              <a:ext cx="59616" cy="596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99E920CB-B944-490F-96A2-12868C34E3BC}"/>
                </a:ext>
              </a:extLst>
            </p:cNvPr>
            <p:cNvSpPr/>
            <p:nvPr/>
          </p:nvSpPr>
          <p:spPr>
            <a:xfrm rot="19922172">
              <a:off x="1171575" y="2486025"/>
              <a:ext cx="97102" cy="971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5F13797B-E35D-4E4C-A79A-E23CEE4C31D8}"/>
                </a:ext>
              </a:extLst>
            </p:cNvPr>
            <p:cNvSpPr/>
            <p:nvPr/>
          </p:nvSpPr>
          <p:spPr>
            <a:xfrm rot="19922172">
              <a:off x="1219200" y="2219325"/>
              <a:ext cx="161002" cy="1610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B47D3A50-5FDF-4FBD-BD03-AD410BAC69DE}"/>
                </a:ext>
              </a:extLst>
            </p:cNvPr>
            <p:cNvSpPr/>
            <p:nvPr/>
          </p:nvSpPr>
          <p:spPr>
            <a:xfrm rot="19922172">
              <a:off x="1304925" y="2914650"/>
              <a:ext cx="97102" cy="971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9AE429F1-2C8B-46D6-B0D8-9B50C3C16982}"/>
                </a:ext>
              </a:extLst>
            </p:cNvPr>
            <p:cNvSpPr/>
            <p:nvPr/>
          </p:nvSpPr>
          <p:spPr>
            <a:xfrm rot="19922172">
              <a:off x="1276350" y="2019300"/>
              <a:ext cx="119234" cy="11923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2A96F4A9-633D-4FFA-B3F0-8DCD9060B6FE}"/>
                </a:ext>
              </a:extLst>
            </p:cNvPr>
            <p:cNvSpPr/>
            <p:nvPr/>
          </p:nvSpPr>
          <p:spPr>
            <a:xfrm rot="19922172">
              <a:off x="1104900" y="1885950"/>
              <a:ext cx="97102" cy="97102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33202E89-750A-466A-9310-24E4A6A7F5F3}"/>
                </a:ext>
              </a:extLst>
            </p:cNvPr>
            <p:cNvSpPr/>
            <p:nvPr/>
          </p:nvSpPr>
          <p:spPr>
            <a:xfrm rot="19922172">
              <a:off x="1314450" y="1857375"/>
              <a:ext cx="82676" cy="8267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37776A6B-5F38-417F-99CE-818D9BC5553E}"/>
                </a:ext>
              </a:extLst>
            </p:cNvPr>
            <p:cNvSpPr/>
            <p:nvPr/>
          </p:nvSpPr>
          <p:spPr>
            <a:xfrm rot="19922172">
              <a:off x="1419225" y="2400300"/>
              <a:ext cx="97102" cy="971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841206C3-663B-4F4C-AD6D-EBC1A69F1C3E}"/>
                </a:ext>
              </a:extLst>
            </p:cNvPr>
            <p:cNvSpPr/>
            <p:nvPr/>
          </p:nvSpPr>
          <p:spPr>
            <a:xfrm rot="19922172">
              <a:off x="1228725" y="2800350"/>
              <a:ext cx="59616" cy="596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EAF73745-8869-4553-9F03-5C426E3B7705}"/>
                </a:ext>
              </a:extLst>
            </p:cNvPr>
            <p:cNvSpPr/>
            <p:nvPr/>
          </p:nvSpPr>
          <p:spPr>
            <a:xfrm rot="19922172">
              <a:off x="1438275" y="1743075"/>
              <a:ext cx="97102" cy="97102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4EEB3A9C-609C-4649-97E7-D25A5C730790}"/>
                </a:ext>
              </a:extLst>
            </p:cNvPr>
            <p:cNvSpPr/>
            <p:nvPr/>
          </p:nvSpPr>
          <p:spPr>
            <a:xfrm>
              <a:off x="0" y="695325"/>
              <a:ext cx="486054" cy="48605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AA63F411-5496-40E1-B53B-BCE5E0E0AB8F}"/>
                </a:ext>
              </a:extLst>
            </p:cNvPr>
            <p:cNvSpPr/>
            <p:nvPr/>
          </p:nvSpPr>
          <p:spPr>
            <a:xfrm>
              <a:off x="1085850" y="0"/>
              <a:ext cx="486054" cy="486054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CEF2E243-A221-48E6-AC54-C13B9B04EEC2}"/>
                </a:ext>
              </a:extLst>
            </p:cNvPr>
            <p:cNvSpPr/>
            <p:nvPr/>
          </p:nvSpPr>
          <p:spPr>
            <a:xfrm>
              <a:off x="1800225" y="180975"/>
              <a:ext cx="486054" cy="486054"/>
            </a:xfrm>
            <a:prstGeom prst="ellipse">
              <a:avLst/>
            </a:prstGeom>
            <a:solidFill>
              <a:srgbClr val="33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2192E0BC-34F6-4179-91E0-ABD60152D328}"/>
                </a:ext>
              </a:extLst>
            </p:cNvPr>
            <p:cNvSpPr/>
            <p:nvPr/>
          </p:nvSpPr>
          <p:spPr>
            <a:xfrm>
              <a:off x="361950" y="180975"/>
              <a:ext cx="486054" cy="48605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9671BBC0-A2CC-4924-8D98-C635FC91DDE6}"/>
                </a:ext>
              </a:extLst>
            </p:cNvPr>
            <p:cNvSpPr/>
            <p:nvPr/>
          </p:nvSpPr>
          <p:spPr>
            <a:xfrm>
              <a:off x="2162175" y="695325"/>
              <a:ext cx="486054" cy="486054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en-US"/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77F53DD-ED11-4564-92FE-0808D3AADC9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323975" y="485775"/>
              <a:ext cx="2" cy="1130554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810B3611-889A-4A74-A573-B53AF5D8F14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62025" y="1104900"/>
              <a:ext cx="360562" cy="509484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FEEB099E-BF3F-4B21-9FF6-4BB28D05DBF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23975" y="1104900"/>
              <a:ext cx="360562" cy="509484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52A05356-ABCE-4DAD-8D31-0FCB6C6DB39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23975" y="942975"/>
              <a:ext cx="838658" cy="676289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F5C68988-85E8-413D-A792-FB162028D37A}"/>
                </a:ext>
              </a:extLst>
            </p:cNvPr>
            <p:cNvSpPr/>
            <p:nvPr/>
          </p:nvSpPr>
          <p:spPr>
            <a:xfrm>
              <a:off x="838200" y="419100"/>
              <a:ext cx="458838" cy="1174688"/>
            </a:xfrm>
            <a:custGeom>
              <a:avLst/>
              <a:gdLst>
                <a:gd name="connsiteX0" fmla="*/ 506994 w 506994"/>
                <a:gd name="connsiteY0" fmla="*/ 1566249 h 1566249"/>
                <a:gd name="connsiteX1" fmla="*/ 321398 w 506994"/>
                <a:gd name="connsiteY1" fmla="*/ 113168 h 1566249"/>
                <a:gd name="connsiteX2" fmla="*/ 0 w 506994"/>
                <a:gd name="connsiteY2" fmla="*/ 0 h 1566249"/>
                <a:gd name="connsiteX3" fmla="*/ 0 w 506994"/>
                <a:gd name="connsiteY3" fmla="*/ 0 h 1566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994" h="1566249">
                  <a:moveTo>
                    <a:pt x="506994" y="1566249"/>
                  </a:moveTo>
                  <a:lnTo>
                    <a:pt x="321398" y="113168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endParaRPr lang="en-US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0B0B1928-EA0D-4CCF-A70B-F8F0B3E483D1}"/>
                </a:ext>
              </a:extLst>
            </p:cNvPr>
            <p:cNvSpPr/>
            <p:nvPr/>
          </p:nvSpPr>
          <p:spPr>
            <a:xfrm flipH="1">
              <a:off x="1352550" y="419100"/>
              <a:ext cx="458838" cy="1174688"/>
            </a:xfrm>
            <a:custGeom>
              <a:avLst/>
              <a:gdLst>
                <a:gd name="connsiteX0" fmla="*/ 506994 w 506994"/>
                <a:gd name="connsiteY0" fmla="*/ 1566249 h 1566249"/>
                <a:gd name="connsiteX1" fmla="*/ 321398 w 506994"/>
                <a:gd name="connsiteY1" fmla="*/ 113168 h 1566249"/>
                <a:gd name="connsiteX2" fmla="*/ 0 w 506994"/>
                <a:gd name="connsiteY2" fmla="*/ 0 h 1566249"/>
                <a:gd name="connsiteX3" fmla="*/ 0 w 506994"/>
                <a:gd name="connsiteY3" fmla="*/ 0 h 1566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994" h="1566249">
                  <a:moveTo>
                    <a:pt x="506994" y="1566249"/>
                  </a:moveTo>
                  <a:lnTo>
                    <a:pt x="321398" y="113168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endParaRPr lang="en-US"/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0135A92E-D21A-47A4-BA75-84091D18C560}"/>
                </a:ext>
              </a:extLst>
            </p:cNvPr>
            <p:cNvCxnSpPr>
              <a:cxnSpLocks/>
            </p:cNvCxnSpPr>
            <p:nvPr/>
          </p:nvCxnSpPr>
          <p:spPr>
            <a:xfrm>
              <a:off x="485775" y="942975"/>
              <a:ext cx="838658" cy="676289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B050E04-0C18-49A3-9987-101A82035577}"/>
                </a:ext>
              </a:extLst>
            </p:cNvPr>
            <p:cNvCxnSpPr/>
            <p:nvPr/>
          </p:nvCxnSpPr>
          <p:spPr>
            <a:xfrm flipH="1" flipV="1">
              <a:off x="771525" y="1257300"/>
              <a:ext cx="549278" cy="356040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97085CF-6BF2-431F-842E-5D3C88CF248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23975" y="1257300"/>
              <a:ext cx="549278" cy="356040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0C32CC1E-E37E-4DD2-A815-5EC75F31CF19}"/>
                </a:ext>
              </a:extLst>
            </p:cNvPr>
            <p:cNvSpPr/>
            <p:nvPr/>
          </p:nvSpPr>
          <p:spPr>
            <a:xfrm>
              <a:off x="1247775" y="1619250"/>
              <a:ext cx="161002" cy="161002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6AFBBF74-C897-4B43-A21F-A7FF1ADA9DF3}"/>
                </a:ext>
              </a:extLst>
            </p:cNvPr>
            <p:cNvSpPr/>
            <p:nvPr/>
          </p:nvSpPr>
          <p:spPr>
            <a:xfrm>
              <a:off x="1800225" y="1190625"/>
              <a:ext cx="486054" cy="486054"/>
            </a:xfrm>
            <a:prstGeom prst="ellipse">
              <a:avLst/>
            </a:prstGeom>
            <a:solidFill>
              <a:srgbClr val="993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5D9790B2-4198-4367-A3DB-6188DC3487EF}"/>
                </a:ext>
              </a:extLst>
            </p:cNvPr>
            <p:cNvSpPr/>
            <p:nvPr/>
          </p:nvSpPr>
          <p:spPr>
            <a:xfrm>
              <a:off x="361950" y="1190625"/>
              <a:ext cx="486054" cy="486054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FC342CA1-EBB5-4E1C-866A-F0F9E8A02128}"/>
                </a:ext>
              </a:extLst>
            </p:cNvPr>
            <p:cNvSpPr/>
            <p:nvPr/>
          </p:nvSpPr>
          <p:spPr>
            <a:xfrm>
              <a:off x="723900" y="619125"/>
              <a:ext cx="486054" cy="48605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12423124-0020-493B-A6BA-31382E34EF56}"/>
                </a:ext>
              </a:extLst>
            </p:cNvPr>
            <p:cNvSpPr/>
            <p:nvPr/>
          </p:nvSpPr>
          <p:spPr>
            <a:xfrm>
              <a:off x="1438275" y="619125"/>
              <a:ext cx="486054" cy="486054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en-US"/>
            </a:p>
          </p:txBody>
        </p:sp>
        <p:sp>
          <p:nvSpPr>
            <p:cNvPr id="36" name="Donut 1">
              <a:extLst>
                <a:ext uri="{FF2B5EF4-FFF2-40B4-BE49-F238E27FC236}">
                  <a16:creationId xmlns:a16="http://schemas.microsoft.com/office/drawing/2014/main" id="{A9620F18-6B96-4265-BED4-A2EB8FC87D39}"/>
                </a:ext>
              </a:extLst>
            </p:cNvPr>
            <p:cNvSpPr/>
            <p:nvPr/>
          </p:nvSpPr>
          <p:spPr>
            <a:xfrm>
              <a:off x="1543050" y="704850"/>
              <a:ext cx="279426" cy="309651"/>
            </a:xfrm>
            <a:custGeom>
              <a:avLst/>
              <a:gdLst/>
              <a:ahLst/>
              <a:cxnLst/>
              <a:rect l="l" t="t" r="r" b="b"/>
              <a:pathLst>
                <a:path w="3573863" h="3960440">
                  <a:moveTo>
                    <a:pt x="1778235" y="2854144"/>
                  </a:moveTo>
                  <a:cubicBezTo>
                    <a:pt x="1630806" y="2921039"/>
                    <a:pt x="1485756" y="2976063"/>
                    <a:pt x="1346395" y="3019665"/>
                  </a:cubicBezTo>
                  <a:cubicBezTo>
                    <a:pt x="1449229" y="3443341"/>
                    <a:pt x="1614264" y="3717505"/>
                    <a:pt x="1800200" y="3717505"/>
                  </a:cubicBezTo>
                  <a:cubicBezTo>
                    <a:pt x="1981797" y="3717505"/>
                    <a:pt x="2143458" y="3455988"/>
                    <a:pt x="2246629" y="3049019"/>
                  </a:cubicBezTo>
                  <a:cubicBezTo>
                    <a:pt x="2095629" y="2998005"/>
                    <a:pt x="1938082" y="2933129"/>
                    <a:pt x="1778235" y="2854144"/>
                  </a:cubicBezTo>
                  <a:close/>
                  <a:moveTo>
                    <a:pt x="1266675" y="2564179"/>
                  </a:moveTo>
                  <a:lnTo>
                    <a:pt x="1299457" y="2790710"/>
                  </a:lnTo>
                  <a:cubicBezTo>
                    <a:pt x="1367662" y="2767618"/>
                    <a:pt x="1437614" y="2740949"/>
                    <a:pt x="1508914" y="2711076"/>
                  </a:cubicBezTo>
                  <a:cubicBezTo>
                    <a:pt x="1464441" y="2687582"/>
                    <a:pt x="1420733" y="2661738"/>
                    <a:pt x="1377054" y="2634978"/>
                  </a:cubicBezTo>
                  <a:close/>
                  <a:moveTo>
                    <a:pt x="2333774" y="2560277"/>
                  </a:moveTo>
                  <a:cubicBezTo>
                    <a:pt x="2295625" y="2584830"/>
                    <a:pt x="2256319" y="2608268"/>
                    <a:pt x="2216371" y="2631332"/>
                  </a:cubicBezTo>
                  <a:lnTo>
                    <a:pt x="2055143" y="2720029"/>
                  </a:lnTo>
                  <a:cubicBezTo>
                    <a:pt x="2137322" y="2758240"/>
                    <a:pt x="2218112" y="2791558"/>
                    <a:pt x="2296361" y="2820732"/>
                  </a:cubicBezTo>
                  <a:cubicBezTo>
                    <a:pt x="2311421" y="2737872"/>
                    <a:pt x="2324309" y="2650858"/>
                    <a:pt x="2333774" y="2560277"/>
                  </a:cubicBezTo>
                  <a:close/>
                  <a:moveTo>
                    <a:pt x="2938347" y="2115420"/>
                  </a:moveTo>
                  <a:cubicBezTo>
                    <a:pt x="2833874" y="2209266"/>
                    <a:pt x="2717689" y="2301450"/>
                    <a:pt x="2591514" y="2390104"/>
                  </a:cubicBezTo>
                  <a:cubicBezTo>
                    <a:pt x="2577332" y="2568819"/>
                    <a:pt x="2551964" y="2738541"/>
                    <a:pt x="2518016" y="2895802"/>
                  </a:cubicBezTo>
                  <a:cubicBezTo>
                    <a:pt x="2567345" y="2910267"/>
                    <a:pt x="2615150" y="2922759"/>
                    <a:pt x="2661232" y="2933072"/>
                  </a:cubicBezTo>
                  <a:cubicBezTo>
                    <a:pt x="2712976" y="2857644"/>
                    <a:pt x="2799843" y="2808312"/>
                    <a:pt x="2898232" y="2808312"/>
                  </a:cubicBezTo>
                  <a:cubicBezTo>
                    <a:pt x="3002730" y="2808312"/>
                    <a:pt x="3094231" y="2863960"/>
                    <a:pt x="3143840" y="2947770"/>
                  </a:cubicBezTo>
                  <a:cubicBezTo>
                    <a:pt x="3206751" y="2930092"/>
                    <a:pt x="3253488" y="2897708"/>
                    <a:pt x="3281582" y="2851851"/>
                  </a:cubicBezTo>
                  <a:cubicBezTo>
                    <a:pt x="3377140" y="2695873"/>
                    <a:pt x="3235870" y="2418527"/>
                    <a:pt x="2938347" y="2115420"/>
                  </a:cubicBezTo>
                  <a:close/>
                  <a:moveTo>
                    <a:pt x="653371" y="2086408"/>
                  </a:moveTo>
                  <a:cubicBezTo>
                    <a:pt x="358768" y="2375931"/>
                    <a:pt x="216958" y="2642817"/>
                    <a:pt x="306838" y="2798494"/>
                  </a:cubicBezTo>
                  <a:cubicBezTo>
                    <a:pt x="395033" y="2951251"/>
                    <a:pt x="687498" y="2964353"/>
                    <a:pt x="1074605" y="2860911"/>
                  </a:cubicBezTo>
                  <a:cubicBezTo>
                    <a:pt x="1044150" y="2711390"/>
                    <a:pt x="1021245" y="2551128"/>
                    <a:pt x="1007054" y="2383079"/>
                  </a:cubicBezTo>
                  <a:cubicBezTo>
                    <a:pt x="877997" y="2286402"/>
                    <a:pt x="759493" y="2186798"/>
                    <a:pt x="653371" y="2086408"/>
                  </a:cubicBezTo>
                  <a:close/>
                  <a:moveTo>
                    <a:pt x="2606852" y="1818110"/>
                  </a:moveTo>
                  <a:cubicBezTo>
                    <a:pt x="2609297" y="1871560"/>
                    <a:pt x="2610200" y="1925632"/>
                    <a:pt x="2610200" y="1980220"/>
                  </a:cubicBezTo>
                  <a:lnTo>
                    <a:pt x="2607655" y="2082108"/>
                  </a:lnTo>
                  <a:cubicBezTo>
                    <a:pt x="2664327" y="2040229"/>
                    <a:pt x="2718004" y="1997635"/>
                    <a:pt x="2768733" y="1954977"/>
                  </a:cubicBezTo>
                  <a:cubicBezTo>
                    <a:pt x="2718041" y="1909108"/>
                    <a:pt x="2663841" y="1863560"/>
                    <a:pt x="2606852" y="1818110"/>
                  </a:cubicBezTo>
                  <a:close/>
                  <a:moveTo>
                    <a:pt x="995280" y="1792420"/>
                  </a:moveTo>
                  <a:cubicBezTo>
                    <a:pt x="935444" y="1837415"/>
                    <a:pt x="878912" y="1882984"/>
                    <a:pt x="825924" y="1928708"/>
                  </a:cubicBezTo>
                  <a:cubicBezTo>
                    <a:pt x="877915" y="1975725"/>
                    <a:pt x="933502" y="2022554"/>
                    <a:pt x="992040" y="2069282"/>
                  </a:cubicBezTo>
                  <a:cubicBezTo>
                    <a:pt x="990470" y="2039771"/>
                    <a:pt x="990200" y="2010073"/>
                    <a:pt x="990200" y="1980220"/>
                  </a:cubicBezTo>
                  <a:close/>
                  <a:moveTo>
                    <a:pt x="1800199" y="1584251"/>
                  </a:moveTo>
                  <a:cubicBezTo>
                    <a:pt x="1999044" y="1584251"/>
                    <a:pt x="2160239" y="1745446"/>
                    <a:pt x="2160239" y="1944291"/>
                  </a:cubicBezTo>
                  <a:cubicBezTo>
                    <a:pt x="2160239" y="2143136"/>
                    <a:pt x="1999044" y="2304331"/>
                    <a:pt x="1800199" y="2304331"/>
                  </a:cubicBezTo>
                  <a:cubicBezTo>
                    <a:pt x="1601354" y="2304331"/>
                    <a:pt x="1440159" y="2143136"/>
                    <a:pt x="1440159" y="1944291"/>
                  </a:cubicBezTo>
                  <a:cubicBezTo>
                    <a:pt x="1440159" y="1745446"/>
                    <a:pt x="1601354" y="1584251"/>
                    <a:pt x="1800199" y="1584251"/>
                  </a:cubicBezTo>
                  <a:close/>
                  <a:moveTo>
                    <a:pt x="1799180" y="1292973"/>
                  </a:moveTo>
                  <a:cubicBezTo>
                    <a:pt x="1709473" y="1337408"/>
                    <a:pt x="1618838" y="1386220"/>
                    <a:pt x="1527839" y="1438759"/>
                  </a:cubicBezTo>
                  <a:cubicBezTo>
                    <a:pt x="1430103" y="1495187"/>
                    <a:pt x="1336299" y="1553400"/>
                    <a:pt x="1247277" y="1612889"/>
                  </a:cubicBezTo>
                  <a:cubicBezTo>
                    <a:pt x="1237518" y="1731224"/>
                    <a:pt x="1233135" y="1854154"/>
                    <a:pt x="1233135" y="1980220"/>
                  </a:cubicBezTo>
                  <a:lnTo>
                    <a:pt x="1242214" y="2256132"/>
                  </a:lnTo>
                  <a:cubicBezTo>
                    <a:pt x="1325337" y="2314701"/>
                    <a:pt x="1412868" y="2372018"/>
                    <a:pt x="1503964" y="2427827"/>
                  </a:cubicBezTo>
                  <a:cubicBezTo>
                    <a:pt x="1597846" y="2485344"/>
                    <a:pt x="1691436" y="2538760"/>
                    <a:pt x="1784393" y="2586751"/>
                  </a:cubicBezTo>
                  <a:cubicBezTo>
                    <a:pt x="1886614" y="2536574"/>
                    <a:pt x="1990519" y="2481211"/>
                    <a:pt x="2094904" y="2420944"/>
                  </a:cubicBezTo>
                  <a:cubicBezTo>
                    <a:pt x="2186771" y="2367905"/>
                    <a:pt x="2275164" y="2313288"/>
                    <a:pt x="2359234" y="2257296"/>
                  </a:cubicBezTo>
                  <a:cubicBezTo>
                    <a:pt x="2364812" y="2167101"/>
                    <a:pt x="2367265" y="2074538"/>
                    <a:pt x="2367265" y="1980220"/>
                  </a:cubicBezTo>
                  <a:lnTo>
                    <a:pt x="2355768" y="1630798"/>
                  </a:lnTo>
                  <a:cubicBezTo>
                    <a:pt x="2273382" y="1572781"/>
                    <a:pt x="2186657" y="1516029"/>
                    <a:pt x="2096435" y="1460755"/>
                  </a:cubicBezTo>
                  <a:cubicBezTo>
                    <a:pt x="1996852" y="1399746"/>
                    <a:pt x="1897599" y="1343351"/>
                    <a:pt x="1799180" y="1292973"/>
                  </a:cubicBezTo>
                  <a:close/>
                  <a:moveTo>
                    <a:pt x="2285222" y="1081939"/>
                  </a:moveTo>
                  <a:cubicBezTo>
                    <a:pt x="2215903" y="1106831"/>
                    <a:pt x="2144721" y="1134831"/>
                    <a:pt x="2072395" y="1166375"/>
                  </a:cubicBezTo>
                  <a:cubicBezTo>
                    <a:pt x="2123126" y="1193433"/>
                    <a:pt x="2173254" y="1222917"/>
                    <a:pt x="2223344" y="1253604"/>
                  </a:cubicBezTo>
                  <a:lnTo>
                    <a:pt x="2324429" y="1318442"/>
                  </a:lnTo>
                  <a:cubicBezTo>
                    <a:pt x="2313395" y="1236228"/>
                    <a:pt x="2300359" y="1157186"/>
                    <a:pt x="2285222" y="1081939"/>
                  </a:cubicBezTo>
                  <a:close/>
                  <a:moveTo>
                    <a:pt x="1317316" y="1072756"/>
                  </a:moveTo>
                  <a:cubicBezTo>
                    <a:pt x="1302241" y="1146918"/>
                    <a:pt x="1288992" y="1224776"/>
                    <a:pt x="1278338" y="1305859"/>
                  </a:cubicBezTo>
                  <a:cubicBezTo>
                    <a:pt x="1319937" y="1279161"/>
                    <a:pt x="1362772" y="1253543"/>
                    <a:pt x="1406371" y="1228371"/>
                  </a:cubicBezTo>
                  <a:lnTo>
                    <a:pt x="1529166" y="1160817"/>
                  </a:lnTo>
                  <a:cubicBezTo>
                    <a:pt x="1457109" y="1128012"/>
                    <a:pt x="1386248" y="1098795"/>
                    <a:pt x="1317316" y="1072756"/>
                  </a:cubicBezTo>
                  <a:close/>
                  <a:moveTo>
                    <a:pt x="2999167" y="931965"/>
                  </a:moveTo>
                  <a:cubicBezTo>
                    <a:pt x="2863797" y="929602"/>
                    <a:pt x="2695165" y="956643"/>
                    <a:pt x="2505705" y="1011187"/>
                  </a:cubicBezTo>
                  <a:cubicBezTo>
                    <a:pt x="2540918" y="1162557"/>
                    <a:pt x="2567684" y="1326382"/>
                    <a:pt x="2585126" y="1499198"/>
                  </a:cubicBezTo>
                  <a:cubicBezTo>
                    <a:pt x="2715788" y="1596638"/>
                    <a:pt x="2835744" y="1697107"/>
                    <a:pt x="2943147" y="1798370"/>
                  </a:cubicBezTo>
                  <a:cubicBezTo>
                    <a:pt x="3255545" y="1499362"/>
                    <a:pt x="3408394" y="1221406"/>
                    <a:pt x="3315904" y="1061209"/>
                  </a:cubicBezTo>
                  <a:cubicBezTo>
                    <a:pt x="3266970" y="976452"/>
                    <a:pt x="3155149" y="934688"/>
                    <a:pt x="2999167" y="931965"/>
                  </a:cubicBezTo>
                  <a:close/>
                  <a:moveTo>
                    <a:pt x="638815" y="915787"/>
                  </a:moveTo>
                  <a:cubicBezTo>
                    <a:pt x="482814" y="914444"/>
                    <a:pt x="369943" y="953278"/>
                    <a:pt x="318816" y="1036731"/>
                  </a:cubicBezTo>
                  <a:cubicBezTo>
                    <a:pt x="287500" y="1087848"/>
                    <a:pt x="281619" y="1151999"/>
                    <a:pt x="300317" y="1225375"/>
                  </a:cubicBezTo>
                  <a:cubicBezTo>
                    <a:pt x="453717" y="1230852"/>
                    <a:pt x="576064" y="1357222"/>
                    <a:pt x="576064" y="1512168"/>
                  </a:cubicBezTo>
                  <a:cubicBezTo>
                    <a:pt x="576064" y="1559570"/>
                    <a:pt x="564614" y="1604297"/>
                    <a:pt x="543189" y="1643149"/>
                  </a:cubicBezTo>
                  <a:cubicBezTo>
                    <a:pt x="577674" y="1684387"/>
                    <a:pt x="615806" y="1726058"/>
                    <a:pt x="656975" y="1768243"/>
                  </a:cubicBezTo>
                  <a:cubicBezTo>
                    <a:pt x="764771" y="1670077"/>
                    <a:pt x="885233" y="1573151"/>
                    <a:pt x="1016791" y="1480089"/>
                  </a:cubicBezTo>
                  <a:cubicBezTo>
                    <a:pt x="1034643" y="1309060"/>
                    <a:pt x="1062149" y="1147092"/>
                    <a:pt x="1097625" y="997448"/>
                  </a:cubicBezTo>
                  <a:cubicBezTo>
                    <a:pt x="922693" y="944833"/>
                    <a:pt x="766343" y="916885"/>
                    <a:pt x="638815" y="915787"/>
                  </a:cubicBezTo>
                  <a:close/>
                  <a:moveTo>
                    <a:pt x="1800200" y="242935"/>
                  </a:moveTo>
                  <a:cubicBezTo>
                    <a:pt x="1628632" y="242935"/>
                    <a:pt x="1474860" y="476364"/>
                    <a:pt x="1371457" y="845375"/>
                  </a:cubicBezTo>
                  <a:cubicBezTo>
                    <a:pt x="1510785" y="893390"/>
                    <a:pt x="1655544" y="953061"/>
                    <a:pt x="1802618" y="1024206"/>
                  </a:cubicBezTo>
                  <a:cubicBezTo>
                    <a:pt x="1948575" y="956462"/>
                    <a:pt x="2092393" y="899996"/>
                    <a:pt x="2231205" y="855254"/>
                  </a:cubicBezTo>
                  <a:cubicBezTo>
                    <a:pt x="2203972" y="756128"/>
                    <a:pt x="2173100" y="666602"/>
                    <a:pt x="2138735" y="588741"/>
                  </a:cubicBezTo>
                  <a:cubicBezTo>
                    <a:pt x="1989649" y="579063"/>
                    <a:pt x="1872207" y="454685"/>
                    <a:pt x="1872207" y="302877"/>
                  </a:cubicBezTo>
                  <a:lnTo>
                    <a:pt x="1876505" y="260249"/>
                  </a:lnTo>
                  <a:cubicBezTo>
                    <a:pt x="1851965" y="248332"/>
                    <a:pt x="1826288" y="242935"/>
                    <a:pt x="1800200" y="242935"/>
                  </a:cubicBezTo>
                  <a:close/>
                  <a:moveTo>
                    <a:pt x="1800200" y="0"/>
                  </a:moveTo>
                  <a:cubicBezTo>
                    <a:pt x="1869864" y="0"/>
                    <a:pt x="1937474" y="21500"/>
                    <a:pt x="2001400" y="62841"/>
                  </a:cubicBezTo>
                  <a:cubicBezTo>
                    <a:pt x="2046831" y="32440"/>
                    <a:pt x="2101480" y="14845"/>
                    <a:pt x="2160239" y="14845"/>
                  </a:cubicBezTo>
                  <a:cubicBezTo>
                    <a:pt x="2319315" y="14845"/>
                    <a:pt x="2448271" y="143801"/>
                    <a:pt x="2448271" y="302877"/>
                  </a:cubicBezTo>
                  <a:cubicBezTo>
                    <a:pt x="2448271" y="390874"/>
                    <a:pt x="2408810" y="469655"/>
                    <a:pt x="2345781" y="521503"/>
                  </a:cubicBezTo>
                  <a:cubicBezTo>
                    <a:pt x="2383927" y="603296"/>
                    <a:pt x="2417431" y="693947"/>
                    <a:pt x="2447297" y="791609"/>
                  </a:cubicBezTo>
                  <a:cubicBezTo>
                    <a:pt x="2970165" y="657950"/>
                    <a:pt x="3387629" y="699569"/>
                    <a:pt x="3526292" y="939741"/>
                  </a:cubicBezTo>
                  <a:cubicBezTo>
                    <a:pt x="3666393" y="1182403"/>
                    <a:pt x="3488654" y="1570199"/>
                    <a:pt x="3103466" y="1960424"/>
                  </a:cubicBezTo>
                  <a:cubicBezTo>
                    <a:pt x="3470949" y="2355583"/>
                    <a:pt x="3633606" y="2742288"/>
                    <a:pt x="3488732" y="2978761"/>
                  </a:cubicBezTo>
                  <a:cubicBezTo>
                    <a:pt x="3428277" y="3077440"/>
                    <a:pt x="3320191" y="3140292"/>
                    <a:pt x="3176550" y="3166836"/>
                  </a:cubicBezTo>
                  <a:cubicBezTo>
                    <a:pt x="3145985" y="3291955"/>
                    <a:pt x="3032902" y="3384376"/>
                    <a:pt x="2898232" y="3384376"/>
                  </a:cubicBezTo>
                  <a:cubicBezTo>
                    <a:pt x="2756837" y="3384376"/>
                    <a:pt x="2639238" y="3282493"/>
                    <a:pt x="2615411" y="3148031"/>
                  </a:cubicBezTo>
                  <a:cubicBezTo>
                    <a:pt x="2565981" y="3138986"/>
                    <a:pt x="2515458" y="3127210"/>
                    <a:pt x="2463844" y="3113602"/>
                  </a:cubicBezTo>
                  <a:cubicBezTo>
                    <a:pt x="2318011" y="3625660"/>
                    <a:pt x="2075098" y="3960440"/>
                    <a:pt x="1800200" y="3960440"/>
                  </a:cubicBezTo>
                  <a:cubicBezTo>
                    <a:pt x="1519205" y="3960440"/>
                    <a:pt x="1271629" y="3610643"/>
                    <a:pt x="1127186" y="3079228"/>
                  </a:cubicBezTo>
                  <a:cubicBezTo>
                    <a:pt x="627082" y="3198995"/>
                    <a:pt x="230836" y="3152724"/>
                    <a:pt x="96450" y="2919961"/>
                  </a:cubicBezTo>
                  <a:cubicBezTo>
                    <a:pt x="-40561" y="2682651"/>
                    <a:pt x="126404" y="2306537"/>
                    <a:pt x="494549" y="1925523"/>
                  </a:cubicBezTo>
                  <a:lnTo>
                    <a:pt x="373580" y="1785812"/>
                  </a:lnTo>
                  <a:cubicBezTo>
                    <a:pt x="346850" y="1795631"/>
                    <a:pt x="317974" y="1800200"/>
                    <a:pt x="288032" y="1800200"/>
                  </a:cubicBezTo>
                  <a:cubicBezTo>
                    <a:pt x="128956" y="1800200"/>
                    <a:pt x="0" y="1671244"/>
                    <a:pt x="0" y="1512168"/>
                  </a:cubicBezTo>
                  <a:cubicBezTo>
                    <a:pt x="0" y="1428111"/>
                    <a:pt x="36006" y="1352464"/>
                    <a:pt x="94065" y="1300493"/>
                  </a:cubicBezTo>
                  <a:cubicBezTo>
                    <a:pt x="43643" y="1149446"/>
                    <a:pt x="47337" y="1014823"/>
                    <a:pt x="111666" y="909822"/>
                  </a:cubicBezTo>
                  <a:cubicBezTo>
                    <a:pt x="253078" y="678998"/>
                    <a:pt x="655099" y="644207"/>
                    <a:pt x="1156926" y="780244"/>
                  </a:cubicBezTo>
                  <a:cubicBezTo>
                    <a:pt x="1303899" y="305876"/>
                    <a:pt x="1537438" y="0"/>
                    <a:pt x="18002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en-US"/>
            </a:p>
          </p:txBody>
        </p:sp>
        <p:sp>
          <p:nvSpPr>
            <p:cNvPr id="37" name="Oval 12287">
              <a:extLst>
                <a:ext uri="{FF2B5EF4-FFF2-40B4-BE49-F238E27FC236}">
                  <a16:creationId xmlns:a16="http://schemas.microsoft.com/office/drawing/2014/main" id="{3D35233C-F85D-4BEA-B456-8292E7031350}"/>
                </a:ext>
              </a:extLst>
            </p:cNvPr>
            <p:cNvSpPr/>
            <p:nvPr/>
          </p:nvSpPr>
          <p:spPr>
            <a:xfrm>
              <a:off x="466725" y="285750"/>
              <a:ext cx="282223" cy="281187"/>
            </a:xfrm>
            <a:custGeom>
              <a:avLst/>
              <a:gdLst/>
              <a:ahLst/>
              <a:cxnLst/>
              <a:rect l="l" t="t" r="r" b="b"/>
              <a:pathLst>
                <a:path w="3960440" h="3945921">
                  <a:moveTo>
                    <a:pt x="1598844" y="0"/>
                  </a:moveTo>
                  <a:cubicBezTo>
                    <a:pt x="1857342" y="0"/>
                    <a:pt x="2066896" y="209554"/>
                    <a:pt x="2066896" y="468052"/>
                  </a:cubicBezTo>
                  <a:cubicBezTo>
                    <a:pt x="2066896" y="646802"/>
                    <a:pt x="1966694" y="802149"/>
                    <a:pt x="1818364" y="879058"/>
                  </a:cubicBezTo>
                  <a:lnTo>
                    <a:pt x="1965948" y="1429850"/>
                  </a:lnTo>
                  <a:cubicBezTo>
                    <a:pt x="2234183" y="1439289"/>
                    <a:pt x="2449559" y="1654793"/>
                    <a:pt x="2458766" y="1923094"/>
                  </a:cubicBezTo>
                  <a:lnTo>
                    <a:pt x="3052787" y="2082261"/>
                  </a:lnTo>
                  <a:cubicBezTo>
                    <a:pt x="3115207" y="1899813"/>
                    <a:pt x="3288586" y="1769556"/>
                    <a:pt x="3492388" y="1769556"/>
                  </a:cubicBezTo>
                  <a:cubicBezTo>
                    <a:pt x="3750886" y="1769556"/>
                    <a:pt x="3960440" y="1979110"/>
                    <a:pt x="3960440" y="2237608"/>
                  </a:cubicBezTo>
                  <a:cubicBezTo>
                    <a:pt x="3960440" y="2496106"/>
                    <a:pt x="3750886" y="2705660"/>
                    <a:pt x="3492388" y="2705660"/>
                  </a:cubicBezTo>
                  <a:cubicBezTo>
                    <a:pt x="3255123" y="2705660"/>
                    <a:pt x="3059091" y="2529117"/>
                    <a:pt x="3030620" y="2299941"/>
                  </a:cubicBezTo>
                  <a:lnTo>
                    <a:pt x="2422827" y="2137084"/>
                  </a:lnTo>
                  <a:cubicBezTo>
                    <a:pt x="2374914" y="2257246"/>
                    <a:pt x="2282973" y="2354960"/>
                    <a:pt x="2166800" y="2410258"/>
                  </a:cubicBezTo>
                  <a:lnTo>
                    <a:pt x="2329067" y="3015847"/>
                  </a:lnTo>
                  <a:cubicBezTo>
                    <a:pt x="2559464" y="3043136"/>
                    <a:pt x="2737303" y="3239734"/>
                    <a:pt x="2737303" y="3477869"/>
                  </a:cubicBezTo>
                  <a:cubicBezTo>
                    <a:pt x="2737303" y="3736367"/>
                    <a:pt x="2527749" y="3945921"/>
                    <a:pt x="2269251" y="3945921"/>
                  </a:cubicBezTo>
                  <a:cubicBezTo>
                    <a:pt x="2010753" y="3945921"/>
                    <a:pt x="1801199" y="3736367"/>
                    <a:pt x="1801199" y="3477869"/>
                  </a:cubicBezTo>
                  <a:cubicBezTo>
                    <a:pt x="1801199" y="3274904"/>
                    <a:pt x="1930388" y="3102113"/>
                    <a:pt x="2111643" y="3038969"/>
                  </a:cubicBezTo>
                  <a:lnTo>
                    <a:pt x="1956503" y="2459980"/>
                  </a:lnTo>
                  <a:cubicBezTo>
                    <a:pt x="1952432" y="2460875"/>
                    <a:pt x="1948330" y="2460923"/>
                    <a:pt x="1944216" y="2460923"/>
                  </a:cubicBezTo>
                  <a:cubicBezTo>
                    <a:pt x="1742647" y="2460923"/>
                    <a:pt x="1568040" y="2345487"/>
                    <a:pt x="1484865" y="2176122"/>
                  </a:cubicBezTo>
                  <a:lnTo>
                    <a:pt x="930415" y="2324686"/>
                  </a:lnTo>
                  <a:cubicBezTo>
                    <a:pt x="904712" y="2556716"/>
                    <a:pt x="707355" y="2736304"/>
                    <a:pt x="468052" y="2736304"/>
                  </a:cubicBezTo>
                  <a:cubicBezTo>
                    <a:pt x="209554" y="2736304"/>
                    <a:pt x="0" y="2526750"/>
                    <a:pt x="0" y="2268252"/>
                  </a:cubicBezTo>
                  <a:cubicBezTo>
                    <a:pt x="0" y="2009754"/>
                    <a:pt x="209554" y="1800200"/>
                    <a:pt x="468052" y="1800200"/>
                  </a:cubicBezTo>
                  <a:cubicBezTo>
                    <a:pt x="669892" y="1800200"/>
                    <a:pt x="841893" y="1927961"/>
                    <a:pt x="906009" y="2107606"/>
                  </a:cubicBezTo>
                  <a:lnTo>
                    <a:pt x="1429897" y="1967231"/>
                  </a:lnTo>
                  <a:cubicBezTo>
                    <a:pt x="1427753" y="1959679"/>
                    <a:pt x="1427584" y="1952005"/>
                    <a:pt x="1427584" y="1944291"/>
                  </a:cubicBezTo>
                  <a:cubicBezTo>
                    <a:pt x="1427584" y="1727054"/>
                    <a:pt x="1561663" y="1541133"/>
                    <a:pt x="1751891" y="1465536"/>
                  </a:cubicBezTo>
                  <a:lnTo>
                    <a:pt x="1609736" y="935006"/>
                  </a:lnTo>
                  <a:cubicBezTo>
                    <a:pt x="1606130" y="936062"/>
                    <a:pt x="1602492" y="936104"/>
                    <a:pt x="1598844" y="936104"/>
                  </a:cubicBezTo>
                  <a:cubicBezTo>
                    <a:pt x="1340346" y="936104"/>
                    <a:pt x="1130792" y="726550"/>
                    <a:pt x="1130792" y="468052"/>
                  </a:cubicBezTo>
                  <a:cubicBezTo>
                    <a:pt x="1130792" y="209554"/>
                    <a:pt x="1340346" y="0"/>
                    <a:pt x="159884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en-US"/>
            </a:p>
          </p:txBody>
        </p:sp>
        <p:sp>
          <p:nvSpPr>
            <p:cNvPr id="38" name="Oval 21">
              <a:extLst>
                <a:ext uri="{FF2B5EF4-FFF2-40B4-BE49-F238E27FC236}">
                  <a16:creationId xmlns:a16="http://schemas.microsoft.com/office/drawing/2014/main" id="{C35787C3-AC8E-46BA-8304-75D5DE9DE85D}"/>
                </a:ext>
              </a:extLst>
            </p:cNvPr>
            <p:cNvSpPr>
              <a:spLocks noChangeAspect="1"/>
            </p:cNvSpPr>
            <p:nvPr/>
          </p:nvSpPr>
          <p:spPr>
            <a:xfrm rot="20700000">
              <a:off x="447675" y="1314450"/>
              <a:ext cx="290696" cy="236134"/>
            </a:xfrm>
            <a:custGeom>
              <a:avLst/>
              <a:gdLst/>
              <a:ahLst/>
              <a:cxnLst/>
              <a:rect l="l" t="t" r="r" b="b"/>
              <a:pathLst>
                <a:path w="4088377" h="3321003">
                  <a:moveTo>
                    <a:pt x="1365628" y="1622218"/>
                  </a:moveTo>
                  <a:cubicBezTo>
                    <a:pt x="1121373" y="1556771"/>
                    <a:pt x="870309" y="1701722"/>
                    <a:pt x="804861" y="1945977"/>
                  </a:cubicBezTo>
                  <a:cubicBezTo>
                    <a:pt x="739413" y="2190232"/>
                    <a:pt x="884365" y="2441296"/>
                    <a:pt x="1128620" y="2506744"/>
                  </a:cubicBezTo>
                  <a:cubicBezTo>
                    <a:pt x="1372875" y="2572191"/>
                    <a:pt x="1623939" y="2427240"/>
                    <a:pt x="1689387" y="2182985"/>
                  </a:cubicBezTo>
                  <a:cubicBezTo>
                    <a:pt x="1754835" y="1938730"/>
                    <a:pt x="1609883" y="1687666"/>
                    <a:pt x="1365628" y="1622218"/>
                  </a:cubicBezTo>
                  <a:close/>
                  <a:moveTo>
                    <a:pt x="1447099" y="1318163"/>
                  </a:moveTo>
                  <a:cubicBezTo>
                    <a:pt x="1859279" y="1428606"/>
                    <a:pt x="2103885" y="1852277"/>
                    <a:pt x="1993442" y="2264456"/>
                  </a:cubicBezTo>
                  <a:cubicBezTo>
                    <a:pt x="1882999" y="2676636"/>
                    <a:pt x="1459328" y="2921242"/>
                    <a:pt x="1047149" y="2810799"/>
                  </a:cubicBezTo>
                  <a:cubicBezTo>
                    <a:pt x="634969" y="2700356"/>
                    <a:pt x="390363" y="2276685"/>
                    <a:pt x="500806" y="1864505"/>
                  </a:cubicBezTo>
                  <a:cubicBezTo>
                    <a:pt x="611249" y="1452326"/>
                    <a:pt x="1034920" y="1207720"/>
                    <a:pt x="1447099" y="1318163"/>
                  </a:cubicBezTo>
                  <a:close/>
                  <a:moveTo>
                    <a:pt x="1476725" y="1207597"/>
                  </a:moveTo>
                  <a:cubicBezTo>
                    <a:pt x="1003481" y="1080792"/>
                    <a:pt x="517045" y="1361635"/>
                    <a:pt x="390240" y="1834879"/>
                  </a:cubicBezTo>
                  <a:cubicBezTo>
                    <a:pt x="263435" y="2308124"/>
                    <a:pt x="544279" y="2794559"/>
                    <a:pt x="1017523" y="2921365"/>
                  </a:cubicBezTo>
                  <a:cubicBezTo>
                    <a:pt x="1490767" y="3048170"/>
                    <a:pt x="1977202" y="2767326"/>
                    <a:pt x="2104008" y="2294082"/>
                  </a:cubicBezTo>
                  <a:cubicBezTo>
                    <a:pt x="2230813" y="1820838"/>
                    <a:pt x="1949969" y="1334403"/>
                    <a:pt x="1476725" y="1207597"/>
                  </a:cubicBezTo>
                  <a:close/>
                  <a:moveTo>
                    <a:pt x="3290290" y="1590224"/>
                  </a:moveTo>
                  <a:cubicBezTo>
                    <a:pt x="3269727" y="1586016"/>
                    <a:pt x="3248437" y="1583806"/>
                    <a:pt x="3226630" y="1583806"/>
                  </a:cubicBezTo>
                  <a:cubicBezTo>
                    <a:pt x="3052179" y="1583806"/>
                    <a:pt x="2910758" y="1725227"/>
                    <a:pt x="2910758" y="1899678"/>
                  </a:cubicBezTo>
                  <a:cubicBezTo>
                    <a:pt x="2910758" y="2074130"/>
                    <a:pt x="3052179" y="2215551"/>
                    <a:pt x="3226630" y="2215550"/>
                  </a:cubicBezTo>
                  <a:cubicBezTo>
                    <a:pt x="3401082" y="2215551"/>
                    <a:pt x="3542503" y="2074130"/>
                    <a:pt x="3542502" y="1899678"/>
                  </a:cubicBezTo>
                  <a:cubicBezTo>
                    <a:pt x="3542503" y="1747033"/>
                    <a:pt x="3434228" y="1619677"/>
                    <a:pt x="3290290" y="1590224"/>
                  </a:cubicBezTo>
                  <a:close/>
                  <a:moveTo>
                    <a:pt x="3334055" y="1377473"/>
                  </a:moveTo>
                  <a:cubicBezTo>
                    <a:pt x="3576950" y="1427177"/>
                    <a:pt x="3759665" y="1642090"/>
                    <a:pt x="3759665" y="1899678"/>
                  </a:cubicBezTo>
                  <a:cubicBezTo>
                    <a:pt x="3759665" y="2194064"/>
                    <a:pt x="3521017" y="2432713"/>
                    <a:pt x="3226630" y="2432713"/>
                  </a:cubicBezTo>
                  <a:cubicBezTo>
                    <a:pt x="2932244" y="2432712"/>
                    <a:pt x="2693596" y="2194065"/>
                    <a:pt x="2693596" y="1899678"/>
                  </a:cubicBezTo>
                  <a:cubicBezTo>
                    <a:pt x="2693596" y="1605292"/>
                    <a:pt x="2932244" y="1366644"/>
                    <a:pt x="3226630" y="1366644"/>
                  </a:cubicBezTo>
                  <a:cubicBezTo>
                    <a:pt x="3263429" y="1366644"/>
                    <a:pt x="3299356" y="1370373"/>
                    <a:pt x="3334055" y="1377473"/>
                  </a:cubicBezTo>
                  <a:close/>
                  <a:moveTo>
                    <a:pt x="1391137" y="789478"/>
                  </a:moveTo>
                  <a:lnTo>
                    <a:pt x="1759910" y="888290"/>
                  </a:lnTo>
                  <a:lnTo>
                    <a:pt x="1754625" y="1202375"/>
                  </a:lnTo>
                  <a:lnTo>
                    <a:pt x="1744979" y="1199790"/>
                  </a:lnTo>
                  <a:cubicBezTo>
                    <a:pt x="1823578" y="1244024"/>
                    <a:pt x="1894617" y="1298265"/>
                    <a:pt x="1954704" y="1362586"/>
                  </a:cubicBezTo>
                  <a:lnTo>
                    <a:pt x="2234317" y="1293059"/>
                  </a:lnTo>
                  <a:lnTo>
                    <a:pt x="2413554" y="1630152"/>
                  </a:lnTo>
                  <a:lnTo>
                    <a:pt x="2214321" y="1809770"/>
                  </a:lnTo>
                  <a:cubicBezTo>
                    <a:pt x="2239296" y="1900740"/>
                    <a:pt x="2251067" y="1995997"/>
                    <a:pt x="2246841" y="2092825"/>
                  </a:cubicBezTo>
                  <a:lnTo>
                    <a:pt x="2495698" y="2230974"/>
                  </a:lnTo>
                  <a:lnTo>
                    <a:pt x="2396885" y="2599747"/>
                  </a:lnTo>
                  <a:lnTo>
                    <a:pt x="2094912" y="2594668"/>
                  </a:lnTo>
                  <a:cubicBezTo>
                    <a:pt x="2056732" y="2658461"/>
                    <a:pt x="2010475" y="2715996"/>
                    <a:pt x="1958644" y="2767359"/>
                  </a:cubicBezTo>
                  <a:lnTo>
                    <a:pt x="2057814" y="3026193"/>
                  </a:lnTo>
                  <a:lnTo>
                    <a:pt x="1745078" y="3245174"/>
                  </a:lnTo>
                  <a:lnTo>
                    <a:pt x="1507869" y="3039237"/>
                  </a:lnTo>
                  <a:lnTo>
                    <a:pt x="1536736" y="3019025"/>
                  </a:lnTo>
                  <a:cubicBezTo>
                    <a:pt x="1445878" y="3048429"/>
                    <a:pt x="1349798" y="3062567"/>
                    <a:pt x="1251837" y="3062021"/>
                  </a:cubicBezTo>
                  <a:lnTo>
                    <a:pt x="1108065" y="3321003"/>
                  </a:lnTo>
                  <a:lnTo>
                    <a:pt x="739291" y="3222191"/>
                  </a:lnTo>
                  <a:lnTo>
                    <a:pt x="744274" y="2926021"/>
                  </a:lnTo>
                  <a:cubicBezTo>
                    <a:pt x="666128" y="2881484"/>
                    <a:pt x="595548" y="2827017"/>
                    <a:pt x="535891" y="2762576"/>
                  </a:cubicBezTo>
                  <a:lnTo>
                    <a:pt x="540671" y="2772825"/>
                  </a:lnTo>
                  <a:lnTo>
                    <a:pt x="232276" y="2832568"/>
                  </a:lnTo>
                  <a:lnTo>
                    <a:pt x="70927" y="2486556"/>
                  </a:lnTo>
                  <a:lnTo>
                    <a:pt x="279495" y="2317444"/>
                  </a:lnTo>
                  <a:cubicBezTo>
                    <a:pt x="257233" y="2235849"/>
                    <a:pt x="245603" y="2150814"/>
                    <a:pt x="245586" y="2064274"/>
                  </a:cubicBezTo>
                  <a:lnTo>
                    <a:pt x="0" y="1927940"/>
                  </a:lnTo>
                  <a:lnTo>
                    <a:pt x="98812" y="1559167"/>
                  </a:lnTo>
                  <a:lnTo>
                    <a:pt x="380240" y="1563901"/>
                  </a:lnTo>
                  <a:cubicBezTo>
                    <a:pt x="418421" y="1496524"/>
                    <a:pt x="464524" y="1435092"/>
                    <a:pt x="516679" y="1380105"/>
                  </a:cubicBezTo>
                  <a:lnTo>
                    <a:pt x="422419" y="1089378"/>
                  </a:lnTo>
                  <a:lnTo>
                    <a:pt x="746189" y="887063"/>
                  </a:lnTo>
                  <a:lnTo>
                    <a:pt x="972292" y="1105134"/>
                  </a:lnTo>
                  <a:lnTo>
                    <a:pt x="970019" y="1106554"/>
                  </a:lnTo>
                  <a:cubicBezTo>
                    <a:pt x="1058903" y="1078586"/>
                    <a:pt x="1152743" y="1065659"/>
                    <a:pt x="1248316" y="1066709"/>
                  </a:cubicBezTo>
                  <a:lnTo>
                    <a:pt x="1238669" y="1064125"/>
                  </a:lnTo>
                  <a:close/>
                  <a:moveTo>
                    <a:pt x="3349970" y="1300109"/>
                  </a:moveTo>
                  <a:cubicBezTo>
                    <a:pt x="3310130" y="1291957"/>
                    <a:pt x="3268880" y="1287676"/>
                    <a:pt x="3226630" y="1287676"/>
                  </a:cubicBezTo>
                  <a:cubicBezTo>
                    <a:pt x="2888631" y="1287676"/>
                    <a:pt x="2614628" y="1561679"/>
                    <a:pt x="2614628" y="1899678"/>
                  </a:cubicBezTo>
                  <a:cubicBezTo>
                    <a:pt x="2614628" y="2237678"/>
                    <a:pt x="2888630" y="2511680"/>
                    <a:pt x="3226630" y="2511681"/>
                  </a:cubicBezTo>
                  <a:cubicBezTo>
                    <a:pt x="3564630" y="2511681"/>
                    <a:pt x="3838633" y="2237678"/>
                    <a:pt x="3838633" y="1899678"/>
                  </a:cubicBezTo>
                  <a:cubicBezTo>
                    <a:pt x="3838632" y="1603928"/>
                    <a:pt x="3628849" y="1357176"/>
                    <a:pt x="3349970" y="1300109"/>
                  </a:cubicBezTo>
                  <a:close/>
                  <a:moveTo>
                    <a:pt x="3358324" y="1024334"/>
                  </a:moveTo>
                  <a:lnTo>
                    <a:pt x="3410883" y="1234575"/>
                  </a:lnTo>
                  <a:lnTo>
                    <a:pt x="3403994" y="1234575"/>
                  </a:lnTo>
                  <a:cubicBezTo>
                    <a:pt x="3464268" y="1250018"/>
                    <a:pt x="3521292" y="1273478"/>
                    <a:pt x="3572818" y="1305612"/>
                  </a:cubicBezTo>
                  <a:lnTo>
                    <a:pt x="3746730" y="1209354"/>
                  </a:lnTo>
                  <a:lnTo>
                    <a:pt x="3926358" y="1401981"/>
                  </a:lnTo>
                  <a:lnTo>
                    <a:pt x="3825667" y="1557247"/>
                  </a:lnTo>
                  <a:cubicBezTo>
                    <a:pt x="3858552" y="1613408"/>
                    <a:pt x="3883404" y="1674784"/>
                    <a:pt x="3897877" y="1740062"/>
                  </a:cubicBezTo>
                  <a:lnTo>
                    <a:pt x="4088377" y="1787686"/>
                  </a:lnTo>
                  <a:lnTo>
                    <a:pt x="4088377" y="2051071"/>
                  </a:lnTo>
                  <a:lnTo>
                    <a:pt x="3886243" y="2101605"/>
                  </a:lnTo>
                  <a:cubicBezTo>
                    <a:pt x="3872191" y="2150933"/>
                    <a:pt x="3851639" y="2197531"/>
                    <a:pt x="3826272" y="2241013"/>
                  </a:cubicBezTo>
                  <a:lnTo>
                    <a:pt x="3938572" y="2395786"/>
                  </a:lnTo>
                  <a:lnTo>
                    <a:pt x="3769272" y="2597551"/>
                  </a:lnTo>
                  <a:lnTo>
                    <a:pt x="3574432" y="2502674"/>
                  </a:lnTo>
                  <a:lnTo>
                    <a:pt x="3590059" y="2484050"/>
                  </a:lnTo>
                  <a:cubicBezTo>
                    <a:pt x="3534764" y="2519868"/>
                    <a:pt x="3473263" y="2546445"/>
                    <a:pt x="3407886" y="2563572"/>
                  </a:cubicBezTo>
                  <a:lnTo>
                    <a:pt x="3358323" y="2761823"/>
                  </a:lnTo>
                  <a:lnTo>
                    <a:pt x="3094938" y="2761823"/>
                  </a:lnTo>
                  <a:lnTo>
                    <a:pt x="3045375" y="2563574"/>
                  </a:lnTo>
                  <a:cubicBezTo>
                    <a:pt x="2985349" y="2547848"/>
                    <a:pt x="2928591" y="2524155"/>
                    <a:pt x="2877330" y="2491865"/>
                  </a:cubicBezTo>
                  <a:lnTo>
                    <a:pt x="2882346" y="2497841"/>
                  </a:lnTo>
                  <a:lnTo>
                    <a:pt x="2687507" y="2592718"/>
                  </a:lnTo>
                  <a:lnTo>
                    <a:pt x="2518206" y="2390954"/>
                  </a:lnTo>
                  <a:lnTo>
                    <a:pt x="2626994" y="2241021"/>
                  </a:lnTo>
                  <a:cubicBezTo>
                    <a:pt x="2597591" y="2190623"/>
                    <a:pt x="2574657" y="2136035"/>
                    <a:pt x="2559194" y="2078370"/>
                  </a:cubicBezTo>
                  <a:lnTo>
                    <a:pt x="2371198" y="2031371"/>
                  </a:lnTo>
                  <a:lnTo>
                    <a:pt x="2371198" y="1767986"/>
                  </a:lnTo>
                  <a:lnTo>
                    <a:pt x="2559579" y="1720890"/>
                  </a:lnTo>
                  <a:cubicBezTo>
                    <a:pt x="2572992" y="1669175"/>
                    <a:pt x="2592745" y="1620006"/>
                    <a:pt x="2617681" y="1574051"/>
                  </a:cubicBezTo>
                  <a:lnTo>
                    <a:pt x="2502958" y="1397149"/>
                  </a:lnTo>
                  <a:lnTo>
                    <a:pt x="2682587" y="1204520"/>
                  </a:lnTo>
                  <a:lnTo>
                    <a:pt x="2872193" y="1309466"/>
                  </a:lnTo>
                  <a:lnTo>
                    <a:pt x="2870932" y="1310818"/>
                  </a:lnTo>
                  <a:cubicBezTo>
                    <a:pt x="2925169" y="1276310"/>
                    <a:pt x="2985393" y="1250941"/>
                    <a:pt x="3049268" y="1234575"/>
                  </a:cubicBezTo>
                  <a:lnTo>
                    <a:pt x="3042378" y="1234576"/>
                  </a:lnTo>
                  <a:lnTo>
                    <a:pt x="3094939" y="1024334"/>
                  </a:lnTo>
                  <a:close/>
                  <a:moveTo>
                    <a:pt x="2786480" y="402820"/>
                  </a:moveTo>
                  <a:cubicBezTo>
                    <a:pt x="2745900" y="389943"/>
                    <a:pt x="2701172" y="388627"/>
                    <a:pt x="2657264" y="401580"/>
                  </a:cubicBezTo>
                  <a:cubicBezTo>
                    <a:pt x="2540176" y="436121"/>
                    <a:pt x="2473258" y="559041"/>
                    <a:pt x="2507800" y="676128"/>
                  </a:cubicBezTo>
                  <a:cubicBezTo>
                    <a:pt x="2542340" y="793216"/>
                    <a:pt x="2665260" y="860133"/>
                    <a:pt x="2782348" y="825592"/>
                  </a:cubicBezTo>
                  <a:cubicBezTo>
                    <a:pt x="2899435" y="791051"/>
                    <a:pt x="2966353" y="668132"/>
                    <a:pt x="2931812" y="551045"/>
                  </a:cubicBezTo>
                  <a:cubicBezTo>
                    <a:pt x="2910223" y="477864"/>
                    <a:pt x="2854113" y="424282"/>
                    <a:pt x="2786480" y="402820"/>
                  </a:cubicBezTo>
                  <a:close/>
                  <a:moveTo>
                    <a:pt x="2932202" y="47278"/>
                  </a:moveTo>
                  <a:lnTo>
                    <a:pt x="3090904" y="140999"/>
                  </a:lnTo>
                  <a:lnTo>
                    <a:pt x="3054065" y="265147"/>
                  </a:lnTo>
                  <a:cubicBezTo>
                    <a:pt x="3087256" y="296329"/>
                    <a:pt x="3116089" y="332603"/>
                    <a:pt x="3138727" y="373550"/>
                  </a:cubicBezTo>
                  <a:lnTo>
                    <a:pt x="3276016" y="367796"/>
                  </a:lnTo>
                  <a:lnTo>
                    <a:pt x="3328165" y="544574"/>
                  </a:lnTo>
                  <a:lnTo>
                    <a:pt x="3202503" y="618514"/>
                  </a:lnTo>
                  <a:cubicBezTo>
                    <a:pt x="3202838" y="654403"/>
                    <a:pt x="3198271" y="689748"/>
                    <a:pt x="3189855" y="723955"/>
                  </a:cubicBezTo>
                  <a:lnTo>
                    <a:pt x="3295873" y="805599"/>
                  </a:lnTo>
                  <a:lnTo>
                    <a:pt x="3222192" y="974540"/>
                  </a:lnTo>
                  <a:lnTo>
                    <a:pt x="3072634" y="949439"/>
                  </a:lnTo>
                  <a:lnTo>
                    <a:pt x="3079435" y="933845"/>
                  </a:lnTo>
                  <a:cubicBezTo>
                    <a:pt x="3049413" y="968833"/>
                    <a:pt x="3013398" y="998848"/>
                    <a:pt x="2972910" y="1023288"/>
                  </a:cubicBezTo>
                  <a:lnTo>
                    <a:pt x="2978897" y="1166163"/>
                  </a:lnTo>
                  <a:lnTo>
                    <a:pt x="2802119" y="1218312"/>
                  </a:lnTo>
                  <a:lnTo>
                    <a:pt x="2729602" y="1095065"/>
                  </a:lnTo>
                  <a:cubicBezTo>
                    <a:pt x="2686199" y="1096396"/>
                    <a:pt x="2643414" y="1091732"/>
                    <a:pt x="2602615" y="1080209"/>
                  </a:cubicBezTo>
                  <a:lnTo>
                    <a:pt x="2607165" y="1083226"/>
                  </a:lnTo>
                  <a:lnTo>
                    <a:pt x="2495179" y="1185484"/>
                  </a:lnTo>
                  <a:lnTo>
                    <a:pt x="2341599" y="1083585"/>
                  </a:lnTo>
                  <a:lnTo>
                    <a:pt x="2384929" y="961414"/>
                  </a:lnTo>
                  <a:cubicBezTo>
                    <a:pt x="2355215" y="933409"/>
                    <a:pt x="2329015" y="901312"/>
                    <a:pt x="2307218" y="865670"/>
                  </a:cubicBezTo>
                  <a:lnTo>
                    <a:pt x="2171734" y="871348"/>
                  </a:lnTo>
                  <a:lnTo>
                    <a:pt x="2119584" y="694571"/>
                  </a:lnTo>
                  <a:lnTo>
                    <a:pt x="2236697" y="625662"/>
                  </a:lnTo>
                  <a:cubicBezTo>
                    <a:pt x="2235459" y="588297"/>
                    <a:pt x="2238982" y="551385"/>
                    <a:pt x="2246620" y="515603"/>
                  </a:cubicBezTo>
                  <a:lnTo>
                    <a:pt x="2134594" y="419585"/>
                  </a:lnTo>
                  <a:lnTo>
                    <a:pt x="2217016" y="254732"/>
                  </a:lnTo>
                  <a:lnTo>
                    <a:pt x="2365055" y="287627"/>
                  </a:lnTo>
                  <a:lnTo>
                    <a:pt x="2364476" y="288784"/>
                  </a:lnTo>
                  <a:cubicBezTo>
                    <a:pt x="2394046" y="254885"/>
                    <a:pt x="2429444" y="225933"/>
                    <a:pt x="2469075" y="202302"/>
                  </a:cubicBezTo>
                  <a:lnTo>
                    <a:pt x="2464452" y="203666"/>
                  </a:lnTo>
                  <a:lnTo>
                    <a:pt x="2458102" y="52150"/>
                  </a:lnTo>
                  <a:lnTo>
                    <a:pt x="2634880" y="0"/>
                  </a:lnTo>
                  <a:lnTo>
                    <a:pt x="2711784" y="130703"/>
                  </a:lnTo>
                  <a:lnTo>
                    <a:pt x="2707159" y="132067"/>
                  </a:lnTo>
                  <a:cubicBezTo>
                    <a:pt x="2750672" y="130497"/>
                    <a:pt x="2793590" y="134953"/>
                    <a:pt x="2834535" y="1463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9" name="Isosceles Triangle 20">
              <a:extLst>
                <a:ext uri="{FF2B5EF4-FFF2-40B4-BE49-F238E27FC236}">
                  <a16:creationId xmlns:a16="http://schemas.microsoft.com/office/drawing/2014/main" id="{693ACC4C-F0B2-4BBD-AAD9-BFB2BF70CEC3}"/>
                </a:ext>
              </a:extLst>
            </p:cNvPr>
            <p:cNvSpPr>
              <a:spLocks noChangeAspect="1"/>
            </p:cNvSpPr>
            <p:nvPr/>
          </p:nvSpPr>
          <p:spPr>
            <a:xfrm rot="8201235">
              <a:off x="1924050" y="285750"/>
              <a:ext cx="242222" cy="267070"/>
            </a:xfrm>
            <a:custGeom>
              <a:avLst/>
              <a:gdLst/>
              <a:ahLst/>
              <a:cxnLst/>
              <a:rect l="l" t="t" r="r" b="b"/>
              <a:pathLst>
                <a:path w="4285801" h="4725490">
                  <a:moveTo>
                    <a:pt x="1428251" y="4622752"/>
                  </a:moveTo>
                  <a:cubicBezTo>
                    <a:pt x="1313180" y="4505074"/>
                    <a:pt x="1240588" y="4345285"/>
                    <a:pt x="1235771" y="4167715"/>
                  </a:cubicBezTo>
                  <a:cubicBezTo>
                    <a:pt x="1227835" y="3875156"/>
                    <a:pt x="1406218" y="3620819"/>
                    <a:pt x="1664050" y="3520754"/>
                  </a:cubicBezTo>
                  <a:lnTo>
                    <a:pt x="1635892" y="2482688"/>
                  </a:lnTo>
                  <a:lnTo>
                    <a:pt x="1044642" y="2469039"/>
                  </a:lnTo>
                  <a:lnTo>
                    <a:pt x="1044642" y="2667331"/>
                  </a:lnTo>
                  <a:cubicBezTo>
                    <a:pt x="1044642" y="2727000"/>
                    <a:pt x="996271" y="2775371"/>
                    <a:pt x="936601" y="2775372"/>
                  </a:cubicBezTo>
                  <a:lnTo>
                    <a:pt x="657382" y="2775371"/>
                  </a:lnTo>
                  <a:cubicBezTo>
                    <a:pt x="637755" y="2823613"/>
                    <a:pt x="630101" y="2874237"/>
                    <a:pt x="622448" y="2945800"/>
                  </a:cubicBezTo>
                  <a:lnTo>
                    <a:pt x="252030" y="2945800"/>
                  </a:lnTo>
                  <a:cubicBezTo>
                    <a:pt x="256275" y="2883407"/>
                    <a:pt x="252593" y="2828938"/>
                    <a:pt x="235967" y="2775370"/>
                  </a:cubicBezTo>
                  <a:lnTo>
                    <a:pt x="7267" y="2775370"/>
                  </a:lnTo>
                  <a:cubicBezTo>
                    <a:pt x="1003" y="2679903"/>
                    <a:pt x="-1109" y="2594661"/>
                    <a:pt x="535" y="2514852"/>
                  </a:cubicBezTo>
                  <a:cubicBezTo>
                    <a:pt x="5466" y="2275424"/>
                    <a:pt x="44187" y="2084887"/>
                    <a:pt x="105917" y="1813823"/>
                  </a:cubicBezTo>
                  <a:cubicBezTo>
                    <a:pt x="258635" y="1288584"/>
                    <a:pt x="488046" y="911620"/>
                    <a:pt x="870837" y="570445"/>
                  </a:cubicBezTo>
                  <a:cubicBezTo>
                    <a:pt x="674179" y="1284154"/>
                    <a:pt x="622718" y="1497188"/>
                    <a:pt x="741752" y="1669956"/>
                  </a:cubicBezTo>
                  <a:cubicBezTo>
                    <a:pt x="882751" y="1699943"/>
                    <a:pt x="788174" y="1674807"/>
                    <a:pt x="936601" y="1710419"/>
                  </a:cubicBezTo>
                  <a:cubicBezTo>
                    <a:pt x="1001384" y="1730870"/>
                    <a:pt x="1044642" y="1758791"/>
                    <a:pt x="1044642" y="1818460"/>
                  </a:cubicBezTo>
                  <a:lnTo>
                    <a:pt x="1044642" y="1970448"/>
                  </a:lnTo>
                  <a:lnTo>
                    <a:pt x="1621635" y="1957128"/>
                  </a:lnTo>
                  <a:lnTo>
                    <a:pt x="1601569" y="1217379"/>
                  </a:lnTo>
                  <a:cubicBezTo>
                    <a:pt x="1338692" y="1131438"/>
                    <a:pt x="1146783" y="887145"/>
                    <a:pt x="1138847" y="594588"/>
                  </a:cubicBezTo>
                  <a:cubicBezTo>
                    <a:pt x="1132425" y="357828"/>
                    <a:pt x="1248029" y="146099"/>
                    <a:pt x="1428910" y="20243"/>
                  </a:cubicBezTo>
                  <a:lnTo>
                    <a:pt x="1447318" y="698863"/>
                  </a:lnTo>
                  <a:lnTo>
                    <a:pt x="2193594" y="678620"/>
                  </a:lnTo>
                  <a:lnTo>
                    <a:pt x="2175185" y="0"/>
                  </a:lnTo>
                  <a:cubicBezTo>
                    <a:pt x="2362624" y="115865"/>
                    <a:pt x="2489536" y="321015"/>
                    <a:pt x="2495958" y="557775"/>
                  </a:cubicBezTo>
                  <a:cubicBezTo>
                    <a:pt x="2503894" y="850332"/>
                    <a:pt x="2325511" y="1104670"/>
                    <a:pt x="2067679" y="1204735"/>
                  </a:cubicBezTo>
                  <a:lnTo>
                    <a:pt x="2087796" y="1946367"/>
                  </a:lnTo>
                  <a:lnTo>
                    <a:pt x="4285801" y="1895627"/>
                  </a:lnTo>
                  <a:lnTo>
                    <a:pt x="4285801" y="2543859"/>
                  </a:lnTo>
                  <a:lnTo>
                    <a:pt x="2102637" y="2493462"/>
                  </a:lnTo>
                  <a:lnTo>
                    <a:pt x="2130160" y="3508110"/>
                  </a:lnTo>
                  <a:cubicBezTo>
                    <a:pt x="2393037" y="3594051"/>
                    <a:pt x="2584946" y="3838344"/>
                    <a:pt x="2592882" y="4130902"/>
                  </a:cubicBezTo>
                  <a:cubicBezTo>
                    <a:pt x="2599304" y="4367662"/>
                    <a:pt x="2483700" y="4579391"/>
                    <a:pt x="2302820" y="4705247"/>
                  </a:cubicBezTo>
                  <a:lnTo>
                    <a:pt x="2284411" y="4026626"/>
                  </a:lnTo>
                  <a:lnTo>
                    <a:pt x="1538135" y="4046869"/>
                  </a:lnTo>
                  <a:lnTo>
                    <a:pt x="1556544" y="4725490"/>
                  </a:lnTo>
                  <a:cubicBezTo>
                    <a:pt x="1509684" y="4696524"/>
                    <a:pt x="1466607" y="4661977"/>
                    <a:pt x="1428251" y="4622752"/>
                  </a:cubicBezTo>
                  <a:close/>
                  <a:moveTo>
                    <a:pt x="44807" y="3562389"/>
                  </a:moveTo>
                  <a:cubicBezTo>
                    <a:pt x="25255" y="3542837"/>
                    <a:pt x="13162" y="3515827"/>
                    <a:pt x="13162" y="3485992"/>
                  </a:cubicBezTo>
                  <a:lnTo>
                    <a:pt x="13162" y="3053842"/>
                  </a:lnTo>
                  <a:cubicBezTo>
                    <a:pt x="13162" y="2994173"/>
                    <a:pt x="61534" y="2945801"/>
                    <a:pt x="121203" y="2945801"/>
                  </a:cubicBezTo>
                  <a:lnTo>
                    <a:pt x="757287" y="2945801"/>
                  </a:lnTo>
                  <a:cubicBezTo>
                    <a:pt x="816956" y="2945801"/>
                    <a:pt x="865328" y="2994173"/>
                    <a:pt x="865328" y="3053842"/>
                  </a:cubicBezTo>
                  <a:lnTo>
                    <a:pt x="865328" y="3485992"/>
                  </a:lnTo>
                  <a:cubicBezTo>
                    <a:pt x="865328" y="3545662"/>
                    <a:pt x="816956" y="3594033"/>
                    <a:pt x="757287" y="3594033"/>
                  </a:cubicBezTo>
                  <a:lnTo>
                    <a:pt x="121203" y="3594033"/>
                  </a:lnTo>
                  <a:cubicBezTo>
                    <a:pt x="91368" y="3594033"/>
                    <a:pt x="64358" y="3581940"/>
                    <a:pt x="44807" y="35623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0" name="Trapezoid 10">
              <a:extLst>
                <a:ext uri="{FF2B5EF4-FFF2-40B4-BE49-F238E27FC236}">
                  <a16:creationId xmlns:a16="http://schemas.microsoft.com/office/drawing/2014/main" id="{7E6D1482-066E-4962-BE76-82A607380068}"/>
                </a:ext>
              </a:extLst>
            </p:cNvPr>
            <p:cNvSpPr/>
            <p:nvPr/>
          </p:nvSpPr>
          <p:spPr>
            <a:xfrm>
              <a:off x="1914525" y="1314450"/>
              <a:ext cx="257363" cy="257063"/>
            </a:xfrm>
            <a:custGeom>
              <a:avLst/>
              <a:gdLst/>
              <a:ahLst/>
              <a:cxnLst/>
              <a:rect l="l" t="t" r="r" b="b"/>
              <a:pathLst>
                <a:path w="3910377" h="3905794">
                  <a:moveTo>
                    <a:pt x="1" y="3797782"/>
                  </a:moveTo>
                  <a:lnTo>
                    <a:pt x="3910377" y="3797782"/>
                  </a:lnTo>
                  <a:lnTo>
                    <a:pt x="3910377" y="3905794"/>
                  </a:lnTo>
                  <a:lnTo>
                    <a:pt x="1" y="3905794"/>
                  </a:lnTo>
                  <a:close/>
                  <a:moveTo>
                    <a:pt x="1757257" y="3353296"/>
                  </a:moveTo>
                  <a:cubicBezTo>
                    <a:pt x="1690135" y="3353296"/>
                    <a:pt x="1635721" y="3407710"/>
                    <a:pt x="1635721" y="3474832"/>
                  </a:cubicBezTo>
                  <a:cubicBezTo>
                    <a:pt x="1635721" y="3541954"/>
                    <a:pt x="1690135" y="3596368"/>
                    <a:pt x="1757257" y="3596368"/>
                  </a:cubicBezTo>
                  <a:lnTo>
                    <a:pt x="2187409" y="3596368"/>
                  </a:lnTo>
                  <a:cubicBezTo>
                    <a:pt x="2254531" y="3596368"/>
                    <a:pt x="2308945" y="3541954"/>
                    <a:pt x="2308945" y="3474832"/>
                  </a:cubicBezTo>
                  <a:cubicBezTo>
                    <a:pt x="2308945" y="3407710"/>
                    <a:pt x="2254531" y="3353296"/>
                    <a:pt x="2187409" y="3353296"/>
                  </a:cubicBezTo>
                  <a:close/>
                  <a:moveTo>
                    <a:pt x="492288" y="2449553"/>
                  </a:moveTo>
                  <a:lnTo>
                    <a:pt x="472244" y="2517369"/>
                  </a:lnTo>
                  <a:lnTo>
                    <a:pt x="3438134" y="2517369"/>
                  </a:lnTo>
                  <a:lnTo>
                    <a:pt x="3418090" y="2449553"/>
                  </a:lnTo>
                  <a:close/>
                  <a:moveTo>
                    <a:pt x="432162" y="2249610"/>
                  </a:moveTo>
                  <a:lnTo>
                    <a:pt x="3478215" y="2249610"/>
                  </a:lnTo>
                  <a:lnTo>
                    <a:pt x="3910377" y="3711740"/>
                  </a:lnTo>
                  <a:lnTo>
                    <a:pt x="0" y="3711740"/>
                  </a:lnTo>
                  <a:close/>
                  <a:moveTo>
                    <a:pt x="1637280" y="544956"/>
                  </a:moveTo>
                  <a:cubicBezTo>
                    <a:pt x="1626413" y="544956"/>
                    <a:pt x="1615547" y="549102"/>
                    <a:pt x="1607256" y="557393"/>
                  </a:cubicBezTo>
                  <a:lnTo>
                    <a:pt x="796281" y="1368368"/>
                  </a:lnTo>
                  <a:cubicBezTo>
                    <a:pt x="779699" y="1384950"/>
                    <a:pt x="779699" y="1411834"/>
                    <a:pt x="796281" y="1428415"/>
                  </a:cubicBezTo>
                  <a:lnTo>
                    <a:pt x="825565" y="1457699"/>
                  </a:lnTo>
                  <a:cubicBezTo>
                    <a:pt x="842147" y="1474281"/>
                    <a:pt x="869031" y="1474281"/>
                    <a:pt x="885612" y="1457699"/>
                  </a:cubicBezTo>
                  <a:lnTo>
                    <a:pt x="1696588" y="646724"/>
                  </a:lnTo>
                  <a:cubicBezTo>
                    <a:pt x="1713169" y="630143"/>
                    <a:pt x="1713169" y="603258"/>
                    <a:pt x="1696588" y="586677"/>
                  </a:cubicBezTo>
                  <a:lnTo>
                    <a:pt x="1667304" y="557393"/>
                  </a:lnTo>
                  <a:cubicBezTo>
                    <a:pt x="1659013" y="549102"/>
                    <a:pt x="1648146" y="544956"/>
                    <a:pt x="1637280" y="544956"/>
                  </a:cubicBezTo>
                  <a:close/>
                  <a:moveTo>
                    <a:pt x="1372791" y="439020"/>
                  </a:moveTo>
                  <a:cubicBezTo>
                    <a:pt x="1361925" y="439020"/>
                    <a:pt x="1351058" y="443165"/>
                    <a:pt x="1342767" y="451456"/>
                  </a:cubicBezTo>
                  <a:lnTo>
                    <a:pt x="851745" y="942478"/>
                  </a:lnTo>
                  <a:cubicBezTo>
                    <a:pt x="835164" y="959060"/>
                    <a:pt x="835164" y="985944"/>
                    <a:pt x="851745" y="1002526"/>
                  </a:cubicBezTo>
                  <a:lnTo>
                    <a:pt x="881029" y="1031810"/>
                  </a:lnTo>
                  <a:cubicBezTo>
                    <a:pt x="897611" y="1048392"/>
                    <a:pt x="924495" y="1048392"/>
                    <a:pt x="941077" y="1031810"/>
                  </a:cubicBezTo>
                  <a:lnTo>
                    <a:pt x="1432099" y="540788"/>
                  </a:lnTo>
                  <a:cubicBezTo>
                    <a:pt x="1448681" y="524206"/>
                    <a:pt x="1448681" y="497322"/>
                    <a:pt x="1432099" y="480740"/>
                  </a:cubicBezTo>
                  <a:lnTo>
                    <a:pt x="1402815" y="451456"/>
                  </a:lnTo>
                  <a:cubicBezTo>
                    <a:pt x="1394524" y="443165"/>
                    <a:pt x="1383658" y="439020"/>
                    <a:pt x="1372791" y="439020"/>
                  </a:cubicBezTo>
                  <a:close/>
                  <a:moveTo>
                    <a:pt x="864042" y="270000"/>
                  </a:moveTo>
                  <a:lnTo>
                    <a:pt x="2945402" y="270000"/>
                  </a:lnTo>
                  <a:cubicBezTo>
                    <a:pt x="3094522" y="270000"/>
                    <a:pt x="3215407" y="390885"/>
                    <a:pt x="3215407" y="540005"/>
                  </a:cubicBezTo>
                  <a:lnTo>
                    <a:pt x="3215407" y="1619995"/>
                  </a:lnTo>
                  <a:cubicBezTo>
                    <a:pt x="3215407" y="1769115"/>
                    <a:pt x="3094522" y="1890000"/>
                    <a:pt x="2945402" y="1890000"/>
                  </a:cubicBezTo>
                  <a:lnTo>
                    <a:pt x="864042" y="1890000"/>
                  </a:lnTo>
                  <a:cubicBezTo>
                    <a:pt x="714922" y="1890000"/>
                    <a:pt x="594037" y="1769115"/>
                    <a:pt x="594037" y="1619995"/>
                  </a:cubicBezTo>
                  <a:lnTo>
                    <a:pt x="594037" y="540005"/>
                  </a:lnTo>
                  <a:cubicBezTo>
                    <a:pt x="594037" y="390885"/>
                    <a:pt x="714922" y="270000"/>
                    <a:pt x="864042" y="270000"/>
                  </a:cubicBezTo>
                  <a:close/>
                  <a:moveTo>
                    <a:pt x="804042" y="180000"/>
                  </a:moveTo>
                  <a:cubicBezTo>
                    <a:pt x="638353" y="180000"/>
                    <a:pt x="504036" y="314317"/>
                    <a:pt x="504036" y="480006"/>
                  </a:cubicBezTo>
                  <a:lnTo>
                    <a:pt x="504036" y="1679994"/>
                  </a:lnTo>
                  <a:cubicBezTo>
                    <a:pt x="504036" y="1845683"/>
                    <a:pt x="638353" y="1980000"/>
                    <a:pt x="804042" y="1980000"/>
                  </a:cubicBezTo>
                  <a:lnTo>
                    <a:pt x="3027043" y="1980000"/>
                  </a:lnTo>
                  <a:cubicBezTo>
                    <a:pt x="3192732" y="1980000"/>
                    <a:pt x="3327049" y="1845683"/>
                    <a:pt x="3327049" y="1679994"/>
                  </a:cubicBezTo>
                  <a:lnTo>
                    <a:pt x="3327049" y="480006"/>
                  </a:lnTo>
                  <a:cubicBezTo>
                    <a:pt x="3327049" y="314317"/>
                    <a:pt x="3192732" y="180000"/>
                    <a:pt x="3027043" y="180000"/>
                  </a:cubicBezTo>
                  <a:close/>
                  <a:moveTo>
                    <a:pt x="684043" y="0"/>
                  </a:moveTo>
                  <a:lnTo>
                    <a:pt x="3190330" y="0"/>
                  </a:lnTo>
                  <a:cubicBezTo>
                    <a:pt x="3389156" y="0"/>
                    <a:pt x="3550337" y="161181"/>
                    <a:pt x="3550337" y="360007"/>
                  </a:cubicBezTo>
                  <a:lnTo>
                    <a:pt x="3550337" y="1799993"/>
                  </a:lnTo>
                  <a:cubicBezTo>
                    <a:pt x="3550337" y="1998819"/>
                    <a:pt x="3389156" y="2160000"/>
                    <a:pt x="3190330" y="2160000"/>
                  </a:cubicBezTo>
                  <a:lnTo>
                    <a:pt x="684043" y="2160000"/>
                  </a:lnTo>
                  <a:cubicBezTo>
                    <a:pt x="485217" y="2160000"/>
                    <a:pt x="324036" y="1998819"/>
                    <a:pt x="324036" y="1799993"/>
                  </a:cubicBezTo>
                  <a:lnTo>
                    <a:pt x="324036" y="360007"/>
                  </a:lnTo>
                  <a:cubicBezTo>
                    <a:pt x="324036" y="161181"/>
                    <a:pt x="485217" y="0"/>
                    <a:pt x="6840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en-US"/>
            </a:p>
          </p:txBody>
        </p:sp>
        <p:sp>
          <p:nvSpPr>
            <p:cNvPr id="41" name="Oval 7">
              <a:extLst>
                <a:ext uri="{FF2B5EF4-FFF2-40B4-BE49-F238E27FC236}">
                  <a16:creationId xmlns:a16="http://schemas.microsoft.com/office/drawing/2014/main" id="{A5D15254-0846-4421-BA3B-8BBF683AC924}"/>
                </a:ext>
              </a:extLst>
            </p:cNvPr>
            <p:cNvSpPr/>
            <p:nvPr/>
          </p:nvSpPr>
          <p:spPr>
            <a:xfrm>
              <a:off x="171450" y="809625"/>
              <a:ext cx="199109" cy="261542"/>
            </a:xfrm>
            <a:custGeom>
              <a:avLst/>
              <a:gdLst/>
              <a:ahLst/>
              <a:cxnLst/>
              <a:rect l="l" t="t" r="r" b="b"/>
              <a:pathLst>
                <a:path w="3025265" h="3973870">
                  <a:moveTo>
                    <a:pt x="1048235" y="955278"/>
                  </a:moveTo>
                  <a:cubicBezTo>
                    <a:pt x="1143886" y="955278"/>
                    <a:pt x="1221426" y="1089843"/>
                    <a:pt x="1221426" y="1255837"/>
                  </a:cubicBezTo>
                  <a:cubicBezTo>
                    <a:pt x="1221426" y="1421831"/>
                    <a:pt x="1143886" y="1556396"/>
                    <a:pt x="1048235" y="1556396"/>
                  </a:cubicBezTo>
                  <a:cubicBezTo>
                    <a:pt x="952584" y="1556396"/>
                    <a:pt x="875044" y="1421831"/>
                    <a:pt x="875044" y="1255837"/>
                  </a:cubicBezTo>
                  <a:cubicBezTo>
                    <a:pt x="875044" y="1089843"/>
                    <a:pt x="952584" y="955278"/>
                    <a:pt x="1048235" y="955278"/>
                  </a:cubicBezTo>
                  <a:close/>
                  <a:moveTo>
                    <a:pt x="805954" y="648071"/>
                  </a:moveTo>
                  <a:lnTo>
                    <a:pt x="805954" y="1853034"/>
                  </a:lnTo>
                  <a:cubicBezTo>
                    <a:pt x="805954" y="1947724"/>
                    <a:pt x="869395" y="2027597"/>
                    <a:pt x="956357" y="2051540"/>
                  </a:cubicBezTo>
                  <a:lnTo>
                    <a:pt x="956356" y="2473030"/>
                  </a:lnTo>
                  <a:cubicBezTo>
                    <a:pt x="956356" y="2523517"/>
                    <a:pt x="997284" y="2564445"/>
                    <a:pt x="1047771" y="2564445"/>
                  </a:cubicBezTo>
                  <a:cubicBezTo>
                    <a:pt x="1098258" y="2564445"/>
                    <a:pt x="1139186" y="2523517"/>
                    <a:pt x="1139186" y="2473030"/>
                  </a:cubicBezTo>
                  <a:lnTo>
                    <a:pt x="1139186" y="2051828"/>
                  </a:lnTo>
                  <a:cubicBezTo>
                    <a:pt x="1226618" y="2028173"/>
                    <a:pt x="1290517" y="1948066"/>
                    <a:pt x="1290517" y="1853034"/>
                  </a:cubicBezTo>
                  <a:lnTo>
                    <a:pt x="1290517" y="649328"/>
                  </a:lnTo>
                  <a:cubicBezTo>
                    <a:pt x="1740927" y="708507"/>
                    <a:pt x="2088232" y="1094132"/>
                    <a:pt x="2088232" y="1560875"/>
                  </a:cubicBezTo>
                  <a:lnTo>
                    <a:pt x="2088232" y="2137870"/>
                  </a:lnTo>
                  <a:lnTo>
                    <a:pt x="2088233" y="2137870"/>
                  </a:lnTo>
                  <a:lnTo>
                    <a:pt x="2088233" y="3055870"/>
                  </a:lnTo>
                  <a:cubicBezTo>
                    <a:pt x="2088233" y="3562867"/>
                    <a:pt x="1677230" y="3973870"/>
                    <a:pt x="1170233" y="3973870"/>
                  </a:cubicBezTo>
                  <a:lnTo>
                    <a:pt x="918001" y="3973870"/>
                  </a:lnTo>
                  <a:cubicBezTo>
                    <a:pt x="411004" y="3973870"/>
                    <a:pt x="1" y="3562867"/>
                    <a:pt x="1" y="3055870"/>
                  </a:cubicBezTo>
                  <a:lnTo>
                    <a:pt x="1" y="2152339"/>
                  </a:lnTo>
                  <a:lnTo>
                    <a:pt x="0" y="2152339"/>
                  </a:lnTo>
                  <a:lnTo>
                    <a:pt x="0" y="1560875"/>
                  </a:lnTo>
                  <a:cubicBezTo>
                    <a:pt x="0" y="1091278"/>
                    <a:pt x="351565" y="703794"/>
                    <a:pt x="805954" y="648071"/>
                  </a:cubicBezTo>
                  <a:close/>
                  <a:moveTo>
                    <a:pt x="1619797" y="91"/>
                  </a:moveTo>
                  <a:cubicBezTo>
                    <a:pt x="1732841" y="1988"/>
                    <a:pt x="1845389" y="33430"/>
                    <a:pt x="1945434" y="94215"/>
                  </a:cubicBezTo>
                  <a:cubicBezTo>
                    <a:pt x="2133478" y="208468"/>
                    <a:pt x="2249869" y="409692"/>
                    <a:pt x="2255221" y="627780"/>
                  </a:cubicBezTo>
                  <a:lnTo>
                    <a:pt x="2257891" y="627572"/>
                  </a:lnTo>
                  <a:cubicBezTo>
                    <a:pt x="2272309" y="812739"/>
                    <a:pt x="2385479" y="975734"/>
                    <a:pt x="2553934" y="1053951"/>
                  </a:cubicBezTo>
                  <a:cubicBezTo>
                    <a:pt x="2706200" y="1124651"/>
                    <a:pt x="2882234" y="1116149"/>
                    <a:pt x="3025265" y="1032491"/>
                  </a:cubicBezTo>
                  <a:lnTo>
                    <a:pt x="3025265" y="1181594"/>
                  </a:lnTo>
                  <a:cubicBezTo>
                    <a:pt x="2858744" y="1255002"/>
                    <a:pt x="2666516" y="1253932"/>
                    <a:pt x="2497514" y="1175460"/>
                  </a:cubicBezTo>
                  <a:cubicBezTo>
                    <a:pt x="2293602" y="1080779"/>
                    <a:pt x="2153951" y="887555"/>
                    <a:pt x="2128339" y="665512"/>
                  </a:cubicBezTo>
                  <a:lnTo>
                    <a:pt x="2122734" y="665324"/>
                  </a:lnTo>
                  <a:cubicBezTo>
                    <a:pt x="2128967" y="479701"/>
                    <a:pt x="2034597" y="305147"/>
                    <a:pt x="1875870" y="208708"/>
                  </a:cubicBezTo>
                  <a:cubicBezTo>
                    <a:pt x="1717143" y="112268"/>
                    <a:pt x="1518741" y="108938"/>
                    <a:pt x="1356867" y="199997"/>
                  </a:cubicBezTo>
                  <a:cubicBezTo>
                    <a:pt x="1194993" y="291056"/>
                    <a:pt x="1094818" y="462344"/>
                    <a:pt x="1094818" y="648071"/>
                  </a:cubicBezTo>
                  <a:lnTo>
                    <a:pt x="960849" y="648071"/>
                  </a:lnTo>
                  <a:cubicBezTo>
                    <a:pt x="960849" y="413945"/>
                    <a:pt x="1087128" y="198021"/>
                    <a:pt x="1291185" y="83234"/>
                  </a:cubicBezTo>
                  <a:cubicBezTo>
                    <a:pt x="1393213" y="25840"/>
                    <a:pt x="1506753" y="-1807"/>
                    <a:pt x="1619797" y="9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en-US"/>
            </a:p>
          </p:txBody>
        </p:sp>
        <p:sp>
          <p:nvSpPr>
            <p:cNvPr id="42" name="Rounded Rectangle 1">
              <a:extLst>
                <a:ext uri="{FF2B5EF4-FFF2-40B4-BE49-F238E27FC236}">
                  <a16:creationId xmlns:a16="http://schemas.microsoft.com/office/drawing/2014/main" id="{721E2302-9E77-4F4D-967F-6FE1355EA03C}"/>
                </a:ext>
              </a:extLst>
            </p:cNvPr>
            <p:cNvSpPr/>
            <p:nvPr/>
          </p:nvSpPr>
          <p:spPr>
            <a:xfrm>
              <a:off x="1209675" y="133350"/>
              <a:ext cx="225525" cy="225525"/>
            </a:xfrm>
            <a:custGeom>
              <a:avLst/>
              <a:gdLst/>
              <a:ahLst/>
              <a:cxnLst/>
              <a:rect l="l" t="t" r="r" b="b"/>
              <a:pathLst>
                <a:path w="3888432" h="3888432">
                  <a:moveTo>
                    <a:pt x="2959265" y="3140417"/>
                  </a:moveTo>
                  <a:cubicBezTo>
                    <a:pt x="2880371" y="3140417"/>
                    <a:pt x="2816414" y="3204374"/>
                    <a:pt x="2816414" y="3283268"/>
                  </a:cubicBezTo>
                  <a:cubicBezTo>
                    <a:pt x="2816414" y="3362162"/>
                    <a:pt x="2880371" y="3426119"/>
                    <a:pt x="2959265" y="3426119"/>
                  </a:cubicBezTo>
                  <a:cubicBezTo>
                    <a:pt x="3038159" y="3426119"/>
                    <a:pt x="3102116" y="3362162"/>
                    <a:pt x="3102116" y="3283268"/>
                  </a:cubicBezTo>
                  <a:cubicBezTo>
                    <a:pt x="3102116" y="3204374"/>
                    <a:pt x="3038159" y="3140417"/>
                    <a:pt x="2959265" y="3140417"/>
                  </a:cubicBezTo>
                  <a:close/>
                  <a:moveTo>
                    <a:pt x="2512916" y="2819124"/>
                  </a:moveTo>
                  <a:lnTo>
                    <a:pt x="2512916" y="3022941"/>
                  </a:lnTo>
                  <a:lnTo>
                    <a:pt x="3405613" y="3022941"/>
                  </a:lnTo>
                  <a:lnTo>
                    <a:pt x="3405613" y="2819124"/>
                  </a:lnTo>
                  <a:close/>
                  <a:moveTo>
                    <a:pt x="741072" y="2504407"/>
                  </a:moveTo>
                  <a:lnTo>
                    <a:pt x="539050" y="2706429"/>
                  </a:lnTo>
                  <a:lnTo>
                    <a:pt x="753654" y="2921033"/>
                  </a:lnTo>
                  <a:lnTo>
                    <a:pt x="539050" y="3135636"/>
                  </a:lnTo>
                  <a:lnTo>
                    <a:pt x="741072" y="3337658"/>
                  </a:lnTo>
                  <a:lnTo>
                    <a:pt x="955676" y="3123054"/>
                  </a:lnTo>
                  <a:lnTo>
                    <a:pt x="1170279" y="3337658"/>
                  </a:lnTo>
                  <a:lnTo>
                    <a:pt x="1372301" y="3135636"/>
                  </a:lnTo>
                  <a:lnTo>
                    <a:pt x="1157697" y="2921033"/>
                  </a:lnTo>
                  <a:lnTo>
                    <a:pt x="1372301" y="2706429"/>
                  </a:lnTo>
                  <a:lnTo>
                    <a:pt x="1170279" y="2504407"/>
                  </a:lnTo>
                  <a:lnTo>
                    <a:pt x="955676" y="2719011"/>
                  </a:lnTo>
                  <a:close/>
                  <a:moveTo>
                    <a:pt x="2959265" y="2415946"/>
                  </a:moveTo>
                  <a:cubicBezTo>
                    <a:pt x="2880371" y="2415946"/>
                    <a:pt x="2816414" y="2479903"/>
                    <a:pt x="2816414" y="2558797"/>
                  </a:cubicBezTo>
                  <a:cubicBezTo>
                    <a:pt x="2816414" y="2637691"/>
                    <a:pt x="2880371" y="2701648"/>
                    <a:pt x="2959265" y="2701648"/>
                  </a:cubicBezTo>
                  <a:cubicBezTo>
                    <a:pt x="3038159" y="2701648"/>
                    <a:pt x="3102116" y="2637691"/>
                    <a:pt x="3102116" y="2558797"/>
                  </a:cubicBezTo>
                  <a:cubicBezTo>
                    <a:pt x="3102116" y="2479903"/>
                    <a:pt x="3038159" y="2415946"/>
                    <a:pt x="2959265" y="2415946"/>
                  </a:cubicBezTo>
                  <a:close/>
                  <a:moveTo>
                    <a:pt x="2536364" y="828590"/>
                  </a:moveTo>
                  <a:lnTo>
                    <a:pt x="2536364" y="1114291"/>
                  </a:lnTo>
                  <a:lnTo>
                    <a:pt x="3429061" y="1114291"/>
                  </a:lnTo>
                  <a:lnTo>
                    <a:pt x="3429061" y="828590"/>
                  </a:lnTo>
                  <a:close/>
                  <a:moveTo>
                    <a:pt x="896557" y="525092"/>
                  </a:moveTo>
                  <a:lnTo>
                    <a:pt x="896557" y="828590"/>
                  </a:lnTo>
                  <a:lnTo>
                    <a:pt x="593059" y="828590"/>
                  </a:lnTo>
                  <a:lnTo>
                    <a:pt x="593059" y="1114291"/>
                  </a:lnTo>
                  <a:lnTo>
                    <a:pt x="896557" y="1114291"/>
                  </a:lnTo>
                  <a:lnTo>
                    <a:pt x="896557" y="1417789"/>
                  </a:lnTo>
                  <a:lnTo>
                    <a:pt x="1182258" y="1417789"/>
                  </a:lnTo>
                  <a:lnTo>
                    <a:pt x="1182258" y="1114291"/>
                  </a:lnTo>
                  <a:lnTo>
                    <a:pt x="1485756" y="1114291"/>
                  </a:lnTo>
                  <a:lnTo>
                    <a:pt x="1485756" y="828590"/>
                  </a:lnTo>
                  <a:lnTo>
                    <a:pt x="1182258" y="828590"/>
                  </a:lnTo>
                  <a:lnTo>
                    <a:pt x="1182258" y="525092"/>
                  </a:lnTo>
                  <a:close/>
                  <a:moveTo>
                    <a:pt x="648085" y="0"/>
                  </a:moveTo>
                  <a:lnTo>
                    <a:pt x="3240347" y="0"/>
                  </a:lnTo>
                  <a:cubicBezTo>
                    <a:pt x="3598274" y="0"/>
                    <a:pt x="3888432" y="290158"/>
                    <a:pt x="3888432" y="648085"/>
                  </a:cubicBezTo>
                  <a:lnTo>
                    <a:pt x="3888432" y="3240347"/>
                  </a:lnTo>
                  <a:cubicBezTo>
                    <a:pt x="3888432" y="3598274"/>
                    <a:pt x="3598274" y="3888432"/>
                    <a:pt x="3240347" y="3888432"/>
                  </a:cubicBezTo>
                  <a:lnTo>
                    <a:pt x="648085" y="3888432"/>
                  </a:lnTo>
                  <a:cubicBezTo>
                    <a:pt x="290158" y="3888432"/>
                    <a:pt x="0" y="3598274"/>
                    <a:pt x="0" y="3240347"/>
                  </a:cubicBezTo>
                  <a:lnTo>
                    <a:pt x="0" y="648085"/>
                  </a:lnTo>
                  <a:cubicBezTo>
                    <a:pt x="0" y="290158"/>
                    <a:pt x="290158" y="0"/>
                    <a:pt x="64808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39545E3B-D40F-417D-8F93-F33DE6158B67}"/>
                </a:ext>
              </a:extLst>
            </p:cNvPr>
            <p:cNvSpPr/>
            <p:nvPr/>
          </p:nvSpPr>
          <p:spPr>
            <a:xfrm>
              <a:off x="2286000" y="809625"/>
              <a:ext cx="270648" cy="266308"/>
            </a:xfrm>
            <a:custGeom>
              <a:avLst/>
              <a:gdLst/>
              <a:ahLst/>
              <a:cxnLst/>
              <a:rect l="l" t="t" r="r" b="b"/>
              <a:pathLst>
                <a:path w="3214097" h="3162551">
                  <a:moveTo>
                    <a:pt x="1014592" y="2306036"/>
                  </a:moveTo>
                  <a:cubicBezTo>
                    <a:pt x="854868" y="2306036"/>
                    <a:pt x="725386" y="2435518"/>
                    <a:pt x="725386" y="2595242"/>
                  </a:cubicBezTo>
                  <a:cubicBezTo>
                    <a:pt x="725386" y="2754966"/>
                    <a:pt x="854868" y="2884448"/>
                    <a:pt x="1014592" y="2884448"/>
                  </a:cubicBezTo>
                  <a:cubicBezTo>
                    <a:pt x="1174316" y="2884448"/>
                    <a:pt x="1303798" y="2754966"/>
                    <a:pt x="1303798" y="2595242"/>
                  </a:cubicBezTo>
                  <a:cubicBezTo>
                    <a:pt x="1303798" y="2435518"/>
                    <a:pt x="1174316" y="2306036"/>
                    <a:pt x="1014592" y="2306036"/>
                  </a:cubicBezTo>
                  <a:close/>
                  <a:moveTo>
                    <a:pt x="481275" y="1691816"/>
                  </a:moveTo>
                  <a:cubicBezTo>
                    <a:pt x="321551" y="1691816"/>
                    <a:pt x="192069" y="1821298"/>
                    <a:pt x="192069" y="1981022"/>
                  </a:cubicBezTo>
                  <a:cubicBezTo>
                    <a:pt x="192069" y="2140746"/>
                    <a:pt x="321551" y="2270228"/>
                    <a:pt x="481275" y="2270228"/>
                  </a:cubicBezTo>
                  <a:cubicBezTo>
                    <a:pt x="640999" y="2270228"/>
                    <a:pt x="770481" y="2140746"/>
                    <a:pt x="770481" y="1981022"/>
                  </a:cubicBezTo>
                  <a:cubicBezTo>
                    <a:pt x="770481" y="1821298"/>
                    <a:pt x="640999" y="1691816"/>
                    <a:pt x="481275" y="1691816"/>
                  </a:cubicBezTo>
                  <a:close/>
                  <a:moveTo>
                    <a:pt x="2764751" y="1113404"/>
                  </a:moveTo>
                  <a:cubicBezTo>
                    <a:pt x="2605027" y="1113404"/>
                    <a:pt x="2475545" y="1242886"/>
                    <a:pt x="2475545" y="1402610"/>
                  </a:cubicBezTo>
                  <a:cubicBezTo>
                    <a:pt x="2475545" y="1562334"/>
                    <a:pt x="2605027" y="1691816"/>
                    <a:pt x="2764751" y="1691816"/>
                  </a:cubicBezTo>
                  <a:cubicBezTo>
                    <a:pt x="2924475" y="1691816"/>
                    <a:pt x="3053957" y="1562334"/>
                    <a:pt x="3053957" y="1402610"/>
                  </a:cubicBezTo>
                  <a:cubicBezTo>
                    <a:pt x="3053957" y="1242886"/>
                    <a:pt x="2924475" y="1113404"/>
                    <a:pt x="2764751" y="1113404"/>
                  </a:cubicBezTo>
                  <a:close/>
                  <a:moveTo>
                    <a:pt x="532503" y="881964"/>
                  </a:moveTo>
                  <a:cubicBezTo>
                    <a:pt x="372779" y="881964"/>
                    <a:pt x="243297" y="1011446"/>
                    <a:pt x="243297" y="1171170"/>
                  </a:cubicBezTo>
                  <a:cubicBezTo>
                    <a:pt x="243297" y="1330894"/>
                    <a:pt x="372779" y="1460376"/>
                    <a:pt x="532503" y="1460376"/>
                  </a:cubicBezTo>
                  <a:cubicBezTo>
                    <a:pt x="692227" y="1460376"/>
                    <a:pt x="821709" y="1330894"/>
                    <a:pt x="821709" y="1171170"/>
                  </a:cubicBezTo>
                  <a:cubicBezTo>
                    <a:pt x="821709" y="1011446"/>
                    <a:pt x="692227" y="881964"/>
                    <a:pt x="532503" y="881964"/>
                  </a:cubicBezTo>
                  <a:close/>
                  <a:moveTo>
                    <a:pt x="1162143" y="321316"/>
                  </a:moveTo>
                  <a:cubicBezTo>
                    <a:pt x="1002419" y="321316"/>
                    <a:pt x="872937" y="450798"/>
                    <a:pt x="872937" y="610522"/>
                  </a:cubicBezTo>
                  <a:cubicBezTo>
                    <a:pt x="872937" y="770246"/>
                    <a:pt x="1002419" y="899728"/>
                    <a:pt x="1162143" y="899728"/>
                  </a:cubicBezTo>
                  <a:cubicBezTo>
                    <a:pt x="1321867" y="899728"/>
                    <a:pt x="1451349" y="770246"/>
                    <a:pt x="1451349" y="610522"/>
                  </a:cubicBezTo>
                  <a:cubicBezTo>
                    <a:pt x="1451349" y="450798"/>
                    <a:pt x="1321867" y="321316"/>
                    <a:pt x="1162143" y="321316"/>
                  </a:cubicBezTo>
                  <a:close/>
                  <a:moveTo>
                    <a:pt x="1963447" y="177300"/>
                  </a:moveTo>
                  <a:cubicBezTo>
                    <a:pt x="1803723" y="177300"/>
                    <a:pt x="1674241" y="306782"/>
                    <a:pt x="1674241" y="466506"/>
                  </a:cubicBezTo>
                  <a:cubicBezTo>
                    <a:pt x="1674241" y="626230"/>
                    <a:pt x="1803723" y="755712"/>
                    <a:pt x="1963447" y="755712"/>
                  </a:cubicBezTo>
                  <a:cubicBezTo>
                    <a:pt x="2123171" y="755712"/>
                    <a:pt x="2252653" y="626230"/>
                    <a:pt x="2252653" y="466506"/>
                  </a:cubicBezTo>
                  <a:cubicBezTo>
                    <a:pt x="2252653" y="306782"/>
                    <a:pt x="2123171" y="177300"/>
                    <a:pt x="1963447" y="177300"/>
                  </a:cubicBezTo>
                  <a:close/>
                  <a:moveTo>
                    <a:pt x="1752672" y="312"/>
                  </a:moveTo>
                  <a:cubicBezTo>
                    <a:pt x="1817888" y="-690"/>
                    <a:pt x="1885249" y="703"/>
                    <a:pt x="1954799" y="4657"/>
                  </a:cubicBezTo>
                  <a:cubicBezTo>
                    <a:pt x="2504015" y="53541"/>
                    <a:pt x="2975590" y="412975"/>
                    <a:pt x="3145244" y="944937"/>
                  </a:cubicBezTo>
                  <a:cubicBezTo>
                    <a:pt x="3412664" y="2126757"/>
                    <a:pt x="2837568" y="2017487"/>
                    <a:pt x="2506889" y="1867964"/>
                  </a:cubicBezTo>
                  <a:cubicBezTo>
                    <a:pt x="1580987" y="1673869"/>
                    <a:pt x="2725425" y="3197869"/>
                    <a:pt x="1014520" y="3161925"/>
                  </a:cubicBezTo>
                  <a:cubicBezTo>
                    <a:pt x="-14898" y="3061283"/>
                    <a:pt x="-138545" y="1873713"/>
                    <a:pt x="108747" y="1100212"/>
                  </a:cubicBezTo>
                  <a:cubicBezTo>
                    <a:pt x="278579" y="569148"/>
                    <a:pt x="774429" y="15339"/>
                    <a:pt x="1752672" y="3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4" name="Oval 66">
              <a:extLst>
                <a:ext uri="{FF2B5EF4-FFF2-40B4-BE49-F238E27FC236}">
                  <a16:creationId xmlns:a16="http://schemas.microsoft.com/office/drawing/2014/main" id="{FD6162D4-F9C5-477A-B167-5EAB2A44AE35}"/>
                </a:ext>
              </a:extLst>
            </p:cNvPr>
            <p:cNvSpPr/>
            <p:nvPr/>
          </p:nvSpPr>
          <p:spPr>
            <a:xfrm rot="20700000">
              <a:off x="828675" y="762000"/>
              <a:ext cx="256704" cy="219887"/>
            </a:xfrm>
            <a:custGeom>
              <a:avLst/>
              <a:gdLst/>
              <a:ahLst/>
              <a:cxnLst/>
              <a:rect l="l" t="t" r="r" b="b"/>
              <a:pathLst>
                <a:path w="2901316" h="2485205">
                  <a:moveTo>
                    <a:pt x="2901316" y="8833"/>
                  </a:moveTo>
                  <a:lnTo>
                    <a:pt x="2885407" y="69738"/>
                  </a:lnTo>
                  <a:lnTo>
                    <a:pt x="2890344" y="71061"/>
                  </a:lnTo>
                  <a:lnTo>
                    <a:pt x="2331295" y="2157461"/>
                  </a:lnTo>
                  <a:lnTo>
                    <a:pt x="2322295" y="2155049"/>
                  </a:lnTo>
                  <a:cubicBezTo>
                    <a:pt x="2311779" y="2339141"/>
                    <a:pt x="2127696" y="2485205"/>
                    <a:pt x="1902404" y="2485205"/>
                  </a:cubicBezTo>
                  <a:cubicBezTo>
                    <a:pt x="1669201" y="2485205"/>
                    <a:pt x="1480151" y="2328701"/>
                    <a:pt x="1480150" y="2135644"/>
                  </a:cubicBezTo>
                  <a:cubicBezTo>
                    <a:pt x="1480150" y="1942587"/>
                    <a:pt x="1669200" y="1786083"/>
                    <a:pt x="1902404" y="1786083"/>
                  </a:cubicBezTo>
                  <a:cubicBezTo>
                    <a:pt x="2026046" y="1786083"/>
                    <a:pt x="2137276" y="1830075"/>
                    <a:pt x="2213623" y="1901150"/>
                  </a:cubicBezTo>
                  <a:lnTo>
                    <a:pt x="2586815" y="508378"/>
                  </a:lnTo>
                  <a:lnTo>
                    <a:pt x="1283297" y="508378"/>
                  </a:lnTo>
                  <a:lnTo>
                    <a:pt x="847984" y="2132988"/>
                  </a:lnTo>
                  <a:lnTo>
                    <a:pt x="841776" y="2131324"/>
                  </a:lnTo>
                  <a:cubicBezTo>
                    <a:pt x="829584" y="2314002"/>
                    <a:pt x="646295" y="2458448"/>
                    <a:pt x="422254" y="2458448"/>
                  </a:cubicBezTo>
                  <a:cubicBezTo>
                    <a:pt x="189051" y="2458448"/>
                    <a:pt x="1" y="2301944"/>
                    <a:pt x="0" y="2108887"/>
                  </a:cubicBezTo>
                  <a:cubicBezTo>
                    <a:pt x="0" y="1915830"/>
                    <a:pt x="189051" y="1759326"/>
                    <a:pt x="422255" y="1759326"/>
                  </a:cubicBezTo>
                  <a:cubicBezTo>
                    <a:pt x="544771" y="1759326"/>
                    <a:pt x="655100" y="1802522"/>
                    <a:pt x="731465" y="1872378"/>
                  </a:cubicBezTo>
                  <a:lnTo>
                    <a:pt x="1233167" y="0"/>
                  </a:lnTo>
                  <a:lnTo>
                    <a:pt x="1266129" y="88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086105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HK" dirty="0"/>
              <a:t>Introduction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4" y="1629478"/>
            <a:ext cx="8318355" cy="4595455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D1F0B84F-F3DD-34E2-82C3-8420016F864A}"/>
              </a:ext>
            </a:extLst>
          </p:cNvPr>
          <p:cNvSpPr txBox="1"/>
          <p:nvPr/>
        </p:nvSpPr>
        <p:spPr>
          <a:xfrm>
            <a:off x="8995689" y="3068999"/>
            <a:ext cx="2780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dirty="0"/>
              <a:t>https://nixbiosensors.com/</a:t>
            </a:r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69299523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Useful Links</a:t>
            </a:r>
            <a:endParaRPr lang="en-HK" dirty="0"/>
          </a:p>
        </p:txBody>
      </p:sp>
      <p:sp>
        <p:nvSpPr>
          <p:cNvPr id="4" name="TextBox 3"/>
          <p:cNvSpPr txBox="1"/>
          <p:nvPr/>
        </p:nvSpPr>
        <p:spPr>
          <a:xfrm>
            <a:off x="677334" y="5025400"/>
            <a:ext cx="36996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dirty="0"/>
              <a:t>Enquiry: </a:t>
            </a:r>
          </a:p>
          <a:p>
            <a:r>
              <a:rPr lang="en-HK" sz="2400" dirty="0"/>
              <a:t>Phone: 2768 6804</a:t>
            </a:r>
          </a:p>
          <a:p>
            <a:r>
              <a:rPr lang="en-HK" sz="2400" dirty="0"/>
              <a:t>Email: steam@hkmu.edu.hk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33500" y="4114800"/>
            <a:ext cx="20649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 dirty="0">
                <a:latin typeface="Myriad Pro" panose="020B0503030403020204" charset="0"/>
              </a:rPr>
              <a:t>Our website</a:t>
            </a:r>
            <a:endParaRPr lang="en-HK" sz="3600" b="1" u="sng" dirty="0">
              <a:latin typeface="Myriad Pro" panose="020B050303040302020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256" y="1514475"/>
            <a:ext cx="2657475" cy="260032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533900" y="4114800"/>
            <a:ext cx="25202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 dirty="0">
                <a:latin typeface="Myriad Pro" panose="020B0503030403020204" charset="0"/>
              </a:rPr>
              <a:t>List of Modules</a:t>
            </a:r>
            <a:endParaRPr lang="en-HK" sz="3600" b="1" u="sng" dirty="0">
              <a:latin typeface="Myriad Pro" panose="020B050303040302020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4808" y="1514475"/>
            <a:ext cx="2638425" cy="261937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013881" y="4114799"/>
            <a:ext cx="29963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 dirty="0">
                <a:latin typeface="Myriad Pro" panose="020B0503030403020204" charset="0"/>
              </a:rPr>
              <a:t>List of Workshops</a:t>
            </a:r>
            <a:endParaRPr lang="en-HK" sz="3600" b="1" u="sng" dirty="0">
              <a:latin typeface="Myriad Pro" panose="020B050303040302020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1884" y="1552575"/>
            <a:ext cx="260032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5679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HK" dirty="0"/>
              <a:t>Introduction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760" y="2062422"/>
            <a:ext cx="1103947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3985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Introduction</a:t>
            </a:r>
            <a:endParaRPr lang="en-HK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5663" y="1424158"/>
            <a:ext cx="6449867" cy="4449214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6E891955-4184-F9BB-F822-C6317F28E761}"/>
              </a:ext>
            </a:extLst>
          </p:cNvPr>
          <p:cNvSpPr txBox="1"/>
          <p:nvPr/>
        </p:nvSpPr>
        <p:spPr>
          <a:xfrm>
            <a:off x="2695663" y="5873372"/>
            <a:ext cx="70268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HK" dirty="0"/>
              <a:t>https://www.grow-green.com/product/aspara-nature-smart-grower-hk/</a:t>
            </a:r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42515589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Introduction</a:t>
            </a:r>
            <a:endParaRPr lang="en-HK" dirty="0"/>
          </a:p>
        </p:txBody>
      </p:sp>
      <p:pic>
        <p:nvPicPr>
          <p:cNvPr id="4" name="Picture 2" descr="17e6c1d053d4e10661c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4" y="1636839"/>
            <a:ext cx="6259934" cy="46949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937268" y="3023099"/>
            <a:ext cx="1023037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800" b="1" dirty="0">
                <a:latin typeface="Myriad Pro" panose="020B0503030403020204" charset="0"/>
              </a:rPr>
              <a:t>+</a:t>
            </a:r>
            <a:endParaRPr lang="en-HK" sz="13800" b="1" dirty="0">
              <a:latin typeface="Myriad Pro" panose="020B050303040302020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478982" y="4131094"/>
            <a:ext cx="2410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HK" dirty="0">
              <a:latin typeface="Myriad Pro" panose="020B050303040302020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86329" y="3283527"/>
            <a:ext cx="166744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b="1" dirty="0" err="1">
                <a:latin typeface="Myriad Pro" panose="020B0503030403020204" charset="0"/>
              </a:rPr>
              <a:t>IoT</a:t>
            </a:r>
            <a:endParaRPr lang="en-HK" sz="11500" b="1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33048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heme1">
  <a:themeElements>
    <a:clrScheme name="自訂 74">
      <a:dk1>
        <a:srgbClr val="14285A"/>
      </a:dk1>
      <a:lt1>
        <a:srgbClr val="14285A"/>
      </a:lt1>
      <a:dk2>
        <a:srgbClr val="1A1A1A"/>
      </a:dk2>
      <a:lt2>
        <a:srgbClr val="14285A"/>
      </a:lt2>
      <a:accent1>
        <a:srgbClr val="595959"/>
      </a:accent1>
      <a:accent2>
        <a:srgbClr val="6AA4C8"/>
      </a:accent2>
      <a:accent3>
        <a:srgbClr val="137265"/>
      </a:accent3>
      <a:accent4>
        <a:srgbClr val="C4D1F1"/>
      </a:accent4>
      <a:accent5>
        <a:srgbClr val="0C4C43"/>
      </a:accent5>
      <a:accent6>
        <a:srgbClr val="A5C8DD"/>
      </a:accent6>
      <a:hlink>
        <a:srgbClr val="6E5019"/>
      </a:hlink>
      <a:folHlink>
        <a:srgbClr val="6E5019"/>
      </a:folHlink>
    </a:clrScheme>
    <a:fontScheme name="自訂 1">
      <a:majorFont>
        <a:latin typeface="Myriad Pro"/>
        <a:ea typeface="新細明體"/>
        <a:cs typeface=""/>
      </a:majorFont>
      <a:minorFont>
        <a:latin typeface="Calibri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21E0ECA3-D0BB-47F7-94A8-502A2D06F885}" vid="{1FABE709-D8C3-45A4-8F41-FCB9C74EBB71}"/>
    </a:ext>
  </a:extLst>
</a:theme>
</file>

<file path=ppt/theme/theme2.xml><?xml version="1.0" encoding="utf-8"?>
<a:theme xmlns:a="http://schemas.openxmlformats.org/drawingml/2006/main" name="3_自訂設計">
  <a:themeElements>
    <a:clrScheme name="自訂 51">
      <a:dk1>
        <a:srgbClr val="14285A"/>
      </a:dk1>
      <a:lt1>
        <a:srgbClr val="14285A"/>
      </a:lt1>
      <a:dk2>
        <a:srgbClr val="1A1A1A"/>
      </a:dk2>
      <a:lt2>
        <a:srgbClr val="14285A"/>
      </a:lt2>
      <a:accent1>
        <a:srgbClr val="595959"/>
      </a:accent1>
      <a:accent2>
        <a:srgbClr val="6AA4C8"/>
      </a:accent2>
      <a:accent3>
        <a:srgbClr val="137265"/>
      </a:accent3>
      <a:accent4>
        <a:srgbClr val="C4D1F1"/>
      </a:accent4>
      <a:accent5>
        <a:srgbClr val="0C4C43"/>
      </a:accent5>
      <a:accent6>
        <a:srgbClr val="A5C8DD"/>
      </a:accent6>
      <a:hlink>
        <a:srgbClr val="FFFFFF"/>
      </a:hlink>
      <a:folHlink>
        <a:srgbClr val="FFFFF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Science_microbit_Unit1</Template>
  <TotalTime>13437</TotalTime>
  <Words>1528</Words>
  <Application>Microsoft Office PowerPoint</Application>
  <PresentationFormat>寬螢幕</PresentationFormat>
  <Paragraphs>398</Paragraphs>
  <Slides>60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9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60</vt:i4>
      </vt:variant>
    </vt:vector>
  </HeadingPairs>
  <TitlesOfParts>
    <vt:vector size="71" baseType="lpstr">
      <vt:lpstr>Helvetica LT Std</vt:lpstr>
      <vt:lpstr>DFKai-SB</vt:lpstr>
      <vt:lpstr>Arial</vt:lpstr>
      <vt:lpstr>Calibri</vt:lpstr>
      <vt:lpstr>Calibri Light</vt:lpstr>
      <vt:lpstr>Cambria</vt:lpstr>
      <vt:lpstr>Cambria Math</vt:lpstr>
      <vt:lpstr>Century Gothic</vt:lpstr>
      <vt:lpstr>Myriad Pro</vt:lpstr>
      <vt:lpstr>Theme1</vt:lpstr>
      <vt:lpstr>3_自訂設計</vt:lpstr>
      <vt:lpstr>PowerPoint 簡報</vt:lpstr>
      <vt:lpstr>Introduction</vt:lpstr>
      <vt:lpstr>Introduction</vt:lpstr>
      <vt:lpstr>Introduction</vt:lpstr>
      <vt:lpstr>Introduction</vt:lpstr>
      <vt:lpstr>Introduction</vt:lpstr>
      <vt:lpstr>Introduction</vt:lpstr>
      <vt:lpstr>Introduction</vt:lpstr>
      <vt:lpstr>Introduction</vt:lpstr>
      <vt:lpstr>Introduction</vt:lpstr>
      <vt:lpstr>Introduction</vt:lpstr>
      <vt:lpstr>Introduction</vt:lpstr>
      <vt:lpstr>Coding</vt:lpstr>
      <vt:lpstr>Coding</vt:lpstr>
      <vt:lpstr>Coding</vt:lpstr>
      <vt:lpstr>Coding</vt:lpstr>
      <vt:lpstr>Coding</vt:lpstr>
      <vt:lpstr>Coding</vt:lpstr>
      <vt:lpstr>Coding</vt:lpstr>
      <vt:lpstr>Coding</vt:lpstr>
      <vt:lpstr>Coding</vt:lpstr>
      <vt:lpstr>Coding</vt:lpstr>
      <vt:lpstr>Coding</vt:lpstr>
      <vt:lpstr>Coding</vt:lpstr>
      <vt:lpstr>Coding</vt:lpstr>
      <vt:lpstr>Assemble of Sensors and Parts</vt:lpstr>
      <vt:lpstr>Coding</vt:lpstr>
      <vt:lpstr>Coding</vt:lpstr>
      <vt:lpstr>Coding</vt:lpstr>
      <vt:lpstr>Coding</vt:lpstr>
      <vt:lpstr>Coding</vt:lpstr>
      <vt:lpstr>Coding</vt:lpstr>
      <vt:lpstr>Coding</vt:lpstr>
      <vt:lpstr>Coding</vt:lpstr>
      <vt:lpstr>Coding</vt:lpstr>
      <vt:lpstr>Coding</vt:lpstr>
      <vt:lpstr>Coding</vt:lpstr>
      <vt:lpstr>Coding</vt:lpstr>
      <vt:lpstr>Coding</vt:lpstr>
      <vt:lpstr>Coding</vt:lpstr>
      <vt:lpstr>Coding</vt:lpstr>
      <vt:lpstr>Assemble of Sensors and Parts</vt:lpstr>
      <vt:lpstr>Assemble of Sensors and Parts</vt:lpstr>
      <vt:lpstr>Testing and Calibration</vt:lpstr>
      <vt:lpstr>Testing and Calibration</vt:lpstr>
      <vt:lpstr>Testing and Calibration</vt:lpstr>
      <vt:lpstr>Testing and Calibration</vt:lpstr>
      <vt:lpstr>Coding</vt:lpstr>
      <vt:lpstr>Coding</vt:lpstr>
      <vt:lpstr>Coding</vt:lpstr>
      <vt:lpstr>Coding</vt:lpstr>
      <vt:lpstr>Coding</vt:lpstr>
      <vt:lpstr>Assemble of Sensors and Parts</vt:lpstr>
      <vt:lpstr>Assemble of Sensors and Parts</vt:lpstr>
      <vt:lpstr>Testing</vt:lpstr>
      <vt:lpstr>Flow Rate</vt:lpstr>
      <vt:lpstr>Conclusion</vt:lpstr>
      <vt:lpstr>PowerPoint 簡報</vt:lpstr>
      <vt:lpstr>Jockey Club STEAM Education Resources Sharing Scheme</vt:lpstr>
      <vt:lpstr>Useful Links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Louise LUK Nga Ying</dc:creator>
  <cp:lastModifiedBy>eksfong</cp:lastModifiedBy>
  <cp:revision>132</cp:revision>
  <dcterms:created xsi:type="dcterms:W3CDTF">2021-10-11T09:26:07Z</dcterms:created>
  <dcterms:modified xsi:type="dcterms:W3CDTF">2024-07-18T15:21:15Z</dcterms:modified>
</cp:coreProperties>
</file>