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88" r:id="rId2"/>
    <p:sldId id="259" r:id="rId3"/>
    <p:sldId id="270" r:id="rId4"/>
    <p:sldId id="258" r:id="rId5"/>
    <p:sldId id="274" r:id="rId6"/>
    <p:sldId id="275" r:id="rId7"/>
    <p:sldId id="276" r:id="rId8"/>
    <p:sldId id="277" r:id="rId9"/>
    <p:sldId id="272" r:id="rId10"/>
    <p:sldId id="260" r:id="rId11"/>
    <p:sldId id="273" r:id="rId12"/>
    <p:sldId id="280" r:id="rId13"/>
    <p:sldId id="278" r:id="rId14"/>
    <p:sldId id="266" r:id="rId15"/>
    <p:sldId id="261" r:id="rId16"/>
    <p:sldId id="279" r:id="rId17"/>
    <p:sldId id="281" r:id="rId18"/>
    <p:sldId id="264" r:id="rId19"/>
    <p:sldId id="265" r:id="rId20"/>
    <p:sldId id="282" r:id="rId21"/>
    <p:sldId id="283" r:id="rId22"/>
    <p:sldId id="284" r:id="rId23"/>
    <p:sldId id="268" r:id="rId24"/>
    <p:sldId id="287" r:id="rId25"/>
    <p:sldId id="285" r:id="rId26"/>
    <p:sldId id="26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3A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118" autoAdjust="0"/>
  </p:normalViewPr>
  <p:slideViewPr>
    <p:cSldViewPr snapToGrid="0">
      <p:cViewPr varScale="1">
        <p:scale>
          <a:sx n="96" d="100"/>
          <a:sy n="96" d="100"/>
        </p:scale>
        <p:origin x="11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DANCER IN WATER - MICROALGAE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66C47-27DA-471B-B5AA-9C234FE2A5DE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E3835-0EDC-4437-B4CB-1AC451A264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60393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DANCER IN WATER - MICROALGAE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0778A-6FB3-4751-85B6-3D96A75B3E0A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61E21-5DF7-46F7-9B8F-A15F28F210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66866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208E2-9636-4A28-AF61-5251458D578F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4367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8059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750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23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94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20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07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89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666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923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hyperlink" Target="http://steam.ouhk.edu.hk/sym2020/index.html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steam.ouhk.edu.hk/sym2020/index.html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E4953678-2CDA-477F-BCEF-5A75D61E98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4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3572285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13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E4953678-2CDA-477F-BCEF-5A75D61E98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5730711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9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10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E4953678-2CDA-477F-BCEF-5A75D61E98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5091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10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11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E4953678-2CDA-477F-BCEF-5A75D61E98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9018980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350733792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93D-257A-40D0-BA48-AE77F6335E7A}" type="datetime1">
              <a:rPr lang="en-US" smtClean="0"/>
              <a:t>4/24/2024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Jockey Club STEAM Education Resources Sharing Scheme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2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投影片編號版面配置區 5"/>
          <p:cNvSpPr txBox="1">
            <a:spLocks/>
          </p:cNvSpPr>
          <p:nvPr/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953678-2CDA-477F-BCEF-5A75D61E98B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721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8"/>
    </p:custDataLst>
    <p:extLst>
      <p:ext uri="{BB962C8B-B14F-4D97-AF65-F5344CB8AC3E}">
        <p14:creationId xmlns:p14="http://schemas.microsoft.com/office/powerpoint/2010/main" val="1210125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steam.ouhk.edu.hk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reativecommons.org/licenses/by/3.0" TargetMode="External"/><Relationship Id="rId5" Type="http://schemas.openxmlformats.org/officeDocument/2006/relationships/hyperlink" Target="https://en.wikipedia.org/wiki/Dunaliella#/media/File:CSIRO_ScienceImage_7595_Dunaliella.jpg" TargetMode="Externa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9962" y="864944"/>
            <a:ext cx="5768034" cy="7041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altLang="zh-TW" sz="2800" dirty="0">
                <a:solidFill>
                  <a:srgbClr val="FFFFFF"/>
                </a:solidFill>
                <a:latin typeface="Helvetica LT Std" panose="020B0504020202020204" pitchFamily="34" charset="0"/>
              </a:rPr>
              <a:t>Dancer in water – Microalgae</a:t>
            </a:r>
          </a:p>
        </p:txBody>
      </p:sp>
      <p:sp>
        <p:nvSpPr>
          <p:cNvPr id="5" name="標題 2">
            <a:extLst>
              <a:ext uri="{FF2B5EF4-FFF2-40B4-BE49-F238E27FC236}">
                <a16:creationId xmlns:a16="http://schemas.microsoft.com/office/drawing/2014/main" id="{8E7A87A1-ECAB-4B0D-AB35-1404DA5C9ADB}"/>
              </a:ext>
            </a:extLst>
          </p:cNvPr>
          <p:cNvSpPr txBox="1">
            <a:spLocks/>
          </p:cNvSpPr>
          <p:nvPr/>
        </p:nvSpPr>
        <p:spPr>
          <a:xfrm>
            <a:off x="1226085" y="6046572"/>
            <a:ext cx="4484095" cy="696434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Jockey Club </a:t>
            </a:r>
          </a:p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STEAM Education Resources Sharing Scheme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/>
        </p:nvSpPr>
        <p:spPr>
          <a:xfrm>
            <a:off x="349962" y="1622632"/>
            <a:ext cx="740829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5400" dirty="0">
                <a:gradFill>
                  <a:gsLst>
                    <a:gs pos="77000">
                      <a:srgbClr val="BDFF49"/>
                    </a:gs>
                    <a:gs pos="27000">
                      <a:srgbClr val="FFDE28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Unit 3 – The dancing microalgae in the spotlights</a:t>
            </a:r>
            <a:endParaRPr lang="en-US" altLang="zh-TW" sz="4800" dirty="0">
              <a:gradFill>
                <a:gsLst>
                  <a:gs pos="77000">
                    <a:srgbClr val="BDFF49"/>
                  </a:gs>
                  <a:gs pos="27000">
                    <a:srgbClr val="FFDE28"/>
                  </a:gs>
                </a:gsLst>
                <a:lin ang="5400000" scaled="0"/>
              </a:gradFill>
              <a:effectLst>
                <a:innerShdw blurRad="88900">
                  <a:prstClr val="black">
                    <a:alpha val="42000"/>
                  </a:prstClr>
                </a:innerShdw>
              </a:effectLst>
              <a:latin typeface="Helvetica LT Std" panose="020B0504020202020204" pitchFamily="34" charset="0"/>
            </a:endParaRPr>
          </a:p>
        </p:txBody>
      </p:sp>
      <p:sp>
        <p:nvSpPr>
          <p:cNvPr id="4" name="矩形 3">
            <a:hlinkClick r:id="rId4"/>
          </p:cNvPr>
          <p:cNvSpPr/>
          <p:nvPr/>
        </p:nvSpPr>
        <p:spPr>
          <a:xfrm>
            <a:off x="1572972" y="5033414"/>
            <a:ext cx="5193588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452" y="6111151"/>
            <a:ext cx="595052" cy="595052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69" y="6240546"/>
            <a:ext cx="1005435" cy="3739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11934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57" y="1642253"/>
            <a:ext cx="10972800" cy="4624655"/>
          </a:xfrm>
        </p:spPr>
        <p:txBody>
          <a:bodyPr>
            <a:normAutofit/>
          </a:bodyPr>
          <a:lstStyle/>
          <a:p>
            <a:r>
              <a:rPr lang="en-US" sz="2400" dirty="0"/>
              <a:t>Phototaxis of microalgae allows them to reach places that provide favorable growth conditions (e.g., high light intensity) or allow them to avoid predation by predators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Phototaxis</a:t>
            </a:r>
            <a:r>
              <a:rPr lang="en-US" dirty="0"/>
              <a:t> of microalgae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374" y="3357349"/>
            <a:ext cx="3298452" cy="23996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283" y="3357349"/>
            <a:ext cx="4615060" cy="260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59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Some microalgal species exhibit phototaxis (either positive or negative)</a:t>
            </a:r>
          </a:p>
          <a:p>
            <a:r>
              <a:rPr lang="en-US" sz="2600" dirty="0"/>
              <a:t>They sense the light with the eye spot</a:t>
            </a:r>
          </a:p>
          <a:p>
            <a:r>
              <a:rPr lang="en-US" sz="2600" dirty="0"/>
              <a:t>They react to the stimulus by the movement of the flagella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Phototaxis</a:t>
            </a:r>
            <a:r>
              <a:rPr lang="en-US" dirty="0"/>
              <a:t> of microalgae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984343" y="4001294"/>
            <a:ext cx="49433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latin typeface="Lato"/>
              </a:rPr>
              <a:t>Eyespot:</a:t>
            </a:r>
            <a:br>
              <a:rPr lang="en-US" dirty="0"/>
            </a:br>
            <a:r>
              <a:rPr lang="en-US" dirty="0">
                <a:latin typeface="Lato"/>
              </a:rPr>
              <a:t>A small, light-sensitive patch of pigment in certain algae and unicellular organisms</a:t>
            </a:r>
            <a:br>
              <a:rPr lang="en-US" dirty="0">
                <a:latin typeface="Lato"/>
              </a:rPr>
            </a:br>
            <a:r>
              <a:rPr lang="en-US" dirty="0">
                <a:latin typeface="Lato"/>
              </a:rPr>
              <a:t>Used to allow the organism to determine and understand its surroundings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Lato"/>
              </a:rPr>
              <a:t>Determines light intensity</a:t>
            </a:r>
            <a:endParaRPr lang="en-US" b="0" i="0" dirty="0">
              <a:effectLst/>
              <a:latin typeface="Lato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608" y="3543189"/>
            <a:ext cx="2904103" cy="263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14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B3601-205D-96C3-D6EC-1D11AE3F8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Microalgae react to light stimulus by the movement of the flagella</a:t>
            </a:r>
          </a:p>
          <a:p>
            <a:r>
              <a:rPr lang="en-US" dirty="0"/>
              <a:t>Phototaxis response of microalgae leads to aggregation of cells near the light source (i.e. positive phototaxis).</a:t>
            </a:r>
            <a:r>
              <a:rPr lang="en-US" sz="2800" dirty="0"/>
              <a:t> </a:t>
            </a:r>
          </a:p>
          <a:p>
            <a:endParaRPr lang="en-H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E45811-3B48-3FC4-453C-85DAC14F9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ADF726-24C2-3C91-087A-85DCB68AAD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Phototaxis of microalgae</a:t>
            </a:r>
            <a:endParaRPr lang="en-HK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627735-F367-8329-B9A7-717A169C507B}"/>
              </a:ext>
            </a:extLst>
          </p:cNvPr>
          <p:cNvSpPr txBox="1"/>
          <p:nvPr/>
        </p:nvSpPr>
        <p:spPr>
          <a:xfrm>
            <a:off x="8690549" y="6226252"/>
            <a:ext cx="151323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000" dirty="0"/>
              <a:t>Source: Ueki et al (2016)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334650-41E8-95F7-365A-9FB17B1BA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0139" y="3726997"/>
            <a:ext cx="2189922" cy="21899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B67D5A-A325-B484-597D-F76A5B7BF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7812" y="3726997"/>
            <a:ext cx="2189922" cy="2189922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AE9076FE-8DCE-D87C-7A0B-C0B10C845954}"/>
              </a:ext>
            </a:extLst>
          </p:cNvPr>
          <p:cNvSpPr/>
          <p:nvPr/>
        </p:nvSpPr>
        <p:spPr>
          <a:xfrm rot="10800000">
            <a:off x="9086056" y="4593358"/>
            <a:ext cx="1690527" cy="4572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801E3F82-016C-6407-6CD6-E925C5198604}"/>
              </a:ext>
            </a:extLst>
          </p:cNvPr>
          <p:cNvSpPr/>
          <p:nvPr/>
        </p:nvSpPr>
        <p:spPr>
          <a:xfrm rot="10800000">
            <a:off x="3840127" y="4593358"/>
            <a:ext cx="1690527" cy="4572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A54BFA-4510-A480-B763-61F57BFA1AD1}"/>
              </a:ext>
            </a:extLst>
          </p:cNvPr>
          <p:cNvSpPr txBox="1"/>
          <p:nvPr/>
        </p:nvSpPr>
        <p:spPr>
          <a:xfrm>
            <a:off x="9086056" y="4131693"/>
            <a:ext cx="1690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Light source</a:t>
            </a:r>
            <a:endParaRPr lang="en-HK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35B3A0-531A-899A-CA75-B6642B3B0F9F}"/>
              </a:ext>
            </a:extLst>
          </p:cNvPr>
          <p:cNvSpPr txBox="1"/>
          <p:nvPr/>
        </p:nvSpPr>
        <p:spPr>
          <a:xfrm>
            <a:off x="3935586" y="3834387"/>
            <a:ext cx="1690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NO</a:t>
            </a:r>
          </a:p>
          <a:p>
            <a:pPr algn="ctr"/>
            <a:r>
              <a:rPr lang="en-US" sz="2400" dirty="0"/>
              <a:t>Light source</a:t>
            </a:r>
            <a:endParaRPr lang="en-HK" sz="2400" dirty="0"/>
          </a:p>
        </p:txBody>
      </p:sp>
    </p:spTree>
    <p:extLst>
      <p:ext uri="{BB962C8B-B14F-4D97-AF65-F5344CB8AC3E}">
        <p14:creationId xmlns:p14="http://schemas.microsoft.com/office/powerpoint/2010/main" val="2414452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D6030A-BB83-920A-2DA3-DAEB4E1E8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3980BB-8212-31EB-5EDF-F74CD486E4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Phototaxis of microalgae</a:t>
            </a:r>
            <a:endParaRPr lang="en-HK" dirty="0"/>
          </a:p>
        </p:txBody>
      </p:sp>
      <p:sp>
        <p:nvSpPr>
          <p:cNvPr id="7" name="TextBox 6"/>
          <p:cNvSpPr txBox="1"/>
          <p:nvPr/>
        </p:nvSpPr>
        <p:spPr>
          <a:xfrm>
            <a:off x="3390900" y="2850684"/>
            <a:ext cx="690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Flagellar</a:t>
            </a:r>
            <a:r>
              <a:rPr lang="en-US" b="1" dirty="0"/>
              <a:t> Movement - Medical microbiology animations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630065" y="3522662"/>
            <a:ext cx="4967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https://www.youtube.com/watch?v=PBrxh3N8CuA</a:t>
            </a:r>
          </a:p>
        </p:txBody>
      </p:sp>
    </p:spTree>
    <p:extLst>
      <p:ext uri="{BB962C8B-B14F-4D97-AF65-F5344CB8AC3E}">
        <p14:creationId xmlns:p14="http://schemas.microsoft.com/office/powerpoint/2010/main" val="3663955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57" y="1642253"/>
            <a:ext cx="10972800" cy="4624655"/>
          </a:xfrm>
        </p:spPr>
        <p:txBody>
          <a:bodyPr>
            <a:normAutofit/>
          </a:bodyPr>
          <a:lstStyle/>
          <a:p>
            <a:r>
              <a:rPr lang="en-US" dirty="0"/>
              <a:t>Microalgae react to high light intensity (white light) via phototaxis</a:t>
            </a:r>
          </a:p>
          <a:p>
            <a:r>
              <a:rPr lang="en-US" dirty="0"/>
              <a:t>The absorption percentages of light by chlorophylls are high at blue and red lights in general</a:t>
            </a:r>
          </a:p>
          <a:p>
            <a:r>
              <a:rPr lang="en-US" dirty="0"/>
              <a:t>Do they react to various colors of light differently?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Phototaxis of microalgae</a:t>
            </a:r>
          </a:p>
        </p:txBody>
      </p:sp>
      <p:pic>
        <p:nvPicPr>
          <p:cNvPr id="7170" name="Picture 2" descr="Free Optical Glass Triangular Prism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495" y="4161659"/>
            <a:ext cx="2500805" cy="187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799" y="3831787"/>
            <a:ext cx="4163515" cy="26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99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1" y="1440346"/>
            <a:ext cx="11527343" cy="4624655"/>
          </a:xfrm>
        </p:spPr>
        <p:txBody>
          <a:bodyPr/>
          <a:lstStyle/>
          <a:p>
            <a:r>
              <a:rPr lang="en-GB" dirty="0"/>
              <a:t>Question: </a:t>
            </a:r>
            <a:r>
              <a:rPr lang="en-GB" i="1" dirty="0"/>
              <a:t>what is the phototaxis response of microalgae to different colours of light?</a:t>
            </a:r>
            <a:endParaRPr lang="en-US" dirty="0"/>
          </a:p>
          <a:p>
            <a:r>
              <a:rPr lang="en-US" i="1" dirty="0" err="1"/>
              <a:t>Dunaliella</a:t>
            </a:r>
            <a:r>
              <a:rPr lang="en-US" i="1" dirty="0"/>
              <a:t> </a:t>
            </a:r>
            <a:r>
              <a:rPr lang="en-US" i="1" dirty="0" err="1"/>
              <a:t>tertiolecta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2556" y="591092"/>
            <a:ext cx="10550547" cy="800691"/>
          </a:xfrm>
        </p:spPr>
        <p:txBody>
          <a:bodyPr>
            <a:normAutofit/>
          </a:bodyPr>
          <a:lstStyle/>
          <a:p>
            <a:r>
              <a:rPr lang="en-US" dirty="0"/>
              <a:t>Investigative study – phototaxis of microalgae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5537" y="3210995"/>
            <a:ext cx="2270125" cy="2293172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rot="10800000">
            <a:off x="5053011" y="4154381"/>
            <a:ext cx="2085975" cy="406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522763" y="3291009"/>
            <a:ext cx="1146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???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060794" y="4980833"/>
            <a:ext cx="3627074" cy="123110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600" dirty="0" err="1">
                <a:solidFill>
                  <a:srgbClr val="093A44"/>
                </a:solidFill>
                <a:latin typeface="+mn-lt"/>
              </a:rPr>
              <a:t>Chlorophyceae</a:t>
            </a:r>
            <a:r>
              <a:rPr lang="en-US" sz="1600" dirty="0">
                <a:solidFill>
                  <a:srgbClr val="093A44"/>
                </a:solidFill>
                <a:latin typeface="+mn-lt"/>
              </a:rPr>
              <a:t>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(Green</a:t>
            </a:r>
            <a:r>
              <a:rPr kumimoji="0" lang="en-US" altLang="en-US" sz="1600" b="0" i="0" u="none" strike="noStrike" cap="none" normalizeH="0" dirty="0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 algae)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93A44"/>
              </a:solidFill>
              <a:effectLst/>
              <a:latin typeface="+mn-lt"/>
              <a:ea typeface="NexusSan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Cell length: 9–11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μm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.</a:t>
            </a:r>
          </a:p>
          <a:p>
            <a:pPr marL="2857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Chloroplasts: Yellowish green.</a:t>
            </a:r>
          </a:p>
          <a:p>
            <a:pPr marL="2857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Small colorless</a:t>
            </a:r>
            <a:r>
              <a:rPr kumimoji="0" lang="en-US" altLang="en-US" sz="1600" b="0" i="0" u="none" strike="noStrike" cap="none" normalizeH="0" dirty="0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refractive</a:t>
            </a:r>
            <a:r>
              <a:rPr lang="en-US" altLang="en-US" sz="1600" dirty="0">
                <a:solidFill>
                  <a:srgbClr val="093A44"/>
                </a:solidFill>
                <a:latin typeface="+mn-lt"/>
                <a:ea typeface="NexusSans"/>
              </a:rPr>
              <a:t>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globules throughout</a:t>
            </a:r>
            <a:r>
              <a:rPr kumimoji="0" lang="en-US" altLang="en-US" sz="1600" b="0" i="0" u="none" strike="noStrike" cap="none" normalizeH="0" dirty="0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93A44"/>
                </a:solidFill>
                <a:effectLst/>
                <a:latin typeface="+mn-lt"/>
                <a:ea typeface="NexusSans"/>
              </a:rPr>
              <a:t>the cytoplasm.</a:t>
            </a:r>
          </a:p>
        </p:txBody>
      </p:sp>
      <p:pic>
        <p:nvPicPr>
          <p:cNvPr id="8194" name="Picture 2" descr="undefin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794" y="3188563"/>
            <a:ext cx="2757339" cy="179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2556" y="3618917"/>
            <a:ext cx="16673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Source: </a:t>
            </a:r>
            <a:r>
              <a:rPr lang="en-US" sz="1400" dirty="0">
                <a:hlinkClick r:id="rId5"/>
              </a:rPr>
              <a:t>Wikipedia – </a:t>
            </a:r>
            <a:r>
              <a:rPr lang="en-US" sz="1400" dirty="0" err="1">
                <a:hlinkClick r:id="rId5"/>
              </a:rPr>
              <a:t>Dunaliella</a:t>
            </a:r>
            <a:r>
              <a:rPr lang="en-US" sz="1400" dirty="0"/>
              <a:t> licensed under </a:t>
            </a:r>
            <a:r>
              <a:rPr lang="en-US" sz="1400" dirty="0">
                <a:hlinkClick r:id="rId6"/>
              </a:rPr>
              <a:t>CC BY 3.0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946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A5642-0B89-DE0F-2F94-59E96556B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Question: </a:t>
            </a:r>
            <a:r>
              <a:rPr lang="en-GB" i="1" dirty="0"/>
              <a:t>what is the phototaxis response of microalgae to different colours of light?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Stage 1: </a:t>
            </a:r>
            <a:r>
              <a:rPr lang="en-HK" b="1" dirty="0"/>
              <a:t>Identify relevant information and defining questions for study</a:t>
            </a:r>
          </a:p>
          <a:p>
            <a:pPr marL="0" indent="0">
              <a:buNone/>
            </a:pPr>
            <a:r>
              <a:rPr lang="en-US" dirty="0"/>
              <a:t>Your task(s): Search for information on methods for determining phototaxis of microalgae</a:t>
            </a:r>
          </a:p>
          <a:p>
            <a:r>
              <a:rPr lang="en-US" dirty="0"/>
              <a:t>How do the microalgal species show phototaxis response? Positive? Negative?</a:t>
            </a:r>
          </a:p>
          <a:p>
            <a:r>
              <a:rPr lang="en-US" dirty="0"/>
              <a:t>What is the mechanism for the detection of light of the microalgal species?</a:t>
            </a:r>
          </a:p>
          <a:p>
            <a:r>
              <a:rPr lang="en-US" dirty="0"/>
              <a:t>What method to be used to show that the microalgal species react to different colors of light?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H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D99833-7F2B-8444-0C1A-5B76FE35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69AFF6-D70F-03B6-0BEA-9A3611BF81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Investigative study – phototaxis of microalgae</a:t>
            </a:r>
            <a:endParaRPr lang="en-HK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F14791-13AC-9254-7F3E-0781AB66F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221" y="1391783"/>
            <a:ext cx="1260271" cy="127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240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A5642-0B89-DE0F-2F94-59E96556B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Question: </a:t>
            </a:r>
            <a:r>
              <a:rPr lang="en-GB" i="1" dirty="0"/>
              <a:t>what is the phototaxis response of microalgae to different colours of light?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Stage 2: </a:t>
            </a:r>
            <a:r>
              <a:rPr lang="en-HK" b="1" dirty="0"/>
              <a:t>Plan an investigation that involves choosing equipment and resources </a:t>
            </a:r>
          </a:p>
          <a:p>
            <a:pPr marL="0" indent="0">
              <a:buNone/>
            </a:pPr>
            <a:r>
              <a:rPr lang="en-US" dirty="0"/>
              <a:t>Your task(s): based on the selected method, design step-by-step procedures to determine the phototaxis response of the microalgal species.</a:t>
            </a:r>
          </a:p>
          <a:p>
            <a:r>
              <a:rPr lang="en-US" dirty="0"/>
              <a:t>How to measure the phototaxis response?</a:t>
            </a:r>
          </a:p>
          <a:p>
            <a:r>
              <a:rPr lang="en-US" dirty="0"/>
              <a:t>What tools and materials to be used? </a:t>
            </a:r>
          </a:p>
          <a:p>
            <a:r>
              <a:rPr lang="en-US" dirty="0"/>
              <a:t>What are the different treatments of the experiment? </a:t>
            </a:r>
          </a:p>
          <a:p>
            <a:r>
              <a:rPr lang="en-US" dirty="0"/>
              <a:t>What is the dependent variable? What is the independent variable? What are the control variables?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H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D99833-7F2B-8444-0C1A-5B76FE35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69AFF6-D70F-03B6-0BEA-9A3611BF81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Investigative study – phototaxis of microalgae</a:t>
            </a:r>
            <a:endParaRPr lang="en-HK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D1E999-3E15-D742-A9DC-360F3A7C4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0729" y="1391783"/>
            <a:ext cx="1229255" cy="124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275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lvl="0"/>
            <a:r>
              <a:rPr lang="en-GB" dirty="0"/>
              <a:t>White LED light with battery</a:t>
            </a:r>
            <a:endParaRPr lang="en-US" dirty="0"/>
          </a:p>
          <a:p>
            <a:pPr lvl="0"/>
            <a:r>
              <a:rPr lang="en-GB" dirty="0"/>
              <a:t>Ruler (15 cm)</a:t>
            </a:r>
            <a:endParaRPr lang="en-US" dirty="0"/>
          </a:p>
          <a:p>
            <a:pPr lvl="0"/>
            <a:r>
              <a:rPr lang="en-GB" dirty="0"/>
              <a:t>Scissors</a:t>
            </a:r>
            <a:endParaRPr lang="en-US" dirty="0"/>
          </a:p>
          <a:p>
            <a:pPr lvl="0"/>
            <a:r>
              <a:rPr lang="en-GB" dirty="0"/>
              <a:t>Pens</a:t>
            </a:r>
            <a:endParaRPr lang="en-US" dirty="0"/>
          </a:p>
          <a:p>
            <a:pPr lvl="0"/>
            <a:r>
              <a:rPr lang="en-GB" dirty="0"/>
              <a:t>Cable wires</a:t>
            </a:r>
            <a:endParaRPr lang="en-US" dirty="0"/>
          </a:p>
          <a:p>
            <a:pPr lvl="0"/>
            <a:r>
              <a:rPr lang="en-GB" dirty="0"/>
              <a:t>Thermometer</a:t>
            </a:r>
            <a:endParaRPr lang="en-US" dirty="0"/>
          </a:p>
          <a:p>
            <a:pPr lvl="0"/>
            <a:r>
              <a:rPr lang="en-GB" dirty="0"/>
              <a:t>Forceps</a:t>
            </a:r>
            <a:endParaRPr lang="en-US" dirty="0"/>
          </a:p>
          <a:p>
            <a:pPr lvl="0"/>
            <a:r>
              <a:rPr lang="en-GB" dirty="0"/>
              <a:t>Digital camera</a:t>
            </a:r>
            <a:endParaRPr lang="en-US" dirty="0"/>
          </a:p>
          <a:p>
            <a:pPr lvl="0"/>
            <a:r>
              <a:rPr lang="en-GB" dirty="0"/>
              <a:t>Metal stands</a:t>
            </a:r>
            <a:endParaRPr lang="en-US" dirty="0"/>
          </a:p>
          <a:p>
            <a:pPr lvl="0"/>
            <a:r>
              <a:rPr lang="en-GB" dirty="0"/>
              <a:t>Test tubes</a:t>
            </a:r>
            <a:endParaRPr lang="en-US" dirty="0"/>
          </a:p>
          <a:p>
            <a:pPr lvl="0"/>
            <a:r>
              <a:rPr lang="en-GB" dirty="0" err="1"/>
              <a:t>Autopipettes</a:t>
            </a:r>
            <a:endParaRPr lang="en-US" dirty="0"/>
          </a:p>
          <a:p>
            <a:pPr lvl="0"/>
            <a:r>
              <a:rPr lang="en-GB" dirty="0"/>
              <a:t>Timer</a:t>
            </a:r>
            <a:endParaRPr lang="en-US" dirty="0"/>
          </a:p>
          <a:p>
            <a:pPr lvl="0"/>
            <a:r>
              <a:rPr lang="en-GB" dirty="0"/>
              <a:t>Mechanical counter</a:t>
            </a:r>
            <a:endParaRPr lang="en-US" dirty="0"/>
          </a:p>
          <a:p>
            <a:r>
              <a:rPr lang="en-HK" dirty="0"/>
              <a:t>Computer with an image processing software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list of equipment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177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Petri dish</a:t>
            </a:r>
            <a:endParaRPr lang="en-US" dirty="0"/>
          </a:p>
          <a:p>
            <a:pPr lvl="0"/>
            <a:r>
              <a:rPr lang="en-GB" dirty="0"/>
              <a:t>Microalgae cultures</a:t>
            </a:r>
            <a:endParaRPr lang="en-US" dirty="0"/>
          </a:p>
          <a:p>
            <a:pPr lvl="0"/>
            <a:r>
              <a:rPr lang="en-GB" dirty="0"/>
              <a:t>Black-coloured paper</a:t>
            </a:r>
            <a:endParaRPr lang="en-US" dirty="0"/>
          </a:p>
          <a:p>
            <a:pPr lvl="0"/>
            <a:r>
              <a:rPr lang="en-GB" dirty="0"/>
              <a:t>Coloured filters (Red, green, blue, dark, and colourless)</a:t>
            </a:r>
            <a:endParaRPr lang="en-US" dirty="0"/>
          </a:p>
          <a:p>
            <a:pPr lvl="0"/>
            <a:r>
              <a:rPr lang="en-GB" dirty="0"/>
              <a:t>Pipette tips</a:t>
            </a:r>
            <a:endParaRPr lang="en-US" dirty="0"/>
          </a:p>
          <a:p>
            <a:pPr lvl="0"/>
            <a:r>
              <a:rPr lang="en-GB" dirty="0"/>
              <a:t>70% ethanol</a:t>
            </a:r>
            <a:endParaRPr lang="en-US" dirty="0"/>
          </a:p>
          <a:p>
            <a:pPr lvl="0"/>
            <a:r>
              <a:rPr lang="en-GB" dirty="0"/>
              <a:t>Sticky tape</a:t>
            </a:r>
            <a:endParaRPr lang="en-US" dirty="0"/>
          </a:p>
          <a:p>
            <a:pPr lvl="0"/>
            <a:r>
              <a:rPr lang="en-GB" dirty="0"/>
              <a:t>Fresh culture medium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list of materials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274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Identify the relevant information of a study topic</a:t>
            </a:r>
            <a:endParaRPr lang="en-US" dirty="0"/>
          </a:p>
          <a:p>
            <a:pPr lvl="0"/>
            <a:r>
              <a:rPr lang="en-GB" dirty="0"/>
              <a:t>Design and plan the steps in carrying out an investigative study</a:t>
            </a:r>
            <a:endParaRPr lang="en-US" dirty="0"/>
          </a:p>
          <a:p>
            <a:pPr lvl="0"/>
            <a:r>
              <a:rPr lang="en-GB" dirty="0"/>
              <a:t>Conduct the investigative study with the appropriate equipment and resources</a:t>
            </a:r>
            <a:endParaRPr lang="en-US" dirty="0"/>
          </a:p>
          <a:p>
            <a:pPr lvl="0"/>
            <a:r>
              <a:rPr lang="en-GB" dirty="0"/>
              <a:t>Analyse and interpret collected data</a:t>
            </a:r>
            <a:endParaRPr lang="en-US" dirty="0"/>
          </a:p>
          <a:p>
            <a:pPr lvl="0"/>
            <a:r>
              <a:rPr lang="en-GB" dirty="0"/>
              <a:t>Communicate the findings of the investigative study to audience</a:t>
            </a:r>
          </a:p>
          <a:p>
            <a:r>
              <a:rPr lang="en-GB" dirty="0"/>
              <a:t>Explain phototaxis in microalgae</a:t>
            </a:r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208926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A5642-0B89-DE0F-2F94-59E96556B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Question: </a:t>
            </a:r>
            <a:r>
              <a:rPr lang="en-GB" i="1" dirty="0"/>
              <a:t>what is the phototaxis response of microalgae to different colours of light?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Stage 3: </a:t>
            </a:r>
            <a:r>
              <a:rPr lang="en-HK" b="1" dirty="0"/>
              <a:t>Conduct the investigation</a:t>
            </a:r>
          </a:p>
          <a:p>
            <a:pPr marL="0" indent="0">
              <a:buNone/>
            </a:pPr>
            <a:r>
              <a:rPr lang="en-US" dirty="0"/>
              <a:t>Your task(s): to carry out your investigation based on your planning.</a:t>
            </a:r>
          </a:p>
          <a:p>
            <a:r>
              <a:rPr lang="en-US" dirty="0"/>
              <a:t>Any precautions to be taken before the experiment?</a:t>
            </a:r>
          </a:p>
          <a:p>
            <a:r>
              <a:rPr lang="en-US" dirty="0"/>
              <a:t>Are all the required tools ready for use?</a:t>
            </a:r>
          </a:p>
          <a:p>
            <a:r>
              <a:rPr lang="en-US" dirty="0"/>
              <a:t>Who is responsible for the manipulation of tools? Who is responsible for recording data? Division of labor?</a:t>
            </a:r>
          </a:p>
          <a:p>
            <a:r>
              <a:rPr lang="en-US" dirty="0"/>
              <a:t>How to make sure all the experiment procedures are conducted correctly?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H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D99833-7F2B-8444-0C1A-5B76FE35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69AFF6-D70F-03B6-0BEA-9A3611BF81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Investigative study – phototaxis of microalgae</a:t>
            </a:r>
            <a:endParaRPr lang="en-HK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9EADE2-95AD-296E-960B-C1C62EA55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9704" y="1731478"/>
            <a:ext cx="1091305" cy="1102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546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A5642-0B89-DE0F-2F94-59E96556B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600" dirty="0"/>
              <a:t>Question: </a:t>
            </a:r>
            <a:r>
              <a:rPr lang="en-GB" sz="2600" i="1" dirty="0"/>
              <a:t>what is the phototaxis response of microalgae to different colours of light?</a:t>
            </a:r>
            <a:endParaRPr lang="en-US" sz="26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b="1" dirty="0"/>
              <a:t>Stage 4: Organize and analyze information &amp; draw conclusions based on evidence</a:t>
            </a:r>
            <a:endParaRPr lang="en-HK" sz="2600" b="1" dirty="0"/>
          </a:p>
          <a:p>
            <a:pPr marL="0" indent="0">
              <a:buNone/>
            </a:pPr>
            <a:r>
              <a:rPr lang="en-US" sz="2600" dirty="0"/>
              <a:t>Your </a:t>
            </a:r>
            <a:r>
              <a:rPr lang="en-US" sz="2400" dirty="0"/>
              <a:t>task(s)</a:t>
            </a:r>
            <a:r>
              <a:rPr lang="en-US" sz="2600" dirty="0"/>
              <a:t>: Organize and analyze your data. </a:t>
            </a:r>
          </a:p>
          <a:p>
            <a:r>
              <a:rPr lang="en-US" sz="2600" dirty="0"/>
              <a:t>Is there any difference in the phototaxis response among different treatments? </a:t>
            </a:r>
          </a:p>
          <a:p>
            <a:r>
              <a:rPr lang="en-US" sz="2600" dirty="0"/>
              <a:t>Does your result agree with your expected results?</a:t>
            </a:r>
          </a:p>
          <a:p>
            <a:r>
              <a:rPr lang="en-US" sz="2600" dirty="0"/>
              <a:t>What may be the reasons for the discrepancy (if any)?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H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D99833-7F2B-8444-0C1A-5B76FE35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69AFF6-D70F-03B6-0BEA-9A3611BF81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Investigative study – phototaxis of microalgae</a:t>
            </a:r>
            <a:endParaRPr lang="en-HK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0809E7-F546-751F-82C1-149EB7DFA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4101" y="1530930"/>
            <a:ext cx="1122512" cy="113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4002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A5642-0B89-DE0F-2F94-59E96556B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dirty="0"/>
              <a:t>Question: </a:t>
            </a:r>
            <a:r>
              <a:rPr lang="en-GB" sz="2600" i="1" dirty="0"/>
              <a:t>what is the phototaxis response of microalgae to different colours of light?</a:t>
            </a:r>
            <a:endParaRPr lang="en-US" sz="26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b="1" dirty="0"/>
              <a:t>Stage 5: Present your findings</a:t>
            </a:r>
            <a:endParaRPr lang="en-HK" sz="2600" b="1" dirty="0"/>
          </a:p>
          <a:p>
            <a:pPr marL="0" indent="0">
              <a:buNone/>
            </a:pPr>
            <a:r>
              <a:rPr lang="en-US" sz="2600" dirty="0"/>
              <a:t>Your </a:t>
            </a:r>
            <a:r>
              <a:rPr lang="en-US" sz="2400" dirty="0"/>
              <a:t>task(s)</a:t>
            </a:r>
            <a:r>
              <a:rPr lang="en-US" sz="2600" dirty="0"/>
              <a:t>: Communicate your findings with the audience.</a:t>
            </a:r>
          </a:p>
          <a:p>
            <a:r>
              <a:rPr lang="en-US" sz="2600" dirty="0"/>
              <a:t>An oral presentation? A written report?</a:t>
            </a:r>
          </a:p>
          <a:p>
            <a:r>
              <a:rPr lang="en-US" sz="2600" dirty="0"/>
              <a:t>The amount of information to be included in the presentation?</a:t>
            </a:r>
          </a:p>
          <a:p>
            <a:r>
              <a:rPr lang="en-US" sz="2600" dirty="0"/>
              <a:t>Division of labor for the presentation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H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D99833-7F2B-8444-0C1A-5B76FE35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69AFF6-D70F-03B6-0BEA-9A3611BF81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Investigative study – phototaxis of microalgae</a:t>
            </a:r>
            <a:endParaRPr lang="en-HK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0809E7-F546-751F-82C1-149EB7DFA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2559" y="2627243"/>
            <a:ext cx="922798" cy="93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3324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Steps 1 &amp; 2 (information search &amp; procedures planning): 25 min</a:t>
            </a:r>
          </a:p>
          <a:p>
            <a:r>
              <a:rPr lang="en-US" dirty="0"/>
              <a:t>Step 3 (conducting investigation): 25 min</a:t>
            </a:r>
          </a:p>
          <a:p>
            <a:r>
              <a:rPr lang="en-US" dirty="0"/>
              <a:t>Step 4 (data analysis &amp; PPT preparation): 30 min</a:t>
            </a:r>
          </a:p>
          <a:p>
            <a:r>
              <a:rPr lang="en-US" dirty="0"/>
              <a:t>Step 5 (oral presentations of all groups): 60 min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Suggested time allocation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837B8A-1DEC-91F9-B77D-A717B58A52A0}"/>
              </a:ext>
            </a:extLst>
          </p:cNvPr>
          <p:cNvSpPr/>
          <p:nvPr/>
        </p:nvSpPr>
        <p:spPr>
          <a:xfrm>
            <a:off x="2144886" y="4547657"/>
            <a:ext cx="79022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Guidance will be provided</a:t>
            </a:r>
          </a:p>
        </p:txBody>
      </p:sp>
    </p:spTree>
    <p:extLst>
      <p:ext uri="{BB962C8B-B14F-4D97-AF65-F5344CB8AC3E}">
        <p14:creationId xmlns:p14="http://schemas.microsoft.com/office/powerpoint/2010/main" val="254668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9CA24F-E699-46A1-4912-ABE3363E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24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947A3C-0C44-36EC-9B93-93D0359A11E0}"/>
              </a:ext>
            </a:extLst>
          </p:cNvPr>
          <p:cNvSpPr/>
          <p:nvPr/>
        </p:nvSpPr>
        <p:spPr>
          <a:xfrm>
            <a:off x="1896292" y="1905506"/>
            <a:ext cx="8399415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Time For </a:t>
            </a:r>
          </a:p>
          <a:p>
            <a:pPr algn="ctr"/>
            <a:r>
              <a:rPr lang="en-US" sz="9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Presentations!!!</a:t>
            </a:r>
          </a:p>
        </p:txBody>
      </p:sp>
    </p:spTree>
    <p:extLst>
      <p:ext uri="{BB962C8B-B14F-4D97-AF65-F5344CB8AC3E}">
        <p14:creationId xmlns:p14="http://schemas.microsoft.com/office/powerpoint/2010/main" val="39705993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9C380-9A23-79CA-F738-77441D1C7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5 stages of an investigative study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Identifying relevant information and defining questions for study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Planning an investigation that involves choosing equipment and 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Conducting the investigation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Organizing and analyzing information; drawing conclusions based on evidence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Presenting the findings</a:t>
            </a:r>
          </a:p>
          <a:p>
            <a:pPr marL="0" indent="0">
              <a:buNone/>
            </a:pPr>
            <a:endParaRPr lang="en-H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E304A4-FF91-26AB-6ECE-8ACF87E9A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F11553-741A-A956-7D2C-7118352422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9133528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Biology and beneficial application of microalgae</a:t>
            </a:r>
          </a:p>
          <a:p>
            <a:r>
              <a:rPr lang="en-US" dirty="0"/>
              <a:t>Techniques in isolating, cultivating and counting microalgae</a:t>
            </a:r>
          </a:p>
          <a:p>
            <a:r>
              <a:rPr lang="en-US" dirty="0"/>
              <a:t>An investigative study on the phototaxis of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 of Workshop</a:t>
            </a:r>
          </a:p>
        </p:txBody>
      </p:sp>
    </p:spTree>
    <p:extLst>
      <p:ext uri="{BB962C8B-B14F-4D97-AF65-F5344CB8AC3E}">
        <p14:creationId xmlns:p14="http://schemas.microsoft.com/office/powerpoint/2010/main" val="608543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57" y="1562512"/>
            <a:ext cx="10972800" cy="453543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dirty="0"/>
              <a:t>Goal: to apply your knowledge and skills in solving problems.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HK" dirty="0"/>
              <a:t>In general, an investigative study involves 5 stages: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HK" dirty="0"/>
              <a:t>Identifying relevant information and defining questions for study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HK" dirty="0"/>
              <a:t>Planning an investigation that involves choosing equipment and resources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HK" dirty="0"/>
              <a:t>Conducting the investigation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HK" dirty="0"/>
              <a:t>Organising and analysing information; drawing conclusions based on evidence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HK" dirty="0"/>
              <a:t>Presenting the findings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Investigative study</a:t>
            </a:r>
          </a:p>
        </p:txBody>
      </p:sp>
    </p:spTree>
    <p:extLst>
      <p:ext uri="{BB962C8B-B14F-4D97-AF65-F5344CB8AC3E}">
        <p14:creationId xmlns:p14="http://schemas.microsoft.com/office/powerpoint/2010/main" val="44854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Question: what is the salt content level in snack foods?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Stage 1: </a:t>
            </a:r>
            <a:r>
              <a:rPr lang="en-HK" b="1" dirty="0"/>
              <a:t>Identify relevant information and defining questions for study</a:t>
            </a:r>
          </a:p>
          <a:p>
            <a:pPr marL="0" indent="0">
              <a:buNone/>
            </a:pPr>
            <a:r>
              <a:rPr lang="en-US" dirty="0"/>
              <a:t>Your tasks: Search for information on methods for determining salt content in food.</a:t>
            </a:r>
          </a:p>
          <a:p>
            <a:r>
              <a:rPr lang="en-US" dirty="0"/>
              <a:t>Read the food label of a snack. What is the claimed salt content?</a:t>
            </a:r>
          </a:p>
          <a:p>
            <a:r>
              <a:rPr lang="en-US" dirty="0"/>
              <a:t>What is the chemical composition of salt in general?</a:t>
            </a:r>
          </a:p>
          <a:p>
            <a:r>
              <a:rPr lang="en-US" dirty="0"/>
              <a:t>What is the underlying chemical principle in various methods for determining salt content?</a:t>
            </a:r>
          </a:p>
          <a:p>
            <a:r>
              <a:rPr lang="en-US" dirty="0"/>
              <a:t>What is the most possible method to be used?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Investigative study – an example</a:t>
            </a:r>
          </a:p>
        </p:txBody>
      </p:sp>
      <p:pic>
        <p:nvPicPr>
          <p:cNvPr id="7" name="Picture 2" descr="Free Potato Chips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601" y="793345"/>
            <a:ext cx="2814399" cy="187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</p:spPr>
        <p:txBody>
          <a:bodyPr/>
          <a:lstStyle/>
          <a:p>
            <a:fld id="{E4953678-2CDA-477F-BCEF-5A75D61E98B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143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57" y="1786565"/>
            <a:ext cx="10972800" cy="462465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Question: what is the salt content level in snack foods?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Stage 2: </a:t>
            </a:r>
            <a:r>
              <a:rPr lang="en-HK" b="1" dirty="0"/>
              <a:t>Plan an investigation that involves choosing equipment and resources </a:t>
            </a:r>
          </a:p>
          <a:p>
            <a:pPr marL="0" indent="0">
              <a:buNone/>
            </a:pPr>
            <a:r>
              <a:rPr lang="en-US" dirty="0"/>
              <a:t>Your tasks: based on the selected method, design step-by-step procedures to determine the salt content of snack samples.</a:t>
            </a:r>
          </a:p>
          <a:p>
            <a:r>
              <a:rPr lang="en-US" dirty="0"/>
              <a:t>How to separate the salt from the food? What solvent could be used to dissolve the salt?</a:t>
            </a:r>
          </a:p>
          <a:p>
            <a:r>
              <a:rPr lang="en-US" dirty="0"/>
              <a:t>What are the chemical reactions involved in your method?</a:t>
            </a:r>
          </a:p>
          <a:p>
            <a:r>
              <a:rPr lang="en-US" dirty="0"/>
              <a:t>What are the different treatments (if any)?</a:t>
            </a:r>
          </a:p>
          <a:p>
            <a:r>
              <a:rPr lang="en-US" dirty="0"/>
              <a:t>How do you measure the salt content level? What unit would you use to report the salt content?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Investigative study – an example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58957" y="6156649"/>
            <a:ext cx="47580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Source: Science Education Section, Education Bureau. </a:t>
            </a:r>
            <a:r>
              <a:rPr lang="en-US" sz="1000" i="1" dirty="0"/>
              <a:t>Investigative Study in Chemistry.  </a:t>
            </a:r>
          </a:p>
        </p:txBody>
      </p:sp>
      <p:pic>
        <p:nvPicPr>
          <p:cNvPr id="9" name="Picture 2" descr="Free Potato Chips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601" y="793345"/>
            <a:ext cx="2814399" cy="187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57" y="1536201"/>
            <a:ext cx="10972800" cy="462465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Question: what is the salt content level in snack foods?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Stage 3: </a:t>
            </a:r>
            <a:r>
              <a:rPr lang="en-HK" b="1" dirty="0"/>
              <a:t>Conduct the investigation</a:t>
            </a:r>
          </a:p>
          <a:p>
            <a:pPr marL="0" indent="0">
              <a:buNone/>
            </a:pPr>
            <a:r>
              <a:rPr lang="en-US" dirty="0"/>
              <a:t>Your tasks: to carry out your investigation based on your planning.</a:t>
            </a:r>
          </a:p>
          <a:p>
            <a:r>
              <a:rPr lang="en-US" dirty="0"/>
              <a:t>Any precautions to be taken before the experiment?</a:t>
            </a:r>
          </a:p>
          <a:p>
            <a:r>
              <a:rPr lang="en-US" dirty="0"/>
              <a:t>Are all the required tools ready for use?</a:t>
            </a:r>
          </a:p>
          <a:p>
            <a:r>
              <a:rPr lang="en-US" dirty="0"/>
              <a:t>Who is responsible for the operation of equipment? Who is responsible for recording data? Division of labor?</a:t>
            </a:r>
          </a:p>
          <a:p>
            <a:r>
              <a:rPr lang="en-US" dirty="0"/>
              <a:t>How to make sure all the experiment procedures are conducted correctly?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Investigative study – an example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08783" y="6356133"/>
            <a:ext cx="47580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Source: Science Education Section, Education Bureau. </a:t>
            </a:r>
            <a:r>
              <a:rPr lang="en-US" sz="1000" i="1" dirty="0"/>
              <a:t>Investigative Study in Chemistry.  </a:t>
            </a:r>
          </a:p>
        </p:txBody>
      </p:sp>
      <p:pic>
        <p:nvPicPr>
          <p:cNvPr id="9" name="Picture 2" descr="Free Potato Chips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601" y="793345"/>
            <a:ext cx="2814399" cy="187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731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600" dirty="0"/>
              <a:t>Question: what is the salt content level in snack foods?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b="1" dirty="0"/>
              <a:t>Stage 4: Organize and analyze information &amp; draw conclusions based on evidence</a:t>
            </a:r>
            <a:endParaRPr lang="en-HK" sz="2600" b="1" dirty="0"/>
          </a:p>
          <a:p>
            <a:pPr marL="0" indent="0">
              <a:buNone/>
            </a:pPr>
            <a:r>
              <a:rPr lang="en-US" sz="2600" dirty="0"/>
              <a:t>Your tasks: Organize and analyze your data. </a:t>
            </a:r>
          </a:p>
          <a:p>
            <a:r>
              <a:rPr lang="en-US" sz="2600" dirty="0"/>
              <a:t>Does your result agree with the claimed salt content displayed on the label of the snacks (if any)? </a:t>
            </a:r>
          </a:p>
          <a:p>
            <a:r>
              <a:rPr lang="en-US" sz="2600" dirty="0"/>
              <a:t>What may be the reasons for the discrepancy? </a:t>
            </a:r>
          </a:p>
          <a:p>
            <a:r>
              <a:rPr lang="en-US" sz="2600" dirty="0"/>
              <a:t>Is there any difference in salt content between normal and ‘low salt’ foods or among different treatments (if any)?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Investigative study – an example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88100" y="6156649"/>
            <a:ext cx="47580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Source: Science Education Section, Education Bureau. </a:t>
            </a:r>
            <a:r>
              <a:rPr lang="en-US" sz="1000" i="1" dirty="0"/>
              <a:t>Investigative Study in Chemistry.  </a:t>
            </a:r>
          </a:p>
        </p:txBody>
      </p:sp>
      <p:pic>
        <p:nvPicPr>
          <p:cNvPr id="9" name="Picture 2" descr="Free Potato Chips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601" y="793345"/>
            <a:ext cx="2814399" cy="187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961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/>
              <a:t>Question: what is the salt content level in snack foods?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b="1" dirty="0"/>
              <a:t>Stage 5: Present your findings</a:t>
            </a:r>
            <a:endParaRPr lang="en-HK" sz="2600" b="1" dirty="0"/>
          </a:p>
          <a:p>
            <a:pPr marL="0" indent="0">
              <a:buNone/>
            </a:pPr>
            <a:r>
              <a:rPr lang="en-US" sz="2600" dirty="0"/>
              <a:t>Your tasks: Communicate your findings with the audience.</a:t>
            </a:r>
          </a:p>
          <a:p>
            <a:r>
              <a:rPr lang="en-US" sz="2600" dirty="0"/>
              <a:t>An oral presentation? A written report?</a:t>
            </a:r>
          </a:p>
          <a:p>
            <a:r>
              <a:rPr lang="en-US" sz="2600" dirty="0"/>
              <a:t>The amount of information to be included in the presentation?</a:t>
            </a:r>
          </a:p>
          <a:p>
            <a:r>
              <a:rPr lang="en-US" sz="2600" dirty="0"/>
              <a:t>Division of labor for the presentation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Investigative study – an example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88100" y="6084482"/>
            <a:ext cx="47580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Source: Science Education Section, Education Bureau. </a:t>
            </a:r>
            <a:r>
              <a:rPr lang="en-US" sz="1000" i="1" dirty="0"/>
              <a:t>Investigative Study in Chemistry.  </a:t>
            </a:r>
          </a:p>
        </p:txBody>
      </p:sp>
      <p:pic>
        <p:nvPicPr>
          <p:cNvPr id="9" name="Picture 2" descr="Free Potato Chips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0958" y="793345"/>
            <a:ext cx="2814399" cy="187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710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188200" cy="4351338"/>
          </a:xfrm>
        </p:spPr>
        <p:txBody>
          <a:bodyPr>
            <a:normAutofit/>
          </a:bodyPr>
          <a:lstStyle/>
          <a:p>
            <a:r>
              <a:rPr lang="en-US" sz="2400" dirty="0" err="1"/>
              <a:t>Phototaxis</a:t>
            </a:r>
            <a:r>
              <a:rPr lang="en-US" sz="2400" dirty="0"/>
              <a:t>: an organism's movement in response to light. </a:t>
            </a:r>
          </a:p>
          <a:p>
            <a:r>
              <a:rPr lang="en-US" sz="2400" dirty="0"/>
              <a:t>It can be a negative response, marked by movement away from the light, or positive, where the organism moves toward the light.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Phototaxis</a:t>
            </a:r>
            <a:endParaRPr lang="en-US" dirty="0"/>
          </a:p>
        </p:txBody>
      </p:sp>
      <p:pic>
        <p:nvPicPr>
          <p:cNvPr id="2050" name="Picture 2" descr="Free White and Black Pendant Lamp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400174"/>
            <a:ext cx="2943225" cy="440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1877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佈景主題">
  <a:themeElements>
    <a:clrScheme name="自訂 81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318B71"/>
      </a:hlink>
      <a:folHlink>
        <a:srgbClr val="318B71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Dancer in Water-Microalgae_Unit 2_30082022</Template>
  <TotalTime>976</TotalTime>
  <Words>1623</Words>
  <Application>Microsoft Office PowerPoint</Application>
  <PresentationFormat>Widescreen</PresentationFormat>
  <Paragraphs>237</Paragraphs>
  <Slides>26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Helvetica LT Std</vt:lpstr>
      <vt:lpstr>Myriad Pro</vt:lpstr>
      <vt:lpstr>Arial</vt:lpstr>
      <vt:lpstr>Calibri</vt:lpstr>
      <vt:lpstr>Century Gothic</vt:lpstr>
      <vt:lpstr>Lato</vt:lpstr>
      <vt:lpstr>Office 佈景主題</vt:lpstr>
      <vt:lpstr>Dancer in water – Microalgae</vt:lpstr>
      <vt:lpstr>Objectives</vt:lpstr>
      <vt:lpstr>Investigative study</vt:lpstr>
      <vt:lpstr>Investigative study – an example</vt:lpstr>
      <vt:lpstr>Investigative study – an example</vt:lpstr>
      <vt:lpstr>Investigative study – an example</vt:lpstr>
      <vt:lpstr>Investigative study – an example</vt:lpstr>
      <vt:lpstr>Investigative study – an example</vt:lpstr>
      <vt:lpstr>Phototaxis</vt:lpstr>
      <vt:lpstr>Phototaxis of microalgae</vt:lpstr>
      <vt:lpstr>Phototaxis of microalgae</vt:lpstr>
      <vt:lpstr>Phototaxis of microalgae</vt:lpstr>
      <vt:lpstr>Phototaxis of microalgae</vt:lpstr>
      <vt:lpstr>Phototaxis of microalgae</vt:lpstr>
      <vt:lpstr>Investigative study – phototaxis of microalgae</vt:lpstr>
      <vt:lpstr>Investigative study – phototaxis of microalgae</vt:lpstr>
      <vt:lpstr>Investigative study – phototaxis of microalgae</vt:lpstr>
      <vt:lpstr>The list of equipment available</vt:lpstr>
      <vt:lpstr>The list of materials available</vt:lpstr>
      <vt:lpstr>Investigative study – phototaxis of microalgae</vt:lpstr>
      <vt:lpstr>Investigative study – phototaxis of microalgae</vt:lpstr>
      <vt:lpstr>Investigative study – phototaxis of microalgae</vt:lpstr>
      <vt:lpstr>Suggested time allocation</vt:lpstr>
      <vt:lpstr>PowerPoint Presentation</vt:lpstr>
      <vt:lpstr>Summary</vt:lpstr>
      <vt:lpstr>Conclusion of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Charles TANG Chi Hung</dc:creator>
  <cp:lastModifiedBy>Aneeta ANSAR</cp:lastModifiedBy>
  <cp:revision>103</cp:revision>
  <dcterms:created xsi:type="dcterms:W3CDTF">2022-08-05T05:55:45Z</dcterms:created>
  <dcterms:modified xsi:type="dcterms:W3CDTF">2024-04-24T05:47:30Z</dcterms:modified>
</cp:coreProperties>
</file>