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6" r:id="rId12"/>
    <p:sldId id="268" r:id="rId13"/>
    <p:sldId id="269" r:id="rId14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1" autoAdjust="0"/>
    <p:restoredTop sz="94660"/>
  </p:normalViewPr>
  <p:slideViewPr>
    <p:cSldViewPr snapToGrid="0">
      <p:cViewPr varScale="1">
        <p:scale>
          <a:sx n="98" d="100"/>
          <a:sy n="98" d="100"/>
        </p:scale>
        <p:origin x="20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H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CCAE53-66DD-4203-ABED-C62C98440A6A}" type="datetimeFigureOut">
              <a:rPr lang="en-HK" smtClean="0"/>
              <a:t>18/1/2024</a:t>
            </a:fld>
            <a:endParaRPr lang="en-H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H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H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2B7E5E-F8D3-4AF4-B196-8808E299F78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2634974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1E8E1FA-F0CD-4838-8386-6D04944BFF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dirty="0"/>
              <a:t>按一下以編輯母片標題樣式</a:t>
            </a:r>
            <a:endParaRPr lang="zh-HK" altLang="en-US" dirty="0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9DC5134-A6C7-465E-826D-731592A6FB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zh-HK" altLang="en-US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231ACD0-3354-44E6-8FD5-6D9F119F2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HK"/>
              <a:t>Copyright @ HKMU, 2022</a:t>
            </a:r>
            <a:endParaRPr lang="zh-HK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8C1E1DCA-513D-4661-80C3-2F6603306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HK" altLang="zh-HK"/>
              <a:t>Dr CHEUNG Ka Tik</a:t>
            </a:r>
            <a:endParaRPr lang="zh-HK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04A22DA-19B0-4219-9792-DD3FFCFB7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6E087-1BB2-4774-A782-8ABFD65CFBF6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210142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2CF084D-E7B6-4836-866D-36C36A769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7614FBF-0DAC-491F-94BD-76937C4453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408C2B06-C826-4A59-8511-8F7F5C632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HK"/>
              <a:t>Copyright @ HKMU, 2022</a:t>
            </a:r>
            <a:endParaRPr lang="zh-HK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54878B8-1361-4706-9D05-A3DB6E859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HK" altLang="zh-HK"/>
              <a:t>Dr CHEUNG Ka Tik</a:t>
            </a:r>
            <a:endParaRPr lang="zh-HK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E35AE-2C94-47B8-8941-FCBE068E4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6E087-1BB2-4774-A782-8ABFD65CFBF6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04506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960421D0-1900-4602-BE2B-238AEF50D5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D8D91EA-2A48-4C14-8783-B92471FC4D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E8A8B5B-1E10-42EA-B46A-6E4F786E2E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HK"/>
              <a:t>Copyright @ HKMU, 2022</a:t>
            </a:r>
            <a:endParaRPr lang="zh-HK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AED4D1D-BD69-4D74-B3B4-52B1D2D5F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HK" altLang="zh-HK"/>
              <a:t>Dr CHEUNG Ka Tik</a:t>
            </a:r>
            <a:endParaRPr lang="zh-HK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23BEDAB8-D353-4D6B-B8EE-DCC1F0B530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6E087-1BB2-4774-A782-8ABFD65CFBF6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098903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E39FF53-2533-4705-9A27-4E6533971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HK" altLang="en-US" sz="4800" b="1" kern="1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+mj-cs"/>
              </a:defRPr>
            </a:lvl1pPr>
          </a:lstStyle>
          <a:p>
            <a:r>
              <a:rPr lang="zh-TW" altLang="en-US" dirty="0"/>
              <a:t>按一下以編輯母片標題樣式</a:t>
            </a:r>
            <a:endParaRPr lang="zh-HK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0E01C3A5-5333-41F6-91EF-661BC64715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1D77CA9-092F-42AE-89E0-10E74F153F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HK"/>
              <a:t>Copyright @ HKMU, 2022</a:t>
            </a:r>
            <a:endParaRPr lang="zh-HK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24CADC-1186-4EC5-B5C1-C72694F77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HK" altLang="zh-HK"/>
              <a:t>Dr CHEUNG Ka Tik</a:t>
            </a:r>
            <a:endParaRPr lang="zh-HK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90C6DB8-421A-4EDE-8F5B-344617D04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6E087-1BB2-4774-A782-8ABFD65CFBF6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083603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A6E2405-C7A1-4CC3-A179-3CB398E0D6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B719E76-9141-48A0-8ECA-A6F5B8A640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23B951B-FD06-43DE-999A-1FA875ADE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HK"/>
              <a:t>Copyright @ HKMU, 2022</a:t>
            </a:r>
            <a:endParaRPr lang="zh-HK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32FECCA4-40C4-4A58-AB93-44E6B48E6A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HK" altLang="zh-HK"/>
              <a:t>Dr CHEUNG Ka Tik</a:t>
            </a:r>
            <a:endParaRPr lang="zh-HK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A018C58-8140-40AE-A64E-6AF1CD38A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6E087-1BB2-4774-A782-8ABFD65CFBF6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582060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6997D74-140C-416E-A431-B258FC2AB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HK" altLang="en-US" sz="4800" b="1" kern="1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+mj-cs"/>
              </a:defRPr>
            </a:lvl1pPr>
          </a:lstStyle>
          <a:p>
            <a:r>
              <a:rPr lang="zh-TW" altLang="en-US" dirty="0"/>
              <a:t>按一下以編輯母片標題樣式</a:t>
            </a:r>
            <a:endParaRPr lang="zh-HK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7B6235D-2B3B-4AF7-B8D2-76D2BA3E98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F49C54AD-8CA3-4C30-BF17-89AE8D8312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3636FB5E-7539-4019-8F03-C1AE10BE7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HK"/>
              <a:t>Copyright @ HKMU, 2022</a:t>
            </a:r>
            <a:endParaRPr lang="zh-HK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16BD7F7A-A3F4-43BA-AECC-F2B0E41C8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HK" altLang="zh-HK"/>
              <a:t>Dr CHEUNG Ka Tik</a:t>
            </a:r>
            <a:endParaRPr lang="zh-HK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C7209E0E-2FBF-43B7-AB9B-D37142F5C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6E087-1BB2-4774-A782-8ABFD65CFBF6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01378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4261A2B-F82D-49A9-B47C-C13AFD096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HK" altLang="en-US" sz="4800" b="1" kern="1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+mj-cs"/>
              </a:defRPr>
            </a:lvl1pPr>
          </a:lstStyle>
          <a:p>
            <a:r>
              <a:rPr lang="zh-TW" altLang="en-US" dirty="0"/>
              <a:t>按一下以編輯母片標題樣式</a:t>
            </a:r>
            <a:endParaRPr lang="zh-HK" altLang="en-US" dirty="0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1308A14A-2CE0-4537-B7F6-E62544A6A9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9617D01F-577C-49A7-A517-31A93E5115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A058B444-71E7-416A-8D4E-3938EC3EAB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CDF3BC31-4773-4A98-827D-FBCA08990D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49995485-3A22-49BE-9709-BD006575D8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HK"/>
              <a:t>Copyright @ HKMU, 2022</a:t>
            </a:r>
            <a:endParaRPr lang="zh-HK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E3ABAB58-29A2-48BB-A295-92FDE3215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HK" altLang="zh-HK"/>
              <a:t>Dr CHEUNG Ka Tik</a:t>
            </a:r>
            <a:endParaRPr lang="zh-HK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040A890B-DA48-4C33-BF39-A2720F5F1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6E087-1BB2-4774-A782-8ABFD65CFBF6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94812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86D4286-9DFA-4ED7-B26D-77252ABC9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HK" altLang="en-US" sz="4800" b="1" kern="12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+mj-cs"/>
              </a:defRPr>
            </a:lvl1pPr>
          </a:lstStyle>
          <a:p>
            <a:r>
              <a:rPr lang="zh-TW" altLang="en-US" dirty="0"/>
              <a:t>按一下以編輯母片標題樣式</a:t>
            </a:r>
            <a:endParaRPr lang="zh-HK" altLang="en-US" dirty="0"/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948A46B7-2ACC-4BF2-8399-E983E0B45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HK"/>
              <a:t>Copyright @ HKMU, 2022</a:t>
            </a:r>
            <a:endParaRPr lang="zh-HK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D1FF0683-0276-4964-9CD3-124CA6503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HK" altLang="zh-HK"/>
              <a:t>Dr CHEUNG Ka Tik</a:t>
            </a:r>
            <a:endParaRPr lang="zh-HK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4F4F66F1-036C-4A6D-8BC1-4AF38DE9C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6E087-1BB2-4774-A782-8ABFD65CFBF6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59273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BB7A2DAE-07E0-4672-B00D-0285ED5F93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HK"/>
              <a:t>Copyright @ HKMU, 2022</a:t>
            </a:r>
            <a:endParaRPr lang="zh-HK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C221D102-9A00-49AD-BB69-D8E1E3015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HK" altLang="zh-HK"/>
              <a:t>Dr CHEUNG Ka Tik</a:t>
            </a:r>
            <a:endParaRPr lang="zh-HK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29EAAAFD-8B02-427E-8B53-CE30E9791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6E087-1BB2-4774-A782-8ABFD65CFBF6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81284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88131F3-EFE3-4555-B6B5-8AF8B440FA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15C3060-DB51-46A7-A119-DFD9B1E263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227242B-0A9E-42BF-A002-8BE4EEBDB4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B7951DCB-09C0-4BD0-896E-AC9E2B6B6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HK"/>
              <a:t>Copyright @ HKMU, 2022</a:t>
            </a:r>
            <a:endParaRPr lang="zh-HK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16EC1614-589C-4BE3-86FA-6DC147691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HK" altLang="zh-HK"/>
              <a:t>Dr CHEUNG Ka Tik</a:t>
            </a:r>
            <a:endParaRPr lang="zh-HK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BDBB8879-DFDC-4FE2-B6A5-304A2FE38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6E087-1BB2-4774-A782-8ABFD65CFBF6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43093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1DB3238-D836-446A-901A-83815B05B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8E3AE05D-FAB8-4BCD-8E10-4E8F7FE639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533A7C47-57F9-4DD2-AB90-08612A267D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055F77B-398F-4039-A8DB-C580C8896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HK"/>
              <a:t>Copyright @ HKMU, 2022</a:t>
            </a:r>
            <a:endParaRPr lang="zh-HK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9D05B73-EA02-42D4-A96D-BA514563B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HK" altLang="zh-HK"/>
              <a:t>Dr CHEUNG Ka Tik</a:t>
            </a:r>
            <a:endParaRPr lang="zh-HK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ECC8FE0-9DA6-458A-9297-00A1C3FE4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6E087-1BB2-4774-A782-8ABFD65CFBF6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521946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56F81ED-1DD1-4ECA-911C-E6EC460FA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/>
              <a:t>按一下以編輯母片標題樣式</a:t>
            </a:r>
            <a:endParaRPr lang="zh-HK" altLang="en-US" dirty="0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6E5DC94-BF05-4DEC-BAC3-595DE8FE7C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F0BB0FE2-3A86-4AC6-BA24-DAC1B57281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HK"/>
              <a:t>Copyright @ HKMU, 2022</a:t>
            </a:r>
            <a:endParaRPr lang="zh-HK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A641015-75EC-435A-8701-96E0076D0B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HK" altLang="zh-HK"/>
              <a:t>Dr CHEUNG Ka Tik</a:t>
            </a:r>
            <a:endParaRPr lang="zh-HK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5AE29149-3F28-42D2-A21D-F0A430DD0C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6E087-1BB2-4774-A782-8ABFD65CFBF6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452154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>
          <a:solidFill>
            <a:schemeClr val="tx1"/>
          </a:solidFill>
          <a:latin typeface="Cambria" panose="02040503050406030204" pitchFamily="18" charset="0"/>
          <a:ea typeface="Cambria" panose="02040503050406030204" pitchFamily="18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79762" y="1742672"/>
            <a:ext cx="6708543" cy="23876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lnSpc>
                <a:spcPts val="4500"/>
              </a:lnSpc>
              <a:defRPr sz="3600" b="1" i="0">
                <a:solidFill>
                  <a:schemeClr val="bg1"/>
                </a:solidFill>
                <a:latin typeface="+mn-lt"/>
                <a:cs typeface="Allumi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4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The Myth of RAT for COVID-19</a:t>
            </a:r>
            <a:r>
              <a:rPr lang="en-US" sz="4800" b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4800" b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zh-TW" altLang="en-US" sz="4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新冠快測的迷思</a:t>
            </a:r>
            <a:endParaRPr lang="en-US" sz="4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17" name="Subtitle 16">
            <a:extLst>
              <a:ext uri="{FF2B5EF4-FFF2-40B4-BE49-F238E27FC236}">
                <a16:creationId xmlns:a16="http://schemas.microsoft.com/office/drawing/2014/main" id="{C37CAA13-0AFD-4F49-A1A4-6AA72B7DD9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9763" y="4222347"/>
            <a:ext cx="9144000" cy="2106450"/>
          </a:xfrm>
        </p:spPr>
        <p:txBody>
          <a:bodyPr>
            <a:normAutofit/>
          </a:bodyPr>
          <a:lstStyle/>
          <a:p>
            <a:pPr algn="l">
              <a:lnSpc>
                <a:spcPct val="120000"/>
              </a:lnSpc>
              <a:spcBef>
                <a:spcPts val="0"/>
              </a:spcBef>
            </a:pPr>
            <a:endParaRPr lang="en-GB" sz="1800" b="1" dirty="0">
              <a:latin typeface="+mj-lt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en-GB" sz="5400" b="1" dirty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 and A</a:t>
            </a:r>
            <a:endParaRPr lang="en-US" sz="5400" b="1" dirty="0">
              <a:solidFill>
                <a:srgbClr val="66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84873A93-CD28-4EF6-9B3C-B6431D2930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9763" y="6356350"/>
            <a:ext cx="3709849" cy="365125"/>
          </a:xfrm>
        </p:spPr>
        <p:txBody>
          <a:bodyPr/>
          <a:lstStyle/>
          <a:p>
            <a:r>
              <a:rPr lang="en-US" altLang="zh-HK"/>
              <a:t>Copyright @ HKMU, 2022</a:t>
            </a:r>
            <a:endParaRPr lang="en-US" dirty="0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758FB0FC-35E6-48EE-B971-E2495E40D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Dr CHEUNG Ka Tik</a:t>
            </a:r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6A5FF8EA-95F7-4AC1-8094-B7511D2B8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83E47-9F04-4EB4-8C22-B58380271235}" type="slidenum">
              <a:rPr lang="en-US" smtClean="0"/>
              <a:t>1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CADB86C-7624-444B-9AF7-3194D611FE23}"/>
              </a:ext>
            </a:extLst>
          </p:cNvPr>
          <p:cNvGrpSpPr>
            <a:grpSpLocks noChangeAspect="1"/>
          </p:cNvGrpSpPr>
          <p:nvPr/>
        </p:nvGrpSpPr>
        <p:grpSpPr>
          <a:xfrm>
            <a:off x="622335" y="529203"/>
            <a:ext cx="10947331" cy="684000"/>
            <a:chOff x="334247" y="360814"/>
            <a:chExt cx="11523506" cy="720000"/>
          </a:xfrm>
        </p:grpSpPr>
        <p:pic>
          <p:nvPicPr>
            <p:cNvPr id="14" name="圖片 13">
              <a:extLst>
                <a:ext uri="{FF2B5EF4-FFF2-40B4-BE49-F238E27FC236}">
                  <a16:creationId xmlns:a16="http://schemas.microsoft.com/office/drawing/2014/main" id="{EAE87195-9EDB-4ED9-A3B2-C90B421E189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4247" y="360814"/>
              <a:ext cx="5963117" cy="7200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D12543C-C8DF-4503-ADF7-7F0D02504BF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38830" y="648814"/>
              <a:ext cx="5318923" cy="432000"/>
            </a:xfrm>
            <a:prstGeom prst="rect">
              <a:avLst/>
            </a:prstGeom>
          </p:spPr>
        </p:pic>
      </p:grpSp>
      <p:pic>
        <p:nvPicPr>
          <p:cNvPr id="18" name="Picture 2" descr="Free coronavirus symbol corona vecto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905" y="1533938"/>
            <a:ext cx="3821848" cy="3830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Free coronavirus symbol corona vecto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0944" y="5331169"/>
            <a:ext cx="1204912" cy="1207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Free coronavirus symbol corona vector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7296" y="3183494"/>
            <a:ext cx="432159" cy="433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Free coronavirus symbol corona vector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9577" y="6288301"/>
            <a:ext cx="432159" cy="433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1860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A09B3D7-1DED-49E1-9873-FE6FAA9E43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altLang="zh-HK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Can RAT Tests Work on Other Samples?</a:t>
            </a:r>
            <a:endParaRPr lang="zh-HK" altLang="en-US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458CBCDB-06D7-46EE-8D3F-D7F162B521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7373" y="2095806"/>
            <a:ext cx="7637253" cy="4081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992F5009-AAFF-41E6-A910-688DDFB91B7D}"/>
              </a:ext>
            </a:extLst>
          </p:cNvPr>
          <p:cNvSpPr/>
          <p:nvPr/>
        </p:nvSpPr>
        <p:spPr>
          <a:xfrm>
            <a:off x="2277373" y="1690688"/>
            <a:ext cx="3968152" cy="4667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46C677-698E-4AC5-B1DA-244025FA8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HK"/>
              <a:t>Copyright @ HKMU, 2022</a:t>
            </a:r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393956-E3AE-4D5C-80F4-EE4FA693F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HK" altLang="zh-HK"/>
              <a:t>Dr CHEUNG Ka Tik</a:t>
            </a:r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7DD010-AD52-4803-AED3-CC157F0DE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6E087-1BB2-4774-A782-8ABFD65CFBF6}" type="slidenum">
              <a:rPr lang="zh-HK" altLang="en-US" smtClean="0"/>
              <a:t>10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9193092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3BB2298-C1DF-42A5-93B7-CDF0F35ECD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altLang="zh-HK" b="1" dirty="0"/>
              <a:t>8. Which of the following is the tip for choosing a RAT? </a:t>
            </a:r>
            <a:endParaRPr lang="zh-HK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71EA5DD-B836-497F-AED3-9EE3A43B30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54814"/>
            <a:ext cx="10515600" cy="43513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GB" altLang="zh-HK" sz="4000" dirty="0"/>
              <a:t>Choose the RAT with </a:t>
            </a:r>
            <a:r>
              <a:rPr lang="en-US" altLang="zh-HK" sz="4000" dirty="0"/>
              <a:t>minimum sensitivity of 80% and specificity of 97%. </a:t>
            </a:r>
            <a:endParaRPr lang="zh-HK" altLang="en-US" sz="4000" dirty="0"/>
          </a:p>
          <a:p>
            <a:pPr marL="514350" indent="-514350">
              <a:buFont typeface="+mj-lt"/>
              <a:buAutoNum type="alphaUcPeriod"/>
            </a:pPr>
            <a:r>
              <a:rPr lang="en-US" altLang="zh-HK" sz="4000" dirty="0"/>
              <a:t>Purchase from reputable suppliers</a:t>
            </a:r>
            <a:endParaRPr lang="en-GB" altLang="zh-HK" sz="4000" dirty="0"/>
          </a:p>
          <a:p>
            <a:pPr marL="514350" indent="-514350">
              <a:buFont typeface="+mj-lt"/>
              <a:buAutoNum type="alphaUcPeriod"/>
            </a:pPr>
            <a:r>
              <a:rPr lang="en-US" altLang="zh-HK" sz="4000" dirty="0"/>
              <a:t>Don’t just look at the prices</a:t>
            </a:r>
            <a:endParaRPr lang="en-HK" altLang="zh-HK" sz="4000" dirty="0"/>
          </a:p>
          <a:p>
            <a:pPr marL="514350" indent="-514350">
              <a:buFont typeface="+mj-lt"/>
              <a:buAutoNum type="alphaUcPeriod"/>
            </a:pPr>
            <a:r>
              <a:rPr lang="en-GB" altLang="zh-HK" sz="4000" dirty="0"/>
              <a:t>All of the above </a:t>
            </a:r>
            <a:endParaRPr lang="zh-HK" altLang="en-US" sz="4000" dirty="0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70C20AE5-8235-4D83-9AE8-B1196560F322}"/>
              </a:ext>
            </a:extLst>
          </p:cNvPr>
          <p:cNvSpPr/>
          <p:nvPr/>
        </p:nvSpPr>
        <p:spPr>
          <a:xfrm>
            <a:off x="838200" y="4986067"/>
            <a:ext cx="4165121" cy="65560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36EEC6-C731-48FD-9DB4-6160DD416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HK"/>
              <a:t>Copyright @ HKMU, 2022</a:t>
            </a:r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B0FA5A-9ADF-4EE7-B292-1DCBC13BA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HK" altLang="zh-HK"/>
              <a:t>Dr CHEUNG Ka Tik</a:t>
            </a:r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1C1233-DFE6-47B3-BDB1-F18C86570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6E087-1BB2-4774-A782-8ABFD65CFBF6}" type="slidenum">
              <a:rPr lang="zh-HK" altLang="en-US" smtClean="0"/>
              <a:t>11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910448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70262E4-A163-4A10-AC05-1999C013A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503148"/>
            <a:ext cx="11019554" cy="1325563"/>
          </a:xfrm>
        </p:spPr>
        <p:txBody>
          <a:bodyPr>
            <a:noAutofit/>
          </a:bodyPr>
          <a:lstStyle/>
          <a:p>
            <a:r>
              <a:rPr lang="en-GB" altLang="zh-HK" sz="4400" dirty="0"/>
              <a:t>9. The possible reason of false positive result in RAT when using non-human sample:</a:t>
            </a:r>
            <a:endParaRPr lang="zh-HK" altLang="en-US" sz="4400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534D0A6-4BD4-4642-9FD1-E78B3050DF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28194"/>
            <a:ext cx="10515600" cy="43513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GB" altLang="zh-HK" sz="4800" dirty="0"/>
              <a:t>pH effect</a:t>
            </a:r>
          </a:p>
          <a:p>
            <a:pPr marL="514350" indent="-514350">
              <a:buFont typeface="+mj-lt"/>
              <a:buAutoNum type="alphaUcPeriod"/>
            </a:pPr>
            <a:r>
              <a:rPr lang="en-GB" altLang="zh-HK" sz="4800" dirty="0"/>
              <a:t>Temperature effect</a:t>
            </a:r>
          </a:p>
          <a:p>
            <a:pPr marL="514350" indent="-514350">
              <a:buFont typeface="+mj-lt"/>
              <a:buAutoNum type="alphaUcPeriod"/>
            </a:pPr>
            <a:r>
              <a:rPr lang="en-GB" altLang="zh-HK" sz="4800" dirty="0"/>
              <a:t>Long incubation time</a:t>
            </a:r>
          </a:p>
          <a:p>
            <a:pPr marL="514350" indent="-514350">
              <a:buFont typeface="+mj-lt"/>
              <a:buAutoNum type="alphaUcPeriod"/>
            </a:pPr>
            <a:r>
              <a:rPr lang="en-GB" altLang="zh-HK" sz="4800" dirty="0"/>
              <a:t>Not sufficient sample </a:t>
            </a:r>
            <a:endParaRPr lang="zh-HK" altLang="en-US" sz="4800" dirty="0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C63D7A34-BA60-42CA-8C74-98A3298DB935}"/>
              </a:ext>
            </a:extLst>
          </p:cNvPr>
          <p:cNvSpPr/>
          <p:nvPr/>
        </p:nvSpPr>
        <p:spPr>
          <a:xfrm>
            <a:off x="510396" y="2528194"/>
            <a:ext cx="4165121" cy="65560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F37DAA-8A4C-4F6D-BB42-42FD47C5E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HK"/>
              <a:t>Copyright @ HKMU, 2022</a:t>
            </a:r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22EEE5-10DF-4A71-9A67-50C4F1E85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HK" altLang="zh-HK"/>
              <a:t>Dr CHEUNG Ka Tik</a:t>
            </a:r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D11138-9278-481B-98B5-6F994C070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6E087-1BB2-4774-A782-8ABFD65CFBF6}" type="slidenum">
              <a:rPr lang="zh-HK" altLang="en-US" smtClean="0"/>
              <a:t>12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54502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C7FB5D9-0D71-408E-9842-A8A478F42A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Autofit/>
          </a:bodyPr>
          <a:lstStyle/>
          <a:p>
            <a:r>
              <a:rPr lang="en-GB" altLang="zh-HK" dirty="0"/>
              <a:t>10. How to dispose materials after the RAT test?</a:t>
            </a:r>
            <a:endParaRPr lang="zh-HK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9749F34-9F30-46C7-9BF5-B3CE941FE8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41537"/>
            <a:ext cx="10515600" cy="43513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altLang="zh-HK" sz="3600" dirty="0">
                <a:solidFill>
                  <a:schemeClr val="tx1"/>
                </a:solidFill>
              </a:rPr>
              <a:t>Wrap and seal all the product components of the testing kit.</a:t>
            </a:r>
            <a:endParaRPr lang="en-HK" altLang="zh-HK" sz="3600" dirty="0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alphaUcPeriod"/>
            </a:pPr>
            <a:r>
              <a:rPr lang="en-US" altLang="zh-HK" sz="3600" dirty="0">
                <a:solidFill>
                  <a:schemeClr val="tx1"/>
                </a:solidFill>
              </a:rPr>
              <a:t>Wash hands properly afterwards</a:t>
            </a:r>
            <a:endParaRPr lang="zh-HK" altLang="en-US" sz="3600" dirty="0"/>
          </a:p>
          <a:p>
            <a:pPr marL="514350" indent="-514350">
              <a:buFont typeface="+mj-lt"/>
              <a:buAutoNum type="alphaUcPeriod"/>
            </a:pPr>
            <a:r>
              <a:rPr lang="en-US" altLang="zh-HK" sz="3600" dirty="0">
                <a:solidFill>
                  <a:schemeClr val="tx1"/>
                </a:solidFill>
              </a:rPr>
              <a:t>Dispose properly according to manufacturers’ instructions.</a:t>
            </a:r>
            <a:endParaRPr lang="en-HK" altLang="zh-HK" sz="3600" dirty="0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alphaUcPeriod"/>
            </a:pPr>
            <a:r>
              <a:rPr lang="en-GB" altLang="zh-HK" sz="3600" dirty="0"/>
              <a:t>All of the above </a:t>
            </a:r>
            <a:endParaRPr lang="zh-HK" altLang="en-US" sz="3600" dirty="0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F59A8138-F7EC-4B91-AF7E-E7BBE3BFB612}"/>
              </a:ext>
            </a:extLst>
          </p:cNvPr>
          <p:cNvSpPr/>
          <p:nvPr/>
        </p:nvSpPr>
        <p:spPr>
          <a:xfrm>
            <a:off x="838200" y="4913882"/>
            <a:ext cx="4337649" cy="7795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96B99B-4C17-43AA-9065-4DCA672BD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HK"/>
              <a:t>Copyright @ HKMU, 2022</a:t>
            </a:r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E3D2FA-D5ED-4E09-B244-70041D2DE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HK" altLang="zh-HK"/>
              <a:t>Dr CHEUNG Ka Tik</a:t>
            </a:r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3DB54D-D95E-4DF6-9B13-C85597C1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6E087-1BB2-4774-A782-8ABFD65CFBF6}" type="slidenum">
              <a:rPr lang="zh-HK" altLang="en-US" smtClean="0"/>
              <a:t>13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47306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8B09CC5-F6DD-4D77-BC0C-5DDD41416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zh-HK" sz="4800" b="1" dirty="0">
                <a:latin typeface="Cambria" panose="02040503050406030204" pitchFamily="18" charset="0"/>
                <a:ea typeface="Cambria" panose="02040503050406030204" pitchFamily="18" charset="0"/>
              </a:rPr>
              <a:t>1. What is RAT? </a:t>
            </a:r>
            <a:endParaRPr lang="zh-HK" altLang="en-US" sz="4800" b="1" dirty="0">
              <a:latin typeface="Cambria" panose="02040503050406030204" pitchFamily="18" charset="0"/>
            </a:endParaRP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75053D2-0B56-4DAB-B022-11D2AA8C2A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altLang="zh-HK" dirty="0"/>
              <a:t>A                                                              C</a:t>
            </a:r>
          </a:p>
          <a:p>
            <a:pPr marL="0" indent="0">
              <a:buNone/>
            </a:pPr>
            <a:endParaRPr lang="en-GB" altLang="zh-HK" dirty="0"/>
          </a:p>
          <a:p>
            <a:pPr marL="0" indent="0">
              <a:buNone/>
            </a:pPr>
            <a:endParaRPr lang="en-GB" altLang="zh-HK" dirty="0"/>
          </a:p>
          <a:p>
            <a:pPr marL="0" indent="0">
              <a:buNone/>
            </a:pPr>
            <a:endParaRPr lang="en-GB" altLang="zh-HK" dirty="0"/>
          </a:p>
          <a:p>
            <a:pPr marL="0" indent="0">
              <a:buNone/>
            </a:pPr>
            <a:endParaRPr lang="en-GB" altLang="zh-HK" dirty="0"/>
          </a:p>
          <a:p>
            <a:pPr marL="0" indent="0">
              <a:buNone/>
            </a:pPr>
            <a:r>
              <a:rPr lang="en-GB" altLang="zh-HK" dirty="0"/>
              <a:t>B                                                               D</a:t>
            </a:r>
            <a:endParaRPr lang="zh-HK" altLang="en-US" dirty="0"/>
          </a:p>
        </p:txBody>
      </p:sp>
      <p:sp>
        <p:nvSpPr>
          <p:cNvPr id="4" name="橢圓 3">
            <a:extLst>
              <a:ext uri="{FF2B5EF4-FFF2-40B4-BE49-F238E27FC236}">
                <a16:creationId xmlns:a16="http://schemas.microsoft.com/office/drawing/2014/main" id="{A28B8992-5A63-4BF9-807B-E4672379B14F}"/>
              </a:ext>
            </a:extLst>
          </p:cNvPr>
          <p:cNvSpPr/>
          <p:nvPr/>
        </p:nvSpPr>
        <p:spPr>
          <a:xfrm>
            <a:off x="7177177" y="3650875"/>
            <a:ext cx="2863970" cy="233970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787C533-82AA-4F56-BFEA-7A200CB42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HK"/>
              <a:t>Copyright @ HKMU, 2022</a:t>
            </a:r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9C96169-604E-4FE5-B012-B918EACEC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HK" altLang="zh-HK"/>
              <a:t>Dr CHEUNG Ka Tik</a:t>
            </a:r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3BD336-AE2E-4E8C-9F71-45DE8932B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6E087-1BB2-4774-A782-8ABFD65CFBF6}" type="slidenum">
              <a:rPr lang="zh-HK" altLang="en-US" smtClean="0"/>
              <a:t>2</a:t>
            </a:fld>
            <a:endParaRPr lang="zh-HK" altLang="en-US"/>
          </a:p>
        </p:txBody>
      </p:sp>
      <p:pic>
        <p:nvPicPr>
          <p:cNvPr id="1026" name="Picture 2" descr="https://openclipart.org/image/800px/1898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055" y="1932854"/>
            <a:ext cx="3193632" cy="166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ree cute cat animal illustration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3821" y="1371964"/>
            <a:ext cx="4075828" cy="2649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Free hat clothing fedora vector"/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0770" y="4206388"/>
            <a:ext cx="3002603" cy="2172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Free covid self-test positive vecto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024378" y="3544627"/>
            <a:ext cx="1305215" cy="2610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7436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6A07E97-EDA3-42FB-9FBD-859E88262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HK" altLang="zh-HK" b="1" dirty="0"/>
              <a:t>2. What is COVID-19?</a:t>
            </a:r>
            <a:endParaRPr lang="zh-HK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C63D83D-CCB6-4A3A-BB96-042D0E48E5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11200" indent="-711200">
              <a:buFont typeface="Arial" panose="020B0604020202020204" pitchFamily="34" charset="0"/>
              <a:buAutoNum type="alphaUcPeriod"/>
            </a:pPr>
            <a:r>
              <a:rPr lang="en-US" altLang="zh-HK" sz="4800" dirty="0"/>
              <a:t>SARS-CoV-1</a:t>
            </a:r>
          </a:p>
          <a:p>
            <a:pPr marL="711200" lvl="0" indent="-711200">
              <a:buAutoNum type="alphaUcPeriod"/>
            </a:pPr>
            <a:r>
              <a:rPr lang="en-US" altLang="zh-HK" sz="4800" dirty="0"/>
              <a:t>SARS-CoV-2</a:t>
            </a:r>
          </a:p>
          <a:p>
            <a:pPr marL="711200" indent="-711200">
              <a:buFont typeface="Arial" panose="020B0604020202020204" pitchFamily="34" charset="0"/>
              <a:buAutoNum type="alphaUcPeriod"/>
            </a:pPr>
            <a:r>
              <a:rPr lang="en-US" altLang="zh-HK" sz="4800" dirty="0"/>
              <a:t>SARS-CoV-3</a:t>
            </a:r>
            <a:endParaRPr lang="zh-HK" altLang="en-US" sz="4800" dirty="0"/>
          </a:p>
          <a:p>
            <a:pPr marL="711200" indent="-711200">
              <a:buFont typeface="Arial" panose="020B0604020202020204" pitchFamily="34" charset="0"/>
              <a:buAutoNum type="alphaUcPeriod"/>
            </a:pPr>
            <a:r>
              <a:rPr lang="en-US" altLang="zh-HK" sz="4800" dirty="0"/>
              <a:t>SARS-CoV-4</a:t>
            </a:r>
            <a:endParaRPr lang="zh-HK" altLang="en-US" sz="4800" dirty="0"/>
          </a:p>
          <a:p>
            <a:pPr marL="514350" lvl="0" indent="-514350">
              <a:buAutoNum type="alphaUcPeriod"/>
            </a:pPr>
            <a:endParaRPr lang="en-US" altLang="zh-HK" sz="2800" dirty="0">
              <a:latin typeface="+mn-lt"/>
            </a:endParaRPr>
          </a:p>
          <a:p>
            <a:pPr marL="514350" lvl="0" indent="-514350">
              <a:buAutoNum type="alphaUcPeriod"/>
            </a:pPr>
            <a:endParaRPr lang="zh-HK" altLang="en-US" dirty="0"/>
          </a:p>
          <a:p>
            <a:pPr marL="514350" indent="-514350">
              <a:buFont typeface="+mj-lt"/>
              <a:buAutoNum type="alphaUcPeriod"/>
            </a:pPr>
            <a:endParaRPr lang="zh-HK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30E639-0633-4175-B6A0-0F1A97056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HK"/>
              <a:t>Copyright @ HKMU, 2022</a:t>
            </a:r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A35054-94A2-47CB-892B-6B9AD85E7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HK" altLang="zh-HK"/>
              <a:t>Dr CHEUNG Ka Tik</a:t>
            </a:r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D2AC4D-609D-40EA-907D-526E4CF14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6E087-1BB2-4774-A782-8ABFD65CFBF6}" type="slidenum">
              <a:rPr lang="zh-HK" altLang="en-US" smtClean="0"/>
              <a:t>3</a:t>
            </a:fld>
            <a:endParaRPr lang="zh-HK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0EC805AE-27D1-47B8-949C-A2E29A9FE28A}"/>
              </a:ext>
            </a:extLst>
          </p:cNvPr>
          <p:cNvSpPr/>
          <p:nvPr/>
        </p:nvSpPr>
        <p:spPr>
          <a:xfrm>
            <a:off x="838200" y="4106174"/>
            <a:ext cx="4038600" cy="87989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8144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BD7AAA4-9AAE-4B0D-830F-8B09E0D98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HK" b="1" dirty="0"/>
              <a:t>3. The symptoms for Covid include:</a:t>
            </a:r>
            <a:endParaRPr lang="zh-HK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853C809-13B8-4BF9-A854-B4E2EB9085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92813"/>
            <a:ext cx="10515600" cy="43513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altLang="zh-HK" sz="3600" dirty="0"/>
              <a:t>Fever or chills, muscle or body aches.</a:t>
            </a:r>
          </a:p>
          <a:p>
            <a:pPr marL="514350" indent="-514350">
              <a:buFont typeface="+mj-lt"/>
              <a:buAutoNum type="alphaUcPeriod"/>
            </a:pPr>
            <a:r>
              <a:rPr lang="en-US" altLang="zh-HK" sz="3600" dirty="0"/>
              <a:t>Cough, shortness of breath, difficulty breathing.</a:t>
            </a:r>
          </a:p>
          <a:p>
            <a:pPr marL="514350" indent="-514350">
              <a:buFont typeface="+mj-lt"/>
              <a:buAutoNum type="alphaUcPeriod"/>
            </a:pPr>
            <a:r>
              <a:rPr lang="en-US" altLang="zh-HK" sz="3600" dirty="0"/>
              <a:t>Fatigue, headache, nasal congestion or runny nose, sore throat.</a:t>
            </a:r>
          </a:p>
          <a:p>
            <a:pPr marL="514350" indent="-514350">
              <a:buFont typeface="+mj-lt"/>
              <a:buAutoNum type="alphaUcPeriod"/>
            </a:pPr>
            <a:r>
              <a:rPr lang="en-US" altLang="zh-HK" sz="3600" dirty="0"/>
              <a:t>All of the above</a:t>
            </a:r>
          </a:p>
          <a:p>
            <a:endParaRPr lang="en-GB" altLang="zh-HK" sz="3600" dirty="0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61C2C310-4EFE-4E43-BF50-6E260AD127A3}"/>
              </a:ext>
            </a:extLst>
          </p:cNvPr>
          <p:cNvSpPr/>
          <p:nvPr/>
        </p:nvSpPr>
        <p:spPr>
          <a:xfrm>
            <a:off x="838199" y="4620126"/>
            <a:ext cx="3724175" cy="6209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95ABD1-0777-46B8-B6BC-06F615C30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HK"/>
              <a:t>Copyright @ HKMU, 2022</a:t>
            </a:r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887CD8-97DD-4DFA-8941-42E26F8FF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HK" altLang="zh-HK"/>
              <a:t>Dr CHEUNG Ka Tik</a:t>
            </a:r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C1A294-F98C-4F98-A227-345CCC6D3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6E087-1BB2-4774-A782-8ABFD65CFBF6}" type="slidenum">
              <a:rPr lang="zh-HK" altLang="en-US" smtClean="0"/>
              <a:t>4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324095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950F36B-5156-4398-986C-1081B3FBD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altLang="zh-HK" b="1" dirty="0"/>
              <a:t>4. What is the relationship of Ct value and viral load in Rt-PCR?</a:t>
            </a:r>
            <a:endParaRPr lang="zh-HK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04F4915-2326-4308-912F-2B48C6754B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379855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GB" altLang="zh-HK" sz="4800" dirty="0"/>
              <a:t> Direct proportional </a:t>
            </a:r>
          </a:p>
          <a:p>
            <a:pPr marL="514350" indent="-514350">
              <a:buFont typeface="+mj-lt"/>
              <a:buAutoNum type="alphaUcPeriod"/>
            </a:pPr>
            <a:r>
              <a:rPr lang="en-GB" altLang="zh-HK" sz="4800" dirty="0"/>
              <a:t> Indirect proportional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7F3E7EB4-22A7-47F6-B9CD-0D555CA7ABD5}"/>
              </a:ext>
            </a:extLst>
          </p:cNvPr>
          <p:cNvSpPr/>
          <p:nvPr/>
        </p:nvSpPr>
        <p:spPr>
          <a:xfrm>
            <a:off x="838200" y="3209026"/>
            <a:ext cx="5993921" cy="82813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11F31B-DD49-4D9C-B7F0-10B4E737A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HK"/>
              <a:t>Copyright @ HKMU, 2022</a:t>
            </a:r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B9C47E-AB82-4615-B1E6-C91D92449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HK" altLang="zh-HK"/>
              <a:t>Dr CHEUNG Ka Tik</a:t>
            </a:r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32AD19-1325-49E4-AEB3-36918CE7A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6E087-1BB2-4774-A782-8ABFD65CFBF6}" type="slidenum">
              <a:rPr lang="zh-HK" altLang="en-US" smtClean="0"/>
              <a:t>5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02487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6B4CF50-0432-4138-9070-75C2D9244C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HK" b="1" dirty="0"/>
              <a:t>5. The best and most accurate way to diagnose Covid-19 is:</a:t>
            </a:r>
            <a:endParaRPr lang="zh-HK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77B4CCE-B536-4A23-819C-18813E5C93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36265"/>
            <a:ext cx="10515600" cy="354120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altLang="zh-HK" sz="3600" dirty="0"/>
              <a:t>Identifying symptoms, such as fever, cough, or sore throat.</a:t>
            </a:r>
          </a:p>
          <a:p>
            <a:pPr marL="514350" indent="-514350">
              <a:buFont typeface="+mj-lt"/>
              <a:buAutoNum type="alphaUcPeriod"/>
            </a:pPr>
            <a:r>
              <a:rPr lang="en-US" altLang="zh-HK" sz="3600" dirty="0"/>
              <a:t>A qualitative Covid polymerase chain reaction (PCR) or molecular test.</a:t>
            </a:r>
          </a:p>
          <a:p>
            <a:pPr marL="514350" indent="-514350">
              <a:buFont typeface="+mj-lt"/>
              <a:buAutoNum type="alphaUcPeriod"/>
            </a:pPr>
            <a:r>
              <a:rPr lang="en-US" altLang="zh-HK" sz="3600" dirty="0"/>
              <a:t>There is no best or accurate way to diagnose Covid.</a:t>
            </a:r>
          </a:p>
          <a:p>
            <a:pPr marL="514350" indent="-514350">
              <a:buFont typeface="+mj-lt"/>
              <a:buAutoNum type="alphaUcPeriod"/>
            </a:pPr>
            <a:r>
              <a:rPr lang="en-US" altLang="zh-HK" sz="3600" dirty="0"/>
              <a:t>Rapid antigen test</a:t>
            </a:r>
            <a:endParaRPr lang="zh-HK" altLang="en-US" sz="3600" dirty="0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C60885C2-EE58-46B4-B512-48D9B1D1C0D6}"/>
              </a:ext>
            </a:extLst>
          </p:cNvPr>
          <p:cNvSpPr/>
          <p:nvPr/>
        </p:nvSpPr>
        <p:spPr>
          <a:xfrm>
            <a:off x="838200" y="3473246"/>
            <a:ext cx="10515600" cy="11386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111EB2-FA24-4584-93CE-3FB99A2E3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HK"/>
              <a:t>Copyright @ HKMU, 2022</a:t>
            </a:r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86561F-61F0-4B4F-9B49-6301EC53E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HK" altLang="zh-HK"/>
              <a:t>Dr CHEUNG Ka Tik</a:t>
            </a:r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66E5A6-60DA-4F98-8822-A1FC3017D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6E087-1BB2-4774-A782-8ABFD65CFBF6}" type="slidenum">
              <a:rPr lang="zh-HK" altLang="en-US" smtClean="0"/>
              <a:t>6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059108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9925554-65B3-4EA5-A5C5-CE391B5479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1389"/>
            <a:ext cx="10515600" cy="1325563"/>
          </a:xfrm>
        </p:spPr>
        <p:txBody>
          <a:bodyPr>
            <a:noAutofit/>
          </a:bodyPr>
          <a:lstStyle/>
          <a:p>
            <a:r>
              <a:rPr lang="en-US" altLang="zh-HK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Could Vaccination Cause me to Test Positive for Covid-19?</a:t>
            </a:r>
            <a:endParaRPr lang="zh-HK" alt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A85CC3AD-A4C5-4000-B740-0D9878A445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7373" y="2095806"/>
            <a:ext cx="7637253" cy="4081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3B0B6C-339F-48A1-925F-2D8803039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HK"/>
              <a:t>Copyright @ HKMU, 2022</a:t>
            </a:r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98091-FE07-41C1-A6D8-1884E19EF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HK" altLang="zh-HK"/>
              <a:t>Dr CHEUNG Ka Tik</a:t>
            </a:r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A68E0A-6133-43E2-A434-C36C7E9A8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6E087-1BB2-4774-A782-8ABFD65CFBF6}" type="slidenum">
              <a:rPr lang="zh-HK" altLang="en-US" smtClean="0"/>
              <a:t>7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133923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9925554-65B3-4EA5-A5C5-CE391B547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HK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Could Vaccination Cause me to Test Positive for Covid-19?</a:t>
            </a:r>
            <a:endParaRPr lang="zh-HK" alt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A85CC3AD-A4C5-4000-B740-0D9878A445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7373" y="2095806"/>
            <a:ext cx="7637253" cy="4081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B7BD4B35-1EA3-4F63-82EF-744438A4EFD8}"/>
              </a:ext>
            </a:extLst>
          </p:cNvPr>
          <p:cNvSpPr/>
          <p:nvPr/>
        </p:nvSpPr>
        <p:spPr>
          <a:xfrm>
            <a:off x="5969479" y="1825625"/>
            <a:ext cx="276046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88A9B6A3-9345-421E-92B2-21D09FFC48C6}"/>
              </a:ext>
            </a:extLst>
          </p:cNvPr>
          <p:cNvSpPr/>
          <p:nvPr/>
        </p:nvSpPr>
        <p:spPr>
          <a:xfrm>
            <a:off x="2277373" y="1690688"/>
            <a:ext cx="3968152" cy="4667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D0A17B-C440-44F5-9EE0-E80A8FBFB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HK"/>
              <a:t>Copyright @ HKMU, 2022</a:t>
            </a:r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A69704-5B90-4368-A5C4-8FA3E9CED8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HK" altLang="zh-HK"/>
              <a:t>Dr CHEUNG Ka Tik</a:t>
            </a:r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81DE78-1B60-4AD4-8FA7-250C1D4FC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6E087-1BB2-4774-A782-8ABFD65CFBF6}" type="slidenum">
              <a:rPr lang="zh-HK" altLang="en-US" smtClean="0"/>
              <a:t>8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964204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A09B3D7-1DED-49E1-9873-FE6FAA9E43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altLang="zh-HK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Can RAT Tests Work on Other Samples?</a:t>
            </a:r>
            <a:endParaRPr lang="zh-HK" altLang="en-US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458CBCDB-06D7-46EE-8D3F-D7F162B521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7373" y="2095806"/>
            <a:ext cx="7637253" cy="4081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748F56-6544-418F-A873-F3D1692813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HK"/>
              <a:t>Copyright @ HKMU, 2022</a:t>
            </a:r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F03C2C-4034-485A-8C37-79867744B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HK" altLang="zh-HK"/>
              <a:t>Dr CHEUNG Ka Tik</a:t>
            </a:r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1D3244-2621-47A2-843B-31B4EB375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6E087-1BB2-4774-A782-8ABFD65CFBF6}" type="slidenum">
              <a:rPr lang="zh-HK" altLang="en-US" smtClean="0"/>
              <a:t>9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5436182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435</Words>
  <Application>Microsoft Office PowerPoint</Application>
  <PresentationFormat>寬螢幕</PresentationFormat>
  <Paragraphs>87</Paragraphs>
  <Slides>13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8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13</vt:i4>
      </vt:variant>
    </vt:vector>
  </HeadingPairs>
  <TitlesOfParts>
    <vt:vector size="22" baseType="lpstr">
      <vt:lpstr>Allumi</vt:lpstr>
      <vt:lpstr>Arial</vt:lpstr>
      <vt:lpstr>Arial Black</vt:lpstr>
      <vt:lpstr>Calibri</vt:lpstr>
      <vt:lpstr>Calibri Light</vt:lpstr>
      <vt:lpstr>Cambria</vt:lpstr>
      <vt:lpstr>微軟正黑體</vt:lpstr>
      <vt:lpstr>新細明體</vt:lpstr>
      <vt:lpstr>Office 佈景主題</vt:lpstr>
      <vt:lpstr>The Myth of RAT for COVID-19 新冠快測的迷思</vt:lpstr>
      <vt:lpstr>1. What is RAT? </vt:lpstr>
      <vt:lpstr>2. What is COVID-19?</vt:lpstr>
      <vt:lpstr>3. The symptoms for Covid include:</vt:lpstr>
      <vt:lpstr>4. What is the relationship of Ct value and viral load in Rt-PCR?</vt:lpstr>
      <vt:lpstr>5. The best and most accurate way to diagnose Covid-19 is:</vt:lpstr>
      <vt:lpstr>6. Could Vaccination Cause me to Test Positive for Covid-19?</vt:lpstr>
      <vt:lpstr>6. Could Vaccination Cause me to Test Positive for Covid-19?</vt:lpstr>
      <vt:lpstr>7. Can RAT Tests Work on Other Samples?</vt:lpstr>
      <vt:lpstr>7. Can RAT Tests Work on Other Samples?</vt:lpstr>
      <vt:lpstr>8. Which of the following is the tip for choosing a RAT? </vt:lpstr>
      <vt:lpstr>9. The possible reason of false positive result in RAT when using non-human sample:</vt:lpstr>
      <vt:lpstr>10. How to dispose materials after the RAT test?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Myth of RAT for COVID-19 新冠快測的迷思</dc:title>
  <dc:creator>KT CHEUNG</dc:creator>
  <cp:lastModifiedBy>Ronald CHOW Ka Chun</cp:lastModifiedBy>
  <cp:revision>3</cp:revision>
  <dcterms:created xsi:type="dcterms:W3CDTF">2022-03-04T00:59:34Z</dcterms:created>
  <dcterms:modified xsi:type="dcterms:W3CDTF">2024-01-18T06:54:32Z</dcterms:modified>
</cp:coreProperties>
</file>