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395" r:id="rId2"/>
    <p:sldId id="328" r:id="rId3"/>
    <p:sldId id="298" r:id="rId4"/>
    <p:sldId id="299" r:id="rId5"/>
    <p:sldId id="301" r:id="rId6"/>
    <p:sldId id="343" r:id="rId7"/>
    <p:sldId id="258" r:id="rId8"/>
    <p:sldId id="296" r:id="rId9"/>
    <p:sldId id="349" r:id="rId10"/>
    <p:sldId id="292" r:id="rId11"/>
    <p:sldId id="293" r:id="rId12"/>
    <p:sldId id="294" r:id="rId13"/>
    <p:sldId id="295" r:id="rId14"/>
    <p:sldId id="297" r:id="rId15"/>
    <p:sldId id="302" r:id="rId16"/>
    <p:sldId id="347" r:id="rId17"/>
    <p:sldId id="348" r:id="rId18"/>
    <p:sldId id="350" r:id="rId19"/>
    <p:sldId id="351" r:id="rId20"/>
    <p:sldId id="352" r:id="rId21"/>
    <p:sldId id="353" r:id="rId22"/>
    <p:sldId id="354" r:id="rId23"/>
    <p:sldId id="306" r:id="rId24"/>
    <p:sldId id="355" r:id="rId25"/>
    <p:sldId id="304" r:id="rId26"/>
    <p:sldId id="356" r:id="rId27"/>
    <p:sldId id="365" r:id="rId28"/>
    <p:sldId id="366" r:id="rId29"/>
    <p:sldId id="367" r:id="rId30"/>
    <p:sldId id="368" r:id="rId31"/>
    <p:sldId id="369" r:id="rId32"/>
    <p:sldId id="370" r:id="rId33"/>
    <p:sldId id="371" r:id="rId34"/>
    <p:sldId id="372" r:id="rId35"/>
    <p:sldId id="373" r:id="rId36"/>
    <p:sldId id="374" r:id="rId37"/>
    <p:sldId id="375" r:id="rId38"/>
    <p:sldId id="376" r:id="rId39"/>
    <p:sldId id="377" r:id="rId40"/>
    <p:sldId id="378" r:id="rId41"/>
    <p:sldId id="379" r:id="rId42"/>
    <p:sldId id="380" r:id="rId43"/>
    <p:sldId id="381" r:id="rId44"/>
    <p:sldId id="382" r:id="rId45"/>
    <p:sldId id="383" r:id="rId46"/>
    <p:sldId id="384" r:id="rId47"/>
    <p:sldId id="385" r:id="rId48"/>
    <p:sldId id="386" r:id="rId49"/>
    <p:sldId id="387" r:id="rId50"/>
    <p:sldId id="388" r:id="rId51"/>
    <p:sldId id="389" r:id="rId52"/>
    <p:sldId id="390" r:id="rId53"/>
    <p:sldId id="391" r:id="rId54"/>
    <p:sldId id="393" r:id="rId55"/>
    <p:sldId id="392" r:id="rId56"/>
    <p:sldId id="357" r:id="rId57"/>
    <p:sldId id="358" r:id="rId58"/>
    <p:sldId id="359" r:id="rId59"/>
    <p:sldId id="360" r:id="rId60"/>
    <p:sldId id="361" r:id="rId61"/>
    <p:sldId id="259" r:id="rId62"/>
    <p:sldId id="334" r:id="rId63"/>
    <p:sldId id="362" r:id="rId64"/>
    <p:sldId id="363" r:id="rId65"/>
    <p:sldId id="364" r:id="rId66"/>
    <p:sldId id="291" r:id="rId6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HK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5AC1E-45F7-4B44-A8BE-2AF6F61F2407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EF81-FFB3-4F11-A95F-CDB20BB6C306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1732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941689"/>
            <a:ext cx="10972800" cy="4204232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3"/>
              </a:buBlip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 smtClean="0"/>
              <a:t>按一下</a:t>
            </a:r>
            <a:r>
              <a:rPr lang="zh-TW" altLang="en-US" dirty="0"/>
              <a:t>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459402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3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pic>
        <p:nvPicPr>
          <p:cNvPr id="7" name="Picture 2" descr="D:\echo\STEAM Project\Modules-Materials\06Confusing the Wind\step01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5952" y="205473"/>
            <a:ext cx="1817530" cy="148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2426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ep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8A93E246-752A-4BA2-B81D-224EAC761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7" y="459402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3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D5EEEF81-FFB3-4F11-A95F-CDB20BB6C306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05952" y="205473"/>
            <a:ext cx="1817529" cy="148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3407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5AC1E-45F7-4B44-A8BE-2AF6F61F2407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EF81-FFB3-4F11-A95F-CDB20BB6C3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8A93E246-752A-4BA2-B81D-224EAC761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7" y="459402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3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372557" y="1941689"/>
            <a:ext cx="10972800" cy="4204232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2"/>
              </a:buBlip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B6923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 smtClean="0"/>
              <a:t>按一下</a:t>
            </a:r>
            <a:r>
              <a:rPr lang="zh-TW" altLang="en-US" dirty="0"/>
              <a:t>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pic>
        <p:nvPicPr>
          <p:cNvPr id="9" name="Picture 2" descr="D:\echo\STEAM Project\Modules-Materials\06Confusing the Wind\step01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5952" y="205473"/>
            <a:ext cx="1817530" cy="148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450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5AC1E-45F7-4B44-A8BE-2AF6F61F2407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EEF81-FFB3-4F11-A95F-CDB20BB6C306}" type="slidenum">
              <a:rPr lang="en-US" smtClean="0"/>
              <a:t>‹#›</a:t>
            </a:fld>
            <a:endParaRPr lang="en-US"/>
          </a:p>
        </p:txBody>
      </p:sp>
    </p:spTree>
    <p:custDataLst>
      <p:tags r:id="rId6"/>
    </p:custDataLst>
    <p:extLst>
      <p:ext uri="{BB962C8B-B14F-4D97-AF65-F5344CB8AC3E}">
        <p14:creationId xmlns:p14="http://schemas.microsoft.com/office/powerpoint/2010/main" val="175353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8" r:id="rId2"/>
    <p:sldLayoutId id="2147483684" r:id="rId3"/>
    <p:sldLayoutId id="2147483686" r:id="rId4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hyperlink" Target="https://microbit.org/" TargetMode="External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9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0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3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4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5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6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7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8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9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60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61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g"/><Relationship Id="rId3" Type="http://schemas.openxmlformats.org/officeDocument/2006/relationships/image" Target="../media/image44.png"/><Relationship Id="rId7" Type="http://schemas.openxmlformats.org/officeDocument/2006/relationships/image" Target="../media/image62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g"/><Relationship Id="rId3" Type="http://schemas.openxmlformats.org/officeDocument/2006/relationships/image" Target="../media/image44.png"/><Relationship Id="rId7" Type="http://schemas.openxmlformats.org/officeDocument/2006/relationships/image" Target="../media/image64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66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image" Target="../media/image44.png"/><Relationship Id="rId7" Type="http://schemas.openxmlformats.org/officeDocument/2006/relationships/image" Target="../media/image67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g"/><Relationship Id="rId3" Type="http://schemas.openxmlformats.org/officeDocument/2006/relationships/image" Target="../media/image44.png"/><Relationship Id="rId7" Type="http://schemas.openxmlformats.org/officeDocument/2006/relationships/image" Target="../media/image68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70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38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71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72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g"/><Relationship Id="rId3" Type="http://schemas.openxmlformats.org/officeDocument/2006/relationships/image" Target="../media/image44.png"/><Relationship Id="rId7" Type="http://schemas.openxmlformats.org/officeDocument/2006/relationships/image" Target="../media/image73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g"/><Relationship Id="rId3" Type="http://schemas.openxmlformats.org/officeDocument/2006/relationships/image" Target="../media/image44.png"/><Relationship Id="rId7" Type="http://schemas.openxmlformats.org/officeDocument/2006/relationships/image" Target="../media/image75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39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9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sa/4.0/" TargetMode="External"/><Relationship Id="rId4" Type="http://schemas.openxmlformats.org/officeDocument/2006/relationships/hyperlink" Target="https://stackoverflow.com/help/licensing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t>1</a:t>
            </a:fld>
            <a:endParaRPr lang="zh-HK" altLang="en-US"/>
          </a:p>
        </p:txBody>
      </p:sp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349962" y="5930536"/>
            <a:ext cx="7322289" cy="766077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rgbClr val="FFFFFF"/>
                </a:solidFill>
                <a:latin typeface="Century Gothic" panose="020B0502020202020204" pitchFamily="34" charset="0"/>
              </a:rPr>
              <a:t>Jockey Club STEAM Education Resources Sharing Scheme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rgbClr val="FFFFFF"/>
                </a:solidFill>
                <a:latin typeface="Century Gothic" panose="020B0502020202020204" pitchFamily="34" charset="0"/>
              </a:rPr>
              <a:t>First Edition Dec 2019</a:t>
            </a:r>
            <a:endParaRPr lang="zh-TW" altLang="en-US" sz="1400" kern="20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49962" y="905717"/>
            <a:ext cx="832325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34000">
                      <a:srgbClr val="275010"/>
                    </a:gs>
                    <a:gs pos="90000">
                      <a:srgbClr val="B1BC66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STEAM Activity and Experiment: Plane Launcher x </a:t>
            </a:r>
            <a:r>
              <a:rPr lang="en-US" altLang="zh-HK" sz="5400" dirty="0" err="1">
                <a:gradFill>
                  <a:gsLst>
                    <a:gs pos="34000">
                      <a:srgbClr val="275010"/>
                    </a:gs>
                    <a:gs pos="90000">
                      <a:srgbClr val="B1BC66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Micro:bit</a:t>
            </a:r>
            <a:endParaRPr lang="en-US" altLang="zh-TW" sz="4800" dirty="0">
              <a:gradFill>
                <a:gsLst>
                  <a:gs pos="34000">
                    <a:srgbClr val="275010"/>
                  </a:gs>
                  <a:gs pos="90000">
                    <a:srgbClr val="B1BC66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906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Coding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7334" y="1363288"/>
            <a:ext cx="3472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Bluetooth connection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4647" y="1930400"/>
            <a:ext cx="4265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Download the app “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r>
              <a:rPr lang="en-US" sz="2400" b="1" dirty="0">
                <a:latin typeface="Myriad Pro" panose="020B0503030403020204" charset="0"/>
              </a:rPr>
              <a:t>”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0" name="Picture 6" descr="Download on the App Store and Get it on Google Play Button Icons, Vector  Illustration Editorial Image - Illustration of messenger, media: 2014393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023" y="3738110"/>
            <a:ext cx="1865661" cy="140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975" y="2531363"/>
            <a:ext cx="1904709" cy="105987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4330699" y="2384653"/>
            <a:ext cx="7406843" cy="3536634"/>
            <a:chOff x="0" y="203200"/>
            <a:chExt cx="15422788" cy="665480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3"/>
            <a:stretch/>
          </p:blipFill>
          <p:spPr>
            <a:xfrm>
              <a:off x="11567091" y="203200"/>
              <a:ext cx="3855697" cy="665480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48"/>
            <a:stretch/>
          </p:blipFill>
          <p:spPr>
            <a:xfrm>
              <a:off x="0" y="215900"/>
              <a:ext cx="3855697" cy="664210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3"/>
            <a:stretch/>
          </p:blipFill>
          <p:spPr>
            <a:xfrm>
              <a:off x="3855697" y="203200"/>
              <a:ext cx="3855697" cy="66548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3"/>
            <a:stretch/>
          </p:blipFill>
          <p:spPr>
            <a:xfrm>
              <a:off x="7711394" y="203200"/>
              <a:ext cx="3855697" cy="665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225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Coding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323" y="1770610"/>
            <a:ext cx="43258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Click “Manage Connections”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Then “Pair a 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r>
              <a:rPr lang="en-US" sz="2400" b="1" dirty="0">
                <a:latin typeface="Myriad Pro" panose="020B0503030403020204" charset="0"/>
              </a:rPr>
              <a:t>”</a:t>
            </a:r>
            <a:endParaRPr lang="en-HK" sz="2400" b="1" dirty="0">
              <a:latin typeface="Myriad Pro" panose="020B050303040302020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033707" y="1205354"/>
            <a:ext cx="5941049" cy="5067300"/>
            <a:chOff x="3952251" y="981571"/>
            <a:chExt cx="5941049" cy="5067300"/>
          </a:xfrm>
        </p:grpSpPr>
        <p:grpSp>
          <p:nvGrpSpPr>
            <p:cNvPr id="10" name="Group 9"/>
            <p:cNvGrpSpPr/>
            <p:nvPr/>
          </p:nvGrpSpPr>
          <p:grpSpPr>
            <a:xfrm>
              <a:off x="3952251" y="981571"/>
              <a:ext cx="5941049" cy="5067300"/>
              <a:chOff x="4168151" y="266700"/>
              <a:chExt cx="7658777" cy="6591300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89"/>
              <a:stretch/>
            </p:blipFill>
            <p:spPr>
              <a:xfrm>
                <a:off x="4168151" y="266700"/>
                <a:ext cx="3855697" cy="6591300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143"/>
              <a:stretch/>
            </p:blipFill>
            <p:spPr>
              <a:xfrm>
                <a:off x="7971231" y="284163"/>
                <a:ext cx="3855697" cy="6573837"/>
              </a:xfrm>
              <a:prstGeom prst="rect">
                <a:avLst/>
              </a:prstGeom>
            </p:spPr>
          </p:pic>
        </p:grpSp>
        <p:sp>
          <p:nvSpPr>
            <p:cNvPr id="11" name="Rectangle 10"/>
            <p:cNvSpPr/>
            <p:nvPr/>
          </p:nvSpPr>
          <p:spPr>
            <a:xfrm>
              <a:off x="4089400" y="4178900"/>
              <a:ext cx="2717800" cy="502089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065498" y="5335317"/>
              <a:ext cx="2675402" cy="502089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</p:spTree>
    <p:extLst>
      <p:ext uri="{BB962C8B-B14F-4D97-AF65-F5344CB8AC3E}">
        <p14:creationId xmlns:p14="http://schemas.microsoft.com/office/powerpoint/2010/main" val="52365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Coding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82263" y="3141687"/>
            <a:ext cx="3043999" cy="2362837"/>
            <a:chOff x="5235029" y="3504634"/>
            <a:chExt cx="3043999" cy="2362837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5029" y="3707471"/>
              <a:ext cx="2685503" cy="21600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628976" y="3504634"/>
              <a:ext cx="650052" cy="307777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1400" b="1" dirty="0" smtClean="0"/>
                <a:t>Reset</a:t>
              </a:r>
              <a:endParaRPr lang="en-US" sz="1400" b="1" dirty="0"/>
            </a:p>
          </p:txBody>
        </p:sp>
        <p:cxnSp>
          <p:nvCxnSpPr>
            <p:cNvPr id="20" name="Straight Connector 19"/>
            <p:cNvCxnSpPr>
              <a:stCxn id="19" idx="1"/>
            </p:cNvCxnSpPr>
            <p:nvPr/>
          </p:nvCxnSpPr>
          <p:spPr>
            <a:xfrm flipH="1">
              <a:off x="7130841" y="3658523"/>
              <a:ext cx="498135" cy="291047"/>
            </a:xfrm>
            <a:prstGeom prst="line">
              <a:avLst/>
            </a:prstGeom>
            <a:ln w="381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3"/>
          <a:stretch/>
        </p:blipFill>
        <p:spPr>
          <a:xfrm>
            <a:off x="4793051" y="838200"/>
            <a:ext cx="2994743" cy="5719742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793051" y="4267800"/>
            <a:ext cx="1927504" cy="5074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3" name="TextBox 22"/>
          <p:cNvSpPr txBox="1"/>
          <p:nvPr/>
        </p:nvSpPr>
        <p:spPr>
          <a:xfrm>
            <a:off x="824294" y="1596224"/>
            <a:ext cx="2543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Myriad Pro" panose="020B0503030403020204" charset="0"/>
              </a:rPr>
              <a:t>Press and release the “reset” button 3 times</a:t>
            </a:r>
          </a:p>
        </p:txBody>
      </p:sp>
    </p:spTree>
    <p:extLst>
      <p:ext uri="{BB962C8B-B14F-4D97-AF65-F5344CB8AC3E}">
        <p14:creationId xmlns:p14="http://schemas.microsoft.com/office/powerpoint/2010/main" val="361351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Coding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3"/>
          <a:stretch/>
        </p:blipFill>
        <p:spPr>
          <a:xfrm>
            <a:off x="6254916" y="659523"/>
            <a:ext cx="2991121" cy="57128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254916" y="4723524"/>
            <a:ext cx="1927504" cy="60232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Rectangle 8"/>
          <p:cNvSpPr/>
          <p:nvPr/>
        </p:nvSpPr>
        <p:spPr>
          <a:xfrm>
            <a:off x="6574382" y="1212210"/>
            <a:ext cx="2352187" cy="24627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TextBox 9"/>
          <p:cNvSpPr txBox="1"/>
          <p:nvPr/>
        </p:nvSpPr>
        <p:spPr>
          <a:xfrm>
            <a:off x="340372" y="2020792"/>
            <a:ext cx="6169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COPY the LED columns from you 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endParaRPr lang="en-HK" sz="2400" b="1" dirty="0"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Enter the same pattern to the app</a:t>
            </a:r>
          </a:p>
        </p:txBody>
      </p:sp>
    </p:spTree>
    <p:extLst>
      <p:ext uri="{BB962C8B-B14F-4D97-AF65-F5344CB8AC3E}">
        <p14:creationId xmlns:p14="http://schemas.microsoft.com/office/powerpoint/2010/main" val="129523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Coding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7334" y="1757022"/>
            <a:ext cx="1962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 smtClean="0">
                <a:latin typeface="Myriad Pro" panose="020B0503030403020204" charset="0"/>
              </a:rPr>
              <a:t>1 and 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25961" y="1881594"/>
            <a:ext cx="8114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 smtClean="0">
                <a:latin typeface="Myriad Pro" panose="020B0503030403020204" charset="0"/>
              </a:rPr>
              <a:t>1</a:t>
            </a:r>
            <a:endParaRPr lang="en-HK" sz="8800" b="1" dirty="0" smtClean="0"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4295" y="1876676"/>
            <a:ext cx="8114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 smtClean="0">
                <a:latin typeface="Myriad Pro" panose="020B0503030403020204" charset="0"/>
              </a:rPr>
              <a:t>0</a:t>
            </a:r>
            <a:endParaRPr lang="en-HK" sz="8800" b="1" dirty="0" smtClean="0">
              <a:latin typeface="Myriad Pro" panose="020B050303040302020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6579476" y="3323226"/>
            <a:ext cx="1450428" cy="223870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2376609" y="3323226"/>
            <a:ext cx="1450427" cy="223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15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011070" y="3222244"/>
            <a:ext cx="2439607" cy="85621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Timing Gate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2547" y="1937790"/>
            <a:ext cx="160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Timing Gate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547" y="2528765"/>
            <a:ext cx="704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is used to check the speed of a moving car</a:t>
            </a:r>
            <a:endParaRPr lang="en-HK" sz="28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798405" y="3300255"/>
                <a:ext cx="1553182" cy="610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HK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𝐷𝑖𝑠𝑡𝑎𝑛𝑐𝑒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𝑇𝑖𝑚𝑒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𝑛𝑒𝑒𝑑𝑒𝑑</m:t>
                          </m:r>
                        </m:den>
                      </m:f>
                    </m:oMath>
                  </m:oMathPara>
                </a14:m>
                <a:endParaRPr lang="en-HK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8405" y="3300255"/>
                <a:ext cx="1553182" cy="61087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4011070" y="3421025"/>
            <a:ext cx="989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Speed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endParaRPr lang="en-HK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1911" y="4360336"/>
            <a:ext cx="5898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need to obtain these two figures</a:t>
            </a:r>
            <a:endParaRPr lang="en-HK" sz="28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88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55" y="1270000"/>
            <a:ext cx="7009988" cy="5257491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>
          <a:xfrm>
            <a:off x="4398406" y="618760"/>
            <a:ext cx="2742227" cy="6295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8757963" y="1887097"/>
            <a:ext cx="1286725" cy="11037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620982" y="1930400"/>
            <a:ext cx="1286725" cy="11037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9356584" y="5324610"/>
            <a:ext cx="2439607" cy="85621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Timing Gate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0185484" y="5452499"/>
                <a:ext cx="1553182" cy="610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HK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𝐷𝑖𝑠𝑡𝑎𝑛𝑐𝑒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𝑇𝑖𝑚𝑒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𝑛𝑒𝑒𝑑𝑒𝑑</m:t>
                          </m:r>
                        </m:den>
                      </m:f>
                    </m:oMath>
                  </m:oMathPara>
                </a14:m>
                <a:endParaRPr lang="en-HK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5484" y="5452499"/>
                <a:ext cx="1553182" cy="61087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9398149" y="5573269"/>
            <a:ext cx="989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Speed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endParaRPr lang="en-HK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4909" y="2066774"/>
            <a:ext cx="12588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Starting 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point</a:t>
            </a:r>
            <a:endParaRPr lang="en-HK" sz="24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98011" y="2023471"/>
            <a:ext cx="1206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End point</a:t>
            </a:r>
            <a:endParaRPr lang="en-HK" sz="24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ight Brace 6"/>
          <p:cNvSpPr/>
          <p:nvPr/>
        </p:nvSpPr>
        <p:spPr>
          <a:xfrm rot="16200000">
            <a:off x="5652654" y="-788303"/>
            <a:ext cx="274320" cy="4347557"/>
          </a:xfrm>
          <a:prstGeom prst="rightBrac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8659" y="702704"/>
            <a:ext cx="254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Travelling distance</a:t>
            </a:r>
            <a:endParaRPr lang="en-HK" sz="2400" b="1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8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Timing Gate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82" y="1280160"/>
            <a:ext cx="3836130" cy="5195455"/>
          </a:xfrm>
          <a:prstGeom prst="rect">
            <a:avLst/>
          </a:prstGeom>
        </p:spPr>
      </p:pic>
      <p:pic>
        <p:nvPicPr>
          <p:cNvPr id="5" name="Picture 4" descr="BBC micro:bit v2開發板升級登場，加入喇叭、麥克風、觸控感應增添互動性| T客邦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796" y="1006248"/>
            <a:ext cx="2761878" cy="224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8902931" y="3092335"/>
            <a:ext cx="33251" cy="305077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203767" y="6143105"/>
            <a:ext cx="3707477" cy="1662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5195455" y="2128262"/>
            <a:ext cx="8312" cy="4014843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203767" y="2128262"/>
            <a:ext cx="1047404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1155680" y="3092335"/>
            <a:ext cx="24938" cy="2452254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8044241" y="5536276"/>
            <a:ext cx="3144690" cy="8313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8046720" y="2128262"/>
            <a:ext cx="8313" cy="3416327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6930336" y="2128262"/>
            <a:ext cx="1105592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6267794" y="2069871"/>
            <a:ext cx="83128" cy="9975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24" name="Straight Connector 23"/>
          <p:cNvCxnSpPr>
            <a:stCxn id="22" idx="7"/>
          </p:cNvCxnSpPr>
          <p:nvPr/>
        </p:nvCxnSpPr>
        <p:spPr>
          <a:xfrm flipV="1">
            <a:off x="6338748" y="1812175"/>
            <a:ext cx="436125" cy="272304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144071" y="1747520"/>
            <a:ext cx="1286725" cy="11037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6" name="TextBox 25"/>
          <p:cNvSpPr txBox="1"/>
          <p:nvPr/>
        </p:nvSpPr>
        <p:spPr>
          <a:xfrm>
            <a:off x="110773" y="1883894"/>
            <a:ext cx="13533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Myriad Pro" panose="020B0503030403020204" charset="0"/>
              </a:rPr>
              <a:t>Starting 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Myriad Pro" panose="020B0503030403020204" charset="0"/>
              </a:rPr>
              <a:t>point</a:t>
            </a:r>
            <a:endParaRPr lang="en-HK" sz="2400" b="1" dirty="0" smtClean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1026" name="Picture 2" descr="Cartoon Car Images – Browse 819,323 Stock Photos, Vectors, and Video |  Adobe Stock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167" y="1253616"/>
            <a:ext cx="1429789" cy="107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ounded Rectangle 26"/>
          <p:cNvSpPr/>
          <p:nvPr/>
        </p:nvSpPr>
        <p:spPr>
          <a:xfrm>
            <a:off x="5391322" y="2617607"/>
            <a:ext cx="2475393" cy="328401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8" name="TextBox 27"/>
          <p:cNvSpPr txBox="1"/>
          <p:nvPr/>
        </p:nvSpPr>
        <p:spPr>
          <a:xfrm>
            <a:off x="5458377" y="2702752"/>
            <a:ext cx="23412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Open circuit </a:t>
            </a:r>
            <a:endParaRPr lang="en-HK" sz="3200" b="1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Down Arrow 28"/>
          <p:cNvSpPr/>
          <p:nvPr/>
        </p:nvSpPr>
        <p:spPr>
          <a:xfrm>
            <a:off x="6405814" y="3276531"/>
            <a:ext cx="446409" cy="5308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1" name="TextBox 30"/>
          <p:cNvSpPr txBox="1"/>
          <p:nvPr/>
        </p:nvSpPr>
        <p:spPr>
          <a:xfrm>
            <a:off x="5354983" y="3705113"/>
            <a:ext cx="25480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Closed circuit </a:t>
            </a:r>
            <a:endParaRPr lang="en-HK" sz="32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Down Arrow 31"/>
          <p:cNvSpPr/>
          <p:nvPr/>
        </p:nvSpPr>
        <p:spPr>
          <a:xfrm>
            <a:off x="6405814" y="4296748"/>
            <a:ext cx="446409" cy="5308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0" name="TextBox 29"/>
          <p:cNvSpPr txBox="1"/>
          <p:nvPr/>
        </p:nvSpPr>
        <p:spPr>
          <a:xfrm>
            <a:off x="5570652" y="4728100"/>
            <a:ext cx="21167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Detected by </a:t>
            </a:r>
          </a:p>
          <a:p>
            <a:pPr algn="ctr"/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2800" b="1" dirty="0" err="1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endParaRPr lang="en-HK" sz="28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54515" y="3221490"/>
            <a:ext cx="10246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Pin 0</a:t>
            </a:r>
            <a:endParaRPr lang="en-HK" sz="32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595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Timing Gate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Picture 4" descr="BBC micro:bit v2開發板升級登場，加入喇叭、麥克風、觸控感應增添互動性| T客邦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796" y="1006248"/>
            <a:ext cx="2761878" cy="224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9427352" y="3092335"/>
            <a:ext cx="33251" cy="305077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5203768" y="6143105"/>
            <a:ext cx="4240209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5195455" y="2128262"/>
            <a:ext cx="8312" cy="4014843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203767" y="2128262"/>
            <a:ext cx="1047404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1155680" y="3092335"/>
            <a:ext cx="24938" cy="2452254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8044241" y="5536276"/>
            <a:ext cx="3144690" cy="8313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8046720" y="2128262"/>
            <a:ext cx="8313" cy="3416327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6930336" y="2128262"/>
            <a:ext cx="1105592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6267794" y="2069871"/>
            <a:ext cx="83128" cy="9975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24" name="Straight Connector 23"/>
          <p:cNvCxnSpPr>
            <a:stCxn id="22" idx="7"/>
          </p:cNvCxnSpPr>
          <p:nvPr/>
        </p:nvCxnSpPr>
        <p:spPr>
          <a:xfrm flipV="1">
            <a:off x="6338748" y="1812175"/>
            <a:ext cx="436125" cy="272304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5432993" y="2617607"/>
            <a:ext cx="2444078" cy="328401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8" name="TextBox 27"/>
          <p:cNvSpPr txBox="1"/>
          <p:nvPr/>
        </p:nvSpPr>
        <p:spPr>
          <a:xfrm>
            <a:off x="5484391" y="2726779"/>
            <a:ext cx="23412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Open circuit </a:t>
            </a:r>
            <a:endParaRPr lang="en-HK" sz="3200" b="1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Down Arrow 28"/>
          <p:cNvSpPr/>
          <p:nvPr/>
        </p:nvSpPr>
        <p:spPr>
          <a:xfrm>
            <a:off x="6431828" y="3276531"/>
            <a:ext cx="446409" cy="5308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1" name="TextBox 30"/>
          <p:cNvSpPr txBox="1"/>
          <p:nvPr/>
        </p:nvSpPr>
        <p:spPr>
          <a:xfrm>
            <a:off x="5380997" y="3729140"/>
            <a:ext cx="25480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Closed circuit </a:t>
            </a:r>
            <a:endParaRPr lang="en-HK" sz="32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Down Arrow 31"/>
          <p:cNvSpPr/>
          <p:nvPr/>
        </p:nvSpPr>
        <p:spPr>
          <a:xfrm>
            <a:off x="6431828" y="4296748"/>
            <a:ext cx="446409" cy="5308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0" name="TextBox 29"/>
          <p:cNvSpPr txBox="1"/>
          <p:nvPr/>
        </p:nvSpPr>
        <p:spPr>
          <a:xfrm>
            <a:off x="5596666" y="4752127"/>
            <a:ext cx="21167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Detected by </a:t>
            </a:r>
          </a:p>
          <a:p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2800" b="1" dirty="0" err="1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endParaRPr lang="en-HK" sz="28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331" y="1460914"/>
            <a:ext cx="3345715" cy="5109221"/>
          </a:xfrm>
          <a:prstGeom prst="rect">
            <a:avLst/>
          </a:prstGeom>
        </p:spPr>
      </p:pic>
      <p:sp>
        <p:nvSpPr>
          <p:cNvPr id="33" name="Rounded Rectangle 32"/>
          <p:cNvSpPr/>
          <p:nvPr/>
        </p:nvSpPr>
        <p:spPr>
          <a:xfrm>
            <a:off x="3577423" y="2311215"/>
            <a:ext cx="928024" cy="9943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4" name="TextBox 33"/>
          <p:cNvSpPr txBox="1"/>
          <p:nvPr/>
        </p:nvSpPr>
        <p:spPr>
          <a:xfrm>
            <a:off x="3584227" y="2392885"/>
            <a:ext cx="9144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7030A0"/>
                </a:solidFill>
                <a:latin typeface="Myriad Pro" panose="020B0503030403020204" charset="0"/>
              </a:rPr>
              <a:t>End </a:t>
            </a:r>
          </a:p>
          <a:p>
            <a:pPr algn="ctr"/>
            <a:r>
              <a:rPr lang="en-US" sz="2400" b="1" dirty="0" smtClean="0">
                <a:solidFill>
                  <a:srgbClr val="7030A0"/>
                </a:solidFill>
                <a:latin typeface="Myriad Pro" panose="020B0503030403020204" charset="0"/>
              </a:rPr>
              <a:t>point</a:t>
            </a:r>
            <a:endParaRPr lang="en-HK" sz="2400" b="1" dirty="0" smtClean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785429" y="3277124"/>
            <a:ext cx="10246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Pin 1</a:t>
            </a:r>
            <a:endParaRPr lang="en-HK" sz="32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Free car green vehicle illustrati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143" y="1470810"/>
            <a:ext cx="1381120" cy="69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90429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55" y="1270000"/>
            <a:ext cx="7009988" cy="5257491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>
          <a:xfrm>
            <a:off x="4398406" y="618760"/>
            <a:ext cx="2742227" cy="6295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9" name="Rounded Rectangle 18"/>
          <p:cNvSpPr/>
          <p:nvPr/>
        </p:nvSpPr>
        <p:spPr>
          <a:xfrm>
            <a:off x="8757963" y="1887097"/>
            <a:ext cx="1286725" cy="11037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8" name="Rounded Rectangle 7"/>
          <p:cNvSpPr/>
          <p:nvPr/>
        </p:nvSpPr>
        <p:spPr>
          <a:xfrm>
            <a:off x="1620982" y="1930400"/>
            <a:ext cx="1286725" cy="11037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6" name="Rounded Rectangle 15"/>
          <p:cNvSpPr/>
          <p:nvPr/>
        </p:nvSpPr>
        <p:spPr>
          <a:xfrm>
            <a:off x="9356584" y="5324610"/>
            <a:ext cx="2439607" cy="85621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Timing Gate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0193797" y="5435873"/>
                <a:ext cx="1553182" cy="610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HK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𝐷𝑖𝑠𝑡𝑎𝑛𝑐𝑒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𝑇𝑖𝑚𝑒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𝑛𝑒𝑒𝑑𝑒𝑑</m:t>
                          </m:r>
                        </m:den>
                      </m:f>
                    </m:oMath>
                  </m:oMathPara>
                </a14:m>
                <a:endParaRPr lang="en-HK" dirty="0" smtClean="0">
                  <a:latin typeface="Myriad Pro" panose="020B0503030403020204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3797" y="5435873"/>
                <a:ext cx="1553182" cy="61087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9406462" y="5556643"/>
            <a:ext cx="989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Speed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endParaRPr lang="en-HK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4909" y="2066774"/>
            <a:ext cx="12588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Starting 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point</a:t>
            </a:r>
            <a:endParaRPr lang="en-HK" sz="24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71400" y="2023471"/>
            <a:ext cx="8598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End </a:t>
            </a:r>
          </a:p>
          <a:p>
            <a:pPr algn="ctr"/>
            <a:r>
              <a:rPr lang="en-US" sz="2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point</a:t>
            </a:r>
            <a:endParaRPr lang="en-HK" sz="24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ight Brace 6"/>
          <p:cNvSpPr/>
          <p:nvPr/>
        </p:nvSpPr>
        <p:spPr>
          <a:xfrm rot="16200000">
            <a:off x="5652654" y="-788303"/>
            <a:ext cx="274320" cy="4347557"/>
          </a:xfrm>
          <a:prstGeom prst="rightBrac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TextBox 17"/>
          <p:cNvSpPr txBox="1"/>
          <p:nvPr/>
        </p:nvSpPr>
        <p:spPr>
          <a:xfrm>
            <a:off x="4498659" y="702705"/>
            <a:ext cx="254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Travelling distance</a:t>
            </a:r>
            <a:endParaRPr lang="en-HK" sz="2400" b="1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Picture 2" descr="Free car green vehicle illustrati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926" y="2092610"/>
            <a:ext cx="1381120" cy="69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762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Introduction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335" y="4512461"/>
            <a:ext cx="83944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3. 	What is the most difficult part of designing a </a:t>
            </a:r>
            <a:r>
              <a:rPr lang="en-US" sz="32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32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3200" b="1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32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activity?</a:t>
            </a:r>
            <a:endParaRPr lang="en-HK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7334" y="2029727"/>
            <a:ext cx="6419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49263" indent="-449263"/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1. 	How many of you did this before?</a:t>
            </a:r>
            <a:endParaRPr lang="en-HK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35" y="3024873"/>
            <a:ext cx="88573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>
              <a:tabLst>
                <a:tab pos="449263" algn="l"/>
              </a:tabLst>
            </a:pPr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2. 	What kinds of </a:t>
            </a:r>
            <a:r>
              <a:rPr lang="en-US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3200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32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activity you want your students to participate in?</a:t>
            </a:r>
            <a:endParaRPr lang="en-HK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88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6816437" y="1930400"/>
            <a:ext cx="5303519" cy="10453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Coding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76838" y="1930400"/>
            <a:ext cx="50104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pin P0 pressed </a:t>
            </a:r>
          </a:p>
          <a:p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when the P0 circuit was closed</a:t>
            </a:r>
            <a:endParaRPr lang="en-HK" sz="28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551" y="1730888"/>
            <a:ext cx="3886200" cy="4848225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 flipH="1">
            <a:off x="5706851" y="3514677"/>
            <a:ext cx="1079386" cy="335934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6816437" y="3159981"/>
            <a:ext cx="3225337" cy="10453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6838" y="3159981"/>
            <a:ext cx="29225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Running time (</a:t>
            </a:r>
            <a:r>
              <a:rPr lang="en-US" sz="2800" b="1" dirty="0" err="1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Activate timing</a:t>
            </a:r>
            <a:endParaRPr lang="en-HK" sz="28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816437" y="4509356"/>
            <a:ext cx="4613563" cy="10453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16437" y="4554965"/>
            <a:ext cx="44573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Record down that particular </a:t>
            </a:r>
          </a:p>
          <a:p>
            <a:r>
              <a:rPr lang="en-US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ime as “Initial time”</a:t>
            </a:r>
            <a:endParaRPr lang="en-HK" sz="28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2547" y="1937790"/>
            <a:ext cx="160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Timing Gate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65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5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Coding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410" y="1937790"/>
            <a:ext cx="7331637" cy="4593643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7192312" y="2298170"/>
            <a:ext cx="4702185" cy="10453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92312" y="2405334"/>
            <a:ext cx="44274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Record down that particular time</a:t>
            </a:r>
          </a:p>
          <a:p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 “Final time”</a:t>
            </a:r>
            <a:endParaRPr lang="en-HK" sz="24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547" y="1937790"/>
            <a:ext cx="160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Timing Gate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47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6651379" y="3009207"/>
            <a:ext cx="5427014" cy="251044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Coding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51379" y="3538157"/>
            <a:ext cx="485889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Calculating the time needed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Converting from </a:t>
            </a:r>
            <a:r>
              <a:rPr lang="en-US" sz="2800" b="1" dirty="0" err="1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Input the distance travelled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Calculating the speed in m/s</a:t>
            </a:r>
            <a:endParaRPr lang="en-HK" sz="28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616" y="2406845"/>
            <a:ext cx="5706409" cy="40785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82467" y="3036810"/>
            <a:ext cx="1795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Math part:</a:t>
            </a:r>
            <a:endParaRPr lang="en-HK" sz="2800" b="1" u="sng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2547" y="1937790"/>
            <a:ext cx="160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Timing Gate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15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Coding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80" y="2246922"/>
            <a:ext cx="8646822" cy="295812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7180" y="4302932"/>
            <a:ext cx="4870612" cy="103399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8189" y="3093829"/>
            <a:ext cx="422859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Download the program 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sz="32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endParaRPr lang="en-HK" sz="32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60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55" y="1270000"/>
            <a:ext cx="7009988" cy="5257491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>
          <a:xfrm>
            <a:off x="4398406" y="618760"/>
            <a:ext cx="2742227" cy="6295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8757963" y="1887097"/>
            <a:ext cx="1286725" cy="11037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620982" y="1930400"/>
            <a:ext cx="1286725" cy="11037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9356584" y="5324610"/>
            <a:ext cx="2439607" cy="85621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Timing Gate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0185484" y="5444186"/>
                <a:ext cx="1553182" cy="610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HK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𝐷𝑖𝑠𝑡𝑎𝑛𝑐𝑒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𝑇𝑖𝑚𝑒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𝑛𝑒𝑒𝑑𝑒𝑑</m:t>
                          </m:r>
                        </m:den>
                      </m:f>
                    </m:oMath>
                  </m:oMathPara>
                </a14:m>
                <a:endParaRPr lang="en-HK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5484" y="5444186"/>
                <a:ext cx="1553182" cy="61087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9398149" y="5564956"/>
            <a:ext cx="989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Speed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endParaRPr lang="en-HK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4909" y="2066774"/>
            <a:ext cx="12588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Starting 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point</a:t>
            </a:r>
            <a:endParaRPr lang="en-HK" sz="24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71400" y="2023471"/>
            <a:ext cx="8598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End </a:t>
            </a:r>
          </a:p>
          <a:p>
            <a:pPr algn="ctr"/>
            <a:r>
              <a:rPr lang="en-US" sz="2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point</a:t>
            </a:r>
            <a:endParaRPr lang="en-HK" sz="24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ight Brace 6"/>
          <p:cNvSpPr/>
          <p:nvPr/>
        </p:nvSpPr>
        <p:spPr>
          <a:xfrm rot="16200000">
            <a:off x="5652654" y="-788303"/>
            <a:ext cx="274320" cy="4347557"/>
          </a:xfrm>
          <a:prstGeom prst="rightBrac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8659" y="688249"/>
            <a:ext cx="254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Travelling distance</a:t>
            </a:r>
            <a:endParaRPr lang="en-HK" sz="2400" b="1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Picture 2" descr="Free car green vehicle illustrati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926" y="2092610"/>
            <a:ext cx="1039236" cy="52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84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Plane Launcher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3" name="Google Shape;72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50462" y="3020147"/>
            <a:ext cx="3557125" cy="355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87978" y="2337571"/>
            <a:ext cx="5794012" cy="423970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2547" y="1937790"/>
            <a:ext cx="2053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Myriad Pro" panose="020B0503030403020204" charset="0"/>
              </a:rPr>
              <a:t>2. Plane Launcher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19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Plane Launcher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Google Shape;240;p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187438" y="2528765"/>
            <a:ext cx="4172027" cy="3129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69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68196" y="2528765"/>
            <a:ext cx="2640677" cy="3129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16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4591" y="2528765"/>
            <a:ext cx="4231358" cy="312902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2547" y="1937790"/>
            <a:ext cx="2053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Myriad Pro" panose="020B0503030403020204" charset="0"/>
              </a:rPr>
              <a:t>2. Plane Launcher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0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92;p18"/>
          <p:cNvPicPr preferRelativeResize="0"/>
          <p:nvPr/>
        </p:nvPicPr>
        <p:blipFill rotWithShape="1">
          <a:blip r:embed="rId2">
            <a:alphaModFix/>
          </a:blip>
          <a:srcRect l="2865" r="2865"/>
          <a:stretch/>
        </p:blipFill>
        <p:spPr>
          <a:xfrm>
            <a:off x="2970625" y="998482"/>
            <a:ext cx="7140327" cy="55851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93;p18"/>
          <p:cNvSpPr txBox="1"/>
          <p:nvPr/>
        </p:nvSpPr>
        <p:spPr>
          <a:xfrm>
            <a:off x="641211" y="868400"/>
            <a:ext cx="2329413" cy="5478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000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零件 Components:</a:t>
            </a:r>
            <a:endParaRPr sz="2000"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1-3: 主體 Body 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4: 平台 Platform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5-6: 平台遮板 Platform Plate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7-10: 摩打遮板   Motor Shield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11: 電綫遮</a:t>
            </a:r>
            <a:r>
              <a:rPr lang="zh-TW" b="1" dirty="0" smtClean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板</a:t>
            </a:r>
            <a:r>
              <a:rPr lang="en-US" altLang="zh-TW" b="1" dirty="0" smtClean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/>
            </a:r>
            <a:br>
              <a:rPr lang="en-US" altLang="zh-TW" b="1" dirty="0" smtClean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</a:br>
            <a:r>
              <a:rPr lang="zh-TW" b="1" dirty="0" smtClean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Wire </a:t>
            </a: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Shield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12: 手柄 Handle 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13: 電池盒（可選）Battery Box (Optional) 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</p:txBody>
      </p:sp>
    </p:spTree>
    <p:extLst>
      <p:ext uri="{BB962C8B-B14F-4D97-AF65-F5344CB8AC3E}">
        <p14:creationId xmlns:p14="http://schemas.microsoft.com/office/powerpoint/2010/main" val="12910350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98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827335" y="667789"/>
            <a:ext cx="4488872" cy="590757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99;p19"/>
          <p:cNvSpPr txBox="1"/>
          <p:nvPr/>
        </p:nvSpPr>
        <p:spPr>
          <a:xfrm>
            <a:off x="637693" y="743882"/>
            <a:ext cx="4031700" cy="5478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000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零件 Components:</a:t>
            </a:r>
            <a:endParaRPr sz="2000"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Source Code Pro"/>
              <a:buChar char="-"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9V 電池 Battery </a:t>
            </a:r>
            <a:r>
              <a:rPr lang="zh-TW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x1</a:t>
            </a: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Source Code Pro"/>
              <a:buChar char="-"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摩打 Motor </a:t>
            </a:r>
            <a:r>
              <a:rPr lang="zh-TW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x2</a:t>
            </a: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Source Code Pro"/>
              <a:buChar char="-"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電源摯 Power Button </a:t>
            </a:r>
            <a:r>
              <a:rPr lang="zh-TW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x1</a:t>
            </a: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Source Code Pro"/>
              <a:buChar char="-"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電池插座 Battery Socket </a:t>
            </a:r>
            <a:r>
              <a:rPr lang="zh-TW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x1</a:t>
            </a: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Source Code Pro"/>
              <a:buChar char="-"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電綫 Wires </a:t>
            </a:r>
            <a:r>
              <a:rPr lang="zh-TW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x2 (~15cm for each wire)</a:t>
            </a: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Source Code Pro"/>
              <a:buChar char="-"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車轆 Wheels </a:t>
            </a:r>
            <a:r>
              <a:rPr lang="zh-TW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x2</a:t>
            </a: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Source Code Pro"/>
              <a:buChar char="-"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條狀海綿 Sponge Strip </a:t>
            </a:r>
            <a:r>
              <a:rPr lang="zh-TW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x2</a:t>
            </a: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13716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Source Code Pro"/>
              <a:buChar char="-"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長木棍 Longer Sticks </a:t>
            </a:r>
            <a:r>
              <a:rPr lang="zh-TW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x2</a:t>
            </a: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18288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Source Code Pro"/>
              <a:buChar char="-"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短木棍 Shorter Sticks </a:t>
            </a:r>
            <a:r>
              <a:rPr lang="zh-TW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x2</a:t>
            </a: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</p:txBody>
      </p:sp>
    </p:spTree>
    <p:extLst>
      <p:ext uri="{BB962C8B-B14F-4D97-AF65-F5344CB8AC3E}">
        <p14:creationId xmlns:p14="http://schemas.microsoft.com/office/powerpoint/2010/main" val="26709322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04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231178" y="1224742"/>
            <a:ext cx="3629027" cy="483870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05;p20"/>
          <p:cNvSpPr txBox="1"/>
          <p:nvPr/>
        </p:nvSpPr>
        <p:spPr>
          <a:xfrm>
            <a:off x="597741" y="1345265"/>
            <a:ext cx="3142985" cy="3600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工具 Tools:</a:t>
            </a:r>
            <a:endParaRPr sz="2400"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Source Code Pro"/>
              <a:buChar char="-"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熱熔膠槍 Hot Glue Gun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Source Code Pro"/>
              <a:buChar char="-"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剪綫鉗 Wire Chopper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Source Code Pro"/>
              <a:buChar char="-"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鎅刀 Cutter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Source Code Pro"/>
              <a:buChar char="-"/>
            </a:pPr>
            <a:r>
              <a:rPr lang="zh-TW" b="1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膠紙 Tape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(大會提供 不在圖中) </a:t>
            </a: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dirty="0">
                <a:latin typeface="Calibri" panose="020F0502020204030204" pitchFamily="34" charset="0"/>
                <a:cs typeface="Calibri" panose="020F0502020204030204" pitchFamily="34" charset="0"/>
                <a:sym typeface="Source Code Pro"/>
              </a:rPr>
              <a:t>(Not in the picture, officially provided)</a:t>
            </a:r>
            <a:endParaRPr dirty="0">
              <a:latin typeface="Calibri" panose="020F0502020204030204" pitchFamily="34" charset="0"/>
              <a:cs typeface="Calibri" panose="020F0502020204030204" pitchFamily="34" charset="0"/>
              <a:sym typeface="Source Code Pro"/>
            </a:endParaRPr>
          </a:p>
        </p:txBody>
      </p:sp>
    </p:spTree>
    <p:extLst>
      <p:ext uri="{BB962C8B-B14F-4D97-AF65-F5344CB8AC3E}">
        <p14:creationId xmlns:p14="http://schemas.microsoft.com/office/powerpoint/2010/main" val="3482523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Introduction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22599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Experiment: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898670" y="2419004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Variables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77334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331865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Temp.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77334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Angle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331865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986396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Light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640927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Rate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986396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Speed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640927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Turbidity</a:t>
            </a:r>
            <a:endParaRPr lang="en-HK" sz="32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23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17;p22"/>
          <p:cNvSpPr txBox="1">
            <a:spLocks/>
          </p:cNvSpPr>
          <p:nvPr/>
        </p:nvSpPr>
        <p:spPr>
          <a:xfrm>
            <a:off x="652009" y="5477484"/>
            <a:ext cx="8502900" cy="74043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從紙板上取下主體零件（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1</a:t>
            </a:r>
            <a:r>
              <a:rPr lang="zh-TW" altLang="en-US" sz="18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，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2</a:t>
            </a:r>
            <a:r>
              <a:rPr lang="zh-TW" altLang="en-US" sz="18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，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3</a:t>
            </a:r>
            <a:r>
              <a:rPr lang="zh-TW" altLang="en-US" sz="1800" dirty="0" smtClean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）</a:t>
            </a:r>
            <a:br>
              <a:rPr lang="zh-TW" altLang="en-US" sz="1800" dirty="0" smtClean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</a:br>
            <a:r>
              <a:rPr lang="en-US" altLang="zh-TW" sz="1800" dirty="0" smtClean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Remove the body (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1, 2, 3</a:t>
            </a:r>
            <a:r>
              <a:rPr lang="en-US" altLang="zh-TW" sz="18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)</a:t>
            </a:r>
            <a:r>
              <a:rPr lang="en-US" altLang="zh-TW" sz="1800" dirty="0" smtClean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from the cardboard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118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87322" y="1399309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29621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23;p23"/>
          <p:cNvSpPr txBox="1">
            <a:spLocks/>
          </p:cNvSpPr>
          <p:nvPr/>
        </p:nvSpPr>
        <p:spPr>
          <a:xfrm>
            <a:off x="568882" y="5327855"/>
            <a:ext cx="85524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把主體組裝好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Assemble </a:t>
            </a:r>
            <a:r>
              <a:rPr lang="en-US" altLang="zh-TW" sz="1800" dirty="0" smtClean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the body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124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04195" y="1269680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46234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29;p24"/>
          <p:cNvSpPr txBox="1">
            <a:spLocks/>
          </p:cNvSpPr>
          <p:nvPr/>
        </p:nvSpPr>
        <p:spPr>
          <a:xfrm>
            <a:off x="826577" y="5352794"/>
            <a:ext cx="84960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從紙板上取下平台（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4</a:t>
            </a: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）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Remove the platform (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4</a:t>
            </a:r>
            <a:r>
              <a:rPr lang="en-US" altLang="zh-TW" sz="1800" dirty="0" smtClean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)</a:t>
            </a: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from the cardboard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130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61890" y="1254619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0986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154" y="1465812"/>
            <a:ext cx="5234365" cy="3925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Google Shape;135;p25"/>
          <p:cNvSpPr txBox="1">
            <a:spLocks/>
          </p:cNvSpPr>
          <p:nvPr/>
        </p:nvSpPr>
        <p:spPr>
          <a:xfrm>
            <a:off x="1271463" y="5551410"/>
            <a:ext cx="84465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把主體和平台組合起來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Assemble the body and the platform together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136;p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5518" y="1465812"/>
            <a:ext cx="5234365" cy="392577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Left Brace 2"/>
          <p:cNvSpPr/>
          <p:nvPr/>
        </p:nvSpPr>
        <p:spPr>
          <a:xfrm rot="21258899">
            <a:off x="6101541" y="1687483"/>
            <a:ext cx="224444" cy="1188720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" name="Left Brace 5"/>
          <p:cNvSpPr/>
          <p:nvPr/>
        </p:nvSpPr>
        <p:spPr>
          <a:xfrm rot="11230302">
            <a:off x="10133213" y="2596342"/>
            <a:ext cx="252153" cy="919942"/>
          </a:xfrm>
          <a:prstGeom prst="lef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7" name="TextBox 6"/>
          <p:cNvSpPr txBox="1"/>
          <p:nvPr/>
        </p:nvSpPr>
        <p:spPr>
          <a:xfrm>
            <a:off x="5494713" y="2097177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Long</a:t>
            </a:r>
            <a:endParaRPr lang="en-HK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80107" y="2871647"/>
            <a:ext cx="702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Short</a:t>
            </a:r>
            <a:endParaRPr lang="en-HK" b="1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687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41;p26"/>
          <p:cNvSpPr txBox="1">
            <a:spLocks/>
          </p:cNvSpPr>
          <p:nvPr/>
        </p:nvSpPr>
        <p:spPr>
          <a:xfrm>
            <a:off x="519006" y="5377731"/>
            <a:ext cx="85170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從紙板上取下平台遮板（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5</a:t>
            </a:r>
            <a:r>
              <a:rPr lang="zh-TW" altLang="en-US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，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6</a:t>
            </a: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）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Remove the platform plates (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5, 6</a:t>
            </a: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) from the cardboard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142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154319" y="1299556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0535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47;p27"/>
          <p:cNvSpPr txBox="1">
            <a:spLocks/>
          </p:cNvSpPr>
          <p:nvPr/>
        </p:nvSpPr>
        <p:spPr>
          <a:xfrm>
            <a:off x="668635" y="5253040"/>
            <a:ext cx="84393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將平台遮板貼合於平台上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Paste the platform plates onto the platform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148;p2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03948" y="1174865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29055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53;p28"/>
          <p:cNvSpPr txBox="1">
            <a:spLocks/>
          </p:cNvSpPr>
          <p:nvPr/>
        </p:nvSpPr>
        <p:spPr>
          <a:xfrm>
            <a:off x="618759" y="5294604"/>
            <a:ext cx="84606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將兩條長木棍分別貼於中間空隙的兩邊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Paste the longer sticks into the gap separately 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154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54072" y="1236429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15514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59;p29"/>
          <p:cNvSpPr txBox="1">
            <a:spLocks/>
          </p:cNvSpPr>
          <p:nvPr/>
        </p:nvSpPr>
        <p:spPr>
          <a:xfrm>
            <a:off x="502380" y="5144975"/>
            <a:ext cx="84393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從紙板上取下摩打遮板（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7</a:t>
            </a:r>
            <a:r>
              <a:rPr lang="zh-TW" altLang="en-US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，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8</a:t>
            </a:r>
            <a:r>
              <a:rPr lang="zh-TW" altLang="en-US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，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9</a:t>
            </a:r>
            <a:r>
              <a:rPr lang="zh-TW" altLang="en-US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，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10</a:t>
            </a: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）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Remove the motor shields (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7, 8, 9, 10</a:t>
            </a: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) from the cardboard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160;p2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137693" y="1096825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21785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65;p30"/>
          <p:cNvSpPr txBox="1">
            <a:spLocks/>
          </p:cNvSpPr>
          <p:nvPr/>
        </p:nvSpPr>
        <p:spPr>
          <a:xfrm>
            <a:off x="485754" y="5186539"/>
            <a:ext cx="84180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將摩打遮板粘合於主體與平台之間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Paste the motor shields onto the position between the body and the platform 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166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121067" y="1158364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4724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71;p31"/>
          <p:cNvSpPr txBox="1">
            <a:spLocks/>
          </p:cNvSpPr>
          <p:nvPr/>
        </p:nvSpPr>
        <p:spPr>
          <a:xfrm>
            <a:off x="211434" y="5469172"/>
            <a:ext cx="83970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現在，發射器應該是這樣的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The launcher should look like this now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172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46747" y="1370997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9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Introduction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891252" y="2465648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Variables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77334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331865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Temp.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77334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Angle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331865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986396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Light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640927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Rate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986396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Speed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640927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Turbidity</a:t>
            </a:r>
            <a:endParaRPr lang="en-HK" sz="32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255533" y="2457325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Tools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4572000" y="2697475"/>
            <a:ext cx="2094807" cy="602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06284" y="2384832"/>
            <a:ext cx="1556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</a:t>
            </a:r>
            <a:endParaRPr lang="en-HK" sz="28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7334" y="1664392"/>
            <a:ext cx="22599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Experiment: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78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84;p33"/>
          <p:cNvSpPr txBox="1">
            <a:spLocks/>
          </p:cNvSpPr>
          <p:nvPr/>
        </p:nvSpPr>
        <p:spPr>
          <a:xfrm>
            <a:off x="419253" y="5327855"/>
            <a:ext cx="84111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將兩條電綫分別剪開兩等份，再各自連接到摩打上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Cut each wire into 2 equal sections, and connect them with the motors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185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054566" y="1259655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81772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90;p34"/>
          <p:cNvSpPr txBox="1">
            <a:spLocks/>
          </p:cNvSpPr>
          <p:nvPr/>
        </p:nvSpPr>
        <p:spPr>
          <a:xfrm>
            <a:off x="169871" y="5361106"/>
            <a:ext cx="85029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從紙板上取下電綫遮板（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11</a:t>
            </a: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）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Remove the wire shield (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11</a:t>
            </a: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) from the cardboard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19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05184" y="1322956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82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96;p35"/>
          <p:cNvSpPr txBox="1">
            <a:spLocks/>
          </p:cNvSpPr>
          <p:nvPr/>
        </p:nvSpPr>
        <p:spPr>
          <a:xfrm>
            <a:off x="736499" y="5181570"/>
            <a:ext cx="6793500" cy="98031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9700" indent="0">
              <a:spcBef>
                <a:spcPts val="0"/>
              </a:spcBef>
              <a:buSzPts val="1400"/>
              <a:buNone/>
            </a:pPr>
            <a:r>
              <a:rPr lang="en-US" altLang="zh-TW" sz="16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1.   </a:t>
            </a:r>
            <a:r>
              <a:rPr lang="zh-TW" altLang="en-US" sz="16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使用熱熔膠固定摩打 </a:t>
            </a:r>
          </a:p>
          <a:p>
            <a:pPr marL="457200" indent="0">
              <a:spcBef>
                <a:spcPts val="0"/>
              </a:spcBef>
              <a:buFontTx/>
              <a:buNone/>
            </a:pPr>
            <a:r>
              <a:rPr lang="en-US" altLang="zh-TW" sz="16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Stabilize the motors with the hot glue</a:t>
            </a:r>
            <a:endParaRPr lang="en-US" sz="1600" dirty="0" smtClean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139700" indent="0">
              <a:spcBef>
                <a:spcPts val="0"/>
              </a:spcBef>
              <a:buSzPts val="1400"/>
              <a:buNone/>
            </a:pPr>
            <a:r>
              <a:rPr lang="en-US" altLang="zh-TW" sz="16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2.    </a:t>
            </a:r>
            <a:r>
              <a:rPr lang="zh-TW" altLang="en-US" sz="16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將電池遮板粘合於發射器之下，摩打旁邊 </a:t>
            </a:r>
          </a:p>
          <a:p>
            <a:pPr marL="457200" indent="0">
              <a:spcBef>
                <a:spcPts val="0"/>
              </a:spcBef>
              <a:buFontTx/>
              <a:buNone/>
            </a:pPr>
            <a:r>
              <a:rPr lang="en-US" altLang="zh-TW" sz="16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Paste the wire shield next to the motors, at the bottom of the launcher</a:t>
            </a:r>
            <a:endParaRPr lang="en-US" sz="16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197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95634" y="1071887"/>
            <a:ext cx="5234365" cy="392577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98;p35"/>
          <p:cNvSpPr/>
          <p:nvPr/>
        </p:nvSpPr>
        <p:spPr>
          <a:xfrm rot="-1891717">
            <a:off x="3352123" y="4001345"/>
            <a:ext cx="485347" cy="17143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99;p35"/>
          <p:cNvSpPr/>
          <p:nvPr/>
        </p:nvSpPr>
        <p:spPr>
          <a:xfrm rot="-9074891">
            <a:off x="5124888" y="3531158"/>
            <a:ext cx="485222" cy="17145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200;p35"/>
          <p:cNvSpPr txBox="1"/>
          <p:nvPr/>
        </p:nvSpPr>
        <p:spPr>
          <a:xfrm>
            <a:off x="3074396" y="4015587"/>
            <a:ext cx="3819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 b="1">
                <a:solidFill>
                  <a:srgbClr val="FF000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1</a:t>
            </a:r>
            <a:endParaRPr sz="2400" b="1">
              <a:solidFill>
                <a:srgbClr val="FF0000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9" name="Google Shape;201;p35"/>
          <p:cNvSpPr txBox="1"/>
          <p:nvPr/>
        </p:nvSpPr>
        <p:spPr>
          <a:xfrm>
            <a:off x="5530596" y="3496862"/>
            <a:ext cx="3075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 b="1">
                <a:solidFill>
                  <a:srgbClr val="FF000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2</a:t>
            </a:r>
            <a:endParaRPr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2131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06;p36"/>
          <p:cNvSpPr txBox="1">
            <a:spLocks/>
          </p:cNvSpPr>
          <p:nvPr/>
        </p:nvSpPr>
        <p:spPr>
          <a:xfrm>
            <a:off x="568882" y="5194852"/>
            <a:ext cx="85821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將兩個摩打的正負極各自連接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Connect the +</a:t>
            </a:r>
            <a:r>
              <a:rPr lang="en-US" altLang="zh-TW" sz="1800" dirty="0" err="1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ve</a:t>
            </a: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sides and -</a:t>
            </a:r>
            <a:r>
              <a:rPr lang="en-US" altLang="zh-TW" sz="1800" dirty="0" err="1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ve</a:t>
            </a: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sides of the two motor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207;p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18882" y="1766971"/>
            <a:ext cx="4225398" cy="3169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08;p3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925533" y="1766977"/>
            <a:ext cx="4225398" cy="316904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209;p36"/>
          <p:cNvSpPr/>
          <p:nvPr/>
        </p:nvSpPr>
        <p:spPr>
          <a:xfrm>
            <a:off x="4421232" y="2655577"/>
            <a:ext cx="960300" cy="4803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" name="Google Shape;210;p36"/>
          <p:cNvCxnSpPr/>
          <p:nvPr/>
        </p:nvCxnSpPr>
        <p:spPr>
          <a:xfrm>
            <a:off x="1950857" y="2944677"/>
            <a:ext cx="573000" cy="4746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Google Shape;211;p36"/>
          <p:cNvCxnSpPr/>
          <p:nvPr/>
        </p:nvCxnSpPr>
        <p:spPr>
          <a:xfrm rot="10800000" flipH="1">
            <a:off x="1954457" y="3507727"/>
            <a:ext cx="565800" cy="48810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Google Shape;212;p36"/>
          <p:cNvSpPr txBox="1"/>
          <p:nvPr/>
        </p:nvSpPr>
        <p:spPr>
          <a:xfrm>
            <a:off x="1208057" y="2695627"/>
            <a:ext cx="74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b="1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負-ve</a:t>
            </a:r>
            <a:endParaRPr b="1">
              <a:solidFill>
                <a:schemeClr val="lt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11" name="Google Shape;213;p36"/>
          <p:cNvSpPr txBox="1"/>
          <p:nvPr/>
        </p:nvSpPr>
        <p:spPr>
          <a:xfrm>
            <a:off x="1208057" y="3781515"/>
            <a:ext cx="68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b="1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正+ve</a:t>
            </a:r>
            <a:endParaRPr b="1">
              <a:solidFill>
                <a:schemeClr val="lt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</p:spTree>
    <p:extLst>
      <p:ext uri="{BB962C8B-B14F-4D97-AF65-F5344CB8AC3E}">
        <p14:creationId xmlns:p14="http://schemas.microsoft.com/office/powerpoint/2010/main" val="14471144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18;p37"/>
          <p:cNvSpPr txBox="1">
            <a:spLocks/>
          </p:cNvSpPr>
          <p:nvPr/>
        </p:nvSpPr>
        <p:spPr>
          <a:xfrm>
            <a:off x="494067" y="5419295"/>
            <a:ext cx="85101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將電池插座與摩打連接，形成一個完整的電路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Connect the battery socket with the motors to form a circuit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219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4067" y="1341120"/>
            <a:ext cx="5234365" cy="3925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20;p3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880842" y="1462620"/>
            <a:ext cx="3123323" cy="23425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221;p37"/>
          <p:cNvSpPr/>
          <p:nvPr/>
        </p:nvSpPr>
        <p:spPr>
          <a:xfrm rot="9979415">
            <a:off x="5059523" y="2982813"/>
            <a:ext cx="1853761" cy="16822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85336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26;p38"/>
          <p:cNvSpPr txBox="1">
            <a:spLocks/>
          </p:cNvSpPr>
          <p:nvPr/>
        </p:nvSpPr>
        <p:spPr>
          <a:xfrm>
            <a:off x="536144" y="2905614"/>
            <a:ext cx="8520600" cy="1300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請檢查摩打的轉向，它們必須以相反的方向轉動，</a:t>
            </a:r>
            <a:r>
              <a:rPr lang="en-US" altLang="zh-TW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zh-TW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zh-TW" alt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才能將紙飛機推出發射器</a:t>
            </a:r>
          </a:p>
          <a:p>
            <a:pPr marL="0" indent="0" algn="ctr">
              <a:spcBef>
                <a:spcPts val="1200"/>
              </a:spcBef>
              <a:buFontTx/>
              <a:buNone/>
            </a:pPr>
            <a:r>
              <a:rPr lang="en-US" altLang="zh-TW" dirty="0" smtClean="0">
                <a:latin typeface="Calibri" panose="020F0502020204030204" pitchFamily="34" charset="0"/>
                <a:cs typeface="Calibri" panose="020F0502020204030204" pitchFamily="34" charset="0"/>
              </a:rPr>
              <a:t>Please check the directions of the motors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FontTx/>
              <a:buNone/>
            </a:pPr>
            <a:r>
              <a:rPr lang="en-US" altLang="zh-TW" dirty="0" smtClean="0">
                <a:latin typeface="Calibri" panose="020F0502020204030204" pitchFamily="34" charset="0"/>
                <a:cs typeface="Calibri" panose="020F0502020204030204" pitchFamily="34" charset="0"/>
              </a:rPr>
              <a:t>They should spin in the </a:t>
            </a:r>
            <a:r>
              <a:rPr lang="en-US" altLang="zh-TW" b="1" dirty="0" smtClean="0">
                <a:solidFill>
                  <a:srgbClr val="99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opposite directions</a:t>
            </a:r>
            <a:r>
              <a:rPr lang="en-US" altLang="zh-TW" dirty="0" smtClean="0">
                <a:solidFill>
                  <a:srgbClr val="99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TW" dirty="0" smtClean="0">
                <a:latin typeface="Calibri" panose="020F0502020204030204" pitchFamily="34" charset="0"/>
                <a:cs typeface="Calibri" panose="020F0502020204030204" pitchFamily="34" charset="0"/>
              </a:rPr>
              <a:t>to push the plane forward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7664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2;p39"/>
          <p:cNvSpPr txBox="1">
            <a:spLocks/>
          </p:cNvSpPr>
          <p:nvPr/>
        </p:nvSpPr>
        <p:spPr>
          <a:xfrm>
            <a:off x="252999" y="5261353"/>
            <a:ext cx="84321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用熱熔膠及膠紙固定電綫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Stabilize the wires with hot glue and tape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233;p3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88312" y="1173178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936797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8;p40"/>
          <p:cNvSpPr txBox="1">
            <a:spLocks/>
          </p:cNvSpPr>
          <p:nvPr/>
        </p:nvSpPr>
        <p:spPr>
          <a:xfrm>
            <a:off x="510693" y="5128349"/>
            <a:ext cx="85245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00990" algn="ctr">
              <a:spcBef>
                <a:spcPts val="0"/>
              </a:spcBef>
              <a:buFont typeface="Arial"/>
              <a:buAutoNum type="arabicPeriod"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將電池插座的紅色電綫的中間剪斷 </a:t>
            </a: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Cut the red wire of the battery socket into half</a:t>
            </a:r>
            <a:endParaRPr lang="en-US" sz="1800" dirty="0" smtClean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300990" algn="ctr">
              <a:spcBef>
                <a:spcPts val="0"/>
              </a:spcBef>
              <a:buFont typeface="Arial"/>
              <a:buAutoNum type="arabicPeriod"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把電源摯粘在發射器下 </a:t>
            </a: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Paste the power button at the bottom of the launcher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239;p4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10693" y="1760486"/>
            <a:ext cx="4172027" cy="3129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40;p4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863242" y="1760474"/>
            <a:ext cx="4172027" cy="31290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241;p40"/>
          <p:cNvSpPr/>
          <p:nvPr/>
        </p:nvSpPr>
        <p:spPr>
          <a:xfrm rot="-692430">
            <a:off x="3036992" y="3129845"/>
            <a:ext cx="175447" cy="67937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242;p40"/>
          <p:cNvSpPr/>
          <p:nvPr/>
        </p:nvSpPr>
        <p:spPr>
          <a:xfrm rot="-692430">
            <a:off x="7193842" y="3310545"/>
            <a:ext cx="175447" cy="67937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243;p40"/>
          <p:cNvSpPr txBox="1"/>
          <p:nvPr/>
        </p:nvSpPr>
        <p:spPr>
          <a:xfrm>
            <a:off x="3091918" y="3678424"/>
            <a:ext cx="346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 b="1">
                <a:solidFill>
                  <a:srgbClr val="FF000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1</a:t>
            </a:r>
            <a:endParaRPr sz="2400" b="1">
              <a:solidFill>
                <a:srgbClr val="FF0000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10" name="Google Shape;244;p40"/>
          <p:cNvSpPr txBox="1"/>
          <p:nvPr/>
        </p:nvSpPr>
        <p:spPr>
          <a:xfrm>
            <a:off x="7227543" y="3819924"/>
            <a:ext cx="346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 b="1">
                <a:solidFill>
                  <a:srgbClr val="FF000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2</a:t>
            </a:r>
            <a:endParaRPr sz="2400" b="1">
              <a:solidFill>
                <a:srgbClr val="FF0000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</p:spTree>
    <p:extLst>
      <p:ext uri="{BB962C8B-B14F-4D97-AF65-F5344CB8AC3E}">
        <p14:creationId xmlns:p14="http://schemas.microsoft.com/office/powerpoint/2010/main" val="153819403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9;p41"/>
          <p:cNvSpPr txBox="1">
            <a:spLocks/>
          </p:cNvSpPr>
          <p:nvPr/>
        </p:nvSpPr>
        <p:spPr>
          <a:xfrm>
            <a:off x="535630" y="5128350"/>
            <a:ext cx="924845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23850" algn="ctr">
              <a:spcBef>
                <a:spcPts val="0"/>
              </a:spcBef>
              <a:buFont typeface="Arial"/>
              <a:buAutoNum type="arabicPeriod"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將紅色電綫的兩端連接到電源摯上 </a:t>
            </a: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Connect two edges of the red line to the power button</a:t>
            </a:r>
            <a:endParaRPr lang="en-US" sz="1800" dirty="0" smtClean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323850" algn="ctr">
              <a:spcBef>
                <a:spcPts val="0"/>
              </a:spcBef>
              <a:buFont typeface="Arial"/>
              <a:buAutoNum type="arabicPeriod"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用熱熔膠固定電綫和電源摯 </a:t>
            </a: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Stabilize the wires and button with hot glue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250;p4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88130" y="1864725"/>
            <a:ext cx="4032148" cy="302411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251;p41"/>
          <p:cNvSpPr/>
          <p:nvPr/>
        </p:nvSpPr>
        <p:spPr>
          <a:xfrm>
            <a:off x="7464830" y="1284473"/>
            <a:ext cx="2094806" cy="1633293"/>
          </a:xfrm>
          <a:prstGeom prst="irregularSeal1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252;p41"/>
          <p:cNvSpPr txBox="1"/>
          <p:nvPr/>
        </p:nvSpPr>
        <p:spPr>
          <a:xfrm>
            <a:off x="7844753" y="1834010"/>
            <a:ext cx="1636087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b="1" dirty="0"/>
              <a:t>IMPORTANT</a:t>
            </a:r>
            <a:endParaRPr b="1" dirty="0"/>
          </a:p>
        </p:txBody>
      </p:sp>
      <p:pic>
        <p:nvPicPr>
          <p:cNvPr id="8" name="Google Shape;253;p4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35630" y="1864731"/>
            <a:ext cx="4032148" cy="302411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54;p41"/>
          <p:cNvSpPr/>
          <p:nvPr/>
        </p:nvSpPr>
        <p:spPr>
          <a:xfrm rot="-692430">
            <a:off x="2750629" y="3320871"/>
            <a:ext cx="175447" cy="67937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255;p41"/>
          <p:cNvSpPr txBox="1"/>
          <p:nvPr/>
        </p:nvSpPr>
        <p:spPr>
          <a:xfrm>
            <a:off x="2819705" y="3826800"/>
            <a:ext cx="3075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 b="1">
                <a:solidFill>
                  <a:srgbClr val="FF000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1</a:t>
            </a:r>
            <a:endParaRPr/>
          </a:p>
        </p:txBody>
      </p:sp>
      <p:sp>
        <p:nvSpPr>
          <p:cNvPr id="11" name="Google Shape;256;p41"/>
          <p:cNvSpPr/>
          <p:nvPr/>
        </p:nvSpPr>
        <p:spPr>
          <a:xfrm rot="-10209059">
            <a:off x="6631579" y="3261076"/>
            <a:ext cx="175385" cy="679295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257;p41"/>
          <p:cNvSpPr txBox="1"/>
          <p:nvPr/>
        </p:nvSpPr>
        <p:spPr>
          <a:xfrm>
            <a:off x="6650455" y="2845175"/>
            <a:ext cx="3075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 b="1">
                <a:solidFill>
                  <a:srgbClr val="FF000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2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9403361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62;p42"/>
          <p:cNvSpPr txBox="1">
            <a:spLocks/>
          </p:cNvSpPr>
          <p:nvPr/>
        </p:nvSpPr>
        <p:spPr>
          <a:xfrm>
            <a:off x="128307" y="5294604"/>
            <a:ext cx="85170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將其中一支短木棍粘在發射器尾端，以便放置電池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Paste a shorter stick at the end of the launcher, for the battery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263;p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763620" y="1236429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5976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Introduction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891252" y="2465648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Variables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255533" y="2457325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Tools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4572000" y="2697475"/>
            <a:ext cx="2094807" cy="602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06284" y="2384832"/>
            <a:ext cx="1556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</a:t>
            </a:r>
            <a:endParaRPr lang="en-HK" sz="28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68669" y="4169545"/>
            <a:ext cx="377077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9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9600" b="1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9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96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endParaRPr lang="en-HK" sz="9600" b="1" dirty="0" smtClean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391594" y="4067223"/>
            <a:ext cx="4056610" cy="1826691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9" name="Straight Arrow Connector 18"/>
          <p:cNvCxnSpPr>
            <a:endCxn id="17" idx="1"/>
          </p:cNvCxnSpPr>
          <p:nvPr/>
        </p:nvCxnSpPr>
        <p:spPr>
          <a:xfrm>
            <a:off x="3226777" y="3446549"/>
            <a:ext cx="758894" cy="8881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77334" y="1664392"/>
            <a:ext cx="22599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Experiment: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7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68;p43"/>
          <p:cNvSpPr txBox="1">
            <a:spLocks/>
          </p:cNvSpPr>
          <p:nvPr/>
        </p:nvSpPr>
        <p:spPr>
          <a:xfrm>
            <a:off x="144932" y="5269666"/>
            <a:ext cx="84606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電池可以用膠紙固定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The battery should be installed with tape for stabilization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269;p4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34545" y="1191491"/>
            <a:ext cx="3925775" cy="3925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94749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81;p45"/>
          <p:cNvSpPr txBox="1">
            <a:spLocks/>
          </p:cNvSpPr>
          <p:nvPr/>
        </p:nvSpPr>
        <p:spPr>
          <a:xfrm>
            <a:off x="70118" y="5510735"/>
            <a:ext cx="84606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從紙板上取下手柄（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12</a:t>
            </a: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）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Remove the handle (</a:t>
            </a:r>
            <a:r>
              <a:rPr lang="en-US" altLang="zh-TW" sz="1800" dirty="0" smtClean="0">
                <a:solidFill>
                  <a:srgbClr val="FF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12</a:t>
            </a: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) from the cardboard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282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705431" y="1422560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243090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87;p46"/>
          <p:cNvSpPr txBox="1">
            <a:spLocks/>
          </p:cNvSpPr>
          <p:nvPr/>
        </p:nvSpPr>
        <p:spPr>
          <a:xfrm>
            <a:off x="261310" y="5269665"/>
            <a:ext cx="84321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沿著虛綫摺叠出手柄，再噴上適量熱熔膠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Fold the handle with the dotted lines, </a:t>
            </a:r>
            <a:b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</a:b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and squeeze a suitable amount of hot glue into the gaps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288;p4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96623" y="1201490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695858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93;p47"/>
          <p:cNvSpPr txBox="1">
            <a:spLocks/>
          </p:cNvSpPr>
          <p:nvPr/>
        </p:nvSpPr>
        <p:spPr>
          <a:xfrm>
            <a:off x="527318" y="5136663"/>
            <a:ext cx="85521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將手柄安裝至發射器上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Install the handle onto the launcher 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294;p4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7318" y="1734063"/>
            <a:ext cx="4200151" cy="315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95;p4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879242" y="1734063"/>
            <a:ext cx="4200151" cy="31501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90021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07;p49"/>
          <p:cNvSpPr txBox="1">
            <a:spLocks/>
          </p:cNvSpPr>
          <p:nvPr/>
        </p:nvSpPr>
        <p:spPr>
          <a:xfrm>
            <a:off x="361064" y="5161600"/>
            <a:ext cx="82749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製作兩個海綿轉輪，以熱熔膠粘合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Make two wheels with sponge strips, with hot glue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308;p4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1064" y="1754750"/>
            <a:ext cx="4022400" cy="301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309;p4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13564" y="1754744"/>
            <a:ext cx="4022400" cy="301680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310;p49"/>
          <p:cNvSpPr/>
          <p:nvPr/>
        </p:nvSpPr>
        <p:spPr>
          <a:xfrm>
            <a:off x="4133414" y="3023000"/>
            <a:ext cx="960300" cy="4803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5840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15;p50"/>
          <p:cNvSpPr txBox="1">
            <a:spLocks/>
          </p:cNvSpPr>
          <p:nvPr/>
        </p:nvSpPr>
        <p:spPr>
          <a:xfrm>
            <a:off x="0" y="5469171"/>
            <a:ext cx="8460600" cy="598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zh-TW" altLang="en-US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最後，安裝轉輪至發射器上</a:t>
            </a:r>
          </a:p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zh-TW" sz="1800" dirty="0" smtClean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Finally, install wheels onto the motors</a:t>
            </a:r>
            <a:endParaRPr lang="en-US" sz="1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Google Shape;316;p5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35313" y="1410996"/>
            <a:ext cx="5234365" cy="392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250303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BC micro:bit v2開發板升級登場，加入喇叭、麥克風、觸控感應增添互動性| T客邦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458" y="3136503"/>
            <a:ext cx="2761878" cy="224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Plane Launcher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9753" y="2696609"/>
            <a:ext cx="223561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“Rotation”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Pitch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Roll</a:t>
            </a:r>
            <a:endParaRPr lang="en-HK" sz="36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urved Left Arrow 10"/>
          <p:cNvSpPr/>
          <p:nvPr/>
        </p:nvSpPr>
        <p:spPr>
          <a:xfrm>
            <a:off x="8360483" y="3762880"/>
            <a:ext cx="1188720" cy="124690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rved Left Arrow 13"/>
          <p:cNvSpPr/>
          <p:nvPr/>
        </p:nvSpPr>
        <p:spPr>
          <a:xfrm rot="10800000">
            <a:off x="4049591" y="3635062"/>
            <a:ext cx="1188720" cy="124690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urved Left Arrow 14"/>
          <p:cNvSpPr/>
          <p:nvPr/>
        </p:nvSpPr>
        <p:spPr>
          <a:xfrm rot="5400000">
            <a:off x="6205036" y="5453134"/>
            <a:ext cx="1188720" cy="1246909"/>
          </a:xfrm>
          <a:prstGeom prst="curvedLef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Curved Left Arrow 15"/>
          <p:cNvSpPr/>
          <p:nvPr/>
        </p:nvSpPr>
        <p:spPr>
          <a:xfrm rot="16200000">
            <a:off x="6255249" y="1816991"/>
            <a:ext cx="1188720" cy="1246909"/>
          </a:xfrm>
          <a:prstGeom prst="curvedLef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43971" y="2342666"/>
            <a:ext cx="12455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Pitch</a:t>
            </a:r>
            <a:endParaRPr lang="en-HK" sz="4000" b="1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602161" y="4032391"/>
            <a:ext cx="9931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Roll</a:t>
            </a:r>
            <a:endParaRPr lang="en-HK" sz="4000" b="1" dirty="0" smtClean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2547" y="1937790"/>
            <a:ext cx="35445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Myriad Pro" panose="020B0503030403020204" charset="0"/>
              </a:rPr>
              <a:t>2. Plane Launcher with </a:t>
            </a:r>
            <a:r>
              <a:rPr lang="en-US" sz="2400" b="1" dirty="0" err="1" smtClean="0">
                <a:latin typeface="Myriad Pro" panose="020B0503030403020204" charset="0"/>
              </a:rPr>
              <a:t>Micro:bit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80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Plane Launcher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547" y="2659150"/>
            <a:ext cx="4074974" cy="18807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026" y="4351711"/>
            <a:ext cx="3120044" cy="2340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86680" y="2817476"/>
            <a:ext cx="3911905" cy="2933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547" y="1937790"/>
            <a:ext cx="35445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Myriad Pro" panose="020B0503030403020204" charset="0"/>
              </a:rPr>
              <a:t>2. Plane Launcher with </a:t>
            </a:r>
            <a:r>
              <a:rPr lang="en-US" sz="2400" b="1" dirty="0" err="1" smtClean="0">
                <a:latin typeface="Myriad Pro" panose="020B0503030403020204" charset="0"/>
              </a:rPr>
              <a:t>Micro:bit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41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47" y="2406845"/>
            <a:ext cx="5148349" cy="3861262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671752" y="3092335"/>
            <a:ext cx="6733310" cy="177061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Plane Launcher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76480" y="3350029"/>
            <a:ext cx="63172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Set a desired launching angle e.g. 45</a:t>
            </a:r>
            <a:r>
              <a:rPr lang="en-US" sz="2400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will help you to check the angle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Once it is 45</a:t>
            </a:r>
            <a:r>
              <a:rPr lang="en-US" sz="2400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it will turn on the motors </a:t>
            </a:r>
            <a:endParaRPr lang="en-US" sz="2400" b="1" baseline="30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2547" y="1937790"/>
            <a:ext cx="35445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Myriad Pro" panose="020B0503030403020204" charset="0"/>
              </a:rPr>
              <a:t>2. Plane Launcher with </a:t>
            </a:r>
            <a:r>
              <a:rPr lang="en-US" sz="2400" b="1" dirty="0" err="1" smtClean="0">
                <a:latin typeface="Myriad Pro" panose="020B0503030403020204" charset="0"/>
              </a:rPr>
              <a:t>Micro:bit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81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556" y="2675774"/>
            <a:ext cx="4059075" cy="3044306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985530" y="3241964"/>
            <a:ext cx="3685539" cy="120032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Plane Launcher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156364" y="2809702"/>
            <a:ext cx="3175461" cy="277645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39562" y="3241964"/>
            <a:ext cx="3577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Extension board </a:t>
            </a:r>
          </a:p>
          <a:p>
            <a:r>
              <a:rPr lang="en-US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relay</a:t>
            </a:r>
            <a:endParaRPr lang="en-HK" sz="36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9152" y="2900240"/>
            <a:ext cx="3947159" cy="29603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2547" y="1937790"/>
            <a:ext cx="35445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Myriad Pro" panose="020B0503030403020204" charset="0"/>
              </a:rPr>
              <a:t>2. Plane Launcher with </a:t>
            </a:r>
            <a:r>
              <a:rPr lang="en-US" sz="2400" b="1" dirty="0" err="1" smtClean="0">
                <a:latin typeface="Myriad Pro" panose="020B0503030403020204" charset="0"/>
              </a:rPr>
              <a:t>Micro:bit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74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Introduction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6993196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After this workshop, you will be able to: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Write easy programs by using “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makecode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</a:p>
          <a:p>
            <a:pPr marL="342900" indent="-342900">
              <a:buAutoNum type="arabicPeriod"/>
            </a:pP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ake a Timing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ate</a:t>
            </a:r>
          </a:p>
          <a:p>
            <a:pPr marL="342900" indent="-342900">
              <a:buAutoNum type="arabicPeriod"/>
            </a:pP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ake a Plane Launcher</a:t>
            </a:r>
          </a:p>
          <a:p>
            <a:pPr marL="342900" indent="-342900">
              <a:buAutoNum type="arabicPeriod"/>
            </a:pP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AutoNum type="arabicPeriod"/>
            </a:pP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Add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2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28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elements to </a:t>
            </a: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Science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36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lay Logic - How to Connect Relays for Logical Switching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835" y="2229564"/>
            <a:ext cx="4727661" cy="3309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224444" y="4362645"/>
            <a:ext cx="3629244" cy="9443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Plane Launcher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3861" y="1674767"/>
            <a:ext cx="1221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Relay</a:t>
            </a:r>
            <a:endParaRPr lang="en-HK" sz="3600" b="1" u="sng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5449" y="1192260"/>
            <a:ext cx="22926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NC = Normal Closed</a:t>
            </a:r>
          </a:p>
          <a:p>
            <a:r>
              <a:rPr lang="en-US" sz="20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= Normal Open</a:t>
            </a:r>
            <a:endParaRPr lang="en-HK" sz="20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4444" y="4480853"/>
            <a:ext cx="34957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We use the </a:t>
            </a:r>
            <a:r>
              <a:rPr 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to control</a:t>
            </a:r>
          </a:p>
          <a:p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the “switch”</a:t>
            </a:r>
            <a:endParaRPr lang="en-HK" sz="20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78601" y="1749525"/>
            <a:ext cx="1905000" cy="306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75891" y="5770179"/>
            <a:ext cx="40359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Image source: </a:t>
            </a:r>
            <a:r>
              <a:rPr lang="en-US" sz="1200" dirty="0" smtClean="0">
                <a:hlinkClick r:id="rId4"/>
              </a:rPr>
              <a:t>StackExchange</a:t>
            </a:r>
            <a:r>
              <a:rPr lang="en-US" sz="1200" dirty="0" smtClean="0"/>
              <a:t> licensed under </a:t>
            </a:r>
            <a:r>
              <a:rPr lang="en-US" sz="1200" u="sng" dirty="0">
                <a:hlinkClick r:id="rId5"/>
              </a:rPr>
              <a:t>CC BY-SA 4.0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22052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4809392" y="2664069"/>
            <a:ext cx="6005146" cy="22332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Coding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2" descr="micro:bit v2 Board &amp; Kits - SparkFun | Mou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56" y="2449545"/>
            <a:ext cx="3643499" cy="264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 rot="20318283">
            <a:off x="1097157" y="4064134"/>
            <a:ext cx="3341077" cy="4396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65" y="4755799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I/O Pin</a:t>
            </a:r>
            <a:endParaRPr lang="en-HK" sz="2800" b="1" u="sng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0938" y="2850386"/>
            <a:ext cx="526977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Input/output pin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sz="2800" b="1" dirty="0" err="1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r>
              <a:rPr lang="en-US" sz="28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“Read” = Input to </a:t>
            </a:r>
            <a:r>
              <a:rPr lang="en-US" sz="2800" b="1" dirty="0" err="1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endParaRPr lang="en-US" sz="28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“Write” = Output from </a:t>
            </a:r>
            <a:r>
              <a:rPr lang="en-US" sz="2800" b="1" dirty="0" err="1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endParaRPr lang="en-US" sz="28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HK" sz="28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392" y="5017409"/>
            <a:ext cx="3822200" cy="148422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2547" y="1937790"/>
            <a:ext cx="35445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Myriad Pro" panose="020B0503030403020204" charset="0"/>
              </a:rPr>
              <a:t>2. Plane Launcher with </a:t>
            </a:r>
            <a:r>
              <a:rPr lang="en-US" sz="2400" b="1" dirty="0" err="1" smtClean="0">
                <a:latin typeface="Myriad Pro" panose="020B0503030403020204" charset="0"/>
              </a:rPr>
              <a:t>Micro:bit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56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Coding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39617" y="4286320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I/O Pin</a:t>
            </a:r>
            <a:endParaRPr lang="en-HK" sz="2800" b="1" u="sng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4" y="2134373"/>
            <a:ext cx="3493311" cy="280523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036" y="4932218"/>
            <a:ext cx="690886" cy="6458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16036" y="5679788"/>
            <a:ext cx="690886" cy="64589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884669" y="493960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en-HK" sz="28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42991" y="569768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endParaRPr lang="en-HK" sz="28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78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Coding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547" y="2528765"/>
            <a:ext cx="8582025" cy="37909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2547" y="193779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Myriad Pro" panose="020B0503030403020204" charset="0"/>
              </a:rPr>
              <a:t>2. Plane Launcher with </a:t>
            </a:r>
            <a:r>
              <a:rPr lang="en-US" sz="2400" b="1" dirty="0" err="1" smtClean="0">
                <a:latin typeface="Myriad Pro" panose="020B0503030403020204" charset="0"/>
              </a:rPr>
              <a:t>Micro:bit</a:t>
            </a:r>
            <a:r>
              <a:rPr lang="en-US" sz="2400" b="1" dirty="0" smtClean="0">
                <a:latin typeface="Myriad Pro" panose="020B0503030403020204" charset="0"/>
              </a:rPr>
              <a:t> plus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02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069445" y="3261745"/>
            <a:ext cx="2833486" cy="221634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Plane Launcher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47" y="2528765"/>
            <a:ext cx="5273886" cy="39554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96252" y="3492753"/>
            <a:ext cx="257987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 to IN</a:t>
            </a:r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3.3V to VCC</a:t>
            </a:r>
          </a:p>
          <a:p>
            <a:pPr algn="ctr"/>
            <a:r>
              <a:rPr lang="en-US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GND to GND</a:t>
            </a:r>
            <a:endParaRPr lang="en-HK" sz="36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547" y="193779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Myriad Pro" panose="020B0503030403020204" charset="0"/>
              </a:rPr>
              <a:t>2. Plane Launcher with </a:t>
            </a:r>
            <a:r>
              <a:rPr lang="en-US" sz="2400" b="1" dirty="0" err="1" smtClean="0">
                <a:latin typeface="Myriad Pro" panose="020B0503030403020204" charset="0"/>
              </a:rPr>
              <a:t>Micro:bit</a:t>
            </a:r>
            <a:r>
              <a:rPr lang="en-US" sz="2400" b="1" dirty="0" smtClean="0">
                <a:latin typeface="Myriad Pro" panose="020B0503030403020204" charset="0"/>
              </a:rPr>
              <a:t> plus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90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"/>
          <a:stretch/>
        </p:blipFill>
        <p:spPr>
          <a:xfrm>
            <a:off x="315885" y="1270000"/>
            <a:ext cx="6940820" cy="4983655"/>
          </a:xfrm>
          <a:prstGeom prst="rect">
            <a:avLst/>
          </a:prstGeom>
        </p:spPr>
      </p:pic>
      <p:sp>
        <p:nvSpPr>
          <p:cNvPr id="21" name="Rounded Rectangle 20"/>
          <p:cNvSpPr/>
          <p:nvPr/>
        </p:nvSpPr>
        <p:spPr>
          <a:xfrm>
            <a:off x="432262" y="1894029"/>
            <a:ext cx="1730723" cy="64004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338349" y="5785658"/>
            <a:ext cx="2780189" cy="43226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297462" y="5698889"/>
            <a:ext cx="1535996" cy="66094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935181" y="1873669"/>
            <a:ext cx="2390804" cy="54287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Plane Launcher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928245" y="2923924"/>
            <a:ext cx="4059075" cy="3044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62124" y="3688141"/>
            <a:ext cx="458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NC</a:t>
            </a:r>
            <a:endParaRPr lang="en-HK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65142" y="2908314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</a:t>
            </a:r>
            <a:endParaRPr lang="en-HK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99896" y="3271150"/>
            <a:ext cx="662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</a:t>
            </a:r>
            <a:endParaRPr lang="en-HK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987" y="5785658"/>
            <a:ext cx="265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battery to motor</a:t>
            </a:r>
            <a:endParaRPr lang="en-HK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2263" y="1873669"/>
            <a:ext cx="1730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Connecting the 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two motors</a:t>
            </a:r>
            <a:endParaRPr lang="en-HK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89610" y="5713504"/>
            <a:ext cx="13802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10000"/>
                    <a:lumOff val="9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motor </a:t>
            </a:r>
          </a:p>
          <a:p>
            <a:r>
              <a:rPr lang="en-US" b="1" dirty="0" smtClean="0">
                <a:solidFill>
                  <a:schemeClr val="accent5">
                    <a:lumMod val="10000"/>
                    <a:lumOff val="9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relay</a:t>
            </a:r>
            <a:endParaRPr lang="en-HK" b="1" dirty="0" smtClean="0">
              <a:solidFill>
                <a:schemeClr val="accent5">
                  <a:lumMod val="10000"/>
                  <a:lumOff val="9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35181" y="1944469"/>
            <a:ext cx="2213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10000"/>
                    <a:lumOff val="9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Battery to relay</a:t>
            </a:r>
            <a:endParaRPr lang="en-HK" b="1" dirty="0" smtClean="0">
              <a:solidFill>
                <a:schemeClr val="accent5">
                  <a:lumMod val="10000"/>
                  <a:lumOff val="9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 flipV="1">
            <a:off x="3075709" y="4621876"/>
            <a:ext cx="216131" cy="116378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959720" y="2512291"/>
            <a:ext cx="469267" cy="124506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3795194" y="4314305"/>
            <a:ext cx="1089127" cy="138458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3756257" y="2413001"/>
            <a:ext cx="976457" cy="106282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083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Conclusion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7579511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Now you can:</a:t>
            </a:r>
          </a:p>
          <a:p>
            <a:endParaRPr lang="en-US" sz="40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Write easy programs by using “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makecode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</a:p>
          <a:p>
            <a:pPr marL="342900" indent="-342900">
              <a:buAutoNum type="arabicPeriod"/>
            </a:pP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Make a Timing Gate</a:t>
            </a:r>
          </a:p>
          <a:p>
            <a:pPr marL="342900" indent="-342900">
              <a:buAutoNum type="arabicPeriod"/>
            </a:pP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Make a Plane Launcher</a:t>
            </a:r>
          </a:p>
          <a:p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4. Add the </a:t>
            </a: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3200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32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elements to </a:t>
            </a:r>
            <a:r>
              <a:rPr lang="en-US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Science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AutoNum type="arabicPeriod"/>
            </a:pPr>
            <a:endParaRPr lang="en-U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49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Introduction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7334" y="2022451"/>
            <a:ext cx="89737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Programming: By using </a:t>
            </a:r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makecode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icro:bit</a:t>
            </a:r>
            <a:endParaRPr lang="en-US" sz="24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24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We are going to make: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Timing gate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Plane launcher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All sensors and parts are safe, cheap, easy-to-use and compatible to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icro:bit</a:t>
            </a:r>
            <a:endParaRPr lang="en-US" sz="24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24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1638" y="2951869"/>
            <a:ext cx="1794916" cy="486757"/>
          </a:xfrm>
          <a:prstGeom prst="rect">
            <a:avLst/>
          </a:prstGeom>
        </p:spPr>
      </p:pic>
      <p:pic>
        <p:nvPicPr>
          <p:cNvPr id="6" name="Picture 4" descr="BBC micro:bit v2開發板升級登場，加入喇叭、麥克風、觸控感應增添互動性| T客邦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428" y="1455135"/>
            <a:ext cx="1705126" cy="13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53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Introduction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26" name="Picture 2" descr="Overview | micro:b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98" y="1533307"/>
            <a:ext cx="9002339" cy="372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58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4809392" y="2664069"/>
            <a:ext cx="5343601" cy="190793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Introduction</a:t>
            </a:r>
          </a:p>
        </p:txBody>
      </p:sp>
      <p:pic>
        <p:nvPicPr>
          <p:cNvPr id="11" name="Picture 2" descr="micro:bit v2 Board &amp; Kits - SparkFun | Mou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56" y="2449545"/>
            <a:ext cx="3643499" cy="264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 rot="20318283">
            <a:off x="1097157" y="4064134"/>
            <a:ext cx="3341077" cy="4396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65" y="4755799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I/O Pin</a:t>
            </a:r>
            <a:endParaRPr lang="en-HK" sz="2800" b="1" u="sng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0938" y="2850386"/>
            <a:ext cx="4581703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Input/output pin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“Read” = Input to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“Write” = Output from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HK" sz="28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392" y="5017409"/>
            <a:ext cx="3822200" cy="148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04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GENS110W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1C3678"/>
      </a:hlink>
      <a:folHlink>
        <a:srgbClr val="1C3678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06Confusing the Wind_PPT template</Template>
  <TotalTime>14085</TotalTime>
  <Words>1689</Words>
  <Application>Microsoft Office PowerPoint</Application>
  <PresentationFormat>Widescreen</PresentationFormat>
  <Paragraphs>338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8" baseType="lpstr">
      <vt:lpstr>Adobe 黑体 Std R</vt:lpstr>
      <vt:lpstr>標楷體</vt:lpstr>
      <vt:lpstr>Helvetica LT Std</vt:lpstr>
      <vt:lpstr>Myriad Pro</vt:lpstr>
      <vt:lpstr>新細明體</vt:lpstr>
      <vt:lpstr>Source Code Pro</vt:lpstr>
      <vt:lpstr>Arial</vt:lpstr>
      <vt:lpstr>Calibri</vt:lpstr>
      <vt:lpstr>Cambria</vt:lpstr>
      <vt:lpstr>Cambria Math</vt:lpstr>
      <vt:lpstr>Century Gothic</vt:lpstr>
      <vt:lpstr>Office 佈景主題</vt:lpstr>
      <vt:lpstr>PowerPoint Presentation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Coding</vt:lpstr>
      <vt:lpstr>Coding</vt:lpstr>
      <vt:lpstr>Coding</vt:lpstr>
      <vt:lpstr>Coding</vt:lpstr>
      <vt:lpstr>Coding</vt:lpstr>
      <vt:lpstr>Timing Gate</vt:lpstr>
      <vt:lpstr>Timing Gate</vt:lpstr>
      <vt:lpstr>Timing Gate</vt:lpstr>
      <vt:lpstr>Timing Gate</vt:lpstr>
      <vt:lpstr>Timing Gate</vt:lpstr>
      <vt:lpstr>Coding</vt:lpstr>
      <vt:lpstr>Coding</vt:lpstr>
      <vt:lpstr>Coding</vt:lpstr>
      <vt:lpstr>Coding</vt:lpstr>
      <vt:lpstr>Timing Gate</vt:lpstr>
      <vt:lpstr>Plane Launcher</vt:lpstr>
      <vt:lpstr>Plane Launcher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Plane Launcher</vt:lpstr>
      <vt:lpstr>Plane Launcher</vt:lpstr>
      <vt:lpstr>Plane Launcher</vt:lpstr>
      <vt:lpstr>Plane Launcher</vt:lpstr>
      <vt:lpstr>Plane Launcher</vt:lpstr>
      <vt:lpstr>Coding</vt:lpstr>
      <vt:lpstr>Coding</vt:lpstr>
      <vt:lpstr>Coding</vt:lpstr>
      <vt:lpstr>Plane Launcher</vt:lpstr>
      <vt:lpstr>Plane Launcher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Louise LUK Nga Ying</dc:creator>
  <cp:lastModifiedBy>hmchan@study.ouhk.edu.hk</cp:lastModifiedBy>
  <cp:revision>176</cp:revision>
  <dcterms:created xsi:type="dcterms:W3CDTF">2021-10-11T09:26:07Z</dcterms:created>
  <dcterms:modified xsi:type="dcterms:W3CDTF">2024-07-29T02:02:59Z</dcterms:modified>
</cp:coreProperties>
</file>