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7" r:id="rId1"/>
  </p:sldMasterIdLst>
  <p:notesMasterIdLst>
    <p:notesMasterId r:id="rId28"/>
  </p:notesMasterIdLst>
  <p:handoutMasterIdLst>
    <p:handoutMasterId r:id="rId29"/>
  </p:handoutMasterIdLst>
  <p:sldIdLst>
    <p:sldId id="294" r:id="rId2"/>
    <p:sldId id="257" r:id="rId3"/>
    <p:sldId id="259" r:id="rId4"/>
    <p:sldId id="268" r:id="rId5"/>
    <p:sldId id="260" r:id="rId6"/>
    <p:sldId id="271" r:id="rId7"/>
    <p:sldId id="261" r:id="rId8"/>
    <p:sldId id="262" r:id="rId9"/>
    <p:sldId id="263" r:id="rId10"/>
    <p:sldId id="264" r:id="rId11"/>
    <p:sldId id="279" r:id="rId12"/>
    <p:sldId id="280" r:id="rId13"/>
    <p:sldId id="265" r:id="rId14"/>
    <p:sldId id="293" r:id="rId15"/>
    <p:sldId id="292" r:id="rId16"/>
    <p:sldId id="289" r:id="rId17"/>
    <p:sldId id="275" r:id="rId18"/>
    <p:sldId id="276" r:id="rId19"/>
    <p:sldId id="272" r:id="rId20"/>
    <p:sldId id="278" r:id="rId21"/>
    <p:sldId id="277" r:id="rId22"/>
    <p:sldId id="258" r:id="rId23"/>
    <p:sldId id="281" r:id="rId24"/>
    <p:sldId id="283" r:id="rId25"/>
    <p:sldId id="284" r:id="rId26"/>
    <p:sldId id="28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eeta ANSAR" initials="AA" lastIdx="1" clrIdx="0">
    <p:extLst>
      <p:ext uri="{19B8F6BF-5375-455C-9EA6-DF929625EA0E}">
        <p15:presenceInfo xmlns:p15="http://schemas.microsoft.com/office/powerpoint/2012/main" userId="S-1-5-21-73586283-746137067-725345543-341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3A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486" autoAdjust="0"/>
  </p:normalViewPr>
  <p:slideViewPr>
    <p:cSldViewPr snapToGrid="0">
      <p:cViewPr varScale="1">
        <p:scale>
          <a:sx n="95" d="100"/>
          <a:sy n="95" d="100"/>
        </p:scale>
        <p:origin x="6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090"/>
    </p:cViewPr>
  </p:sorterViewPr>
  <p:notesViewPr>
    <p:cSldViewPr snapToGrid="0">
      <p:cViewPr varScale="1">
        <p:scale>
          <a:sx n="69" d="100"/>
          <a:sy n="69" d="100"/>
        </p:scale>
        <p:origin x="278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ksfong" userId="826300d4-ad2d-4edf-afca-9163143bbe09" providerId="ADAL" clId="{2C8EFF2A-CE1D-4EC8-AD39-337FCBE1B387}"/>
    <pc:docChg chg="custSel">
      <pc:chgData name="eksfong" userId="826300d4-ad2d-4edf-afca-9163143bbe09" providerId="ADAL" clId="{2C8EFF2A-CE1D-4EC8-AD39-337FCBE1B387}" dt="2024-08-05T02:45:25.472" v="0" actId="1592"/>
      <pc:docMkLst>
        <pc:docMk/>
      </pc:docMkLst>
      <pc:sldChg chg="delCm">
        <pc:chgData name="eksfong" userId="826300d4-ad2d-4edf-afca-9163143bbe09" providerId="ADAL" clId="{2C8EFF2A-CE1D-4EC8-AD39-337FCBE1B387}" dt="2024-08-05T02:45:25.472" v="0" actId="1592"/>
        <pc:sldMkLst>
          <pc:docMk/>
          <pc:sldMk cId="656175879" sldId="26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DANCER IN WATER - MICROALGAE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66C47-27DA-471B-B5AA-9C234FE2A5DE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E3835-0EDC-4437-B4CB-1AC451A26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603939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DANCER IN WATER - MICROALGAE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20778A-6FB3-4751-85B6-3D96A75B3E0A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61E21-5DF7-46F7-9B8F-A15F28F21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66866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76031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DANCER IN WATER - MICROALGAE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61E21-5DF7-46F7-9B8F-A15F28F2105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43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DANCER IN WATER - MICROALGAE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61E21-5DF7-46F7-9B8F-A15F28F2105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7917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DANCER IN WATER - MICROALGAE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61E21-5DF7-46F7-9B8F-A15F28F2105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7615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B7DEDF-2388-4FC6-A8E5-5E7E417098F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909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DANCER IN WATER - MICROALGAE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61E21-5DF7-46F7-9B8F-A15F28F2105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732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DANCER IN WATER - MICROALGAE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61E21-5DF7-46F7-9B8F-A15F28F210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53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DANCER IN WATER - MICROALGAE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61E21-5DF7-46F7-9B8F-A15F28F210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68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DANCER IN WATER - MICROALGAE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61E21-5DF7-46F7-9B8F-A15F28F2105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263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DANCER IN WATER - MICROALGAE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61E21-5DF7-46F7-9B8F-A15F28F2105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530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DANCER IN WATER - MICROALGAE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61E21-5DF7-46F7-9B8F-A15F28F2105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185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DANCER IN WATER - MICROALGAE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61E21-5DF7-46F7-9B8F-A15F28F2105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8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DANCER IN WATER - MICROALGAE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61E21-5DF7-46F7-9B8F-A15F28F2105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09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hyperlink" Target="http://steam.ouhk.edu.hk/sym2020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20000"/>
              <a:buFontTx/>
              <a:buBlip>
                <a:blip r:embed="rId3"/>
              </a:buBlip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217882" y="6330703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591092"/>
            <a:ext cx="9200420" cy="8006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>
                <a:solidFill>
                  <a:srgbClr val="398A1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699022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60260"/>
            <a:ext cx="364817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chemeClr val="accent5">
                    <a:lumMod val="60000"/>
                    <a:lumOff val="40000"/>
                  </a:schemeClr>
                </a:solidFill>
                <a:latin typeface="Helvetica LT Std" panose="020B0504020202020204" pitchFamily="34" charset="0"/>
              </a:rPr>
              <a:t>Dancer in Water - Microalgae</a:t>
            </a:r>
            <a:endParaRPr lang="zh-TW" altLang="en-US" sz="1300" dirty="0">
              <a:solidFill>
                <a:schemeClr val="accent5">
                  <a:lumMod val="60000"/>
                  <a:lumOff val="40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5434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699022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60260"/>
            <a:ext cx="364817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chemeClr val="accent5">
                    <a:lumMod val="60000"/>
                    <a:lumOff val="40000"/>
                  </a:schemeClr>
                </a:solidFill>
                <a:latin typeface="Helvetica LT Std" panose="020B0504020202020204" pitchFamily="34" charset="0"/>
              </a:rPr>
              <a:t>Dancer in Water - Microalgae</a:t>
            </a:r>
            <a:endParaRPr lang="zh-TW" altLang="en-US" sz="1300" dirty="0">
              <a:solidFill>
                <a:schemeClr val="accent5">
                  <a:lumMod val="60000"/>
                  <a:lumOff val="40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3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217882" y="6330703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20000"/>
              <a:buFontTx/>
              <a:buBlip>
                <a:blip r:embed="rId4"/>
              </a:buBlip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591092"/>
            <a:ext cx="9200420" cy="8006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>
                <a:solidFill>
                  <a:srgbClr val="398A1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6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60260"/>
            <a:ext cx="364817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chemeClr val="accent5">
                    <a:lumMod val="60000"/>
                    <a:lumOff val="40000"/>
                  </a:schemeClr>
                </a:solidFill>
                <a:latin typeface="Helvetica LT Std" panose="020B0504020202020204" pitchFamily="34" charset="0"/>
              </a:rPr>
              <a:t>Dancer in Water - Microalgae</a:t>
            </a:r>
            <a:endParaRPr lang="zh-TW" altLang="en-US" sz="1300" dirty="0">
              <a:solidFill>
                <a:schemeClr val="accent5">
                  <a:lumMod val="60000"/>
                  <a:lumOff val="40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20000"/>
              <a:buFontTx/>
              <a:buBlip>
                <a:blip r:embed="rId2"/>
              </a:buBlip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10" name="矩形 7"/>
          <p:cNvSpPr/>
          <p:nvPr userDrawn="1"/>
        </p:nvSpPr>
        <p:spPr>
          <a:xfrm>
            <a:off x="699022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217882" y="6330703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591092"/>
            <a:ext cx="9200420" cy="8006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>
                <a:solidFill>
                  <a:srgbClr val="398A1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9348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60260"/>
            <a:ext cx="364817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chemeClr val="accent5">
                    <a:lumMod val="60000"/>
                    <a:lumOff val="40000"/>
                  </a:schemeClr>
                </a:solidFill>
                <a:latin typeface="Helvetica LT Std" panose="020B0504020202020204" pitchFamily="34" charset="0"/>
              </a:rPr>
              <a:t>Dancer in Water - Microalgae</a:t>
            </a:r>
            <a:endParaRPr lang="zh-TW" altLang="en-US" sz="1300" dirty="0">
              <a:solidFill>
                <a:schemeClr val="accent5">
                  <a:lumMod val="60000"/>
                  <a:lumOff val="40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20000"/>
              <a:buFontTx/>
              <a:buBlip>
                <a:blip r:embed="rId2"/>
              </a:buBlip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11" name="矩形 7"/>
          <p:cNvSpPr/>
          <p:nvPr userDrawn="1"/>
        </p:nvSpPr>
        <p:spPr>
          <a:xfrm>
            <a:off x="699022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217882" y="6330703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3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591092"/>
            <a:ext cx="9200420" cy="8006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>
                <a:solidFill>
                  <a:srgbClr val="398A1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17290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543944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  <p:extLst>
      <p:ext uri="{BB962C8B-B14F-4D97-AF65-F5344CB8AC3E}">
        <p14:creationId xmlns:p14="http://schemas.microsoft.com/office/powerpoint/2010/main" val="4019924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hotobioreactor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reativecommons.org/licenses/by-sa/4.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s://nwifc.org/lummi-nation-shellfish-hatchery-adds-all-night-algae-feeders/" TargetMode="External"/><Relationship Id="rId7" Type="http://schemas.openxmlformats.org/officeDocument/2006/relationships/hyperlink" Target="https://creativecommons.org/licenses/by-sa/3.0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n.wikipedia.org/wiki/Algae_fuel" TargetMode="External"/><Relationship Id="rId5" Type="http://schemas.openxmlformats.org/officeDocument/2006/relationships/image" Target="../media/image18.jpeg"/><Relationship Id="rId10" Type="http://schemas.openxmlformats.org/officeDocument/2006/relationships/image" Target="../media/image21.jpeg"/><Relationship Id="rId4" Type="http://schemas.openxmlformats.org/officeDocument/2006/relationships/hyperlink" Target="https://creativecommons.org/licenses/by/3.0/" TargetMode="External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ipcc.ch/site/assets/uploads/sites/2/2018/07/SR15_SPM_version_stand_alone_LR.pdf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apid.ac.uk/abc/bg/bcp.php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www.mdpi.com/1660-3397/18/12/64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hyperlink" Target="https://creativecommons.org/licenses/by-nc-nd/4.0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sciencedirect.com/science/article/pii/S1319562X21004630" TargetMode="External"/><Relationship Id="rId5" Type="http://schemas.openxmlformats.org/officeDocument/2006/relationships/hyperlink" Target="https://www.sciencedirect.com/science/article/pii/S2314808X16301634" TargetMode="Externa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jpeg"/><Relationship Id="rId4" Type="http://schemas.openxmlformats.org/officeDocument/2006/relationships/hyperlink" Target="https://www.usgs.gov/media/images/cyanobacterial-blooms-2016-lake-okeechobee-florida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cdc.gov/habs/exposure-sources.html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/4.0" TargetMode="External"/><Relationship Id="rId4" Type="http://schemas.openxmlformats.org/officeDocument/2006/relationships/hyperlink" Target="https://en.wikipedia.org/wiki/Microalga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millzero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g"/><Relationship Id="rId4" Type="http://schemas.openxmlformats.org/officeDocument/2006/relationships/hyperlink" Target="https://creativecommons.org/licenses/by-nc/2.0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2.5" TargetMode="External"/><Relationship Id="rId7" Type="http://schemas.openxmlformats.org/officeDocument/2006/relationships/hyperlink" Target="https://creativecommons.org/licenses/by-nc/3.0/" TargetMode="External"/><Relationship Id="rId2" Type="http://schemas.openxmlformats.org/officeDocument/2006/relationships/hyperlink" Target="https://en.wikipedia.org/wiki/Dinoflagellate#/media/File:Thorungar1.sv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w.tolweb.org/Dinoflagellates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hyperlink" Target="https://ecampusontario.pressbooks.pub/microbio/chapter/types-of-microorganisms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9962" y="864944"/>
            <a:ext cx="5768034" cy="70415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TW" sz="2800" dirty="0">
                <a:solidFill>
                  <a:srgbClr val="FFFFFF"/>
                </a:solidFill>
                <a:latin typeface="Helvetica LT Std" panose="020B0504020202020204" pitchFamily="34" charset="0"/>
              </a:rPr>
              <a:t>Dancer in water – Microalgae</a:t>
            </a:r>
          </a:p>
        </p:txBody>
      </p:sp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226085" y="6046572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rgbClr val="FFFFFF"/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rgbClr val="FFFFFF"/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400" kern="20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1622632"/>
            <a:ext cx="740829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77000">
                      <a:srgbClr val="BDFF49"/>
                    </a:gs>
                    <a:gs pos="27000">
                      <a:srgbClr val="FFDE28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Unit 1 – Getting to know Microalgae</a:t>
            </a:r>
            <a:endParaRPr lang="en-US" altLang="zh-TW" sz="4800" dirty="0">
              <a:gradFill>
                <a:gsLst>
                  <a:gs pos="77000">
                    <a:srgbClr val="BDFF49"/>
                  </a:gs>
                  <a:gs pos="27000">
                    <a:srgbClr val="FFDE28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452" y="6111151"/>
            <a:ext cx="595052" cy="59505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69" y="6240546"/>
            <a:ext cx="1005435" cy="3739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0936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570473"/>
            <a:ext cx="109728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Colony formation of microalgae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Solitary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Chain/filament-like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Spherical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Cluster-forming</a:t>
            </a:r>
          </a:p>
          <a:p>
            <a:endParaRPr lang="en-US" dirty="0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963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57026"/>
            <a:ext cx="109728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Factors on the growth of microalgae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Light</a:t>
            </a:r>
          </a:p>
          <a:p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Temperature</a:t>
            </a:r>
          </a:p>
          <a:p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Nutrients (N &amp; P)</a:t>
            </a:r>
          </a:p>
          <a:p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Salinity</a:t>
            </a:r>
          </a:p>
          <a:p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pH</a:t>
            </a:r>
          </a:p>
          <a:p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Water mixing</a:t>
            </a:r>
          </a:p>
        </p:txBody>
      </p:sp>
      <p:pic>
        <p:nvPicPr>
          <p:cNvPr id="6146" name="Picture 2" descr="undefin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527" y="1646238"/>
            <a:ext cx="4636344" cy="354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94069" y="5352988"/>
            <a:ext cx="7079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3"/>
              </a:rPr>
              <a:t>Wikipedia – bioreactor </a:t>
            </a:r>
            <a:r>
              <a:rPr lang="en-US" sz="1400" dirty="0"/>
              <a:t>licensed under </a:t>
            </a:r>
            <a:r>
              <a:rPr lang="en-US" sz="1400" dirty="0">
                <a:hlinkClick r:id="rId4"/>
              </a:rPr>
              <a:t>CC BY-SA 4.0</a:t>
            </a:r>
            <a:endParaRPr lang="en-US" sz="1400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826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4540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Growth phases of microalgae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4294967295"/>
          </p:nvPr>
        </p:nvSpPr>
        <p:spPr>
          <a:xfrm>
            <a:off x="6196424" y="1486712"/>
            <a:ext cx="5558574" cy="388077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rgbClr val="093A44"/>
                </a:solidFill>
              </a:rPr>
              <a:t>Induction phase </a:t>
            </a:r>
            <a:r>
              <a:rPr lang="en-US" altLang="zh-TW" sz="2000" dirty="0">
                <a:solidFill>
                  <a:srgbClr val="093A44"/>
                </a:solidFill>
              </a:rPr>
              <a:t>(</a:t>
            </a:r>
            <a:r>
              <a:rPr lang="zh-TW" altLang="en-US" sz="2000" dirty="0">
                <a:solidFill>
                  <a:srgbClr val="093A44"/>
                </a:solidFill>
              </a:rPr>
              <a:t>遲緩期</a:t>
            </a:r>
            <a:r>
              <a:rPr lang="en-US" altLang="zh-TW" sz="2000" dirty="0">
                <a:solidFill>
                  <a:srgbClr val="093A44"/>
                </a:solidFill>
              </a:rPr>
              <a:t>)</a:t>
            </a:r>
            <a:r>
              <a:rPr lang="en-US" sz="2000" dirty="0">
                <a:solidFill>
                  <a:srgbClr val="093A44"/>
                </a:solidFill>
              </a:rPr>
              <a:t>:  </a:t>
            </a:r>
          </a:p>
          <a:p>
            <a:pPr lvl="1"/>
            <a:r>
              <a:rPr lang="en-US" sz="1800" dirty="0">
                <a:solidFill>
                  <a:srgbClr val="093A44"/>
                </a:solidFill>
              </a:rPr>
              <a:t>Physiological adaptation of the cell metabolism for growth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rgbClr val="093A44"/>
                </a:solidFill>
              </a:rPr>
              <a:t>Exponential phase </a:t>
            </a:r>
            <a:r>
              <a:rPr lang="en-US" altLang="zh-TW" sz="2000" dirty="0">
                <a:solidFill>
                  <a:srgbClr val="093A44"/>
                </a:solidFill>
              </a:rPr>
              <a:t>(</a:t>
            </a:r>
            <a:r>
              <a:rPr lang="zh-TW" altLang="en-US" sz="2000" dirty="0">
                <a:solidFill>
                  <a:srgbClr val="093A44"/>
                </a:solidFill>
              </a:rPr>
              <a:t>對數期</a:t>
            </a:r>
            <a:r>
              <a:rPr lang="en-US" altLang="zh-TW" sz="2000" dirty="0">
                <a:solidFill>
                  <a:srgbClr val="093A44"/>
                </a:solidFill>
              </a:rPr>
              <a:t>)</a:t>
            </a:r>
            <a:r>
              <a:rPr lang="en-US" sz="2000" dirty="0">
                <a:solidFill>
                  <a:srgbClr val="093A44"/>
                </a:solidFill>
              </a:rPr>
              <a:t>:</a:t>
            </a:r>
          </a:p>
          <a:p>
            <a:pPr lvl="1"/>
            <a:r>
              <a:rPr lang="en-US" sz="1800" dirty="0">
                <a:solidFill>
                  <a:srgbClr val="093A44"/>
                </a:solidFill>
              </a:rPr>
              <a:t>Cell no. rapidly increases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rgbClr val="093A44"/>
                </a:solidFill>
              </a:rPr>
              <a:t>Phase of declining relative growth</a:t>
            </a:r>
          </a:p>
          <a:p>
            <a:pPr lvl="1"/>
            <a:r>
              <a:rPr lang="en-US" sz="1800" dirty="0">
                <a:solidFill>
                  <a:srgbClr val="093A44"/>
                </a:solidFill>
              </a:rPr>
              <a:t>Due to the nutrient limitation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rgbClr val="093A44"/>
                </a:solidFill>
              </a:rPr>
              <a:t>Stationary phase </a:t>
            </a:r>
            <a:r>
              <a:rPr lang="en-US" altLang="zh-TW" sz="2000" dirty="0">
                <a:solidFill>
                  <a:srgbClr val="093A44"/>
                </a:solidFill>
              </a:rPr>
              <a:t>(</a:t>
            </a:r>
            <a:r>
              <a:rPr lang="zh-TW" altLang="en-US" sz="2000" dirty="0">
                <a:solidFill>
                  <a:srgbClr val="093A44"/>
                </a:solidFill>
              </a:rPr>
              <a:t>穩定期</a:t>
            </a:r>
            <a:r>
              <a:rPr lang="en-US" altLang="zh-TW" sz="2000" dirty="0">
                <a:solidFill>
                  <a:srgbClr val="093A44"/>
                </a:solidFill>
              </a:rPr>
              <a:t>)</a:t>
            </a:r>
            <a:endParaRPr lang="en-US" sz="2000" dirty="0">
              <a:solidFill>
                <a:srgbClr val="093A44"/>
              </a:solidFill>
            </a:endParaRPr>
          </a:p>
          <a:p>
            <a:pPr lvl="1"/>
            <a:r>
              <a:rPr lang="en-US" sz="1800" dirty="0">
                <a:solidFill>
                  <a:srgbClr val="093A44"/>
                </a:solidFill>
              </a:rPr>
              <a:t>Cell division rate = death rate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rgbClr val="093A44"/>
                </a:solidFill>
              </a:rPr>
              <a:t>Death phase </a:t>
            </a:r>
            <a:r>
              <a:rPr lang="en-US" altLang="zh-TW" sz="2000" dirty="0">
                <a:solidFill>
                  <a:srgbClr val="093A44"/>
                </a:solidFill>
              </a:rPr>
              <a:t>(</a:t>
            </a:r>
            <a:r>
              <a:rPr lang="zh-TW" altLang="en-US" sz="2000" dirty="0">
                <a:solidFill>
                  <a:srgbClr val="093A44"/>
                </a:solidFill>
              </a:rPr>
              <a:t>衰亡期</a:t>
            </a:r>
            <a:r>
              <a:rPr lang="en-US" altLang="zh-TW" sz="2000" dirty="0">
                <a:solidFill>
                  <a:srgbClr val="093A44"/>
                </a:solidFill>
              </a:rPr>
              <a:t>)</a:t>
            </a:r>
            <a:endParaRPr lang="en-US" sz="2000" dirty="0">
              <a:solidFill>
                <a:srgbClr val="093A44"/>
              </a:solidFill>
            </a:endParaRPr>
          </a:p>
          <a:p>
            <a:pPr lvl="1"/>
            <a:r>
              <a:rPr lang="en-US" sz="1800" dirty="0">
                <a:solidFill>
                  <a:srgbClr val="093A44"/>
                </a:solidFill>
              </a:rPr>
              <a:t>Due to nutrient depletion, oxygen deficiency, pH change and toxic metabolite accumulation</a:t>
            </a:r>
          </a:p>
        </p:txBody>
      </p:sp>
      <p:sp>
        <p:nvSpPr>
          <p:cNvPr id="6" name="文字方塊 6">
            <a:extLst>
              <a:ext uri="{FF2B5EF4-FFF2-40B4-BE49-F238E27FC236}">
                <a16:creationId xmlns:a16="http://schemas.microsoft.com/office/drawing/2014/main" id="{67B21F4A-CE1A-483A-B0A5-628B535E1DB4}"/>
              </a:ext>
            </a:extLst>
          </p:cNvPr>
          <p:cNvSpPr txBox="1"/>
          <p:nvPr/>
        </p:nvSpPr>
        <p:spPr>
          <a:xfrm rot="16200000">
            <a:off x="9882321" y="4576397"/>
            <a:ext cx="429322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Source: http://www.fao.org/3/w3732e/w3732e06.htm#2.3.%20Algal%20production</a:t>
            </a:r>
            <a:endParaRPr lang="zh-HK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426751" y="1471202"/>
            <a:ext cx="4020256" cy="1451827"/>
            <a:chOff x="2778220" y="4390482"/>
            <a:chExt cx="4020256" cy="1451827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73199" y="5332341"/>
              <a:ext cx="279999" cy="22866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1155" y="4665513"/>
              <a:ext cx="279999" cy="228666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8374" y="5188812"/>
              <a:ext cx="279999" cy="228666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78373" y="5128712"/>
              <a:ext cx="279999" cy="22866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7800" y="4954279"/>
              <a:ext cx="279999" cy="228666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11154" y="4839946"/>
              <a:ext cx="279999" cy="22866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98283" y="5090534"/>
              <a:ext cx="279999" cy="228666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68474" y="5090534"/>
              <a:ext cx="279999" cy="228666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52999" y="4832322"/>
              <a:ext cx="279999" cy="22866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17396" y="4565096"/>
              <a:ext cx="279999" cy="22866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3251" y="4869704"/>
              <a:ext cx="279999" cy="22866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37398" y="4894439"/>
              <a:ext cx="279999" cy="228666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37398" y="4665773"/>
              <a:ext cx="279999" cy="228666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93200" y="4390482"/>
              <a:ext cx="279999" cy="228666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3202" y="4620671"/>
              <a:ext cx="279999" cy="228666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3203" y="4390482"/>
              <a:ext cx="279999" cy="228666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78220" y="4950032"/>
              <a:ext cx="279999" cy="22866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37397" y="5342455"/>
              <a:ext cx="279999" cy="22866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6126" y="5613643"/>
              <a:ext cx="279999" cy="228666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09352" y="5301701"/>
              <a:ext cx="279999" cy="228666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18477" y="5301701"/>
              <a:ext cx="279999" cy="228666"/>
            </a:xfrm>
            <a:prstGeom prst="rect">
              <a:avLst/>
            </a:prstGeom>
          </p:spPr>
        </p:pic>
        <p:sp>
          <p:nvSpPr>
            <p:cNvPr id="30" name="Right Arrow 29"/>
            <p:cNvSpPr/>
            <p:nvPr/>
          </p:nvSpPr>
          <p:spPr>
            <a:xfrm>
              <a:off x="3260993" y="4907345"/>
              <a:ext cx="683046" cy="28146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ight Arrow 30"/>
            <p:cNvSpPr/>
            <p:nvPr/>
          </p:nvSpPr>
          <p:spPr>
            <a:xfrm>
              <a:off x="4802652" y="4894179"/>
              <a:ext cx="683046" cy="28146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85" y="3143872"/>
            <a:ext cx="4294835" cy="2694190"/>
          </a:xfrm>
          <a:prstGeom prst="rect">
            <a:avLst/>
          </a:prstGeom>
        </p:spPr>
      </p:pic>
      <p:sp>
        <p:nvSpPr>
          <p:cNvPr id="33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772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5819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Microalgae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93A44"/>
                </a:solidFill>
              </a:rPr>
              <a:t>Carbon sink</a:t>
            </a:r>
          </a:p>
          <a:p>
            <a:r>
              <a:rPr lang="en-US" sz="2400" dirty="0">
                <a:solidFill>
                  <a:srgbClr val="093A44"/>
                </a:solidFill>
              </a:rPr>
              <a:t>Wastewater treatment</a:t>
            </a:r>
          </a:p>
          <a:p>
            <a:r>
              <a:rPr lang="en-US" sz="2400" dirty="0">
                <a:solidFill>
                  <a:srgbClr val="093A44"/>
                </a:solidFill>
              </a:rPr>
              <a:t>Biofuel</a:t>
            </a:r>
          </a:p>
          <a:p>
            <a:r>
              <a:rPr lang="en-US" sz="2400" dirty="0">
                <a:solidFill>
                  <a:srgbClr val="093A44"/>
                </a:solidFill>
              </a:rPr>
              <a:t>Food supplements</a:t>
            </a:r>
          </a:p>
          <a:p>
            <a:r>
              <a:rPr lang="en-US" sz="2400" dirty="0">
                <a:solidFill>
                  <a:srgbClr val="093A44"/>
                </a:solidFill>
              </a:rPr>
              <a:t>Nanomaterials</a:t>
            </a:r>
          </a:p>
          <a:p>
            <a:r>
              <a:rPr lang="en-US" sz="2400" dirty="0">
                <a:solidFill>
                  <a:srgbClr val="093A44"/>
                </a:solidFill>
              </a:rPr>
              <a:t>Bio-indicator</a:t>
            </a:r>
          </a:p>
          <a:p>
            <a:r>
              <a:rPr lang="en-US" sz="2400" dirty="0">
                <a:solidFill>
                  <a:srgbClr val="093A44"/>
                </a:solidFill>
              </a:rPr>
              <a:t>Etc.</a:t>
            </a:r>
          </a:p>
        </p:txBody>
      </p:sp>
      <p:sp>
        <p:nvSpPr>
          <p:cNvPr id="21" name="矩形 2"/>
          <p:cNvSpPr/>
          <p:nvPr/>
        </p:nvSpPr>
        <p:spPr>
          <a:xfrm>
            <a:off x="5155429" y="3282764"/>
            <a:ext cx="29476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Food waste filtrate algal treatment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Source: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Northwest Indian Fisheries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licensed under </a:t>
            </a:r>
            <a:r>
              <a:rPr lang="en-US" sz="1400" b="1" cap="all" dirty="0">
                <a:hlinkClick r:id="rId4"/>
              </a:rPr>
              <a:t>CC BY 3.0 DEED</a:t>
            </a:r>
            <a:endParaRPr lang="en-US" sz="1400" b="1" cap="all" dirty="0"/>
          </a:p>
        </p:txBody>
      </p:sp>
      <p:pic>
        <p:nvPicPr>
          <p:cNvPr id="24" name="圖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3" t="19047" r="8716" b="14737"/>
          <a:stretch/>
        </p:blipFill>
        <p:spPr>
          <a:xfrm>
            <a:off x="5245562" y="4148361"/>
            <a:ext cx="2839453" cy="2105526"/>
          </a:xfrm>
          <a:prstGeom prst="rect">
            <a:avLst/>
          </a:prstGeom>
        </p:spPr>
      </p:pic>
      <p:sp>
        <p:nvSpPr>
          <p:cNvPr id="25" name="矩形 9"/>
          <p:cNvSpPr/>
          <p:nvPr/>
        </p:nvSpPr>
        <p:spPr>
          <a:xfrm>
            <a:off x="5715250" y="6277402"/>
            <a:ext cx="27753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Water quality indicator</a:t>
            </a:r>
          </a:p>
        </p:txBody>
      </p:sp>
      <p:sp>
        <p:nvSpPr>
          <p:cNvPr id="26" name="矩形 11"/>
          <p:cNvSpPr/>
          <p:nvPr/>
        </p:nvSpPr>
        <p:spPr>
          <a:xfrm>
            <a:off x="8824976" y="3331612"/>
            <a:ext cx="25719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Source: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Wikipedia – Algae Fuel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licensed under </a:t>
            </a:r>
            <a:r>
              <a:rPr lang="en-US" sz="1400" dirty="0">
                <a:hlinkClick r:id="rId7"/>
              </a:rPr>
              <a:t>CC BY-SA 3.0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 11">
            <a:extLst>
              <a:ext uri="{FF2B5EF4-FFF2-40B4-BE49-F238E27FC236}">
                <a16:creationId xmlns:a16="http://schemas.microsoft.com/office/drawing/2014/main" id="{6E1AB11E-8D75-DD41-4469-138758DAD6AD}"/>
              </a:ext>
            </a:extLst>
          </p:cNvPr>
          <p:cNvSpPr/>
          <p:nvPr/>
        </p:nvSpPr>
        <p:spPr>
          <a:xfrm>
            <a:off x="8957103" y="6082595"/>
            <a:ext cx="26807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Food supplements- Spirulina</a:t>
            </a:r>
          </a:p>
        </p:txBody>
      </p:sp>
      <p:pic>
        <p:nvPicPr>
          <p:cNvPr id="7170" name="Picture 2" descr="lummi shellfish_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562" y="1336669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ree Spirulina Seaweed photo and pictur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600" y="4090334"/>
            <a:ext cx="2675017" cy="197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undefine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568" y="1303076"/>
            <a:ext cx="3252473" cy="208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385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7665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Microalgae &amp; global warming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sz="2400" dirty="0">
                <a:solidFill>
                  <a:srgbClr val="093A44"/>
                </a:solidFill>
              </a:rPr>
              <a:t>Carbon dioxide concentration and global warming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4EC7CC-3E61-2276-5C43-F9AF4F398909}"/>
              </a:ext>
            </a:extLst>
          </p:cNvPr>
          <p:cNvSpPr txBox="1"/>
          <p:nvPr/>
        </p:nvSpPr>
        <p:spPr>
          <a:xfrm>
            <a:off x="839731" y="3339962"/>
            <a:ext cx="28813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K" sz="1400" dirty="0"/>
              <a:t>Source: </a:t>
            </a:r>
            <a:r>
              <a:rPr lang="en-HK" sz="1400" dirty="0">
                <a:hlinkClick r:id="rId2"/>
              </a:rPr>
              <a:t>IPCC, 2018. </a:t>
            </a:r>
            <a:r>
              <a:rPr lang="en-HK" sz="1400" i="1" dirty="0">
                <a:hlinkClick r:id="rId2"/>
              </a:rPr>
              <a:t>Summary for Policymakers</a:t>
            </a:r>
            <a:r>
              <a:rPr lang="en-HK" sz="1400" i="1" dirty="0"/>
              <a:t> – Public domain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DA018C-1723-9D9A-3685-AEC82426F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904" y="2173289"/>
            <a:ext cx="7867650" cy="3952875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934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43102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Microalgae &amp; global warming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sz="2400" dirty="0">
                <a:solidFill>
                  <a:srgbClr val="093A44"/>
                </a:solidFill>
              </a:rPr>
              <a:t>Microalgae fix CO</a:t>
            </a:r>
            <a:r>
              <a:rPr lang="en-US" sz="2400" baseline="-25000" dirty="0">
                <a:solidFill>
                  <a:srgbClr val="093A44"/>
                </a:solidFill>
              </a:rPr>
              <a:t>2</a:t>
            </a:r>
            <a:r>
              <a:rPr lang="en-US" sz="2400" dirty="0">
                <a:solidFill>
                  <a:srgbClr val="093A44"/>
                </a:solidFill>
              </a:rPr>
              <a:t> via photosynthesis</a:t>
            </a:r>
          </a:p>
          <a:p>
            <a:r>
              <a:rPr lang="en-US" sz="2400" dirty="0">
                <a:solidFill>
                  <a:srgbClr val="093A44"/>
                </a:solidFill>
              </a:rPr>
              <a:t>They help regulate the concentration of CO</a:t>
            </a:r>
            <a:r>
              <a:rPr lang="en-US" sz="2400" baseline="-25000" dirty="0">
                <a:solidFill>
                  <a:srgbClr val="093A44"/>
                </a:solidFill>
              </a:rPr>
              <a:t>2</a:t>
            </a:r>
            <a:endParaRPr lang="en-US" sz="2400" dirty="0">
              <a:solidFill>
                <a:srgbClr val="093A44"/>
              </a:solidFill>
            </a:endParaRPr>
          </a:p>
          <a:p>
            <a:endParaRPr lang="en-US" sz="2400" dirty="0">
              <a:solidFill>
                <a:srgbClr val="093A44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6200000">
            <a:off x="9126348" y="3775347"/>
            <a:ext cx="58265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Source: https://www.cnbctv18.com/photos/buzz/amazon-rainforest-fire-why-amazon-forest-is-lungs-of-the-planet-4224341.htm</a:t>
            </a:r>
          </a:p>
        </p:txBody>
      </p:sp>
      <p:pic>
        <p:nvPicPr>
          <p:cNvPr id="8194" name="Picture 2" descr="Free Amazon Forest photo and pictu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349" y="3057258"/>
            <a:ext cx="3594502" cy="269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31263" y="5820205"/>
            <a:ext cx="24191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Amazon Rainforest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13" y="2888109"/>
            <a:ext cx="3209144" cy="293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190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6623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Carbon sink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1580745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sz="2400" dirty="0">
                <a:solidFill>
                  <a:srgbClr val="093A44"/>
                </a:solidFill>
              </a:rPr>
              <a:t>Carbon sequestration by microalgae </a:t>
            </a:r>
            <a:r>
              <a:rPr lang="en-US" sz="2400" dirty="0">
                <a:solidFill>
                  <a:srgbClr val="093A44"/>
                </a:solidFill>
                <a:sym typeface="Wingdings" panose="05000000000000000000" pitchFamily="2" charset="2"/>
              </a:rPr>
              <a:t> a carbon sink (absorbs CO</a:t>
            </a:r>
            <a:r>
              <a:rPr lang="en-US" sz="2400" baseline="-25000" dirty="0">
                <a:solidFill>
                  <a:srgbClr val="093A44"/>
                </a:solidFill>
                <a:sym typeface="Wingdings" panose="05000000000000000000" pitchFamily="2" charset="2"/>
              </a:rPr>
              <a:t>2</a:t>
            </a:r>
            <a:r>
              <a:rPr lang="en-US" sz="2400" dirty="0">
                <a:solidFill>
                  <a:srgbClr val="093A44"/>
                </a:solidFill>
                <a:sym typeface="Wingdings" panose="05000000000000000000" pitchFamily="2" charset="2"/>
              </a:rPr>
              <a:t> from the atmosphere)</a:t>
            </a:r>
            <a:endParaRPr lang="en-US" sz="2400" dirty="0">
              <a:solidFill>
                <a:srgbClr val="093A44"/>
              </a:solidFill>
            </a:endParaRPr>
          </a:p>
        </p:txBody>
      </p:sp>
      <p:pic>
        <p:nvPicPr>
          <p:cNvPr id="6" name="Picture 4" descr="ABC background: the biological carbon pu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12438" y="2499978"/>
            <a:ext cx="6288051" cy="377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063049" y="4386393"/>
            <a:ext cx="21939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3"/>
              </a:rPr>
              <a:t>RAPID-AMOC project – ABC </a:t>
            </a:r>
            <a:r>
              <a:rPr lang="en-US" sz="1400" dirty="0"/>
              <a:t>– Public domain</a:t>
            </a:r>
          </a:p>
        </p:txBody>
      </p:sp>
      <p:sp>
        <p:nvSpPr>
          <p:cNvPr id="7" name="Oval 6"/>
          <p:cNvSpPr/>
          <p:nvPr/>
        </p:nvSpPr>
        <p:spPr>
          <a:xfrm>
            <a:off x="6464923" y="3182509"/>
            <a:ext cx="1713053" cy="103014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stCxn id="7" idx="7"/>
          </p:cNvCxnSpPr>
          <p:nvPr/>
        </p:nvCxnSpPr>
        <p:spPr>
          <a:xfrm flipV="1">
            <a:off x="7927105" y="2684798"/>
            <a:ext cx="1744006" cy="6485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9843928" y="2499978"/>
            <a:ext cx="1212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microalgae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153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27702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Wastewater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sz="2400" dirty="0">
                <a:solidFill>
                  <a:srgbClr val="093A44"/>
                </a:solidFill>
              </a:rPr>
              <a:t>Microalgae grow in nutrient-rich wastewater by absorbing (i.e. removing) the nutrients.  </a:t>
            </a:r>
          </a:p>
        </p:txBody>
      </p:sp>
      <p:sp>
        <p:nvSpPr>
          <p:cNvPr id="9" name="Right Arrow 8"/>
          <p:cNvSpPr/>
          <p:nvPr/>
        </p:nvSpPr>
        <p:spPr>
          <a:xfrm>
            <a:off x="5747320" y="3697711"/>
            <a:ext cx="1137424" cy="4014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1224730" y="2773762"/>
            <a:ext cx="4326975" cy="3218213"/>
            <a:chOff x="296883" y="3325091"/>
            <a:chExt cx="4326975" cy="3218213"/>
          </a:xfrm>
        </p:grpSpPr>
        <p:sp>
          <p:nvSpPr>
            <p:cNvPr id="14" name="Flowchart: Connector 13"/>
            <p:cNvSpPr/>
            <p:nvPr/>
          </p:nvSpPr>
          <p:spPr>
            <a:xfrm>
              <a:off x="296883" y="3325091"/>
              <a:ext cx="2078182" cy="1828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Wastewaters</a:t>
              </a:r>
            </a:p>
            <a:p>
              <a:pPr algn="ctr"/>
              <a:r>
                <a:rPr lang="en-US" dirty="0"/>
                <a:t>(Rich of C, N, P, trace elements)</a:t>
              </a:r>
            </a:p>
          </p:txBody>
        </p:sp>
        <p:sp>
          <p:nvSpPr>
            <p:cNvPr id="15" name="Flowchart: Connector 14"/>
            <p:cNvSpPr/>
            <p:nvPr/>
          </p:nvSpPr>
          <p:spPr>
            <a:xfrm>
              <a:off x="3051958" y="3420093"/>
              <a:ext cx="1528655" cy="1389413"/>
            </a:xfrm>
            <a:prstGeom prst="flowChartConnector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Municipal wastewater</a:t>
              </a:r>
            </a:p>
          </p:txBody>
        </p:sp>
        <p:sp>
          <p:nvSpPr>
            <p:cNvPr id="16" name="Flowchart: Connector 15"/>
            <p:cNvSpPr/>
            <p:nvPr/>
          </p:nvSpPr>
          <p:spPr>
            <a:xfrm>
              <a:off x="3095203" y="4846926"/>
              <a:ext cx="1528655" cy="1389413"/>
            </a:xfrm>
            <a:prstGeom prst="flowChartConnector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Agricultural wastewater</a:t>
              </a:r>
            </a:p>
          </p:txBody>
        </p:sp>
        <p:sp>
          <p:nvSpPr>
            <p:cNvPr id="17" name="Flowchart: Connector 16"/>
            <p:cNvSpPr/>
            <p:nvPr/>
          </p:nvSpPr>
          <p:spPr>
            <a:xfrm>
              <a:off x="1566548" y="5153891"/>
              <a:ext cx="1528655" cy="1389413"/>
            </a:xfrm>
            <a:prstGeom prst="flowChartConnecto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Industrial wastewater</a:t>
              </a:r>
            </a:p>
          </p:txBody>
        </p:sp>
        <p:cxnSp>
          <p:nvCxnSpPr>
            <p:cNvPr id="19" name="Straight Arrow Connector 18"/>
            <p:cNvCxnSpPr>
              <a:stCxn id="14" idx="7"/>
              <a:endCxn id="15" idx="1"/>
            </p:cNvCxnSpPr>
            <p:nvPr/>
          </p:nvCxnSpPr>
          <p:spPr>
            <a:xfrm>
              <a:off x="2070722" y="3592913"/>
              <a:ext cx="1205102" cy="3065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14" idx="6"/>
              <a:endCxn id="16" idx="1"/>
            </p:cNvCxnSpPr>
            <p:nvPr/>
          </p:nvCxnSpPr>
          <p:spPr>
            <a:xfrm>
              <a:off x="2375065" y="4239491"/>
              <a:ext cx="944004" cy="8109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>
              <a:stCxn id="14" idx="5"/>
              <a:endCxn id="17" idx="0"/>
            </p:cNvCxnSpPr>
            <p:nvPr/>
          </p:nvCxnSpPr>
          <p:spPr>
            <a:xfrm>
              <a:off x="2070722" y="4886069"/>
              <a:ext cx="260154" cy="26782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900" y="2380834"/>
            <a:ext cx="3578881" cy="3708656"/>
          </a:xfrm>
          <a:prstGeom prst="rect">
            <a:avLst/>
          </a:prstGeom>
        </p:spPr>
      </p:pic>
      <p:sp>
        <p:nvSpPr>
          <p:cNvPr id="18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809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1" y="54768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Biofuel/renewable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217101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93A44"/>
                </a:solidFill>
              </a:rPr>
              <a:t>Harvesting the oil of microalgae to produce biodiesel (a renewable energy).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301" y="1690688"/>
            <a:ext cx="6729043" cy="4248337"/>
          </a:xfrm>
          <a:prstGeom prst="rect">
            <a:avLst/>
          </a:prstGeom>
        </p:spPr>
      </p:pic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3635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801" y="1972829"/>
            <a:ext cx="9171512" cy="40785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2978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Food supplements</a:t>
            </a:r>
          </a:p>
        </p:txBody>
      </p:sp>
      <p:sp>
        <p:nvSpPr>
          <p:cNvPr id="8" name="Rectangle 7"/>
          <p:cNvSpPr/>
          <p:nvPr/>
        </p:nvSpPr>
        <p:spPr>
          <a:xfrm>
            <a:off x="609600" y="1441948"/>
            <a:ext cx="86634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93A44"/>
                </a:solidFill>
              </a:rPr>
              <a:t>For food, pharmaceutical and cosmetics applications.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EE2B26-7B57-624B-399D-4270FB2C74B8}"/>
              </a:ext>
            </a:extLst>
          </p:cNvPr>
          <p:cNvSpPr txBox="1"/>
          <p:nvPr/>
        </p:nvSpPr>
        <p:spPr>
          <a:xfrm>
            <a:off x="5741894" y="6053566"/>
            <a:ext cx="60547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4"/>
              </a:rPr>
              <a:t>Vieira et al (2020)</a:t>
            </a:r>
            <a:r>
              <a:rPr lang="en-US" sz="1400" dirty="0"/>
              <a:t> licensed under </a:t>
            </a:r>
            <a:r>
              <a:rPr lang="en-US" sz="1400" dirty="0">
                <a:hlinkClick r:id="rId5"/>
              </a:rPr>
              <a:t>CC BY 4.0 DEED</a:t>
            </a:r>
            <a:endParaRPr lang="en-HK" sz="1400" dirty="0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386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58847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7" name="內容版面配置區 4"/>
          <p:cNvSpPr>
            <a:spLocks noGrp="1"/>
          </p:cNvSpPr>
          <p:nvPr>
            <p:ph idx="1"/>
          </p:nvPr>
        </p:nvSpPr>
        <p:spPr>
          <a:xfrm>
            <a:off x="372557" y="1731479"/>
            <a:ext cx="10972800" cy="4150848"/>
          </a:xfrm>
        </p:spPr>
        <p:txBody>
          <a:bodyPr>
            <a:normAutofit/>
          </a:bodyPr>
          <a:lstStyle/>
          <a:p>
            <a:r>
              <a:rPr lang="en-US" dirty="0"/>
              <a:t>Understand the fundamental knowledge of microalgae</a:t>
            </a:r>
          </a:p>
          <a:p>
            <a:r>
              <a:rPr lang="en-US" dirty="0"/>
              <a:t>Recognize the wide range of beneficial applications of microalgae</a:t>
            </a:r>
          </a:p>
          <a:p>
            <a:r>
              <a:rPr lang="en-US" dirty="0"/>
              <a:t>Outline the various relationships between microalgae and water quality, seafood safety, global warming and renewable energy.</a:t>
            </a:r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715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58956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Nanomaterials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8201" y="1825625"/>
            <a:ext cx="4016188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93A44"/>
                </a:solidFill>
              </a:rPr>
              <a:t>The biosynthesis of nanomaterials (e.g., nanoparticles) using microalgae biomass.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940" y="881685"/>
            <a:ext cx="4573060" cy="4992258"/>
          </a:xfrm>
          <a:prstGeom prst="rect">
            <a:avLst/>
          </a:prstGeom>
        </p:spPr>
      </p:pic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441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54676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Bio-indicator of water quality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A6ABFCB-B21C-F3F7-CEC1-CE0D3534EBA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68669" y="1347344"/>
            <a:ext cx="5350164" cy="43513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93A44"/>
                </a:solidFill>
              </a:rPr>
              <a:t>The presence of solely pollution-tolerant species indicates poor water quality.</a:t>
            </a:r>
            <a:endParaRPr lang="en-HK" sz="2400" dirty="0">
              <a:solidFill>
                <a:srgbClr val="093A44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681" y="2502289"/>
            <a:ext cx="4893319" cy="33893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3921" y="1376770"/>
            <a:ext cx="4499195" cy="48321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16841" y="1065268"/>
            <a:ext cx="3593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93A44"/>
                </a:solidFill>
              </a:rPr>
              <a:t>Pollution-tolerant </a:t>
            </a:r>
            <a:r>
              <a:rPr lang="en-US" dirty="0" err="1">
                <a:solidFill>
                  <a:srgbClr val="093A44"/>
                </a:solidFill>
              </a:rPr>
              <a:t>microalgal</a:t>
            </a:r>
            <a:r>
              <a:rPr lang="en-US" dirty="0">
                <a:solidFill>
                  <a:srgbClr val="093A44"/>
                </a:solidFill>
              </a:rPr>
              <a:t> species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2D6F6F-A79A-F600-F148-0162E41B61CB}"/>
              </a:ext>
            </a:extLst>
          </p:cNvPr>
          <p:cNvSpPr txBox="1"/>
          <p:nvPr/>
        </p:nvSpPr>
        <p:spPr>
          <a:xfrm>
            <a:off x="6963922" y="6194615"/>
            <a:ext cx="44991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5"/>
              </a:rPr>
              <a:t>Salem et al (2017)</a:t>
            </a:r>
            <a:r>
              <a:rPr lang="en-US" sz="1400" dirty="0"/>
              <a:t>, </a:t>
            </a:r>
            <a:r>
              <a:rPr lang="en-US" sz="1400" dirty="0">
                <a:hlinkClick r:id="rId6"/>
              </a:rPr>
              <a:t>Khalil et al (2021)</a:t>
            </a:r>
            <a:r>
              <a:rPr lang="en-US" sz="1400" dirty="0"/>
              <a:t> licensed under </a:t>
            </a:r>
            <a:r>
              <a:rPr lang="en-US" sz="1400" dirty="0">
                <a:hlinkClick r:id="rId7"/>
              </a:rPr>
              <a:t>CC BY-NC-ND 4.0 DEED</a:t>
            </a:r>
            <a:endParaRPr lang="en-HK" sz="1400" dirty="0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0104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153" y="56175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Microalgae &amp; eutrophication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11306" y="1479441"/>
            <a:ext cx="6393873" cy="43513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93A44"/>
                </a:solidFill>
              </a:rPr>
              <a:t>Eutrophication of waters could lead to algal blooms</a:t>
            </a:r>
          </a:p>
        </p:txBody>
      </p:sp>
      <p:pic>
        <p:nvPicPr>
          <p:cNvPr id="9218" name="Picture 2" descr="Cyanobacterial blooms in 2016 on Lake Okeechobee, Flori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829" y="2682655"/>
            <a:ext cx="3238500" cy="32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425018" y="5892581"/>
            <a:ext cx="3588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4"/>
              </a:rPr>
              <a:t>Nicholas </a:t>
            </a:r>
            <a:r>
              <a:rPr lang="en-US" sz="1400" dirty="0" err="1">
                <a:hlinkClick r:id="rId4"/>
              </a:rPr>
              <a:t>Aumen</a:t>
            </a:r>
            <a:r>
              <a:rPr lang="en-US" sz="1400" dirty="0">
                <a:hlinkClick r:id="rId4"/>
              </a:rPr>
              <a:t>, US Geological Survey</a:t>
            </a:r>
            <a:r>
              <a:rPr lang="en-US" sz="1400" dirty="0"/>
              <a:t>. Public domain.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428" y="2438972"/>
            <a:ext cx="4908869" cy="3453609"/>
          </a:xfrm>
          <a:prstGeom prst="rect">
            <a:avLst/>
          </a:prstGeom>
        </p:spPr>
      </p:pic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680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57026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Microalgae &amp; seafood safety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ABAF09-B5A7-403A-82B3-19189B17C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46" y="1343111"/>
            <a:ext cx="5600528" cy="3935506"/>
          </a:xfrm>
          <a:prstGeom prst="rect">
            <a:avLst/>
          </a:prstGeom>
        </p:spPr>
      </p:pic>
      <p:pic>
        <p:nvPicPr>
          <p:cNvPr id="7" name="Picture 2" descr="【食物中毒】東星斑含雪卡毒素？吃後致腸胃失調等中毒症狀| UrbanLife 健康新態度">
            <a:extLst>
              <a:ext uri="{FF2B5EF4-FFF2-40B4-BE49-F238E27FC236}">
                <a16:creationId xmlns:a16="http://schemas.microsoft.com/office/drawing/2014/main" id="{6ACB8CE9-997D-49B1-8826-52A1B8E01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847" y="4182036"/>
            <a:ext cx="4798354" cy="251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食用安全｜兩女楊屋道街市買燕星斑煲湯進食後疑中「雪卡毒」1人口腔麻痺- 晴報- 健康- 飲食與運動- D210408">
            <a:extLst>
              <a:ext uri="{FF2B5EF4-FFF2-40B4-BE49-F238E27FC236}">
                <a16:creationId xmlns:a16="http://schemas.microsoft.com/office/drawing/2014/main" id="{B87A6A0B-FAE8-47B1-9074-BBCD12C01E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8"/>
          <a:stretch/>
        </p:blipFill>
        <p:spPr bwMode="auto">
          <a:xfrm>
            <a:off x="6265847" y="1343111"/>
            <a:ext cx="5316553" cy="285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4805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545273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HK" dirty="0"/>
              <a:t>Types of algal toxins</a:t>
            </a:r>
            <a:endParaRPr lang="zh-HK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altLang="zh-HK" sz="2400" dirty="0">
                <a:solidFill>
                  <a:srgbClr val="093A44"/>
                </a:solidFill>
              </a:rPr>
              <a:t>Major algal toxins that can accumulate in seafood</a:t>
            </a:r>
          </a:p>
          <a:p>
            <a:pPr lvl="1"/>
            <a:r>
              <a:rPr lang="en-US" altLang="zh-HK" sz="2400" dirty="0">
                <a:solidFill>
                  <a:srgbClr val="093A44"/>
                </a:solidFill>
              </a:rPr>
              <a:t>paralytic shellfish poisoning (PSP)</a:t>
            </a:r>
          </a:p>
          <a:p>
            <a:pPr lvl="1"/>
            <a:r>
              <a:rPr lang="en-US" altLang="zh-HK" sz="2400" dirty="0">
                <a:solidFill>
                  <a:srgbClr val="093A44"/>
                </a:solidFill>
              </a:rPr>
              <a:t>neurotoxic shellfish poisoning (NSP)</a:t>
            </a:r>
          </a:p>
          <a:p>
            <a:pPr lvl="1"/>
            <a:r>
              <a:rPr lang="en-US" altLang="zh-HK" sz="2400" dirty="0">
                <a:solidFill>
                  <a:srgbClr val="093A44"/>
                </a:solidFill>
              </a:rPr>
              <a:t>amnesic shellfish poisoning (ASP)</a:t>
            </a:r>
          </a:p>
          <a:p>
            <a:pPr lvl="1"/>
            <a:r>
              <a:rPr lang="en-US" altLang="zh-HK" sz="2400" dirty="0" err="1">
                <a:solidFill>
                  <a:srgbClr val="093A44"/>
                </a:solidFill>
              </a:rPr>
              <a:t>diarrhetic</a:t>
            </a:r>
            <a:r>
              <a:rPr lang="en-US" altLang="zh-HK" sz="2400" dirty="0">
                <a:solidFill>
                  <a:srgbClr val="093A44"/>
                </a:solidFill>
              </a:rPr>
              <a:t> shellfish poisoning (DSP)</a:t>
            </a:r>
          </a:p>
          <a:p>
            <a:pPr lvl="1"/>
            <a:r>
              <a:rPr lang="en-US" altLang="zh-HK" sz="2400" dirty="0">
                <a:solidFill>
                  <a:srgbClr val="093A44"/>
                </a:solidFill>
              </a:rPr>
              <a:t>ciguatera fish poisoning (CFP)</a:t>
            </a:r>
            <a:endParaRPr lang="zh-HK" altLang="en-US" sz="2400" dirty="0">
              <a:solidFill>
                <a:srgbClr val="093A44"/>
              </a:solidFill>
            </a:endParaRPr>
          </a:p>
        </p:txBody>
      </p:sp>
      <p:pic>
        <p:nvPicPr>
          <p:cNvPr id="13316" name="Picture 4" descr="Free Seashell Dish Stock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4" t="4125"/>
          <a:stretch/>
        </p:blipFill>
        <p:spPr bwMode="auto">
          <a:xfrm>
            <a:off x="972456" y="4354286"/>
            <a:ext cx="2654357" cy="200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Free Close-Up Shot of Raw Red Snapper  Stock Phot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" t="20791" b="8693"/>
          <a:stretch/>
        </p:blipFill>
        <p:spPr bwMode="auto">
          <a:xfrm>
            <a:off x="3541619" y="4354286"/>
            <a:ext cx="3449853" cy="185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750" y="2413133"/>
            <a:ext cx="4424629" cy="3176322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1304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250F4-FFCC-4F68-AF6A-FFC8EFE70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57026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HK" dirty="0"/>
              <a:t>Sources of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2452CD-2D3F-4C90-88A3-8E293232F9D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 sz="2400" u="sng" dirty="0">
                <a:solidFill>
                  <a:srgbClr val="093A44"/>
                </a:solidFill>
              </a:rPr>
              <a:t>Eating</a:t>
            </a:r>
            <a:r>
              <a:rPr lang="en-US" sz="2400" dirty="0">
                <a:solidFill>
                  <a:srgbClr val="093A44"/>
                </a:solidFill>
              </a:rPr>
              <a:t> food or supplements containing toxins</a:t>
            </a:r>
            <a:endParaRPr lang="en-HK" sz="2400" dirty="0">
              <a:solidFill>
                <a:srgbClr val="093A44"/>
              </a:solidFill>
            </a:endParaRPr>
          </a:p>
          <a:p>
            <a:pPr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u="sng" dirty="0">
                <a:solidFill>
                  <a:srgbClr val="093A44"/>
                </a:solidFill>
              </a:rPr>
              <a:t>Skin contact</a:t>
            </a:r>
            <a:r>
              <a:rPr lang="en-US" sz="2400" dirty="0">
                <a:solidFill>
                  <a:srgbClr val="093A44"/>
                </a:solidFill>
              </a:rPr>
              <a:t> through activities like swimming</a:t>
            </a:r>
          </a:p>
          <a:p>
            <a:pPr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u="sng" dirty="0">
                <a:solidFill>
                  <a:srgbClr val="093A44"/>
                </a:solidFill>
              </a:rPr>
              <a:t>Breathing</a:t>
            </a:r>
            <a:r>
              <a:rPr lang="en-US" sz="2400" dirty="0">
                <a:solidFill>
                  <a:srgbClr val="093A44"/>
                </a:solidFill>
              </a:rPr>
              <a:t> in tiny airborne droplets or mist that contain toxins</a:t>
            </a:r>
          </a:p>
          <a:p>
            <a:pPr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u="sng" dirty="0">
                <a:solidFill>
                  <a:srgbClr val="093A44"/>
                </a:solidFill>
              </a:rPr>
              <a:t>Swallowing</a:t>
            </a:r>
            <a:r>
              <a:rPr lang="en-US" sz="2400" dirty="0">
                <a:solidFill>
                  <a:srgbClr val="093A44"/>
                </a:solidFill>
              </a:rPr>
              <a:t> water that contains toxins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9F68FC-2310-40B8-9451-5917A0BC73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981" y="3524935"/>
            <a:ext cx="7714037" cy="24145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C318C-6418-0392-F80F-863157990FFF}"/>
              </a:ext>
            </a:extLst>
          </p:cNvPr>
          <p:cNvSpPr txBox="1"/>
          <p:nvPr/>
        </p:nvSpPr>
        <p:spPr>
          <a:xfrm>
            <a:off x="4982089" y="5972275"/>
            <a:ext cx="2710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K" sz="1400" dirty="0"/>
              <a:t>Source: </a:t>
            </a:r>
            <a:r>
              <a:rPr lang="en-HK" sz="1400" dirty="0">
                <a:hlinkClick r:id="rId4"/>
              </a:rPr>
              <a:t>CDC</a:t>
            </a:r>
            <a:r>
              <a:rPr lang="en-HK" sz="1400" dirty="0"/>
              <a:t> – Public domain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3798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51668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7" name="內容版面配置區 4"/>
          <p:cNvSpPr>
            <a:spLocks noGrp="1"/>
          </p:cNvSpPr>
          <p:nvPr>
            <p:ph idx="1"/>
          </p:nvPr>
        </p:nvSpPr>
        <p:spPr>
          <a:xfrm>
            <a:off x="609600" y="1659687"/>
            <a:ext cx="10600243" cy="4150848"/>
          </a:xfrm>
        </p:spPr>
        <p:txBody>
          <a:bodyPr>
            <a:normAutofit/>
          </a:bodyPr>
          <a:lstStyle/>
          <a:p>
            <a:r>
              <a:rPr lang="en-US" dirty="0"/>
              <a:t>Microalgae are microorganisms of different colors, shapes and groups.</a:t>
            </a:r>
          </a:p>
          <a:p>
            <a:r>
              <a:rPr lang="en-US" dirty="0"/>
              <a:t>There are many beneficial applications of microalgae to the human society.</a:t>
            </a:r>
          </a:p>
          <a:p>
            <a:r>
              <a:rPr lang="en-US" dirty="0"/>
              <a:t>Uncontrolled growth of microalgae could lead to adverse results.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246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609600" y="601942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What are microalgae?</a:t>
            </a:r>
          </a:p>
        </p:txBody>
      </p:sp>
      <p:pic>
        <p:nvPicPr>
          <p:cNvPr id="1026" name="Picture 2" descr="undefin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925" y="1409700"/>
            <a:ext cx="4016375" cy="401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417174" y="5574550"/>
            <a:ext cx="4972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4"/>
              </a:rPr>
              <a:t>Wikipedia</a:t>
            </a:r>
            <a:r>
              <a:rPr lang="en-US" sz="1400" dirty="0"/>
              <a:t> licensed under </a:t>
            </a:r>
            <a:r>
              <a:rPr lang="en-US" sz="1400" dirty="0">
                <a:hlinkClick r:id="rId5"/>
              </a:rPr>
              <a:t>CC BY 4.0</a:t>
            </a:r>
            <a:endParaRPr lang="en-US" sz="1400" dirty="0"/>
          </a:p>
        </p:txBody>
      </p:sp>
      <p:sp>
        <p:nvSpPr>
          <p:cNvPr id="8" name="內容版面配置區 4"/>
          <p:cNvSpPr>
            <a:spLocks noGrp="1"/>
          </p:cNvSpPr>
          <p:nvPr>
            <p:ph idx="1"/>
          </p:nvPr>
        </p:nvSpPr>
        <p:spPr>
          <a:xfrm>
            <a:off x="372557" y="1731479"/>
            <a:ext cx="6355268" cy="4150848"/>
          </a:xfrm>
        </p:spPr>
        <p:txBody>
          <a:bodyPr>
            <a:normAutofit/>
          </a:bodyPr>
          <a:lstStyle/>
          <a:p>
            <a:r>
              <a:rPr lang="en-US" dirty="0"/>
              <a:t>Incredibly diverse groups of photosynthetic eukaryotic &amp; prokaryotic organisms</a:t>
            </a:r>
          </a:p>
          <a:p>
            <a:r>
              <a:rPr lang="en-US" dirty="0"/>
              <a:t>Found in soil, marine and freshwater environments</a:t>
            </a:r>
          </a:p>
          <a:p>
            <a:r>
              <a:rPr lang="en-US" dirty="0"/>
              <a:t>Not only green in color but also can be in different colors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116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75970"/>
            <a:ext cx="109728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E.g., Bioluminescence of microalgae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353" y="1601124"/>
            <a:ext cx="3162225" cy="47552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317603" y="5141265"/>
            <a:ext cx="68743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212124"/>
                </a:solidFill>
                <a:latin typeface="Proxima Nova"/>
              </a:rPr>
              <a:t>Source: </a:t>
            </a:r>
            <a:r>
              <a:rPr lang="en-US" sz="1400" dirty="0">
                <a:solidFill>
                  <a:srgbClr val="212124"/>
                </a:solidFill>
                <a:latin typeface="Proxima Nova"/>
                <a:hlinkClick r:id="rId3"/>
              </a:rPr>
              <a:t>Ali Nishan on Flicker</a:t>
            </a:r>
            <a:r>
              <a:rPr lang="en-US" sz="1400" dirty="0">
                <a:solidFill>
                  <a:srgbClr val="212124"/>
                </a:solidFill>
                <a:latin typeface="Proxima Nova"/>
              </a:rPr>
              <a:t>, licensed under </a:t>
            </a:r>
            <a:r>
              <a:rPr lang="en-US" sz="1400" b="1" cap="all" dirty="0">
                <a:hlinkClick r:id="rId4"/>
              </a:rPr>
              <a:t>CC BY-NC 2.0 DEED</a:t>
            </a:r>
            <a:endParaRPr lang="en-US" sz="1400" b="1" cap="all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552" y="1601124"/>
            <a:ext cx="4884792" cy="3248387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930836" y="6308726"/>
            <a:ext cx="2844800" cy="365125"/>
          </a:xfrm>
        </p:spPr>
        <p:txBody>
          <a:bodyPr/>
          <a:lstStyle/>
          <a:p>
            <a:fld id="{E4953678-2CDA-477F-BCEF-5A75D61E98B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273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54358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What are microalgae?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6142696" cy="188721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Microscopic plant-like organisms </a:t>
            </a:r>
          </a:p>
          <a:p>
            <a:pPr lvl="1"/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Diatoms (</a:t>
            </a:r>
            <a:r>
              <a:rPr lang="zh-TW" alt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硅藻</a:t>
            </a:r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)</a:t>
            </a:r>
          </a:p>
          <a:p>
            <a:pPr lvl="1"/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Dinoflagellates (</a:t>
            </a:r>
            <a:r>
              <a:rPr lang="zh-TW" alt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甲藻</a:t>
            </a:r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)</a:t>
            </a:r>
          </a:p>
          <a:p>
            <a:pPr lvl="1"/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Others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198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538936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Microalgae movement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374" y="1651575"/>
            <a:ext cx="3029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93A44"/>
                </a:solidFill>
                <a:latin typeface="Myriad Pro" panose="020B0503030403020204" pitchFamily="34" charset="0"/>
                <a:ea typeface="Adobe 黑体 Std R" pitchFamily="34" charset="-128"/>
              </a:rPr>
              <a:t>Under the microscope</a:t>
            </a:r>
          </a:p>
        </p:txBody>
      </p:sp>
      <p:sp>
        <p:nvSpPr>
          <p:cNvPr id="9" name="Rectangle 8"/>
          <p:cNvSpPr/>
          <p:nvPr/>
        </p:nvSpPr>
        <p:spPr>
          <a:xfrm>
            <a:off x="2227723" y="3225879"/>
            <a:ext cx="20863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Diatoms (</a:t>
            </a:r>
            <a:r>
              <a:rPr lang="zh-TW" altLang="en-US" sz="2400" dirty="0"/>
              <a:t>硅藻</a:t>
            </a:r>
            <a:r>
              <a:rPr lang="en-US" sz="2400" dirty="0"/>
              <a:t>)</a:t>
            </a:r>
          </a:p>
        </p:txBody>
      </p:sp>
      <p:sp>
        <p:nvSpPr>
          <p:cNvPr id="10" name="Rectangle 9"/>
          <p:cNvSpPr/>
          <p:nvPr/>
        </p:nvSpPr>
        <p:spPr>
          <a:xfrm>
            <a:off x="7254205" y="3220584"/>
            <a:ext cx="29057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Dinoflagellates (</a:t>
            </a:r>
            <a:r>
              <a:rPr lang="zh-TW" altLang="en-US" sz="2400" dirty="0"/>
              <a:t>甲藻</a:t>
            </a:r>
            <a:r>
              <a:rPr lang="en-US" sz="2400" dirty="0"/>
              <a:t>)</a:t>
            </a:r>
          </a:p>
        </p:txBody>
      </p:sp>
      <p:sp>
        <p:nvSpPr>
          <p:cNvPr id="13" name="AutoShape 6" descr="https://qr-codes-svg.s3.amazonaws.com/eLE9oZ.svg?1698220221171"/>
          <p:cNvSpPr>
            <a:spLocks noChangeAspect="1" noChangeArrowheads="1"/>
          </p:cNvSpPr>
          <p:nvPr/>
        </p:nvSpPr>
        <p:spPr bwMode="auto">
          <a:xfrm>
            <a:off x="4669702" y="3038575"/>
            <a:ext cx="3328404" cy="332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515467" y="3864258"/>
            <a:ext cx="4742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https://www.youtube.com/watch?v=goR-IatJxQ0</a:t>
            </a:r>
          </a:p>
        </p:txBody>
      </p:sp>
      <p:sp>
        <p:nvSpPr>
          <p:cNvPr id="6" name="Rectangle 5"/>
          <p:cNvSpPr/>
          <p:nvPr/>
        </p:nvSpPr>
        <p:spPr>
          <a:xfrm>
            <a:off x="1071207" y="3874847"/>
            <a:ext cx="4812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https://www.youtube.com/watch?v=e4zLiBh9lD0</a:t>
            </a:r>
          </a:p>
        </p:txBody>
      </p:sp>
      <p:sp>
        <p:nvSpPr>
          <p:cNvPr id="16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464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943" y="54768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Morphology of diatoms (</a:t>
            </a:r>
            <a:r>
              <a:rPr lang="zh-TW" altLang="en-US" dirty="0"/>
              <a:t>硅藻</a:t>
            </a:r>
            <a:r>
              <a:rPr lang="en-US" dirty="0"/>
              <a:t>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816" y="1417639"/>
            <a:ext cx="2079711" cy="209579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16200000">
            <a:off x="-1908166" y="4343989"/>
            <a:ext cx="41744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Source: https://www.pinterest.com/pin/shells-of-centric-diatoms--262686590742259789/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05"/>
          <a:stretch/>
        </p:blipFill>
        <p:spPr>
          <a:xfrm>
            <a:off x="4316601" y="1690688"/>
            <a:ext cx="7289142" cy="39507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13" y="3568581"/>
            <a:ext cx="2073014" cy="2241148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022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786005" y="5530613"/>
            <a:ext cx="3336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2"/>
              </a:rPr>
              <a:t>Wikipedia</a:t>
            </a:r>
            <a:r>
              <a:rPr lang="en-US" sz="1400" dirty="0"/>
              <a:t> licensed under </a:t>
            </a:r>
            <a:r>
              <a:rPr lang="en-US" sz="1400" dirty="0">
                <a:hlinkClick r:id="rId3"/>
              </a:rPr>
              <a:t>CC BY 2.5</a:t>
            </a:r>
            <a:endParaRPr lang="en-US" sz="1400" dirty="0"/>
          </a:p>
        </p:txBody>
      </p:sp>
      <p:pic>
        <p:nvPicPr>
          <p:cNvPr id="3074" name="Picture 2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499" y="1452923"/>
            <a:ext cx="6275566" cy="401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699" y="1452923"/>
            <a:ext cx="2755987" cy="384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2166032" y="3760420"/>
            <a:ext cx="1760979" cy="81232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5" idx="0"/>
          </p:cNvCxnSpPr>
          <p:nvPr/>
        </p:nvCxnSpPr>
        <p:spPr>
          <a:xfrm flipH="1" flipV="1">
            <a:off x="2384692" y="2651910"/>
            <a:ext cx="2361793" cy="200382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946654" y="4655736"/>
            <a:ext cx="1599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Cellulose plates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3563" y="5530613"/>
            <a:ext cx="46569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6"/>
              </a:rPr>
              <a:t>Mona </a:t>
            </a:r>
            <a:r>
              <a:rPr lang="en-US" sz="1400" dirty="0" err="1">
                <a:hlinkClick r:id="rId6"/>
              </a:rPr>
              <a:t>Hoppenrath</a:t>
            </a:r>
            <a:r>
              <a:rPr lang="en-US" sz="1400" dirty="0"/>
              <a:t> licensed under </a:t>
            </a:r>
            <a:r>
              <a:rPr lang="en-US" sz="1400" dirty="0">
                <a:hlinkClick r:id="rId7"/>
              </a:rPr>
              <a:t>CC BY-NC 3.0 DEED</a:t>
            </a:r>
            <a:endParaRPr lang="en-US" sz="14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32943" y="547688"/>
            <a:ext cx="9116175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398A12"/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/>
              <a:t>Morphology of dinoflagellates (</a:t>
            </a:r>
            <a:r>
              <a:rPr lang="zh-TW" altLang="en-US" dirty="0"/>
              <a:t>甲藻</a:t>
            </a:r>
            <a:r>
              <a:rPr lang="en-US" altLang="zh-TW" dirty="0"/>
              <a:t>)</a:t>
            </a:r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57026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Various shapes of microalgae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351D7F-7418-2D80-803A-D4B0B6971DEF}"/>
              </a:ext>
            </a:extLst>
          </p:cNvPr>
          <p:cNvSpPr txBox="1"/>
          <p:nvPr/>
        </p:nvSpPr>
        <p:spPr>
          <a:xfrm>
            <a:off x="2812649" y="5978709"/>
            <a:ext cx="71695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Source: </a:t>
            </a:r>
            <a:r>
              <a:rPr lang="en-US" sz="14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2"/>
              </a:rPr>
              <a:t>Open Library- Types of Microorganisms</a:t>
            </a:r>
            <a:r>
              <a:rPr lang="en-US" sz="14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licensed under </a:t>
            </a:r>
            <a:r>
              <a:rPr lang="en-US" sz="14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CC BY 4.0 DEED</a:t>
            </a:r>
            <a:endParaRPr lang="en-HK" sz="1400" dirty="0"/>
          </a:p>
        </p:txBody>
      </p:sp>
      <p:pic>
        <p:nvPicPr>
          <p:cNvPr id="4098" name="Picture 2" descr="A photograph of assorted diatoms, a kind of algae. They have a wide variety of different shapes and range in size from 2 μm to 200 μm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833" y="1465789"/>
            <a:ext cx="6667500" cy="438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D4B409B0-3A14-9CA4-1D8A-332C0AF98C53}"/>
              </a:ext>
            </a:extLst>
          </p:cNvPr>
          <p:cNvSpPr txBox="1">
            <a:spLocks/>
          </p:cNvSpPr>
          <p:nvPr/>
        </p:nvSpPr>
        <p:spPr>
          <a:xfrm>
            <a:off x="-930836" y="6308726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53678-2CDA-477F-BCEF-5A75D61E98B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7913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8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318B71"/>
      </a:hlink>
      <a:folHlink>
        <a:srgbClr val="318B71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5624</TotalTime>
  <Words>870</Words>
  <Application>Microsoft Office PowerPoint</Application>
  <PresentationFormat>Widescreen</PresentationFormat>
  <Paragraphs>172</Paragraphs>
  <Slides>26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Helvetica LT Std</vt:lpstr>
      <vt:lpstr>Proxima Nova</vt:lpstr>
      <vt:lpstr>Arial</vt:lpstr>
      <vt:lpstr>Calibri</vt:lpstr>
      <vt:lpstr>Century Gothic</vt:lpstr>
      <vt:lpstr>Myriad Pro</vt:lpstr>
      <vt:lpstr>Office 佈景主題</vt:lpstr>
      <vt:lpstr>Dancer in water – Microalgae</vt:lpstr>
      <vt:lpstr>Objectives</vt:lpstr>
      <vt:lpstr>What are microalgae?</vt:lpstr>
      <vt:lpstr>E.g., Bioluminescence of microalgae</vt:lpstr>
      <vt:lpstr>What are microalgae?</vt:lpstr>
      <vt:lpstr>Microalgae movement</vt:lpstr>
      <vt:lpstr>Morphology of diatoms (硅藻)</vt:lpstr>
      <vt:lpstr>PowerPoint Presentation</vt:lpstr>
      <vt:lpstr>Various shapes of microalgae</vt:lpstr>
      <vt:lpstr>Colony formation of microalgae </vt:lpstr>
      <vt:lpstr>Factors on the growth of microalgae</vt:lpstr>
      <vt:lpstr>Growth phases of microalgae</vt:lpstr>
      <vt:lpstr>Microalgae application</vt:lpstr>
      <vt:lpstr>Microalgae &amp; global warming</vt:lpstr>
      <vt:lpstr>Microalgae &amp; global warming</vt:lpstr>
      <vt:lpstr>Carbon sink</vt:lpstr>
      <vt:lpstr>Wastewater treatment</vt:lpstr>
      <vt:lpstr>Biofuel/renewable energy</vt:lpstr>
      <vt:lpstr>Food supplements</vt:lpstr>
      <vt:lpstr>Nanomaterials</vt:lpstr>
      <vt:lpstr>Bio-indicator of water quality</vt:lpstr>
      <vt:lpstr>Microalgae &amp; eutrophication</vt:lpstr>
      <vt:lpstr>Microalgae &amp; seafood safety</vt:lpstr>
      <vt:lpstr>Types of algal toxins</vt:lpstr>
      <vt:lpstr>Sources of exposure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Charles TANG Chi Hung</dc:creator>
  <cp:lastModifiedBy>eksfong</cp:lastModifiedBy>
  <cp:revision>140</cp:revision>
  <dcterms:created xsi:type="dcterms:W3CDTF">2022-08-05T05:55:45Z</dcterms:created>
  <dcterms:modified xsi:type="dcterms:W3CDTF">2024-08-05T02:45:41Z</dcterms:modified>
</cp:coreProperties>
</file>