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2" r:id="rId1"/>
    <p:sldMasterId id="2147483680" r:id="rId2"/>
  </p:sldMasterIdLst>
  <p:notesMasterIdLst>
    <p:notesMasterId r:id="rId48"/>
  </p:notesMasterIdLst>
  <p:handoutMasterIdLst>
    <p:handoutMasterId r:id="rId49"/>
  </p:handoutMasterIdLst>
  <p:sldIdLst>
    <p:sldId id="276" r:id="rId3"/>
    <p:sldId id="277" r:id="rId4"/>
    <p:sldId id="278" r:id="rId5"/>
    <p:sldId id="279" r:id="rId6"/>
    <p:sldId id="281" r:id="rId7"/>
    <p:sldId id="280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6" r:id="rId22"/>
    <p:sldId id="295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6" r:id="rId32"/>
    <p:sldId id="305" r:id="rId33"/>
    <p:sldId id="307" r:id="rId34"/>
    <p:sldId id="308" r:id="rId35"/>
    <p:sldId id="309" r:id="rId36"/>
    <p:sldId id="310" r:id="rId37"/>
    <p:sldId id="311" r:id="rId38"/>
    <p:sldId id="312" r:id="rId39"/>
    <p:sldId id="313" r:id="rId40"/>
    <p:sldId id="314" r:id="rId41"/>
    <p:sldId id="315" r:id="rId42"/>
    <p:sldId id="316" r:id="rId43"/>
    <p:sldId id="317" r:id="rId44"/>
    <p:sldId id="318" r:id="rId45"/>
    <p:sldId id="319" r:id="rId46"/>
    <p:sldId id="320" r:id="rId47"/>
  </p:sldIdLst>
  <p:sldSz cx="12192000" cy="6858000"/>
  <p:notesSz cx="6797675" cy="9926638"/>
  <p:embeddedFontLs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Calibri Light" panose="020F0302020204030204" pitchFamily="34" charset="0"/>
      <p:regular r:id="rId54"/>
      <p:italic r:id="rId55"/>
    </p:embeddedFont>
    <p:embeddedFont>
      <p:font typeface="Century Gothic" panose="020B0502020202020204" pitchFamily="34" charset="0"/>
      <p:regular r:id="rId56"/>
      <p:bold r:id="rId57"/>
      <p:italic r:id="rId58"/>
      <p:boldItalic r:id="rId59"/>
    </p:embeddedFont>
    <p:embeddedFont>
      <p:font typeface="Dosis ExtraLight" pitchFamily="2" charset="0"/>
      <p:regular r:id="rId60"/>
      <p:bold r:id="rId61"/>
    </p:embeddedFont>
    <p:embeddedFont>
      <p:font typeface="Myriad Pro" panose="020B0503030403020204" charset="0"/>
      <p:regular r:id="rId62"/>
      <p:bold r:id="rId63"/>
      <p:italic r:id="rId64"/>
      <p:boldItalic r:id="rId65"/>
    </p:embeddedFont>
  </p:embeddedFontLst>
  <p:custDataLst>
    <p:tags r:id="rId66"/>
  </p:custData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9" userDrawn="1">
          <p15:clr>
            <a:srgbClr val="A4A3A4"/>
          </p15:clr>
        </p15:guide>
        <p15:guide id="2" pos="2161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tadmin" initials="i" lastIdx="1" clrIdx="0"/>
  <p:cmAuthor id="1" name="Aneeta ANSAR" initials="AA" lastIdx="2" clrIdx="1">
    <p:extLst>
      <p:ext uri="{19B8F6BF-5375-455C-9EA6-DF929625EA0E}">
        <p15:presenceInfo xmlns:p15="http://schemas.microsoft.com/office/powerpoint/2012/main" userId="S-1-5-21-73586283-746137067-725345543-3412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75D03"/>
    <a:srgbClr val="275010"/>
    <a:srgbClr val="57BF9F"/>
    <a:srgbClr val="B1BC66"/>
    <a:srgbClr val="4D9FC9"/>
    <a:srgbClr val="A0AB4B"/>
    <a:srgbClr val="E0F4F3"/>
    <a:srgbClr val="3B6923"/>
    <a:srgbClr val="97D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29" autoAdjust="0"/>
    <p:restoredTop sz="96391" autoAdjust="0"/>
  </p:normalViewPr>
  <p:slideViewPr>
    <p:cSldViewPr snapToGrid="0" snapToObjects="1">
      <p:cViewPr varScale="1">
        <p:scale>
          <a:sx n="107" d="100"/>
          <a:sy n="107" d="100"/>
        </p:scale>
        <p:origin x="120" y="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1" d="100"/>
          <a:sy n="81" d="100"/>
        </p:scale>
        <p:origin x="3138" y="90"/>
      </p:cViewPr>
      <p:guideLst>
        <p:guide orient="horz" pos="2879"/>
        <p:guide pos="2161"/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font" Target="fonts/font14.fntdata"/><Relationship Id="rId68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4.fntdata"/><Relationship Id="rId58" Type="http://schemas.openxmlformats.org/officeDocument/2006/relationships/font" Target="fonts/font9.fntdata"/><Relationship Id="rId66" Type="http://schemas.openxmlformats.org/officeDocument/2006/relationships/tags" Target="tags/tag1.xml"/><Relationship Id="rId5" Type="http://schemas.openxmlformats.org/officeDocument/2006/relationships/slide" Target="slides/slide3.xml"/><Relationship Id="rId61" Type="http://schemas.openxmlformats.org/officeDocument/2006/relationships/font" Target="fonts/font12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7.fntdata"/><Relationship Id="rId64" Type="http://schemas.openxmlformats.org/officeDocument/2006/relationships/font" Target="fonts/font15.fntdata"/><Relationship Id="rId69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font" Target="fonts/font2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10.fntdata"/><Relationship Id="rId67" Type="http://schemas.openxmlformats.org/officeDocument/2006/relationships/commentAuthors" Target="commentAuthor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5.fntdata"/><Relationship Id="rId62" Type="http://schemas.openxmlformats.org/officeDocument/2006/relationships/font" Target="fonts/font13.fntdata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handoutMaster" Target="handoutMasters/handoutMaster1.xml"/><Relationship Id="rId57" Type="http://schemas.openxmlformats.org/officeDocument/2006/relationships/font" Target="fonts/font8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3.fntdata"/><Relationship Id="rId60" Type="http://schemas.openxmlformats.org/officeDocument/2006/relationships/font" Target="fonts/font11.fntdata"/><Relationship Id="rId65" Type="http://schemas.openxmlformats.org/officeDocument/2006/relationships/font" Target="fonts/font1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font" Target="fonts/font1.fntdata"/><Relationship Id="rId55" Type="http://schemas.openxmlformats.org/officeDocument/2006/relationships/font" Target="fonts/font6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0CEB89-27FA-47B5-879A-494EE936C44E}" type="doc">
      <dgm:prSet loTypeId="urn:microsoft.com/office/officeart/2005/8/layout/vProcess5" loCatId="process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HK"/>
        </a:p>
      </dgm:t>
    </dgm:pt>
    <dgm:pt modelId="{3834C6BA-2B10-45AF-A573-5F7AB428243C}">
      <dgm:prSet phldrT="[Text]"/>
      <dgm:spPr/>
      <dgm:t>
        <a:bodyPr/>
        <a:lstStyle/>
        <a:p>
          <a:r>
            <a:rPr lang="en-HK" b="1" i="1" dirty="0">
              <a:solidFill>
                <a:srgbClr val="FFC100"/>
              </a:solidFill>
              <a:latin typeface="Myriad Pro" panose="020B0503030403020204" pitchFamily="34" charset="0"/>
            </a:rPr>
            <a:t>Building Thermocycler</a:t>
          </a:r>
        </a:p>
      </dgm:t>
    </dgm:pt>
    <dgm:pt modelId="{D0CA8297-4D8B-4231-9F7E-A66FBF819F56}" type="parTrans" cxnId="{3CD851D5-E699-4906-8DC5-C934A9818E00}">
      <dgm:prSet/>
      <dgm:spPr/>
      <dgm:t>
        <a:bodyPr/>
        <a:lstStyle/>
        <a:p>
          <a:endParaRPr lang="en-HK"/>
        </a:p>
      </dgm:t>
    </dgm:pt>
    <dgm:pt modelId="{0796CC3D-7194-47D8-A2EC-6BB1CA44DF13}" type="sibTrans" cxnId="{3CD851D5-E699-4906-8DC5-C934A9818E00}">
      <dgm:prSet/>
      <dgm:spPr/>
      <dgm:t>
        <a:bodyPr/>
        <a:lstStyle/>
        <a:p>
          <a:endParaRPr lang="en-HK"/>
        </a:p>
      </dgm:t>
    </dgm:pt>
    <dgm:pt modelId="{BB0EF354-9C67-4A8B-B82A-FDB32327B63F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HK" b="0" dirty="0">
              <a:solidFill>
                <a:schemeClr val="bg1"/>
              </a:solidFill>
              <a:latin typeface="Myriad Pro" panose="020B0503030403020204" pitchFamily="34" charset="0"/>
            </a:rPr>
            <a:t>DNA Extraction and Gel Electrophoresis</a:t>
          </a:r>
        </a:p>
      </dgm:t>
    </dgm:pt>
    <dgm:pt modelId="{5A2C581B-3354-4DCA-956B-4A5779AC72BF}" type="parTrans" cxnId="{553B64A5-BCB5-4550-B10F-DA235F8B6A9A}">
      <dgm:prSet/>
      <dgm:spPr/>
      <dgm:t>
        <a:bodyPr/>
        <a:lstStyle/>
        <a:p>
          <a:endParaRPr lang="en-HK"/>
        </a:p>
      </dgm:t>
    </dgm:pt>
    <dgm:pt modelId="{9D9D0FF4-47CE-4622-AC04-B8B0364251AB}" type="sibTrans" cxnId="{553B64A5-BCB5-4550-B10F-DA235F8B6A9A}">
      <dgm:prSet/>
      <dgm:spPr/>
      <dgm:t>
        <a:bodyPr/>
        <a:lstStyle/>
        <a:p>
          <a:endParaRPr lang="en-HK"/>
        </a:p>
      </dgm:t>
    </dgm:pt>
    <dgm:pt modelId="{1B0D7D43-61B0-45B5-9379-3BB2BB071AB4}">
      <dgm:prSet phldrT="[Text]"/>
      <dgm:spPr>
        <a:solidFill>
          <a:srgbClr val="57BF9F"/>
        </a:solidFill>
      </dgm:spPr>
      <dgm:t>
        <a:bodyPr/>
        <a:lstStyle/>
        <a:p>
          <a:r>
            <a:rPr lang="en-HK" dirty="0">
              <a:latin typeface="Myriad Pro" panose="020B0503030403020204" pitchFamily="34" charset="0"/>
            </a:rPr>
            <a:t>PCR and Gel Electrophoresis</a:t>
          </a:r>
        </a:p>
      </dgm:t>
    </dgm:pt>
    <dgm:pt modelId="{5DFF9087-3D16-4F2D-A721-E8334C70BE6C}" type="parTrans" cxnId="{78E56641-EB79-4C7A-8918-A00F62E7B661}">
      <dgm:prSet/>
      <dgm:spPr/>
      <dgm:t>
        <a:bodyPr/>
        <a:lstStyle/>
        <a:p>
          <a:endParaRPr lang="en-HK"/>
        </a:p>
      </dgm:t>
    </dgm:pt>
    <dgm:pt modelId="{779BE62F-879D-4D41-90B5-53CAE858950B}" type="sibTrans" cxnId="{78E56641-EB79-4C7A-8918-A00F62E7B661}">
      <dgm:prSet/>
      <dgm:spPr/>
      <dgm:t>
        <a:bodyPr/>
        <a:lstStyle/>
        <a:p>
          <a:endParaRPr lang="en-HK"/>
        </a:p>
      </dgm:t>
    </dgm:pt>
    <dgm:pt modelId="{9591E302-F3AF-4683-A42F-5ADB1040E187}">
      <dgm:prSet phldrT="[Text]"/>
      <dgm:spPr>
        <a:solidFill>
          <a:srgbClr val="075D03"/>
        </a:solidFill>
      </dgm:spPr>
      <dgm:t>
        <a:bodyPr/>
        <a:lstStyle/>
        <a:p>
          <a:r>
            <a:rPr lang="en-HK" dirty="0">
              <a:solidFill>
                <a:srgbClr val="FFFFFF"/>
              </a:solidFill>
              <a:latin typeface="Myriad Pro" panose="020B0503030403020204" pitchFamily="34" charset="0"/>
            </a:rPr>
            <a:t>RFLP and DNA Fingerprinting</a:t>
          </a:r>
        </a:p>
      </dgm:t>
    </dgm:pt>
    <dgm:pt modelId="{F35191C9-D24A-41AF-9D92-AAEA59AA2197}" type="parTrans" cxnId="{0E7A28A5-A6AD-4585-9BBD-46F8D938A43A}">
      <dgm:prSet/>
      <dgm:spPr/>
      <dgm:t>
        <a:bodyPr/>
        <a:lstStyle/>
        <a:p>
          <a:endParaRPr lang="en-HK"/>
        </a:p>
      </dgm:t>
    </dgm:pt>
    <dgm:pt modelId="{AD9F0940-B481-468E-9611-A8A58BDF787F}" type="sibTrans" cxnId="{0E7A28A5-A6AD-4585-9BBD-46F8D938A43A}">
      <dgm:prSet/>
      <dgm:spPr/>
      <dgm:t>
        <a:bodyPr/>
        <a:lstStyle/>
        <a:p>
          <a:endParaRPr lang="en-HK"/>
        </a:p>
      </dgm:t>
    </dgm:pt>
    <dgm:pt modelId="{2BE6AC13-B51A-43B1-AB3B-6B55E87603E2}" type="pres">
      <dgm:prSet presAssocID="{900CEB89-27FA-47B5-879A-494EE936C44E}" presName="outerComposite" presStyleCnt="0">
        <dgm:presLayoutVars>
          <dgm:chMax val="5"/>
          <dgm:dir/>
          <dgm:resizeHandles val="exact"/>
        </dgm:presLayoutVars>
      </dgm:prSet>
      <dgm:spPr/>
    </dgm:pt>
    <dgm:pt modelId="{F356C6D0-B9F5-44B2-A403-03A9D5EBFAE0}" type="pres">
      <dgm:prSet presAssocID="{900CEB89-27FA-47B5-879A-494EE936C44E}" presName="dummyMaxCanvas" presStyleCnt="0">
        <dgm:presLayoutVars/>
      </dgm:prSet>
      <dgm:spPr/>
    </dgm:pt>
    <dgm:pt modelId="{AB6FE2CF-0909-4376-B72F-C20790F625D0}" type="pres">
      <dgm:prSet presAssocID="{900CEB89-27FA-47B5-879A-494EE936C44E}" presName="FourNodes_1" presStyleLbl="node1" presStyleIdx="0" presStyleCnt="4">
        <dgm:presLayoutVars>
          <dgm:bulletEnabled val="1"/>
        </dgm:presLayoutVars>
      </dgm:prSet>
      <dgm:spPr/>
    </dgm:pt>
    <dgm:pt modelId="{A1A9B5D4-0BA7-4E35-98AA-D8072A435AFD}" type="pres">
      <dgm:prSet presAssocID="{900CEB89-27FA-47B5-879A-494EE936C44E}" presName="FourNodes_2" presStyleLbl="node1" presStyleIdx="1" presStyleCnt="4">
        <dgm:presLayoutVars>
          <dgm:bulletEnabled val="1"/>
        </dgm:presLayoutVars>
      </dgm:prSet>
      <dgm:spPr/>
    </dgm:pt>
    <dgm:pt modelId="{81649670-09B2-440A-97F8-A7F670C87DEA}" type="pres">
      <dgm:prSet presAssocID="{900CEB89-27FA-47B5-879A-494EE936C44E}" presName="FourNodes_3" presStyleLbl="node1" presStyleIdx="2" presStyleCnt="4">
        <dgm:presLayoutVars>
          <dgm:bulletEnabled val="1"/>
        </dgm:presLayoutVars>
      </dgm:prSet>
      <dgm:spPr/>
    </dgm:pt>
    <dgm:pt modelId="{02292E76-7B18-4955-B806-14F7A6AC8943}" type="pres">
      <dgm:prSet presAssocID="{900CEB89-27FA-47B5-879A-494EE936C44E}" presName="FourNodes_4" presStyleLbl="node1" presStyleIdx="3" presStyleCnt="4">
        <dgm:presLayoutVars>
          <dgm:bulletEnabled val="1"/>
        </dgm:presLayoutVars>
      </dgm:prSet>
      <dgm:spPr/>
    </dgm:pt>
    <dgm:pt modelId="{371C3D59-0304-4B51-ABBE-64FB7A00AC00}" type="pres">
      <dgm:prSet presAssocID="{900CEB89-27FA-47B5-879A-494EE936C44E}" presName="FourConn_1-2" presStyleLbl="fgAccFollowNode1" presStyleIdx="0" presStyleCnt="3">
        <dgm:presLayoutVars>
          <dgm:bulletEnabled val="1"/>
        </dgm:presLayoutVars>
      </dgm:prSet>
      <dgm:spPr/>
    </dgm:pt>
    <dgm:pt modelId="{D83990BC-7387-46D6-B190-B69A37FD545A}" type="pres">
      <dgm:prSet presAssocID="{900CEB89-27FA-47B5-879A-494EE936C44E}" presName="FourConn_2-3" presStyleLbl="fgAccFollowNode1" presStyleIdx="1" presStyleCnt="3">
        <dgm:presLayoutVars>
          <dgm:bulletEnabled val="1"/>
        </dgm:presLayoutVars>
      </dgm:prSet>
      <dgm:spPr/>
    </dgm:pt>
    <dgm:pt modelId="{4FCC1FF2-D4D1-490E-A319-4DC36B62CC39}" type="pres">
      <dgm:prSet presAssocID="{900CEB89-27FA-47B5-879A-494EE936C44E}" presName="FourConn_3-4" presStyleLbl="fgAccFollowNode1" presStyleIdx="2" presStyleCnt="3">
        <dgm:presLayoutVars>
          <dgm:bulletEnabled val="1"/>
        </dgm:presLayoutVars>
      </dgm:prSet>
      <dgm:spPr/>
    </dgm:pt>
    <dgm:pt modelId="{E24608F0-5119-4722-B0FF-C771A0C61AE4}" type="pres">
      <dgm:prSet presAssocID="{900CEB89-27FA-47B5-879A-494EE936C44E}" presName="FourNodes_1_text" presStyleLbl="node1" presStyleIdx="3" presStyleCnt="4">
        <dgm:presLayoutVars>
          <dgm:bulletEnabled val="1"/>
        </dgm:presLayoutVars>
      </dgm:prSet>
      <dgm:spPr/>
    </dgm:pt>
    <dgm:pt modelId="{EF2C7BF3-64EA-47CB-B600-2DE9E1BCE167}" type="pres">
      <dgm:prSet presAssocID="{900CEB89-27FA-47B5-879A-494EE936C44E}" presName="FourNodes_2_text" presStyleLbl="node1" presStyleIdx="3" presStyleCnt="4">
        <dgm:presLayoutVars>
          <dgm:bulletEnabled val="1"/>
        </dgm:presLayoutVars>
      </dgm:prSet>
      <dgm:spPr/>
    </dgm:pt>
    <dgm:pt modelId="{11D0D3D5-5469-43FF-8207-6DA421384F2C}" type="pres">
      <dgm:prSet presAssocID="{900CEB89-27FA-47B5-879A-494EE936C44E}" presName="FourNodes_3_text" presStyleLbl="node1" presStyleIdx="3" presStyleCnt="4">
        <dgm:presLayoutVars>
          <dgm:bulletEnabled val="1"/>
        </dgm:presLayoutVars>
      </dgm:prSet>
      <dgm:spPr/>
    </dgm:pt>
    <dgm:pt modelId="{CAFC34E0-FFA6-42A5-AE9E-24490D481E48}" type="pres">
      <dgm:prSet presAssocID="{900CEB89-27FA-47B5-879A-494EE936C44E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DA8ED718-0A2D-474A-8DED-4893CC01F6C6}" type="presOf" srcId="{3834C6BA-2B10-45AF-A573-5F7AB428243C}" destId="{AB6FE2CF-0909-4376-B72F-C20790F625D0}" srcOrd="0" destOrd="0" presId="urn:microsoft.com/office/officeart/2005/8/layout/vProcess5"/>
    <dgm:cxn modelId="{56D7C226-D8EE-40F7-8539-271CA2163D8D}" type="presOf" srcId="{9591E302-F3AF-4683-A42F-5ADB1040E187}" destId="{02292E76-7B18-4955-B806-14F7A6AC8943}" srcOrd="0" destOrd="0" presId="urn:microsoft.com/office/officeart/2005/8/layout/vProcess5"/>
    <dgm:cxn modelId="{74122938-248B-494D-BD5B-40070C8CB254}" type="presOf" srcId="{1B0D7D43-61B0-45B5-9379-3BB2BB071AB4}" destId="{11D0D3D5-5469-43FF-8207-6DA421384F2C}" srcOrd="1" destOrd="0" presId="urn:microsoft.com/office/officeart/2005/8/layout/vProcess5"/>
    <dgm:cxn modelId="{118AD85D-E99B-4DD8-B746-C19CC2658746}" type="presOf" srcId="{1B0D7D43-61B0-45B5-9379-3BB2BB071AB4}" destId="{81649670-09B2-440A-97F8-A7F670C87DEA}" srcOrd="0" destOrd="0" presId="urn:microsoft.com/office/officeart/2005/8/layout/vProcess5"/>
    <dgm:cxn modelId="{78E56641-EB79-4C7A-8918-A00F62E7B661}" srcId="{900CEB89-27FA-47B5-879A-494EE936C44E}" destId="{1B0D7D43-61B0-45B5-9379-3BB2BB071AB4}" srcOrd="2" destOrd="0" parTransId="{5DFF9087-3D16-4F2D-A721-E8334C70BE6C}" sibTransId="{779BE62F-879D-4D41-90B5-53CAE858950B}"/>
    <dgm:cxn modelId="{7C001464-2ADD-4F01-8E11-0F87DBEEC7C9}" type="presOf" srcId="{0796CC3D-7194-47D8-A2EC-6BB1CA44DF13}" destId="{371C3D59-0304-4B51-ABBE-64FB7A00AC00}" srcOrd="0" destOrd="0" presId="urn:microsoft.com/office/officeart/2005/8/layout/vProcess5"/>
    <dgm:cxn modelId="{EB791945-D836-4010-B165-3A0EF1FFF1B7}" type="presOf" srcId="{9D9D0FF4-47CE-4622-AC04-B8B0364251AB}" destId="{D83990BC-7387-46D6-B190-B69A37FD545A}" srcOrd="0" destOrd="0" presId="urn:microsoft.com/office/officeart/2005/8/layout/vProcess5"/>
    <dgm:cxn modelId="{A9FAFA8F-1EAF-41A0-BE71-6091043E0DFB}" type="presOf" srcId="{BB0EF354-9C67-4A8B-B82A-FDB32327B63F}" destId="{EF2C7BF3-64EA-47CB-B600-2DE9E1BCE167}" srcOrd="1" destOrd="0" presId="urn:microsoft.com/office/officeart/2005/8/layout/vProcess5"/>
    <dgm:cxn modelId="{945BA197-343D-45BA-B5E6-E75F9DDF70A4}" type="presOf" srcId="{900CEB89-27FA-47B5-879A-494EE936C44E}" destId="{2BE6AC13-B51A-43B1-AB3B-6B55E87603E2}" srcOrd="0" destOrd="0" presId="urn:microsoft.com/office/officeart/2005/8/layout/vProcess5"/>
    <dgm:cxn modelId="{0E7A28A5-A6AD-4585-9BBD-46F8D938A43A}" srcId="{900CEB89-27FA-47B5-879A-494EE936C44E}" destId="{9591E302-F3AF-4683-A42F-5ADB1040E187}" srcOrd="3" destOrd="0" parTransId="{F35191C9-D24A-41AF-9D92-AAEA59AA2197}" sibTransId="{AD9F0940-B481-468E-9611-A8A58BDF787F}"/>
    <dgm:cxn modelId="{553B64A5-BCB5-4550-B10F-DA235F8B6A9A}" srcId="{900CEB89-27FA-47B5-879A-494EE936C44E}" destId="{BB0EF354-9C67-4A8B-B82A-FDB32327B63F}" srcOrd="1" destOrd="0" parTransId="{5A2C581B-3354-4DCA-956B-4A5779AC72BF}" sibTransId="{9D9D0FF4-47CE-4622-AC04-B8B0364251AB}"/>
    <dgm:cxn modelId="{2282CBB5-A31B-4288-80F4-BFEC42919361}" type="presOf" srcId="{779BE62F-879D-4D41-90B5-53CAE858950B}" destId="{4FCC1FF2-D4D1-490E-A319-4DC36B62CC39}" srcOrd="0" destOrd="0" presId="urn:microsoft.com/office/officeart/2005/8/layout/vProcess5"/>
    <dgm:cxn modelId="{BB450FD0-3A7D-4AC7-858D-12E4D5D13507}" type="presOf" srcId="{3834C6BA-2B10-45AF-A573-5F7AB428243C}" destId="{E24608F0-5119-4722-B0FF-C771A0C61AE4}" srcOrd="1" destOrd="0" presId="urn:microsoft.com/office/officeart/2005/8/layout/vProcess5"/>
    <dgm:cxn modelId="{3CD851D5-E699-4906-8DC5-C934A9818E00}" srcId="{900CEB89-27FA-47B5-879A-494EE936C44E}" destId="{3834C6BA-2B10-45AF-A573-5F7AB428243C}" srcOrd="0" destOrd="0" parTransId="{D0CA8297-4D8B-4231-9F7E-A66FBF819F56}" sibTransId="{0796CC3D-7194-47D8-A2EC-6BB1CA44DF13}"/>
    <dgm:cxn modelId="{B027F5DC-B0E6-43CA-B41E-2DB61C5996AC}" type="presOf" srcId="{9591E302-F3AF-4683-A42F-5ADB1040E187}" destId="{CAFC34E0-FFA6-42A5-AE9E-24490D481E48}" srcOrd="1" destOrd="0" presId="urn:microsoft.com/office/officeart/2005/8/layout/vProcess5"/>
    <dgm:cxn modelId="{EA1EDCFD-7788-402E-9414-726316A17D8B}" type="presOf" srcId="{BB0EF354-9C67-4A8B-B82A-FDB32327B63F}" destId="{A1A9B5D4-0BA7-4E35-98AA-D8072A435AFD}" srcOrd="0" destOrd="0" presId="urn:microsoft.com/office/officeart/2005/8/layout/vProcess5"/>
    <dgm:cxn modelId="{35A64ECB-D612-48F0-A450-62BC585DD1C8}" type="presParOf" srcId="{2BE6AC13-B51A-43B1-AB3B-6B55E87603E2}" destId="{F356C6D0-B9F5-44B2-A403-03A9D5EBFAE0}" srcOrd="0" destOrd="0" presId="urn:microsoft.com/office/officeart/2005/8/layout/vProcess5"/>
    <dgm:cxn modelId="{CADAEDA3-7A2A-4548-82A3-A247375CBBA7}" type="presParOf" srcId="{2BE6AC13-B51A-43B1-AB3B-6B55E87603E2}" destId="{AB6FE2CF-0909-4376-B72F-C20790F625D0}" srcOrd="1" destOrd="0" presId="urn:microsoft.com/office/officeart/2005/8/layout/vProcess5"/>
    <dgm:cxn modelId="{6FB1A872-60AA-4E48-94D0-F7D6E07344B1}" type="presParOf" srcId="{2BE6AC13-B51A-43B1-AB3B-6B55E87603E2}" destId="{A1A9B5D4-0BA7-4E35-98AA-D8072A435AFD}" srcOrd="2" destOrd="0" presId="urn:microsoft.com/office/officeart/2005/8/layout/vProcess5"/>
    <dgm:cxn modelId="{E786E0FD-E4A6-4D2F-BA84-251FB1324E94}" type="presParOf" srcId="{2BE6AC13-B51A-43B1-AB3B-6B55E87603E2}" destId="{81649670-09B2-440A-97F8-A7F670C87DEA}" srcOrd="3" destOrd="0" presId="urn:microsoft.com/office/officeart/2005/8/layout/vProcess5"/>
    <dgm:cxn modelId="{237F1A28-0297-4ECE-B17B-16E4A07DB410}" type="presParOf" srcId="{2BE6AC13-B51A-43B1-AB3B-6B55E87603E2}" destId="{02292E76-7B18-4955-B806-14F7A6AC8943}" srcOrd="4" destOrd="0" presId="urn:microsoft.com/office/officeart/2005/8/layout/vProcess5"/>
    <dgm:cxn modelId="{D9C31377-F3CC-4F4C-B33E-1C659A2F36ED}" type="presParOf" srcId="{2BE6AC13-B51A-43B1-AB3B-6B55E87603E2}" destId="{371C3D59-0304-4B51-ABBE-64FB7A00AC00}" srcOrd="5" destOrd="0" presId="urn:microsoft.com/office/officeart/2005/8/layout/vProcess5"/>
    <dgm:cxn modelId="{2C352CF3-A30A-4D3D-946E-E44D66548CED}" type="presParOf" srcId="{2BE6AC13-B51A-43B1-AB3B-6B55E87603E2}" destId="{D83990BC-7387-46D6-B190-B69A37FD545A}" srcOrd="6" destOrd="0" presId="urn:microsoft.com/office/officeart/2005/8/layout/vProcess5"/>
    <dgm:cxn modelId="{1C4FFE96-2E3E-4217-8171-69F853DA0B1F}" type="presParOf" srcId="{2BE6AC13-B51A-43B1-AB3B-6B55E87603E2}" destId="{4FCC1FF2-D4D1-490E-A319-4DC36B62CC39}" srcOrd="7" destOrd="0" presId="urn:microsoft.com/office/officeart/2005/8/layout/vProcess5"/>
    <dgm:cxn modelId="{34E26EE2-7DDB-42EC-9D63-363FEEF02DBB}" type="presParOf" srcId="{2BE6AC13-B51A-43B1-AB3B-6B55E87603E2}" destId="{E24608F0-5119-4722-B0FF-C771A0C61AE4}" srcOrd="8" destOrd="0" presId="urn:microsoft.com/office/officeart/2005/8/layout/vProcess5"/>
    <dgm:cxn modelId="{1F3D5CE1-1768-4EBE-B081-CBBD9DA25F35}" type="presParOf" srcId="{2BE6AC13-B51A-43B1-AB3B-6B55E87603E2}" destId="{EF2C7BF3-64EA-47CB-B600-2DE9E1BCE167}" srcOrd="9" destOrd="0" presId="urn:microsoft.com/office/officeart/2005/8/layout/vProcess5"/>
    <dgm:cxn modelId="{748FE496-AA90-44D4-91A8-67D22E9D63C7}" type="presParOf" srcId="{2BE6AC13-B51A-43B1-AB3B-6B55E87603E2}" destId="{11D0D3D5-5469-43FF-8207-6DA421384F2C}" srcOrd="10" destOrd="0" presId="urn:microsoft.com/office/officeart/2005/8/layout/vProcess5"/>
    <dgm:cxn modelId="{20109757-76E7-4489-9745-3505F86BB167}" type="presParOf" srcId="{2BE6AC13-B51A-43B1-AB3B-6B55E87603E2}" destId="{CAFC34E0-FFA6-42A5-AE9E-24490D481E48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6FE2CF-0909-4376-B72F-C20790F625D0}">
      <dsp:nvSpPr>
        <dsp:cNvPr id="0" name=""/>
        <dsp:cNvSpPr/>
      </dsp:nvSpPr>
      <dsp:spPr>
        <a:xfrm>
          <a:off x="0" y="0"/>
          <a:ext cx="3347720" cy="8539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HK" sz="2200" b="1" i="1" kern="1200" dirty="0">
              <a:solidFill>
                <a:srgbClr val="FFC100"/>
              </a:solidFill>
              <a:latin typeface="Myriad Pro" panose="020B0503030403020204" pitchFamily="34" charset="0"/>
            </a:rPr>
            <a:t>Building Thermocycler</a:t>
          </a:r>
        </a:p>
      </dsp:txBody>
      <dsp:txXfrm>
        <a:off x="25010" y="25010"/>
        <a:ext cx="2354122" cy="803896"/>
      </dsp:txXfrm>
    </dsp:sp>
    <dsp:sp modelId="{A1A9B5D4-0BA7-4E35-98AA-D8072A435AFD}">
      <dsp:nvSpPr>
        <dsp:cNvPr id="0" name=""/>
        <dsp:cNvSpPr/>
      </dsp:nvSpPr>
      <dsp:spPr>
        <a:xfrm>
          <a:off x="280371" y="1009173"/>
          <a:ext cx="3347720" cy="853916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HK" sz="2200" b="0" kern="1200" dirty="0">
              <a:solidFill>
                <a:schemeClr val="bg1"/>
              </a:solidFill>
              <a:latin typeface="Myriad Pro" panose="020B0503030403020204" pitchFamily="34" charset="0"/>
            </a:rPr>
            <a:t>DNA Extraction and Gel Electrophoresis</a:t>
          </a:r>
        </a:p>
      </dsp:txBody>
      <dsp:txXfrm>
        <a:off x="305381" y="1034183"/>
        <a:ext cx="2462282" cy="803896"/>
      </dsp:txXfrm>
    </dsp:sp>
    <dsp:sp modelId="{81649670-09B2-440A-97F8-A7F670C87DEA}">
      <dsp:nvSpPr>
        <dsp:cNvPr id="0" name=""/>
        <dsp:cNvSpPr/>
      </dsp:nvSpPr>
      <dsp:spPr>
        <a:xfrm>
          <a:off x="556558" y="2018347"/>
          <a:ext cx="3347720" cy="853916"/>
        </a:xfrm>
        <a:prstGeom prst="roundRect">
          <a:avLst>
            <a:gd name="adj" fmla="val 10000"/>
          </a:avLst>
        </a:prstGeom>
        <a:solidFill>
          <a:srgbClr val="57BF9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HK" sz="2200" kern="1200" dirty="0">
              <a:latin typeface="Myriad Pro" panose="020B0503030403020204" pitchFamily="34" charset="0"/>
            </a:rPr>
            <a:t>PCR and Gel Electrophoresis</a:t>
          </a:r>
        </a:p>
      </dsp:txBody>
      <dsp:txXfrm>
        <a:off x="581568" y="2043357"/>
        <a:ext cx="2466467" cy="803896"/>
      </dsp:txXfrm>
    </dsp:sp>
    <dsp:sp modelId="{02292E76-7B18-4955-B806-14F7A6AC8943}">
      <dsp:nvSpPr>
        <dsp:cNvPr id="0" name=""/>
        <dsp:cNvSpPr/>
      </dsp:nvSpPr>
      <dsp:spPr>
        <a:xfrm>
          <a:off x="836929" y="3027520"/>
          <a:ext cx="3347720" cy="853916"/>
        </a:xfrm>
        <a:prstGeom prst="roundRect">
          <a:avLst>
            <a:gd name="adj" fmla="val 10000"/>
          </a:avLst>
        </a:prstGeom>
        <a:solidFill>
          <a:srgbClr val="075D03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HK" sz="2200" kern="1200" dirty="0">
              <a:solidFill>
                <a:srgbClr val="FFFFFF"/>
              </a:solidFill>
              <a:latin typeface="Myriad Pro" panose="020B0503030403020204" pitchFamily="34" charset="0"/>
            </a:rPr>
            <a:t>RFLP and DNA Fingerprinting</a:t>
          </a:r>
        </a:p>
      </dsp:txBody>
      <dsp:txXfrm>
        <a:off x="861939" y="3052530"/>
        <a:ext cx="2462282" cy="803896"/>
      </dsp:txXfrm>
    </dsp:sp>
    <dsp:sp modelId="{371C3D59-0304-4B51-ABBE-64FB7A00AC00}">
      <dsp:nvSpPr>
        <dsp:cNvPr id="0" name=""/>
        <dsp:cNvSpPr/>
      </dsp:nvSpPr>
      <dsp:spPr>
        <a:xfrm>
          <a:off x="2792674" y="654022"/>
          <a:ext cx="555045" cy="555045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HK" sz="2500" kern="1200"/>
        </a:p>
      </dsp:txBody>
      <dsp:txXfrm>
        <a:off x="2917559" y="654022"/>
        <a:ext cx="305275" cy="417671"/>
      </dsp:txXfrm>
    </dsp:sp>
    <dsp:sp modelId="{D83990BC-7387-46D6-B190-B69A37FD545A}">
      <dsp:nvSpPr>
        <dsp:cNvPr id="0" name=""/>
        <dsp:cNvSpPr/>
      </dsp:nvSpPr>
      <dsp:spPr>
        <a:xfrm>
          <a:off x="3073046" y="1663195"/>
          <a:ext cx="555045" cy="555045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HK" sz="2500" kern="1200"/>
        </a:p>
      </dsp:txBody>
      <dsp:txXfrm>
        <a:off x="3197931" y="1663195"/>
        <a:ext cx="305275" cy="417671"/>
      </dsp:txXfrm>
    </dsp:sp>
    <dsp:sp modelId="{4FCC1FF2-D4D1-490E-A319-4DC36B62CC39}">
      <dsp:nvSpPr>
        <dsp:cNvPr id="0" name=""/>
        <dsp:cNvSpPr/>
      </dsp:nvSpPr>
      <dsp:spPr>
        <a:xfrm>
          <a:off x="3349232" y="2672369"/>
          <a:ext cx="555045" cy="555045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HK" sz="2500" kern="1200"/>
        </a:p>
      </dsp:txBody>
      <dsp:txXfrm>
        <a:off x="3474117" y="2672369"/>
        <a:ext cx="305275" cy="4176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D0B6F9-3933-440D-882C-4395D2C59CDB}" type="datetimeFigureOut">
              <a:rPr lang="zh-HK" altLang="en-US" smtClean="0"/>
              <a:t>19/4/2024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45685-F521-4184-A8C2-92E7F67B4CD4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67350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254F9-8F0D-4516-8465-0D9B7CB0416D}" type="datetimeFigureOut">
              <a:rPr lang="zh-HK" altLang="en-US" smtClean="0"/>
              <a:t>19/4/2024</a:t>
            </a:fld>
            <a:endParaRPr lang="zh-HK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208E2-9636-4A28-AF61-5251458D578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1086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5874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jc-steam.hkmu.edu.hk/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hyperlink" Target="http://jc-steam.hkmu.edu.hk/" TargetMode="Externa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://jc-steam.hkmu.edu.hk/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-9770" y="6529975"/>
            <a:ext cx="59485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5">
                    <a:lumMod val="90000"/>
                    <a:lumOff val="10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6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-1" y="108637"/>
            <a:ext cx="2281474" cy="334977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1400" dirty="0">
                <a:solidFill>
                  <a:schemeClr val="accent5">
                    <a:lumMod val="75000"/>
                    <a:lumOff val="25000"/>
                  </a:schemeClr>
                </a:solidFill>
                <a:latin typeface="Helvetica LT Std" panose="020B0504020202020204" pitchFamily="34" charset="0"/>
              </a:rPr>
              <a:t>To be a Food Detective </a:t>
            </a:r>
            <a:endParaRPr lang="zh-TW" altLang="en-US" sz="1400" dirty="0">
              <a:solidFill>
                <a:schemeClr val="accent5">
                  <a:lumMod val="75000"/>
                  <a:lumOff val="25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672165" y="6372710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214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2557" y="1713372"/>
            <a:ext cx="10972800" cy="4624655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FontTx/>
              <a:buBlip>
                <a:blip r:embed="rId3"/>
              </a:buBlip>
              <a:defRPr sz="32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11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-1" y="108637"/>
            <a:ext cx="2281474" cy="334977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1400" dirty="0">
                <a:solidFill>
                  <a:schemeClr val="accent5">
                    <a:lumMod val="75000"/>
                    <a:lumOff val="25000"/>
                  </a:schemeClr>
                </a:solidFill>
                <a:latin typeface="Helvetica LT Std" panose="020B0504020202020204" pitchFamily="34" charset="0"/>
              </a:rPr>
              <a:t>To be a Food Detective </a:t>
            </a:r>
            <a:endParaRPr lang="zh-TW" altLang="en-US" sz="1400" dirty="0">
              <a:solidFill>
                <a:schemeClr val="accent5">
                  <a:lumMod val="75000"/>
                  <a:lumOff val="25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672165" y="6372710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-9770" y="6529975"/>
            <a:ext cx="59485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5">
                    <a:lumMod val="90000"/>
                    <a:lumOff val="10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243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-9770" y="6529975"/>
            <a:ext cx="594852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5">
                    <a:lumMod val="90000"/>
                    <a:lumOff val="10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8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-1" y="108637"/>
            <a:ext cx="2281474" cy="334977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1400" dirty="0">
                <a:solidFill>
                  <a:schemeClr val="accent5">
                    <a:lumMod val="75000"/>
                    <a:lumOff val="25000"/>
                  </a:schemeClr>
                </a:solidFill>
                <a:latin typeface="Helvetica LT Std" panose="020B0504020202020204" pitchFamily="34" charset="0"/>
              </a:rPr>
              <a:t>To be a Food Detective </a:t>
            </a:r>
            <a:endParaRPr lang="zh-TW" altLang="en-US" sz="1400" dirty="0">
              <a:solidFill>
                <a:schemeClr val="accent5">
                  <a:lumMod val="75000"/>
                  <a:lumOff val="25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672165" y="6372710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9162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966321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ags" Target="../tags/tag2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1537106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823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5" Type="http://schemas.openxmlformats.org/officeDocument/2006/relationships/image" Target="../media/image4.png"/><Relationship Id="rId4" Type="http://schemas.openxmlformats.org/officeDocument/2006/relationships/hyperlink" Target="http://jc-steam.hkmu.edu.hk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Electronic_circuit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deed.en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Electronic_circuit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deed.en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Plug_diagram.png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2.5/deed.en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UnoConnections.jpg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hyperlink" Target="https://creativecommons.org/licenses/by-sa/3.0/deed.en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Electronic_circuit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deed.en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Electronic_circuit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deed.en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PCR_tubes.png" TargetMode="External"/><Relationship Id="rId7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-sa/3.0/deed.en" TargetMode="External"/><Relationship Id="rId5" Type="http://schemas.openxmlformats.org/officeDocument/2006/relationships/hyperlink" Target="https://commons.wikimedia.org/wiki/File:G-Storm_thermal_cycler.jpg" TargetMode="External"/><Relationship Id="rId4" Type="http://schemas.openxmlformats.org/officeDocument/2006/relationships/hyperlink" Target="https://creativecommons.org/publicdomain/zero/1.0/deed.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1276729" y="6023898"/>
            <a:ext cx="3868894" cy="766077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300" kern="2000" dirty="0">
                <a:solidFill>
                  <a:schemeClr val="accent5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</a:t>
            </a:r>
          </a:p>
          <a:p>
            <a:pPr algn="l">
              <a:spcBef>
                <a:spcPts val="600"/>
              </a:spcBef>
            </a:pPr>
            <a:r>
              <a:rPr lang="en-US" altLang="zh-TW" sz="1300" kern="2000" dirty="0">
                <a:solidFill>
                  <a:schemeClr val="accent5">
                    <a:lumMod val="90000"/>
                    <a:lumOff val="10000"/>
                  </a:schemeClr>
                </a:solidFill>
                <a:latin typeface="Century Gothic" panose="020B0502020202020204" pitchFamily="34" charset="0"/>
                <a:hlinkClick r:id="rId4"/>
              </a:rPr>
              <a:t>STEAM Education Resources Sharing Scheme</a:t>
            </a:r>
            <a:endParaRPr lang="en-US" altLang="zh-TW" sz="1300" kern="2000" dirty="0">
              <a:solidFill>
                <a:schemeClr val="accent5">
                  <a:lumMod val="90000"/>
                  <a:lumOff val="1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427080" y="905717"/>
            <a:ext cx="832325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5400" dirty="0">
                <a:gradFill>
                  <a:gsLst>
                    <a:gs pos="0">
                      <a:srgbClr val="102E36"/>
                    </a:gs>
                    <a:gs pos="70000">
                      <a:srgbClr val="3A878A"/>
                    </a:gs>
                  </a:gsLst>
                  <a:lin ang="5400000" scaled="0"/>
                </a:gradFill>
                <a:effectLst>
                  <a:innerShdw>
                    <a:prstClr val="black">
                      <a:alpha val="30000"/>
                    </a:prstClr>
                  </a:innerShdw>
                </a:effectLst>
                <a:latin typeface="Helvetica LT Std" panose="020B0504020202020204" pitchFamily="34" charset="0"/>
              </a:rPr>
              <a:t>Unit 1-</a:t>
            </a:r>
          </a:p>
          <a:p>
            <a:pPr>
              <a:defRPr/>
            </a:pPr>
            <a:r>
              <a:rPr lang="en-US" altLang="zh-HK" sz="5400" dirty="0">
                <a:gradFill>
                  <a:gsLst>
                    <a:gs pos="0">
                      <a:srgbClr val="102E36"/>
                    </a:gs>
                    <a:gs pos="70000">
                      <a:srgbClr val="3A878A"/>
                    </a:gs>
                  </a:gsLst>
                  <a:lin ang="5400000" scaled="0"/>
                </a:gradFill>
                <a:effectLst>
                  <a:innerShdw>
                    <a:prstClr val="black">
                      <a:alpha val="30000"/>
                    </a:prstClr>
                  </a:innerShdw>
                </a:effectLst>
                <a:latin typeface="Helvetica LT Std" panose="020B0504020202020204" pitchFamily="34" charset="0"/>
              </a:rPr>
              <a:t>DIY a </a:t>
            </a:r>
            <a:r>
              <a:rPr lang="en-US" altLang="zh-HK" sz="5400" dirty="0" err="1">
                <a:gradFill>
                  <a:gsLst>
                    <a:gs pos="0">
                      <a:srgbClr val="102E36"/>
                    </a:gs>
                    <a:gs pos="70000">
                      <a:srgbClr val="3A878A"/>
                    </a:gs>
                  </a:gsLst>
                  <a:lin ang="5400000" scaled="0"/>
                </a:gradFill>
                <a:effectLst>
                  <a:innerShdw>
                    <a:prstClr val="black">
                      <a:alpha val="30000"/>
                    </a:prstClr>
                  </a:innerShdw>
                </a:effectLst>
                <a:latin typeface="Helvetica LT Std" panose="020B0504020202020204" pitchFamily="34" charset="0"/>
              </a:rPr>
              <a:t>Thermocycler</a:t>
            </a:r>
            <a:endParaRPr lang="en-US" altLang="zh-HK" sz="5400" dirty="0">
              <a:gradFill>
                <a:gsLst>
                  <a:gs pos="0">
                    <a:srgbClr val="102E36"/>
                  </a:gs>
                  <a:gs pos="70000">
                    <a:srgbClr val="3A878A"/>
                  </a:gs>
                </a:gsLst>
                <a:lin ang="5400000" scaled="0"/>
              </a:gradFill>
              <a:effectLst>
                <a:innerShdw>
                  <a:prstClr val="black">
                    <a:alpha val="30000"/>
                  </a:prstClr>
                </a:innerShdw>
              </a:effectLst>
              <a:latin typeface="Helvetica LT Std" panose="020B0504020202020204" pitchFamily="34" charset="0"/>
            </a:endParaRPr>
          </a:p>
        </p:txBody>
      </p:sp>
      <p:sp>
        <p:nvSpPr>
          <p:cNvPr id="11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/>
        </p:nvSpPr>
        <p:spPr>
          <a:xfrm>
            <a:off x="349962" y="272606"/>
            <a:ext cx="5000635" cy="70415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2800" dirty="0">
                <a:solidFill>
                  <a:schemeClr val="accent5">
                    <a:lumMod val="75000"/>
                    <a:lumOff val="25000"/>
                  </a:schemeClr>
                </a:solidFill>
                <a:latin typeface="Helvetica LT Std" panose="020B0504020202020204" pitchFamily="34" charset="0"/>
              </a:rPr>
              <a:t>To be a Food Detective </a:t>
            </a:r>
            <a:endParaRPr lang="zh-TW" altLang="en-US" sz="2800" dirty="0">
              <a:solidFill>
                <a:schemeClr val="accent5">
                  <a:lumMod val="75000"/>
                  <a:lumOff val="25000"/>
                </a:schemeClr>
              </a:solidFill>
              <a:latin typeface="Helvetica LT Std" panose="020B0504020202020204" pitchFamily="34" charset="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464" y="6027538"/>
            <a:ext cx="668265" cy="6682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7486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The “Ancient”  Thermocycler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10</a:t>
            </a:fld>
            <a:endParaRPr lang="zh-HK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010" y="1699931"/>
            <a:ext cx="6577980" cy="3751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183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11</a:t>
            </a:fld>
            <a:endParaRPr lang="zh-HK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A Lightbulb </a:t>
            </a:r>
            <a:r>
              <a:rPr lang="en-US" altLang="zh-TW" dirty="0" err="1"/>
              <a:t>Thermocycler</a:t>
            </a:r>
            <a:endParaRPr 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626" y="1772355"/>
            <a:ext cx="6604748" cy="4272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4417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12</a:t>
            </a:fld>
            <a:endParaRPr lang="zh-HK" altLang="en-US" dirty="0"/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B14F1294-5569-41D6-9585-9EB9F48A0EB7}"/>
              </a:ext>
            </a:extLst>
          </p:cNvPr>
          <p:cNvSpPr txBox="1">
            <a:spLocks/>
          </p:cNvSpPr>
          <p:nvPr/>
        </p:nvSpPr>
        <p:spPr>
          <a:xfrm>
            <a:off x="677335" y="2700867"/>
            <a:ext cx="10769190" cy="1826581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pPr marL="914400" indent="-9144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zh-HK" sz="4800" dirty="0">
                <a:solidFill>
                  <a:schemeClr val="accent2">
                    <a:lumMod val="50000"/>
                  </a:schemeClr>
                </a:solidFill>
              </a:rPr>
              <a:t>Structure and Working Mechanism of a DIY Thermocycler</a:t>
            </a:r>
            <a:endParaRPr lang="zh-HK" altLang="en-US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847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Structure of a Lightbulb </a:t>
            </a:r>
            <a:r>
              <a:rPr lang="en-US" altLang="zh-TW" dirty="0" err="1"/>
              <a:t>Thermocycler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13</a:t>
            </a:fld>
            <a:endParaRPr lang="zh-HK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626" y="1699931"/>
            <a:ext cx="6604748" cy="4272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6334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6" y="1713373"/>
            <a:ext cx="11548199" cy="4385424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altLang="zh-TW" dirty="0"/>
              <a:t>Thermistor senses the temperature</a:t>
            </a:r>
          </a:p>
          <a:p>
            <a:r>
              <a:rPr lang="en-US" altLang="zh-TW" dirty="0"/>
              <a:t>Signal is sent to the control board</a:t>
            </a:r>
          </a:p>
          <a:p>
            <a:r>
              <a:rPr lang="en-US" altLang="zh-TW" dirty="0"/>
              <a:t>Control board maintain desired </a:t>
            </a:r>
            <a:br>
              <a:rPr lang="en-US" altLang="zh-TW" dirty="0"/>
            </a:br>
            <a:r>
              <a:rPr lang="en-US" altLang="zh-TW" dirty="0"/>
              <a:t>temperature for desired duration</a:t>
            </a:r>
            <a:endParaRPr lang="zh-TW" altLang="en-US" dirty="0"/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" altLang="zh-TW" dirty="0"/>
              <a:t>Working Principle of a Thermocycler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14</a:t>
            </a:fld>
            <a:endParaRPr lang="zh-HK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939" y="1987400"/>
            <a:ext cx="4302806" cy="386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1947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Working Principle of a </a:t>
            </a:r>
            <a:r>
              <a:rPr lang="en-US" altLang="zh-TW" dirty="0" err="1"/>
              <a:t>Thermocycler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15</a:t>
            </a:fld>
            <a:endParaRPr lang="zh-HK" altLang="en-US" dirty="0"/>
          </a:p>
        </p:txBody>
      </p:sp>
      <p:grpSp>
        <p:nvGrpSpPr>
          <p:cNvPr id="9" name="群組 8"/>
          <p:cNvGrpSpPr/>
          <p:nvPr/>
        </p:nvGrpSpPr>
        <p:grpSpPr>
          <a:xfrm>
            <a:off x="1120876" y="1869890"/>
            <a:ext cx="9950248" cy="3994128"/>
            <a:chOff x="372557" y="1869890"/>
            <a:chExt cx="9950248" cy="3994128"/>
          </a:xfrm>
        </p:grpSpPr>
        <p:sp>
          <p:nvSpPr>
            <p:cNvPr id="5" name="Google Shape;3870;p18">
              <a:extLst>
                <a:ext uri="{FF2B5EF4-FFF2-40B4-BE49-F238E27FC236}">
                  <a16:creationId xmlns:a16="http://schemas.microsoft.com/office/drawing/2014/main" id="{08431391-A11B-0047-864C-41B97D35F8BD}"/>
                </a:ext>
              </a:extLst>
            </p:cNvPr>
            <p:cNvSpPr txBox="1">
              <a:spLocks/>
            </p:cNvSpPr>
            <p:nvPr/>
          </p:nvSpPr>
          <p:spPr>
            <a:xfrm>
              <a:off x="2102135" y="5396821"/>
              <a:ext cx="1461694" cy="46227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B87A1"/>
                </a:buClr>
                <a:buSzPts val="3600"/>
                <a:buFont typeface="Dosis ExtraLight"/>
                <a:buNone/>
                <a:defRPr sz="3600" b="0" i="0" u="none" strike="noStrike" cap="none">
                  <a:solidFill>
                    <a:srgbClr val="0B87A1"/>
                  </a:solidFill>
                  <a:latin typeface="Dosis ExtraLight"/>
                  <a:ea typeface="Dosis ExtraLight"/>
                  <a:cs typeface="Dosis ExtraLight"/>
                  <a:sym typeface="Dosis ExtraLight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B87A1"/>
                </a:buClr>
                <a:buSzPts val="3600"/>
                <a:buFont typeface="Dosis ExtraLight"/>
                <a:buNone/>
                <a:defRPr sz="3600" b="0" i="0" u="none" strike="noStrike" cap="none">
                  <a:solidFill>
                    <a:srgbClr val="0B87A1"/>
                  </a:solidFill>
                  <a:latin typeface="Dosis ExtraLight"/>
                  <a:ea typeface="Dosis ExtraLight"/>
                  <a:cs typeface="Dosis ExtraLight"/>
                  <a:sym typeface="Dosis ExtraLight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B87A1"/>
                </a:buClr>
                <a:buSzPts val="3600"/>
                <a:buFont typeface="Dosis ExtraLight"/>
                <a:buNone/>
                <a:defRPr sz="3600" b="0" i="0" u="none" strike="noStrike" cap="none">
                  <a:solidFill>
                    <a:srgbClr val="0B87A1"/>
                  </a:solidFill>
                  <a:latin typeface="Dosis ExtraLight"/>
                  <a:ea typeface="Dosis ExtraLight"/>
                  <a:cs typeface="Dosis ExtraLight"/>
                  <a:sym typeface="Dosis ExtraLight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B87A1"/>
                </a:buClr>
                <a:buSzPts val="3600"/>
                <a:buFont typeface="Dosis ExtraLight"/>
                <a:buNone/>
                <a:defRPr sz="3600" b="0" i="0" u="none" strike="noStrike" cap="none">
                  <a:solidFill>
                    <a:srgbClr val="0B87A1"/>
                  </a:solidFill>
                  <a:latin typeface="Dosis ExtraLight"/>
                  <a:ea typeface="Dosis ExtraLight"/>
                  <a:cs typeface="Dosis ExtraLight"/>
                  <a:sym typeface="Dosis ExtraLight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B87A1"/>
                </a:buClr>
                <a:buSzPts val="3600"/>
                <a:buFont typeface="Dosis ExtraLight"/>
                <a:buNone/>
                <a:defRPr sz="3600" b="0" i="0" u="none" strike="noStrike" cap="none">
                  <a:solidFill>
                    <a:srgbClr val="0B87A1"/>
                  </a:solidFill>
                  <a:latin typeface="Dosis ExtraLight"/>
                  <a:ea typeface="Dosis ExtraLight"/>
                  <a:cs typeface="Dosis ExtraLight"/>
                  <a:sym typeface="Dosis ExtraLight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B87A1"/>
                </a:buClr>
                <a:buSzPts val="3600"/>
                <a:buFont typeface="Dosis ExtraLight"/>
                <a:buNone/>
                <a:defRPr sz="3600" b="0" i="0" u="none" strike="noStrike" cap="none">
                  <a:solidFill>
                    <a:srgbClr val="0B87A1"/>
                  </a:solidFill>
                  <a:latin typeface="Dosis ExtraLight"/>
                  <a:ea typeface="Dosis ExtraLight"/>
                  <a:cs typeface="Dosis ExtraLight"/>
                  <a:sym typeface="Dosis ExtraLight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B87A1"/>
                </a:buClr>
                <a:buSzPts val="3600"/>
                <a:buFont typeface="Dosis ExtraLight"/>
                <a:buNone/>
                <a:defRPr sz="3600" b="0" i="0" u="none" strike="noStrike" cap="none">
                  <a:solidFill>
                    <a:srgbClr val="0B87A1"/>
                  </a:solidFill>
                  <a:latin typeface="Dosis ExtraLight"/>
                  <a:ea typeface="Dosis ExtraLight"/>
                  <a:cs typeface="Dosis ExtraLight"/>
                  <a:sym typeface="Dosis ExtraLight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B87A1"/>
                </a:buClr>
                <a:buSzPts val="3600"/>
                <a:buFont typeface="Dosis ExtraLight"/>
                <a:buNone/>
                <a:defRPr sz="3600" b="0" i="0" u="none" strike="noStrike" cap="none">
                  <a:solidFill>
                    <a:srgbClr val="0B87A1"/>
                  </a:solidFill>
                  <a:latin typeface="Dosis ExtraLight"/>
                  <a:ea typeface="Dosis ExtraLight"/>
                  <a:cs typeface="Dosis ExtraLight"/>
                  <a:sym typeface="Dosis ExtraLight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B87A1"/>
                </a:buClr>
                <a:buSzPts val="3600"/>
                <a:buFont typeface="Dosis ExtraLight"/>
                <a:buNone/>
                <a:defRPr sz="3600" b="0" i="0" u="none" strike="noStrike" cap="none">
                  <a:solidFill>
                    <a:srgbClr val="0B87A1"/>
                  </a:solidFill>
                  <a:latin typeface="Dosis ExtraLight"/>
                  <a:ea typeface="Dosis ExtraLight"/>
                  <a:cs typeface="Dosis ExtraLight"/>
                  <a:sym typeface="Dosis ExtraLight"/>
                </a:defRPr>
              </a:lvl9pPr>
            </a:lstStyle>
            <a:p>
              <a:pPr algn="ctr"/>
              <a:r>
                <a:rPr lang="en-GB" sz="2400" b="1" dirty="0"/>
                <a:t>Heating</a:t>
              </a:r>
            </a:p>
          </p:txBody>
        </p:sp>
        <p:sp>
          <p:nvSpPr>
            <p:cNvPr id="6" name="Google Shape;3870;p18">
              <a:extLst>
                <a:ext uri="{FF2B5EF4-FFF2-40B4-BE49-F238E27FC236}">
                  <a16:creationId xmlns:a16="http://schemas.microsoft.com/office/drawing/2014/main" id="{F79081F3-FD0F-2C44-8AFF-27DCD43E8FD9}"/>
                </a:ext>
              </a:extLst>
            </p:cNvPr>
            <p:cNvSpPr txBox="1">
              <a:spLocks/>
            </p:cNvSpPr>
            <p:nvPr/>
          </p:nvSpPr>
          <p:spPr>
            <a:xfrm>
              <a:off x="8111283" y="5401742"/>
              <a:ext cx="1461694" cy="46227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B87A1"/>
                </a:buClr>
                <a:buSzPts val="3600"/>
                <a:buFont typeface="Dosis ExtraLight"/>
                <a:buNone/>
                <a:defRPr sz="3600" b="0" i="0" u="none" strike="noStrike" cap="none">
                  <a:solidFill>
                    <a:srgbClr val="0B87A1"/>
                  </a:solidFill>
                  <a:latin typeface="Dosis ExtraLight"/>
                  <a:ea typeface="Dosis ExtraLight"/>
                  <a:cs typeface="Dosis ExtraLight"/>
                  <a:sym typeface="Dosis ExtraLight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B87A1"/>
                </a:buClr>
                <a:buSzPts val="3600"/>
                <a:buFont typeface="Dosis ExtraLight"/>
                <a:buNone/>
                <a:defRPr sz="3600" b="0" i="0" u="none" strike="noStrike" cap="none">
                  <a:solidFill>
                    <a:srgbClr val="0B87A1"/>
                  </a:solidFill>
                  <a:latin typeface="Dosis ExtraLight"/>
                  <a:ea typeface="Dosis ExtraLight"/>
                  <a:cs typeface="Dosis ExtraLight"/>
                  <a:sym typeface="Dosis ExtraLight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B87A1"/>
                </a:buClr>
                <a:buSzPts val="3600"/>
                <a:buFont typeface="Dosis ExtraLight"/>
                <a:buNone/>
                <a:defRPr sz="3600" b="0" i="0" u="none" strike="noStrike" cap="none">
                  <a:solidFill>
                    <a:srgbClr val="0B87A1"/>
                  </a:solidFill>
                  <a:latin typeface="Dosis ExtraLight"/>
                  <a:ea typeface="Dosis ExtraLight"/>
                  <a:cs typeface="Dosis ExtraLight"/>
                  <a:sym typeface="Dosis ExtraLight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B87A1"/>
                </a:buClr>
                <a:buSzPts val="3600"/>
                <a:buFont typeface="Dosis ExtraLight"/>
                <a:buNone/>
                <a:defRPr sz="3600" b="0" i="0" u="none" strike="noStrike" cap="none">
                  <a:solidFill>
                    <a:srgbClr val="0B87A1"/>
                  </a:solidFill>
                  <a:latin typeface="Dosis ExtraLight"/>
                  <a:ea typeface="Dosis ExtraLight"/>
                  <a:cs typeface="Dosis ExtraLight"/>
                  <a:sym typeface="Dosis ExtraLight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B87A1"/>
                </a:buClr>
                <a:buSzPts val="3600"/>
                <a:buFont typeface="Dosis ExtraLight"/>
                <a:buNone/>
                <a:defRPr sz="3600" b="0" i="0" u="none" strike="noStrike" cap="none">
                  <a:solidFill>
                    <a:srgbClr val="0B87A1"/>
                  </a:solidFill>
                  <a:latin typeface="Dosis ExtraLight"/>
                  <a:ea typeface="Dosis ExtraLight"/>
                  <a:cs typeface="Dosis ExtraLight"/>
                  <a:sym typeface="Dosis ExtraLight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B87A1"/>
                </a:buClr>
                <a:buSzPts val="3600"/>
                <a:buFont typeface="Dosis ExtraLight"/>
                <a:buNone/>
                <a:defRPr sz="3600" b="0" i="0" u="none" strike="noStrike" cap="none">
                  <a:solidFill>
                    <a:srgbClr val="0B87A1"/>
                  </a:solidFill>
                  <a:latin typeface="Dosis ExtraLight"/>
                  <a:ea typeface="Dosis ExtraLight"/>
                  <a:cs typeface="Dosis ExtraLight"/>
                  <a:sym typeface="Dosis ExtraLight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B87A1"/>
                </a:buClr>
                <a:buSzPts val="3600"/>
                <a:buFont typeface="Dosis ExtraLight"/>
                <a:buNone/>
                <a:defRPr sz="3600" b="0" i="0" u="none" strike="noStrike" cap="none">
                  <a:solidFill>
                    <a:srgbClr val="0B87A1"/>
                  </a:solidFill>
                  <a:latin typeface="Dosis ExtraLight"/>
                  <a:ea typeface="Dosis ExtraLight"/>
                  <a:cs typeface="Dosis ExtraLight"/>
                  <a:sym typeface="Dosis ExtraLight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B87A1"/>
                </a:buClr>
                <a:buSzPts val="3600"/>
                <a:buFont typeface="Dosis ExtraLight"/>
                <a:buNone/>
                <a:defRPr sz="3600" b="0" i="0" u="none" strike="noStrike" cap="none">
                  <a:solidFill>
                    <a:srgbClr val="0B87A1"/>
                  </a:solidFill>
                  <a:latin typeface="Dosis ExtraLight"/>
                  <a:ea typeface="Dosis ExtraLight"/>
                  <a:cs typeface="Dosis ExtraLight"/>
                  <a:sym typeface="Dosis ExtraLight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B87A1"/>
                </a:buClr>
                <a:buSzPts val="3600"/>
                <a:buFont typeface="Dosis ExtraLight"/>
                <a:buNone/>
                <a:defRPr sz="3600" b="0" i="0" u="none" strike="noStrike" cap="none">
                  <a:solidFill>
                    <a:srgbClr val="0B87A1"/>
                  </a:solidFill>
                  <a:latin typeface="Dosis ExtraLight"/>
                  <a:ea typeface="Dosis ExtraLight"/>
                  <a:cs typeface="Dosis ExtraLight"/>
                  <a:sym typeface="Dosis ExtraLight"/>
                </a:defRPr>
              </a:lvl9pPr>
            </a:lstStyle>
            <a:p>
              <a:pPr algn="ctr"/>
              <a:r>
                <a:rPr lang="en-GB" sz="2400" b="1" dirty="0"/>
                <a:t>Cooling</a:t>
              </a:r>
            </a:p>
          </p:txBody>
        </p:sp>
        <p:pic>
          <p:nvPicPr>
            <p:cNvPr id="7" name="圖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8935" y="1869890"/>
              <a:ext cx="3833870" cy="3446510"/>
            </a:xfrm>
            <a:prstGeom prst="rect">
              <a:avLst/>
            </a:prstGeom>
          </p:spPr>
        </p:pic>
        <p:pic>
          <p:nvPicPr>
            <p:cNvPr id="8" name="圖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557" y="2230843"/>
              <a:ext cx="5196289" cy="27246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02972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Heating Circuit</a:t>
            </a:r>
          </a:p>
          <a:p>
            <a:r>
              <a:rPr lang="en-US" altLang="zh-TW" dirty="0"/>
              <a:t>Cooling Circuit</a:t>
            </a:r>
          </a:p>
          <a:p>
            <a:r>
              <a:rPr lang="en-US" altLang="zh-TW" dirty="0"/>
              <a:t>Probing Circuit</a:t>
            </a:r>
          </a:p>
          <a:p>
            <a:r>
              <a:rPr lang="en-US" altLang="zh-TW" dirty="0"/>
              <a:t>Signaling Circuit</a:t>
            </a:r>
            <a:endParaRPr lang="zh-TW" altLang="en-US" dirty="0"/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Electric Circuits for Control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16</a:t>
            </a:fld>
            <a:endParaRPr lang="zh-HK" altLang="en-US" dirty="0"/>
          </a:p>
        </p:txBody>
      </p:sp>
      <p:pic>
        <p:nvPicPr>
          <p:cNvPr id="5" name="Picture 2" descr="File:Electronic circu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9193" y="1864571"/>
            <a:ext cx="4536164" cy="299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6610122" y="6338027"/>
            <a:ext cx="52109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>
                <a:solidFill>
                  <a:prstClr val="black"/>
                </a:solidFill>
              </a:rPr>
              <a:t>Image credit: “</a:t>
            </a:r>
            <a:r>
              <a:rPr lang="en-US" altLang="zh-TW" sz="1200" dirty="0">
                <a:solidFill>
                  <a:prstClr val="black"/>
                </a:solidFill>
                <a:hlinkClick r:id="rId3"/>
              </a:rPr>
              <a:t>Electronic Circuit</a:t>
            </a:r>
            <a:r>
              <a:rPr lang="en-US" altLang="zh-TW" sz="1200" dirty="0">
                <a:solidFill>
                  <a:prstClr val="black"/>
                </a:solidFill>
              </a:rPr>
              <a:t>” by Nicola </a:t>
            </a:r>
            <a:r>
              <a:rPr lang="en-US" altLang="zh-TW" sz="1200" dirty="0" err="1">
                <a:solidFill>
                  <a:prstClr val="black"/>
                </a:solidFill>
              </a:rPr>
              <a:t>Asuni</a:t>
            </a:r>
            <a:r>
              <a:rPr lang="en-US" altLang="zh-TW" sz="1200" dirty="0">
                <a:solidFill>
                  <a:prstClr val="black"/>
                </a:solidFill>
              </a:rPr>
              <a:t> is licensed under </a:t>
            </a:r>
            <a:r>
              <a:rPr lang="en-US" altLang="zh-TW" sz="1200" dirty="0">
                <a:solidFill>
                  <a:prstClr val="black"/>
                </a:solidFill>
                <a:hlinkClick r:id="rId4"/>
              </a:rPr>
              <a:t>CC BY-SA 3.0</a:t>
            </a:r>
            <a:endParaRPr lang="zh-TW" alt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0662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6" y="1713372"/>
            <a:ext cx="11665645" cy="3512969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altLang="zh-TW" dirty="0"/>
              <a:t>Heating Circuit</a:t>
            </a:r>
          </a:p>
          <a:p>
            <a:pPr lvl="1"/>
            <a:r>
              <a:rPr lang="en-US" altLang="zh-TW" dirty="0"/>
              <a:t>200W incandescent bulb</a:t>
            </a:r>
          </a:p>
          <a:p>
            <a:pPr lvl="1"/>
            <a:r>
              <a:rPr lang="en-US" altLang="zh-TW" dirty="0"/>
              <a:t>Relay</a:t>
            </a:r>
          </a:p>
          <a:p>
            <a:pPr lvl="1"/>
            <a:r>
              <a:rPr lang="en-US" altLang="zh-TW" dirty="0"/>
              <a:t>Powered by 220 – 240V AC</a:t>
            </a:r>
            <a:endParaRPr lang="zh-TW" altLang="en-US" dirty="0"/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Electric Circuits for Control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17</a:t>
            </a:fld>
            <a:endParaRPr lang="zh-HK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851" y="2238645"/>
            <a:ext cx="5334180" cy="2796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8437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6" y="1713372"/>
            <a:ext cx="11556589" cy="421764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altLang="zh-TW" dirty="0"/>
              <a:t>Cooling Circuit</a:t>
            </a:r>
          </a:p>
          <a:p>
            <a:pPr lvl="1"/>
            <a:r>
              <a:rPr lang="en-US" altLang="zh-TW" dirty="0"/>
              <a:t>12V DC computer fan</a:t>
            </a:r>
          </a:p>
          <a:p>
            <a:pPr lvl="1"/>
            <a:r>
              <a:rPr lang="en-US" altLang="zh-TW" dirty="0"/>
              <a:t>Relay</a:t>
            </a:r>
          </a:p>
          <a:p>
            <a:pPr lvl="1"/>
            <a:r>
              <a:rPr lang="en-US" altLang="zh-TW" dirty="0"/>
              <a:t>Powered by 12V DC</a:t>
            </a:r>
            <a:endParaRPr lang="zh-TW" altLang="en-US" dirty="0"/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Electric Circuits for Control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18</a:t>
            </a:fld>
            <a:endParaRPr lang="zh-HK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603" y="1810704"/>
            <a:ext cx="4516916" cy="406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451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6" y="1713372"/>
            <a:ext cx="11430753" cy="4200867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altLang="zh-TW" sz="2800" dirty="0"/>
              <a:t>Probing Circuit</a:t>
            </a:r>
          </a:p>
          <a:p>
            <a:pPr lvl="1"/>
            <a:r>
              <a:rPr lang="en-US" altLang="zh-TW" sz="2800" dirty="0"/>
              <a:t>1-wire thermistor</a:t>
            </a:r>
          </a:p>
          <a:p>
            <a:pPr lvl="1"/>
            <a:r>
              <a:rPr lang="en-US" altLang="zh-TW" sz="2800" dirty="0"/>
              <a:t>Powered by 3.3V DC</a:t>
            </a:r>
          </a:p>
          <a:p>
            <a:r>
              <a:rPr lang="en-US" altLang="zh-TW" sz="2800" dirty="0"/>
              <a:t>Signaling Circuit</a:t>
            </a:r>
          </a:p>
          <a:p>
            <a:pPr lvl="1"/>
            <a:r>
              <a:rPr lang="en-US" altLang="zh-TW" sz="2800" dirty="0"/>
              <a:t>Two relays</a:t>
            </a:r>
          </a:p>
          <a:p>
            <a:pPr lvl="1"/>
            <a:r>
              <a:rPr lang="en-US" altLang="zh-TW" sz="2800" dirty="0"/>
              <a:t>Powered a 12V DC</a:t>
            </a:r>
            <a:endParaRPr lang="zh-TW" altLang="en-US" sz="2800" dirty="0"/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Electric Circuits for Control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19</a:t>
            </a:fld>
            <a:endParaRPr lang="zh-HK" altLang="en-US" dirty="0"/>
          </a:p>
        </p:txBody>
      </p:sp>
      <p:pic>
        <p:nvPicPr>
          <p:cNvPr id="5" name="Picture 2" descr="File:Electronic circu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206" y="2316871"/>
            <a:ext cx="4536164" cy="29938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6567392" y="6299578"/>
            <a:ext cx="50897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>
                <a:solidFill>
                  <a:prstClr val="black"/>
                </a:solidFill>
              </a:rPr>
              <a:t>Image credit: “</a:t>
            </a:r>
            <a:r>
              <a:rPr lang="en-US" altLang="zh-TW" sz="1200" dirty="0">
                <a:solidFill>
                  <a:prstClr val="black"/>
                </a:solidFill>
                <a:hlinkClick r:id="rId3"/>
              </a:rPr>
              <a:t>Electronic Circuit</a:t>
            </a:r>
            <a:r>
              <a:rPr lang="en-US" altLang="zh-TW" sz="1200" dirty="0">
                <a:solidFill>
                  <a:prstClr val="black"/>
                </a:solidFill>
              </a:rPr>
              <a:t>” by Nicola </a:t>
            </a:r>
            <a:r>
              <a:rPr lang="en-US" altLang="zh-TW" sz="1200" dirty="0" err="1">
                <a:solidFill>
                  <a:prstClr val="black"/>
                </a:solidFill>
              </a:rPr>
              <a:t>Asuni</a:t>
            </a:r>
            <a:r>
              <a:rPr lang="en-US" altLang="zh-TW" sz="1200" dirty="0">
                <a:solidFill>
                  <a:prstClr val="black"/>
                </a:solidFill>
              </a:rPr>
              <a:t> is licensed under </a:t>
            </a:r>
            <a:r>
              <a:rPr lang="en-US" altLang="zh-TW" sz="1200" dirty="0">
                <a:solidFill>
                  <a:prstClr val="black"/>
                </a:solidFill>
                <a:hlinkClick r:id="rId4"/>
              </a:rPr>
              <a:t>CC BY-SA 3.0</a:t>
            </a:r>
            <a:endParaRPr lang="zh-TW" alt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68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Build a </a:t>
            </a:r>
            <a:r>
              <a:rPr lang="en-US" sz="2800" dirty="0" err="1"/>
              <a:t>thermocycler</a:t>
            </a:r>
            <a:r>
              <a:rPr lang="en-US" sz="2800" dirty="0"/>
              <a:t> </a:t>
            </a:r>
          </a:p>
          <a:p>
            <a:r>
              <a:rPr lang="en-US" sz="2800" dirty="0"/>
              <a:t>Evaluate the function of the </a:t>
            </a:r>
            <a:r>
              <a:rPr lang="en-US" sz="2800" dirty="0" err="1"/>
              <a:t>thermocycler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Aims of Unit 1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</a:t>
            </a:fld>
            <a:endParaRPr lang="zh-HK" altLang="en-US" dirty="0"/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73C8063F-56EF-7442-8DE8-575233DA967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9747608"/>
              </p:ext>
            </p:extLst>
          </p:nvPr>
        </p:nvGraphicFramePr>
        <p:xfrm>
          <a:off x="7700990" y="1680618"/>
          <a:ext cx="4184650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96425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20</a:t>
            </a:fld>
            <a:endParaRPr lang="zh-HK" altLang="en-US" dirty="0"/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68DED9CB-50DE-41F3-ACD2-D2F1FFE9AB65}"/>
              </a:ext>
            </a:extLst>
          </p:cNvPr>
          <p:cNvSpPr txBox="1">
            <a:spLocks/>
          </p:cNvSpPr>
          <p:nvPr/>
        </p:nvSpPr>
        <p:spPr>
          <a:xfrm>
            <a:off x="600217" y="2783418"/>
            <a:ext cx="8596668" cy="1826581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pPr marL="914400" indent="-914400">
              <a:buFont typeface="+mj-lt"/>
              <a:buAutoNum type="arabicPeriod" startAt="3"/>
            </a:pPr>
            <a:r>
              <a:rPr lang="en-US" altLang="zh-HK" sz="4800" dirty="0">
                <a:solidFill>
                  <a:schemeClr val="accent2">
                    <a:lumMod val="50000"/>
                  </a:schemeClr>
                </a:solidFill>
              </a:rPr>
              <a:t>Building a DIY </a:t>
            </a:r>
            <a:r>
              <a:rPr lang="en-US" altLang="zh-HK" sz="4800" dirty="0" err="1">
                <a:solidFill>
                  <a:schemeClr val="accent2">
                    <a:lumMod val="50000"/>
                  </a:schemeClr>
                </a:solidFill>
              </a:rPr>
              <a:t>Thermocycler</a:t>
            </a:r>
            <a:endParaRPr lang="zh-HK" altLang="en-US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3E9B584-263F-42A1-B09E-1B69E8FDF9ED}"/>
              </a:ext>
            </a:extLst>
          </p:cNvPr>
          <p:cNvSpPr txBox="1">
            <a:spLocks/>
          </p:cNvSpPr>
          <p:nvPr/>
        </p:nvSpPr>
        <p:spPr>
          <a:xfrm>
            <a:off x="600217" y="4096763"/>
            <a:ext cx="8596668" cy="860400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" altLang="zh-HK" dirty="0">
                <a:solidFill>
                  <a:schemeClr val="tx2">
                    <a:lumMod val="50000"/>
                    <a:lumOff val="50000"/>
                  </a:schemeClr>
                </a:solidFill>
              </a:rPr>
              <a:t>3.1	Parts and Tools</a:t>
            </a:r>
            <a:endParaRPr lang="zh-HK" altLang="en-US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5631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2"/>
            <a:ext cx="10742856" cy="3848529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it-IT" altLang="zh-TW" dirty="0"/>
              <a:t>Arduino UNO Rev3 Microcontroller Board</a:t>
            </a:r>
          </a:p>
          <a:p>
            <a:r>
              <a:rPr lang="it-IT" altLang="zh-TW" dirty="0"/>
              <a:t>1-Wire Digital Temperature Sensor DS18B20</a:t>
            </a:r>
          </a:p>
          <a:p>
            <a:r>
              <a:rPr lang="it-IT" altLang="zh-TW" dirty="0"/>
              <a:t>200W Incandescent Light Bulb and Socket</a:t>
            </a:r>
          </a:p>
          <a:p>
            <a:r>
              <a:rPr lang="it-IT" altLang="zh-TW" dirty="0"/>
              <a:t>12V DC Computer Fan</a:t>
            </a:r>
          </a:p>
          <a:p>
            <a:r>
              <a:rPr lang="it-IT" altLang="zh-TW" dirty="0"/>
              <a:t>Breadboard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Parts  List (I)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21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2370928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6" y="1713372"/>
            <a:ext cx="11036471" cy="3949197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altLang="zh-TW" dirty="0"/>
              <a:t>3-Prong Plug and Wires for Light Bulb Circuit</a:t>
            </a:r>
          </a:p>
          <a:p>
            <a:r>
              <a:rPr lang="en-US" altLang="zh-TW" dirty="0"/>
              <a:t>Variable Voltage AC/DC Adapter for Fan Circuit</a:t>
            </a:r>
          </a:p>
          <a:p>
            <a:r>
              <a:rPr lang="en-US" altLang="zh-TW" dirty="0"/>
              <a:t>Two 5V Relays with Daughter Board SRD-5VDC-SL-C</a:t>
            </a:r>
          </a:p>
          <a:p>
            <a:r>
              <a:rPr lang="en-US" altLang="zh-TW" dirty="0"/>
              <a:t>Jumper Wires</a:t>
            </a:r>
          </a:p>
          <a:p>
            <a:r>
              <a:rPr lang="en-US" altLang="zh-TW" dirty="0"/>
              <a:t>USB 2.0 A to USB 2.0 B Cable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Parts  List (II)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22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7151428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3"/>
            <a:ext cx="10046570" cy="3194188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altLang="zh-TW" dirty="0"/>
              <a:t>Phillips Head Screwdriver (Cross-head)</a:t>
            </a:r>
          </a:p>
          <a:p>
            <a:r>
              <a:rPr lang="en-US" altLang="zh-TW" dirty="0"/>
              <a:t>Slot Head Screwdriver (Flat-blade)</a:t>
            </a:r>
          </a:p>
          <a:p>
            <a:r>
              <a:rPr lang="en-US" altLang="zh-TW" dirty="0"/>
              <a:t>Wire Cutter</a:t>
            </a:r>
          </a:p>
          <a:p>
            <a:r>
              <a:rPr lang="en-US" altLang="zh-TW" dirty="0"/>
              <a:t>3D-printer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Tool Lists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23</a:t>
            </a:fld>
            <a:endParaRPr lang="zh-HK" altLang="en-US" dirty="0"/>
          </a:p>
        </p:txBody>
      </p:sp>
      <p:pic>
        <p:nvPicPr>
          <p:cNvPr id="6" name="Google Shape;98;p19">
            <a:extLst>
              <a:ext uri="{FF2B5EF4-FFF2-40B4-BE49-F238E27FC236}">
                <a16:creationId xmlns:a16="http://schemas.microsoft.com/office/drawing/2014/main" id="{E95B4BAE-C726-4240-9FC8-4689005EC848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563963" y="2082225"/>
            <a:ext cx="269900" cy="26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99;p19">
            <a:extLst>
              <a:ext uri="{FF2B5EF4-FFF2-40B4-BE49-F238E27FC236}">
                <a16:creationId xmlns:a16="http://schemas.microsoft.com/office/drawing/2014/main" id="{3DC1CD0C-A913-4342-80AE-B2DD6E6CF887}"/>
              </a:ext>
            </a:extLst>
          </p:cNvPr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4807" y="2788870"/>
            <a:ext cx="269900" cy="269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03854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24</a:t>
            </a:fld>
            <a:endParaRPr lang="zh-HK" altLang="en-US" dirty="0"/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68DED9CB-50DE-41F3-ACD2-D2F1FFE9AB65}"/>
              </a:ext>
            </a:extLst>
          </p:cNvPr>
          <p:cNvSpPr txBox="1">
            <a:spLocks/>
          </p:cNvSpPr>
          <p:nvPr/>
        </p:nvSpPr>
        <p:spPr>
          <a:xfrm>
            <a:off x="677335" y="2700867"/>
            <a:ext cx="8596668" cy="1826581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pPr marL="914400" indent="-914400">
              <a:buFont typeface="+mj-lt"/>
              <a:buAutoNum type="arabicPeriod" startAt="3"/>
            </a:pPr>
            <a:r>
              <a:rPr lang="en-US" altLang="zh-HK" sz="4800" dirty="0">
                <a:solidFill>
                  <a:schemeClr val="accent2">
                    <a:lumMod val="50000"/>
                  </a:schemeClr>
                </a:solidFill>
              </a:rPr>
              <a:t>Building a DIY </a:t>
            </a:r>
            <a:r>
              <a:rPr lang="en-US" altLang="zh-HK" sz="4800" dirty="0" err="1">
                <a:solidFill>
                  <a:schemeClr val="accent2">
                    <a:lumMod val="50000"/>
                  </a:schemeClr>
                </a:solidFill>
              </a:rPr>
              <a:t>Thermocycler</a:t>
            </a:r>
            <a:endParaRPr lang="zh-HK" altLang="en-US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3E9B584-263F-42A1-B09E-1B69E8FDF9ED}"/>
              </a:ext>
            </a:extLst>
          </p:cNvPr>
          <p:cNvSpPr txBox="1">
            <a:spLocks/>
          </p:cNvSpPr>
          <p:nvPr/>
        </p:nvSpPr>
        <p:spPr>
          <a:xfrm>
            <a:off x="677335" y="3976600"/>
            <a:ext cx="8596668" cy="860400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HK" dirty="0">
                <a:solidFill>
                  <a:schemeClr val="tx2">
                    <a:lumMod val="50000"/>
                    <a:lumOff val="50000"/>
                  </a:schemeClr>
                </a:solidFill>
              </a:rPr>
              <a:t>3.2	Probing Circuit</a:t>
            </a:r>
          </a:p>
        </p:txBody>
      </p:sp>
    </p:spTree>
    <p:extLst>
      <p:ext uri="{BB962C8B-B14F-4D97-AF65-F5344CB8AC3E}">
        <p14:creationId xmlns:p14="http://schemas.microsoft.com/office/powerpoint/2010/main" val="8643237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2"/>
            <a:ext cx="6800030" cy="4326701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2500" lnSpcReduction="20000"/>
          </a:bodyPr>
          <a:lstStyle/>
          <a:p>
            <a:pPr marL="742950" indent="-742950">
              <a:buAutoNum type="arabicPeriod"/>
            </a:pPr>
            <a:r>
              <a:rPr lang="en-US" altLang="zh-TW" dirty="0"/>
              <a:t>Connect the 3.3V pin to the Uno board with the red pin of the 1-Wire thermistor using a jumper wire</a:t>
            </a:r>
          </a:p>
          <a:p>
            <a:pPr marL="742950" indent="-742950">
              <a:buAutoNum type="arabicPeriod"/>
            </a:pPr>
            <a:endParaRPr lang="en-US" altLang="zh-TW" dirty="0"/>
          </a:p>
          <a:p>
            <a:pPr marL="742950" indent="-742950">
              <a:buAutoNum type="arabicPeriod"/>
            </a:pPr>
            <a:r>
              <a:rPr lang="en-US" altLang="zh-TW" dirty="0"/>
              <a:t>Connect the GND pin to the Uno board with the black pin of the 1-Wire thermistor using a jumper wire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Testing of Each Part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25</a:t>
            </a:fld>
            <a:endParaRPr lang="zh-HK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925" y="2272195"/>
            <a:ext cx="3826584" cy="3304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8912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3"/>
            <a:ext cx="6876542" cy="4469314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US" altLang="zh-HK" sz="2700" dirty="0">
                <a:solidFill>
                  <a:srgbClr val="2683C6">
                    <a:lumMod val="50000"/>
                  </a:srgbClr>
                </a:solidFill>
              </a:rPr>
              <a:t>Connect the No.2 pin to the Uno board with the yellow pin of the 1-Wire thermistor using a jumper wire</a:t>
            </a:r>
          </a:p>
          <a:p>
            <a:pPr marL="457200" indent="-457200">
              <a:buFont typeface="+mj-lt"/>
              <a:buAutoNum type="arabicPeriod" startAt="3"/>
            </a:pPr>
            <a:endParaRPr lang="en-US" altLang="zh-HK" sz="2700" dirty="0">
              <a:solidFill>
                <a:srgbClr val="2683C6">
                  <a:lumMod val="50000"/>
                </a:srgbClr>
              </a:solidFill>
            </a:endParaRPr>
          </a:p>
          <a:p>
            <a:pPr marL="457200" indent="-457200">
              <a:buFont typeface="+mj-lt"/>
              <a:buAutoNum type="arabicPeriod" startAt="3"/>
            </a:pPr>
            <a:r>
              <a:rPr lang="en-US" altLang="zh-HK" sz="2700" dirty="0">
                <a:solidFill>
                  <a:srgbClr val="2683C6">
                    <a:lumMod val="50000"/>
                  </a:srgbClr>
                </a:solidFill>
              </a:rPr>
              <a:t>Connect the No.2 pin on the Uno board with the yellow pin of the 1-Wire thermistor using a jumper wire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Testing of Each Part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26</a:t>
            </a:fld>
            <a:endParaRPr lang="zh-HK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756" y="2085364"/>
            <a:ext cx="3826584" cy="3304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9331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27</a:t>
            </a:fld>
            <a:endParaRPr lang="zh-HK" altLang="en-US" dirty="0"/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68DED9CB-50DE-41F3-ACD2-D2F1FFE9AB65}"/>
              </a:ext>
            </a:extLst>
          </p:cNvPr>
          <p:cNvSpPr txBox="1">
            <a:spLocks/>
          </p:cNvSpPr>
          <p:nvPr/>
        </p:nvSpPr>
        <p:spPr>
          <a:xfrm>
            <a:off x="677335" y="2700867"/>
            <a:ext cx="8596668" cy="1826581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pPr marL="914400" indent="-914400">
              <a:buFont typeface="+mj-lt"/>
              <a:buAutoNum type="arabicPeriod" startAt="3"/>
            </a:pPr>
            <a:r>
              <a:rPr lang="en-US" altLang="zh-HK" sz="4800" dirty="0">
                <a:solidFill>
                  <a:schemeClr val="accent2">
                    <a:lumMod val="50000"/>
                  </a:schemeClr>
                </a:solidFill>
              </a:rPr>
              <a:t>Building a DIY </a:t>
            </a:r>
            <a:r>
              <a:rPr lang="en-US" altLang="zh-HK" sz="4800" dirty="0" err="1">
                <a:solidFill>
                  <a:schemeClr val="accent2">
                    <a:lumMod val="50000"/>
                  </a:schemeClr>
                </a:solidFill>
              </a:rPr>
              <a:t>Thermocycler</a:t>
            </a:r>
            <a:endParaRPr lang="zh-HK" altLang="en-US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3E9B584-263F-42A1-B09E-1B69E8FDF9ED}"/>
              </a:ext>
            </a:extLst>
          </p:cNvPr>
          <p:cNvSpPr txBox="1">
            <a:spLocks/>
          </p:cNvSpPr>
          <p:nvPr/>
        </p:nvSpPr>
        <p:spPr>
          <a:xfrm>
            <a:off x="677335" y="3998632"/>
            <a:ext cx="8596668" cy="860400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HK" dirty="0">
                <a:solidFill>
                  <a:schemeClr val="tx2">
                    <a:lumMod val="50000"/>
                    <a:lumOff val="50000"/>
                  </a:schemeClr>
                </a:solidFill>
              </a:rPr>
              <a:t>3.3	Heating Circuit</a:t>
            </a:r>
            <a:endParaRPr lang="zh-HK" altLang="en-US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3361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6" y="1713373"/>
            <a:ext cx="11330085" cy="2690848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zh-TW" dirty="0"/>
              <a:t>Connect the </a:t>
            </a:r>
            <a:r>
              <a:rPr lang="en-US" altLang="zh-TW" dirty="0" err="1"/>
              <a:t>coloured</a:t>
            </a:r>
            <a:r>
              <a:rPr lang="en-US" altLang="zh-TW" dirty="0"/>
              <a:t> wires with </a:t>
            </a:r>
            <a:br>
              <a:rPr lang="en-US" altLang="zh-TW" dirty="0"/>
            </a:br>
            <a:r>
              <a:rPr lang="en-US" altLang="zh-TW" dirty="0"/>
              <a:t>the 3 pins insider the 3-prong plug</a:t>
            </a:r>
            <a:endParaRPr lang="zh-TW" altLang="en-US" dirty="0"/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Building Heating Circuit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28</a:t>
            </a:fld>
            <a:endParaRPr lang="zh-HK" altLang="en-US" dirty="0"/>
          </a:p>
        </p:txBody>
      </p:sp>
      <p:pic>
        <p:nvPicPr>
          <p:cNvPr id="5" name="Picture 2" descr="Plug diagra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039" y="1941689"/>
            <a:ext cx="3571875" cy="210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7200056" y="6326715"/>
            <a:ext cx="49919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>
                <a:solidFill>
                  <a:prstClr val="black"/>
                </a:solidFill>
              </a:rPr>
              <a:t>Image credit: “</a:t>
            </a:r>
            <a:r>
              <a:rPr lang="en-US" altLang="zh-TW" sz="1200" dirty="0">
                <a:solidFill>
                  <a:prstClr val="black"/>
                </a:solidFill>
                <a:hlinkClick r:id="rId3"/>
              </a:rPr>
              <a:t>Plug Diagram</a:t>
            </a:r>
            <a:r>
              <a:rPr lang="en-US" altLang="zh-TW" sz="1200" dirty="0">
                <a:solidFill>
                  <a:prstClr val="black"/>
                </a:solidFill>
              </a:rPr>
              <a:t>” by Theresa Knott is licensed under </a:t>
            </a:r>
            <a:r>
              <a:rPr lang="en-US" altLang="zh-TW" sz="1200" dirty="0">
                <a:solidFill>
                  <a:prstClr val="black"/>
                </a:solidFill>
                <a:hlinkClick r:id="rId4"/>
              </a:rPr>
              <a:t>CC BY-SA 2.5</a:t>
            </a:r>
            <a:endParaRPr lang="zh-TW" alt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2095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2"/>
            <a:ext cx="6237563" cy="4326701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85000" lnSpcReduction="10000"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US" altLang="zh-HK" dirty="0"/>
              <a:t>Connect the Live wire to the C port of the 1st relay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en-US" altLang="zh-HK" dirty="0"/>
              <a:t>Connect another section of the Live wire to the NO port of the 1st relay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altLang="zh-HK" dirty="0"/>
              <a:t>Connect the Earth wire to the Earth pin of the bulb socket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altLang="zh-HK" dirty="0"/>
              <a:t>Attach the bulb to the bulb socket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" altLang="zh-TW" dirty="0"/>
              <a:t>Building Heating Circuit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29</a:t>
            </a:fld>
            <a:endParaRPr lang="zh-HK" altLang="en-US" dirty="0"/>
          </a:p>
        </p:txBody>
      </p:sp>
      <p:pic>
        <p:nvPicPr>
          <p:cNvPr id="5" name="圖片 5">
            <a:extLst>
              <a:ext uri="{FF2B5EF4-FFF2-40B4-BE49-F238E27FC236}">
                <a16:creationId xmlns:a16="http://schemas.microsoft.com/office/drawing/2014/main" id="{C7675C8A-D589-462F-9CB7-9E477DFED1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212" t="31212" r="31866" b="31866"/>
          <a:stretch/>
        </p:blipFill>
        <p:spPr>
          <a:xfrm>
            <a:off x="7172253" y="2373203"/>
            <a:ext cx="4198469" cy="2798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397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/>
              <a:t>Utilise</a:t>
            </a:r>
            <a:r>
              <a:rPr lang="en-US" dirty="0"/>
              <a:t> design tools, materials, and information</a:t>
            </a:r>
          </a:p>
          <a:p>
            <a:r>
              <a:rPr lang="en-US" dirty="0"/>
              <a:t>Understand the basic principles of electronic systems and various forms of system and control</a:t>
            </a:r>
          </a:p>
          <a:p>
            <a:r>
              <a:rPr lang="en-US" dirty="0"/>
              <a:t>Use programmable control boards and kits</a:t>
            </a:r>
          </a:p>
          <a:p>
            <a:r>
              <a:rPr lang="en-US" dirty="0"/>
              <a:t>Interpret truth tables for simple logic gates</a:t>
            </a:r>
          </a:p>
          <a:p>
            <a:r>
              <a:rPr lang="en-US" dirty="0"/>
              <a:t>Construct simple programmable control systems to solve control problems</a:t>
            </a:r>
          </a:p>
          <a:p>
            <a:r>
              <a:rPr lang="en-US" dirty="0" err="1"/>
              <a:t>Analyse</a:t>
            </a:r>
            <a:r>
              <a:rPr lang="en-US" dirty="0"/>
              <a:t> and evaluate manufactured products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Objectives of Unit 1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0120060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30</a:t>
            </a:fld>
            <a:endParaRPr lang="zh-HK" altLang="en-US" dirty="0"/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68DED9CB-50DE-41F3-ACD2-D2F1FFE9AB65}"/>
              </a:ext>
            </a:extLst>
          </p:cNvPr>
          <p:cNvSpPr txBox="1">
            <a:spLocks/>
          </p:cNvSpPr>
          <p:nvPr/>
        </p:nvSpPr>
        <p:spPr>
          <a:xfrm>
            <a:off x="677335" y="2700867"/>
            <a:ext cx="8596668" cy="1826581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pPr marL="914400" indent="-914400">
              <a:buFont typeface="+mj-lt"/>
              <a:buAutoNum type="arabicPeriod" startAt="3"/>
            </a:pPr>
            <a:r>
              <a:rPr lang="en-US" altLang="zh-HK" sz="4800" dirty="0">
                <a:solidFill>
                  <a:schemeClr val="accent2">
                    <a:lumMod val="50000"/>
                  </a:schemeClr>
                </a:solidFill>
              </a:rPr>
              <a:t>Building a DIY </a:t>
            </a:r>
            <a:r>
              <a:rPr lang="en-US" altLang="zh-HK" sz="4800" dirty="0" err="1">
                <a:solidFill>
                  <a:schemeClr val="accent2">
                    <a:lumMod val="50000"/>
                  </a:schemeClr>
                </a:solidFill>
              </a:rPr>
              <a:t>Thermocycler</a:t>
            </a:r>
            <a:endParaRPr lang="zh-HK" altLang="en-US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3E9B584-263F-42A1-B09E-1B69E8FDF9ED}"/>
              </a:ext>
            </a:extLst>
          </p:cNvPr>
          <p:cNvSpPr txBox="1">
            <a:spLocks/>
          </p:cNvSpPr>
          <p:nvPr/>
        </p:nvSpPr>
        <p:spPr>
          <a:xfrm>
            <a:off x="677335" y="3943554"/>
            <a:ext cx="8596668" cy="860400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HK" dirty="0">
                <a:solidFill>
                  <a:schemeClr val="tx2">
                    <a:lumMod val="50000"/>
                    <a:lumOff val="50000"/>
                  </a:schemeClr>
                </a:solidFill>
              </a:rPr>
              <a:t>3.4	Cooling Circuit</a:t>
            </a:r>
            <a:endParaRPr lang="zh-HK" altLang="en-US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7157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2"/>
            <a:ext cx="6017226" cy="4033087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850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zh-HK" dirty="0"/>
              <a:t>Connect a wire from the AC/DC adapter to the C port of the 2nd relay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en-US" altLang="zh-HK" dirty="0"/>
              <a:t>Connect the NC port of the 2nd relay with one of the wires of the fan</a:t>
            </a:r>
          </a:p>
          <a:p>
            <a:pPr marL="457200" lvl="0" indent="-457200">
              <a:buFont typeface="+mj-lt"/>
              <a:buAutoNum type="arabicPeriod" startAt="2"/>
            </a:pPr>
            <a:r>
              <a:rPr lang="en-US" altLang="zh-HK" dirty="0"/>
              <a:t>Connect another wire of the fan with another wire of the AC/DC adapter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Building Cooling Circuit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31</a:t>
            </a:fld>
            <a:endParaRPr lang="zh-HK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D8275C69-CAA6-4C4B-ACAB-F190C16AD9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212" t="31212" r="31866" b="31866"/>
          <a:stretch/>
        </p:blipFill>
        <p:spPr>
          <a:xfrm>
            <a:off x="7413427" y="2286667"/>
            <a:ext cx="4198469" cy="2798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3973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32</a:t>
            </a:fld>
            <a:endParaRPr lang="zh-HK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8DED9CB-50DE-41F3-ACD2-D2F1FFE9AB65}"/>
              </a:ext>
            </a:extLst>
          </p:cNvPr>
          <p:cNvSpPr txBox="1">
            <a:spLocks/>
          </p:cNvSpPr>
          <p:nvPr/>
        </p:nvSpPr>
        <p:spPr>
          <a:xfrm>
            <a:off x="677335" y="2515710"/>
            <a:ext cx="8596668" cy="1826581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pPr marL="914400" indent="-914400">
              <a:buFont typeface="+mj-lt"/>
              <a:buAutoNum type="arabicPeriod" startAt="3"/>
            </a:pPr>
            <a:r>
              <a:rPr lang="en-US" altLang="zh-HK" sz="4800" dirty="0">
                <a:solidFill>
                  <a:schemeClr val="accent2">
                    <a:lumMod val="50000"/>
                  </a:schemeClr>
                </a:solidFill>
              </a:rPr>
              <a:t>Building a DIY </a:t>
            </a:r>
            <a:r>
              <a:rPr lang="en-US" altLang="zh-HK" sz="4800" dirty="0" err="1">
                <a:solidFill>
                  <a:schemeClr val="accent2">
                    <a:lumMod val="50000"/>
                  </a:schemeClr>
                </a:solidFill>
              </a:rPr>
              <a:t>Thermocycler</a:t>
            </a:r>
            <a:endParaRPr lang="zh-HK" altLang="en-US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3E9B584-263F-42A1-B09E-1B69E8FDF9ED}"/>
              </a:ext>
            </a:extLst>
          </p:cNvPr>
          <p:cNvSpPr txBox="1">
            <a:spLocks/>
          </p:cNvSpPr>
          <p:nvPr/>
        </p:nvSpPr>
        <p:spPr>
          <a:xfrm>
            <a:off x="677335" y="3811345"/>
            <a:ext cx="8596668" cy="860400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HK" dirty="0">
                <a:solidFill>
                  <a:schemeClr val="tx2">
                    <a:lumMod val="50000"/>
                    <a:lumOff val="50000"/>
                  </a:schemeClr>
                </a:solidFill>
              </a:rPr>
              <a:t>3.5	Signaling Circuit</a:t>
            </a:r>
          </a:p>
        </p:txBody>
      </p:sp>
    </p:spTree>
    <p:extLst>
      <p:ext uri="{BB962C8B-B14F-4D97-AF65-F5344CB8AC3E}">
        <p14:creationId xmlns:p14="http://schemas.microsoft.com/office/powerpoint/2010/main" val="19942064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Signaling Circuit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33</a:t>
            </a:fld>
            <a:endParaRPr lang="zh-HK" alt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578841F-C7FF-46C7-A5B6-9345F25EB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8231" y="2160588"/>
            <a:ext cx="5960683" cy="3880772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altLang="zh-HK" sz="3200" dirty="0"/>
              <a:t>Connect the 5V pin on the Uno board to the breadboard</a:t>
            </a:r>
          </a:p>
          <a:p>
            <a:pPr marL="457200" indent="-457200">
              <a:buFont typeface="+mj-lt"/>
              <a:buAutoNum type="arabicPeriod"/>
            </a:pPr>
            <a:endParaRPr lang="zh-HK" altLang="en-US" dirty="0"/>
          </a:p>
        </p:txBody>
      </p:sp>
      <p:pic>
        <p:nvPicPr>
          <p:cNvPr id="6" name="Picture 2" descr="File:UnoConnectio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720" y="1872693"/>
            <a:ext cx="4808956" cy="3426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7206083" y="5333337"/>
            <a:ext cx="41592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>
                <a:solidFill>
                  <a:prstClr val="black"/>
                </a:solidFill>
              </a:rPr>
              <a:t>Image credit: </a:t>
            </a:r>
            <a:r>
              <a:rPr lang="en-US" altLang="zh-TW" sz="1200" dirty="0">
                <a:solidFill>
                  <a:prstClr val="black"/>
                </a:solidFill>
                <a:hlinkClick r:id="rId3"/>
              </a:rPr>
              <a:t>Photo</a:t>
            </a:r>
            <a:r>
              <a:rPr lang="en-US" altLang="zh-TW" sz="1200" dirty="0">
                <a:solidFill>
                  <a:prstClr val="black"/>
                </a:solidFill>
              </a:rPr>
              <a:t> by 1sfoerster is licensed under </a:t>
            </a:r>
            <a:r>
              <a:rPr lang="en-US" altLang="zh-TW" sz="1200" dirty="0">
                <a:solidFill>
                  <a:prstClr val="black"/>
                </a:solidFill>
                <a:hlinkClick r:id="rId4"/>
              </a:rPr>
              <a:t>CC BY SA 3.0</a:t>
            </a:r>
            <a:endParaRPr lang="zh-TW" altLang="en-US" sz="1200" dirty="0">
              <a:solidFill>
                <a:prstClr val="black"/>
              </a:solidFill>
            </a:endParaRPr>
          </a:p>
        </p:txBody>
      </p:sp>
      <p:pic>
        <p:nvPicPr>
          <p:cNvPr id="8" name="圖片 4">
            <a:extLst>
              <a:ext uri="{FF2B5EF4-FFF2-40B4-BE49-F238E27FC236}">
                <a16:creationId xmlns:a16="http://schemas.microsoft.com/office/drawing/2014/main" id="{D6E6B4DD-02AA-4033-9125-57198712E2C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8718" t="28718" r="29634" b="29634"/>
          <a:stretch/>
        </p:blipFill>
        <p:spPr>
          <a:xfrm>
            <a:off x="1654225" y="3805799"/>
            <a:ext cx="3353341" cy="2235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2620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Signaling Circuit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34</a:t>
            </a:fld>
            <a:endParaRPr lang="zh-HK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91C4F5E-40AD-4699-BE39-1F9B843D9A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5082" y="1790151"/>
            <a:ext cx="6130822" cy="4404707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457200" indent="-457200">
              <a:lnSpc>
                <a:spcPct val="170000"/>
              </a:lnSpc>
              <a:buFont typeface="+mj-lt"/>
              <a:buAutoNum type="arabicPeriod" startAt="2"/>
            </a:pPr>
            <a:r>
              <a:rPr lang="en-GB" altLang="zh-HK" sz="2800" dirty="0"/>
              <a:t>Connect the two adjacent pins on the breadboard with the VCC pins on the two relays</a:t>
            </a:r>
            <a:endParaRPr lang="en-US" altLang="zh-HK" sz="2800" dirty="0"/>
          </a:p>
          <a:p>
            <a:pPr marL="457200" indent="-457200">
              <a:lnSpc>
                <a:spcPct val="170000"/>
              </a:lnSpc>
              <a:buFont typeface="+mj-lt"/>
              <a:buAutoNum type="arabicPeriod" startAt="2"/>
            </a:pPr>
            <a:r>
              <a:rPr lang="en-US" altLang="zh-HK" sz="2800" dirty="0"/>
              <a:t>Connect the GND pins on the two relays with another two GND pins on the Uno board</a:t>
            </a:r>
            <a:endParaRPr lang="en-GB" altLang="zh-HK" sz="2800" dirty="0"/>
          </a:p>
        </p:txBody>
      </p:sp>
      <p:pic>
        <p:nvPicPr>
          <p:cNvPr id="7" name="Picture 2" descr="File:Electronic circu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4895" y="2040841"/>
            <a:ext cx="4536164" cy="299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字方塊 7"/>
          <p:cNvSpPr txBox="1"/>
          <p:nvPr/>
        </p:nvSpPr>
        <p:spPr>
          <a:xfrm>
            <a:off x="6978505" y="6273225"/>
            <a:ext cx="51889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>
                <a:solidFill>
                  <a:prstClr val="black"/>
                </a:solidFill>
              </a:rPr>
              <a:t>Image credit: “</a:t>
            </a:r>
            <a:r>
              <a:rPr lang="en-US" altLang="zh-TW" sz="1200" dirty="0">
                <a:solidFill>
                  <a:prstClr val="black"/>
                </a:solidFill>
                <a:hlinkClick r:id="rId3"/>
              </a:rPr>
              <a:t>Electronic Circuit</a:t>
            </a:r>
            <a:r>
              <a:rPr lang="en-US" altLang="zh-TW" sz="1200" dirty="0">
                <a:solidFill>
                  <a:prstClr val="black"/>
                </a:solidFill>
              </a:rPr>
              <a:t>” by Nicola </a:t>
            </a:r>
            <a:r>
              <a:rPr lang="en-US" altLang="zh-TW" sz="1200" dirty="0" err="1">
                <a:solidFill>
                  <a:prstClr val="black"/>
                </a:solidFill>
              </a:rPr>
              <a:t>Asuni</a:t>
            </a:r>
            <a:r>
              <a:rPr lang="en-US" altLang="zh-TW" sz="1200" dirty="0">
                <a:solidFill>
                  <a:prstClr val="black"/>
                </a:solidFill>
              </a:rPr>
              <a:t> is licensed under </a:t>
            </a:r>
            <a:r>
              <a:rPr lang="en-US" altLang="zh-TW" sz="1200" dirty="0">
                <a:solidFill>
                  <a:prstClr val="black"/>
                </a:solidFill>
                <a:hlinkClick r:id="rId4"/>
              </a:rPr>
              <a:t>CC BY-SA 3.0</a:t>
            </a:r>
            <a:endParaRPr lang="zh-TW" alt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9370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2"/>
            <a:ext cx="6700272" cy="4319875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2500"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US" altLang="zh-HK" dirty="0"/>
              <a:t>Connect the IN pin on the first relay with the Pin No. 7 on the Uno board</a:t>
            </a:r>
          </a:p>
          <a:p>
            <a:pPr marL="457200" indent="-457200">
              <a:buFont typeface="+mj-lt"/>
              <a:buAutoNum type="arabicPeriod" startAt="4"/>
            </a:pPr>
            <a:endParaRPr lang="en-US" altLang="zh-HK" dirty="0"/>
          </a:p>
          <a:p>
            <a:pPr marL="457200" indent="-457200">
              <a:buFont typeface="+mj-lt"/>
              <a:buAutoNum type="arabicPeriod" startAt="4"/>
            </a:pPr>
            <a:r>
              <a:rPr lang="en-US" altLang="zh-HK" dirty="0"/>
              <a:t>Connect the IN pin on the second relay with the Pin No.4 on the Uno board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Signaling Circuit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35</a:t>
            </a:fld>
            <a:endParaRPr lang="zh-HK" altLang="en-US" dirty="0"/>
          </a:p>
        </p:txBody>
      </p:sp>
      <p:pic>
        <p:nvPicPr>
          <p:cNvPr id="5" name="Picture 2" descr="File:Electronic circu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852" y="2040841"/>
            <a:ext cx="4536164" cy="299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6883478" y="6338027"/>
            <a:ext cx="51669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>
                <a:solidFill>
                  <a:prstClr val="black"/>
                </a:solidFill>
              </a:rPr>
              <a:t>Image credit: “</a:t>
            </a:r>
            <a:r>
              <a:rPr lang="en-US" altLang="zh-TW" sz="1200" dirty="0">
                <a:solidFill>
                  <a:prstClr val="black"/>
                </a:solidFill>
                <a:hlinkClick r:id="rId3"/>
              </a:rPr>
              <a:t>Electronic Circuit</a:t>
            </a:r>
            <a:r>
              <a:rPr lang="en-US" altLang="zh-TW" sz="1200" dirty="0">
                <a:solidFill>
                  <a:prstClr val="black"/>
                </a:solidFill>
              </a:rPr>
              <a:t>” by Nicola </a:t>
            </a:r>
            <a:r>
              <a:rPr lang="en-US" altLang="zh-TW" sz="1200" dirty="0" err="1">
                <a:solidFill>
                  <a:prstClr val="black"/>
                </a:solidFill>
              </a:rPr>
              <a:t>Asuni</a:t>
            </a:r>
            <a:r>
              <a:rPr lang="en-US" altLang="zh-TW" sz="1200" dirty="0">
                <a:solidFill>
                  <a:prstClr val="black"/>
                </a:solidFill>
              </a:rPr>
              <a:t> is licensed under </a:t>
            </a:r>
            <a:r>
              <a:rPr lang="en-US" altLang="zh-TW" sz="1200" dirty="0">
                <a:solidFill>
                  <a:prstClr val="black"/>
                </a:solidFill>
                <a:hlinkClick r:id="rId4"/>
              </a:rPr>
              <a:t>CC BY-SA 3.0</a:t>
            </a:r>
            <a:endParaRPr lang="zh-TW" alt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654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36</a:t>
            </a:fld>
            <a:endParaRPr lang="zh-HK" altLang="en-US" dirty="0"/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68DED9CB-50DE-41F3-ACD2-D2F1FFE9AB65}"/>
              </a:ext>
            </a:extLst>
          </p:cNvPr>
          <p:cNvSpPr txBox="1">
            <a:spLocks/>
          </p:cNvSpPr>
          <p:nvPr/>
        </p:nvSpPr>
        <p:spPr>
          <a:xfrm>
            <a:off x="677335" y="3131067"/>
            <a:ext cx="8596668" cy="1826581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pPr marL="914400" indent="-914400">
              <a:buFont typeface="+mj-lt"/>
              <a:buAutoNum type="arabicPeriod" startAt="3"/>
            </a:pPr>
            <a:r>
              <a:rPr lang="en-US" altLang="zh-HK" sz="4800" dirty="0">
                <a:solidFill>
                  <a:schemeClr val="accent3">
                    <a:lumMod val="50000"/>
                  </a:schemeClr>
                </a:solidFill>
              </a:rPr>
              <a:t>Building a DIY </a:t>
            </a:r>
            <a:r>
              <a:rPr lang="en-US" altLang="zh-HK" sz="4800" dirty="0" err="1">
                <a:solidFill>
                  <a:schemeClr val="accent3">
                    <a:lumMod val="50000"/>
                  </a:schemeClr>
                </a:solidFill>
              </a:rPr>
              <a:t>Thermocycler</a:t>
            </a:r>
            <a:endParaRPr lang="zh-HK" altLang="en-US" sz="4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3E9B584-263F-42A1-B09E-1B69E8FDF9ED}"/>
              </a:ext>
            </a:extLst>
          </p:cNvPr>
          <p:cNvSpPr txBox="1">
            <a:spLocks/>
          </p:cNvSpPr>
          <p:nvPr/>
        </p:nvSpPr>
        <p:spPr>
          <a:xfrm>
            <a:off x="677335" y="4406261"/>
            <a:ext cx="8596668" cy="860400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HK" dirty="0">
                <a:solidFill>
                  <a:schemeClr val="tx2">
                    <a:lumMod val="50000"/>
                    <a:lumOff val="50000"/>
                  </a:schemeClr>
                </a:solidFill>
              </a:rPr>
              <a:t>3.6	</a:t>
            </a:r>
            <a:r>
              <a:rPr lang="en-US" altLang="zh-HK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Programme</a:t>
            </a:r>
            <a:r>
              <a:rPr lang="en-US" altLang="zh-HK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Code</a:t>
            </a:r>
          </a:p>
        </p:txBody>
      </p:sp>
    </p:spTree>
    <p:extLst>
      <p:ext uri="{BB962C8B-B14F-4D97-AF65-F5344CB8AC3E}">
        <p14:creationId xmlns:p14="http://schemas.microsoft.com/office/powerpoint/2010/main" val="37576514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2"/>
            <a:ext cx="10972800" cy="3663971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marL="457200" indent="-457200">
              <a:lnSpc>
                <a:spcPct val="160000"/>
              </a:lnSpc>
              <a:buFont typeface="+mj-lt"/>
              <a:buAutoNum type="arabicPeriod"/>
            </a:pPr>
            <a:r>
              <a:rPr lang="en-US" altLang="zh-HK" dirty="0"/>
              <a:t>Download the </a:t>
            </a:r>
            <a:r>
              <a:rPr lang="en-US" altLang="zh-HK" dirty="0" err="1"/>
              <a:t>programme</a:t>
            </a:r>
            <a:r>
              <a:rPr lang="en-US" altLang="zh-HK" dirty="0"/>
              <a:t> code (refer to the file “PCR_Arduino_Code_Cycle.txt”) </a:t>
            </a:r>
          </a:p>
          <a:p>
            <a:pPr marL="457200" indent="-457200">
              <a:lnSpc>
                <a:spcPct val="160000"/>
              </a:lnSpc>
              <a:buFont typeface="+mj-lt"/>
              <a:buAutoNum type="arabicPeriod"/>
            </a:pPr>
            <a:r>
              <a:rPr lang="en-US" altLang="zh-HK" dirty="0"/>
              <a:t>Connect the Uno Board to computer using a USB cable</a:t>
            </a:r>
          </a:p>
          <a:p>
            <a:pPr marL="457200" indent="-457200">
              <a:lnSpc>
                <a:spcPct val="160000"/>
              </a:lnSpc>
              <a:buFont typeface="+mj-lt"/>
              <a:buAutoNum type="arabicPeriod"/>
            </a:pPr>
            <a:r>
              <a:rPr lang="en-US" altLang="zh-HK" dirty="0"/>
              <a:t>Upload the </a:t>
            </a:r>
            <a:r>
              <a:rPr lang="en-US" altLang="zh-HK" dirty="0" err="1"/>
              <a:t>programme</a:t>
            </a:r>
            <a:r>
              <a:rPr lang="en-US" altLang="zh-HK" dirty="0"/>
              <a:t> code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Uploading Code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37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23887323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38</a:t>
            </a:fld>
            <a:endParaRPr lang="zh-HK" altLang="en-US" dirty="0"/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68DED9CB-50DE-41F3-ACD2-D2F1FFE9AB65}"/>
              </a:ext>
            </a:extLst>
          </p:cNvPr>
          <p:cNvSpPr txBox="1">
            <a:spLocks/>
          </p:cNvSpPr>
          <p:nvPr/>
        </p:nvSpPr>
        <p:spPr>
          <a:xfrm>
            <a:off x="677335" y="2700867"/>
            <a:ext cx="8596668" cy="1826581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pPr marL="914400" indent="-914400">
              <a:buFont typeface="+mj-lt"/>
              <a:buAutoNum type="arabicPeriod" startAt="3"/>
            </a:pPr>
            <a:r>
              <a:rPr lang="en-US" altLang="zh-HK" sz="4800" dirty="0">
                <a:solidFill>
                  <a:schemeClr val="accent2">
                    <a:lumMod val="50000"/>
                  </a:schemeClr>
                </a:solidFill>
              </a:rPr>
              <a:t>Building a DIY </a:t>
            </a:r>
            <a:r>
              <a:rPr lang="en-US" altLang="zh-HK" sz="4800" dirty="0" err="1">
                <a:solidFill>
                  <a:schemeClr val="accent2">
                    <a:lumMod val="50000"/>
                  </a:schemeClr>
                </a:solidFill>
              </a:rPr>
              <a:t>Thermocycler</a:t>
            </a:r>
            <a:endParaRPr lang="zh-HK" altLang="en-US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3E9B584-263F-42A1-B09E-1B69E8FDF9ED}"/>
              </a:ext>
            </a:extLst>
          </p:cNvPr>
          <p:cNvSpPr txBox="1">
            <a:spLocks/>
          </p:cNvSpPr>
          <p:nvPr/>
        </p:nvSpPr>
        <p:spPr>
          <a:xfrm>
            <a:off x="677335" y="3976605"/>
            <a:ext cx="8596668" cy="860400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HK" dirty="0">
                <a:solidFill>
                  <a:schemeClr val="tx2">
                    <a:lumMod val="50000"/>
                    <a:lumOff val="50000"/>
                  </a:schemeClr>
                </a:solidFill>
              </a:rPr>
              <a:t>3.7	Casing and Assembly</a:t>
            </a:r>
            <a:endParaRPr lang="zh-HK" altLang="en-US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6078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545908"/>
            <a:ext cx="10972800" cy="462465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altLang="zh-TW" dirty="0"/>
              <a:t>The case consist of 3 layers build with 4” PVC water pipe</a:t>
            </a:r>
            <a:endParaRPr lang="zh-TW" alt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Case Design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39</a:t>
            </a:fld>
            <a:endParaRPr lang="zh-HK" altLang="en-US" dirty="0"/>
          </a:p>
        </p:txBody>
      </p:sp>
      <p:grpSp>
        <p:nvGrpSpPr>
          <p:cNvPr id="7" name="群組 9"/>
          <p:cNvGrpSpPr/>
          <p:nvPr/>
        </p:nvGrpSpPr>
        <p:grpSpPr>
          <a:xfrm>
            <a:off x="1652259" y="2413687"/>
            <a:ext cx="8593858" cy="3589097"/>
            <a:chOff x="979119" y="2726159"/>
            <a:chExt cx="8593858" cy="3589097"/>
          </a:xfrm>
        </p:grpSpPr>
        <p:pic>
          <p:nvPicPr>
            <p:cNvPr id="8" name="圖片 6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6432519" y="3174798"/>
              <a:ext cx="3589095" cy="2691821"/>
            </a:xfrm>
            <a:prstGeom prst="rect">
              <a:avLst/>
            </a:prstGeom>
          </p:spPr>
        </p:pic>
        <p:pic>
          <p:nvPicPr>
            <p:cNvPr id="9" name="圖片 7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530482" y="3174796"/>
              <a:ext cx="3589096" cy="2691822"/>
            </a:xfrm>
            <a:prstGeom prst="rect">
              <a:avLst/>
            </a:prstGeom>
          </p:spPr>
        </p:pic>
        <p:pic>
          <p:nvPicPr>
            <p:cNvPr id="10" name="圖片 8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3523064" y="3174796"/>
              <a:ext cx="3589096" cy="26918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4389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a </a:t>
            </a:r>
            <a:r>
              <a:rPr lang="en-US" dirty="0" err="1"/>
              <a:t>Thermocycler</a:t>
            </a:r>
            <a:r>
              <a:rPr lang="en-US" dirty="0"/>
              <a:t>?</a:t>
            </a:r>
          </a:p>
          <a:p>
            <a:r>
              <a:rPr lang="en-US" dirty="0"/>
              <a:t>Structure and Working Mechanism of a DIY </a:t>
            </a:r>
            <a:r>
              <a:rPr lang="en-US" dirty="0" err="1"/>
              <a:t>Thermocycler</a:t>
            </a:r>
            <a:endParaRPr lang="en-US" dirty="0"/>
          </a:p>
          <a:p>
            <a:r>
              <a:rPr lang="en-US" dirty="0"/>
              <a:t>Hands-on activity -- Building a DIY </a:t>
            </a:r>
            <a:r>
              <a:rPr lang="en-US" dirty="0" err="1"/>
              <a:t>Thermocycler</a:t>
            </a:r>
            <a:endParaRPr lang="en-US" dirty="0"/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Content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03431806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8" y="1790831"/>
            <a:ext cx="7185014" cy="4104577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altLang="zh-HK" dirty="0"/>
              <a:t>Drill a small hole for outgoing wire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HK" dirty="0"/>
              <a:t>Drill a rectangle hole for housing safety switch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Bottom Layer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40</a:t>
            </a:fld>
            <a:endParaRPr lang="zh-HK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4" t="2252" b="5121"/>
          <a:stretch/>
        </p:blipFill>
        <p:spPr>
          <a:xfrm rot="5400000">
            <a:off x="7637625" y="2391503"/>
            <a:ext cx="4104577" cy="290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66605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3"/>
            <a:ext cx="6766373" cy="443033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altLang="zh-HK" dirty="0"/>
              <a:t>Fit a 3D-printed coupling to the bottom part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HK" dirty="0"/>
              <a:t>Fit the middle PVC pipe casing to the coupling</a:t>
            </a:r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Middle Layer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41</a:t>
            </a:fld>
            <a:endParaRPr lang="zh-HK" altLang="en-US" dirty="0"/>
          </a:p>
        </p:txBody>
      </p:sp>
      <p:grpSp>
        <p:nvGrpSpPr>
          <p:cNvPr id="5" name="群組 9"/>
          <p:cNvGrpSpPr/>
          <p:nvPr/>
        </p:nvGrpSpPr>
        <p:grpSpPr>
          <a:xfrm>
            <a:off x="7465168" y="987352"/>
            <a:ext cx="4006507" cy="5156350"/>
            <a:chOff x="7630421" y="987352"/>
            <a:chExt cx="4006507" cy="5156350"/>
          </a:xfrm>
        </p:grpSpPr>
        <p:pic>
          <p:nvPicPr>
            <p:cNvPr id="6" name="圖片 1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7306662" y="1311111"/>
              <a:ext cx="2590074" cy="1942555"/>
            </a:xfrm>
            <a:prstGeom prst="rect">
              <a:avLst/>
            </a:prstGeom>
          </p:spPr>
        </p:pic>
        <p:pic>
          <p:nvPicPr>
            <p:cNvPr id="7" name="圖片 7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9376091" y="1310328"/>
              <a:ext cx="2583814" cy="1937861"/>
            </a:xfrm>
            <a:prstGeom prst="rect">
              <a:avLst/>
            </a:prstGeom>
          </p:spPr>
        </p:pic>
        <p:pic>
          <p:nvPicPr>
            <p:cNvPr id="8" name="圖片 8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96916" y="3740476"/>
              <a:ext cx="3204301" cy="24032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077401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3"/>
            <a:ext cx="6777390" cy="443033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en-US" altLang="zh-HK" dirty="0"/>
              <a:t>Drill a hole in the middle of the PVC case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en-US" altLang="zh-HK" dirty="0"/>
              <a:t>Use a nut and bolt to mount the light bulb socket and install a light bulb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Middle Layer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42</a:t>
            </a:fld>
            <a:endParaRPr lang="zh-HK" altLang="en-US" dirty="0"/>
          </a:p>
        </p:txBody>
      </p:sp>
      <p:pic>
        <p:nvPicPr>
          <p:cNvPr id="5" name="圖片 9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306662" y="1311111"/>
            <a:ext cx="2590074" cy="1942555"/>
          </a:xfrm>
          <a:prstGeom prst="rect">
            <a:avLst/>
          </a:prstGeom>
        </p:spPr>
      </p:pic>
      <p:pic>
        <p:nvPicPr>
          <p:cNvPr id="6" name="圖片 10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6091" y="1310328"/>
            <a:ext cx="2583814" cy="1937861"/>
          </a:xfrm>
          <a:prstGeom prst="rect">
            <a:avLst/>
          </a:prstGeom>
        </p:spPr>
      </p:pic>
      <p:pic>
        <p:nvPicPr>
          <p:cNvPr id="7" name="圖片 11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6916" y="3740476"/>
            <a:ext cx="3204301" cy="2403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04386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3"/>
            <a:ext cx="6524002" cy="443033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marL="457200" indent="-457200">
              <a:buFont typeface="+mj-lt"/>
              <a:buAutoNum type="arabicPeriod" startAt="5"/>
            </a:pPr>
            <a:r>
              <a:rPr lang="en-US" altLang="zh-HK" dirty="0"/>
              <a:t>Mount the fan on the outside of the middle layer casing 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altLang="zh-HK" dirty="0"/>
              <a:t>Connect all the wires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Middle Layer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43</a:t>
            </a:fld>
            <a:endParaRPr lang="zh-HK" altLang="en-US" dirty="0"/>
          </a:p>
        </p:txBody>
      </p:sp>
      <p:grpSp>
        <p:nvGrpSpPr>
          <p:cNvPr id="5" name="群組 4"/>
          <p:cNvGrpSpPr/>
          <p:nvPr/>
        </p:nvGrpSpPr>
        <p:grpSpPr>
          <a:xfrm>
            <a:off x="7630421" y="987352"/>
            <a:ext cx="4006507" cy="5156350"/>
            <a:chOff x="7630421" y="987352"/>
            <a:chExt cx="4006507" cy="5156350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7306662" y="1311111"/>
              <a:ext cx="2590074" cy="1942555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9376091" y="1310328"/>
              <a:ext cx="2583814" cy="1937861"/>
            </a:xfrm>
            <a:prstGeom prst="rect">
              <a:avLst/>
            </a:prstGeom>
          </p:spPr>
        </p:pic>
        <p:pic>
          <p:nvPicPr>
            <p:cNvPr id="8" name="圖片 7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96916" y="3740476"/>
              <a:ext cx="3204301" cy="24032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103645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3"/>
            <a:ext cx="7074845" cy="4368646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altLang="zh-HK" dirty="0"/>
              <a:t>Fit a 3D-printed coupling to the middle casing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HK" dirty="0"/>
              <a:t>Fit the 3D-printed upper layer casing</a:t>
            </a:r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Upper Layer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44</a:t>
            </a:fld>
            <a:endParaRPr lang="zh-HK" altLang="en-US" dirty="0"/>
          </a:p>
        </p:txBody>
      </p:sp>
      <p:pic>
        <p:nvPicPr>
          <p:cNvPr id="5" name="圖片 1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8174062" y="869195"/>
            <a:ext cx="3278344" cy="2458758"/>
          </a:xfrm>
          <a:prstGeom prst="rect">
            <a:avLst/>
          </a:prstGeom>
        </p:spPr>
      </p:pic>
      <p:pic>
        <p:nvPicPr>
          <p:cNvPr id="6" name="圖片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7237" y="3900225"/>
            <a:ext cx="3255239" cy="244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582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45</a:t>
            </a:fld>
            <a:endParaRPr lang="zh-HK" altLang="en-US" dirty="0"/>
          </a:p>
        </p:txBody>
      </p:sp>
      <p:sp>
        <p:nvSpPr>
          <p:cNvPr id="4" name="標題 1"/>
          <p:cNvSpPr txBox="1">
            <a:spLocks/>
          </p:cNvSpPr>
          <p:nvPr/>
        </p:nvSpPr>
        <p:spPr>
          <a:xfrm>
            <a:off x="372557" y="2772524"/>
            <a:ext cx="9200420" cy="1312953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2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 altLang="zh-TW" sz="4800"/>
              <a:t>Thank you</a:t>
            </a:r>
            <a:endParaRPr lang="zh-TW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428647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5</a:t>
            </a:fld>
            <a:endParaRPr lang="zh-HK" altLang="en-US" dirty="0"/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B14F1294-5569-41D6-9585-9EB9F48A0EB7}"/>
              </a:ext>
            </a:extLst>
          </p:cNvPr>
          <p:cNvSpPr txBox="1">
            <a:spLocks/>
          </p:cNvSpPr>
          <p:nvPr/>
        </p:nvSpPr>
        <p:spPr>
          <a:xfrm>
            <a:off x="677335" y="2700867"/>
            <a:ext cx="10769190" cy="1826581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>
                    <a:lumMod val="50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pPr marL="914400" indent="-9144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zh-HK" sz="4800" dirty="0">
                <a:solidFill>
                  <a:schemeClr val="accent2">
                    <a:lumMod val="50000"/>
                  </a:schemeClr>
                </a:solidFill>
              </a:rPr>
              <a:t>What is a </a:t>
            </a:r>
            <a:r>
              <a:rPr lang="en-US" altLang="zh-HK" sz="4800" dirty="0" err="1">
                <a:solidFill>
                  <a:schemeClr val="accent2">
                    <a:lumMod val="50000"/>
                  </a:schemeClr>
                </a:solidFill>
              </a:rPr>
              <a:t>Thermocycler</a:t>
            </a:r>
            <a:endParaRPr lang="zh-HK" altLang="en-US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621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13373"/>
            <a:ext cx="8586885" cy="3521358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lvl="0"/>
            <a:r>
              <a:rPr lang="en-US" altLang="zh-TW" dirty="0"/>
              <a:t>PCR stands for Polymerase Chain Reaction</a:t>
            </a:r>
          </a:p>
          <a:p>
            <a:r>
              <a:rPr lang="en-US" altLang="zh-TW" dirty="0"/>
              <a:t>It is a common technique for</a:t>
            </a:r>
          </a:p>
          <a:p>
            <a:pPr lvl="1"/>
            <a:r>
              <a:rPr lang="en-US" altLang="zh-TW" dirty="0"/>
              <a:t>Gene detection</a:t>
            </a:r>
          </a:p>
          <a:p>
            <a:pPr lvl="1"/>
            <a:r>
              <a:rPr lang="en-US" altLang="zh-TW" dirty="0"/>
              <a:t>Gene amplification</a:t>
            </a:r>
            <a:endParaRPr lang="zh-TW" altLang="en-US" dirty="0"/>
          </a:p>
          <a:p>
            <a:endParaRPr lang="en-US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" altLang="zh-TW" dirty="0"/>
              <a:t>Thermocycler is an Instrument for PCR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6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45006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PCR Involves Multiple Temperature Changes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7</a:t>
            </a:fld>
            <a:endParaRPr lang="zh-HK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882" y="1395513"/>
            <a:ext cx="7714237" cy="4755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34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PCR Involves Multiple Temperature Changes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8</a:t>
            </a:fld>
            <a:endParaRPr lang="zh-HK" altLang="en-US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277" y="1475514"/>
            <a:ext cx="7495447" cy="482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3553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6" y="386978"/>
            <a:ext cx="10783423" cy="1312953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A </a:t>
            </a:r>
            <a:r>
              <a:rPr lang="en-US" altLang="zh-TW" dirty="0" err="1"/>
              <a:t>Thermocycler</a:t>
            </a:r>
            <a:r>
              <a:rPr lang="en-US" altLang="zh-TW" dirty="0"/>
              <a:t> is Used to Control Reaction Temperature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9</a:t>
            </a:fld>
            <a:endParaRPr lang="zh-HK" altLang="en-US" dirty="0"/>
          </a:p>
        </p:txBody>
      </p:sp>
      <p:pic>
        <p:nvPicPr>
          <p:cNvPr id="6" name="Picture 2" descr="https://upload.wikimedia.org/wikipedia/commons/8/81/PCR_tub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292" y="1699950"/>
            <a:ext cx="4691848" cy="384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6026227" y="5980599"/>
            <a:ext cx="55956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>
                <a:solidFill>
                  <a:prstClr val="black"/>
                </a:solidFill>
              </a:rPr>
              <a:t>Image credits:</a:t>
            </a:r>
            <a:br>
              <a:rPr lang="en-US" altLang="zh-TW" sz="1200" dirty="0">
                <a:solidFill>
                  <a:prstClr val="black"/>
                </a:solidFill>
              </a:rPr>
            </a:br>
            <a:r>
              <a:rPr lang="en-US" altLang="zh-TW" sz="1200" dirty="0">
                <a:solidFill>
                  <a:prstClr val="black"/>
                </a:solidFill>
              </a:rPr>
              <a:t>Left: </a:t>
            </a:r>
            <a:r>
              <a:rPr lang="en-US" altLang="zh-TW" sz="1200" dirty="0">
                <a:solidFill>
                  <a:prstClr val="black"/>
                </a:solidFill>
                <a:hlinkClick r:id="rId3"/>
              </a:rPr>
              <a:t>Photo</a:t>
            </a:r>
            <a:r>
              <a:rPr lang="en-US" altLang="zh-TW" sz="1200" dirty="0">
                <a:solidFill>
                  <a:prstClr val="black"/>
                </a:solidFill>
              </a:rPr>
              <a:t> by </a:t>
            </a:r>
            <a:r>
              <a:rPr lang="en-US" altLang="zh-TW" sz="1200" dirty="0" err="1">
                <a:solidFill>
                  <a:prstClr val="black"/>
                </a:solidFill>
              </a:rPr>
              <a:t>Madprime</a:t>
            </a:r>
            <a:r>
              <a:rPr lang="en-US" altLang="zh-TW" sz="1200" dirty="0">
                <a:solidFill>
                  <a:prstClr val="black"/>
                </a:solidFill>
              </a:rPr>
              <a:t> is licensed under </a:t>
            </a:r>
            <a:r>
              <a:rPr lang="en-US" altLang="zh-TW" sz="1200" dirty="0">
                <a:solidFill>
                  <a:prstClr val="black"/>
                </a:solidFill>
                <a:hlinkClick r:id="rId4"/>
              </a:rPr>
              <a:t>CC0 1.0 Universal Public Domain Dedication</a:t>
            </a:r>
            <a:br>
              <a:rPr lang="en-US" altLang="zh-TW" sz="1200" dirty="0">
                <a:solidFill>
                  <a:prstClr val="black"/>
                </a:solidFill>
              </a:rPr>
            </a:br>
            <a:r>
              <a:rPr lang="en-US" altLang="zh-TW" sz="1200" dirty="0">
                <a:solidFill>
                  <a:prstClr val="black"/>
                </a:solidFill>
              </a:rPr>
              <a:t>Right: </a:t>
            </a:r>
            <a:r>
              <a:rPr lang="en-US" altLang="zh-TW" sz="1200" dirty="0">
                <a:solidFill>
                  <a:prstClr val="black"/>
                </a:solidFill>
                <a:hlinkClick r:id="rId5"/>
              </a:rPr>
              <a:t>G-STORM GS4 thermal cycler</a:t>
            </a:r>
            <a:r>
              <a:rPr lang="en-US" altLang="zh-TW" sz="1200" dirty="0">
                <a:solidFill>
                  <a:prstClr val="black"/>
                </a:solidFill>
              </a:rPr>
              <a:t> by </a:t>
            </a:r>
            <a:r>
              <a:rPr lang="en-US" altLang="zh-TW" sz="1200" dirty="0" err="1">
                <a:solidFill>
                  <a:prstClr val="black"/>
                </a:solidFill>
              </a:rPr>
              <a:t>Rror</a:t>
            </a:r>
            <a:r>
              <a:rPr lang="en-US" altLang="zh-TW" sz="1200" dirty="0">
                <a:solidFill>
                  <a:prstClr val="black"/>
                </a:solidFill>
              </a:rPr>
              <a:t> is licensed under </a:t>
            </a:r>
            <a:r>
              <a:rPr lang="en-US" altLang="zh-TW" sz="1200" dirty="0">
                <a:solidFill>
                  <a:prstClr val="black"/>
                </a:solidFill>
                <a:hlinkClick r:id="rId6"/>
              </a:rPr>
              <a:t>CC BY-SA 3.0</a:t>
            </a:r>
            <a:endParaRPr lang="zh-TW" altLang="en-US" sz="1200" dirty="0">
              <a:solidFill>
                <a:prstClr val="black"/>
              </a:solidFill>
            </a:endParaRPr>
          </a:p>
        </p:txBody>
      </p:sp>
      <p:pic>
        <p:nvPicPr>
          <p:cNvPr id="8" name="Picture 4" descr="File:G-Storm thermal cycler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227" y="1699949"/>
            <a:ext cx="5129753" cy="384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170448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1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佈景主題">
  <a:themeElements>
    <a:clrScheme name="自訂 14">
      <a:dk1>
        <a:srgbClr val="14285A"/>
      </a:dk1>
      <a:lt1>
        <a:srgbClr val="14285A"/>
      </a:lt1>
      <a:dk2>
        <a:srgbClr val="1A1A1A"/>
      </a:dk2>
      <a:lt2>
        <a:srgbClr val="14285A"/>
      </a:lt2>
      <a:accent1>
        <a:srgbClr val="595959"/>
      </a:accent1>
      <a:accent2>
        <a:srgbClr val="6AA4C8"/>
      </a:accent2>
      <a:accent3>
        <a:srgbClr val="137265"/>
      </a:accent3>
      <a:accent4>
        <a:srgbClr val="C4D1F1"/>
      </a:accent4>
      <a:accent5>
        <a:srgbClr val="0C4C43"/>
      </a:accent5>
      <a:accent6>
        <a:srgbClr val="A5C8DD"/>
      </a:accent6>
      <a:hlink>
        <a:srgbClr val="1AA793"/>
      </a:hlink>
      <a:folHlink>
        <a:srgbClr val="1AA793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佈景主題">
  <a:themeElements>
    <a:clrScheme name="自訂 16">
      <a:dk1>
        <a:srgbClr val="14285A"/>
      </a:dk1>
      <a:lt1>
        <a:srgbClr val="14285A"/>
      </a:lt1>
      <a:dk2>
        <a:srgbClr val="1A1A1A"/>
      </a:dk2>
      <a:lt2>
        <a:srgbClr val="14285A"/>
      </a:lt2>
      <a:accent1>
        <a:srgbClr val="595959"/>
      </a:accent1>
      <a:accent2>
        <a:srgbClr val="6AA4C8"/>
      </a:accent2>
      <a:accent3>
        <a:srgbClr val="137265"/>
      </a:accent3>
      <a:accent4>
        <a:srgbClr val="C4D1F1"/>
      </a:accent4>
      <a:accent5>
        <a:srgbClr val="0C4C43"/>
      </a:accent5>
      <a:accent6>
        <a:srgbClr val="A5C8DD"/>
      </a:accent6>
      <a:hlink>
        <a:srgbClr val="0C5349"/>
      </a:hlink>
      <a:folHlink>
        <a:srgbClr val="0C534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2256</TotalTime>
  <Words>1034</Words>
  <Application>Microsoft Office PowerPoint</Application>
  <PresentationFormat>Widescreen</PresentationFormat>
  <Paragraphs>198</Paragraphs>
  <Slides>45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45</vt:i4>
      </vt:variant>
    </vt:vector>
  </HeadingPairs>
  <TitlesOfParts>
    <vt:vector size="54" baseType="lpstr">
      <vt:lpstr>Century Gothic</vt:lpstr>
      <vt:lpstr>Arial</vt:lpstr>
      <vt:lpstr>Helvetica LT Std</vt:lpstr>
      <vt:lpstr>Myriad Pro</vt:lpstr>
      <vt:lpstr>Calibri Light</vt:lpstr>
      <vt:lpstr>Calibri</vt:lpstr>
      <vt:lpstr>Dosis ExtraLight</vt:lpstr>
      <vt:lpstr>Office 佈景主題</vt:lpstr>
      <vt:lpstr>1_Office 佈景主題</vt:lpstr>
      <vt:lpstr>PowerPoint Presentation</vt:lpstr>
      <vt:lpstr>Aims of Unit 1</vt:lpstr>
      <vt:lpstr>Objectives of Unit 1</vt:lpstr>
      <vt:lpstr>Content</vt:lpstr>
      <vt:lpstr>PowerPoint Presentation</vt:lpstr>
      <vt:lpstr>Thermocycler is an Instrument for PCR</vt:lpstr>
      <vt:lpstr>PCR Involves Multiple Temperature Changes</vt:lpstr>
      <vt:lpstr>PCR Involves Multiple Temperature Changes</vt:lpstr>
      <vt:lpstr>A Thermocycler is Used to Control Reaction Temperature</vt:lpstr>
      <vt:lpstr>The “Ancient”  Thermocycler</vt:lpstr>
      <vt:lpstr>A Lightbulb Thermocycler</vt:lpstr>
      <vt:lpstr>PowerPoint Presentation</vt:lpstr>
      <vt:lpstr>Structure of a Lightbulb Thermocycler</vt:lpstr>
      <vt:lpstr>Working Principle of a Thermocycler</vt:lpstr>
      <vt:lpstr>Working Principle of a Thermocycler</vt:lpstr>
      <vt:lpstr>Electric Circuits for Control</vt:lpstr>
      <vt:lpstr>Electric Circuits for Control</vt:lpstr>
      <vt:lpstr>Electric Circuits for Control</vt:lpstr>
      <vt:lpstr>Electric Circuits for Control</vt:lpstr>
      <vt:lpstr>PowerPoint Presentation</vt:lpstr>
      <vt:lpstr>Parts  List (I)</vt:lpstr>
      <vt:lpstr>Parts  List (II)</vt:lpstr>
      <vt:lpstr>Tool Lists</vt:lpstr>
      <vt:lpstr>PowerPoint Presentation</vt:lpstr>
      <vt:lpstr>Testing of Each Part</vt:lpstr>
      <vt:lpstr>Testing of Each Part</vt:lpstr>
      <vt:lpstr>PowerPoint Presentation</vt:lpstr>
      <vt:lpstr>Building Heating Circuit</vt:lpstr>
      <vt:lpstr>Building Heating Circuit</vt:lpstr>
      <vt:lpstr>PowerPoint Presentation</vt:lpstr>
      <vt:lpstr>Building Cooling Circuit</vt:lpstr>
      <vt:lpstr>PowerPoint Presentation</vt:lpstr>
      <vt:lpstr>Signaling Circuit</vt:lpstr>
      <vt:lpstr>Signaling Circuit</vt:lpstr>
      <vt:lpstr>Signaling Circuit</vt:lpstr>
      <vt:lpstr>PowerPoint Presentation</vt:lpstr>
      <vt:lpstr>Uploading Code</vt:lpstr>
      <vt:lpstr>PowerPoint Presentation</vt:lpstr>
      <vt:lpstr>Case Design</vt:lpstr>
      <vt:lpstr>Bottom Layer</vt:lpstr>
      <vt:lpstr>Middle Layer</vt:lpstr>
      <vt:lpstr>Middle Layer</vt:lpstr>
      <vt:lpstr>Middle Layer</vt:lpstr>
      <vt:lpstr>Upper Layer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11340625d@connect.polyu.hk</dc:creator>
  <cp:lastModifiedBy>Aneeta ANSAR</cp:lastModifiedBy>
  <cp:revision>308</cp:revision>
  <cp:lastPrinted>2020-08-10T03:09:59Z</cp:lastPrinted>
  <dcterms:created xsi:type="dcterms:W3CDTF">2018-09-13T08:27:05Z</dcterms:created>
  <dcterms:modified xsi:type="dcterms:W3CDTF">2024-04-19T09:27:18Z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5C70C8BD-9EA7-455D-803F-5A3F3F3F103F</vt:lpwstr>
  </property>
  <property fmtid="{D5CDD505-2E9C-101B-9397-08002B2CF9AE}" pid="3" name="ArticulatePath">
    <vt:lpwstr>單元一</vt:lpwstr>
  </property>
</Properties>
</file>