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3.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6.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72" r:id="rId1"/>
    <p:sldMasterId id="2147483693" r:id="rId2"/>
  </p:sldMasterIdLst>
  <p:notesMasterIdLst>
    <p:notesMasterId r:id="rId30"/>
  </p:notesMasterIdLst>
  <p:handoutMasterIdLst>
    <p:handoutMasterId r:id="rId31"/>
  </p:handoutMasterIdLst>
  <p:sldIdLst>
    <p:sldId id="276" r:id="rId3"/>
    <p:sldId id="313" r:id="rId4"/>
    <p:sldId id="279" r:id="rId5"/>
    <p:sldId id="280" r:id="rId6"/>
    <p:sldId id="290" r:id="rId7"/>
    <p:sldId id="292" r:id="rId8"/>
    <p:sldId id="293" r:id="rId9"/>
    <p:sldId id="294" r:id="rId10"/>
    <p:sldId id="295" r:id="rId11"/>
    <p:sldId id="296" r:id="rId12"/>
    <p:sldId id="297" r:id="rId13"/>
    <p:sldId id="298" r:id="rId14"/>
    <p:sldId id="299" r:id="rId15"/>
    <p:sldId id="300" r:id="rId16"/>
    <p:sldId id="301" r:id="rId17"/>
    <p:sldId id="309" r:id="rId18"/>
    <p:sldId id="310" r:id="rId19"/>
    <p:sldId id="311" r:id="rId20"/>
    <p:sldId id="321" r:id="rId21"/>
    <p:sldId id="314" r:id="rId22"/>
    <p:sldId id="315" r:id="rId23"/>
    <p:sldId id="316" r:id="rId24"/>
    <p:sldId id="317" r:id="rId25"/>
    <p:sldId id="318" r:id="rId26"/>
    <p:sldId id="319" r:id="rId27"/>
    <p:sldId id="320" r:id="rId28"/>
    <p:sldId id="312" r:id="rId29"/>
  </p:sldIdLst>
  <p:sldSz cx="12192000" cy="6858000"/>
  <p:notesSz cx="6797675" cy="9926638"/>
  <p:embeddedFontLst>
    <p:embeddedFont>
      <p:font typeface="Century Gothic" panose="020B0502020202020204" pitchFamily="34" charset="0"/>
      <p:regular r:id="rId32"/>
      <p:bold r:id="rId33"/>
      <p:italic r:id="rId34"/>
      <p:boldItalic r:id="rId35"/>
    </p:embeddedFont>
    <p:embeddedFont>
      <p:font typeface="Myriad Pro" panose="020B0503030403020204" charset="0"/>
      <p:regular r:id="rId36"/>
      <p:bold r:id="rId37"/>
      <p:italic r:id="rId38"/>
      <p:boldItalic r:id="rId39"/>
    </p:embeddedFont>
  </p:embeddedFontLst>
  <p:custDataLst>
    <p:tags r:id="rId40"/>
  </p:custDataLst>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79" userDrawn="1">
          <p15:clr>
            <a:srgbClr val="A4A3A4"/>
          </p15:clr>
        </p15:guide>
        <p15:guide id="2" pos="2161" userDrawn="1">
          <p15:clr>
            <a:srgbClr val="A4A3A4"/>
          </p15:clr>
        </p15:guide>
        <p15:guide id="3" orient="horz" pos="3127" userDrawn="1">
          <p15:clr>
            <a:srgbClr val="A4A3A4"/>
          </p15:clr>
        </p15:guide>
        <p15:guide id="4"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tadmin"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E588C"/>
    <a:srgbClr val="ABCFE7"/>
    <a:srgbClr val="FFC332"/>
    <a:srgbClr val="82390C"/>
    <a:srgbClr val="BD3B3B"/>
    <a:srgbClr val="D3AB6A"/>
    <a:srgbClr val="F39191"/>
    <a:srgbClr val="F6ACAC"/>
    <a:srgbClr val="A0AB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52D595-652B-572E-FF25-4943574FC262}" v="8" dt="2024-07-31T02:32:14.121"/>
  </p1510:revLst>
</p1510:revInfo>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29" autoAdjust="0"/>
    <p:restoredTop sz="96391" autoAdjust="0"/>
  </p:normalViewPr>
  <p:slideViewPr>
    <p:cSldViewPr snapToGrid="0" snapToObjects="1">
      <p:cViewPr varScale="1">
        <p:scale>
          <a:sx n="114" d="100"/>
          <a:sy n="114" d="100"/>
        </p:scale>
        <p:origin x="558" y="102"/>
      </p:cViewPr>
      <p:guideLst>
        <p:guide orient="horz" pos="2160"/>
        <p:guide pos="3840"/>
      </p:guideLst>
    </p:cSldViewPr>
  </p:slideViewPr>
  <p:notesTextViewPr>
    <p:cViewPr>
      <p:scale>
        <a:sx n="1" d="1"/>
        <a:sy n="1" d="1"/>
      </p:scale>
      <p:origin x="0" y="0"/>
    </p:cViewPr>
  </p:notesTextViewPr>
  <p:notesViewPr>
    <p:cSldViewPr snapToGrid="0" snapToObjects="1">
      <p:cViewPr varScale="1">
        <p:scale>
          <a:sx n="69" d="100"/>
          <a:sy n="69" d="100"/>
        </p:scale>
        <p:origin x="2394" y="48"/>
      </p:cViewPr>
      <p:guideLst>
        <p:guide orient="horz" pos="2879"/>
        <p:guide pos="2161"/>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8.fntdata"/><Relationship Id="rId21" Type="http://schemas.openxmlformats.org/officeDocument/2006/relationships/slide" Target="slides/slide19.xml"/><Relationship Id="rId34" Type="http://schemas.openxmlformats.org/officeDocument/2006/relationships/font" Target="fonts/font3.fntdata"/><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font" Target="fonts/font4.fntdata"/><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2.fntdata"/><Relationship Id="rId38" Type="http://schemas.openxmlformats.org/officeDocument/2006/relationships/font" Target="fonts/font7.fntdata"/><Relationship Id="rId46" Type="http://schemas.microsoft.com/office/2016/11/relationships/changesInfo" Target="changesInfos/changesInfo1.xml"/><Relationship Id="rId20" Type="http://schemas.openxmlformats.org/officeDocument/2006/relationships/slide" Target="slides/slide18.xml"/><Relationship Id="rId41"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wchan" userId="S::anwchan@live.hkmu.edu.hk::93325d9b-dedd-4da0-9ac0-90fea1374569" providerId="AD" clId="Web-{6952D595-652B-572E-FF25-4943574FC262}"/>
    <pc:docChg chg="modSld">
      <pc:chgData name="anwchan" userId="S::anwchan@live.hkmu.edu.hk::93325d9b-dedd-4da0-9ac0-90fea1374569" providerId="AD" clId="Web-{6952D595-652B-572E-FF25-4943574FC262}" dt="2024-07-31T02:32:14.121" v="7" actId="20577"/>
      <pc:docMkLst>
        <pc:docMk/>
      </pc:docMkLst>
      <pc:sldChg chg="modSp">
        <pc:chgData name="anwchan" userId="S::anwchan@live.hkmu.edu.hk::93325d9b-dedd-4da0-9ac0-90fea1374569" providerId="AD" clId="Web-{6952D595-652B-572E-FF25-4943574FC262}" dt="2024-07-31T02:32:14.121" v="7" actId="20577"/>
        <pc:sldMkLst>
          <pc:docMk/>
          <pc:sldMk cId="937486680" sldId="276"/>
        </pc:sldMkLst>
        <pc:spChg chg="mod">
          <ac:chgData name="anwchan" userId="S::anwchan@live.hkmu.edu.hk::93325d9b-dedd-4da0-9ac0-90fea1374569" providerId="AD" clId="Web-{6952D595-652B-572E-FF25-4943574FC262}" dt="2024-07-31T02:32:14.121" v="7" actId="20577"/>
          <ac:spMkLst>
            <pc:docMk/>
            <pc:sldMk cId="937486680" sldId="276"/>
            <ac:spMk id="3" creationId="{27E4476A-D0B7-4F17-818C-B5D67AE8AB8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8F4C94-C945-4578-9487-AF6994C32241}" type="doc">
      <dgm:prSet loTypeId="urn:microsoft.com/office/officeart/2005/8/layout/chevron2" loCatId="process" qsTypeId="urn:microsoft.com/office/officeart/2005/8/quickstyle/3d7" qsCatId="3D" csTypeId="urn:microsoft.com/office/officeart/2005/8/colors/accent4_1" csCatId="accent4" phldr="1"/>
      <dgm:spPr>
        <a:scene3d>
          <a:camera prst="perspectiveFront" zoom="91000"/>
          <a:lightRig rig="threePt" dir="t">
            <a:rot lat="0" lon="0" rev="20640000"/>
          </a:lightRig>
        </a:scene3d>
      </dgm:spPr>
      <dgm:t>
        <a:bodyPr/>
        <a:lstStyle/>
        <a:p>
          <a:endParaRPr lang="en-US"/>
        </a:p>
      </dgm:t>
    </dgm:pt>
    <dgm:pt modelId="{FC929813-5180-45AB-9899-CDE1CDA6E292}">
      <dgm:prSet/>
      <dgm:spPr/>
      <dgm:t>
        <a:bodyPr/>
        <a:lstStyle/>
        <a:p>
          <a:pPr rtl="0"/>
          <a:r>
            <a:rPr lang="en-US" dirty="0">
              <a:solidFill>
                <a:srgbClr val="FFFFFF"/>
              </a:solidFill>
            </a:rPr>
            <a:t>1.</a:t>
          </a:r>
        </a:p>
      </dgm:t>
    </dgm:pt>
    <dgm:pt modelId="{B6C2B074-E368-40A4-AFE6-DC0B6BA805A5}" type="parTrans" cxnId="{9F0B4CC1-80A5-4C46-BEEE-57B361CA7D14}">
      <dgm:prSet/>
      <dgm:spPr/>
      <dgm:t>
        <a:bodyPr/>
        <a:lstStyle/>
        <a:p>
          <a:endParaRPr lang="en-US"/>
        </a:p>
      </dgm:t>
    </dgm:pt>
    <dgm:pt modelId="{CCAB1F60-F54B-41FB-8FB6-8ACC3DB17341}" type="sibTrans" cxnId="{9F0B4CC1-80A5-4C46-BEEE-57B361CA7D14}">
      <dgm:prSet/>
      <dgm:spPr/>
      <dgm:t>
        <a:bodyPr/>
        <a:lstStyle/>
        <a:p>
          <a:endParaRPr lang="en-US"/>
        </a:p>
      </dgm:t>
    </dgm:pt>
    <dgm:pt modelId="{0F1F7161-394E-4C49-87BF-8279288C5BFB}">
      <dgm:prSet/>
      <dgm:spPr/>
      <dgm:t>
        <a:bodyPr/>
        <a:lstStyle/>
        <a:p>
          <a:pPr rtl="0"/>
          <a:r>
            <a:rPr lang="en-US" dirty="0">
              <a:solidFill>
                <a:srgbClr val="FFFFFF"/>
              </a:solidFill>
            </a:rPr>
            <a:t>2.</a:t>
          </a:r>
        </a:p>
      </dgm:t>
    </dgm:pt>
    <dgm:pt modelId="{D64A02DD-92B5-40C3-94B3-E3F5A118CA17}" type="parTrans" cxnId="{C9CE078E-627C-4C47-9E2C-8C39B17CB6A5}">
      <dgm:prSet/>
      <dgm:spPr/>
      <dgm:t>
        <a:bodyPr/>
        <a:lstStyle/>
        <a:p>
          <a:endParaRPr lang="en-US"/>
        </a:p>
      </dgm:t>
    </dgm:pt>
    <dgm:pt modelId="{4036B809-43BA-4524-AFA1-5E51032A5415}" type="sibTrans" cxnId="{C9CE078E-627C-4C47-9E2C-8C39B17CB6A5}">
      <dgm:prSet/>
      <dgm:spPr/>
      <dgm:t>
        <a:bodyPr/>
        <a:lstStyle/>
        <a:p>
          <a:endParaRPr lang="en-US"/>
        </a:p>
      </dgm:t>
    </dgm:pt>
    <dgm:pt modelId="{131FCA18-2448-4DE1-89EF-13C76B1C7FC3}">
      <dgm:prSet/>
      <dgm:spPr/>
      <dgm:t>
        <a:bodyPr/>
        <a:lstStyle/>
        <a:p>
          <a:pPr rtl="0"/>
          <a:r>
            <a:rPr lang="en-US" dirty="0">
              <a:solidFill>
                <a:srgbClr val="FFFFFF"/>
              </a:solidFill>
            </a:rPr>
            <a:t>3.</a:t>
          </a:r>
        </a:p>
      </dgm:t>
    </dgm:pt>
    <dgm:pt modelId="{EAF3306E-0483-4C0A-A8B6-E110308A7541}" type="parTrans" cxnId="{2B04FEAA-40AC-46CB-9E7F-2D9E1396A9C1}">
      <dgm:prSet/>
      <dgm:spPr/>
      <dgm:t>
        <a:bodyPr/>
        <a:lstStyle/>
        <a:p>
          <a:endParaRPr lang="en-US"/>
        </a:p>
      </dgm:t>
    </dgm:pt>
    <dgm:pt modelId="{06A46CF6-03AA-4656-A172-0EC6A9A0AAED}" type="sibTrans" cxnId="{2B04FEAA-40AC-46CB-9E7F-2D9E1396A9C1}">
      <dgm:prSet/>
      <dgm:spPr/>
      <dgm:t>
        <a:bodyPr/>
        <a:lstStyle/>
        <a:p>
          <a:endParaRPr lang="en-US"/>
        </a:p>
      </dgm:t>
    </dgm:pt>
    <dgm:pt modelId="{BC749840-B86D-44F4-88C0-F47E6B0C129E}">
      <dgm:prSet/>
      <dgm:spPr/>
      <dgm:t>
        <a:bodyPr/>
        <a:lstStyle/>
        <a:p>
          <a:pPr rtl="0"/>
          <a:r>
            <a:rPr lang="en-US" dirty="0">
              <a:solidFill>
                <a:srgbClr val="FFFFFF"/>
              </a:solidFill>
            </a:rPr>
            <a:t>4.</a:t>
          </a:r>
        </a:p>
      </dgm:t>
    </dgm:pt>
    <dgm:pt modelId="{F9400A3E-F3B3-442B-933F-F0F5D1568BAA}" type="parTrans" cxnId="{84F6683B-945C-4D4B-A667-602CD97A73BB}">
      <dgm:prSet/>
      <dgm:spPr/>
      <dgm:t>
        <a:bodyPr/>
        <a:lstStyle/>
        <a:p>
          <a:endParaRPr lang="en-US"/>
        </a:p>
      </dgm:t>
    </dgm:pt>
    <dgm:pt modelId="{29323483-2639-43B6-92BF-FDCD60A67062}" type="sibTrans" cxnId="{84F6683B-945C-4D4B-A667-602CD97A73BB}">
      <dgm:prSet/>
      <dgm:spPr/>
      <dgm:t>
        <a:bodyPr/>
        <a:lstStyle/>
        <a:p>
          <a:endParaRPr lang="en-US"/>
        </a:p>
      </dgm:t>
    </dgm:pt>
    <dgm:pt modelId="{EF0C51A0-BAC0-4062-8AF2-6BDD3EB963CD}">
      <dgm:prSet/>
      <dgm:spPr/>
      <dgm:t>
        <a:bodyPr/>
        <a:lstStyle/>
        <a:p>
          <a:pPr rtl="0"/>
          <a:r>
            <a:rPr lang="en-US" dirty="0">
              <a:solidFill>
                <a:srgbClr val="FFFFFF"/>
              </a:solidFill>
            </a:rPr>
            <a:t>5.</a:t>
          </a:r>
        </a:p>
      </dgm:t>
    </dgm:pt>
    <dgm:pt modelId="{828ACEF3-4A08-4F08-8261-558E75DF06BC}" type="parTrans" cxnId="{C967A351-344E-4A1B-80EF-72EBACAE2CC5}">
      <dgm:prSet/>
      <dgm:spPr/>
      <dgm:t>
        <a:bodyPr/>
        <a:lstStyle/>
        <a:p>
          <a:endParaRPr lang="en-US"/>
        </a:p>
      </dgm:t>
    </dgm:pt>
    <dgm:pt modelId="{402FBD8B-CC6B-467E-8642-4763206C5579}" type="sibTrans" cxnId="{C967A351-344E-4A1B-80EF-72EBACAE2CC5}">
      <dgm:prSet/>
      <dgm:spPr/>
      <dgm:t>
        <a:bodyPr/>
        <a:lstStyle/>
        <a:p>
          <a:endParaRPr lang="en-US"/>
        </a:p>
      </dgm:t>
    </dgm:pt>
    <dgm:pt modelId="{2CC485E5-7AD4-4058-9ED3-D8B29F0F7772}">
      <dgm:prSet/>
      <dgm:spPr/>
      <dgm:t>
        <a:bodyPr/>
        <a:lstStyle/>
        <a:p>
          <a:pPr rtl="0"/>
          <a:r>
            <a:rPr lang="en-US" dirty="0">
              <a:solidFill>
                <a:srgbClr val="FFFFFF"/>
              </a:solidFill>
            </a:rPr>
            <a:t>6.</a:t>
          </a:r>
        </a:p>
      </dgm:t>
    </dgm:pt>
    <dgm:pt modelId="{BD88354A-A74D-43C2-9578-474E6CDF86A0}" type="parTrans" cxnId="{CC256CB5-2D30-423B-B10F-D179E37AA0F1}">
      <dgm:prSet/>
      <dgm:spPr/>
      <dgm:t>
        <a:bodyPr/>
        <a:lstStyle/>
        <a:p>
          <a:endParaRPr lang="en-US"/>
        </a:p>
      </dgm:t>
    </dgm:pt>
    <dgm:pt modelId="{CA19147D-EDD3-46AE-923F-64AD60A68910}" type="sibTrans" cxnId="{CC256CB5-2D30-423B-B10F-D179E37AA0F1}">
      <dgm:prSet/>
      <dgm:spPr/>
      <dgm:t>
        <a:bodyPr/>
        <a:lstStyle/>
        <a:p>
          <a:endParaRPr lang="en-US"/>
        </a:p>
      </dgm:t>
    </dgm:pt>
    <dgm:pt modelId="{73DDFE73-68B0-4E1A-B211-A8510833DF21}">
      <dgm:prSet/>
      <dgm:spPr/>
      <dgm:t>
        <a:bodyPr/>
        <a:lstStyle/>
        <a:p>
          <a:pPr rtl="0"/>
          <a:r>
            <a:rPr lang="en-US" dirty="0">
              <a:solidFill>
                <a:srgbClr val="FFFFFF"/>
              </a:solidFill>
            </a:rPr>
            <a:t>7.</a:t>
          </a:r>
        </a:p>
      </dgm:t>
    </dgm:pt>
    <dgm:pt modelId="{E128A729-CBE5-46BD-8DC8-508CE3889608}" type="parTrans" cxnId="{36A0B137-5E2A-4C22-8CD3-915A45BFC29A}">
      <dgm:prSet/>
      <dgm:spPr/>
      <dgm:t>
        <a:bodyPr/>
        <a:lstStyle/>
        <a:p>
          <a:endParaRPr lang="en-US"/>
        </a:p>
      </dgm:t>
    </dgm:pt>
    <dgm:pt modelId="{2F51ECF2-1816-456A-9236-77E8EB8FE504}" type="sibTrans" cxnId="{36A0B137-5E2A-4C22-8CD3-915A45BFC29A}">
      <dgm:prSet/>
      <dgm:spPr/>
      <dgm:t>
        <a:bodyPr/>
        <a:lstStyle/>
        <a:p>
          <a:endParaRPr lang="en-US"/>
        </a:p>
      </dgm:t>
    </dgm:pt>
    <dgm:pt modelId="{6D1800C3-6208-42EA-AE0F-61F67F915F7C}">
      <dgm:prSet/>
      <dgm:spPr/>
      <dgm:t>
        <a:bodyPr/>
        <a:lstStyle/>
        <a:p>
          <a:r>
            <a:rPr lang="en-US" dirty="0">
              <a:latin typeface="Myriad Pro" panose="020B0503030403020204"/>
            </a:rPr>
            <a:t>Introduction</a:t>
          </a:r>
        </a:p>
      </dgm:t>
    </dgm:pt>
    <dgm:pt modelId="{17320DCA-9696-4F2E-83C8-8C9CC612F0D9}" type="parTrans" cxnId="{32F0A83A-A0CC-4C73-9D17-55E19E6E0232}">
      <dgm:prSet/>
      <dgm:spPr/>
      <dgm:t>
        <a:bodyPr/>
        <a:lstStyle/>
        <a:p>
          <a:endParaRPr lang="en-US"/>
        </a:p>
      </dgm:t>
    </dgm:pt>
    <dgm:pt modelId="{803F73F1-E1CD-4131-8831-95CA8A2E64D2}" type="sibTrans" cxnId="{32F0A83A-A0CC-4C73-9D17-55E19E6E0232}">
      <dgm:prSet/>
      <dgm:spPr/>
      <dgm:t>
        <a:bodyPr/>
        <a:lstStyle/>
        <a:p>
          <a:endParaRPr lang="en-US"/>
        </a:p>
      </dgm:t>
    </dgm:pt>
    <dgm:pt modelId="{7852BF97-C70D-4077-BEA6-D665BF620818}">
      <dgm:prSet/>
      <dgm:spPr/>
      <dgm:t>
        <a:bodyPr/>
        <a:lstStyle/>
        <a:p>
          <a:r>
            <a:rPr lang="en-US" b="0" dirty="0">
              <a:latin typeface="Myriad Pro" panose="020B0503030403020204"/>
            </a:rPr>
            <a:t>Swabbing</a:t>
          </a:r>
        </a:p>
      </dgm:t>
    </dgm:pt>
    <dgm:pt modelId="{CAD96351-1A00-4704-B747-FCC86A472558}" type="parTrans" cxnId="{CDDEF2B8-178F-4A86-9974-91C4CECD5CB0}">
      <dgm:prSet/>
      <dgm:spPr/>
      <dgm:t>
        <a:bodyPr/>
        <a:lstStyle/>
        <a:p>
          <a:endParaRPr lang="en-US"/>
        </a:p>
      </dgm:t>
    </dgm:pt>
    <dgm:pt modelId="{3E8496B1-336A-49FD-8BC0-67F91CB9FC9C}" type="sibTrans" cxnId="{CDDEF2B8-178F-4A86-9974-91C4CECD5CB0}">
      <dgm:prSet/>
      <dgm:spPr/>
      <dgm:t>
        <a:bodyPr/>
        <a:lstStyle/>
        <a:p>
          <a:endParaRPr lang="en-US"/>
        </a:p>
      </dgm:t>
    </dgm:pt>
    <dgm:pt modelId="{37065981-1190-4791-B435-7A360B66BDDC}">
      <dgm:prSet/>
      <dgm:spPr/>
      <dgm:t>
        <a:bodyPr/>
        <a:lstStyle/>
        <a:p>
          <a:r>
            <a:rPr lang="en-US" dirty="0">
              <a:latin typeface="Myriad Pro" panose="020B0503030403020204"/>
            </a:rPr>
            <a:t>Spread plate method</a:t>
          </a:r>
        </a:p>
      </dgm:t>
    </dgm:pt>
    <dgm:pt modelId="{8A188910-FB66-40EE-B430-6C4E4DA8B744}" type="parTrans" cxnId="{A4A18D7D-2861-4940-B48E-BD92A151C4AC}">
      <dgm:prSet/>
      <dgm:spPr/>
      <dgm:t>
        <a:bodyPr/>
        <a:lstStyle/>
        <a:p>
          <a:endParaRPr lang="en-US"/>
        </a:p>
      </dgm:t>
    </dgm:pt>
    <dgm:pt modelId="{A4535EEC-E596-4D1E-A52F-7B6EE18ED674}" type="sibTrans" cxnId="{A4A18D7D-2861-4940-B48E-BD92A151C4AC}">
      <dgm:prSet/>
      <dgm:spPr/>
      <dgm:t>
        <a:bodyPr/>
        <a:lstStyle/>
        <a:p>
          <a:endParaRPr lang="en-US"/>
        </a:p>
      </dgm:t>
    </dgm:pt>
    <dgm:pt modelId="{68E77CC7-450D-4761-A4DF-CC5A9E0C4D9A}">
      <dgm:prSet/>
      <dgm:spPr/>
      <dgm:t>
        <a:bodyPr/>
        <a:lstStyle/>
        <a:p>
          <a:r>
            <a:rPr lang="en-US" dirty="0">
              <a:latin typeface="Myriad Pro" panose="020B0503030403020204"/>
            </a:rPr>
            <a:t>Serial dilution</a:t>
          </a:r>
        </a:p>
      </dgm:t>
    </dgm:pt>
    <dgm:pt modelId="{6DCE1233-AF3C-42F1-8B9B-79F56F3A1FDD}" type="parTrans" cxnId="{58F204EE-87E0-4288-A86B-8C76C6C53293}">
      <dgm:prSet/>
      <dgm:spPr/>
      <dgm:t>
        <a:bodyPr/>
        <a:lstStyle/>
        <a:p>
          <a:endParaRPr lang="en-US"/>
        </a:p>
      </dgm:t>
    </dgm:pt>
    <dgm:pt modelId="{51E32618-DCDB-4297-A39E-B5046550C028}" type="sibTrans" cxnId="{58F204EE-87E0-4288-A86B-8C76C6C53293}">
      <dgm:prSet/>
      <dgm:spPr/>
      <dgm:t>
        <a:bodyPr/>
        <a:lstStyle/>
        <a:p>
          <a:endParaRPr lang="en-US"/>
        </a:p>
      </dgm:t>
    </dgm:pt>
    <dgm:pt modelId="{26DAEF1F-C739-4024-B6CF-13926BAB212E}">
      <dgm:prSet/>
      <dgm:spPr/>
      <dgm:t>
        <a:bodyPr/>
        <a:lstStyle/>
        <a:p>
          <a:r>
            <a:rPr lang="en-US" dirty="0">
              <a:latin typeface="Myriad Pro" panose="020B0503030403020204"/>
            </a:rPr>
            <a:t>Calculation</a:t>
          </a:r>
        </a:p>
      </dgm:t>
    </dgm:pt>
    <dgm:pt modelId="{05ABD2E0-8808-4DFE-A74B-837A1942E3A0}" type="parTrans" cxnId="{5B354067-730D-4701-BA37-ED4130A19118}">
      <dgm:prSet/>
      <dgm:spPr/>
      <dgm:t>
        <a:bodyPr/>
        <a:lstStyle/>
        <a:p>
          <a:endParaRPr lang="en-US"/>
        </a:p>
      </dgm:t>
    </dgm:pt>
    <dgm:pt modelId="{12C509EA-9298-447D-BCED-93EB1D17EC1D}" type="sibTrans" cxnId="{5B354067-730D-4701-BA37-ED4130A19118}">
      <dgm:prSet/>
      <dgm:spPr/>
      <dgm:t>
        <a:bodyPr/>
        <a:lstStyle/>
        <a:p>
          <a:endParaRPr lang="en-US"/>
        </a:p>
      </dgm:t>
    </dgm:pt>
    <dgm:pt modelId="{39F1847C-47C9-4CF0-BFBF-A4D173D966CC}">
      <dgm:prSet/>
      <dgm:spPr/>
      <dgm:t>
        <a:bodyPr/>
        <a:lstStyle/>
        <a:p>
          <a:r>
            <a:rPr lang="en-US" dirty="0">
              <a:latin typeface="Myriad Pro" panose="020B0503030403020204"/>
            </a:rPr>
            <a:t>Conclusion</a:t>
          </a:r>
        </a:p>
      </dgm:t>
    </dgm:pt>
    <dgm:pt modelId="{BE254B7E-206A-47BF-A248-11ECEF3674D0}" type="parTrans" cxnId="{AD44EE52-306E-4664-95CD-3257CDD0843A}">
      <dgm:prSet/>
      <dgm:spPr/>
      <dgm:t>
        <a:bodyPr/>
        <a:lstStyle/>
        <a:p>
          <a:endParaRPr lang="en-US"/>
        </a:p>
      </dgm:t>
    </dgm:pt>
    <dgm:pt modelId="{2DE3EB2D-CCE0-4E8D-9A92-E8FCE589C0E5}" type="sibTrans" cxnId="{AD44EE52-306E-4664-95CD-3257CDD0843A}">
      <dgm:prSet/>
      <dgm:spPr/>
      <dgm:t>
        <a:bodyPr/>
        <a:lstStyle/>
        <a:p>
          <a:endParaRPr lang="en-US"/>
        </a:p>
      </dgm:t>
    </dgm:pt>
    <dgm:pt modelId="{9155B7F8-51DB-4840-B7A3-3DA3CA0D9AD2}">
      <dgm:prSet/>
      <dgm:spPr/>
      <dgm:t>
        <a:bodyPr/>
        <a:lstStyle/>
        <a:p>
          <a:r>
            <a:rPr lang="en-US" dirty="0">
              <a:latin typeface="Myriad Pro" panose="020B0503030403020204"/>
            </a:rPr>
            <a:t>ATP test</a:t>
          </a:r>
        </a:p>
      </dgm:t>
    </dgm:pt>
    <dgm:pt modelId="{7F41F4D5-14A5-4415-B3BC-33C575E40272}" type="parTrans" cxnId="{87934709-43E2-4D86-BB77-53D909EA4929}">
      <dgm:prSet/>
      <dgm:spPr/>
      <dgm:t>
        <a:bodyPr/>
        <a:lstStyle/>
        <a:p>
          <a:endParaRPr lang="en-US"/>
        </a:p>
      </dgm:t>
    </dgm:pt>
    <dgm:pt modelId="{9E0962F9-BD50-479B-82EF-8CAA96547D82}" type="sibTrans" cxnId="{87934709-43E2-4D86-BB77-53D909EA4929}">
      <dgm:prSet/>
      <dgm:spPr/>
      <dgm:t>
        <a:bodyPr/>
        <a:lstStyle/>
        <a:p>
          <a:endParaRPr lang="en-US"/>
        </a:p>
      </dgm:t>
    </dgm:pt>
    <dgm:pt modelId="{5BAA1DCB-3376-425E-A4A0-ACBE62411AF6}" type="pres">
      <dgm:prSet presAssocID="{538F4C94-C945-4578-9487-AF6994C32241}" presName="linearFlow" presStyleCnt="0">
        <dgm:presLayoutVars>
          <dgm:dir/>
          <dgm:animLvl val="lvl"/>
          <dgm:resizeHandles val="exact"/>
        </dgm:presLayoutVars>
      </dgm:prSet>
      <dgm:spPr/>
    </dgm:pt>
    <dgm:pt modelId="{729D9D40-EA30-4DAA-8C7E-3CE86DA6C412}" type="pres">
      <dgm:prSet presAssocID="{FC929813-5180-45AB-9899-CDE1CDA6E292}" presName="composite" presStyleCnt="0"/>
      <dgm:spPr/>
    </dgm:pt>
    <dgm:pt modelId="{9A583491-AA6D-479D-B42D-527C73AA57BD}" type="pres">
      <dgm:prSet presAssocID="{FC929813-5180-45AB-9899-CDE1CDA6E292}" presName="parentText" presStyleLbl="alignNode1" presStyleIdx="0" presStyleCnt="7">
        <dgm:presLayoutVars>
          <dgm:chMax val="1"/>
          <dgm:bulletEnabled val="1"/>
        </dgm:presLayoutVars>
      </dgm:prSet>
      <dgm:spPr/>
    </dgm:pt>
    <dgm:pt modelId="{97C872D8-B0FC-4633-A2F9-4A0CC7B53029}" type="pres">
      <dgm:prSet presAssocID="{FC929813-5180-45AB-9899-CDE1CDA6E292}" presName="descendantText" presStyleLbl="alignAcc1" presStyleIdx="0" presStyleCnt="7">
        <dgm:presLayoutVars>
          <dgm:bulletEnabled val="1"/>
        </dgm:presLayoutVars>
      </dgm:prSet>
      <dgm:spPr/>
    </dgm:pt>
    <dgm:pt modelId="{D0F42676-800F-43F7-AE8E-646E467D7E47}" type="pres">
      <dgm:prSet presAssocID="{CCAB1F60-F54B-41FB-8FB6-8ACC3DB17341}" presName="sp" presStyleCnt="0"/>
      <dgm:spPr/>
    </dgm:pt>
    <dgm:pt modelId="{8AB33C9B-0BA2-4C68-B170-A5804D128B4D}" type="pres">
      <dgm:prSet presAssocID="{0F1F7161-394E-4C49-87BF-8279288C5BFB}" presName="composite" presStyleCnt="0"/>
      <dgm:spPr/>
    </dgm:pt>
    <dgm:pt modelId="{D810A2EF-2785-449A-969E-EACB991F1C4A}" type="pres">
      <dgm:prSet presAssocID="{0F1F7161-394E-4C49-87BF-8279288C5BFB}" presName="parentText" presStyleLbl="alignNode1" presStyleIdx="1" presStyleCnt="7">
        <dgm:presLayoutVars>
          <dgm:chMax val="1"/>
          <dgm:bulletEnabled val="1"/>
        </dgm:presLayoutVars>
      </dgm:prSet>
      <dgm:spPr/>
    </dgm:pt>
    <dgm:pt modelId="{31677F71-8BB6-41CE-A7DB-6BB5687B39D9}" type="pres">
      <dgm:prSet presAssocID="{0F1F7161-394E-4C49-87BF-8279288C5BFB}" presName="descendantText" presStyleLbl="alignAcc1" presStyleIdx="1" presStyleCnt="7">
        <dgm:presLayoutVars>
          <dgm:bulletEnabled val="1"/>
        </dgm:presLayoutVars>
      </dgm:prSet>
      <dgm:spPr/>
    </dgm:pt>
    <dgm:pt modelId="{D2615F15-8F75-4023-81BF-0C67E0D47F7A}" type="pres">
      <dgm:prSet presAssocID="{4036B809-43BA-4524-AFA1-5E51032A5415}" presName="sp" presStyleCnt="0"/>
      <dgm:spPr/>
    </dgm:pt>
    <dgm:pt modelId="{BE5B3A5F-A8D4-4F82-8106-E31587E6CA5F}" type="pres">
      <dgm:prSet presAssocID="{131FCA18-2448-4DE1-89EF-13C76B1C7FC3}" presName="composite" presStyleCnt="0"/>
      <dgm:spPr/>
    </dgm:pt>
    <dgm:pt modelId="{B3F18FA1-65CE-4390-8979-389E5709C1F6}" type="pres">
      <dgm:prSet presAssocID="{131FCA18-2448-4DE1-89EF-13C76B1C7FC3}" presName="parentText" presStyleLbl="alignNode1" presStyleIdx="2" presStyleCnt="7">
        <dgm:presLayoutVars>
          <dgm:chMax val="1"/>
          <dgm:bulletEnabled val="1"/>
        </dgm:presLayoutVars>
      </dgm:prSet>
      <dgm:spPr/>
    </dgm:pt>
    <dgm:pt modelId="{A612BE2F-4D9E-4ECA-8838-997BC9C53F08}" type="pres">
      <dgm:prSet presAssocID="{131FCA18-2448-4DE1-89EF-13C76B1C7FC3}" presName="descendantText" presStyleLbl="alignAcc1" presStyleIdx="2" presStyleCnt="7">
        <dgm:presLayoutVars>
          <dgm:bulletEnabled val="1"/>
        </dgm:presLayoutVars>
      </dgm:prSet>
      <dgm:spPr/>
    </dgm:pt>
    <dgm:pt modelId="{F9C0D056-D13B-4FA8-8095-CD30901D1F80}" type="pres">
      <dgm:prSet presAssocID="{06A46CF6-03AA-4656-A172-0EC6A9A0AAED}" presName="sp" presStyleCnt="0"/>
      <dgm:spPr/>
    </dgm:pt>
    <dgm:pt modelId="{EB3BE0AC-545F-4E37-A9F6-77F195041872}" type="pres">
      <dgm:prSet presAssocID="{BC749840-B86D-44F4-88C0-F47E6B0C129E}" presName="composite" presStyleCnt="0"/>
      <dgm:spPr/>
    </dgm:pt>
    <dgm:pt modelId="{FC4F3FCC-A154-4130-8528-7661EEB61A9E}" type="pres">
      <dgm:prSet presAssocID="{BC749840-B86D-44F4-88C0-F47E6B0C129E}" presName="parentText" presStyleLbl="alignNode1" presStyleIdx="3" presStyleCnt="7">
        <dgm:presLayoutVars>
          <dgm:chMax val="1"/>
          <dgm:bulletEnabled val="1"/>
        </dgm:presLayoutVars>
      </dgm:prSet>
      <dgm:spPr/>
    </dgm:pt>
    <dgm:pt modelId="{573A457E-FC6D-4550-B0FD-7ACEC824886E}" type="pres">
      <dgm:prSet presAssocID="{BC749840-B86D-44F4-88C0-F47E6B0C129E}" presName="descendantText" presStyleLbl="alignAcc1" presStyleIdx="3" presStyleCnt="7">
        <dgm:presLayoutVars>
          <dgm:bulletEnabled val="1"/>
        </dgm:presLayoutVars>
      </dgm:prSet>
      <dgm:spPr/>
    </dgm:pt>
    <dgm:pt modelId="{14077D3D-7B07-4CE4-B8EA-41B50D64A137}" type="pres">
      <dgm:prSet presAssocID="{29323483-2639-43B6-92BF-FDCD60A67062}" presName="sp" presStyleCnt="0"/>
      <dgm:spPr/>
    </dgm:pt>
    <dgm:pt modelId="{46A764DF-87D0-403B-BF22-4B3045ADE428}" type="pres">
      <dgm:prSet presAssocID="{EF0C51A0-BAC0-4062-8AF2-6BDD3EB963CD}" presName="composite" presStyleCnt="0"/>
      <dgm:spPr/>
    </dgm:pt>
    <dgm:pt modelId="{13B5423C-5F7D-4445-A1AC-813C7E56C04B}" type="pres">
      <dgm:prSet presAssocID="{EF0C51A0-BAC0-4062-8AF2-6BDD3EB963CD}" presName="parentText" presStyleLbl="alignNode1" presStyleIdx="4" presStyleCnt="7">
        <dgm:presLayoutVars>
          <dgm:chMax val="1"/>
          <dgm:bulletEnabled val="1"/>
        </dgm:presLayoutVars>
      </dgm:prSet>
      <dgm:spPr/>
    </dgm:pt>
    <dgm:pt modelId="{8331523E-7513-4FEE-AB5B-453FE1E5E385}" type="pres">
      <dgm:prSet presAssocID="{EF0C51A0-BAC0-4062-8AF2-6BDD3EB963CD}" presName="descendantText" presStyleLbl="alignAcc1" presStyleIdx="4" presStyleCnt="7">
        <dgm:presLayoutVars>
          <dgm:bulletEnabled val="1"/>
        </dgm:presLayoutVars>
      </dgm:prSet>
      <dgm:spPr/>
    </dgm:pt>
    <dgm:pt modelId="{58A2D6AC-3A61-4E3F-8596-EBE2CF079564}" type="pres">
      <dgm:prSet presAssocID="{402FBD8B-CC6B-467E-8642-4763206C5579}" presName="sp" presStyleCnt="0"/>
      <dgm:spPr/>
    </dgm:pt>
    <dgm:pt modelId="{EFC8CD61-C1C4-4375-B606-BEEF3F9C2A31}" type="pres">
      <dgm:prSet presAssocID="{2CC485E5-7AD4-4058-9ED3-D8B29F0F7772}" presName="composite" presStyleCnt="0"/>
      <dgm:spPr/>
    </dgm:pt>
    <dgm:pt modelId="{EF10CD81-C96D-40A7-B609-D01CAD88F9C0}" type="pres">
      <dgm:prSet presAssocID="{2CC485E5-7AD4-4058-9ED3-D8B29F0F7772}" presName="parentText" presStyleLbl="alignNode1" presStyleIdx="5" presStyleCnt="7">
        <dgm:presLayoutVars>
          <dgm:chMax val="1"/>
          <dgm:bulletEnabled val="1"/>
        </dgm:presLayoutVars>
      </dgm:prSet>
      <dgm:spPr/>
    </dgm:pt>
    <dgm:pt modelId="{00A8DF2F-EDD4-4708-A146-CC20BBA8B1AF}" type="pres">
      <dgm:prSet presAssocID="{2CC485E5-7AD4-4058-9ED3-D8B29F0F7772}" presName="descendantText" presStyleLbl="alignAcc1" presStyleIdx="5" presStyleCnt="7">
        <dgm:presLayoutVars>
          <dgm:bulletEnabled val="1"/>
        </dgm:presLayoutVars>
      </dgm:prSet>
      <dgm:spPr/>
    </dgm:pt>
    <dgm:pt modelId="{EAE5F4BC-5F9D-461C-812D-64702782BEBE}" type="pres">
      <dgm:prSet presAssocID="{CA19147D-EDD3-46AE-923F-64AD60A68910}" presName="sp" presStyleCnt="0"/>
      <dgm:spPr/>
    </dgm:pt>
    <dgm:pt modelId="{C69D5F1C-1A96-433E-8AAD-9EC1D8197856}" type="pres">
      <dgm:prSet presAssocID="{73DDFE73-68B0-4E1A-B211-A8510833DF21}" presName="composite" presStyleCnt="0"/>
      <dgm:spPr/>
    </dgm:pt>
    <dgm:pt modelId="{DF4D2496-9621-436F-989A-761AEC733FD5}" type="pres">
      <dgm:prSet presAssocID="{73DDFE73-68B0-4E1A-B211-A8510833DF21}" presName="parentText" presStyleLbl="alignNode1" presStyleIdx="6" presStyleCnt="7">
        <dgm:presLayoutVars>
          <dgm:chMax val="1"/>
          <dgm:bulletEnabled val="1"/>
        </dgm:presLayoutVars>
      </dgm:prSet>
      <dgm:spPr/>
    </dgm:pt>
    <dgm:pt modelId="{D38FCEF4-26F7-4F83-BAD1-AE0B157A6BD5}" type="pres">
      <dgm:prSet presAssocID="{73DDFE73-68B0-4E1A-B211-A8510833DF21}" presName="descendantText" presStyleLbl="alignAcc1" presStyleIdx="6" presStyleCnt="7">
        <dgm:presLayoutVars>
          <dgm:bulletEnabled val="1"/>
        </dgm:presLayoutVars>
      </dgm:prSet>
      <dgm:spPr/>
    </dgm:pt>
  </dgm:ptLst>
  <dgm:cxnLst>
    <dgm:cxn modelId="{87934709-43E2-4D86-BB77-53D909EA4929}" srcId="{EF0C51A0-BAC0-4062-8AF2-6BDD3EB963CD}" destId="{9155B7F8-51DB-4840-B7A3-3DA3CA0D9AD2}" srcOrd="0" destOrd="0" parTransId="{7F41F4D5-14A5-4415-B3BC-33C575E40272}" sibTransId="{9E0962F9-BD50-479B-82EF-8CAA96547D82}"/>
    <dgm:cxn modelId="{C45BBF33-1152-4390-A7E9-68C54E5119EC}" type="presOf" srcId="{131FCA18-2448-4DE1-89EF-13C76B1C7FC3}" destId="{B3F18FA1-65CE-4390-8979-389E5709C1F6}" srcOrd="0" destOrd="0" presId="urn:microsoft.com/office/officeart/2005/8/layout/chevron2"/>
    <dgm:cxn modelId="{36A0B137-5E2A-4C22-8CD3-915A45BFC29A}" srcId="{538F4C94-C945-4578-9487-AF6994C32241}" destId="{73DDFE73-68B0-4E1A-B211-A8510833DF21}" srcOrd="6" destOrd="0" parTransId="{E128A729-CBE5-46BD-8DC8-508CE3889608}" sibTransId="{2F51ECF2-1816-456A-9236-77E8EB8FE504}"/>
    <dgm:cxn modelId="{32F0A83A-A0CC-4C73-9D17-55E19E6E0232}" srcId="{FC929813-5180-45AB-9899-CDE1CDA6E292}" destId="{6D1800C3-6208-42EA-AE0F-61F67F915F7C}" srcOrd="0" destOrd="0" parTransId="{17320DCA-9696-4F2E-83C8-8C9CC612F0D9}" sibTransId="{803F73F1-E1CD-4131-8831-95CA8A2E64D2}"/>
    <dgm:cxn modelId="{84F6683B-945C-4D4B-A667-602CD97A73BB}" srcId="{538F4C94-C945-4578-9487-AF6994C32241}" destId="{BC749840-B86D-44F4-88C0-F47E6B0C129E}" srcOrd="3" destOrd="0" parTransId="{F9400A3E-F3B3-442B-933F-F0F5D1568BAA}" sibTransId="{29323483-2639-43B6-92BF-FDCD60A67062}"/>
    <dgm:cxn modelId="{2616C23C-9EB7-4620-A30A-92DC44B5B4E5}" type="presOf" srcId="{37065981-1190-4791-B435-7A360B66BDDC}" destId="{A612BE2F-4D9E-4ECA-8838-997BC9C53F08}" srcOrd="0" destOrd="0" presId="urn:microsoft.com/office/officeart/2005/8/layout/chevron2"/>
    <dgm:cxn modelId="{5B354067-730D-4701-BA37-ED4130A19118}" srcId="{2CC485E5-7AD4-4058-9ED3-D8B29F0F7772}" destId="{26DAEF1F-C739-4024-B6CF-13926BAB212E}" srcOrd="0" destOrd="0" parTransId="{05ABD2E0-8808-4DFE-A74B-837A1942E3A0}" sibTransId="{12C509EA-9298-447D-BCED-93EB1D17EC1D}"/>
    <dgm:cxn modelId="{B5E9B74A-777D-47F8-800D-A1F8531E1D5E}" type="presOf" srcId="{BC749840-B86D-44F4-88C0-F47E6B0C129E}" destId="{FC4F3FCC-A154-4130-8528-7661EEB61A9E}" srcOrd="0" destOrd="0" presId="urn:microsoft.com/office/officeart/2005/8/layout/chevron2"/>
    <dgm:cxn modelId="{905BB96A-8AAF-4972-B58F-A666C0A758B5}" type="presOf" srcId="{6D1800C3-6208-42EA-AE0F-61F67F915F7C}" destId="{97C872D8-B0FC-4633-A2F9-4A0CC7B53029}" srcOrd="0" destOrd="0" presId="urn:microsoft.com/office/officeart/2005/8/layout/chevron2"/>
    <dgm:cxn modelId="{CA9F006B-4B03-4693-AB5E-BA5C56F6C38D}" type="presOf" srcId="{538F4C94-C945-4578-9487-AF6994C32241}" destId="{5BAA1DCB-3376-425E-A4A0-ACBE62411AF6}" srcOrd="0" destOrd="0" presId="urn:microsoft.com/office/officeart/2005/8/layout/chevron2"/>
    <dgm:cxn modelId="{E41DFE6F-D62F-49E7-9DE1-5A4DFEE9D639}" type="presOf" srcId="{26DAEF1F-C739-4024-B6CF-13926BAB212E}" destId="{00A8DF2F-EDD4-4708-A146-CC20BBA8B1AF}" srcOrd="0" destOrd="0" presId="urn:microsoft.com/office/officeart/2005/8/layout/chevron2"/>
    <dgm:cxn modelId="{C967A351-344E-4A1B-80EF-72EBACAE2CC5}" srcId="{538F4C94-C945-4578-9487-AF6994C32241}" destId="{EF0C51A0-BAC0-4062-8AF2-6BDD3EB963CD}" srcOrd="4" destOrd="0" parTransId="{828ACEF3-4A08-4F08-8261-558E75DF06BC}" sibTransId="{402FBD8B-CC6B-467E-8642-4763206C5579}"/>
    <dgm:cxn modelId="{AD44EE52-306E-4664-95CD-3257CDD0843A}" srcId="{73DDFE73-68B0-4E1A-B211-A8510833DF21}" destId="{39F1847C-47C9-4CF0-BFBF-A4D173D966CC}" srcOrd="0" destOrd="0" parTransId="{BE254B7E-206A-47BF-A248-11ECEF3674D0}" sibTransId="{2DE3EB2D-CCE0-4E8D-9A92-E8FCE589C0E5}"/>
    <dgm:cxn modelId="{392FFC55-B3CB-40CB-97C7-AAC373D61E81}" type="presOf" srcId="{EF0C51A0-BAC0-4062-8AF2-6BDD3EB963CD}" destId="{13B5423C-5F7D-4445-A1AC-813C7E56C04B}" srcOrd="0" destOrd="0" presId="urn:microsoft.com/office/officeart/2005/8/layout/chevron2"/>
    <dgm:cxn modelId="{A4A18D7D-2861-4940-B48E-BD92A151C4AC}" srcId="{131FCA18-2448-4DE1-89EF-13C76B1C7FC3}" destId="{37065981-1190-4791-B435-7A360B66BDDC}" srcOrd="0" destOrd="0" parTransId="{8A188910-FB66-40EE-B430-6C4E4DA8B744}" sibTransId="{A4535EEC-E596-4D1E-A52F-7B6EE18ED674}"/>
    <dgm:cxn modelId="{6FF6D586-4AAE-44E7-B5B5-2D5AB6269A4A}" type="presOf" srcId="{9155B7F8-51DB-4840-B7A3-3DA3CA0D9AD2}" destId="{8331523E-7513-4FEE-AB5B-453FE1E5E385}" srcOrd="0" destOrd="0" presId="urn:microsoft.com/office/officeart/2005/8/layout/chevron2"/>
    <dgm:cxn modelId="{C9CE078E-627C-4C47-9E2C-8C39B17CB6A5}" srcId="{538F4C94-C945-4578-9487-AF6994C32241}" destId="{0F1F7161-394E-4C49-87BF-8279288C5BFB}" srcOrd="1" destOrd="0" parTransId="{D64A02DD-92B5-40C3-94B3-E3F5A118CA17}" sibTransId="{4036B809-43BA-4524-AFA1-5E51032A5415}"/>
    <dgm:cxn modelId="{C6E78A9D-4CD2-436E-BAF4-ACA53FF37B87}" type="presOf" srcId="{39F1847C-47C9-4CF0-BFBF-A4D173D966CC}" destId="{D38FCEF4-26F7-4F83-BAD1-AE0B157A6BD5}" srcOrd="0" destOrd="0" presId="urn:microsoft.com/office/officeart/2005/8/layout/chevron2"/>
    <dgm:cxn modelId="{3A236E9F-C6B9-4383-992C-2BE86D4EC1A1}" type="presOf" srcId="{73DDFE73-68B0-4E1A-B211-A8510833DF21}" destId="{DF4D2496-9621-436F-989A-761AEC733FD5}" srcOrd="0" destOrd="0" presId="urn:microsoft.com/office/officeart/2005/8/layout/chevron2"/>
    <dgm:cxn modelId="{2B04FEAA-40AC-46CB-9E7F-2D9E1396A9C1}" srcId="{538F4C94-C945-4578-9487-AF6994C32241}" destId="{131FCA18-2448-4DE1-89EF-13C76B1C7FC3}" srcOrd="2" destOrd="0" parTransId="{EAF3306E-0483-4C0A-A8B6-E110308A7541}" sibTransId="{06A46CF6-03AA-4656-A172-0EC6A9A0AAED}"/>
    <dgm:cxn modelId="{CC256CB5-2D30-423B-B10F-D179E37AA0F1}" srcId="{538F4C94-C945-4578-9487-AF6994C32241}" destId="{2CC485E5-7AD4-4058-9ED3-D8B29F0F7772}" srcOrd="5" destOrd="0" parTransId="{BD88354A-A74D-43C2-9578-474E6CDF86A0}" sibTransId="{CA19147D-EDD3-46AE-923F-64AD60A68910}"/>
    <dgm:cxn modelId="{CDDEF2B8-178F-4A86-9974-91C4CECD5CB0}" srcId="{0F1F7161-394E-4C49-87BF-8279288C5BFB}" destId="{7852BF97-C70D-4077-BEA6-D665BF620818}" srcOrd="0" destOrd="0" parTransId="{CAD96351-1A00-4704-B747-FCC86A472558}" sibTransId="{3E8496B1-336A-49FD-8BC0-67F91CB9FC9C}"/>
    <dgm:cxn modelId="{0AEDECB9-0D3B-45CD-A113-6A2B81C10B5D}" type="presOf" srcId="{0F1F7161-394E-4C49-87BF-8279288C5BFB}" destId="{D810A2EF-2785-449A-969E-EACB991F1C4A}" srcOrd="0" destOrd="0" presId="urn:microsoft.com/office/officeart/2005/8/layout/chevron2"/>
    <dgm:cxn modelId="{9F0B4CC1-80A5-4C46-BEEE-57B361CA7D14}" srcId="{538F4C94-C945-4578-9487-AF6994C32241}" destId="{FC929813-5180-45AB-9899-CDE1CDA6E292}" srcOrd="0" destOrd="0" parTransId="{B6C2B074-E368-40A4-AFE6-DC0B6BA805A5}" sibTransId="{CCAB1F60-F54B-41FB-8FB6-8ACC3DB17341}"/>
    <dgm:cxn modelId="{2526DEC3-3418-4831-A385-79D37C8D0125}" type="presOf" srcId="{7852BF97-C70D-4077-BEA6-D665BF620818}" destId="{31677F71-8BB6-41CE-A7DB-6BB5687B39D9}" srcOrd="0" destOrd="0" presId="urn:microsoft.com/office/officeart/2005/8/layout/chevron2"/>
    <dgm:cxn modelId="{27E767CA-B9F0-4D65-9285-8A53E44B6C3A}" type="presOf" srcId="{68E77CC7-450D-4761-A4DF-CC5A9E0C4D9A}" destId="{573A457E-FC6D-4550-B0FD-7ACEC824886E}" srcOrd="0" destOrd="0" presId="urn:microsoft.com/office/officeart/2005/8/layout/chevron2"/>
    <dgm:cxn modelId="{58F204EE-87E0-4288-A86B-8C76C6C53293}" srcId="{BC749840-B86D-44F4-88C0-F47E6B0C129E}" destId="{68E77CC7-450D-4761-A4DF-CC5A9E0C4D9A}" srcOrd="0" destOrd="0" parTransId="{6DCE1233-AF3C-42F1-8B9B-79F56F3A1FDD}" sibTransId="{51E32618-DCDB-4297-A39E-B5046550C028}"/>
    <dgm:cxn modelId="{2812F6F2-387D-48A4-BEBC-20949F77AC54}" type="presOf" srcId="{FC929813-5180-45AB-9899-CDE1CDA6E292}" destId="{9A583491-AA6D-479D-B42D-527C73AA57BD}" srcOrd="0" destOrd="0" presId="urn:microsoft.com/office/officeart/2005/8/layout/chevron2"/>
    <dgm:cxn modelId="{C397E2F9-42D7-45C0-8752-81B186801CCF}" type="presOf" srcId="{2CC485E5-7AD4-4058-9ED3-D8B29F0F7772}" destId="{EF10CD81-C96D-40A7-B609-D01CAD88F9C0}" srcOrd="0" destOrd="0" presId="urn:microsoft.com/office/officeart/2005/8/layout/chevron2"/>
    <dgm:cxn modelId="{662829D0-9F84-4836-9A1D-237064C8192B}" type="presParOf" srcId="{5BAA1DCB-3376-425E-A4A0-ACBE62411AF6}" destId="{729D9D40-EA30-4DAA-8C7E-3CE86DA6C412}" srcOrd="0" destOrd="0" presId="urn:microsoft.com/office/officeart/2005/8/layout/chevron2"/>
    <dgm:cxn modelId="{504AE44F-9EE0-42B0-A817-106C53600C31}" type="presParOf" srcId="{729D9D40-EA30-4DAA-8C7E-3CE86DA6C412}" destId="{9A583491-AA6D-479D-B42D-527C73AA57BD}" srcOrd="0" destOrd="0" presId="urn:microsoft.com/office/officeart/2005/8/layout/chevron2"/>
    <dgm:cxn modelId="{13654B75-3A74-4E46-BB3E-E58DB904DC42}" type="presParOf" srcId="{729D9D40-EA30-4DAA-8C7E-3CE86DA6C412}" destId="{97C872D8-B0FC-4633-A2F9-4A0CC7B53029}" srcOrd="1" destOrd="0" presId="urn:microsoft.com/office/officeart/2005/8/layout/chevron2"/>
    <dgm:cxn modelId="{FB556D09-CE38-4D46-960B-671B7916E869}" type="presParOf" srcId="{5BAA1DCB-3376-425E-A4A0-ACBE62411AF6}" destId="{D0F42676-800F-43F7-AE8E-646E467D7E47}" srcOrd="1" destOrd="0" presId="urn:microsoft.com/office/officeart/2005/8/layout/chevron2"/>
    <dgm:cxn modelId="{584480B3-32D2-4C26-A0E4-13382C7D02BF}" type="presParOf" srcId="{5BAA1DCB-3376-425E-A4A0-ACBE62411AF6}" destId="{8AB33C9B-0BA2-4C68-B170-A5804D128B4D}" srcOrd="2" destOrd="0" presId="urn:microsoft.com/office/officeart/2005/8/layout/chevron2"/>
    <dgm:cxn modelId="{9AAEAED2-4276-4182-94B2-4458FA9039FE}" type="presParOf" srcId="{8AB33C9B-0BA2-4C68-B170-A5804D128B4D}" destId="{D810A2EF-2785-449A-969E-EACB991F1C4A}" srcOrd="0" destOrd="0" presId="urn:microsoft.com/office/officeart/2005/8/layout/chevron2"/>
    <dgm:cxn modelId="{2B418407-9D78-4F49-B956-FFF8069E1062}" type="presParOf" srcId="{8AB33C9B-0BA2-4C68-B170-A5804D128B4D}" destId="{31677F71-8BB6-41CE-A7DB-6BB5687B39D9}" srcOrd="1" destOrd="0" presId="urn:microsoft.com/office/officeart/2005/8/layout/chevron2"/>
    <dgm:cxn modelId="{77FF1D30-0BEA-4A03-944C-A6E144855331}" type="presParOf" srcId="{5BAA1DCB-3376-425E-A4A0-ACBE62411AF6}" destId="{D2615F15-8F75-4023-81BF-0C67E0D47F7A}" srcOrd="3" destOrd="0" presId="urn:microsoft.com/office/officeart/2005/8/layout/chevron2"/>
    <dgm:cxn modelId="{E3BC6586-2AF4-4491-AE7F-FA290C460CDD}" type="presParOf" srcId="{5BAA1DCB-3376-425E-A4A0-ACBE62411AF6}" destId="{BE5B3A5F-A8D4-4F82-8106-E31587E6CA5F}" srcOrd="4" destOrd="0" presId="urn:microsoft.com/office/officeart/2005/8/layout/chevron2"/>
    <dgm:cxn modelId="{C00D5EFA-51C5-4D91-985C-4B83722256A5}" type="presParOf" srcId="{BE5B3A5F-A8D4-4F82-8106-E31587E6CA5F}" destId="{B3F18FA1-65CE-4390-8979-389E5709C1F6}" srcOrd="0" destOrd="0" presId="urn:microsoft.com/office/officeart/2005/8/layout/chevron2"/>
    <dgm:cxn modelId="{C12E2F45-9B4F-4C1C-86BD-789CF5779767}" type="presParOf" srcId="{BE5B3A5F-A8D4-4F82-8106-E31587E6CA5F}" destId="{A612BE2F-4D9E-4ECA-8838-997BC9C53F08}" srcOrd="1" destOrd="0" presId="urn:microsoft.com/office/officeart/2005/8/layout/chevron2"/>
    <dgm:cxn modelId="{89035A96-8886-4D19-90B3-E19CAAD27C16}" type="presParOf" srcId="{5BAA1DCB-3376-425E-A4A0-ACBE62411AF6}" destId="{F9C0D056-D13B-4FA8-8095-CD30901D1F80}" srcOrd="5" destOrd="0" presId="urn:microsoft.com/office/officeart/2005/8/layout/chevron2"/>
    <dgm:cxn modelId="{F4E09ED2-8355-4E8D-91BA-6A8228A50818}" type="presParOf" srcId="{5BAA1DCB-3376-425E-A4A0-ACBE62411AF6}" destId="{EB3BE0AC-545F-4E37-A9F6-77F195041872}" srcOrd="6" destOrd="0" presId="urn:microsoft.com/office/officeart/2005/8/layout/chevron2"/>
    <dgm:cxn modelId="{960A3A5D-FD6F-4ADB-B7F5-71AC74A0F460}" type="presParOf" srcId="{EB3BE0AC-545F-4E37-A9F6-77F195041872}" destId="{FC4F3FCC-A154-4130-8528-7661EEB61A9E}" srcOrd="0" destOrd="0" presId="urn:microsoft.com/office/officeart/2005/8/layout/chevron2"/>
    <dgm:cxn modelId="{49E69DD6-E73D-4E97-B61C-835E2130DFB3}" type="presParOf" srcId="{EB3BE0AC-545F-4E37-A9F6-77F195041872}" destId="{573A457E-FC6D-4550-B0FD-7ACEC824886E}" srcOrd="1" destOrd="0" presId="urn:microsoft.com/office/officeart/2005/8/layout/chevron2"/>
    <dgm:cxn modelId="{C665B71A-488D-41F4-A487-3FDC4E77093D}" type="presParOf" srcId="{5BAA1DCB-3376-425E-A4A0-ACBE62411AF6}" destId="{14077D3D-7B07-4CE4-B8EA-41B50D64A137}" srcOrd="7" destOrd="0" presId="urn:microsoft.com/office/officeart/2005/8/layout/chevron2"/>
    <dgm:cxn modelId="{9216F2B7-BE15-46FC-B0AA-9467EB05D836}" type="presParOf" srcId="{5BAA1DCB-3376-425E-A4A0-ACBE62411AF6}" destId="{46A764DF-87D0-403B-BF22-4B3045ADE428}" srcOrd="8" destOrd="0" presId="urn:microsoft.com/office/officeart/2005/8/layout/chevron2"/>
    <dgm:cxn modelId="{D0176BEE-43A7-49F5-B1F2-5FAACD8B8548}" type="presParOf" srcId="{46A764DF-87D0-403B-BF22-4B3045ADE428}" destId="{13B5423C-5F7D-4445-A1AC-813C7E56C04B}" srcOrd="0" destOrd="0" presId="urn:microsoft.com/office/officeart/2005/8/layout/chevron2"/>
    <dgm:cxn modelId="{27B3F19E-79DF-4B22-947C-040FBCB6F33A}" type="presParOf" srcId="{46A764DF-87D0-403B-BF22-4B3045ADE428}" destId="{8331523E-7513-4FEE-AB5B-453FE1E5E385}" srcOrd="1" destOrd="0" presId="urn:microsoft.com/office/officeart/2005/8/layout/chevron2"/>
    <dgm:cxn modelId="{AEBAC201-E7EA-48A6-A296-BB3362FED72C}" type="presParOf" srcId="{5BAA1DCB-3376-425E-A4A0-ACBE62411AF6}" destId="{58A2D6AC-3A61-4E3F-8596-EBE2CF079564}" srcOrd="9" destOrd="0" presId="urn:microsoft.com/office/officeart/2005/8/layout/chevron2"/>
    <dgm:cxn modelId="{118F9431-578C-42CB-B048-9B1B3BAB4678}" type="presParOf" srcId="{5BAA1DCB-3376-425E-A4A0-ACBE62411AF6}" destId="{EFC8CD61-C1C4-4375-B606-BEEF3F9C2A31}" srcOrd="10" destOrd="0" presId="urn:microsoft.com/office/officeart/2005/8/layout/chevron2"/>
    <dgm:cxn modelId="{86F9B598-44F4-400F-BDC5-DEA1A44C924E}" type="presParOf" srcId="{EFC8CD61-C1C4-4375-B606-BEEF3F9C2A31}" destId="{EF10CD81-C96D-40A7-B609-D01CAD88F9C0}" srcOrd="0" destOrd="0" presId="urn:microsoft.com/office/officeart/2005/8/layout/chevron2"/>
    <dgm:cxn modelId="{27AF9871-11DC-4E4F-98FB-4A5CD11A7D60}" type="presParOf" srcId="{EFC8CD61-C1C4-4375-B606-BEEF3F9C2A31}" destId="{00A8DF2F-EDD4-4708-A146-CC20BBA8B1AF}" srcOrd="1" destOrd="0" presId="urn:microsoft.com/office/officeart/2005/8/layout/chevron2"/>
    <dgm:cxn modelId="{ACF6AC9F-9902-4F18-82D6-F0B17A0516BC}" type="presParOf" srcId="{5BAA1DCB-3376-425E-A4A0-ACBE62411AF6}" destId="{EAE5F4BC-5F9D-461C-812D-64702782BEBE}" srcOrd="11" destOrd="0" presId="urn:microsoft.com/office/officeart/2005/8/layout/chevron2"/>
    <dgm:cxn modelId="{DE84ADC5-A6D2-41CC-B8CA-95060C8ACFAF}" type="presParOf" srcId="{5BAA1DCB-3376-425E-A4A0-ACBE62411AF6}" destId="{C69D5F1C-1A96-433E-8AAD-9EC1D8197856}" srcOrd="12" destOrd="0" presId="urn:microsoft.com/office/officeart/2005/8/layout/chevron2"/>
    <dgm:cxn modelId="{4B3A3DF8-58B8-48E6-96EF-1C04FF0FCB7F}" type="presParOf" srcId="{C69D5F1C-1A96-433E-8AAD-9EC1D8197856}" destId="{DF4D2496-9621-436F-989A-761AEC733FD5}" srcOrd="0" destOrd="0" presId="urn:microsoft.com/office/officeart/2005/8/layout/chevron2"/>
    <dgm:cxn modelId="{A27D47BC-0D64-452C-B8A7-75555D262B46}" type="presParOf" srcId="{C69D5F1C-1A96-433E-8AAD-9EC1D8197856}" destId="{D38FCEF4-26F7-4F83-BAD1-AE0B157A6BD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583491-AA6D-479D-B42D-527C73AA57BD}">
      <dsp:nvSpPr>
        <dsp:cNvPr id="0" name=""/>
        <dsp:cNvSpPr/>
      </dsp:nvSpPr>
      <dsp:spPr>
        <a:xfrm rot="5400000">
          <a:off x="-119785" y="120568"/>
          <a:ext cx="798570" cy="558999"/>
        </a:xfrm>
        <a:prstGeom prst="chevron">
          <a:avLst/>
        </a:prstGeom>
        <a:solidFill>
          <a:schemeClr val="lt1">
            <a:hueOff val="0"/>
            <a:satOff val="0"/>
            <a:lumOff val="0"/>
            <a:alphaOff val="0"/>
          </a:schemeClr>
        </a:solidFill>
        <a:ln w="9525" cap="flat" cmpd="sng" algn="ctr">
          <a:solidFill>
            <a:schemeClr val="accent4">
              <a:shade val="80000"/>
              <a:hueOff val="0"/>
              <a:satOff val="0"/>
              <a:lumOff val="0"/>
              <a:alphaOff val="0"/>
            </a:schemeClr>
          </a:solidFill>
          <a:prstDash val="solid"/>
        </a:ln>
        <a:effectLst>
          <a:outerShdw blurRad="40000" dist="20000" dir="5400000" rotWithShape="0">
            <a:srgbClr val="000000">
              <a:alpha val="38000"/>
            </a:srgbClr>
          </a:outerShdw>
        </a:effectLst>
        <a:scene3d>
          <a:camera prst="perspectiveFront" zoom="91000"/>
          <a:lightRig rig="threePt" dir="t">
            <a:rot lat="0" lon="0" rev="20640000"/>
          </a:lightRig>
        </a:scene3d>
        <a:sp3d extrusionH="50600" prstMaterial="metal">
          <a:bevelT w="101600" h="80600" prst="relaxedInset"/>
          <a:bevelB w="80600" h="80600" prst="relaxedInset"/>
        </a:sp3d>
      </dsp:spPr>
      <dsp:style>
        <a:lnRef idx="1">
          <a:scrgbClr r="0" g="0" b="0"/>
        </a:lnRef>
        <a:fillRef idx="1">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kern="1200" dirty="0">
              <a:solidFill>
                <a:srgbClr val="FFFFFF"/>
              </a:solidFill>
            </a:rPr>
            <a:t>1.</a:t>
          </a:r>
        </a:p>
      </dsp:txBody>
      <dsp:txXfrm rot="-5400000">
        <a:off x="1" y="280283"/>
        <a:ext cx="558999" cy="239571"/>
      </dsp:txXfrm>
    </dsp:sp>
    <dsp:sp modelId="{97C872D8-B0FC-4633-A2F9-4A0CC7B53029}">
      <dsp:nvSpPr>
        <dsp:cNvPr id="0" name=""/>
        <dsp:cNvSpPr/>
      </dsp:nvSpPr>
      <dsp:spPr>
        <a:xfrm rot="5400000">
          <a:off x="4334460" y="-3774678"/>
          <a:ext cx="519070" cy="8069993"/>
        </a:xfrm>
        <a:prstGeom prst="round2SameRect">
          <a:avLst/>
        </a:prstGeom>
        <a:solidFill>
          <a:schemeClr val="accent4">
            <a:alpha val="90000"/>
            <a:tint val="40000"/>
            <a:hueOff val="0"/>
            <a:satOff val="0"/>
            <a:lumOff val="0"/>
            <a:alphaOff val="0"/>
          </a:schemeClr>
        </a:solidFill>
        <a:ln w="9525" cap="flat" cmpd="sng" algn="ctr">
          <a:solidFill>
            <a:schemeClr val="accent4">
              <a:hueOff val="0"/>
              <a:satOff val="0"/>
              <a:lumOff val="0"/>
              <a:alphaOff val="0"/>
            </a:schemeClr>
          </a:solidFill>
          <a:prstDash val="solid"/>
        </a:ln>
        <a:effectLst/>
        <a:scene3d>
          <a:camera prst="perspectiveFront" zoom="91000"/>
          <a:lightRig rig="threePt" dir="t">
            <a:rot lat="0" lon="0" rev="20640000"/>
          </a:lightRig>
        </a:scene3d>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lang="en-US" sz="3100" kern="1200" dirty="0">
              <a:latin typeface="Myriad Pro" panose="020B0503030403020204"/>
            </a:rPr>
            <a:t>Introduction</a:t>
          </a:r>
        </a:p>
      </dsp:txBody>
      <dsp:txXfrm rot="-5400000">
        <a:off x="558999" y="26123"/>
        <a:ext cx="8044654" cy="468392"/>
      </dsp:txXfrm>
    </dsp:sp>
    <dsp:sp modelId="{D810A2EF-2785-449A-969E-EACB991F1C4A}">
      <dsp:nvSpPr>
        <dsp:cNvPr id="0" name=""/>
        <dsp:cNvSpPr/>
      </dsp:nvSpPr>
      <dsp:spPr>
        <a:xfrm rot="5400000">
          <a:off x="-119785" y="835047"/>
          <a:ext cx="798570" cy="558999"/>
        </a:xfrm>
        <a:prstGeom prst="chevron">
          <a:avLst/>
        </a:prstGeom>
        <a:solidFill>
          <a:schemeClr val="lt1">
            <a:hueOff val="0"/>
            <a:satOff val="0"/>
            <a:lumOff val="0"/>
            <a:alphaOff val="0"/>
          </a:schemeClr>
        </a:solidFill>
        <a:ln w="9525" cap="flat" cmpd="sng" algn="ctr">
          <a:solidFill>
            <a:schemeClr val="accent4">
              <a:shade val="80000"/>
              <a:hueOff val="0"/>
              <a:satOff val="0"/>
              <a:lumOff val="0"/>
              <a:alphaOff val="0"/>
            </a:schemeClr>
          </a:solidFill>
          <a:prstDash val="solid"/>
        </a:ln>
        <a:effectLst>
          <a:outerShdw blurRad="40000" dist="20000" dir="5400000" rotWithShape="0">
            <a:srgbClr val="000000">
              <a:alpha val="38000"/>
            </a:srgbClr>
          </a:outerShdw>
        </a:effectLst>
        <a:scene3d>
          <a:camera prst="perspectiveFront" zoom="91000"/>
          <a:lightRig rig="threePt" dir="t">
            <a:rot lat="0" lon="0" rev="20640000"/>
          </a:lightRig>
        </a:scene3d>
        <a:sp3d extrusionH="50600" prstMaterial="metal">
          <a:bevelT w="101600" h="80600" prst="relaxedInset"/>
          <a:bevelB w="80600" h="80600" prst="relaxedInset"/>
        </a:sp3d>
      </dsp:spPr>
      <dsp:style>
        <a:lnRef idx="1">
          <a:scrgbClr r="0" g="0" b="0"/>
        </a:lnRef>
        <a:fillRef idx="1">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kern="1200" dirty="0">
              <a:solidFill>
                <a:srgbClr val="FFFFFF"/>
              </a:solidFill>
            </a:rPr>
            <a:t>2.</a:t>
          </a:r>
        </a:p>
      </dsp:txBody>
      <dsp:txXfrm rot="-5400000">
        <a:off x="1" y="994762"/>
        <a:ext cx="558999" cy="239571"/>
      </dsp:txXfrm>
    </dsp:sp>
    <dsp:sp modelId="{31677F71-8BB6-41CE-A7DB-6BB5687B39D9}">
      <dsp:nvSpPr>
        <dsp:cNvPr id="0" name=""/>
        <dsp:cNvSpPr/>
      </dsp:nvSpPr>
      <dsp:spPr>
        <a:xfrm rot="5400000">
          <a:off x="4334460" y="-3060199"/>
          <a:ext cx="519070" cy="8069993"/>
        </a:xfrm>
        <a:prstGeom prst="round2SameRect">
          <a:avLst/>
        </a:prstGeom>
        <a:solidFill>
          <a:schemeClr val="accent4">
            <a:alpha val="90000"/>
            <a:tint val="40000"/>
            <a:hueOff val="0"/>
            <a:satOff val="0"/>
            <a:lumOff val="0"/>
            <a:alphaOff val="0"/>
          </a:schemeClr>
        </a:solidFill>
        <a:ln w="9525" cap="flat" cmpd="sng" algn="ctr">
          <a:solidFill>
            <a:schemeClr val="accent4">
              <a:hueOff val="0"/>
              <a:satOff val="0"/>
              <a:lumOff val="0"/>
              <a:alphaOff val="0"/>
            </a:schemeClr>
          </a:solidFill>
          <a:prstDash val="solid"/>
        </a:ln>
        <a:effectLst/>
        <a:scene3d>
          <a:camera prst="perspectiveFront" zoom="91000"/>
          <a:lightRig rig="threePt" dir="t">
            <a:rot lat="0" lon="0" rev="20640000"/>
          </a:lightRig>
        </a:scene3d>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lang="en-US" sz="3100" b="0" kern="1200" dirty="0">
              <a:latin typeface="Myriad Pro" panose="020B0503030403020204"/>
            </a:rPr>
            <a:t>Swabbing</a:t>
          </a:r>
        </a:p>
      </dsp:txBody>
      <dsp:txXfrm rot="-5400000">
        <a:off x="558999" y="740602"/>
        <a:ext cx="8044654" cy="468392"/>
      </dsp:txXfrm>
    </dsp:sp>
    <dsp:sp modelId="{B3F18FA1-65CE-4390-8979-389E5709C1F6}">
      <dsp:nvSpPr>
        <dsp:cNvPr id="0" name=""/>
        <dsp:cNvSpPr/>
      </dsp:nvSpPr>
      <dsp:spPr>
        <a:xfrm rot="5400000">
          <a:off x="-119785" y="1549525"/>
          <a:ext cx="798570" cy="558999"/>
        </a:xfrm>
        <a:prstGeom prst="chevron">
          <a:avLst/>
        </a:prstGeom>
        <a:solidFill>
          <a:schemeClr val="lt1">
            <a:hueOff val="0"/>
            <a:satOff val="0"/>
            <a:lumOff val="0"/>
            <a:alphaOff val="0"/>
          </a:schemeClr>
        </a:solidFill>
        <a:ln w="9525" cap="flat" cmpd="sng" algn="ctr">
          <a:solidFill>
            <a:schemeClr val="accent4">
              <a:shade val="80000"/>
              <a:hueOff val="0"/>
              <a:satOff val="0"/>
              <a:lumOff val="0"/>
              <a:alphaOff val="0"/>
            </a:schemeClr>
          </a:solidFill>
          <a:prstDash val="solid"/>
        </a:ln>
        <a:effectLst>
          <a:outerShdw blurRad="40000" dist="20000" dir="5400000" rotWithShape="0">
            <a:srgbClr val="000000">
              <a:alpha val="38000"/>
            </a:srgbClr>
          </a:outerShdw>
        </a:effectLst>
        <a:scene3d>
          <a:camera prst="perspectiveFront" zoom="91000"/>
          <a:lightRig rig="threePt" dir="t">
            <a:rot lat="0" lon="0" rev="20640000"/>
          </a:lightRig>
        </a:scene3d>
        <a:sp3d extrusionH="50600" prstMaterial="metal">
          <a:bevelT w="101600" h="80600" prst="relaxedInset"/>
          <a:bevelB w="80600" h="80600" prst="relaxedInset"/>
        </a:sp3d>
      </dsp:spPr>
      <dsp:style>
        <a:lnRef idx="1">
          <a:scrgbClr r="0" g="0" b="0"/>
        </a:lnRef>
        <a:fillRef idx="1">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kern="1200" dirty="0">
              <a:solidFill>
                <a:srgbClr val="FFFFFF"/>
              </a:solidFill>
            </a:rPr>
            <a:t>3.</a:t>
          </a:r>
        </a:p>
      </dsp:txBody>
      <dsp:txXfrm rot="-5400000">
        <a:off x="1" y="1709240"/>
        <a:ext cx="558999" cy="239571"/>
      </dsp:txXfrm>
    </dsp:sp>
    <dsp:sp modelId="{A612BE2F-4D9E-4ECA-8838-997BC9C53F08}">
      <dsp:nvSpPr>
        <dsp:cNvPr id="0" name=""/>
        <dsp:cNvSpPr/>
      </dsp:nvSpPr>
      <dsp:spPr>
        <a:xfrm rot="5400000">
          <a:off x="4334460" y="-2345721"/>
          <a:ext cx="519070" cy="8069993"/>
        </a:xfrm>
        <a:prstGeom prst="round2SameRect">
          <a:avLst/>
        </a:prstGeom>
        <a:solidFill>
          <a:schemeClr val="accent4">
            <a:alpha val="90000"/>
            <a:tint val="40000"/>
            <a:hueOff val="0"/>
            <a:satOff val="0"/>
            <a:lumOff val="0"/>
            <a:alphaOff val="0"/>
          </a:schemeClr>
        </a:solidFill>
        <a:ln w="9525" cap="flat" cmpd="sng" algn="ctr">
          <a:solidFill>
            <a:schemeClr val="accent4">
              <a:hueOff val="0"/>
              <a:satOff val="0"/>
              <a:lumOff val="0"/>
              <a:alphaOff val="0"/>
            </a:schemeClr>
          </a:solidFill>
          <a:prstDash val="solid"/>
        </a:ln>
        <a:effectLst/>
        <a:scene3d>
          <a:camera prst="perspectiveFront" zoom="91000"/>
          <a:lightRig rig="threePt" dir="t">
            <a:rot lat="0" lon="0" rev="20640000"/>
          </a:lightRig>
        </a:scene3d>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lang="en-US" sz="3100" kern="1200" dirty="0">
              <a:latin typeface="Myriad Pro" panose="020B0503030403020204"/>
            </a:rPr>
            <a:t>Spread plate method</a:t>
          </a:r>
        </a:p>
      </dsp:txBody>
      <dsp:txXfrm rot="-5400000">
        <a:off x="558999" y="1455080"/>
        <a:ext cx="8044654" cy="468392"/>
      </dsp:txXfrm>
    </dsp:sp>
    <dsp:sp modelId="{FC4F3FCC-A154-4130-8528-7661EEB61A9E}">
      <dsp:nvSpPr>
        <dsp:cNvPr id="0" name=""/>
        <dsp:cNvSpPr/>
      </dsp:nvSpPr>
      <dsp:spPr>
        <a:xfrm rot="5400000">
          <a:off x="-119785" y="2264003"/>
          <a:ext cx="798570" cy="558999"/>
        </a:xfrm>
        <a:prstGeom prst="chevron">
          <a:avLst/>
        </a:prstGeom>
        <a:solidFill>
          <a:schemeClr val="lt1">
            <a:hueOff val="0"/>
            <a:satOff val="0"/>
            <a:lumOff val="0"/>
            <a:alphaOff val="0"/>
          </a:schemeClr>
        </a:solidFill>
        <a:ln w="9525" cap="flat" cmpd="sng" algn="ctr">
          <a:solidFill>
            <a:schemeClr val="accent4">
              <a:shade val="80000"/>
              <a:hueOff val="0"/>
              <a:satOff val="0"/>
              <a:lumOff val="0"/>
              <a:alphaOff val="0"/>
            </a:schemeClr>
          </a:solidFill>
          <a:prstDash val="solid"/>
        </a:ln>
        <a:effectLst>
          <a:outerShdw blurRad="40000" dist="20000" dir="5400000" rotWithShape="0">
            <a:srgbClr val="000000">
              <a:alpha val="38000"/>
            </a:srgbClr>
          </a:outerShdw>
        </a:effectLst>
        <a:scene3d>
          <a:camera prst="perspectiveFront" zoom="91000"/>
          <a:lightRig rig="threePt" dir="t">
            <a:rot lat="0" lon="0" rev="20640000"/>
          </a:lightRig>
        </a:scene3d>
        <a:sp3d extrusionH="50600" prstMaterial="metal">
          <a:bevelT w="101600" h="80600" prst="relaxedInset"/>
          <a:bevelB w="80600" h="80600" prst="relaxedInset"/>
        </a:sp3d>
      </dsp:spPr>
      <dsp:style>
        <a:lnRef idx="1">
          <a:scrgbClr r="0" g="0" b="0"/>
        </a:lnRef>
        <a:fillRef idx="1">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kern="1200" dirty="0">
              <a:solidFill>
                <a:srgbClr val="FFFFFF"/>
              </a:solidFill>
            </a:rPr>
            <a:t>4.</a:t>
          </a:r>
        </a:p>
      </dsp:txBody>
      <dsp:txXfrm rot="-5400000">
        <a:off x="1" y="2423718"/>
        <a:ext cx="558999" cy="239571"/>
      </dsp:txXfrm>
    </dsp:sp>
    <dsp:sp modelId="{573A457E-FC6D-4550-B0FD-7ACEC824886E}">
      <dsp:nvSpPr>
        <dsp:cNvPr id="0" name=""/>
        <dsp:cNvSpPr/>
      </dsp:nvSpPr>
      <dsp:spPr>
        <a:xfrm rot="5400000">
          <a:off x="4334460" y="-1631243"/>
          <a:ext cx="519070" cy="8069993"/>
        </a:xfrm>
        <a:prstGeom prst="round2SameRect">
          <a:avLst/>
        </a:prstGeom>
        <a:solidFill>
          <a:schemeClr val="accent4">
            <a:alpha val="90000"/>
            <a:tint val="40000"/>
            <a:hueOff val="0"/>
            <a:satOff val="0"/>
            <a:lumOff val="0"/>
            <a:alphaOff val="0"/>
          </a:schemeClr>
        </a:solidFill>
        <a:ln w="9525" cap="flat" cmpd="sng" algn="ctr">
          <a:solidFill>
            <a:schemeClr val="accent4">
              <a:hueOff val="0"/>
              <a:satOff val="0"/>
              <a:lumOff val="0"/>
              <a:alphaOff val="0"/>
            </a:schemeClr>
          </a:solidFill>
          <a:prstDash val="solid"/>
        </a:ln>
        <a:effectLst/>
        <a:scene3d>
          <a:camera prst="perspectiveFront" zoom="91000"/>
          <a:lightRig rig="threePt" dir="t">
            <a:rot lat="0" lon="0" rev="20640000"/>
          </a:lightRig>
        </a:scene3d>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lang="en-US" sz="3100" kern="1200" dirty="0">
              <a:latin typeface="Myriad Pro" panose="020B0503030403020204"/>
            </a:rPr>
            <a:t>Serial dilution</a:t>
          </a:r>
        </a:p>
      </dsp:txBody>
      <dsp:txXfrm rot="-5400000">
        <a:off x="558999" y="2169558"/>
        <a:ext cx="8044654" cy="468392"/>
      </dsp:txXfrm>
    </dsp:sp>
    <dsp:sp modelId="{13B5423C-5F7D-4445-A1AC-813C7E56C04B}">
      <dsp:nvSpPr>
        <dsp:cNvPr id="0" name=""/>
        <dsp:cNvSpPr/>
      </dsp:nvSpPr>
      <dsp:spPr>
        <a:xfrm rot="5400000">
          <a:off x="-119785" y="2978482"/>
          <a:ext cx="798570" cy="558999"/>
        </a:xfrm>
        <a:prstGeom prst="chevron">
          <a:avLst/>
        </a:prstGeom>
        <a:solidFill>
          <a:schemeClr val="lt1">
            <a:hueOff val="0"/>
            <a:satOff val="0"/>
            <a:lumOff val="0"/>
            <a:alphaOff val="0"/>
          </a:schemeClr>
        </a:solidFill>
        <a:ln w="9525" cap="flat" cmpd="sng" algn="ctr">
          <a:solidFill>
            <a:schemeClr val="accent4">
              <a:shade val="80000"/>
              <a:hueOff val="0"/>
              <a:satOff val="0"/>
              <a:lumOff val="0"/>
              <a:alphaOff val="0"/>
            </a:schemeClr>
          </a:solidFill>
          <a:prstDash val="solid"/>
        </a:ln>
        <a:effectLst>
          <a:outerShdw blurRad="40000" dist="20000" dir="5400000" rotWithShape="0">
            <a:srgbClr val="000000">
              <a:alpha val="38000"/>
            </a:srgbClr>
          </a:outerShdw>
        </a:effectLst>
        <a:scene3d>
          <a:camera prst="perspectiveFront" zoom="91000"/>
          <a:lightRig rig="threePt" dir="t">
            <a:rot lat="0" lon="0" rev="20640000"/>
          </a:lightRig>
        </a:scene3d>
        <a:sp3d extrusionH="50600" prstMaterial="metal">
          <a:bevelT w="101600" h="80600" prst="relaxedInset"/>
          <a:bevelB w="80600" h="80600" prst="relaxedInset"/>
        </a:sp3d>
      </dsp:spPr>
      <dsp:style>
        <a:lnRef idx="1">
          <a:scrgbClr r="0" g="0" b="0"/>
        </a:lnRef>
        <a:fillRef idx="1">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kern="1200" dirty="0">
              <a:solidFill>
                <a:srgbClr val="FFFFFF"/>
              </a:solidFill>
            </a:rPr>
            <a:t>5.</a:t>
          </a:r>
        </a:p>
      </dsp:txBody>
      <dsp:txXfrm rot="-5400000">
        <a:off x="1" y="3138197"/>
        <a:ext cx="558999" cy="239571"/>
      </dsp:txXfrm>
    </dsp:sp>
    <dsp:sp modelId="{8331523E-7513-4FEE-AB5B-453FE1E5E385}">
      <dsp:nvSpPr>
        <dsp:cNvPr id="0" name=""/>
        <dsp:cNvSpPr/>
      </dsp:nvSpPr>
      <dsp:spPr>
        <a:xfrm rot="5400000">
          <a:off x="4334460" y="-916764"/>
          <a:ext cx="519070" cy="8069993"/>
        </a:xfrm>
        <a:prstGeom prst="round2SameRect">
          <a:avLst/>
        </a:prstGeom>
        <a:solidFill>
          <a:schemeClr val="accent4">
            <a:alpha val="90000"/>
            <a:tint val="40000"/>
            <a:hueOff val="0"/>
            <a:satOff val="0"/>
            <a:lumOff val="0"/>
            <a:alphaOff val="0"/>
          </a:schemeClr>
        </a:solidFill>
        <a:ln w="9525" cap="flat" cmpd="sng" algn="ctr">
          <a:solidFill>
            <a:schemeClr val="accent4">
              <a:hueOff val="0"/>
              <a:satOff val="0"/>
              <a:lumOff val="0"/>
              <a:alphaOff val="0"/>
            </a:schemeClr>
          </a:solidFill>
          <a:prstDash val="solid"/>
        </a:ln>
        <a:effectLst/>
        <a:scene3d>
          <a:camera prst="perspectiveFront" zoom="91000"/>
          <a:lightRig rig="threePt" dir="t">
            <a:rot lat="0" lon="0" rev="20640000"/>
          </a:lightRig>
        </a:scene3d>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lang="en-US" sz="3100" kern="1200" dirty="0">
              <a:latin typeface="Myriad Pro" panose="020B0503030403020204"/>
            </a:rPr>
            <a:t>ATP test</a:t>
          </a:r>
        </a:p>
      </dsp:txBody>
      <dsp:txXfrm rot="-5400000">
        <a:off x="558999" y="2884037"/>
        <a:ext cx="8044654" cy="468392"/>
      </dsp:txXfrm>
    </dsp:sp>
    <dsp:sp modelId="{EF10CD81-C96D-40A7-B609-D01CAD88F9C0}">
      <dsp:nvSpPr>
        <dsp:cNvPr id="0" name=""/>
        <dsp:cNvSpPr/>
      </dsp:nvSpPr>
      <dsp:spPr>
        <a:xfrm rot="5400000">
          <a:off x="-119785" y="3692960"/>
          <a:ext cx="798570" cy="558999"/>
        </a:xfrm>
        <a:prstGeom prst="chevron">
          <a:avLst/>
        </a:prstGeom>
        <a:solidFill>
          <a:schemeClr val="lt1">
            <a:hueOff val="0"/>
            <a:satOff val="0"/>
            <a:lumOff val="0"/>
            <a:alphaOff val="0"/>
          </a:schemeClr>
        </a:solidFill>
        <a:ln w="9525" cap="flat" cmpd="sng" algn="ctr">
          <a:solidFill>
            <a:schemeClr val="accent4">
              <a:shade val="80000"/>
              <a:hueOff val="0"/>
              <a:satOff val="0"/>
              <a:lumOff val="0"/>
              <a:alphaOff val="0"/>
            </a:schemeClr>
          </a:solidFill>
          <a:prstDash val="solid"/>
        </a:ln>
        <a:effectLst>
          <a:outerShdw blurRad="40000" dist="20000" dir="5400000" rotWithShape="0">
            <a:srgbClr val="000000">
              <a:alpha val="38000"/>
            </a:srgbClr>
          </a:outerShdw>
        </a:effectLst>
        <a:scene3d>
          <a:camera prst="perspectiveFront" zoom="91000"/>
          <a:lightRig rig="threePt" dir="t">
            <a:rot lat="0" lon="0" rev="20640000"/>
          </a:lightRig>
        </a:scene3d>
        <a:sp3d extrusionH="50600" prstMaterial="metal">
          <a:bevelT w="101600" h="80600" prst="relaxedInset"/>
          <a:bevelB w="80600" h="80600" prst="relaxedInset"/>
        </a:sp3d>
      </dsp:spPr>
      <dsp:style>
        <a:lnRef idx="1">
          <a:scrgbClr r="0" g="0" b="0"/>
        </a:lnRef>
        <a:fillRef idx="1">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kern="1200" dirty="0">
              <a:solidFill>
                <a:srgbClr val="FFFFFF"/>
              </a:solidFill>
            </a:rPr>
            <a:t>6.</a:t>
          </a:r>
        </a:p>
      </dsp:txBody>
      <dsp:txXfrm rot="-5400000">
        <a:off x="1" y="3852675"/>
        <a:ext cx="558999" cy="239571"/>
      </dsp:txXfrm>
    </dsp:sp>
    <dsp:sp modelId="{00A8DF2F-EDD4-4708-A146-CC20BBA8B1AF}">
      <dsp:nvSpPr>
        <dsp:cNvPr id="0" name=""/>
        <dsp:cNvSpPr/>
      </dsp:nvSpPr>
      <dsp:spPr>
        <a:xfrm rot="5400000">
          <a:off x="4334460" y="-202286"/>
          <a:ext cx="519070" cy="8069993"/>
        </a:xfrm>
        <a:prstGeom prst="round2SameRect">
          <a:avLst/>
        </a:prstGeom>
        <a:solidFill>
          <a:schemeClr val="accent4">
            <a:alpha val="90000"/>
            <a:tint val="40000"/>
            <a:hueOff val="0"/>
            <a:satOff val="0"/>
            <a:lumOff val="0"/>
            <a:alphaOff val="0"/>
          </a:schemeClr>
        </a:solidFill>
        <a:ln w="9525" cap="flat" cmpd="sng" algn="ctr">
          <a:solidFill>
            <a:schemeClr val="accent4">
              <a:hueOff val="0"/>
              <a:satOff val="0"/>
              <a:lumOff val="0"/>
              <a:alphaOff val="0"/>
            </a:schemeClr>
          </a:solidFill>
          <a:prstDash val="solid"/>
        </a:ln>
        <a:effectLst/>
        <a:scene3d>
          <a:camera prst="perspectiveFront" zoom="91000"/>
          <a:lightRig rig="threePt" dir="t">
            <a:rot lat="0" lon="0" rev="20640000"/>
          </a:lightRig>
        </a:scene3d>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lang="en-US" sz="3100" kern="1200" dirty="0">
              <a:latin typeface="Myriad Pro" panose="020B0503030403020204"/>
            </a:rPr>
            <a:t>Calculation</a:t>
          </a:r>
        </a:p>
      </dsp:txBody>
      <dsp:txXfrm rot="-5400000">
        <a:off x="558999" y="3598515"/>
        <a:ext cx="8044654" cy="468392"/>
      </dsp:txXfrm>
    </dsp:sp>
    <dsp:sp modelId="{DF4D2496-9621-436F-989A-761AEC733FD5}">
      <dsp:nvSpPr>
        <dsp:cNvPr id="0" name=""/>
        <dsp:cNvSpPr/>
      </dsp:nvSpPr>
      <dsp:spPr>
        <a:xfrm rot="5400000">
          <a:off x="-119785" y="4407438"/>
          <a:ext cx="798570" cy="558999"/>
        </a:xfrm>
        <a:prstGeom prst="chevron">
          <a:avLst/>
        </a:prstGeom>
        <a:solidFill>
          <a:schemeClr val="lt1">
            <a:hueOff val="0"/>
            <a:satOff val="0"/>
            <a:lumOff val="0"/>
            <a:alphaOff val="0"/>
          </a:schemeClr>
        </a:solidFill>
        <a:ln w="9525" cap="flat" cmpd="sng" algn="ctr">
          <a:solidFill>
            <a:schemeClr val="accent4">
              <a:shade val="80000"/>
              <a:hueOff val="0"/>
              <a:satOff val="0"/>
              <a:lumOff val="0"/>
              <a:alphaOff val="0"/>
            </a:schemeClr>
          </a:solidFill>
          <a:prstDash val="solid"/>
        </a:ln>
        <a:effectLst>
          <a:outerShdw blurRad="40000" dist="20000" dir="5400000" rotWithShape="0">
            <a:srgbClr val="000000">
              <a:alpha val="38000"/>
            </a:srgbClr>
          </a:outerShdw>
        </a:effectLst>
        <a:scene3d>
          <a:camera prst="perspectiveFront" zoom="91000"/>
          <a:lightRig rig="threePt" dir="t">
            <a:rot lat="0" lon="0" rev="20640000"/>
          </a:lightRig>
        </a:scene3d>
        <a:sp3d extrusionH="50600" prstMaterial="metal">
          <a:bevelT w="101600" h="80600" prst="relaxedInset"/>
          <a:bevelB w="80600" h="80600" prst="relaxedInset"/>
        </a:sp3d>
      </dsp:spPr>
      <dsp:style>
        <a:lnRef idx="1">
          <a:scrgbClr r="0" g="0" b="0"/>
        </a:lnRef>
        <a:fillRef idx="1">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kern="1200" dirty="0">
              <a:solidFill>
                <a:srgbClr val="FFFFFF"/>
              </a:solidFill>
            </a:rPr>
            <a:t>7.</a:t>
          </a:r>
        </a:p>
      </dsp:txBody>
      <dsp:txXfrm rot="-5400000">
        <a:off x="1" y="4567153"/>
        <a:ext cx="558999" cy="239571"/>
      </dsp:txXfrm>
    </dsp:sp>
    <dsp:sp modelId="{D38FCEF4-26F7-4F83-BAD1-AE0B157A6BD5}">
      <dsp:nvSpPr>
        <dsp:cNvPr id="0" name=""/>
        <dsp:cNvSpPr/>
      </dsp:nvSpPr>
      <dsp:spPr>
        <a:xfrm rot="5400000">
          <a:off x="4334460" y="512191"/>
          <a:ext cx="519070" cy="8069993"/>
        </a:xfrm>
        <a:prstGeom prst="round2SameRect">
          <a:avLst/>
        </a:prstGeom>
        <a:solidFill>
          <a:schemeClr val="accent4">
            <a:alpha val="90000"/>
            <a:tint val="40000"/>
            <a:hueOff val="0"/>
            <a:satOff val="0"/>
            <a:lumOff val="0"/>
            <a:alphaOff val="0"/>
          </a:schemeClr>
        </a:solidFill>
        <a:ln w="9525" cap="flat" cmpd="sng" algn="ctr">
          <a:solidFill>
            <a:schemeClr val="accent4">
              <a:hueOff val="0"/>
              <a:satOff val="0"/>
              <a:lumOff val="0"/>
              <a:alphaOff val="0"/>
            </a:schemeClr>
          </a:solidFill>
          <a:prstDash val="solid"/>
        </a:ln>
        <a:effectLst/>
        <a:scene3d>
          <a:camera prst="perspectiveFront" zoom="91000"/>
          <a:lightRig rig="threePt" dir="t">
            <a:rot lat="0" lon="0" rev="20640000"/>
          </a:lightRig>
        </a:scene3d>
        <a:sp3d extrusionH="50600">
          <a:bevelT w="101600" h="80600"/>
          <a:bevelB w="80600" h="80600"/>
        </a:sp3d>
      </dsp:spPr>
      <dsp:style>
        <a:lnRef idx="1">
          <a:scrgbClr r="0" g="0" b="0"/>
        </a:lnRef>
        <a:fillRef idx="1">
          <a:scrgbClr r="0" g="0" b="0"/>
        </a:fillRef>
        <a:effectRef idx="0">
          <a:scrgbClr r="0" g="0" b="0"/>
        </a:effectRef>
        <a:fontRef idx="minor"/>
      </dsp:style>
      <ds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lang="en-US" sz="3100" kern="1200" dirty="0">
              <a:latin typeface="Myriad Pro" panose="020B0503030403020204"/>
            </a:rPr>
            <a:t>Conclusion</a:t>
          </a:r>
        </a:p>
      </dsp:txBody>
      <dsp:txXfrm rot="-5400000">
        <a:off x="558999" y="4312992"/>
        <a:ext cx="8044654" cy="46839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HK" altLang="en-US"/>
          </a:p>
        </p:txBody>
      </p:sp>
      <p:sp>
        <p:nvSpPr>
          <p:cNvPr id="3" name="日期版面配置區 2"/>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fld id="{01D0B6F9-3933-440D-882C-4395D2C59CDB}" type="datetimeFigureOut">
              <a:rPr lang="zh-HK" altLang="en-US" smtClean="0"/>
              <a:t>30/7/2024</a:t>
            </a:fld>
            <a:endParaRPr lang="zh-HK" altLang="en-US"/>
          </a:p>
        </p:txBody>
      </p:sp>
      <p:sp>
        <p:nvSpPr>
          <p:cNvPr id="4" name="頁尾版面配置區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zh-HK" altLang="en-US"/>
          </a:p>
        </p:txBody>
      </p:sp>
      <p:sp>
        <p:nvSpPr>
          <p:cNvPr id="5" name="投影片編號版面配置區 4"/>
          <p:cNvSpPr>
            <a:spLocks noGrp="1"/>
          </p:cNvSpPr>
          <p:nvPr>
            <p:ph type="sldNum" sz="quarter" idx="3"/>
          </p:nvPr>
        </p:nvSpPr>
        <p:spPr>
          <a:xfrm>
            <a:off x="3850444" y="9428583"/>
            <a:ext cx="2945659" cy="496332"/>
          </a:xfrm>
          <a:prstGeom prst="rect">
            <a:avLst/>
          </a:prstGeom>
        </p:spPr>
        <p:txBody>
          <a:bodyPr vert="horz" lIns="91440" tIns="45720" rIns="91440" bIns="45720" rtlCol="0" anchor="b"/>
          <a:lstStyle>
            <a:lvl1pPr algn="r">
              <a:defRPr sz="1200"/>
            </a:lvl1pPr>
          </a:lstStyle>
          <a:p>
            <a:fld id="{F2345685-F521-4184-A8C2-92E7F67B4CD4}" type="slidenum">
              <a:rPr lang="zh-HK" altLang="en-US" smtClean="0"/>
              <a:t>‹#›</a:t>
            </a:fld>
            <a:endParaRPr lang="zh-HK" altLang="en-US"/>
          </a:p>
        </p:txBody>
      </p:sp>
    </p:spTree>
    <p:extLst>
      <p:ext uri="{BB962C8B-B14F-4D97-AF65-F5344CB8AC3E}">
        <p14:creationId xmlns:p14="http://schemas.microsoft.com/office/powerpoint/2010/main" val="22673506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HK" altLang="en-US"/>
          </a:p>
        </p:txBody>
      </p:sp>
      <p:sp>
        <p:nvSpPr>
          <p:cNvPr id="3" name="日期版面配置區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F70254F9-8F0D-4516-8465-0D9B7CB0416D}" type="datetimeFigureOut">
              <a:rPr lang="zh-HK" altLang="en-US" smtClean="0"/>
              <a:t>30/7/2024</a:t>
            </a:fld>
            <a:endParaRPr lang="zh-HK" altLang="en-US"/>
          </a:p>
        </p:txBody>
      </p:sp>
      <p:sp>
        <p:nvSpPr>
          <p:cNvPr id="4" name="投影片圖像版面配置區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zh-HK" altLang="en-US"/>
          </a:p>
        </p:txBody>
      </p:sp>
      <p:sp>
        <p:nvSpPr>
          <p:cNvPr id="5" name="備忘稿版面配置區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zh-HK" altLang="en-US"/>
          </a:p>
        </p:txBody>
      </p:sp>
      <p:sp>
        <p:nvSpPr>
          <p:cNvPr id="6" name="頁尾版面配置區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zh-HK" altLang="en-US"/>
          </a:p>
        </p:txBody>
      </p:sp>
      <p:sp>
        <p:nvSpPr>
          <p:cNvPr id="7" name="投影片編號版面配置區 6"/>
          <p:cNvSpPr>
            <a:spLocks noGrp="1"/>
          </p:cNvSpPr>
          <p:nvPr>
            <p:ph type="sldNum" sz="quarter" idx="5"/>
          </p:nvPr>
        </p:nvSpPr>
        <p:spPr>
          <a:xfrm>
            <a:off x="3850444" y="9428583"/>
            <a:ext cx="2945659" cy="496332"/>
          </a:xfrm>
          <a:prstGeom prst="rect">
            <a:avLst/>
          </a:prstGeom>
        </p:spPr>
        <p:txBody>
          <a:bodyPr vert="horz" lIns="91440" tIns="45720" rIns="91440" bIns="45720" rtlCol="0" anchor="b"/>
          <a:lstStyle>
            <a:lvl1pPr algn="r">
              <a:defRPr sz="1200"/>
            </a:lvl1pPr>
          </a:lstStyle>
          <a:p>
            <a:fld id="{98A208E2-9636-4A28-AF61-5251458D578F}" type="slidenum">
              <a:rPr lang="zh-HK" altLang="en-US" smtClean="0"/>
              <a:t>‹#›</a:t>
            </a:fld>
            <a:endParaRPr lang="zh-HK" altLang="en-US"/>
          </a:p>
        </p:txBody>
      </p:sp>
    </p:spTree>
    <p:extLst>
      <p:ext uri="{BB962C8B-B14F-4D97-AF65-F5344CB8AC3E}">
        <p14:creationId xmlns:p14="http://schemas.microsoft.com/office/powerpoint/2010/main" val="1781086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
        <p:nvSpPr>
          <p:cNvPr id="4" name="投影片編號版面配置區 3"/>
          <p:cNvSpPr>
            <a:spLocks noGrp="1"/>
          </p:cNvSpPr>
          <p:nvPr>
            <p:ph type="sldNum" sz="quarter" idx="10"/>
          </p:nvPr>
        </p:nvSpPr>
        <p:spPr/>
        <p:txBody>
          <a:bodyPr/>
          <a:lstStyle/>
          <a:p>
            <a:fld id="{98A208E2-9636-4A28-AF61-5251458D578F}" type="slidenum">
              <a:rPr lang="zh-HK" altLang="en-US" smtClean="0"/>
              <a:t>1</a:t>
            </a:fld>
            <a:endParaRPr lang="zh-HK" altLang="en-US"/>
          </a:p>
        </p:txBody>
      </p:sp>
    </p:spTree>
    <p:extLst>
      <p:ext uri="{BB962C8B-B14F-4D97-AF65-F5344CB8AC3E}">
        <p14:creationId xmlns:p14="http://schemas.microsoft.com/office/powerpoint/2010/main" val="17858745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hyperlink" Target="http://steam.ouhk.edu.hk/sym2020/index.html"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steam.ouhk.edu.hk/sym2020/index.html" TargetMode="External"/><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Master" Target="../slideMasters/slideMaster2.xml"/><Relationship Id="rId1" Type="http://schemas.openxmlformats.org/officeDocument/2006/relationships/tags" Target="../tags/tag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內容版面配置區 2"/>
          <p:cNvSpPr>
            <a:spLocks noGrp="1"/>
          </p:cNvSpPr>
          <p:nvPr>
            <p:ph idx="1"/>
          </p:nvPr>
        </p:nvSpPr>
        <p:spPr>
          <a:xfrm>
            <a:off x="372557" y="1731478"/>
            <a:ext cx="10972800" cy="4624655"/>
          </a:xfrm>
        </p:spPr>
        <p:txBody>
          <a:bodyPr>
            <a:normAutofit/>
          </a:bodyPr>
          <a:lstStyle>
            <a:lvl1pPr marL="457189" indent="-457189">
              <a:lnSpc>
                <a:spcPct val="150000"/>
              </a:lnSpc>
              <a:spcBef>
                <a:spcPts val="0"/>
              </a:spcBef>
              <a:buFontTx/>
              <a:buBlip>
                <a:blip r:embed="rId3"/>
              </a:buBlip>
              <a:defRPr sz="3200">
                <a:solidFill>
                  <a:srgbClr val="0E588C"/>
                </a:solidFill>
                <a:latin typeface="Myriad Pro" panose="020B0503030403020204" pitchFamily="34" charset="0"/>
                <a:ea typeface="Adobe 黑体 Std R" pitchFamily="34" charset="-128"/>
              </a:defRPr>
            </a:lvl1pPr>
            <a:lvl2pPr>
              <a:lnSpc>
                <a:spcPct val="150000"/>
              </a:lnSpc>
              <a:spcBef>
                <a:spcPts val="0"/>
              </a:spcBef>
              <a:defRPr sz="3200">
                <a:solidFill>
                  <a:srgbClr val="0E588C"/>
                </a:solidFill>
                <a:latin typeface="Myriad Pro" panose="020B0503030403020204" pitchFamily="34" charset="0"/>
                <a:ea typeface="Adobe 黑体 Std R" pitchFamily="34" charset="-128"/>
              </a:defRPr>
            </a:lvl2pPr>
            <a:lvl3pPr>
              <a:lnSpc>
                <a:spcPct val="150000"/>
              </a:lnSpc>
              <a:spcBef>
                <a:spcPts val="0"/>
              </a:spcBef>
              <a:defRPr sz="3200">
                <a:solidFill>
                  <a:srgbClr val="0E588C"/>
                </a:solidFill>
                <a:latin typeface="Myriad Pro" panose="020B0503030403020204" pitchFamily="34" charset="0"/>
                <a:ea typeface="Adobe 黑体 Std R" pitchFamily="34" charset="-128"/>
              </a:defRPr>
            </a:lvl3pPr>
            <a:lvl4pPr>
              <a:lnSpc>
                <a:spcPct val="150000"/>
              </a:lnSpc>
              <a:spcBef>
                <a:spcPts val="0"/>
              </a:spcBef>
              <a:defRPr sz="3200">
                <a:solidFill>
                  <a:srgbClr val="0E588C"/>
                </a:solidFill>
                <a:latin typeface="Myriad Pro" panose="020B0503030403020204" pitchFamily="34" charset="0"/>
                <a:ea typeface="Adobe 黑体 Std R" pitchFamily="34" charset="-128"/>
              </a:defRPr>
            </a:lvl4pPr>
            <a:lvl5pPr>
              <a:lnSpc>
                <a:spcPct val="150000"/>
              </a:lnSpc>
              <a:spcBef>
                <a:spcPts val="0"/>
              </a:spcBef>
              <a:defRPr sz="3200">
                <a:solidFill>
                  <a:srgbClr val="0E588C"/>
                </a:solidFill>
                <a:latin typeface="Myriad Pro" panose="020B0503030403020204" pitchFamily="34" charset="0"/>
                <a:ea typeface="Adobe 黑体 Std R" pitchFamily="34" charset="-128"/>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endParaRPr lang="zh-HK" altLang="en-US" dirty="0"/>
          </a:p>
        </p:txBody>
      </p:sp>
      <p:sp>
        <p:nvSpPr>
          <p:cNvPr id="6" name="投影片編號版面配置區 5"/>
          <p:cNvSpPr>
            <a:spLocks noGrp="1"/>
          </p:cNvSpPr>
          <p:nvPr>
            <p:ph type="sldNum" sz="quarter" idx="12"/>
          </p:nvPr>
        </p:nvSpPr>
        <p:spPr>
          <a:xfrm>
            <a:off x="115330" y="6330703"/>
            <a:ext cx="497726" cy="365125"/>
          </a:xfrm>
        </p:spPr>
        <p:txBody>
          <a:bodyPr/>
          <a:lstStyle>
            <a:lvl1pPr algn="ctr">
              <a:defRPr>
                <a:solidFill>
                  <a:schemeClr val="accent3">
                    <a:lumMod val="50000"/>
                  </a:schemeClr>
                </a:solidFill>
              </a:defRPr>
            </a:lvl1pPr>
          </a:lstStyle>
          <a:p>
            <a:fld id="{B44CB0C5-55E6-4519-B511-F53B9C1F04A8}" type="slidenum">
              <a:rPr lang="zh-HK" altLang="en-US" smtClean="0"/>
              <a:pPr/>
              <a:t>‹#›</a:t>
            </a:fld>
            <a:endParaRPr lang="zh-HK" altLang="en-US" dirty="0"/>
          </a:p>
        </p:txBody>
      </p:sp>
      <p:sp>
        <p:nvSpPr>
          <p:cNvPr id="8" name="標題 1">
            <a:extLst>
              <a:ext uri="{FF2B5EF4-FFF2-40B4-BE49-F238E27FC236}">
                <a16:creationId xmlns:a16="http://schemas.microsoft.com/office/drawing/2014/main" id="{2497138F-A80D-4D2D-BA0A-13D1F9C20DEF}"/>
              </a:ext>
            </a:extLst>
          </p:cNvPr>
          <p:cNvSpPr>
            <a:spLocks noGrp="1"/>
          </p:cNvSpPr>
          <p:nvPr>
            <p:ph type="ctrTitle" hasCustomPrompt="1"/>
          </p:nvPr>
        </p:nvSpPr>
        <p:spPr>
          <a:xfrm>
            <a:off x="372557" y="386978"/>
            <a:ext cx="9200420" cy="1312953"/>
          </a:xfrm>
        </p:spPr>
        <p:txBody>
          <a:bodyPr>
            <a:normAutofit/>
          </a:bodyPr>
          <a:lstStyle>
            <a:lvl1pPr algn="l">
              <a:defRPr sz="4000">
                <a:solidFill>
                  <a:schemeClr val="bg1">
                    <a:lumMod val="75000"/>
                  </a:schemeClr>
                </a:solidFill>
                <a:latin typeface="Myriad Pro" panose="020B0503030403020204" pitchFamily="34" charset="0"/>
                <a:ea typeface="Adobe 黑体 Std R" pitchFamily="34" charset="-128"/>
              </a:defRPr>
            </a:lvl1pPr>
          </a:lstStyle>
          <a:p>
            <a:endParaRPr lang="zh-TW" altLang="en-US" dirty="0"/>
          </a:p>
        </p:txBody>
      </p:sp>
      <p:sp>
        <p:nvSpPr>
          <p:cNvPr id="10" name="矩形 9"/>
          <p:cNvSpPr/>
          <p:nvPr userDrawn="1"/>
        </p:nvSpPr>
        <p:spPr>
          <a:xfrm>
            <a:off x="596470" y="6392871"/>
            <a:ext cx="6524977" cy="261610"/>
          </a:xfrm>
          <a:prstGeom prst="rect">
            <a:avLst/>
          </a:prstGeom>
        </p:spPr>
        <p:txBody>
          <a:bodyPr wrap="square">
            <a:spAutoFit/>
          </a:bodyPr>
          <a:lstStyle/>
          <a:p>
            <a:r>
              <a:rPr lang="en-US" altLang="zh-TW" sz="1100" kern="2000" dirty="0">
                <a:solidFill>
                  <a:schemeClr val="accent4">
                    <a:lumMod val="75000"/>
                  </a:schemeClr>
                </a:solidFill>
                <a:latin typeface="Century Gothic" panose="020B0502020202020204" pitchFamily="34" charset="0"/>
                <a:hlinkClick r:id="rId4"/>
              </a:rPr>
              <a:t>Jockey Club STEAM Education Resources Sharing Scheme</a:t>
            </a:r>
            <a:endParaRPr lang="en-US" altLang="zh-TW" sz="1100" kern="2000" dirty="0">
              <a:solidFill>
                <a:schemeClr val="accent4">
                  <a:lumMod val="75000"/>
                </a:schemeClr>
              </a:solidFill>
              <a:latin typeface="Century Gothic" panose="020B0502020202020204" pitchFamily="34" charset="0"/>
            </a:endParaRPr>
          </a:p>
        </p:txBody>
      </p:sp>
      <p:sp>
        <p:nvSpPr>
          <p:cNvPr id="12" name="標題 2">
            <a:extLst>
              <a:ext uri="{FF2B5EF4-FFF2-40B4-BE49-F238E27FC236}">
                <a16:creationId xmlns:a16="http://schemas.microsoft.com/office/drawing/2014/main" id="{27E4476A-D0B7-4F17-818C-B5D67AE8AB86}"/>
              </a:ext>
            </a:extLst>
          </p:cNvPr>
          <p:cNvSpPr txBox="1">
            <a:spLocks/>
          </p:cNvSpPr>
          <p:nvPr userDrawn="1"/>
        </p:nvSpPr>
        <p:spPr>
          <a:xfrm>
            <a:off x="386500" y="113125"/>
            <a:ext cx="2828042" cy="386978"/>
          </a:xfrm>
          <a:prstGeom prst="rect">
            <a:avLst/>
          </a:prstGeom>
        </p:spPr>
        <p:txBody>
          <a:bodyPr vert="horz" lIns="121917" tIns="60958" rIns="121917" bIns="60958" rtlCol="0" anchor="ctr">
            <a:no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r>
              <a:rPr lang="en-US" altLang="zh-TW" sz="1300" dirty="0">
                <a:solidFill>
                  <a:schemeClr val="accent6">
                    <a:lumMod val="50000"/>
                  </a:schemeClr>
                </a:solidFill>
                <a:latin typeface="Helvetica LT Std" panose="020B0504020202020204" pitchFamily="34" charset="0"/>
              </a:rPr>
              <a:t>Eternal War - Pathogens</a:t>
            </a:r>
            <a:endParaRPr lang="zh-TW" altLang="en-US" sz="1300" dirty="0">
              <a:solidFill>
                <a:schemeClr val="accent6">
                  <a:lumMod val="50000"/>
                </a:schemeClr>
              </a:solidFill>
              <a:latin typeface="Helvetica LT Std" panose="020B0504020202020204" pitchFamily="34" charset="0"/>
            </a:endParaRPr>
          </a:p>
        </p:txBody>
      </p:sp>
    </p:spTree>
    <p:custDataLst>
      <p:tags r:id="rId1"/>
    </p:custDataLst>
    <p:extLst>
      <p:ext uri="{BB962C8B-B14F-4D97-AF65-F5344CB8AC3E}">
        <p14:creationId xmlns:p14="http://schemas.microsoft.com/office/powerpoint/2010/main" val="234243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11" name="標題 2">
            <a:extLst>
              <a:ext uri="{FF2B5EF4-FFF2-40B4-BE49-F238E27FC236}">
                <a16:creationId xmlns:a16="http://schemas.microsoft.com/office/drawing/2014/main" id="{27E4476A-D0B7-4F17-818C-B5D67AE8AB86}"/>
              </a:ext>
            </a:extLst>
          </p:cNvPr>
          <p:cNvSpPr txBox="1">
            <a:spLocks/>
          </p:cNvSpPr>
          <p:nvPr userDrawn="1"/>
        </p:nvSpPr>
        <p:spPr>
          <a:xfrm>
            <a:off x="386500" y="113125"/>
            <a:ext cx="2828042" cy="386978"/>
          </a:xfrm>
          <a:prstGeom prst="rect">
            <a:avLst/>
          </a:prstGeom>
        </p:spPr>
        <p:txBody>
          <a:bodyPr vert="horz" lIns="121917" tIns="60958" rIns="121917" bIns="60958" rtlCol="0" anchor="ctr">
            <a:no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r>
              <a:rPr lang="en-US" altLang="zh-TW" sz="1300" dirty="0">
                <a:solidFill>
                  <a:schemeClr val="accent6">
                    <a:lumMod val="50000"/>
                  </a:schemeClr>
                </a:solidFill>
                <a:latin typeface="Helvetica LT Std" panose="020B0504020202020204" pitchFamily="34" charset="0"/>
              </a:rPr>
              <a:t>Eternal War - Pathogens</a:t>
            </a:r>
            <a:endParaRPr lang="zh-TW" altLang="en-US" sz="1300" dirty="0">
              <a:solidFill>
                <a:schemeClr val="accent6">
                  <a:lumMod val="50000"/>
                </a:schemeClr>
              </a:solidFill>
              <a:latin typeface="Helvetica LT Std" panose="020B0504020202020204" pitchFamily="34" charset="0"/>
            </a:endParaRPr>
          </a:p>
        </p:txBody>
      </p:sp>
      <p:sp>
        <p:nvSpPr>
          <p:cNvPr id="12" name="標題 1">
            <a:extLst>
              <a:ext uri="{FF2B5EF4-FFF2-40B4-BE49-F238E27FC236}">
                <a16:creationId xmlns:a16="http://schemas.microsoft.com/office/drawing/2014/main" id="{2497138F-A80D-4D2D-BA0A-13D1F9C20DEF}"/>
              </a:ext>
            </a:extLst>
          </p:cNvPr>
          <p:cNvSpPr>
            <a:spLocks noGrp="1"/>
          </p:cNvSpPr>
          <p:nvPr>
            <p:ph type="ctrTitle" hasCustomPrompt="1"/>
          </p:nvPr>
        </p:nvSpPr>
        <p:spPr>
          <a:xfrm>
            <a:off x="372557" y="386978"/>
            <a:ext cx="9200420" cy="1312953"/>
          </a:xfrm>
        </p:spPr>
        <p:txBody>
          <a:bodyPr>
            <a:normAutofit/>
          </a:bodyPr>
          <a:lstStyle>
            <a:lvl1pPr algn="l">
              <a:defRPr sz="4000">
                <a:solidFill>
                  <a:schemeClr val="bg1">
                    <a:lumMod val="75000"/>
                  </a:schemeClr>
                </a:solidFill>
                <a:latin typeface="Myriad Pro" panose="020B0503030403020204" pitchFamily="34" charset="0"/>
                <a:ea typeface="Adobe 黑体 Std R" pitchFamily="34" charset="-128"/>
              </a:defRPr>
            </a:lvl1pPr>
          </a:lstStyle>
          <a:p>
            <a:endParaRPr lang="zh-TW" altLang="en-US" dirty="0"/>
          </a:p>
        </p:txBody>
      </p:sp>
      <p:sp>
        <p:nvSpPr>
          <p:cNvPr id="13" name="投影片編號版面配置區 5"/>
          <p:cNvSpPr>
            <a:spLocks noGrp="1"/>
          </p:cNvSpPr>
          <p:nvPr>
            <p:ph type="sldNum" sz="quarter" idx="12"/>
          </p:nvPr>
        </p:nvSpPr>
        <p:spPr>
          <a:xfrm>
            <a:off x="115330" y="6330703"/>
            <a:ext cx="497726" cy="365125"/>
          </a:xfrm>
        </p:spPr>
        <p:txBody>
          <a:bodyPr/>
          <a:lstStyle>
            <a:lvl1pPr algn="ctr">
              <a:defRPr>
                <a:solidFill>
                  <a:schemeClr val="accent3">
                    <a:lumMod val="50000"/>
                  </a:schemeClr>
                </a:solidFill>
              </a:defRPr>
            </a:lvl1pPr>
          </a:lstStyle>
          <a:p>
            <a:fld id="{B44CB0C5-55E6-4519-B511-F53B9C1F04A8}" type="slidenum">
              <a:rPr lang="zh-HK" altLang="en-US" smtClean="0"/>
              <a:pPr/>
              <a:t>‹#›</a:t>
            </a:fld>
            <a:endParaRPr lang="zh-HK" altLang="en-US" dirty="0"/>
          </a:p>
        </p:txBody>
      </p:sp>
      <p:sp>
        <p:nvSpPr>
          <p:cNvPr id="14" name="矩形 13"/>
          <p:cNvSpPr/>
          <p:nvPr userDrawn="1"/>
        </p:nvSpPr>
        <p:spPr>
          <a:xfrm>
            <a:off x="596470" y="6392871"/>
            <a:ext cx="6524977" cy="261610"/>
          </a:xfrm>
          <a:prstGeom prst="rect">
            <a:avLst/>
          </a:prstGeom>
        </p:spPr>
        <p:txBody>
          <a:bodyPr wrap="square">
            <a:spAutoFit/>
          </a:bodyPr>
          <a:lstStyle/>
          <a:p>
            <a:r>
              <a:rPr lang="en-US" altLang="zh-TW" sz="1100" kern="2000" dirty="0">
                <a:solidFill>
                  <a:schemeClr val="accent4">
                    <a:lumMod val="75000"/>
                  </a:schemeClr>
                </a:solidFill>
                <a:latin typeface="Century Gothic" panose="020B0502020202020204" pitchFamily="34" charset="0"/>
                <a:hlinkClick r:id="rId3"/>
              </a:rPr>
              <a:t>Jockey Club STEAM Education Resources Sharing Scheme</a:t>
            </a:r>
            <a:endParaRPr lang="en-US" altLang="zh-TW" sz="1100" kern="2000" dirty="0">
              <a:solidFill>
                <a:schemeClr val="accent4">
                  <a:lumMod val="75000"/>
                </a:schemeClr>
              </a:solidFill>
              <a:latin typeface="Century Gothic" panose="020B0502020202020204" pitchFamily="34" charset="0"/>
            </a:endParaRPr>
          </a:p>
        </p:txBody>
      </p:sp>
    </p:spTree>
    <p:custDataLst>
      <p:tags r:id="rId1"/>
    </p:custDataLst>
    <p:extLst>
      <p:ext uri="{BB962C8B-B14F-4D97-AF65-F5344CB8AC3E}">
        <p14:creationId xmlns:p14="http://schemas.microsoft.com/office/powerpoint/2010/main" val="719162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Cover">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29663216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609600" y="274639"/>
            <a:ext cx="10972800" cy="1143000"/>
          </a:xfrm>
          <a:prstGeom prst="rect">
            <a:avLst/>
          </a:prstGeom>
        </p:spPr>
        <p:txBody>
          <a:bodyPr vert="horz" lIns="121917" tIns="60958" rIns="121917" bIns="60958" rtlCol="0" anchor="ctr">
            <a:normAutofit/>
          </a:bodyPr>
          <a:lstStyle/>
          <a:p>
            <a:r>
              <a:rPr lang="zh-TW" altLang="en-US" dirty="0"/>
              <a:t>按一下以編輯母片標題樣式</a:t>
            </a:r>
            <a:endParaRPr lang="zh-HK" altLang="en-US" dirty="0"/>
          </a:p>
        </p:txBody>
      </p:sp>
      <p:sp>
        <p:nvSpPr>
          <p:cNvPr id="3" name="文字版面配置區 2"/>
          <p:cNvSpPr>
            <a:spLocks noGrp="1"/>
          </p:cNvSpPr>
          <p:nvPr>
            <p:ph type="body" idx="1"/>
          </p:nvPr>
        </p:nvSpPr>
        <p:spPr>
          <a:xfrm>
            <a:off x="609600" y="1600201"/>
            <a:ext cx="10972800" cy="4525963"/>
          </a:xfrm>
          <a:prstGeom prst="rect">
            <a:avLst/>
          </a:prstGeom>
        </p:spPr>
        <p:txBody>
          <a:bodyPr vert="horz" lIns="121917" tIns="60958" rIns="121917" bIns="60958" rtlCol="0">
            <a:normAutofit/>
          </a:body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endParaRPr lang="zh-HK" altLang="en-US" dirty="0"/>
          </a:p>
        </p:txBody>
      </p:sp>
      <p:sp>
        <p:nvSpPr>
          <p:cNvPr id="4" name="日期版面配置區 3"/>
          <p:cNvSpPr>
            <a:spLocks noGrp="1"/>
          </p:cNvSpPr>
          <p:nvPr>
            <p:ph type="dt" sz="half" idx="2"/>
          </p:nvPr>
        </p:nvSpPr>
        <p:spPr>
          <a:xfrm>
            <a:off x="609600" y="6356351"/>
            <a:ext cx="2844800" cy="365125"/>
          </a:xfrm>
          <a:prstGeom prst="rect">
            <a:avLst/>
          </a:prstGeom>
        </p:spPr>
        <p:txBody>
          <a:bodyPr vert="horz" lIns="121917" tIns="60958" rIns="121917" bIns="60958" rtlCol="0" anchor="ctr"/>
          <a:lstStyle>
            <a:lvl1pPr algn="l">
              <a:defRPr sz="1600">
                <a:solidFill>
                  <a:schemeClr val="tx1">
                    <a:tint val="75000"/>
                  </a:schemeClr>
                </a:solidFill>
              </a:defRPr>
            </a:lvl1pPr>
          </a:lstStyle>
          <a:p>
            <a:fld id="{CFED8D34-12CA-420B-BF2D-8A0C4D5F2F40}" type="datetime1">
              <a:rPr lang="zh-HK" altLang="en-US" smtClean="0"/>
              <a:t>30/7/2024</a:t>
            </a:fld>
            <a:endParaRPr lang="zh-HK" altLang="en-US"/>
          </a:p>
        </p:txBody>
      </p:sp>
      <p:sp>
        <p:nvSpPr>
          <p:cNvPr id="5" name="頁尾版面配置區 4"/>
          <p:cNvSpPr>
            <a:spLocks noGrp="1"/>
          </p:cNvSpPr>
          <p:nvPr>
            <p:ph type="ftr" sz="quarter" idx="3"/>
          </p:nvPr>
        </p:nvSpPr>
        <p:spPr>
          <a:xfrm>
            <a:off x="4165600" y="6356351"/>
            <a:ext cx="3860800" cy="365125"/>
          </a:xfrm>
          <a:prstGeom prst="rect">
            <a:avLst/>
          </a:prstGeom>
        </p:spPr>
        <p:txBody>
          <a:bodyPr vert="horz" lIns="121917" tIns="60958" rIns="121917" bIns="60958" rtlCol="0" anchor="ctr"/>
          <a:lstStyle>
            <a:lvl1pPr algn="ctr">
              <a:defRPr sz="1600">
                <a:solidFill>
                  <a:schemeClr val="tx1">
                    <a:tint val="75000"/>
                  </a:schemeClr>
                </a:solidFill>
              </a:defRPr>
            </a:lvl1pPr>
          </a:lstStyle>
          <a:p>
            <a:endParaRPr lang="zh-HK" altLang="en-US"/>
          </a:p>
        </p:txBody>
      </p:sp>
      <p:sp>
        <p:nvSpPr>
          <p:cNvPr id="6" name="投影片編號版面配置區 5"/>
          <p:cNvSpPr>
            <a:spLocks noGrp="1"/>
          </p:cNvSpPr>
          <p:nvPr>
            <p:ph type="sldNum" sz="quarter" idx="4"/>
          </p:nvPr>
        </p:nvSpPr>
        <p:spPr>
          <a:xfrm>
            <a:off x="8737600" y="6356351"/>
            <a:ext cx="2844800" cy="365125"/>
          </a:xfrm>
          <a:prstGeom prst="rect">
            <a:avLst/>
          </a:prstGeom>
        </p:spPr>
        <p:txBody>
          <a:bodyPr vert="horz" lIns="121917" tIns="60958" rIns="121917" bIns="60958" rtlCol="0" anchor="ctr"/>
          <a:lstStyle>
            <a:lvl1pPr algn="r">
              <a:defRPr sz="1600">
                <a:solidFill>
                  <a:schemeClr val="tx1">
                    <a:tint val="75000"/>
                  </a:schemeClr>
                </a:solidFill>
              </a:defRPr>
            </a:lvl1pPr>
          </a:lstStyle>
          <a:p>
            <a:fld id="{B44CB0C5-55E6-4519-B511-F53B9C1F04A8}" type="slidenum">
              <a:rPr lang="zh-HK" altLang="en-US" smtClean="0"/>
              <a:t>‹#›</a:t>
            </a:fld>
            <a:endParaRPr lang="zh-HK" altLang="en-US"/>
          </a:p>
        </p:txBody>
      </p:sp>
    </p:spTree>
    <p:custDataLst>
      <p:tags r:id="rId4"/>
    </p:custDataLst>
    <p:extLst>
      <p:ext uri="{BB962C8B-B14F-4D97-AF65-F5344CB8AC3E}">
        <p14:creationId xmlns:p14="http://schemas.microsoft.com/office/powerpoint/2010/main" val="1537106474"/>
      </p:ext>
    </p:extLst>
  </p:cSld>
  <p:clrMap bg1="lt1" tx1="dk1" bg2="lt2" tx2="dk2" accent1="accent1" accent2="accent2" accent3="accent3" accent4="accent4" accent5="accent5" accent6="accent6" hlink="hlink" folHlink="folHlink"/>
  <p:sldLayoutIdLst>
    <p:sldLayoutId id="2147483675" r:id="rId1"/>
    <p:sldLayoutId id="2147483676" r:id="rId2"/>
  </p:sldLayoutIdLs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HK"/>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a:t>按一下以編輯母片標題樣式</a:t>
            </a:r>
            <a:endParaRPr lang="en-US"/>
          </a:p>
        </p:txBody>
      </p:sp>
      <p:sp>
        <p:nvSpPr>
          <p:cNvPr id="3" name="文字版面配置區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p>
        </p:txBody>
      </p:sp>
      <p:sp>
        <p:nvSpPr>
          <p:cNvPr id="4" name="日期版面配置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B3210C-A70B-4A21-99C6-C7645F52CF44}" type="datetimeFigureOut">
              <a:rPr lang="en-US" smtClean="0"/>
              <a:t>7/30/2024</a:t>
            </a:fld>
            <a:endParaRPr lang="en-US"/>
          </a:p>
        </p:txBody>
      </p:sp>
      <p:sp>
        <p:nvSpPr>
          <p:cNvPr id="5" name="頁尾版面配置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投影片編號版面配置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76E5E0-70B4-4EF2-B58A-5D012A943E76}" type="slidenum">
              <a:rPr lang="en-US" smtClean="0"/>
              <a:t>‹#›</a:t>
            </a:fld>
            <a:endParaRPr lang="en-US"/>
          </a:p>
        </p:txBody>
      </p:sp>
    </p:spTree>
    <p:extLst>
      <p:ext uri="{BB962C8B-B14F-4D97-AF65-F5344CB8AC3E}">
        <p14:creationId xmlns:p14="http://schemas.microsoft.com/office/powerpoint/2010/main" val="3751058460"/>
      </p:ext>
    </p:extLst>
  </p:cSld>
  <p:clrMap bg1="lt1" tx1="dk1" bg2="lt2" tx2="dk2" accent1="accent1" accent2="accent2" accent3="accent3" accent4="accent4" accent5="accent5" accent6="accent6" hlink="hlink" folHlink="folHlink"/>
  <p:sldLayoutIdLst>
    <p:sldLayoutId id="2147483692"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team.ouhk.edu.hk/"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30.png"/><Relationship Id="rId7" Type="http://schemas.openxmlformats.org/officeDocument/2006/relationships/hyperlink" Target="https://creativecommons.org/licenses/by-nc/4.0/" TargetMode="External"/><Relationship Id="rId2" Type="http://schemas.openxmlformats.org/officeDocument/2006/relationships/image" Target="../media/image29.jpeg"/><Relationship Id="rId1" Type="http://schemas.openxmlformats.org/officeDocument/2006/relationships/slideLayout" Target="../slideLayouts/slideLayout1.xml"/><Relationship Id="rId6" Type="http://schemas.openxmlformats.org/officeDocument/2006/relationships/hyperlink" Target="https://www.pngall.com/firefly-png/download/57798" TargetMode="External"/><Relationship Id="rId11" Type="http://schemas.openxmlformats.org/officeDocument/2006/relationships/image" Target="../media/image33.png"/><Relationship Id="rId5" Type="http://schemas.openxmlformats.org/officeDocument/2006/relationships/image" Target="../media/image28.png"/><Relationship Id="rId10" Type="http://schemas.openxmlformats.org/officeDocument/2006/relationships/hyperlink" Target="http://creativecommons.org/licenses/by-nc-sa/4.0/" TargetMode="External"/><Relationship Id="rId4" Type="http://schemas.openxmlformats.org/officeDocument/2006/relationships/image" Target="../media/image31.png"/><Relationship Id="rId9" Type="http://schemas.openxmlformats.org/officeDocument/2006/relationships/hyperlink" Target="https://tekhdecoded.com/fireflies-generate-powerful-ultrasonic-musical-armour-to-protect-themselves-from-turning-into-bat-food/"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18.jpe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2.jpeg"/><Relationship Id="rId7" Type="http://schemas.openxmlformats.org/officeDocument/2006/relationships/image" Target="../media/image14.jpeg"/><Relationship Id="rId2" Type="http://schemas.openxmlformats.org/officeDocument/2006/relationships/image" Target="../media/image11.jpeg"/><Relationship Id="rId1" Type="http://schemas.openxmlformats.org/officeDocument/2006/relationships/slideLayout" Target="../slideLayouts/slideLayout1.xml"/><Relationship Id="rId6" Type="http://schemas.openxmlformats.org/officeDocument/2006/relationships/hyperlink" Target="http://creativecommons.org/licenses/by-nc-sa/4.0/" TargetMode="External"/><Relationship Id="rId5" Type="http://schemas.openxmlformats.org/officeDocument/2006/relationships/hyperlink" Target="https://www.cos.io/blog/transparent-definitions-and-community-signals-growth-open-science-community" TargetMode="Externa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a:extLst>
              <a:ext uri="{FF2B5EF4-FFF2-40B4-BE49-F238E27FC236}">
                <a16:creationId xmlns:a16="http://schemas.microsoft.com/office/drawing/2014/main" id="{27E4476A-D0B7-4F17-818C-B5D67AE8AB86}"/>
              </a:ext>
            </a:extLst>
          </p:cNvPr>
          <p:cNvSpPr>
            <a:spLocks noGrp="1"/>
          </p:cNvSpPr>
          <p:nvPr>
            <p:ph type="title" idx="4294967295"/>
          </p:nvPr>
        </p:nvSpPr>
        <p:spPr>
          <a:xfrm>
            <a:off x="349962" y="2045248"/>
            <a:ext cx="5000635" cy="704157"/>
          </a:xfrm>
        </p:spPr>
        <p:txBody>
          <a:bodyPr>
            <a:normAutofit/>
          </a:bodyPr>
          <a:lstStyle/>
          <a:p>
            <a:endParaRPr lang="en-US" altLang="zh-TW" sz="2800" dirty="0">
              <a:solidFill>
                <a:srgbClr val="FFFFFF"/>
              </a:solidFill>
              <a:latin typeface="Helvetica LT Std" panose="020B0504020202020204" pitchFamily="34" charset="0"/>
              <a:ea typeface="新細明體"/>
            </a:endParaRPr>
          </a:p>
        </p:txBody>
      </p:sp>
      <p:sp>
        <p:nvSpPr>
          <p:cNvPr id="5" name="標題 2">
            <a:extLst>
              <a:ext uri="{FF2B5EF4-FFF2-40B4-BE49-F238E27FC236}">
                <a16:creationId xmlns:a16="http://schemas.microsoft.com/office/drawing/2014/main" id="{8E7A87A1-ECAB-4B0D-AB35-1404DA5C9ADB}"/>
              </a:ext>
            </a:extLst>
          </p:cNvPr>
          <p:cNvSpPr txBox="1">
            <a:spLocks/>
          </p:cNvSpPr>
          <p:nvPr/>
        </p:nvSpPr>
        <p:spPr>
          <a:xfrm>
            <a:off x="1160096" y="5716634"/>
            <a:ext cx="4484095" cy="696434"/>
          </a:xfrm>
          <a:prstGeom prst="rect">
            <a:avLst/>
          </a:prstGeom>
        </p:spPr>
        <p:txBody>
          <a:bodyPr vert="horz" lIns="121917" tIns="60958" rIns="121917" bIns="60958" rtlCol="0" anchor="ctr">
            <a:norm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spcBef>
                <a:spcPts val="600"/>
              </a:spcBef>
            </a:pPr>
            <a:r>
              <a:rPr lang="en-US" altLang="zh-TW" sz="1400" kern="2000" dirty="0">
                <a:solidFill>
                  <a:srgbClr val="FFFFFF"/>
                </a:solidFill>
                <a:latin typeface="Century Gothic" panose="020B0502020202020204" pitchFamily="34" charset="0"/>
                <a:hlinkClick r:id="rId4"/>
              </a:rPr>
              <a:t>Jockey Club </a:t>
            </a:r>
          </a:p>
          <a:p>
            <a:pPr algn="l">
              <a:spcBef>
                <a:spcPts val="600"/>
              </a:spcBef>
            </a:pPr>
            <a:r>
              <a:rPr lang="en-US" altLang="zh-TW" sz="1400" kern="2000" dirty="0">
                <a:solidFill>
                  <a:srgbClr val="FFFFFF"/>
                </a:solidFill>
                <a:latin typeface="Century Gothic" panose="020B0502020202020204" pitchFamily="34" charset="0"/>
                <a:hlinkClick r:id="rId4"/>
              </a:rPr>
              <a:t>STEAM Education Resources Sharing Scheme</a:t>
            </a:r>
            <a:endParaRPr lang="en-US" altLang="zh-TW" sz="1400" kern="2000" dirty="0">
              <a:solidFill>
                <a:srgbClr val="FFFFFF"/>
              </a:solidFill>
              <a:latin typeface="Century Gothic" panose="020B0502020202020204" pitchFamily="34" charset="0"/>
            </a:endParaRPr>
          </a:p>
        </p:txBody>
      </p:sp>
      <p:sp>
        <p:nvSpPr>
          <p:cNvPr id="6" name="矩形 5">
            <a:extLst>
              <a:ext uri="{FF2B5EF4-FFF2-40B4-BE49-F238E27FC236}">
                <a16:creationId xmlns:a16="http://schemas.microsoft.com/office/drawing/2014/main" id="{C1E4678A-C2FC-4306-82DA-2F62E1F3D4CE}"/>
              </a:ext>
            </a:extLst>
          </p:cNvPr>
          <p:cNvSpPr/>
          <p:nvPr/>
        </p:nvSpPr>
        <p:spPr>
          <a:xfrm>
            <a:off x="349962" y="934478"/>
            <a:ext cx="6135679" cy="923330"/>
          </a:xfrm>
          <a:prstGeom prst="rect">
            <a:avLst/>
          </a:prstGeom>
          <a:noFill/>
        </p:spPr>
        <p:txBody>
          <a:bodyPr wrap="square">
            <a:spAutoFit/>
          </a:bodyPr>
          <a:lstStyle>
            <a:defPPr>
              <a:defRPr lang="en-US"/>
            </a:defPPr>
            <a:lvl1pPr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1pPr>
            <a:lvl2pPr marL="457200"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2pPr>
            <a:lvl3pPr marL="914400"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3pPr>
            <a:lvl4pPr marL="1371600"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4pPr>
            <a:lvl5pPr marL="1828800"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5pPr>
            <a:lvl6pPr marL="2286000" algn="l" defTabSz="914400" rtl="0" eaLnBrk="1" latinLnBrk="0" hangingPunct="1">
              <a:defRPr sz="5000" kern="1200">
                <a:solidFill>
                  <a:schemeClr val="tx1"/>
                </a:solidFill>
                <a:latin typeface="Arial" panose="020B0604020202020204" pitchFamily="34" charset="0"/>
                <a:ea typeface="標楷體" panose="03000509000000000000" pitchFamily="65" charset="-120"/>
                <a:cs typeface="+mn-cs"/>
              </a:defRPr>
            </a:lvl6pPr>
            <a:lvl7pPr marL="2743200" algn="l" defTabSz="914400" rtl="0" eaLnBrk="1" latinLnBrk="0" hangingPunct="1">
              <a:defRPr sz="5000" kern="1200">
                <a:solidFill>
                  <a:schemeClr val="tx1"/>
                </a:solidFill>
                <a:latin typeface="Arial" panose="020B0604020202020204" pitchFamily="34" charset="0"/>
                <a:ea typeface="標楷體" panose="03000509000000000000" pitchFamily="65" charset="-120"/>
                <a:cs typeface="+mn-cs"/>
              </a:defRPr>
            </a:lvl7pPr>
            <a:lvl8pPr marL="3200400" algn="l" defTabSz="914400" rtl="0" eaLnBrk="1" latinLnBrk="0" hangingPunct="1">
              <a:defRPr sz="5000" kern="1200">
                <a:solidFill>
                  <a:schemeClr val="tx1"/>
                </a:solidFill>
                <a:latin typeface="Arial" panose="020B0604020202020204" pitchFamily="34" charset="0"/>
                <a:ea typeface="標楷體" panose="03000509000000000000" pitchFamily="65" charset="-120"/>
                <a:cs typeface="+mn-cs"/>
              </a:defRPr>
            </a:lvl8pPr>
            <a:lvl9pPr marL="3657600" algn="l" defTabSz="914400" rtl="0" eaLnBrk="1" latinLnBrk="0" hangingPunct="1">
              <a:defRPr sz="5000" kern="1200">
                <a:solidFill>
                  <a:schemeClr val="tx1"/>
                </a:solidFill>
                <a:latin typeface="Arial" panose="020B0604020202020204" pitchFamily="34" charset="0"/>
                <a:ea typeface="標楷體" panose="03000509000000000000" pitchFamily="65" charset="-120"/>
                <a:cs typeface="+mn-cs"/>
              </a:defRPr>
            </a:lvl9pPr>
          </a:lstStyle>
          <a:p>
            <a:pPr>
              <a:defRPr/>
            </a:pPr>
            <a:r>
              <a:rPr lang="en-US" altLang="zh-HK" sz="5400" dirty="0">
                <a:gradFill>
                  <a:gsLst>
                    <a:gs pos="77000">
                      <a:srgbClr val="FFFFFF"/>
                    </a:gs>
                    <a:gs pos="27000">
                      <a:srgbClr val="ABCFE7"/>
                    </a:gs>
                  </a:gsLst>
                  <a:lin ang="5400000" scaled="0"/>
                </a:gradFill>
                <a:effectLst>
                  <a:innerShdw blurRad="88900">
                    <a:prstClr val="black">
                      <a:alpha val="42000"/>
                    </a:prstClr>
                  </a:innerShdw>
                </a:effectLst>
                <a:latin typeface="Helvetica LT Std" panose="020B0504020202020204" pitchFamily="34" charset="0"/>
              </a:rPr>
              <a:t>Is It Really Clean?</a:t>
            </a:r>
            <a:endParaRPr lang="en-US" altLang="zh-TW" sz="4800" dirty="0">
              <a:gradFill>
                <a:gsLst>
                  <a:gs pos="77000">
                    <a:srgbClr val="FFFFFF"/>
                  </a:gs>
                  <a:gs pos="27000">
                    <a:srgbClr val="ABCFE7"/>
                  </a:gs>
                </a:gsLst>
                <a:lin ang="5400000" scaled="0"/>
              </a:gradFill>
              <a:effectLst>
                <a:innerShdw blurRad="88900">
                  <a:prstClr val="black">
                    <a:alpha val="42000"/>
                  </a:prstClr>
                </a:innerShdw>
              </a:effectLst>
              <a:latin typeface="Helvetica LT Std" panose="020B0504020202020204" pitchFamily="34" charset="0"/>
            </a:endParaRPr>
          </a:p>
        </p:txBody>
      </p:sp>
      <p:sp>
        <p:nvSpPr>
          <p:cNvPr id="4" name="矩形 3">
            <a:hlinkClick r:id="rId4"/>
          </p:cNvPr>
          <p:cNvSpPr/>
          <p:nvPr/>
        </p:nvSpPr>
        <p:spPr>
          <a:xfrm>
            <a:off x="1572972" y="5033414"/>
            <a:ext cx="5193588"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圖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4171" y="5781213"/>
            <a:ext cx="595052" cy="595052"/>
          </a:xfrm>
          <a:prstGeom prst="rect">
            <a:avLst/>
          </a:prstGeom>
        </p:spPr>
      </p:pic>
      <p:pic>
        <p:nvPicPr>
          <p:cNvPr id="2" name="圖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8488" y="5910608"/>
            <a:ext cx="1005435" cy="373973"/>
          </a:xfrm>
          <a:prstGeom prst="rect">
            <a:avLst/>
          </a:prstGeom>
        </p:spPr>
      </p:pic>
    </p:spTree>
    <p:custDataLst>
      <p:tags r:id="rId1"/>
    </p:custDataLst>
    <p:extLst>
      <p:ext uri="{BB962C8B-B14F-4D97-AF65-F5344CB8AC3E}">
        <p14:creationId xmlns:p14="http://schemas.microsoft.com/office/powerpoint/2010/main" val="937486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10</a:t>
            </a:fld>
            <a:endParaRPr lang="zh-HK" altLang="en-US" dirty="0"/>
          </a:p>
        </p:txBody>
      </p:sp>
      <p:sp>
        <p:nvSpPr>
          <p:cNvPr id="5" name="TextBox 3"/>
          <p:cNvSpPr txBox="1"/>
          <p:nvPr/>
        </p:nvSpPr>
        <p:spPr>
          <a:xfrm>
            <a:off x="295989" y="1386772"/>
            <a:ext cx="11655627"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Spread plate method:</a:t>
            </a:r>
            <a:r>
              <a:rPr lang="en-US" sz="2800" b="1" dirty="0">
                <a:solidFill>
                  <a:srgbClr val="7030A0"/>
                </a:solidFill>
                <a:latin typeface="Myriad Pro" panose="020B0503030403020204" charset="0"/>
              </a:rPr>
              <a:t> </a:t>
            </a:r>
            <a:r>
              <a:rPr lang="en-US" sz="2400" b="1" dirty="0">
                <a:solidFill>
                  <a:srgbClr val="7030A0"/>
                </a:solidFill>
                <a:latin typeface="Myriad Pro" panose="020B0503030403020204" charset="0"/>
              </a:rPr>
              <a:t>Determine the number of living microbial cells in a sample</a:t>
            </a:r>
            <a:endParaRPr lang="en-HK" sz="2400" b="1" u="sng" dirty="0">
              <a:solidFill>
                <a:srgbClr val="7030A0"/>
              </a:solidFill>
              <a:latin typeface="Myriad Pro" panose="020B0503030403020204" charset="0"/>
            </a:endParaRPr>
          </a:p>
        </p:txBody>
      </p:sp>
      <p:sp>
        <p:nvSpPr>
          <p:cNvPr id="6" name="TextBox 6"/>
          <p:cNvSpPr txBox="1"/>
          <p:nvPr/>
        </p:nvSpPr>
        <p:spPr>
          <a:xfrm>
            <a:off x="102130" y="2141204"/>
            <a:ext cx="3445174" cy="1815882"/>
          </a:xfrm>
          <a:prstGeom prst="rect">
            <a:avLst/>
          </a:prstGeom>
          <a:noFill/>
        </p:spPr>
        <p:txBody>
          <a:bodyPr wrap="none" rtlCol="0">
            <a:spAutoFit/>
          </a:bodyPr>
          <a:lstStyle/>
          <a:p>
            <a:r>
              <a:rPr lang="en-US" sz="2800" b="1" dirty="0">
                <a:latin typeface="Myriad Pro" panose="020B0503030403020204" charset="0"/>
              </a:rPr>
              <a:t>To</a:t>
            </a:r>
            <a:r>
              <a:rPr lang="en-US" sz="2800" b="1" dirty="0">
                <a:solidFill>
                  <a:srgbClr val="7030A0"/>
                </a:solidFill>
                <a:latin typeface="Myriad Pro" panose="020B0503030403020204" charset="0"/>
              </a:rPr>
              <a:t> evenly distribute </a:t>
            </a:r>
          </a:p>
          <a:p>
            <a:r>
              <a:rPr lang="en-US" sz="2800" b="1" dirty="0">
                <a:solidFill>
                  <a:srgbClr val="7030A0"/>
                </a:solidFill>
                <a:latin typeface="Myriad Pro" panose="020B0503030403020204" charset="0"/>
              </a:rPr>
              <a:t>the bacteria </a:t>
            </a:r>
            <a:r>
              <a:rPr lang="en-US" sz="2800" b="1" dirty="0">
                <a:latin typeface="Myriad Pro" panose="020B0503030403020204" charset="0"/>
              </a:rPr>
              <a:t>in the sample </a:t>
            </a:r>
          </a:p>
          <a:p>
            <a:r>
              <a:rPr lang="en-US" sz="2800" b="1" dirty="0">
                <a:latin typeface="Myriad Pro" panose="020B0503030403020204" charset="0"/>
              </a:rPr>
              <a:t>on the nutrient </a:t>
            </a:r>
          </a:p>
          <a:p>
            <a:r>
              <a:rPr lang="en-US" sz="2800" b="1" dirty="0">
                <a:latin typeface="Myriad Pro" panose="020B0503030403020204" charset="0"/>
              </a:rPr>
              <a:t>agar plate</a:t>
            </a:r>
            <a:endParaRPr lang="en-HK" sz="2800" b="1" dirty="0">
              <a:latin typeface="Myriad Pro" panose="020B0503030403020204" charset="0"/>
            </a:endParaRPr>
          </a:p>
        </p:txBody>
      </p:sp>
      <p:sp>
        <p:nvSpPr>
          <p:cNvPr id="7" name="TextBox 2"/>
          <p:cNvSpPr txBox="1"/>
          <p:nvPr/>
        </p:nvSpPr>
        <p:spPr>
          <a:xfrm>
            <a:off x="684872" y="4802656"/>
            <a:ext cx="2292615" cy="1384995"/>
          </a:xfrm>
          <a:prstGeom prst="rect">
            <a:avLst/>
          </a:prstGeom>
          <a:noFill/>
        </p:spPr>
        <p:txBody>
          <a:bodyPr wrap="none" rtlCol="0">
            <a:spAutoFit/>
          </a:bodyPr>
          <a:lstStyle/>
          <a:p>
            <a:r>
              <a:rPr lang="en-US" sz="2800" b="1" dirty="0">
                <a:solidFill>
                  <a:srgbClr val="C00000"/>
                </a:solidFill>
                <a:latin typeface="Myriad Pro" panose="020B0503030403020204" charset="0"/>
              </a:rPr>
              <a:t>Incubate for </a:t>
            </a:r>
          </a:p>
          <a:p>
            <a:r>
              <a:rPr lang="en-US" sz="2800" b="1" dirty="0">
                <a:solidFill>
                  <a:srgbClr val="C00000"/>
                </a:solidFill>
                <a:latin typeface="Myriad Pro" panose="020B0503030403020204" charset="0"/>
              </a:rPr>
              <a:t>24 – 48 hours</a:t>
            </a:r>
          </a:p>
          <a:p>
            <a:r>
              <a:rPr lang="en-US" sz="2800" b="1" dirty="0">
                <a:solidFill>
                  <a:srgbClr val="C00000"/>
                </a:solidFill>
                <a:latin typeface="Myriad Pro" panose="020B0503030403020204" charset="0"/>
              </a:rPr>
              <a:t>at 37 </a:t>
            </a:r>
            <a:r>
              <a:rPr lang="en-US" sz="2800" b="1" baseline="30000" dirty="0">
                <a:solidFill>
                  <a:srgbClr val="C00000"/>
                </a:solidFill>
                <a:latin typeface="Myriad Pro" panose="020B0503030403020204" charset="0"/>
              </a:rPr>
              <a:t>o</a:t>
            </a:r>
            <a:r>
              <a:rPr lang="en-US" sz="2800" b="1" dirty="0">
                <a:solidFill>
                  <a:srgbClr val="C00000"/>
                </a:solidFill>
                <a:latin typeface="Myriad Pro" panose="020B0503030403020204" charset="0"/>
              </a:rPr>
              <a:t>C</a:t>
            </a:r>
            <a:endParaRPr lang="en-HK" sz="2800" b="1" dirty="0">
              <a:solidFill>
                <a:srgbClr val="C00000"/>
              </a:solidFill>
              <a:latin typeface="Myriad Pro" panose="020B0503030403020204" charset="0"/>
            </a:endParaRPr>
          </a:p>
        </p:txBody>
      </p:sp>
      <p:sp>
        <p:nvSpPr>
          <p:cNvPr id="8" name="Down Arrow 5"/>
          <p:cNvSpPr/>
          <p:nvPr/>
        </p:nvSpPr>
        <p:spPr>
          <a:xfrm>
            <a:off x="1290775" y="3957086"/>
            <a:ext cx="599090" cy="8455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pic>
        <p:nvPicPr>
          <p:cNvPr id="9" name="圖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82849" y="2326527"/>
            <a:ext cx="4759498" cy="3751358"/>
          </a:xfrm>
          <a:prstGeom prst="rect">
            <a:avLst/>
          </a:prstGeom>
        </p:spPr>
      </p:pic>
      <p:sp>
        <p:nvSpPr>
          <p:cNvPr id="10" name="Title 1"/>
          <p:cNvSpPr txBox="1">
            <a:spLocks/>
          </p:cNvSpPr>
          <p:nvPr/>
        </p:nvSpPr>
        <p:spPr>
          <a:xfrm>
            <a:off x="295989" y="281132"/>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Tree>
    <p:extLst>
      <p:ext uri="{BB962C8B-B14F-4D97-AF65-F5344CB8AC3E}">
        <p14:creationId xmlns:p14="http://schemas.microsoft.com/office/powerpoint/2010/main" val="6700043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11</a:t>
            </a:fld>
            <a:endParaRPr lang="zh-HK" altLang="en-US" dirty="0"/>
          </a:p>
        </p:txBody>
      </p:sp>
      <p:sp>
        <p:nvSpPr>
          <p:cNvPr id="5" name="Title 1"/>
          <p:cNvSpPr txBox="1">
            <a:spLocks/>
          </p:cNvSpPr>
          <p:nvPr/>
        </p:nvSpPr>
        <p:spPr>
          <a:xfrm>
            <a:off x="298962" y="265889"/>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6" name="TextBox 3"/>
          <p:cNvSpPr txBox="1"/>
          <p:nvPr/>
        </p:nvSpPr>
        <p:spPr>
          <a:xfrm>
            <a:off x="298962" y="1530048"/>
            <a:ext cx="11655627"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Spread plate method:</a:t>
            </a:r>
            <a:r>
              <a:rPr lang="en-US" sz="2800" b="1" dirty="0">
                <a:solidFill>
                  <a:srgbClr val="7030A0"/>
                </a:solidFill>
                <a:latin typeface="Myriad Pro" panose="020B0503030403020204" charset="0"/>
              </a:rPr>
              <a:t> </a:t>
            </a:r>
            <a:r>
              <a:rPr lang="en-US" sz="2400" b="1" dirty="0">
                <a:solidFill>
                  <a:srgbClr val="7030A0"/>
                </a:solidFill>
                <a:latin typeface="Myriad Pro" panose="020B0503030403020204" charset="0"/>
              </a:rPr>
              <a:t>Determine the number of living microbial cells in a sample</a:t>
            </a:r>
            <a:endParaRPr lang="en-HK" sz="2400" b="1" u="sng" dirty="0">
              <a:solidFill>
                <a:srgbClr val="7030A0"/>
              </a:solidFill>
              <a:latin typeface="Myriad Pro" panose="020B0503030403020204" charset="0"/>
            </a:endParaRPr>
          </a:p>
        </p:txBody>
      </p:sp>
      <p:sp>
        <p:nvSpPr>
          <p:cNvPr id="7" name="TextBox 6"/>
          <p:cNvSpPr txBox="1"/>
          <p:nvPr/>
        </p:nvSpPr>
        <p:spPr>
          <a:xfrm>
            <a:off x="298962" y="2330391"/>
            <a:ext cx="6821611" cy="1815882"/>
          </a:xfrm>
          <a:prstGeom prst="rect">
            <a:avLst/>
          </a:prstGeom>
          <a:noFill/>
        </p:spPr>
        <p:txBody>
          <a:bodyPr wrap="none" rtlCol="0">
            <a:spAutoFit/>
          </a:bodyPr>
          <a:lstStyle/>
          <a:p>
            <a:r>
              <a:rPr lang="en-US" sz="2800" b="1" dirty="0">
                <a:latin typeface="Myriad Pro" panose="020B0503030403020204" charset="0"/>
              </a:rPr>
              <a:t>After 24 – 48 hours,</a:t>
            </a:r>
          </a:p>
          <a:p>
            <a:r>
              <a:rPr lang="en-US" sz="2800" b="1" dirty="0">
                <a:solidFill>
                  <a:srgbClr val="7030A0"/>
                </a:solidFill>
                <a:latin typeface="Myriad Pro" panose="020B0503030403020204" charset="0"/>
              </a:rPr>
              <a:t>well separated bacterial colonies </a:t>
            </a:r>
          </a:p>
          <a:p>
            <a:r>
              <a:rPr lang="en-US" sz="2800" b="1" dirty="0">
                <a:latin typeface="Myriad Pro" panose="020B0503030403020204" charset="0"/>
              </a:rPr>
              <a:t>could be observed for counting</a:t>
            </a:r>
          </a:p>
          <a:p>
            <a:r>
              <a:rPr lang="en-US" sz="2800" b="1" dirty="0">
                <a:latin typeface="Myriad Pro" panose="020B0503030403020204" charset="0"/>
              </a:rPr>
              <a:t>(</a:t>
            </a:r>
            <a:r>
              <a:rPr lang="en-US" altLang="zh-TW" sz="2800" b="1" dirty="0">
                <a:latin typeface="Myriad Pro" panose="020B0503030403020204" charset="0"/>
              </a:rPr>
              <a:t>A colony range between 30 -300 is good</a:t>
            </a:r>
            <a:r>
              <a:rPr lang="en-US" sz="2800" b="1" dirty="0">
                <a:latin typeface="Myriad Pro" panose="020B0503030403020204" charset="0"/>
              </a:rPr>
              <a:t>).</a:t>
            </a:r>
            <a:endParaRPr lang="en-HK" sz="2800" b="1" dirty="0">
              <a:latin typeface="Myriad Pro" panose="020B0503030403020204" charset="0"/>
            </a:endParaRPr>
          </a:p>
        </p:txBody>
      </p:sp>
      <p:pic>
        <p:nvPicPr>
          <p:cNvPr id="8" name="圖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95282" y="2053268"/>
            <a:ext cx="3538908" cy="3542240"/>
          </a:xfrm>
          <a:prstGeom prst="rect">
            <a:avLst/>
          </a:prstGeom>
        </p:spPr>
      </p:pic>
    </p:spTree>
    <p:extLst>
      <p:ext uri="{BB962C8B-B14F-4D97-AF65-F5344CB8AC3E}">
        <p14:creationId xmlns:p14="http://schemas.microsoft.com/office/powerpoint/2010/main" val="2076840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12</a:t>
            </a:fld>
            <a:endParaRPr lang="zh-HK" altLang="en-US" dirty="0"/>
          </a:p>
        </p:txBody>
      </p:sp>
      <p:sp>
        <p:nvSpPr>
          <p:cNvPr id="9" name="Title 1"/>
          <p:cNvSpPr txBox="1">
            <a:spLocks/>
          </p:cNvSpPr>
          <p:nvPr/>
        </p:nvSpPr>
        <p:spPr>
          <a:xfrm>
            <a:off x="331074" y="204663"/>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10" name="TextBox 3"/>
          <p:cNvSpPr txBox="1"/>
          <p:nvPr/>
        </p:nvSpPr>
        <p:spPr>
          <a:xfrm>
            <a:off x="364193" y="1280659"/>
            <a:ext cx="11655627"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Spread plate method:</a:t>
            </a:r>
            <a:r>
              <a:rPr lang="en-US" sz="2800" b="1" dirty="0">
                <a:solidFill>
                  <a:srgbClr val="7030A0"/>
                </a:solidFill>
                <a:latin typeface="Myriad Pro" panose="020B0503030403020204" charset="0"/>
              </a:rPr>
              <a:t> </a:t>
            </a:r>
            <a:r>
              <a:rPr lang="en-US" sz="2400" b="1" dirty="0">
                <a:solidFill>
                  <a:srgbClr val="7030A0"/>
                </a:solidFill>
                <a:latin typeface="Myriad Pro" panose="020B0503030403020204" charset="0"/>
              </a:rPr>
              <a:t>Determine the number of living microbial cells in a sample</a:t>
            </a:r>
            <a:endParaRPr lang="en-HK" sz="2400" b="1" u="sng" dirty="0">
              <a:solidFill>
                <a:srgbClr val="7030A0"/>
              </a:solidFill>
              <a:latin typeface="Myriad Pro" panose="020B0503030403020204" charset="0"/>
            </a:endParaRPr>
          </a:p>
        </p:txBody>
      </p:sp>
      <p:sp>
        <p:nvSpPr>
          <p:cNvPr id="11" name="TextBox 6"/>
          <p:cNvSpPr txBox="1"/>
          <p:nvPr/>
        </p:nvSpPr>
        <p:spPr>
          <a:xfrm>
            <a:off x="89336" y="2081649"/>
            <a:ext cx="7083286" cy="1815882"/>
          </a:xfrm>
          <a:prstGeom prst="rect">
            <a:avLst/>
          </a:prstGeom>
          <a:noFill/>
        </p:spPr>
        <p:txBody>
          <a:bodyPr wrap="none" rtlCol="0">
            <a:spAutoFit/>
          </a:bodyPr>
          <a:lstStyle/>
          <a:p>
            <a:r>
              <a:rPr lang="en-US" sz="2800" b="1" dirty="0">
                <a:latin typeface="Myriad Pro" panose="020B0503030403020204" charset="0"/>
              </a:rPr>
              <a:t>After 24 – 48 hours,</a:t>
            </a:r>
          </a:p>
          <a:p>
            <a:r>
              <a:rPr lang="en-US" sz="2800" b="1" dirty="0">
                <a:solidFill>
                  <a:srgbClr val="7030A0"/>
                </a:solidFill>
                <a:latin typeface="Myriad Pro" panose="020B0503030403020204" charset="0"/>
              </a:rPr>
              <a:t>well separated bacterial colonies </a:t>
            </a:r>
          </a:p>
          <a:p>
            <a:r>
              <a:rPr lang="en-US" sz="2800" b="1" dirty="0">
                <a:latin typeface="Myriad Pro" panose="020B0503030403020204" charset="0"/>
              </a:rPr>
              <a:t>could be observed for counting</a:t>
            </a:r>
          </a:p>
          <a:p>
            <a:r>
              <a:rPr lang="en-US" sz="2800" b="1" dirty="0">
                <a:latin typeface="Myriad Pro" panose="020B0503030403020204" charset="0"/>
              </a:rPr>
              <a:t>(A colony range between 30 -300 is good).</a:t>
            </a:r>
            <a:endParaRPr lang="en-HK" sz="2800" b="1" dirty="0">
              <a:latin typeface="Myriad Pro" panose="020B0503030403020204" charset="0"/>
            </a:endParaRPr>
          </a:p>
        </p:txBody>
      </p:sp>
      <p:sp>
        <p:nvSpPr>
          <p:cNvPr id="12" name="Down Arrow 5"/>
          <p:cNvSpPr/>
          <p:nvPr/>
        </p:nvSpPr>
        <p:spPr>
          <a:xfrm>
            <a:off x="1425373" y="3897531"/>
            <a:ext cx="599090" cy="8455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3" name="TextBox 9"/>
          <p:cNvSpPr txBox="1"/>
          <p:nvPr/>
        </p:nvSpPr>
        <p:spPr>
          <a:xfrm>
            <a:off x="4507436" y="5247476"/>
            <a:ext cx="2955489" cy="1200329"/>
          </a:xfrm>
          <a:prstGeom prst="rect">
            <a:avLst/>
          </a:prstGeom>
          <a:noFill/>
        </p:spPr>
        <p:txBody>
          <a:bodyPr wrap="none" rtlCol="0">
            <a:spAutoFit/>
          </a:bodyPr>
          <a:lstStyle/>
          <a:p>
            <a:r>
              <a:rPr lang="en-US" sz="2400" b="1" dirty="0">
                <a:latin typeface="Myriad Pro" panose="020B0503030403020204" charset="0"/>
              </a:rPr>
              <a:t>Too many colonies:</a:t>
            </a:r>
          </a:p>
          <a:p>
            <a:pPr marL="457200" indent="-457200">
              <a:buFont typeface="Arial" panose="020B0604020202020204" pitchFamily="34" charset="0"/>
              <a:buChar char="•"/>
            </a:pPr>
            <a:r>
              <a:rPr lang="en-US" sz="2400" b="1" dirty="0">
                <a:latin typeface="Myriad Pro" panose="020B0503030403020204" charset="0"/>
              </a:rPr>
              <a:t>Merge</a:t>
            </a:r>
          </a:p>
          <a:p>
            <a:pPr marL="457200" indent="-457200">
              <a:buFont typeface="Arial" panose="020B0604020202020204" pitchFamily="34" charset="0"/>
              <a:buChar char="•"/>
            </a:pPr>
            <a:r>
              <a:rPr lang="en-US" sz="2400" b="1" dirty="0">
                <a:latin typeface="Myriad Pro" panose="020B0503030403020204" charset="0"/>
              </a:rPr>
              <a:t>Difficult to count</a:t>
            </a:r>
            <a:endParaRPr lang="en-HK" sz="2400" b="1" dirty="0">
              <a:latin typeface="Myriad Pro" panose="020B0503030403020204" charset="0"/>
            </a:endParaRPr>
          </a:p>
        </p:txBody>
      </p:sp>
      <p:sp>
        <p:nvSpPr>
          <p:cNvPr id="14" name="TextBox 10"/>
          <p:cNvSpPr txBox="1"/>
          <p:nvPr/>
        </p:nvSpPr>
        <p:spPr>
          <a:xfrm>
            <a:off x="475638" y="4743101"/>
            <a:ext cx="2852063" cy="769441"/>
          </a:xfrm>
          <a:prstGeom prst="rect">
            <a:avLst/>
          </a:prstGeom>
          <a:noFill/>
        </p:spPr>
        <p:txBody>
          <a:bodyPr wrap="none" rtlCol="0">
            <a:spAutoFit/>
          </a:bodyPr>
          <a:lstStyle/>
          <a:p>
            <a:r>
              <a:rPr lang="en-US" sz="4400" b="1" dirty="0">
                <a:solidFill>
                  <a:srgbClr val="C00000"/>
                </a:solidFill>
                <a:latin typeface="Myriad Pro" panose="020B0503030403020204" charset="0"/>
              </a:rPr>
              <a:t>Serial dilution</a:t>
            </a:r>
            <a:endParaRPr lang="en-HK" sz="4400" b="1" dirty="0">
              <a:solidFill>
                <a:srgbClr val="C00000"/>
              </a:solidFill>
              <a:latin typeface="Myriad Pro" panose="020B0503030403020204" charset="0"/>
            </a:endParaRPr>
          </a:p>
        </p:txBody>
      </p:sp>
      <p:pic>
        <p:nvPicPr>
          <p:cNvPr id="15" name="圖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7305" y="2697909"/>
            <a:ext cx="3198480" cy="3198480"/>
          </a:xfrm>
          <a:prstGeom prst="rect">
            <a:avLst/>
          </a:prstGeom>
        </p:spPr>
      </p:pic>
    </p:spTree>
    <p:extLst>
      <p:ext uri="{BB962C8B-B14F-4D97-AF65-F5344CB8AC3E}">
        <p14:creationId xmlns:p14="http://schemas.microsoft.com/office/powerpoint/2010/main" val="1142144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13</a:t>
            </a:fld>
            <a:endParaRPr lang="zh-HK" altLang="en-US" dirty="0"/>
          </a:p>
        </p:txBody>
      </p:sp>
      <p:sp>
        <p:nvSpPr>
          <p:cNvPr id="5" name="Rounded Rectangle 13"/>
          <p:cNvSpPr/>
          <p:nvPr/>
        </p:nvSpPr>
        <p:spPr>
          <a:xfrm>
            <a:off x="6967338" y="1511783"/>
            <a:ext cx="4820302" cy="248304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Title 1"/>
          <p:cNvSpPr txBox="1">
            <a:spLocks/>
          </p:cNvSpPr>
          <p:nvPr/>
        </p:nvSpPr>
        <p:spPr>
          <a:xfrm>
            <a:off x="437385" y="25600"/>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7" name="TextBox 3"/>
          <p:cNvSpPr txBox="1"/>
          <p:nvPr/>
        </p:nvSpPr>
        <p:spPr>
          <a:xfrm>
            <a:off x="4145749" y="940720"/>
            <a:ext cx="1947969"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Serial dilution:</a:t>
            </a:r>
            <a:endParaRPr lang="en-HK" sz="2800" b="1" u="sng" dirty="0">
              <a:solidFill>
                <a:srgbClr val="7030A0"/>
              </a:solidFill>
              <a:latin typeface="Myriad Pro" panose="020B0503030403020204" charset="0"/>
            </a:endParaRPr>
          </a:p>
        </p:txBody>
      </p:sp>
      <p:sp>
        <p:nvSpPr>
          <p:cNvPr id="8" name="TextBox 6"/>
          <p:cNvSpPr txBox="1"/>
          <p:nvPr/>
        </p:nvSpPr>
        <p:spPr>
          <a:xfrm>
            <a:off x="7125851" y="1667344"/>
            <a:ext cx="4184672" cy="2246769"/>
          </a:xfrm>
          <a:prstGeom prst="rect">
            <a:avLst/>
          </a:prstGeom>
          <a:noFill/>
        </p:spPr>
        <p:txBody>
          <a:bodyPr wrap="none" rtlCol="0">
            <a:spAutoFit/>
          </a:bodyPr>
          <a:lstStyle/>
          <a:p>
            <a:r>
              <a:rPr lang="en-US" sz="2800" b="1" u="sng" dirty="0">
                <a:latin typeface="Myriad Pro" panose="020B0503030403020204" charset="0"/>
              </a:rPr>
              <a:t>After the dilution:</a:t>
            </a:r>
          </a:p>
          <a:p>
            <a:pPr marL="457200" indent="-457200">
              <a:buFont typeface="Arial" panose="020B0604020202020204" pitchFamily="34" charset="0"/>
              <a:buChar char="•"/>
            </a:pPr>
            <a:r>
              <a:rPr lang="en-US" sz="2800" b="1" dirty="0">
                <a:latin typeface="Myriad Pro" panose="020B0503030403020204" charset="0"/>
              </a:rPr>
              <a:t>The original sample is </a:t>
            </a:r>
          </a:p>
          <a:p>
            <a:r>
              <a:rPr lang="en-US" sz="2800" b="1" dirty="0">
                <a:latin typeface="Myriad Pro" panose="020B0503030403020204" charset="0"/>
              </a:rPr>
              <a:t>       diluted by </a:t>
            </a:r>
            <a:r>
              <a:rPr lang="en-US" sz="2800" b="1" dirty="0">
                <a:solidFill>
                  <a:srgbClr val="C00000"/>
                </a:solidFill>
                <a:latin typeface="Myriad Pro" panose="020B0503030403020204" charset="0"/>
              </a:rPr>
              <a:t>10 times</a:t>
            </a:r>
            <a:r>
              <a:rPr lang="en-US" sz="2800" b="1" dirty="0">
                <a:solidFill>
                  <a:schemeClr val="bg2"/>
                </a:solidFill>
                <a:latin typeface="Myriad Pro" panose="020B0503030403020204" charset="0"/>
              </a:rPr>
              <a:t>.</a:t>
            </a:r>
          </a:p>
          <a:p>
            <a:pPr marL="457200" indent="-457200">
              <a:buFont typeface="Arial" panose="020B0604020202020204" pitchFamily="34" charset="0"/>
              <a:buChar char="•"/>
            </a:pPr>
            <a:r>
              <a:rPr lang="en-US" sz="2800" b="1" dirty="0">
                <a:solidFill>
                  <a:srgbClr val="7030A0"/>
                </a:solidFill>
                <a:latin typeface="Myriad Pro" panose="020B0503030403020204" charset="0"/>
              </a:rPr>
              <a:t>What if there are still </a:t>
            </a:r>
            <a:br>
              <a:rPr lang="en-US" sz="2800" b="1" dirty="0">
                <a:solidFill>
                  <a:srgbClr val="7030A0"/>
                </a:solidFill>
                <a:latin typeface="Myriad Pro" panose="020B0503030403020204" charset="0"/>
              </a:rPr>
            </a:br>
            <a:r>
              <a:rPr lang="en-US" sz="2800" b="1" dirty="0">
                <a:solidFill>
                  <a:srgbClr val="7030A0"/>
                </a:solidFill>
                <a:latin typeface="Myriad Pro" panose="020B0503030403020204" charset="0"/>
              </a:rPr>
              <a:t>too many colonies?</a:t>
            </a:r>
            <a:endParaRPr lang="en-HK" sz="2800" b="1" dirty="0">
              <a:solidFill>
                <a:srgbClr val="7030A0"/>
              </a:solidFill>
              <a:latin typeface="Myriad Pro" panose="020B0503030403020204" charset="0"/>
            </a:endParaRPr>
          </a:p>
        </p:txBody>
      </p:sp>
      <p:sp>
        <p:nvSpPr>
          <p:cNvPr id="9" name="TextBox 4"/>
          <p:cNvSpPr txBox="1"/>
          <p:nvPr/>
        </p:nvSpPr>
        <p:spPr>
          <a:xfrm>
            <a:off x="801676" y="1288031"/>
            <a:ext cx="2763898" cy="830997"/>
          </a:xfrm>
          <a:prstGeom prst="rect">
            <a:avLst/>
          </a:prstGeom>
          <a:noFill/>
        </p:spPr>
        <p:txBody>
          <a:bodyPr wrap="none" rtlCol="0">
            <a:spAutoFit/>
          </a:bodyPr>
          <a:lstStyle/>
          <a:p>
            <a:pPr algn="ctr"/>
            <a:r>
              <a:rPr lang="en-US" sz="2400" b="1" u="sng" dirty="0">
                <a:latin typeface="Myriad Pro" panose="020B0503030403020204" charset="0"/>
              </a:rPr>
              <a:t>The sample </a:t>
            </a:r>
          </a:p>
          <a:p>
            <a:pPr algn="ctr"/>
            <a:r>
              <a:rPr lang="en-US" sz="2400" b="1" u="sng" dirty="0">
                <a:latin typeface="Myriad Pro" panose="020B0503030403020204" charset="0"/>
              </a:rPr>
              <a:t>(with too many colonies)</a:t>
            </a:r>
            <a:endParaRPr lang="en-HK" sz="2400" b="1" u="sng" dirty="0">
              <a:latin typeface="Myriad Pro" panose="020B0503030403020204" charset="0"/>
            </a:endParaRPr>
          </a:p>
        </p:txBody>
      </p:sp>
      <p:sp>
        <p:nvSpPr>
          <p:cNvPr id="10" name="TextBox 10"/>
          <p:cNvSpPr txBox="1"/>
          <p:nvPr/>
        </p:nvSpPr>
        <p:spPr>
          <a:xfrm>
            <a:off x="4855779" y="4276060"/>
            <a:ext cx="2273379" cy="461665"/>
          </a:xfrm>
          <a:prstGeom prst="rect">
            <a:avLst/>
          </a:prstGeom>
          <a:noFill/>
        </p:spPr>
        <p:txBody>
          <a:bodyPr wrap="none" rtlCol="0">
            <a:spAutoFit/>
          </a:bodyPr>
          <a:lstStyle/>
          <a:p>
            <a:r>
              <a:rPr lang="en-US" sz="2400" b="1" dirty="0">
                <a:solidFill>
                  <a:srgbClr val="002060"/>
                </a:solidFill>
                <a:latin typeface="Myriad Pro" panose="020B0503030403020204" charset="0"/>
              </a:rPr>
              <a:t>9 cm</a:t>
            </a:r>
            <a:r>
              <a:rPr lang="en-US" sz="2400" b="1" baseline="30000" dirty="0">
                <a:solidFill>
                  <a:srgbClr val="002060"/>
                </a:solidFill>
                <a:latin typeface="Myriad Pro" panose="020B0503030403020204" charset="0"/>
              </a:rPr>
              <a:t>3</a:t>
            </a:r>
            <a:r>
              <a:rPr lang="en-US" sz="2400" b="1" dirty="0">
                <a:solidFill>
                  <a:srgbClr val="002060"/>
                </a:solidFill>
                <a:latin typeface="Myriad Pro" panose="020B0503030403020204" charset="0"/>
              </a:rPr>
              <a:t> of PBS buffer</a:t>
            </a:r>
            <a:endParaRPr lang="en-HK" sz="2400" b="1" dirty="0">
              <a:solidFill>
                <a:srgbClr val="002060"/>
              </a:solidFill>
              <a:latin typeface="Myriad Pro" panose="020B0503030403020204" charset="0"/>
            </a:endParaRPr>
          </a:p>
        </p:txBody>
      </p:sp>
      <p:sp>
        <p:nvSpPr>
          <p:cNvPr id="11" name="Bent Arrow 11"/>
          <p:cNvSpPr/>
          <p:nvPr/>
        </p:nvSpPr>
        <p:spPr>
          <a:xfrm rot="10800000">
            <a:off x="4656083" y="4786028"/>
            <a:ext cx="1201733" cy="96148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solidFill>
                <a:schemeClr val="tx1"/>
              </a:solidFill>
            </a:endParaRPr>
          </a:p>
        </p:txBody>
      </p:sp>
      <p:sp>
        <p:nvSpPr>
          <p:cNvPr id="12" name="TextBox 12"/>
          <p:cNvSpPr txBox="1"/>
          <p:nvPr/>
        </p:nvSpPr>
        <p:spPr>
          <a:xfrm>
            <a:off x="3003322" y="5073874"/>
            <a:ext cx="1884170" cy="1015663"/>
          </a:xfrm>
          <a:prstGeom prst="rect">
            <a:avLst/>
          </a:prstGeom>
          <a:noFill/>
        </p:spPr>
        <p:txBody>
          <a:bodyPr wrap="none" rtlCol="0">
            <a:spAutoFit/>
          </a:bodyPr>
          <a:lstStyle/>
          <a:p>
            <a:pPr algn="ctr"/>
            <a:r>
              <a:rPr lang="en-US" sz="2000" b="1" dirty="0">
                <a:solidFill>
                  <a:srgbClr val="C00000"/>
                </a:solidFill>
                <a:latin typeface="Myriad Pro" panose="020B0503030403020204" charset="0"/>
              </a:rPr>
              <a:t>10 cm</a:t>
            </a:r>
            <a:r>
              <a:rPr lang="en-US" sz="2000" b="1" baseline="30000" dirty="0">
                <a:solidFill>
                  <a:srgbClr val="C00000"/>
                </a:solidFill>
                <a:latin typeface="Myriad Pro" panose="020B0503030403020204" charset="0"/>
              </a:rPr>
              <a:t>3</a:t>
            </a:r>
            <a:r>
              <a:rPr lang="en-US" sz="2000" b="1" dirty="0">
                <a:solidFill>
                  <a:srgbClr val="C00000"/>
                </a:solidFill>
                <a:latin typeface="Myriad Pro" panose="020B0503030403020204" charset="0"/>
              </a:rPr>
              <a:t> of </a:t>
            </a:r>
          </a:p>
          <a:p>
            <a:pPr algn="ctr"/>
            <a:r>
              <a:rPr lang="en-US" sz="2000" b="1" dirty="0">
                <a:solidFill>
                  <a:srgbClr val="C00000"/>
                </a:solidFill>
                <a:latin typeface="Myriad Pro" panose="020B0503030403020204" charset="0"/>
              </a:rPr>
              <a:t>10-time </a:t>
            </a:r>
          </a:p>
          <a:p>
            <a:pPr algn="ctr"/>
            <a:r>
              <a:rPr lang="en-US" sz="2000" b="1" dirty="0">
                <a:solidFill>
                  <a:srgbClr val="C00000"/>
                </a:solidFill>
                <a:latin typeface="Myriad Pro" panose="020B0503030403020204" charset="0"/>
              </a:rPr>
              <a:t>diluted sample</a:t>
            </a:r>
            <a:endParaRPr lang="en-HK" sz="2000" b="1" dirty="0">
              <a:solidFill>
                <a:srgbClr val="C00000"/>
              </a:solidFill>
              <a:latin typeface="Myriad Pro" panose="020B0503030403020204" charset="0"/>
            </a:endParaRPr>
          </a:p>
        </p:txBody>
      </p:sp>
      <p:sp>
        <p:nvSpPr>
          <p:cNvPr id="13" name="Right Arrow 14"/>
          <p:cNvSpPr/>
          <p:nvPr/>
        </p:nvSpPr>
        <p:spPr>
          <a:xfrm>
            <a:off x="5538170" y="5771726"/>
            <a:ext cx="1991670" cy="4019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4" name="TextBox 15"/>
          <p:cNvSpPr txBox="1"/>
          <p:nvPr/>
        </p:nvSpPr>
        <p:spPr>
          <a:xfrm>
            <a:off x="7636284" y="5680331"/>
            <a:ext cx="3082895" cy="584775"/>
          </a:xfrm>
          <a:prstGeom prst="rect">
            <a:avLst/>
          </a:prstGeom>
          <a:noFill/>
        </p:spPr>
        <p:txBody>
          <a:bodyPr wrap="none" rtlCol="0">
            <a:spAutoFit/>
          </a:bodyPr>
          <a:lstStyle/>
          <a:p>
            <a:r>
              <a:rPr lang="en-US" sz="3200" b="1" dirty="0">
                <a:solidFill>
                  <a:srgbClr val="7030A0"/>
                </a:solidFill>
                <a:latin typeface="Myriad Pro" panose="020B0503030403020204" charset="0"/>
              </a:rPr>
              <a:t>Spread plate method</a:t>
            </a:r>
            <a:endParaRPr lang="en-HK" sz="3200" b="1" dirty="0">
              <a:solidFill>
                <a:srgbClr val="7030A0"/>
              </a:solidFill>
              <a:latin typeface="Myriad Pro" panose="020B0503030403020204" charset="0"/>
            </a:endParaRPr>
          </a:p>
        </p:txBody>
      </p:sp>
      <p:sp>
        <p:nvSpPr>
          <p:cNvPr id="15" name="Rounded Rectangle 16"/>
          <p:cNvSpPr/>
          <p:nvPr/>
        </p:nvSpPr>
        <p:spPr>
          <a:xfrm>
            <a:off x="533499" y="4892986"/>
            <a:ext cx="2459098" cy="12089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6" name="TextBox 19"/>
          <p:cNvSpPr txBox="1"/>
          <p:nvPr/>
        </p:nvSpPr>
        <p:spPr>
          <a:xfrm>
            <a:off x="881322" y="5020408"/>
            <a:ext cx="1911101" cy="954107"/>
          </a:xfrm>
          <a:prstGeom prst="rect">
            <a:avLst/>
          </a:prstGeom>
          <a:noFill/>
        </p:spPr>
        <p:txBody>
          <a:bodyPr wrap="none" rtlCol="0">
            <a:spAutoFit/>
          </a:bodyPr>
          <a:lstStyle/>
          <a:p>
            <a:pPr algn="ctr"/>
            <a:r>
              <a:rPr lang="en-US" sz="2800" b="1" dirty="0">
                <a:latin typeface="Myriad Pro" panose="020B0503030403020204" charset="0"/>
              </a:rPr>
              <a:t>Original swab </a:t>
            </a:r>
          </a:p>
          <a:p>
            <a:pPr algn="ctr"/>
            <a:r>
              <a:rPr lang="en-US" sz="2800" b="1" dirty="0">
                <a:latin typeface="Myriad Pro" panose="020B0503030403020204" charset="0"/>
              </a:rPr>
              <a:t>sample</a:t>
            </a:r>
            <a:endParaRPr lang="en-HK" sz="2800" b="1" dirty="0">
              <a:latin typeface="Myriad Pro" panose="020B0503030403020204" charset="0"/>
            </a:endParaRPr>
          </a:p>
        </p:txBody>
      </p:sp>
      <p:pic>
        <p:nvPicPr>
          <p:cNvPr id="17" name="圖片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5941" y="2608831"/>
            <a:ext cx="1130133" cy="2089033"/>
          </a:xfrm>
          <a:prstGeom prst="rect">
            <a:avLst/>
          </a:prstGeom>
        </p:spPr>
      </p:pic>
      <p:pic>
        <p:nvPicPr>
          <p:cNvPr id="18" name="圖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7008" y="3307185"/>
            <a:ext cx="299690" cy="1775939"/>
          </a:xfrm>
          <a:prstGeom prst="rect">
            <a:avLst/>
          </a:prstGeom>
        </p:spPr>
      </p:pic>
      <p:cxnSp>
        <p:nvCxnSpPr>
          <p:cNvPr id="19" name="Straight Arrow Connector 17"/>
          <p:cNvCxnSpPr/>
          <p:nvPr/>
        </p:nvCxnSpPr>
        <p:spPr>
          <a:xfrm>
            <a:off x="1093076" y="3777478"/>
            <a:ext cx="861848" cy="40398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8"/>
          <p:cNvSpPr txBox="1"/>
          <p:nvPr/>
        </p:nvSpPr>
        <p:spPr>
          <a:xfrm>
            <a:off x="82668" y="2918626"/>
            <a:ext cx="1322798" cy="830997"/>
          </a:xfrm>
          <a:prstGeom prst="rect">
            <a:avLst/>
          </a:prstGeom>
          <a:noFill/>
        </p:spPr>
        <p:txBody>
          <a:bodyPr wrap="none" rtlCol="0">
            <a:spAutoFit/>
          </a:bodyPr>
          <a:lstStyle/>
          <a:p>
            <a:r>
              <a:rPr lang="en-US" sz="2400" b="1" dirty="0">
                <a:latin typeface="Myriad Pro" panose="020B0503030403020204" charset="0"/>
              </a:rPr>
              <a:t>5 cm</a:t>
            </a:r>
            <a:r>
              <a:rPr lang="en-US" sz="2400" b="1" baseline="30000" dirty="0">
                <a:latin typeface="Myriad Pro" panose="020B0503030403020204" charset="0"/>
              </a:rPr>
              <a:t>3</a:t>
            </a:r>
            <a:r>
              <a:rPr lang="en-US" sz="2400" b="1" dirty="0">
                <a:latin typeface="Myriad Pro" panose="020B0503030403020204" charset="0"/>
              </a:rPr>
              <a:t> of </a:t>
            </a:r>
          </a:p>
          <a:p>
            <a:r>
              <a:rPr lang="en-US" sz="2400" b="1" dirty="0">
                <a:latin typeface="Myriad Pro" panose="020B0503030403020204" charset="0"/>
              </a:rPr>
              <a:t>PBS buffer</a:t>
            </a:r>
            <a:endParaRPr lang="en-HK" sz="2400" b="1" dirty="0">
              <a:latin typeface="Myriad Pro" panose="020B0503030403020204" charset="0"/>
            </a:endParaRPr>
          </a:p>
        </p:txBody>
      </p:sp>
      <p:cxnSp>
        <p:nvCxnSpPr>
          <p:cNvPr id="21" name="直線接點 20"/>
          <p:cNvCxnSpPr/>
          <p:nvPr/>
        </p:nvCxnSpPr>
        <p:spPr>
          <a:xfrm flipH="1">
            <a:off x="1743644" y="4459375"/>
            <a:ext cx="224388" cy="3699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接點 21"/>
          <p:cNvCxnSpPr/>
          <p:nvPr/>
        </p:nvCxnSpPr>
        <p:spPr>
          <a:xfrm flipV="1">
            <a:off x="3957780" y="4504374"/>
            <a:ext cx="918926"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弧形 22"/>
          <p:cNvSpPr/>
          <p:nvPr/>
        </p:nvSpPr>
        <p:spPr>
          <a:xfrm rot="19127351">
            <a:off x="1780701" y="3623502"/>
            <a:ext cx="2219218" cy="2003933"/>
          </a:xfrm>
          <a:prstGeom prst="arc">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18"/>
          <p:cNvSpPr txBox="1"/>
          <p:nvPr/>
        </p:nvSpPr>
        <p:spPr>
          <a:xfrm>
            <a:off x="2639932" y="3050041"/>
            <a:ext cx="936475" cy="461665"/>
          </a:xfrm>
          <a:prstGeom prst="rect">
            <a:avLst/>
          </a:prstGeom>
          <a:noFill/>
        </p:spPr>
        <p:txBody>
          <a:bodyPr wrap="none" rtlCol="0">
            <a:spAutoFit/>
          </a:bodyPr>
          <a:lstStyle/>
          <a:p>
            <a:r>
              <a:rPr lang="en-US" sz="2400" b="1" dirty="0">
                <a:latin typeface="Myriad Pro" panose="020B0503030403020204" charset="0"/>
              </a:rPr>
              <a:t>1 cm</a:t>
            </a:r>
            <a:r>
              <a:rPr lang="en-US" sz="2400" b="1" baseline="30000" dirty="0">
                <a:latin typeface="Myriad Pro" panose="020B0503030403020204" charset="0"/>
              </a:rPr>
              <a:t>3</a:t>
            </a:r>
            <a:endParaRPr lang="en-HK" sz="2400" b="1" dirty="0">
              <a:latin typeface="Myriad Pro" panose="020B0503030403020204" charset="0"/>
            </a:endParaRPr>
          </a:p>
        </p:txBody>
      </p:sp>
    </p:spTree>
    <p:extLst>
      <p:ext uri="{BB962C8B-B14F-4D97-AF65-F5344CB8AC3E}">
        <p14:creationId xmlns:p14="http://schemas.microsoft.com/office/powerpoint/2010/main" val="3127345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bldP spid="11" grpId="0" animBg="1"/>
      <p:bldP spid="12" grpId="0"/>
      <p:bldP spid="13" grpId="0" animBg="1"/>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14</a:t>
            </a:fld>
            <a:endParaRPr lang="zh-HK" altLang="en-US" dirty="0"/>
          </a:p>
        </p:txBody>
      </p:sp>
      <p:pic>
        <p:nvPicPr>
          <p:cNvPr id="5" name="圖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7219" y="3644401"/>
            <a:ext cx="299690" cy="1775939"/>
          </a:xfrm>
          <a:prstGeom prst="rect">
            <a:avLst/>
          </a:prstGeom>
        </p:spPr>
      </p:pic>
      <p:pic>
        <p:nvPicPr>
          <p:cNvPr id="6" name="圖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4780" y="3633222"/>
            <a:ext cx="299690" cy="1775939"/>
          </a:xfrm>
          <a:prstGeom prst="rect">
            <a:avLst/>
          </a:prstGeom>
        </p:spPr>
      </p:pic>
      <p:pic>
        <p:nvPicPr>
          <p:cNvPr id="7" name="圖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9182" y="3632842"/>
            <a:ext cx="299690" cy="1775939"/>
          </a:xfrm>
          <a:prstGeom prst="rect">
            <a:avLst/>
          </a:prstGeom>
        </p:spPr>
      </p:pic>
      <p:pic>
        <p:nvPicPr>
          <p:cNvPr id="8" name="圖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0874" y="2703247"/>
            <a:ext cx="1130133" cy="2089033"/>
          </a:xfrm>
          <a:prstGeom prst="rect">
            <a:avLst/>
          </a:prstGeom>
        </p:spPr>
      </p:pic>
      <p:sp>
        <p:nvSpPr>
          <p:cNvPr id="9" name="Title 1"/>
          <p:cNvSpPr txBox="1">
            <a:spLocks/>
          </p:cNvSpPr>
          <p:nvPr/>
        </p:nvSpPr>
        <p:spPr>
          <a:xfrm>
            <a:off x="443870" y="103224"/>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10" name="TextBox 3"/>
          <p:cNvSpPr txBox="1"/>
          <p:nvPr/>
        </p:nvSpPr>
        <p:spPr>
          <a:xfrm>
            <a:off x="4298117" y="1017514"/>
            <a:ext cx="1947969"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Serial dilution:</a:t>
            </a:r>
            <a:endParaRPr lang="en-HK" sz="2800" b="1" u="sng" dirty="0">
              <a:solidFill>
                <a:srgbClr val="7030A0"/>
              </a:solidFill>
              <a:latin typeface="Myriad Pro" panose="020B0503030403020204" charset="0"/>
            </a:endParaRPr>
          </a:p>
        </p:txBody>
      </p:sp>
      <p:sp>
        <p:nvSpPr>
          <p:cNvPr id="11" name="TextBox 4"/>
          <p:cNvSpPr txBox="1"/>
          <p:nvPr/>
        </p:nvSpPr>
        <p:spPr>
          <a:xfrm>
            <a:off x="954044" y="1364825"/>
            <a:ext cx="2763898" cy="830997"/>
          </a:xfrm>
          <a:prstGeom prst="rect">
            <a:avLst/>
          </a:prstGeom>
          <a:noFill/>
        </p:spPr>
        <p:txBody>
          <a:bodyPr wrap="none" rtlCol="0">
            <a:spAutoFit/>
          </a:bodyPr>
          <a:lstStyle/>
          <a:p>
            <a:pPr algn="ctr"/>
            <a:r>
              <a:rPr lang="en-US" sz="2400" b="1" u="sng" dirty="0">
                <a:latin typeface="Myriad Pro" panose="020B0503030403020204" charset="0"/>
              </a:rPr>
              <a:t>The sample </a:t>
            </a:r>
          </a:p>
          <a:p>
            <a:pPr algn="ctr"/>
            <a:r>
              <a:rPr lang="en-US" sz="2400" b="1" u="sng" dirty="0">
                <a:latin typeface="Myriad Pro" panose="020B0503030403020204" charset="0"/>
              </a:rPr>
              <a:t>(with too many colonies)</a:t>
            </a:r>
            <a:endParaRPr lang="en-HK" sz="2400" b="1" u="sng" dirty="0">
              <a:latin typeface="Myriad Pro" panose="020B0503030403020204" charset="0"/>
            </a:endParaRPr>
          </a:p>
        </p:txBody>
      </p:sp>
      <p:sp>
        <p:nvSpPr>
          <p:cNvPr id="12" name="TextBox 12"/>
          <p:cNvSpPr txBox="1"/>
          <p:nvPr/>
        </p:nvSpPr>
        <p:spPr>
          <a:xfrm>
            <a:off x="3513141" y="5514916"/>
            <a:ext cx="957313" cy="830997"/>
          </a:xfrm>
          <a:prstGeom prst="rect">
            <a:avLst/>
          </a:prstGeom>
          <a:noFill/>
        </p:spPr>
        <p:txBody>
          <a:bodyPr wrap="none" rtlCol="0">
            <a:spAutoFit/>
          </a:bodyPr>
          <a:lstStyle/>
          <a:p>
            <a:pPr algn="ctr"/>
            <a:r>
              <a:rPr lang="en-US" sz="2400" b="1" dirty="0">
                <a:solidFill>
                  <a:srgbClr val="C00000"/>
                </a:solidFill>
                <a:latin typeface="Myriad Pro" panose="020B0503030403020204" charset="0"/>
              </a:rPr>
              <a:t>10-time</a:t>
            </a:r>
          </a:p>
          <a:p>
            <a:pPr algn="ctr"/>
            <a:r>
              <a:rPr lang="en-US" sz="2400" b="1" dirty="0">
                <a:solidFill>
                  <a:srgbClr val="C00000"/>
                </a:solidFill>
                <a:latin typeface="Myriad Pro" panose="020B0503030403020204" charset="0"/>
              </a:rPr>
              <a:t>diluted</a:t>
            </a:r>
            <a:endParaRPr lang="en-HK" sz="2400" b="1" dirty="0">
              <a:solidFill>
                <a:srgbClr val="C00000"/>
              </a:solidFill>
              <a:latin typeface="Myriad Pro" panose="020B0503030403020204" charset="0"/>
            </a:endParaRPr>
          </a:p>
        </p:txBody>
      </p:sp>
      <p:sp>
        <p:nvSpPr>
          <p:cNvPr id="13" name="Curved Left Arrow 19"/>
          <p:cNvSpPr/>
          <p:nvPr/>
        </p:nvSpPr>
        <p:spPr>
          <a:xfrm rot="16200000">
            <a:off x="4362753" y="3328460"/>
            <a:ext cx="745506" cy="130328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solidFill>
                <a:schemeClr val="tx1"/>
              </a:solidFill>
            </a:endParaRPr>
          </a:p>
        </p:txBody>
      </p:sp>
      <p:sp>
        <p:nvSpPr>
          <p:cNvPr id="14" name="TextBox 20"/>
          <p:cNvSpPr txBox="1"/>
          <p:nvPr/>
        </p:nvSpPr>
        <p:spPr>
          <a:xfrm>
            <a:off x="4341595" y="3065029"/>
            <a:ext cx="821059" cy="523220"/>
          </a:xfrm>
          <a:prstGeom prst="rect">
            <a:avLst/>
          </a:prstGeom>
          <a:noFill/>
        </p:spPr>
        <p:txBody>
          <a:bodyPr wrap="none" rtlCol="0">
            <a:spAutoFit/>
          </a:bodyPr>
          <a:lstStyle/>
          <a:p>
            <a:r>
              <a:rPr lang="en-US" sz="2800" b="1" dirty="0">
                <a:latin typeface="Myriad Pro" panose="020B0503030403020204" charset="0"/>
              </a:rPr>
              <a:t>1 cm</a:t>
            </a:r>
            <a:r>
              <a:rPr lang="en-US" sz="2800" b="1" baseline="30000" dirty="0">
                <a:latin typeface="Myriad Pro" panose="020B0503030403020204" charset="0"/>
              </a:rPr>
              <a:t>3</a:t>
            </a:r>
            <a:endParaRPr lang="en-HK" sz="2800" b="1" baseline="30000" dirty="0">
              <a:latin typeface="Myriad Pro" panose="020B0503030403020204" charset="0"/>
            </a:endParaRPr>
          </a:p>
        </p:txBody>
      </p:sp>
      <p:sp>
        <p:nvSpPr>
          <p:cNvPr id="15" name="Right Arrow 21"/>
          <p:cNvSpPr/>
          <p:nvPr/>
        </p:nvSpPr>
        <p:spPr>
          <a:xfrm>
            <a:off x="4083865" y="4489215"/>
            <a:ext cx="995334" cy="206521"/>
          </a:xfrm>
          <a:prstGeom prst="rightArrow">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6" name="Right Arrow 23"/>
          <p:cNvSpPr/>
          <p:nvPr/>
        </p:nvSpPr>
        <p:spPr>
          <a:xfrm>
            <a:off x="5486047" y="4491693"/>
            <a:ext cx="995334" cy="206521"/>
          </a:xfrm>
          <a:prstGeom prst="rightArrow">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7" name="Curved Left Arrow 24"/>
          <p:cNvSpPr/>
          <p:nvPr/>
        </p:nvSpPr>
        <p:spPr>
          <a:xfrm rot="16200000">
            <a:off x="5743728" y="3328460"/>
            <a:ext cx="745506" cy="130328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solidFill>
                <a:schemeClr val="tx1"/>
              </a:solidFill>
            </a:endParaRPr>
          </a:p>
        </p:txBody>
      </p:sp>
      <p:sp>
        <p:nvSpPr>
          <p:cNvPr id="18" name="TextBox 25"/>
          <p:cNvSpPr txBox="1"/>
          <p:nvPr/>
        </p:nvSpPr>
        <p:spPr>
          <a:xfrm>
            <a:off x="5608145" y="3067515"/>
            <a:ext cx="821059" cy="523220"/>
          </a:xfrm>
          <a:prstGeom prst="rect">
            <a:avLst/>
          </a:prstGeom>
          <a:noFill/>
        </p:spPr>
        <p:txBody>
          <a:bodyPr wrap="none" rtlCol="0">
            <a:spAutoFit/>
          </a:bodyPr>
          <a:lstStyle/>
          <a:p>
            <a:r>
              <a:rPr lang="en-US" sz="2800" b="1" dirty="0">
                <a:latin typeface="Myriad Pro" panose="020B0503030403020204" charset="0"/>
              </a:rPr>
              <a:t>1 cm</a:t>
            </a:r>
            <a:r>
              <a:rPr lang="en-US" sz="2800" b="1" baseline="30000" dirty="0">
                <a:latin typeface="Myriad Pro" panose="020B0503030403020204" charset="0"/>
              </a:rPr>
              <a:t>3</a:t>
            </a:r>
            <a:endParaRPr lang="en-HK" sz="2800" b="1" baseline="30000" dirty="0">
              <a:latin typeface="Myriad Pro" panose="020B0503030403020204" charset="0"/>
            </a:endParaRPr>
          </a:p>
        </p:txBody>
      </p:sp>
      <p:sp>
        <p:nvSpPr>
          <p:cNvPr id="19" name="TextBox 26"/>
          <p:cNvSpPr txBox="1"/>
          <p:nvPr/>
        </p:nvSpPr>
        <p:spPr>
          <a:xfrm>
            <a:off x="4712643" y="5534177"/>
            <a:ext cx="1101584" cy="830997"/>
          </a:xfrm>
          <a:prstGeom prst="rect">
            <a:avLst/>
          </a:prstGeom>
          <a:noFill/>
        </p:spPr>
        <p:txBody>
          <a:bodyPr wrap="none" rtlCol="0">
            <a:spAutoFit/>
          </a:bodyPr>
          <a:lstStyle/>
          <a:p>
            <a:pPr algn="ctr"/>
            <a:r>
              <a:rPr lang="en-US" sz="2400" b="1" dirty="0">
                <a:solidFill>
                  <a:srgbClr val="C00000"/>
                </a:solidFill>
                <a:latin typeface="Myriad Pro" panose="020B0503030403020204" charset="0"/>
              </a:rPr>
              <a:t>100-time</a:t>
            </a:r>
          </a:p>
          <a:p>
            <a:pPr algn="ctr"/>
            <a:r>
              <a:rPr lang="en-US" sz="2400" b="1" dirty="0">
                <a:solidFill>
                  <a:srgbClr val="C00000"/>
                </a:solidFill>
                <a:latin typeface="Myriad Pro" panose="020B0503030403020204" charset="0"/>
              </a:rPr>
              <a:t>diluted</a:t>
            </a:r>
            <a:endParaRPr lang="en-HK" sz="2400" b="1" dirty="0">
              <a:solidFill>
                <a:srgbClr val="C00000"/>
              </a:solidFill>
              <a:latin typeface="Myriad Pro" panose="020B0503030403020204" charset="0"/>
            </a:endParaRPr>
          </a:p>
        </p:txBody>
      </p:sp>
      <p:sp>
        <p:nvSpPr>
          <p:cNvPr id="20" name="TextBox 27"/>
          <p:cNvSpPr txBox="1"/>
          <p:nvPr/>
        </p:nvSpPr>
        <p:spPr>
          <a:xfrm>
            <a:off x="6004211" y="5546898"/>
            <a:ext cx="1245854" cy="830997"/>
          </a:xfrm>
          <a:prstGeom prst="rect">
            <a:avLst/>
          </a:prstGeom>
          <a:noFill/>
        </p:spPr>
        <p:txBody>
          <a:bodyPr wrap="none" rtlCol="0">
            <a:spAutoFit/>
          </a:bodyPr>
          <a:lstStyle/>
          <a:p>
            <a:pPr algn="ctr"/>
            <a:r>
              <a:rPr lang="en-US" sz="2400" b="1" dirty="0">
                <a:solidFill>
                  <a:srgbClr val="C00000"/>
                </a:solidFill>
                <a:latin typeface="Myriad Pro" panose="020B0503030403020204" charset="0"/>
              </a:rPr>
              <a:t>1000-time</a:t>
            </a:r>
          </a:p>
          <a:p>
            <a:pPr algn="ctr"/>
            <a:r>
              <a:rPr lang="en-US" sz="2400" b="1" dirty="0">
                <a:solidFill>
                  <a:srgbClr val="C00000"/>
                </a:solidFill>
                <a:latin typeface="Myriad Pro" panose="020B0503030403020204" charset="0"/>
              </a:rPr>
              <a:t>diluted</a:t>
            </a:r>
            <a:endParaRPr lang="en-HK" sz="2400" b="1" dirty="0">
              <a:solidFill>
                <a:srgbClr val="C00000"/>
              </a:solidFill>
              <a:latin typeface="Myriad Pro" panose="020B0503030403020204" charset="0"/>
            </a:endParaRPr>
          </a:p>
        </p:txBody>
      </p:sp>
      <p:sp>
        <p:nvSpPr>
          <p:cNvPr id="21" name="TextBox 28"/>
          <p:cNvSpPr txBox="1"/>
          <p:nvPr/>
        </p:nvSpPr>
        <p:spPr>
          <a:xfrm>
            <a:off x="7302774" y="4352854"/>
            <a:ext cx="2273379" cy="461665"/>
          </a:xfrm>
          <a:prstGeom prst="rect">
            <a:avLst/>
          </a:prstGeom>
          <a:noFill/>
        </p:spPr>
        <p:txBody>
          <a:bodyPr wrap="none" rtlCol="0">
            <a:spAutoFit/>
          </a:bodyPr>
          <a:lstStyle/>
          <a:p>
            <a:r>
              <a:rPr lang="en-US" sz="2400" b="1" dirty="0">
                <a:solidFill>
                  <a:srgbClr val="002060"/>
                </a:solidFill>
                <a:latin typeface="Myriad Pro" panose="020B0503030403020204" charset="0"/>
              </a:rPr>
              <a:t>9 cm</a:t>
            </a:r>
            <a:r>
              <a:rPr lang="en-US" sz="2400" b="1" baseline="30000" dirty="0">
                <a:solidFill>
                  <a:srgbClr val="002060"/>
                </a:solidFill>
                <a:latin typeface="Myriad Pro" panose="020B0503030403020204" charset="0"/>
              </a:rPr>
              <a:t>3</a:t>
            </a:r>
            <a:r>
              <a:rPr lang="en-US" sz="2400" b="1" dirty="0">
                <a:solidFill>
                  <a:srgbClr val="002060"/>
                </a:solidFill>
                <a:latin typeface="Myriad Pro" panose="020B0503030403020204" charset="0"/>
              </a:rPr>
              <a:t> of PBS buffer</a:t>
            </a:r>
            <a:endParaRPr lang="en-HK" sz="2400" b="1" dirty="0">
              <a:solidFill>
                <a:srgbClr val="002060"/>
              </a:solidFill>
              <a:latin typeface="Myriad Pro" panose="020B0503030403020204" charset="0"/>
            </a:endParaRPr>
          </a:p>
        </p:txBody>
      </p:sp>
      <p:sp>
        <p:nvSpPr>
          <p:cNvPr id="22" name="Right Arrow 29"/>
          <p:cNvSpPr/>
          <p:nvPr/>
        </p:nvSpPr>
        <p:spPr>
          <a:xfrm>
            <a:off x="7408692" y="5794277"/>
            <a:ext cx="1132975" cy="3997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23" name="TextBox 30"/>
          <p:cNvSpPr txBox="1"/>
          <p:nvPr/>
        </p:nvSpPr>
        <p:spPr>
          <a:xfrm>
            <a:off x="8570041" y="5423417"/>
            <a:ext cx="3422607" cy="584775"/>
          </a:xfrm>
          <a:prstGeom prst="rect">
            <a:avLst/>
          </a:prstGeom>
          <a:noFill/>
        </p:spPr>
        <p:txBody>
          <a:bodyPr wrap="square" rtlCol="0">
            <a:spAutoFit/>
          </a:bodyPr>
          <a:lstStyle/>
          <a:p>
            <a:r>
              <a:rPr lang="en-US" sz="3200" b="1" dirty="0">
                <a:solidFill>
                  <a:srgbClr val="7030A0"/>
                </a:solidFill>
                <a:latin typeface="Myriad Pro" panose="020B0503030403020204" charset="0"/>
              </a:rPr>
              <a:t>Spread plate method</a:t>
            </a:r>
            <a:endParaRPr lang="en-HK" sz="3200" b="1" dirty="0">
              <a:solidFill>
                <a:srgbClr val="7030A0"/>
              </a:solidFill>
              <a:latin typeface="Myriad Pro" panose="020B0503030403020204" charset="0"/>
            </a:endParaRPr>
          </a:p>
        </p:txBody>
      </p:sp>
      <p:cxnSp>
        <p:nvCxnSpPr>
          <p:cNvPr id="24" name="Straight Arrow Connector 31"/>
          <p:cNvCxnSpPr/>
          <p:nvPr/>
        </p:nvCxnSpPr>
        <p:spPr>
          <a:xfrm>
            <a:off x="1245444" y="3854272"/>
            <a:ext cx="861848" cy="40398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32"/>
          <p:cNvSpPr txBox="1"/>
          <p:nvPr/>
        </p:nvSpPr>
        <p:spPr>
          <a:xfrm>
            <a:off x="243750" y="3018767"/>
            <a:ext cx="1322798" cy="830997"/>
          </a:xfrm>
          <a:prstGeom prst="rect">
            <a:avLst/>
          </a:prstGeom>
          <a:noFill/>
        </p:spPr>
        <p:txBody>
          <a:bodyPr wrap="none" rtlCol="0">
            <a:spAutoFit/>
          </a:bodyPr>
          <a:lstStyle/>
          <a:p>
            <a:r>
              <a:rPr lang="en-US" sz="2400" b="1" dirty="0">
                <a:latin typeface="Myriad Pro" panose="020B0503030403020204" charset="0"/>
              </a:rPr>
              <a:t>5 cm</a:t>
            </a:r>
            <a:r>
              <a:rPr lang="en-US" sz="2400" b="1" baseline="30000" dirty="0">
                <a:latin typeface="Myriad Pro" panose="020B0503030403020204" charset="0"/>
              </a:rPr>
              <a:t>3</a:t>
            </a:r>
            <a:r>
              <a:rPr lang="en-US" sz="2400" b="1" dirty="0">
                <a:latin typeface="Myriad Pro" panose="020B0503030403020204" charset="0"/>
              </a:rPr>
              <a:t> of </a:t>
            </a:r>
          </a:p>
          <a:p>
            <a:r>
              <a:rPr lang="en-US" sz="2400" b="1" dirty="0">
                <a:latin typeface="Myriad Pro" panose="020B0503030403020204" charset="0"/>
              </a:rPr>
              <a:t>PBS buffer</a:t>
            </a:r>
            <a:endParaRPr lang="en-HK" sz="2400" b="1" dirty="0">
              <a:latin typeface="Myriad Pro" panose="020B0503030403020204" charset="0"/>
            </a:endParaRPr>
          </a:p>
        </p:txBody>
      </p:sp>
      <p:sp>
        <p:nvSpPr>
          <p:cNvPr id="26" name="Rounded Rectangle 33"/>
          <p:cNvSpPr/>
          <p:nvPr/>
        </p:nvSpPr>
        <p:spPr>
          <a:xfrm>
            <a:off x="1379260" y="4908718"/>
            <a:ext cx="2073251" cy="130456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27" name="TextBox 34"/>
          <p:cNvSpPr txBox="1"/>
          <p:nvPr/>
        </p:nvSpPr>
        <p:spPr>
          <a:xfrm>
            <a:off x="1368218" y="5141594"/>
            <a:ext cx="2137765" cy="830997"/>
          </a:xfrm>
          <a:prstGeom prst="rect">
            <a:avLst/>
          </a:prstGeom>
          <a:noFill/>
        </p:spPr>
        <p:txBody>
          <a:bodyPr wrap="none" rtlCol="0">
            <a:spAutoFit/>
          </a:bodyPr>
          <a:lstStyle/>
          <a:p>
            <a:pPr algn="ctr"/>
            <a:r>
              <a:rPr lang="en-US" sz="2400" b="1" dirty="0">
                <a:latin typeface="Myriad Pro" panose="020B0503030403020204" charset="0"/>
              </a:rPr>
              <a:t>Original swab </a:t>
            </a:r>
          </a:p>
          <a:p>
            <a:pPr algn="ctr"/>
            <a:r>
              <a:rPr lang="en-US" sz="2400" b="1" dirty="0">
                <a:latin typeface="Myriad Pro" panose="020B0503030403020204" charset="0"/>
              </a:rPr>
              <a:t>sample</a:t>
            </a:r>
            <a:endParaRPr lang="en-HK" sz="2400" b="1" dirty="0">
              <a:latin typeface="Myriad Pro" panose="020B0503030403020204" charset="0"/>
            </a:endParaRPr>
          </a:p>
        </p:txBody>
      </p:sp>
      <p:sp>
        <p:nvSpPr>
          <p:cNvPr id="28" name="Rounded Rectangle 35"/>
          <p:cNvSpPr/>
          <p:nvPr/>
        </p:nvSpPr>
        <p:spPr>
          <a:xfrm>
            <a:off x="4125425" y="1656794"/>
            <a:ext cx="2424429" cy="12872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29" name="TextBox 36"/>
          <p:cNvSpPr txBox="1"/>
          <p:nvPr/>
        </p:nvSpPr>
        <p:spPr>
          <a:xfrm>
            <a:off x="4215236" y="1709331"/>
            <a:ext cx="2350965" cy="1015663"/>
          </a:xfrm>
          <a:prstGeom prst="rect">
            <a:avLst/>
          </a:prstGeom>
          <a:noFill/>
        </p:spPr>
        <p:txBody>
          <a:bodyPr wrap="none" rtlCol="0">
            <a:spAutoFit/>
          </a:bodyPr>
          <a:lstStyle/>
          <a:p>
            <a:r>
              <a:rPr lang="en-US" sz="2000" b="1" dirty="0">
                <a:solidFill>
                  <a:srgbClr val="002060"/>
                </a:solidFill>
                <a:latin typeface="Myriad Pro" panose="020B0503030403020204" charset="0"/>
              </a:rPr>
              <a:t>9 cm</a:t>
            </a:r>
            <a:r>
              <a:rPr lang="en-US" sz="2000" b="1" baseline="30000" dirty="0">
                <a:solidFill>
                  <a:srgbClr val="002060"/>
                </a:solidFill>
                <a:latin typeface="Myriad Pro" panose="020B0503030403020204" charset="0"/>
              </a:rPr>
              <a:t>3</a:t>
            </a:r>
            <a:r>
              <a:rPr lang="en-US" sz="2000" b="1" dirty="0">
                <a:solidFill>
                  <a:srgbClr val="002060"/>
                </a:solidFill>
                <a:latin typeface="Myriad Pro" panose="020B0503030403020204" charset="0"/>
              </a:rPr>
              <a:t> of PBS buffer</a:t>
            </a:r>
          </a:p>
          <a:p>
            <a:r>
              <a:rPr lang="en-US" sz="2000" b="1" dirty="0">
                <a:solidFill>
                  <a:srgbClr val="002060"/>
                </a:solidFill>
                <a:latin typeface="Myriad Pro" panose="020B0503030403020204" charset="0"/>
              </a:rPr>
              <a:t>+ 1 cm</a:t>
            </a:r>
            <a:r>
              <a:rPr lang="en-US" sz="2000" b="1" baseline="30000" dirty="0">
                <a:solidFill>
                  <a:srgbClr val="002060"/>
                </a:solidFill>
                <a:latin typeface="Myriad Pro" panose="020B0503030403020204" charset="0"/>
              </a:rPr>
              <a:t>3</a:t>
            </a:r>
            <a:r>
              <a:rPr lang="en-US" sz="2000" b="1" dirty="0">
                <a:solidFill>
                  <a:srgbClr val="002060"/>
                </a:solidFill>
                <a:latin typeface="Myriad Pro" panose="020B0503030403020204" charset="0"/>
              </a:rPr>
              <a:t> of the </a:t>
            </a:r>
          </a:p>
          <a:p>
            <a:r>
              <a:rPr lang="en-US" sz="2000" b="1" dirty="0">
                <a:solidFill>
                  <a:srgbClr val="002060"/>
                </a:solidFill>
                <a:latin typeface="Myriad Pro" panose="020B0503030403020204" charset="0"/>
              </a:rPr>
              <a:t>original sample</a:t>
            </a:r>
            <a:endParaRPr lang="en-HK" sz="2000" b="1" dirty="0">
              <a:solidFill>
                <a:srgbClr val="002060"/>
              </a:solidFill>
              <a:latin typeface="Myriad Pro" panose="020B0503030403020204" charset="0"/>
            </a:endParaRPr>
          </a:p>
        </p:txBody>
      </p:sp>
      <p:cxnSp>
        <p:nvCxnSpPr>
          <p:cNvPr id="30" name="Straight Arrow Connector 37"/>
          <p:cNvCxnSpPr/>
          <p:nvPr/>
        </p:nvCxnSpPr>
        <p:spPr>
          <a:xfrm flipH="1">
            <a:off x="4087025" y="2964643"/>
            <a:ext cx="294583" cy="149344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Rounded Rectangle 38"/>
          <p:cNvSpPr/>
          <p:nvPr/>
        </p:nvSpPr>
        <p:spPr>
          <a:xfrm>
            <a:off x="7019250" y="1650251"/>
            <a:ext cx="2624103" cy="12872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32" name="TextBox 39"/>
          <p:cNvSpPr txBox="1"/>
          <p:nvPr/>
        </p:nvSpPr>
        <p:spPr>
          <a:xfrm>
            <a:off x="7109061" y="1702788"/>
            <a:ext cx="2480166" cy="1015663"/>
          </a:xfrm>
          <a:prstGeom prst="rect">
            <a:avLst/>
          </a:prstGeom>
          <a:noFill/>
        </p:spPr>
        <p:txBody>
          <a:bodyPr wrap="none" rtlCol="0">
            <a:spAutoFit/>
          </a:bodyPr>
          <a:lstStyle/>
          <a:p>
            <a:r>
              <a:rPr lang="en-US" sz="2000" b="1" dirty="0">
                <a:solidFill>
                  <a:srgbClr val="002060"/>
                </a:solidFill>
                <a:latin typeface="Myriad Pro" panose="020B0503030403020204" charset="0"/>
              </a:rPr>
              <a:t>9 cm</a:t>
            </a:r>
            <a:r>
              <a:rPr lang="en-US" sz="2000" b="1" baseline="30000" dirty="0">
                <a:solidFill>
                  <a:srgbClr val="002060"/>
                </a:solidFill>
                <a:latin typeface="Myriad Pro" panose="020B0503030403020204" charset="0"/>
              </a:rPr>
              <a:t>3</a:t>
            </a:r>
            <a:r>
              <a:rPr lang="en-US" sz="2000" b="1" dirty="0">
                <a:solidFill>
                  <a:srgbClr val="002060"/>
                </a:solidFill>
                <a:latin typeface="Myriad Pro" panose="020B0503030403020204" charset="0"/>
              </a:rPr>
              <a:t> of PBS buffer</a:t>
            </a:r>
          </a:p>
          <a:p>
            <a:r>
              <a:rPr lang="en-US" sz="2000" b="1" dirty="0">
                <a:solidFill>
                  <a:srgbClr val="002060"/>
                </a:solidFill>
                <a:latin typeface="Myriad Pro" panose="020B0503030403020204" charset="0"/>
              </a:rPr>
              <a:t>+ 1 cm</a:t>
            </a:r>
            <a:r>
              <a:rPr lang="en-US" sz="2000" b="1" baseline="30000" dirty="0">
                <a:solidFill>
                  <a:srgbClr val="002060"/>
                </a:solidFill>
                <a:latin typeface="Myriad Pro" panose="020B0503030403020204" charset="0"/>
              </a:rPr>
              <a:t>3</a:t>
            </a:r>
            <a:r>
              <a:rPr lang="en-US" sz="2000" b="1" dirty="0">
                <a:solidFill>
                  <a:srgbClr val="002060"/>
                </a:solidFill>
                <a:latin typeface="Myriad Pro" panose="020B0503030403020204" charset="0"/>
              </a:rPr>
              <a:t> of the </a:t>
            </a:r>
          </a:p>
          <a:p>
            <a:r>
              <a:rPr lang="en-US" sz="2000" b="1" dirty="0">
                <a:solidFill>
                  <a:srgbClr val="002060"/>
                </a:solidFill>
                <a:latin typeface="Myriad Pro" panose="020B0503030403020204" charset="0"/>
              </a:rPr>
              <a:t>first dilution sample</a:t>
            </a:r>
            <a:endParaRPr lang="en-HK" sz="2000" b="1" dirty="0">
              <a:solidFill>
                <a:srgbClr val="002060"/>
              </a:solidFill>
              <a:latin typeface="Myriad Pro" panose="020B0503030403020204" charset="0"/>
            </a:endParaRPr>
          </a:p>
        </p:txBody>
      </p:sp>
      <p:cxnSp>
        <p:nvCxnSpPr>
          <p:cNvPr id="33" name="Straight Arrow Connector 40"/>
          <p:cNvCxnSpPr/>
          <p:nvPr/>
        </p:nvCxnSpPr>
        <p:spPr>
          <a:xfrm flipH="1">
            <a:off x="5403964" y="2944042"/>
            <a:ext cx="2126666" cy="151829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弧形 33"/>
          <p:cNvSpPr/>
          <p:nvPr/>
        </p:nvSpPr>
        <p:spPr>
          <a:xfrm rot="19127351">
            <a:off x="1870787" y="3777911"/>
            <a:ext cx="2219218" cy="2003933"/>
          </a:xfrm>
          <a:prstGeom prst="arc">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18"/>
          <p:cNvSpPr txBox="1"/>
          <p:nvPr/>
        </p:nvSpPr>
        <p:spPr>
          <a:xfrm>
            <a:off x="2730018" y="3204450"/>
            <a:ext cx="936475" cy="461665"/>
          </a:xfrm>
          <a:prstGeom prst="rect">
            <a:avLst/>
          </a:prstGeom>
          <a:noFill/>
        </p:spPr>
        <p:txBody>
          <a:bodyPr wrap="none" rtlCol="0">
            <a:spAutoFit/>
          </a:bodyPr>
          <a:lstStyle/>
          <a:p>
            <a:r>
              <a:rPr lang="en-US" sz="2400" b="1" dirty="0">
                <a:latin typeface="Myriad Pro" panose="020B0503030403020204" charset="0"/>
              </a:rPr>
              <a:t>1 cm</a:t>
            </a:r>
            <a:r>
              <a:rPr lang="en-US" sz="2400" b="1" baseline="30000" dirty="0">
                <a:latin typeface="Myriad Pro" panose="020B0503030403020204" charset="0"/>
              </a:rPr>
              <a:t>3</a:t>
            </a:r>
            <a:endParaRPr lang="en-HK" sz="2400" b="1" dirty="0">
              <a:latin typeface="Myriad Pro" panose="020B0503030403020204" charset="0"/>
            </a:endParaRPr>
          </a:p>
        </p:txBody>
      </p:sp>
    </p:spTree>
    <p:extLst>
      <p:ext uri="{BB962C8B-B14F-4D97-AF65-F5344CB8AC3E}">
        <p14:creationId xmlns:p14="http://schemas.microsoft.com/office/powerpoint/2010/main" val="2368044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6" grpId="0" animBg="1"/>
      <p:bldP spid="17" grpId="0" animBg="1"/>
      <p:bldP spid="18" grpId="0"/>
      <p:bldP spid="19" grpId="0"/>
      <p:bldP spid="20" grpId="0"/>
      <p:bldP spid="21" grpId="0"/>
      <p:bldP spid="22" grpId="0" animBg="1"/>
      <p:bldP spid="23" grpId="0"/>
      <p:bldP spid="31" grpId="0" animBg="1"/>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15</a:t>
            </a:fld>
            <a:endParaRPr lang="zh-HK" altLang="en-US" dirty="0"/>
          </a:p>
        </p:txBody>
      </p:sp>
      <p:sp>
        <p:nvSpPr>
          <p:cNvPr id="5" name="Title 1"/>
          <p:cNvSpPr txBox="1">
            <a:spLocks/>
          </p:cNvSpPr>
          <p:nvPr/>
        </p:nvSpPr>
        <p:spPr>
          <a:xfrm>
            <a:off x="363196" y="149217"/>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6" name="TextBox 3"/>
          <p:cNvSpPr txBox="1"/>
          <p:nvPr/>
        </p:nvSpPr>
        <p:spPr>
          <a:xfrm>
            <a:off x="1593408" y="1463359"/>
            <a:ext cx="2826415"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Before serial dilution</a:t>
            </a:r>
            <a:endParaRPr lang="en-HK" sz="2800" b="1" u="sng" dirty="0">
              <a:solidFill>
                <a:srgbClr val="7030A0"/>
              </a:solidFill>
              <a:latin typeface="Myriad Pro" panose="020B0503030403020204" charset="0"/>
            </a:endParaRPr>
          </a:p>
        </p:txBody>
      </p:sp>
      <p:sp>
        <p:nvSpPr>
          <p:cNvPr id="7" name="TextBox 33"/>
          <p:cNvSpPr txBox="1"/>
          <p:nvPr/>
        </p:nvSpPr>
        <p:spPr>
          <a:xfrm>
            <a:off x="6124936" y="1463359"/>
            <a:ext cx="2565126" cy="523220"/>
          </a:xfrm>
          <a:prstGeom prst="rect">
            <a:avLst/>
          </a:prstGeom>
          <a:noFill/>
        </p:spPr>
        <p:txBody>
          <a:bodyPr wrap="none" rtlCol="0">
            <a:spAutoFit/>
          </a:bodyPr>
          <a:lstStyle/>
          <a:p>
            <a:r>
              <a:rPr lang="en-US" sz="2800" b="1" u="sng" dirty="0">
                <a:solidFill>
                  <a:srgbClr val="00B050"/>
                </a:solidFill>
                <a:latin typeface="Myriad Pro" panose="020B0503030403020204" charset="0"/>
              </a:rPr>
              <a:t>After serial dilution</a:t>
            </a:r>
            <a:endParaRPr lang="en-HK" sz="2800" b="1" u="sng" dirty="0">
              <a:solidFill>
                <a:srgbClr val="00B050"/>
              </a:solidFill>
              <a:latin typeface="Myriad Pro" panose="020B0503030403020204" charset="0"/>
            </a:endParaRPr>
          </a:p>
        </p:txBody>
      </p:sp>
      <p:sp>
        <p:nvSpPr>
          <p:cNvPr id="8" name="TextBox 34"/>
          <p:cNvSpPr txBox="1"/>
          <p:nvPr/>
        </p:nvSpPr>
        <p:spPr>
          <a:xfrm>
            <a:off x="363196" y="2053690"/>
            <a:ext cx="2955489" cy="1200329"/>
          </a:xfrm>
          <a:prstGeom prst="rect">
            <a:avLst/>
          </a:prstGeom>
          <a:noFill/>
        </p:spPr>
        <p:txBody>
          <a:bodyPr wrap="none" rtlCol="0">
            <a:spAutoFit/>
          </a:bodyPr>
          <a:lstStyle/>
          <a:p>
            <a:r>
              <a:rPr lang="en-US" sz="2400" b="1" dirty="0">
                <a:latin typeface="Myriad Pro" panose="020B0503030403020204" charset="0"/>
              </a:rPr>
              <a:t>Too many colonies:</a:t>
            </a:r>
          </a:p>
          <a:p>
            <a:pPr marL="457200" indent="-457200">
              <a:buFont typeface="Arial" panose="020B0604020202020204" pitchFamily="34" charset="0"/>
              <a:buChar char="•"/>
            </a:pPr>
            <a:r>
              <a:rPr lang="en-US" sz="2400" b="1" dirty="0">
                <a:latin typeface="Myriad Pro" panose="020B0503030403020204" charset="0"/>
              </a:rPr>
              <a:t>Merge</a:t>
            </a:r>
          </a:p>
          <a:p>
            <a:pPr marL="457200" indent="-457200">
              <a:buFont typeface="Arial" panose="020B0604020202020204" pitchFamily="34" charset="0"/>
              <a:buChar char="•"/>
            </a:pPr>
            <a:r>
              <a:rPr lang="en-US" sz="2400" b="1" dirty="0">
                <a:latin typeface="Myriad Pro" panose="020B0503030403020204" charset="0"/>
              </a:rPr>
              <a:t>Difficult to count</a:t>
            </a:r>
            <a:endParaRPr lang="en-HK" sz="2400" b="1" dirty="0">
              <a:latin typeface="Myriad Pro" panose="020B0503030403020204" charset="0"/>
            </a:endParaRPr>
          </a:p>
        </p:txBody>
      </p:sp>
      <p:sp>
        <p:nvSpPr>
          <p:cNvPr id="9" name="TextBox 35"/>
          <p:cNvSpPr txBox="1"/>
          <p:nvPr/>
        </p:nvSpPr>
        <p:spPr>
          <a:xfrm>
            <a:off x="7609777" y="2055900"/>
            <a:ext cx="4258025" cy="1200329"/>
          </a:xfrm>
          <a:prstGeom prst="rect">
            <a:avLst/>
          </a:prstGeom>
          <a:noFill/>
        </p:spPr>
        <p:txBody>
          <a:bodyPr wrap="none" rtlCol="0">
            <a:spAutoFit/>
          </a:bodyPr>
          <a:lstStyle/>
          <a:p>
            <a:r>
              <a:rPr lang="en-US" sz="2400" b="1" dirty="0">
                <a:latin typeface="Myriad Pro" panose="020B0503030403020204" charset="0"/>
              </a:rPr>
              <a:t>Range from 30 – 300 colonies:</a:t>
            </a:r>
          </a:p>
          <a:p>
            <a:pPr marL="457200" indent="-457200">
              <a:buFont typeface="Arial" panose="020B0604020202020204" pitchFamily="34" charset="0"/>
              <a:buChar char="•"/>
            </a:pPr>
            <a:r>
              <a:rPr lang="en-US" sz="2400" b="1" dirty="0">
                <a:latin typeface="Myriad Pro" panose="020B0503030403020204" charset="0"/>
              </a:rPr>
              <a:t>Well separated</a:t>
            </a:r>
          </a:p>
          <a:p>
            <a:pPr marL="457200" indent="-457200">
              <a:buFont typeface="Arial" panose="020B0604020202020204" pitchFamily="34" charset="0"/>
              <a:buChar char="•"/>
            </a:pPr>
            <a:r>
              <a:rPr lang="en-US" sz="2400" b="1" dirty="0">
                <a:latin typeface="Myriad Pro" panose="020B0503030403020204" charset="0"/>
              </a:rPr>
              <a:t>Countable</a:t>
            </a:r>
            <a:endParaRPr lang="en-HK" sz="2400" b="1" dirty="0">
              <a:latin typeface="Myriad Pro" panose="020B0503030403020204" charset="0"/>
            </a:endParaRPr>
          </a:p>
        </p:txBody>
      </p:sp>
      <p:pic>
        <p:nvPicPr>
          <p:cNvPr id="10" name="圖片 9"/>
          <p:cNvPicPr>
            <a:picLocks noChangeAspect="1"/>
          </p:cNvPicPr>
          <p:nvPr/>
        </p:nvPicPr>
        <p:blipFill rotWithShape="1">
          <a:blip r:embed="rId2" cstate="print">
            <a:extLst>
              <a:ext uri="{28A0092B-C50C-407E-A947-70E740481C1C}">
                <a14:useLocalDpi xmlns:a14="http://schemas.microsoft.com/office/drawing/2010/main" val="0"/>
              </a:ext>
            </a:extLst>
          </a:blip>
          <a:srcRect r="49163"/>
          <a:stretch/>
        </p:blipFill>
        <p:spPr>
          <a:xfrm>
            <a:off x="3629978" y="2274255"/>
            <a:ext cx="1877253" cy="3692685"/>
          </a:xfrm>
          <a:prstGeom prst="rect">
            <a:avLst/>
          </a:prstGeom>
        </p:spPr>
      </p:pic>
      <p:pic>
        <p:nvPicPr>
          <p:cNvPr id="11" name="圖片 10"/>
          <p:cNvPicPr>
            <a:picLocks noChangeAspect="1"/>
          </p:cNvPicPr>
          <p:nvPr/>
        </p:nvPicPr>
        <p:blipFill rotWithShape="1">
          <a:blip r:embed="rId3" cstate="print">
            <a:extLst>
              <a:ext uri="{28A0092B-C50C-407E-A947-70E740481C1C}">
                <a14:useLocalDpi xmlns:a14="http://schemas.microsoft.com/office/drawing/2010/main" val="0"/>
              </a:ext>
            </a:extLst>
          </a:blip>
          <a:srcRect l="51515"/>
          <a:stretch/>
        </p:blipFill>
        <p:spPr>
          <a:xfrm>
            <a:off x="5658394" y="2274255"/>
            <a:ext cx="1800220" cy="3716466"/>
          </a:xfrm>
          <a:prstGeom prst="rect">
            <a:avLst/>
          </a:prstGeom>
        </p:spPr>
      </p:pic>
    </p:spTree>
    <p:extLst>
      <p:ext uri="{BB962C8B-B14F-4D97-AF65-F5344CB8AC3E}">
        <p14:creationId xmlns:p14="http://schemas.microsoft.com/office/powerpoint/2010/main" val="5975255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16</a:t>
            </a:fld>
            <a:endParaRPr lang="zh-HK" altLang="en-US" dirty="0"/>
          </a:p>
        </p:txBody>
      </p:sp>
      <p:sp>
        <p:nvSpPr>
          <p:cNvPr id="5" name="Rounded Rectangle 2"/>
          <p:cNvSpPr/>
          <p:nvPr/>
        </p:nvSpPr>
        <p:spPr>
          <a:xfrm>
            <a:off x="590588" y="3951360"/>
            <a:ext cx="9509761" cy="2319251"/>
          </a:xfrm>
          <a:prstGeom prst="roundRect">
            <a:avLst/>
          </a:prstGeom>
          <a:solidFill>
            <a:srgbClr val="EBFD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Title 1"/>
          <p:cNvSpPr txBox="1">
            <a:spLocks/>
          </p:cNvSpPr>
          <p:nvPr/>
        </p:nvSpPr>
        <p:spPr>
          <a:xfrm>
            <a:off x="411712" y="311285"/>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7" name="TextBox 4"/>
          <p:cNvSpPr txBox="1"/>
          <p:nvPr/>
        </p:nvSpPr>
        <p:spPr>
          <a:xfrm>
            <a:off x="5918018" y="1265639"/>
            <a:ext cx="3482548" cy="1569660"/>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rgbClr val="FF0000"/>
                </a:solidFill>
                <a:latin typeface="Myriad Pro" panose="020B0503030403020204" charset="0"/>
              </a:rPr>
              <a:t>Adenosine triphosphate (ATP) </a:t>
            </a:r>
            <a:r>
              <a:rPr lang="en-US" sz="2400" b="1" dirty="0">
                <a:latin typeface="Myriad Pro" panose="020B0503030403020204" charset="0"/>
              </a:rPr>
              <a:t>is the universal energy molecule. </a:t>
            </a:r>
          </a:p>
        </p:txBody>
      </p:sp>
      <p:sp>
        <p:nvSpPr>
          <p:cNvPr id="8" name="Rounded Rectangle 5"/>
          <p:cNvSpPr/>
          <p:nvPr/>
        </p:nvSpPr>
        <p:spPr>
          <a:xfrm>
            <a:off x="1111587" y="3390099"/>
            <a:ext cx="1534509" cy="52551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9" name="TextBox 7"/>
          <p:cNvSpPr txBox="1"/>
          <p:nvPr/>
        </p:nvSpPr>
        <p:spPr>
          <a:xfrm>
            <a:off x="1092764" y="3486569"/>
            <a:ext cx="1594411" cy="369332"/>
          </a:xfrm>
          <a:prstGeom prst="rect">
            <a:avLst/>
          </a:prstGeom>
          <a:noFill/>
        </p:spPr>
        <p:txBody>
          <a:bodyPr wrap="none" rtlCol="0">
            <a:spAutoFit/>
          </a:bodyPr>
          <a:lstStyle/>
          <a:p>
            <a:r>
              <a:rPr lang="en-US" b="1" dirty="0">
                <a:latin typeface="Myriad Pro" panose="020B0503030403020204" charset="0"/>
              </a:rPr>
              <a:t>Bacterial cells</a:t>
            </a:r>
            <a:endParaRPr lang="en-HK" b="1" dirty="0">
              <a:latin typeface="Myriad Pro" panose="020B0503030403020204" charset="0"/>
            </a:endParaRPr>
          </a:p>
        </p:txBody>
      </p:sp>
      <p:sp>
        <p:nvSpPr>
          <p:cNvPr id="10" name="Rounded Rectangle 8"/>
          <p:cNvSpPr/>
          <p:nvPr/>
        </p:nvSpPr>
        <p:spPr>
          <a:xfrm>
            <a:off x="2693395" y="3390099"/>
            <a:ext cx="1534462" cy="52551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1" name="TextBox 9"/>
          <p:cNvSpPr txBox="1"/>
          <p:nvPr/>
        </p:nvSpPr>
        <p:spPr>
          <a:xfrm>
            <a:off x="2821716" y="3486569"/>
            <a:ext cx="1224566" cy="369332"/>
          </a:xfrm>
          <a:prstGeom prst="rect">
            <a:avLst/>
          </a:prstGeom>
          <a:noFill/>
        </p:spPr>
        <p:txBody>
          <a:bodyPr wrap="none" rtlCol="0">
            <a:spAutoFit/>
          </a:bodyPr>
          <a:lstStyle/>
          <a:p>
            <a:r>
              <a:rPr lang="en-US" b="1" dirty="0">
                <a:latin typeface="Myriad Pro" panose="020B0503030403020204" charset="0"/>
              </a:rPr>
              <a:t>Yeast cells</a:t>
            </a:r>
            <a:endParaRPr lang="en-HK" b="1" dirty="0">
              <a:latin typeface="Myriad Pro" panose="020B0503030403020204" charset="0"/>
            </a:endParaRPr>
          </a:p>
        </p:txBody>
      </p:sp>
      <p:sp>
        <p:nvSpPr>
          <p:cNvPr id="12" name="Rounded Rectangle 10"/>
          <p:cNvSpPr/>
          <p:nvPr/>
        </p:nvSpPr>
        <p:spPr>
          <a:xfrm>
            <a:off x="4262476" y="3390099"/>
            <a:ext cx="1494330" cy="52551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3" name="TextBox 11"/>
          <p:cNvSpPr txBox="1"/>
          <p:nvPr/>
        </p:nvSpPr>
        <p:spPr>
          <a:xfrm>
            <a:off x="4403476" y="3486569"/>
            <a:ext cx="1213537" cy="369332"/>
          </a:xfrm>
          <a:prstGeom prst="rect">
            <a:avLst/>
          </a:prstGeom>
          <a:noFill/>
        </p:spPr>
        <p:txBody>
          <a:bodyPr wrap="none" rtlCol="0">
            <a:spAutoFit/>
          </a:bodyPr>
          <a:lstStyle/>
          <a:p>
            <a:r>
              <a:rPr lang="en-US" b="1" dirty="0">
                <a:latin typeface="Myriad Pro" panose="020B0503030403020204" charset="0"/>
              </a:rPr>
              <a:t>Mold cells</a:t>
            </a:r>
            <a:endParaRPr lang="en-HK" b="1" dirty="0">
              <a:latin typeface="Myriad Pro" panose="020B0503030403020204" charset="0"/>
            </a:endParaRPr>
          </a:p>
        </p:txBody>
      </p:sp>
      <p:sp>
        <p:nvSpPr>
          <p:cNvPr id="14" name="Rounded Rectangle 12"/>
          <p:cNvSpPr/>
          <p:nvPr/>
        </p:nvSpPr>
        <p:spPr>
          <a:xfrm>
            <a:off x="5831556" y="3390099"/>
            <a:ext cx="1569079" cy="52551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5" name="TextBox 13"/>
          <p:cNvSpPr txBox="1"/>
          <p:nvPr/>
        </p:nvSpPr>
        <p:spPr>
          <a:xfrm>
            <a:off x="6180950" y="3486569"/>
            <a:ext cx="822854" cy="369332"/>
          </a:xfrm>
          <a:prstGeom prst="rect">
            <a:avLst/>
          </a:prstGeom>
          <a:noFill/>
        </p:spPr>
        <p:txBody>
          <a:bodyPr wrap="none" rtlCol="0">
            <a:spAutoFit/>
          </a:bodyPr>
          <a:lstStyle/>
          <a:p>
            <a:r>
              <a:rPr lang="en-US" b="1" dirty="0">
                <a:latin typeface="Myriad Pro" panose="020B0503030403020204" charset="0"/>
              </a:rPr>
              <a:t>Plants</a:t>
            </a:r>
            <a:endParaRPr lang="en-HK" b="1" dirty="0">
              <a:latin typeface="Myriad Pro" panose="020B0503030403020204" charset="0"/>
            </a:endParaRPr>
          </a:p>
        </p:txBody>
      </p:sp>
      <p:sp>
        <p:nvSpPr>
          <p:cNvPr id="16" name="Rounded Rectangle 14"/>
          <p:cNvSpPr/>
          <p:nvPr/>
        </p:nvSpPr>
        <p:spPr>
          <a:xfrm>
            <a:off x="7475385" y="3390099"/>
            <a:ext cx="1607743" cy="52551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7" name="TextBox 15"/>
          <p:cNvSpPr txBox="1"/>
          <p:nvPr/>
        </p:nvSpPr>
        <p:spPr>
          <a:xfrm>
            <a:off x="7713043" y="3486569"/>
            <a:ext cx="1015214" cy="369332"/>
          </a:xfrm>
          <a:prstGeom prst="rect">
            <a:avLst/>
          </a:prstGeom>
          <a:noFill/>
        </p:spPr>
        <p:txBody>
          <a:bodyPr wrap="none" rtlCol="0">
            <a:spAutoFit/>
          </a:bodyPr>
          <a:lstStyle/>
          <a:p>
            <a:r>
              <a:rPr lang="en-US" b="1" dirty="0">
                <a:latin typeface="Myriad Pro" panose="020B0503030403020204" charset="0"/>
              </a:rPr>
              <a:t>Animals</a:t>
            </a:r>
            <a:endParaRPr lang="en-HK" b="1" dirty="0">
              <a:latin typeface="Myriad Pro" panose="020B0503030403020204" charset="0"/>
            </a:endParaRPr>
          </a:p>
        </p:txBody>
      </p:sp>
      <p:pic>
        <p:nvPicPr>
          <p:cNvPr id="18" name="Picture 2" descr="Adenosine triphosphate - Wikiped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1577" y="1160028"/>
            <a:ext cx="3130125" cy="1544195"/>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6"/>
          <p:cNvSpPr txBox="1"/>
          <p:nvPr/>
        </p:nvSpPr>
        <p:spPr>
          <a:xfrm>
            <a:off x="1540001" y="1475424"/>
            <a:ext cx="715260" cy="584775"/>
          </a:xfrm>
          <a:prstGeom prst="rect">
            <a:avLst/>
          </a:prstGeom>
          <a:noFill/>
        </p:spPr>
        <p:txBody>
          <a:bodyPr wrap="none" rtlCol="0">
            <a:spAutoFit/>
          </a:bodyPr>
          <a:lstStyle/>
          <a:p>
            <a:r>
              <a:rPr lang="en-US" sz="3200" b="1" u="sng" dirty="0">
                <a:solidFill>
                  <a:srgbClr val="FF0000"/>
                </a:solidFill>
                <a:latin typeface="Myriad Pro" panose="020B0503030403020204" charset="0"/>
              </a:rPr>
              <a:t>ATP</a:t>
            </a:r>
            <a:endParaRPr lang="en-HK" sz="3200" b="1" u="sng" dirty="0">
              <a:solidFill>
                <a:srgbClr val="FF0000"/>
              </a:solidFill>
              <a:latin typeface="Myriad Pro" panose="020B0503030403020204" charset="0"/>
            </a:endParaRPr>
          </a:p>
        </p:txBody>
      </p:sp>
      <p:cxnSp>
        <p:nvCxnSpPr>
          <p:cNvPr id="20" name="Straight Arrow Connector 18"/>
          <p:cNvCxnSpPr/>
          <p:nvPr/>
        </p:nvCxnSpPr>
        <p:spPr>
          <a:xfrm flipH="1">
            <a:off x="1846957" y="2634071"/>
            <a:ext cx="1755228" cy="641131"/>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8" idx="2"/>
          </p:cNvCxnSpPr>
          <p:nvPr/>
        </p:nvCxnSpPr>
        <p:spPr>
          <a:xfrm flipH="1">
            <a:off x="3455040" y="2774375"/>
            <a:ext cx="711271" cy="537631"/>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2"/>
          <p:cNvCxnSpPr/>
          <p:nvPr/>
        </p:nvCxnSpPr>
        <p:spPr>
          <a:xfrm>
            <a:off x="4703926" y="2852467"/>
            <a:ext cx="0" cy="459539"/>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4"/>
          <p:cNvCxnSpPr/>
          <p:nvPr/>
        </p:nvCxnSpPr>
        <p:spPr>
          <a:xfrm>
            <a:off x="5210268" y="2774375"/>
            <a:ext cx="882869" cy="500827"/>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6"/>
          <p:cNvCxnSpPr/>
          <p:nvPr/>
        </p:nvCxnSpPr>
        <p:spPr>
          <a:xfrm>
            <a:off x="5574054" y="2563008"/>
            <a:ext cx="2442476" cy="748998"/>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7"/>
          <p:cNvSpPr txBox="1"/>
          <p:nvPr/>
        </p:nvSpPr>
        <p:spPr>
          <a:xfrm>
            <a:off x="816703" y="4186659"/>
            <a:ext cx="9017597" cy="400110"/>
          </a:xfrm>
          <a:prstGeom prst="rect">
            <a:avLst/>
          </a:prstGeom>
          <a:noFill/>
        </p:spPr>
        <p:txBody>
          <a:bodyPr wrap="none" rtlCol="0">
            <a:spAutoFit/>
          </a:bodyPr>
          <a:lstStyle/>
          <a:p>
            <a:r>
              <a:rPr lang="en-US" sz="2000" b="1" dirty="0">
                <a:latin typeface="Myriad Pro" panose="020B0503030403020204" charset="0"/>
              </a:rPr>
              <a:t>In the environment, </a:t>
            </a:r>
            <a:r>
              <a:rPr lang="en-US" sz="2000" b="1" dirty="0">
                <a:solidFill>
                  <a:srgbClr val="FF0000"/>
                </a:solidFill>
                <a:latin typeface="Myriad Pro" panose="020B0503030403020204" charset="0"/>
              </a:rPr>
              <a:t>ATP</a:t>
            </a:r>
            <a:r>
              <a:rPr lang="en-US" sz="2000" b="1" dirty="0">
                <a:latin typeface="Myriad Pro" panose="020B0503030403020204" charset="0"/>
              </a:rPr>
              <a:t> should not be observed if there are no any living cells.</a:t>
            </a:r>
            <a:endParaRPr lang="en-HK" sz="2000" b="1" dirty="0">
              <a:latin typeface="Myriad Pro" panose="020B0503030403020204" charset="0"/>
            </a:endParaRPr>
          </a:p>
        </p:txBody>
      </p:sp>
      <p:sp>
        <p:nvSpPr>
          <p:cNvPr id="26" name="Down Arrow 28"/>
          <p:cNvSpPr/>
          <p:nvPr/>
        </p:nvSpPr>
        <p:spPr>
          <a:xfrm>
            <a:off x="4793632" y="4687486"/>
            <a:ext cx="750747" cy="6411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27" name="TextBox 30"/>
          <p:cNvSpPr txBox="1"/>
          <p:nvPr/>
        </p:nvSpPr>
        <p:spPr>
          <a:xfrm>
            <a:off x="1662611" y="5400448"/>
            <a:ext cx="2983702" cy="461665"/>
          </a:xfrm>
          <a:prstGeom prst="rect">
            <a:avLst/>
          </a:prstGeom>
          <a:noFill/>
        </p:spPr>
        <p:txBody>
          <a:bodyPr wrap="none" rtlCol="0">
            <a:spAutoFit/>
          </a:bodyPr>
          <a:lstStyle/>
          <a:p>
            <a:r>
              <a:rPr lang="en-US" sz="2400" b="1" dirty="0">
                <a:latin typeface="Myriad Pro" panose="020B0503030403020204" charset="0"/>
              </a:rPr>
              <a:t>The presence of </a:t>
            </a:r>
            <a:r>
              <a:rPr lang="en-US" sz="2400" b="1" dirty="0">
                <a:solidFill>
                  <a:srgbClr val="FF0000"/>
                </a:solidFill>
                <a:latin typeface="Myriad Pro" panose="020B0503030403020204" charset="0"/>
              </a:rPr>
              <a:t>ATP</a:t>
            </a:r>
            <a:r>
              <a:rPr lang="en-US" sz="2400" b="1" dirty="0">
                <a:latin typeface="Myriad Pro" panose="020B0503030403020204" charset="0"/>
              </a:rPr>
              <a:t> </a:t>
            </a:r>
            <a:endParaRPr lang="en-HK" sz="2400" b="1" dirty="0">
              <a:latin typeface="Myriad Pro" panose="020B0503030403020204" charset="0"/>
            </a:endParaRPr>
          </a:p>
        </p:txBody>
      </p:sp>
      <p:sp>
        <p:nvSpPr>
          <p:cNvPr id="28" name="Right Arrow 31"/>
          <p:cNvSpPr/>
          <p:nvPr/>
        </p:nvSpPr>
        <p:spPr>
          <a:xfrm>
            <a:off x="4646313" y="5452282"/>
            <a:ext cx="1446824" cy="451945"/>
          </a:xfrm>
          <a:prstGeom prst="rightArrow">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indicates</a:t>
            </a:r>
            <a:endParaRPr lang="en-HK" b="1" dirty="0">
              <a:solidFill>
                <a:schemeClr val="tx1"/>
              </a:solidFill>
            </a:endParaRPr>
          </a:p>
        </p:txBody>
      </p:sp>
      <p:sp>
        <p:nvSpPr>
          <p:cNvPr id="29" name="TextBox 33"/>
          <p:cNvSpPr txBox="1"/>
          <p:nvPr/>
        </p:nvSpPr>
        <p:spPr>
          <a:xfrm>
            <a:off x="6093137" y="5203583"/>
            <a:ext cx="3901902" cy="830997"/>
          </a:xfrm>
          <a:prstGeom prst="rect">
            <a:avLst/>
          </a:prstGeom>
          <a:noFill/>
        </p:spPr>
        <p:txBody>
          <a:bodyPr wrap="none" rtlCol="0">
            <a:spAutoFit/>
          </a:bodyPr>
          <a:lstStyle/>
          <a:p>
            <a:r>
              <a:rPr lang="en-US" sz="2400" b="1" dirty="0">
                <a:latin typeface="Myriad Pro" panose="020B0503030403020204" charset="0"/>
              </a:rPr>
              <a:t>The presence of living cells </a:t>
            </a:r>
          </a:p>
          <a:p>
            <a:r>
              <a:rPr lang="en-US" sz="2400" b="1" dirty="0">
                <a:latin typeface="Myriad Pro" panose="020B0503030403020204" charset="0"/>
              </a:rPr>
              <a:t>(including bacterial cells) </a:t>
            </a:r>
            <a:endParaRPr lang="en-HK" sz="2400" b="1" dirty="0">
              <a:latin typeface="Myriad Pro" panose="020B0503030403020204" charset="0"/>
            </a:endParaRPr>
          </a:p>
        </p:txBody>
      </p:sp>
    </p:spTree>
    <p:extLst>
      <p:ext uri="{BB962C8B-B14F-4D97-AF65-F5344CB8AC3E}">
        <p14:creationId xmlns:p14="http://schemas.microsoft.com/office/powerpoint/2010/main" val="163088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0" grpId="0" animBg="1"/>
      <p:bldP spid="11" grpId="0"/>
      <p:bldP spid="12" grpId="0" animBg="1"/>
      <p:bldP spid="13" grpId="0"/>
      <p:bldP spid="14" grpId="0" animBg="1"/>
      <p:bldP spid="15" grpId="0"/>
      <p:bldP spid="16" grpId="0" animBg="1"/>
      <p:bldP spid="17" grpId="0"/>
      <p:bldP spid="25" grpId="0"/>
      <p:bldP spid="26" grpId="0" animBg="1"/>
      <p:bldP spid="27" grpId="0"/>
      <p:bldP spid="28" grpId="0" animBg="1"/>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17</a:t>
            </a:fld>
            <a:endParaRPr lang="zh-HK" altLang="en-US" dirty="0"/>
          </a:p>
        </p:txBody>
      </p:sp>
      <p:sp>
        <p:nvSpPr>
          <p:cNvPr id="5" name="Rounded Rectangle 2"/>
          <p:cNvSpPr/>
          <p:nvPr/>
        </p:nvSpPr>
        <p:spPr>
          <a:xfrm>
            <a:off x="340822" y="1130003"/>
            <a:ext cx="11172305" cy="1771787"/>
          </a:xfrm>
          <a:prstGeom prst="round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Title 1"/>
          <p:cNvSpPr txBox="1">
            <a:spLocks/>
          </p:cNvSpPr>
          <p:nvPr/>
        </p:nvSpPr>
        <p:spPr>
          <a:xfrm>
            <a:off x="411444" y="52412"/>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pic>
        <p:nvPicPr>
          <p:cNvPr id="7" name="Picture 2" descr="A Quick and Helpful Introduction to the ATP Bioluminescence Assay | GoldB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4" y="1190165"/>
            <a:ext cx="8593083" cy="167636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Adenosine monophosphate - Wikipedi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36974" y="3306380"/>
            <a:ext cx="2078566" cy="148097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4"/>
          <p:cNvSpPr txBox="1"/>
          <p:nvPr/>
        </p:nvSpPr>
        <p:spPr>
          <a:xfrm>
            <a:off x="5046970" y="2901790"/>
            <a:ext cx="2268570" cy="369332"/>
          </a:xfrm>
          <a:prstGeom prst="rect">
            <a:avLst/>
          </a:prstGeom>
          <a:noFill/>
        </p:spPr>
        <p:txBody>
          <a:bodyPr wrap="none" rtlCol="0">
            <a:spAutoFit/>
          </a:bodyPr>
          <a:lstStyle/>
          <a:p>
            <a:r>
              <a:rPr lang="en-HK" b="1" u="sng" dirty="0">
                <a:solidFill>
                  <a:srgbClr val="7030A0"/>
                </a:solidFill>
                <a:latin typeface="Myriad Pro" panose="020B0503030403020204" charset="0"/>
              </a:rPr>
              <a:t>Adenosine monophosphate</a:t>
            </a:r>
          </a:p>
        </p:txBody>
      </p:sp>
      <p:pic>
        <p:nvPicPr>
          <p:cNvPr id="10" name="Picture 6"/>
          <p:cNvPicPr>
            <a:picLocks noChangeAspect="1"/>
          </p:cNvPicPr>
          <p:nvPr/>
        </p:nvPicPr>
        <p:blipFill>
          <a:blip r:embed="rId4"/>
          <a:stretch>
            <a:fillRect/>
          </a:stretch>
        </p:blipFill>
        <p:spPr>
          <a:xfrm>
            <a:off x="7661254" y="3544797"/>
            <a:ext cx="1609163" cy="994552"/>
          </a:xfrm>
          <a:prstGeom prst="rect">
            <a:avLst/>
          </a:prstGeom>
        </p:spPr>
      </p:pic>
      <p:sp>
        <p:nvSpPr>
          <p:cNvPr id="11" name="TextBox 9"/>
          <p:cNvSpPr txBox="1"/>
          <p:nvPr/>
        </p:nvSpPr>
        <p:spPr>
          <a:xfrm>
            <a:off x="8113371" y="2901790"/>
            <a:ext cx="510076" cy="369332"/>
          </a:xfrm>
          <a:prstGeom prst="rect">
            <a:avLst/>
          </a:prstGeom>
          <a:noFill/>
        </p:spPr>
        <p:txBody>
          <a:bodyPr wrap="none" rtlCol="0">
            <a:spAutoFit/>
          </a:bodyPr>
          <a:lstStyle/>
          <a:p>
            <a:r>
              <a:rPr lang="en-HK" b="1" u="sng" dirty="0">
                <a:solidFill>
                  <a:srgbClr val="7030A0"/>
                </a:solidFill>
                <a:latin typeface="Myriad Pro" panose="020B0503030403020204" charset="0"/>
              </a:rPr>
              <a:t>PPi</a:t>
            </a:r>
          </a:p>
        </p:txBody>
      </p:sp>
      <p:pic>
        <p:nvPicPr>
          <p:cNvPr id="12" name="Picture 2" descr="Adenosine triphosphate - Wikipedi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2555" y="3544797"/>
            <a:ext cx="2435226" cy="120137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1"/>
          <p:cNvSpPr txBox="1"/>
          <p:nvPr/>
        </p:nvSpPr>
        <p:spPr>
          <a:xfrm>
            <a:off x="144194" y="3700358"/>
            <a:ext cx="715260" cy="584775"/>
          </a:xfrm>
          <a:prstGeom prst="rect">
            <a:avLst/>
          </a:prstGeom>
          <a:noFill/>
        </p:spPr>
        <p:txBody>
          <a:bodyPr wrap="none" rtlCol="0">
            <a:spAutoFit/>
          </a:bodyPr>
          <a:lstStyle/>
          <a:p>
            <a:r>
              <a:rPr lang="en-US" sz="3200" b="1" u="sng" dirty="0">
                <a:solidFill>
                  <a:srgbClr val="7030A0"/>
                </a:solidFill>
                <a:latin typeface="Myriad Pro" panose="020B0503030403020204" charset="0"/>
              </a:rPr>
              <a:t>ATP</a:t>
            </a:r>
            <a:endParaRPr lang="en-HK" sz="3200" b="1" u="sng" dirty="0">
              <a:solidFill>
                <a:srgbClr val="7030A0"/>
              </a:solidFill>
              <a:latin typeface="Myriad Pro" panose="020B0503030403020204" charset="0"/>
            </a:endParaRPr>
          </a:p>
        </p:txBody>
      </p:sp>
      <p:sp>
        <p:nvSpPr>
          <p:cNvPr id="14" name="Right Arrow 7"/>
          <p:cNvSpPr/>
          <p:nvPr/>
        </p:nvSpPr>
        <p:spPr>
          <a:xfrm>
            <a:off x="3434373" y="4103606"/>
            <a:ext cx="1716008" cy="1527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5" name="Oval 8"/>
          <p:cNvSpPr/>
          <p:nvPr/>
        </p:nvSpPr>
        <p:spPr>
          <a:xfrm>
            <a:off x="8332341" y="1424104"/>
            <a:ext cx="1097186" cy="998483"/>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6" name="TextBox 13"/>
          <p:cNvSpPr txBox="1"/>
          <p:nvPr/>
        </p:nvSpPr>
        <p:spPr>
          <a:xfrm>
            <a:off x="7478259" y="2404867"/>
            <a:ext cx="3584315" cy="461665"/>
          </a:xfrm>
          <a:prstGeom prst="rect">
            <a:avLst/>
          </a:prstGeom>
          <a:noFill/>
        </p:spPr>
        <p:txBody>
          <a:bodyPr wrap="none" rtlCol="0">
            <a:spAutoFit/>
          </a:bodyPr>
          <a:lstStyle/>
          <a:p>
            <a:r>
              <a:rPr lang="en-HK" sz="2400" b="1" dirty="0">
                <a:solidFill>
                  <a:srgbClr val="FF0000"/>
                </a:solidFill>
                <a:latin typeface="Myriad Pro" panose="020B0503030403020204" charset="0"/>
              </a:rPr>
              <a:t>Detect the light intensity</a:t>
            </a:r>
          </a:p>
        </p:txBody>
      </p:sp>
      <p:sp>
        <p:nvSpPr>
          <p:cNvPr id="17" name="文字方塊 16"/>
          <p:cNvSpPr txBox="1"/>
          <p:nvPr/>
        </p:nvSpPr>
        <p:spPr>
          <a:xfrm>
            <a:off x="1034552" y="6000615"/>
            <a:ext cx="2053191" cy="276999"/>
          </a:xfrm>
          <a:prstGeom prst="rect">
            <a:avLst/>
          </a:prstGeom>
          <a:noFill/>
        </p:spPr>
        <p:txBody>
          <a:bodyPr wrap="none" rtlCol="0">
            <a:spAutoFit/>
          </a:bodyPr>
          <a:lstStyle/>
          <a:p>
            <a:r>
              <a:rPr lang="en-US" altLang="zh-TW" sz="1200" dirty="0">
                <a:latin typeface="Myriad Pro" panose="020B0503030403020204" charset="0"/>
                <a:hlinkClick r:id="rId6"/>
              </a:rPr>
              <a:t>Image</a:t>
            </a:r>
            <a:r>
              <a:rPr lang="en-US" altLang="zh-TW" sz="1200" dirty="0">
                <a:latin typeface="Myriad Pro" panose="020B0503030403020204" charset="0"/>
              </a:rPr>
              <a:t> / </a:t>
            </a:r>
            <a:r>
              <a:rPr lang="en-US" altLang="zh-TW" sz="1200" dirty="0" err="1">
                <a:latin typeface="Myriad Pro" panose="020B0503030403020204" charset="0"/>
              </a:rPr>
              <a:t>pngall</a:t>
            </a:r>
            <a:r>
              <a:rPr lang="en-US" altLang="zh-TW" sz="1200" dirty="0">
                <a:latin typeface="Myriad Pro" panose="020B0503030403020204" charset="0"/>
              </a:rPr>
              <a:t> / </a:t>
            </a:r>
            <a:r>
              <a:rPr lang="en-US" altLang="zh-TW" sz="1200" dirty="0">
                <a:latin typeface="Myriad Pro" panose="020B0503030403020204" charset="0"/>
                <a:hlinkClick r:id="rId7"/>
              </a:rPr>
              <a:t>CC BY-NC 4.0</a:t>
            </a:r>
            <a:endParaRPr lang="zh-TW" altLang="en-US" sz="1200" dirty="0">
              <a:latin typeface="Myriad Pro" panose="020B0503030403020204" charset="0"/>
            </a:endParaRPr>
          </a:p>
        </p:txBody>
      </p:sp>
      <p:pic>
        <p:nvPicPr>
          <p:cNvPr id="18" name="Picture 4" descr="https://tekhdecoded.com/wp-content/uploads/2021/04/extra_large-1617725544-fireflies-in-the-forest-780x470.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11055" y="4579845"/>
            <a:ext cx="2293678" cy="1382088"/>
          </a:xfrm>
          <a:prstGeom prst="rect">
            <a:avLst/>
          </a:prstGeom>
          <a:noFill/>
          <a:extLst>
            <a:ext uri="{909E8E84-426E-40DD-AFC4-6F175D3DCCD1}">
              <a14:hiddenFill xmlns:a14="http://schemas.microsoft.com/office/drawing/2010/main">
                <a:solidFill>
                  <a:srgbClr val="FFFFFF"/>
                </a:solidFill>
              </a14:hiddenFill>
            </a:ext>
          </a:extLst>
        </p:spPr>
      </p:pic>
      <p:sp>
        <p:nvSpPr>
          <p:cNvPr id="19" name="文字方塊 18"/>
          <p:cNvSpPr txBox="1"/>
          <p:nvPr/>
        </p:nvSpPr>
        <p:spPr>
          <a:xfrm>
            <a:off x="6805160" y="6000616"/>
            <a:ext cx="2616422" cy="276999"/>
          </a:xfrm>
          <a:prstGeom prst="rect">
            <a:avLst/>
          </a:prstGeom>
          <a:noFill/>
        </p:spPr>
        <p:txBody>
          <a:bodyPr wrap="none" rtlCol="0">
            <a:spAutoFit/>
          </a:bodyPr>
          <a:lstStyle/>
          <a:p>
            <a:r>
              <a:rPr lang="en-US" altLang="zh-TW" sz="1200" dirty="0">
                <a:latin typeface="Myriad Pro" panose="020B0503030403020204" charset="0"/>
                <a:hlinkClick r:id="rId9"/>
              </a:rPr>
              <a:t>Image</a:t>
            </a:r>
            <a:r>
              <a:rPr lang="en-US" altLang="zh-TW" sz="1200" dirty="0">
                <a:latin typeface="Myriad Pro" panose="020B0503030403020204" charset="0"/>
              </a:rPr>
              <a:t> / Techno FAQ / </a:t>
            </a:r>
            <a:r>
              <a:rPr lang="en-US" altLang="zh-TW" sz="1200" dirty="0">
                <a:latin typeface="Myriad Pro" panose="020B0503030403020204" charset="0"/>
                <a:hlinkClick r:id="rId10"/>
              </a:rPr>
              <a:t>CC BY-NC-SA 4.0</a:t>
            </a:r>
            <a:endParaRPr lang="zh-TW" altLang="en-US" sz="1200" dirty="0">
              <a:latin typeface="Myriad Pro" panose="020B0503030403020204" charset="0"/>
            </a:endParaRPr>
          </a:p>
        </p:txBody>
      </p:sp>
      <p:pic>
        <p:nvPicPr>
          <p:cNvPr id="20" name="Picture 2" descr="Firefly Glow"/>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2242825">
            <a:off x="1335953" y="4490594"/>
            <a:ext cx="1680920" cy="19440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3519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14" grpId="0" animBg="1"/>
      <p:bldP spid="15" grpId="0" animBg="1"/>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18</a:t>
            </a:fld>
            <a:endParaRPr lang="zh-HK" altLang="en-US" dirty="0"/>
          </a:p>
        </p:txBody>
      </p:sp>
      <p:sp>
        <p:nvSpPr>
          <p:cNvPr id="5" name="Title 1"/>
          <p:cNvSpPr txBox="1">
            <a:spLocks/>
          </p:cNvSpPr>
          <p:nvPr/>
        </p:nvSpPr>
        <p:spPr>
          <a:xfrm>
            <a:off x="677333" y="123217"/>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6" name="TextBox 3"/>
          <p:cNvSpPr txBox="1"/>
          <p:nvPr/>
        </p:nvSpPr>
        <p:spPr>
          <a:xfrm>
            <a:off x="4893002" y="783617"/>
            <a:ext cx="1204176"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ATP test</a:t>
            </a:r>
            <a:endParaRPr lang="en-HK" sz="2800" b="1" u="sng" dirty="0">
              <a:solidFill>
                <a:srgbClr val="7030A0"/>
              </a:solidFill>
              <a:latin typeface="Myriad Pro" panose="020B0503030403020204" charset="0"/>
            </a:endParaRPr>
          </a:p>
        </p:txBody>
      </p:sp>
      <p:pic>
        <p:nvPicPr>
          <p:cNvPr id="7" name="Picture 2" descr="17d7015537cc47fb926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7789498" y="2166927"/>
            <a:ext cx="3191211" cy="2393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17d70152a63140aa725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2929" y="2166927"/>
            <a:ext cx="3191211" cy="2393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WATCH: Tracy Moore swabs her phone for germs - Cityl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49481" y="2160700"/>
            <a:ext cx="3608793" cy="24058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0" name="TextBox 4"/>
          <p:cNvSpPr txBox="1"/>
          <p:nvPr/>
        </p:nvSpPr>
        <p:spPr>
          <a:xfrm>
            <a:off x="4414669" y="1792687"/>
            <a:ext cx="3088923" cy="461665"/>
          </a:xfrm>
          <a:prstGeom prst="rect">
            <a:avLst/>
          </a:prstGeom>
          <a:noFill/>
        </p:spPr>
        <p:txBody>
          <a:bodyPr wrap="none" rtlCol="0">
            <a:spAutoFit/>
          </a:bodyPr>
          <a:lstStyle/>
          <a:p>
            <a:r>
              <a:rPr lang="en-US" sz="2400" b="1" dirty="0">
                <a:latin typeface="Myriad Pro" panose="020B0503030403020204" charset="0"/>
              </a:rPr>
              <a:t>Swabbing  (5 </a:t>
            </a:r>
            <a:r>
              <a:rPr lang="en-US" altLang="zh-TW" sz="2400" b="1" dirty="0">
                <a:latin typeface="Myriad Pro" panose="020B0503030403020204" charset="0"/>
                <a:sym typeface="Symbol" panose="05050102010706020507" pitchFamily="18" charset="2"/>
              </a:rPr>
              <a:t></a:t>
            </a:r>
            <a:r>
              <a:rPr lang="en-US" sz="2400" b="1" dirty="0">
                <a:latin typeface="Myriad Pro" panose="020B0503030403020204" charset="0"/>
              </a:rPr>
              <a:t> 5 cm</a:t>
            </a:r>
            <a:r>
              <a:rPr lang="en-US" sz="2400" b="1" baseline="30000" dirty="0">
                <a:latin typeface="Myriad Pro" panose="020B0503030403020204" charset="0"/>
              </a:rPr>
              <a:t>2</a:t>
            </a:r>
            <a:r>
              <a:rPr lang="en-US" sz="2400" b="1" dirty="0">
                <a:latin typeface="Myriad Pro" panose="020B0503030403020204" charset="0"/>
              </a:rPr>
              <a:t>)</a:t>
            </a:r>
            <a:endParaRPr lang="en-HK" sz="2400" b="1" dirty="0">
              <a:latin typeface="Myriad Pro" panose="020B0503030403020204" charset="0"/>
            </a:endParaRPr>
          </a:p>
        </p:txBody>
      </p:sp>
      <p:sp>
        <p:nvSpPr>
          <p:cNvPr id="11" name="Right Arrow 5"/>
          <p:cNvSpPr/>
          <p:nvPr/>
        </p:nvSpPr>
        <p:spPr>
          <a:xfrm>
            <a:off x="2800938" y="3040901"/>
            <a:ext cx="1081586" cy="6454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2" name="Right Arrow 9"/>
          <p:cNvSpPr/>
          <p:nvPr/>
        </p:nvSpPr>
        <p:spPr>
          <a:xfrm>
            <a:off x="7354378" y="3040900"/>
            <a:ext cx="1081586" cy="6454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3" name="TextBox 7"/>
          <p:cNvSpPr txBox="1"/>
          <p:nvPr/>
        </p:nvSpPr>
        <p:spPr>
          <a:xfrm>
            <a:off x="3906464" y="4754264"/>
            <a:ext cx="3493264" cy="1384995"/>
          </a:xfrm>
          <a:prstGeom prst="rect">
            <a:avLst/>
          </a:prstGeom>
          <a:noFill/>
        </p:spPr>
        <p:txBody>
          <a:bodyPr wrap="none" rtlCol="0">
            <a:spAutoFit/>
          </a:bodyPr>
          <a:lstStyle/>
          <a:p>
            <a:pPr marL="285750" indent="-285750">
              <a:buFont typeface="Arial" panose="020B0604020202020204" pitchFamily="34" charset="0"/>
              <a:buChar char="•"/>
            </a:pPr>
            <a:r>
              <a:rPr lang="en-US" sz="2800" b="1" dirty="0">
                <a:latin typeface="Myriad Pro" panose="020B0503030403020204" charset="0"/>
              </a:rPr>
              <a:t>Less than 10 RLU = </a:t>
            </a:r>
            <a:r>
              <a:rPr lang="en-US" sz="2800" b="1" dirty="0">
                <a:solidFill>
                  <a:srgbClr val="0070C0"/>
                </a:solidFill>
                <a:latin typeface="Myriad Pro" panose="020B0503030403020204" charset="0"/>
              </a:rPr>
              <a:t>Clean</a:t>
            </a:r>
          </a:p>
          <a:p>
            <a:pPr marL="285750" indent="-285750">
              <a:buFont typeface="Arial" panose="020B0604020202020204" pitchFamily="34" charset="0"/>
              <a:buChar char="•"/>
            </a:pPr>
            <a:r>
              <a:rPr lang="en-US" sz="2800" b="1" dirty="0">
                <a:latin typeface="Myriad Pro" panose="020B0503030403020204" charset="0"/>
              </a:rPr>
              <a:t>11 – 29 RLU = </a:t>
            </a:r>
            <a:r>
              <a:rPr lang="en-US" sz="2800" b="1" dirty="0">
                <a:solidFill>
                  <a:srgbClr val="FF0000"/>
                </a:solidFill>
                <a:latin typeface="Myriad Pro" panose="020B0503030403020204" charset="0"/>
              </a:rPr>
              <a:t>warning</a:t>
            </a:r>
          </a:p>
          <a:p>
            <a:pPr marL="285750" indent="-285750">
              <a:buFont typeface="Arial" panose="020B0604020202020204" pitchFamily="34" charset="0"/>
              <a:buChar char="•"/>
            </a:pPr>
            <a:r>
              <a:rPr lang="en-US" sz="2800" b="1" dirty="0">
                <a:latin typeface="Myriad Pro" panose="020B0503030403020204" charset="0"/>
              </a:rPr>
              <a:t>Above 30 RLU = </a:t>
            </a:r>
            <a:r>
              <a:rPr lang="en-US" sz="2800" b="1" dirty="0">
                <a:solidFill>
                  <a:schemeClr val="bg2">
                    <a:lumMod val="50000"/>
                  </a:schemeClr>
                </a:solidFill>
                <a:latin typeface="Myriad Pro" panose="020B0503030403020204" charset="0"/>
              </a:rPr>
              <a:t>Dirty</a:t>
            </a:r>
            <a:endParaRPr lang="en-HK" sz="2800" b="1" dirty="0">
              <a:solidFill>
                <a:schemeClr val="bg2">
                  <a:lumMod val="50000"/>
                </a:schemeClr>
              </a:solidFill>
              <a:latin typeface="Myriad Pro" panose="020B0503030403020204" charset="0"/>
            </a:endParaRPr>
          </a:p>
        </p:txBody>
      </p:sp>
      <p:sp>
        <p:nvSpPr>
          <p:cNvPr id="14" name="TextBox 8"/>
          <p:cNvSpPr txBox="1"/>
          <p:nvPr/>
        </p:nvSpPr>
        <p:spPr>
          <a:xfrm>
            <a:off x="735710" y="1392577"/>
            <a:ext cx="2104102" cy="400110"/>
          </a:xfrm>
          <a:prstGeom prst="rect">
            <a:avLst/>
          </a:prstGeom>
          <a:noFill/>
        </p:spPr>
        <p:txBody>
          <a:bodyPr wrap="none" rtlCol="0">
            <a:spAutoFit/>
          </a:bodyPr>
          <a:lstStyle/>
          <a:p>
            <a:r>
              <a:rPr lang="en-US" sz="2000" b="1" u="sng" dirty="0">
                <a:latin typeface="Myriad Pro" panose="020B0503030403020204" charset="0"/>
              </a:rPr>
              <a:t>UltraSnap Ensure</a:t>
            </a:r>
            <a:endParaRPr lang="en-HK" sz="2000" b="1" u="sng" dirty="0">
              <a:latin typeface="Myriad Pro" panose="020B0503030403020204" charset="0"/>
            </a:endParaRPr>
          </a:p>
        </p:txBody>
      </p:sp>
    </p:spTree>
    <p:extLst>
      <p:ext uri="{BB962C8B-B14F-4D97-AF65-F5344CB8AC3E}">
        <p14:creationId xmlns:p14="http://schemas.microsoft.com/office/powerpoint/2010/main" val="79112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r>
              <a:rPr lang="en-GB" altLang="zh-TW" dirty="0"/>
              <a:t>Is It Really Clean?</a:t>
            </a:r>
            <a:endParaRPr lang="zh-TW" altLang="en-US" dirty="0"/>
          </a:p>
        </p:txBody>
      </p:sp>
      <p:sp>
        <p:nvSpPr>
          <p:cNvPr id="3" name="投影片編號版面配置區 2"/>
          <p:cNvSpPr>
            <a:spLocks noGrp="1"/>
          </p:cNvSpPr>
          <p:nvPr>
            <p:ph type="sldNum" sz="quarter" idx="12"/>
          </p:nvPr>
        </p:nvSpPr>
        <p:spPr/>
        <p:txBody>
          <a:bodyPr/>
          <a:lstStyle/>
          <a:p>
            <a:fld id="{B44CB0C5-55E6-4519-B511-F53B9C1F04A8}" type="slidenum">
              <a:rPr lang="zh-HK" altLang="en-US" smtClean="0"/>
              <a:pPr/>
              <a:t>19</a:t>
            </a:fld>
            <a:endParaRPr lang="zh-HK" altLang="en-US" dirty="0"/>
          </a:p>
        </p:txBody>
      </p:sp>
      <p:sp>
        <p:nvSpPr>
          <p:cNvPr id="4" name="Rounded Rectangle 19"/>
          <p:cNvSpPr/>
          <p:nvPr/>
        </p:nvSpPr>
        <p:spPr>
          <a:xfrm>
            <a:off x="6420841" y="1389116"/>
            <a:ext cx="5743507" cy="4705132"/>
          </a:xfrm>
          <a:prstGeom prst="roundRect">
            <a:avLst/>
          </a:prstGeom>
          <a:solidFill>
            <a:schemeClr val="accent1">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 name="Rounded Rectangle 4"/>
          <p:cNvSpPr/>
          <p:nvPr/>
        </p:nvSpPr>
        <p:spPr>
          <a:xfrm>
            <a:off x="462455" y="1411889"/>
            <a:ext cx="5743507" cy="4705132"/>
          </a:xfrm>
          <a:prstGeom prst="roundRect">
            <a:avLst/>
          </a:prstGeom>
          <a:solidFill>
            <a:schemeClr val="accent4">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 name="TextBox 3"/>
          <p:cNvSpPr txBox="1"/>
          <p:nvPr/>
        </p:nvSpPr>
        <p:spPr>
          <a:xfrm>
            <a:off x="2073901" y="1420648"/>
            <a:ext cx="1085554"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Group 1</a:t>
            </a:r>
            <a:endParaRPr lang="en-HK" sz="2800" b="1" u="sng" dirty="0">
              <a:solidFill>
                <a:srgbClr val="7030A0"/>
              </a:solidFill>
              <a:latin typeface="Myriad Pro" panose="020B0503030403020204" charset="0"/>
            </a:endParaRPr>
          </a:p>
        </p:txBody>
      </p:sp>
      <p:sp>
        <p:nvSpPr>
          <p:cNvPr id="7" name="TextBox 33"/>
          <p:cNvSpPr txBox="1"/>
          <p:nvPr/>
        </p:nvSpPr>
        <p:spPr>
          <a:xfrm>
            <a:off x="8114710" y="1411889"/>
            <a:ext cx="1159292" cy="523220"/>
          </a:xfrm>
          <a:prstGeom prst="rect">
            <a:avLst/>
          </a:prstGeom>
          <a:noFill/>
        </p:spPr>
        <p:txBody>
          <a:bodyPr wrap="none" rtlCol="0">
            <a:spAutoFit/>
          </a:bodyPr>
          <a:lstStyle/>
          <a:p>
            <a:r>
              <a:rPr lang="en-US" sz="2800" b="1" u="sng" dirty="0">
                <a:solidFill>
                  <a:srgbClr val="00B050"/>
                </a:solidFill>
                <a:latin typeface="Myriad Pro" panose="020B0503030403020204" charset="0"/>
              </a:rPr>
              <a:t>Group 2</a:t>
            </a:r>
            <a:endParaRPr lang="en-HK" sz="2800" b="1" u="sng" dirty="0">
              <a:solidFill>
                <a:srgbClr val="00B050"/>
              </a:solidFill>
              <a:latin typeface="Myriad Pro" panose="020B0503030403020204" charset="0"/>
            </a:endParaRPr>
          </a:p>
        </p:txBody>
      </p:sp>
      <p:sp>
        <p:nvSpPr>
          <p:cNvPr id="8" name="TextBox 10"/>
          <p:cNvSpPr txBox="1"/>
          <p:nvPr/>
        </p:nvSpPr>
        <p:spPr>
          <a:xfrm>
            <a:off x="677334" y="2741448"/>
            <a:ext cx="5645584" cy="1200329"/>
          </a:xfrm>
          <a:prstGeom prst="rect">
            <a:avLst/>
          </a:prstGeom>
          <a:noFill/>
        </p:spPr>
        <p:txBody>
          <a:bodyPr wrap="none" rtlCol="0">
            <a:spAutoFit/>
          </a:bodyPr>
          <a:lstStyle/>
          <a:p>
            <a:pPr marL="457200" indent="-457200">
              <a:buFont typeface="Arial" panose="020B0604020202020204" pitchFamily="34" charset="0"/>
              <a:buChar char="•"/>
            </a:pPr>
            <a:r>
              <a:rPr lang="en-US" sz="2400" b="1" dirty="0">
                <a:latin typeface="Myriad Pro" panose="020B0503030403020204" charset="0"/>
              </a:rPr>
              <a:t>Swabbing</a:t>
            </a:r>
          </a:p>
          <a:p>
            <a:pPr marL="914400" lvl="1" indent="-457200">
              <a:buFont typeface="Arial" panose="020B0604020202020204" pitchFamily="34" charset="0"/>
              <a:buChar char="•"/>
            </a:pPr>
            <a:r>
              <a:rPr lang="en-US" sz="2400" b="1" dirty="0">
                <a:latin typeface="Myriad Pro" panose="020B0503030403020204" charset="0"/>
              </a:rPr>
              <a:t>Pick one target </a:t>
            </a:r>
            <a:r>
              <a:rPr lang="en-US" sz="2400" b="1" dirty="0">
                <a:solidFill>
                  <a:srgbClr val="7030A0"/>
                </a:solidFill>
                <a:latin typeface="Myriad Pro" panose="020B0503030403020204" charset="0"/>
              </a:rPr>
              <a:t>(for each student)</a:t>
            </a:r>
            <a:endParaRPr lang="en-US" sz="2400" b="1" dirty="0">
              <a:latin typeface="Myriad Pro" panose="020B0503030403020204" charset="0"/>
            </a:endParaRPr>
          </a:p>
          <a:p>
            <a:pPr marL="457200" indent="-457200">
              <a:buFont typeface="Arial" panose="020B0604020202020204" pitchFamily="34" charset="0"/>
              <a:buChar char="•"/>
            </a:pPr>
            <a:r>
              <a:rPr lang="en-US" sz="2400" b="1" dirty="0">
                <a:solidFill>
                  <a:srgbClr val="00B050"/>
                </a:solidFill>
                <a:latin typeface="Myriad Pro" panose="020B0503030403020204" charset="0"/>
              </a:rPr>
              <a:t>Spread plate method</a:t>
            </a:r>
          </a:p>
        </p:txBody>
      </p:sp>
      <p:sp>
        <p:nvSpPr>
          <p:cNvPr id="9" name="TextBox 11"/>
          <p:cNvSpPr txBox="1"/>
          <p:nvPr/>
        </p:nvSpPr>
        <p:spPr>
          <a:xfrm>
            <a:off x="692914" y="4384770"/>
            <a:ext cx="4488473" cy="1569660"/>
          </a:xfrm>
          <a:prstGeom prst="rect">
            <a:avLst/>
          </a:prstGeom>
          <a:noFill/>
        </p:spPr>
        <p:txBody>
          <a:bodyPr wrap="none" rtlCol="0">
            <a:spAutoFit/>
          </a:bodyPr>
          <a:lstStyle/>
          <a:p>
            <a:pPr marL="457200" indent="-457200">
              <a:buFont typeface="Arial" panose="020B0604020202020204" pitchFamily="34" charset="0"/>
              <a:buChar char="•"/>
            </a:pPr>
            <a:r>
              <a:rPr lang="en-US" sz="2400" b="1" dirty="0">
                <a:latin typeface="Myriad Pro" panose="020B0503030403020204" charset="0"/>
              </a:rPr>
              <a:t>Swabbing</a:t>
            </a:r>
          </a:p>
          <a:p>
            <a:pPr marL="914400" lvl="1" indent="-457200">
              <a:buFont typeface="Arial" panose="020B0604020202020204" pitchFamily="34" charset="0"/>
              <a:buChar char="•"/>
            </a:pPr>
            <a:r>
              <a:rPr lang="en-US" sz="2400" b="1" dirty="0">
                <a:latin typeface="Myriad Pro" panose="020B0503030403020204" charset="0"/>
              </a:rPr>
              <a:t>Pick one target </a:t>
            </a:r>
            <a:r>
              <a:rPr lang="en-US" sz="2400" b="1" dirty="0">
                <a:solidFill>
                  <a:srgbClr val="C00000"/>
                </a:solidFill>
                <a:latin typeface="Myriad Pro" panose="020B0503030403020204" charset="0"/>
              </a:rPr>
              <a:t>(for each </a:t>
            </a:r>
            <a:br>
              <a:rPr lang="en-US" sz="2400" b="1" dirty="0">
                <a:solidFill>
                  <a:srgbClr val="C00000"/>
                </a:solidFill>
                <a:latin typeface="Myriad Pro" panose="020B0503030403020204" charset="0"/>
              </a:rPr>
            </a:br>
            <a:r>
              <a:rPr lang="en-US" sz="2400" b="1" dirty="0">
                <a:solidFill>
                  <a:srgbClr val="C00000"/>
                </a:solidFill>
                <a:latin typeface="Myriad Pro" panose="020B0503030403020204" charset="0"/>
              </a:rPr>
              <a:t>subgroup)</a:t>
            </a:r>
            <a:endParaRPr lang="en-US" sz="2400" b="1" dirty="0">
              <a:latin typeface="Myriad Pro" panose="020B0503030403020204" charset="0"/>
            </a:endParaRPr>
          </a:p>
          <a:p>
            <a:pPr marL="457200" indent="-457200">
              <a:buFont typeface="Arial" panose="020B0604020202020204" pitchFamily="34" charset="0"/>
              <a:buChar char="•"/>
            </a:pPr>
            <a:r>
              <a:rPr lang="en-US" sz="2400" b="1" dirty="0">
                <a:solidFill>
                  <a:srgbClr val="7030A0"/>
                </a:solidFill>
                <a:latin typeface="Myriad Pro" panose="020B0503030403020204" charset="0"/>
              </a:rPr>
              <a:t>ATP test</a:t>
            </a:r>
          </a:p>
        </p:txBody>
      </p:sp>
      <p:sp>
        <p:nvSpPr>
          <p:cNvPr id="10" name="TextBox 2"/>
          <p:cNvSpPr txBox="1"/>
          <p:nvPr/>
        </p:nvSpPr>
        <p:spPr>
          <a:xfrm>
            <a:off x="692914" y="1990464"/>
            <a:ext cx="3847528" cy="461665"/>
          </a:xfrm>
          <a:prstGeom prst="rect">
            <a:avLst/>
          </a:prstGeom>
          <a:noFill/>
        </p:spPr>
        <p:txBody>
          <a:bodyPr wrap="none" rtlCol="0">
            <a:spAutoFit/>
          </a:bodyPr>
          <a:lstStyle/>
          <a:p>
            <a:r>
              <a:rPr lang="en-US" sz="2400" b="1" dirty="0">
                <a:solidFill>
                  <a:srgbClr val="7030A0"/>
                </a:solidFill>
                <a:latin typeface="Myriad Pro" panose="020B0503030403020204" charset="0"/>
              </a:rPr>
              <a:t>12 students, 3 students a subgroup</a:t>
            </a:r>
            <a:endParaRPr lang="en-HK" sz="2400" b="1" dirty="0">
              <a:solidFill>
                <a:srgbClr val="7030A0"/>
              </a:solidFill>
              <a:latin typeface="Myriad Pro" panose="020B0503030403020204" charset="0"/>
            </a:endParaRPr>
          </a:p>
        </p:txBody>
      </p:sp>
      <p:sp>
        <p:nvSpPr>
          <p:cNvPr id="11" name="TextBox 15"/>
          <p:cNvSpPr txBox="1"/>
          <p:nvPr/>
        </p:nvSpPr>
        <p:spPr>
          <a:xfrm>
            <a:off x="6526340" y="1989589"/>
            <a:ext cx="4086375" cy="461665"/>
          </a:xfrm>
          <a:prstGeom prst="rect">
            <a:avLst/>
          </a:prstGeom>
          <a:noFill/>
        </p:spPr>
        <p:txBody>
          <a:bodyPr wrap="none" rtlCol="0">
            <a:spAutoFit/>
          </a:bodyPr>
          <a:lstStyle/>
          <a:p>
            <a:r>
              <a:rPr lang="en-US" sz="2400" b="1" dirty="0">
                <a:solidFill>
                  <a:srgbClr val="7030A0"/>
                </a:solidFill>
                <a:latin typeface="Myriad Pro" panose="020B0503030403020204" charset="0"/>
              </a:rPr>
              <a:t>13 students, 3-4 students a subgroup</a:t>
            </a:r>
            <a:endParaRPr lang="en-HK" sz="2400" b="1" dirty="0">
              <a:solidFill>
                <a:srgbClr val="7030A0"/>
              </a:solidFill>
              <a:latin typeface="Myriad Pro" panose="020B0503030403020204" charset="0"/>
            </a:endParaRPr>
          </a:p>
        </p:txBody>
      </p:sp>
      <p:sp>
        <p:nvSpPr>
          <p:cNvPr id="12" name="TextBox 16"/>
          <p:cNvSpPr txBox="1"/>
          <p:nvPr/>
        </p:nvSpPr>
        <p:spPr>
          <a:xfrm>
            <a:off x="6526340" y="4384769"/>
            <a:ext cx="5645584" cy="1200329"/>
          </a:xfrm>
          <a:prstGeom prst="rect">
            <a:avLst/>
          </a:prstGeom>
          <a:noFill/>
        </p:spPr>
        <p:txBody>
          <a:bodyPr wrap="none" rtlCol="0">
            <a:spAutoFit/>
          </a:bodyPr>
          <a:lstStyle/>
          <a:p>
            <a:pPr marL="457200" indent="-457200">
              <a:buFont typeface="Arial" panose="020B0604020202020204" pitchFamily="34" charset="0"/>
              <a:buChar char="•"/>
            </a:pPr>
            <a:r>
              <a:rPr lang="en-US" sz="2400" b="1" dirty="0">
                <a:latin typeface="Myriad Pro" panose="020B0503030403020204" charset="0"/>
              </a:rPr>
              <a:t>Swabbing</a:t>
            </a:r>
          </a:p>
          <a:p>
            <a:pPr marL="914400" lvl="1" indent="-457200">
              <a:buFont typeface="Arial" panose="020B0604020202020204" pitchFamily="34" charset="0"/>
              <a:buChar char="•"/>
            </a:pPr>
            <a:r>
              <a:rPr lang="en-US" sz="2400" b="1" dirty="0">
                <a:latin typeface="Myriad Pro" panose="020B0503030403020204" charset="0"/>
              </a:rPr>
              <a:t>Pick one target </a:t>
            </a:r>
            <a:r>
              <a:rPr lang="en-US" sz="2400" b="1" dirty="0">
                <a:solidFill>
                  <a:srgbClr val="7030A0"/>
                </a:solidFill>
                <a:latin typeface="Myriad Pro" panose="020B0503030403020204" charset="0"/>
              </a:rPr>
              <a:t>(for each student)</a:t>
            </a:r>
            <a:endParaRPr lang="en-US" sz="2400" b="1" dirty="0">
              <a:latin typeface="Myriad Pro" panose="020B0503030403020204" charset="0"/>
            </a:endParaRPr>
          </a:p>
          <a:p>
            <a:pPr marL="457200" indent="-457200">
              <a:buFont typeface="Arial" panose="020B0604020202020204" pitchFamily="34" charset="0"/>
              <a:buChar char="•"/>
            </a:pPr>
            <a:r>
              <a:rPr lang="en-US" sz="2400" b="1" dirty="0">
                <a:solidFill>
                  <a:srgbClr val="00B050"/>
                </a:solidFill>
                <a:latin typeface="Myriad Pro" panose="020B0503030403020204" charset="0"/>
              </a:rPr>
              <a:t>Spread plate method</a:t>
            </a:r>
          </a:p>
        </p:txBody>
      </p:sp>
      <p:sp>
        <p:nvSpPr>
          <p:cNvPr id="13" name="TextBox 17"/>
          <p:cNvSpPr txBox="1"/>
          <p:nvPr/>
        </p:nvSpPr>
        <p:spPr>
          <a:xfrm>
            <a:off x="6526340" y="2725514"/>
            <a:ext cx="4488473" cy="1569660"/>
          </a:xfrm>
          <a:prstGeom prst="rect">
            <a:avLst/>
          </a:prstGeom>
          <a:noFill/>
        </p:spPr>
        <p:txBody>
          <a:bodyPr wrap="none" rtlCol="0">
            <a:spAutoFit/>
          </a:bodyPr>
          <a:lstStyle/>
          <a:p>
            <a:pPr marL="457200" indent="-457200">
              <a:buFont typeface="Arial" panose="020B0604020202020204" pitchFamily="34" charset="0"/>
              <a:buChar char="•"/>
            </a:pPr>
            <a:r>
              <a:rPr lang="en-US" sz="2400" b="1" dirty="0">
                <a:latin typeface="Myriad Pro" panose="020B0503030403020204" charset="0"/>
              </a:rPr>
              <a:t>Swabbing</a:t>
            </a:r>
          </a:p>
          <a:p>
            <a:pPr marL="914400" lvl="1" indent="-457200">
              <a:buFont typeface="Arial" panose="020B0604020202020204" pitchFamily="34" charset="0"/>
              <a:buChar char="•"/>
            </a:pPr>
            <a:r>
              <a:rPr lang="en-US" sz="2400" b="1" dirty="0">
                <a:latin typeface="Myriad Pro" panose="020B0503030403020204" charset="0"/>
              </a:rPr>
              <a:t>Pick one target </a:t>
            </a:r>
            <a:r>
              <a:rPr lang="en-US" sz="2400" b="1" dirty="0">
                <a:solidFill>
                  <a:srgbClr val="C00000"/>
                </a:solidFill>
                <a:latin typeface="Myriad Pro" panose="020B0503030403020204" charset="0"/>
              </a:rPr>
              <a:t>(for </a:t>
            </a:r>
            <a:r>
              <a:rPr lang="en-US" sz="2400" b="1">
                <a:solidFill>
                  <a:srgbClr val="C00000"/>
                </a:solidFill>
                <a:latin typeface="Myriad Pro" panose="020B0503030403020204" charset="0"/>
              </a:rPr>
              <a:t>each </a:t>
            </a:r>
            <a:br>
              <a:rPr lang="en-US" sz="2400" b="1">
                <a:solidFill>
                  <a:srgbClr val="C00000"/>
                </a:solidFill>
                <a:latin typeface="Myriad Pro" panose="020B0503030403020204" charset="0"/>
              </a:rPr>
            </a:br>
            <a:r>
              <a:rPr lang="en-US" sz="2400" b="1">
                <a:solidFill>
                  <a:srgbClr val="C00000"/>
                </a:solidFill>
                <a:latin typeface="Myriad Pro" panose="020B0503030403020204" charset="0"/>
              </a:rPr>
              <a:t>subgroup</a:t>
            </a:r>
            <a:r>
              <a:rPr lang="en-US" sz="2400" b="1" dirty="0">
                <a:solidFill>
                  <a:srgbClr val="C00000"/>
                </a:solidFill>
                <a:latin typeface="Myriad Pro" panose="020B0503030403020204" charset="0"/>
              </a:rPr>
              <a:t>)</a:t>
            </a:r>
            <a:endParaRPr lang="en-US" sz="2400" b="1" dirty="0">
              <a:latin typeface="Myriad Pro" panose="020B0503030403020204" charset="0"/>
            </a:endParaRPr>
          </a:p>
          <a:p>
            <a:pPr marL="457200" indent="-457200">
              <a:buFont typeface="Arial" panose="020B0604020202020204" pitchFamily="34" charset="0"/>
              <a:buChar char="•"/>
            </a:pPr>
            <a:r>
              <a:rPr lang="en-US" sz="2400" b="1" dirty="0">
                <a:solidFill>
                  <a:srgbClr val="7030A0"/>
                </a:solidFill>
                <a:latin typeface="Myriad Pro" panose="020B0503030403020204" charset="0"/>
              </a:rPr>
              <a:t>ATP test</a:t>
            </a:r>
          </a:p>
        </p:txBody>
      </p:sp>
    </p:spTree>
    <p:extLst>
      <p:ext uri="{BB962C8B-B14F-4D97-AF65-F5344CB8AC3E}">
        <p14:creationId xmlns:p14="http://schemas.microsoft.com/office/powerpoint/2010/main" val="541336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2</a:t>
            </a:fld>
            <a:endParaRPr lang="zh-HK" altLang="en-US" dirty="0"/>
          </a:p>
        </p:txBody>
      </p:sp>
      <p:sp>
        <p:nvSpPr>
          <p:cNvPr id="4" name="標題 3"/>
          <p:cNvSpPr>
            <a:spLocks noGrp="1"/>
          </p:cNvSpPr>
          <p:nvPr>
            <p:ph type="ctrTitle"/>
          </p:nvPr>
        </p:nvSpPr>
        <p:spPr/>
        <p:txBody>
          <a:bodyPr/>
          <a:lstStyle/>
          <a:p>
            <a:r>
              <a:rPr lang="en-GB" altLang="zh-TW" dirty="0"/>
              <a:t>Workshop Rundown</a:t>
            </a:r>
            <a:endParaRPr lang="zh-TW" altLang="en-US" dirty="0"/>
          </a:p>
        </p:txBody>
      </p:sp>
      <p:graphicFrame>
        <p:nvGraphicFramePr>
          <p:cNvPr id="5" name="Diagram 10"/>
          <p:cNvGraphicFramePr/>
          <p:nvPr>
            <p:extLst>
              <p:ext uri="{D42A27DB-BD31-4B8C-83A1-F6EECF244321}">
                <p14:modId xmlns:p14="http://schemas.microsoft.com/office/powerpoint/2010/main" val="2100370356"/>
              </p:ext>
            </p:extLst>
          </p:nvPr>
        </p:nvGraphicFramePr>
        <p:xfrm>
          <a:off x="294290" y="1270000"/>
          <a:ext cx="8628993" cy="50870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1403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20</a:t>
            </a:fld>
            <a:endParaRPr lang="zh-HK" altLang="en-US" dirty="0"/>
          </a:p>
        </p:txBody>
      </p:sp>
      <p:sp>
        <p:nvSpPr>
          <p:cNvPr id="5" name="Rounded Rectangle 14"/>
          <p:cNvSpPr/>
          <p:nvPr/>
        </p:nvSpPr>
        <p:spPr>
          <a:xfrm>
            <a:off x="8751234" y="2030834"/>
            <a:ext cx="3142592" cy="296391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Title 1"/>
          <p:cNvSpPr txBox="1">
            <a:spLocks/>
          </p:cNvSpPr>
          <p:nvPr/>
        </p:nvSpPr>
        <p:spPr>
          <a:xfrm>
            <a:off x="452740" y="233198"/>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7" name="TextBox 3"/>
          <p:cNvSpPr txBox="1"/>
          <p:nvPr/>
        </p:nvSpPr>
        <p:spPr>
          <a:xfrm>
            <a:off x="690936" y="1407180"/>
            <a:ext cx="660950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Calculation: Determine the number of microbial cells</a:t>
            </a:r>
            <a:endParaRPr lang="en-HK" sz="2800" b="1" u="sng" dirty="0">
              <a:solidFill>
                <a:srgbClr val="7030A0"/>
              </a:solidFill>
              <a:latin typeface="Myriad Pro" panose="020B0503030403020204" charset="0"/>
            </a:endParaRPr>
          </a:p>
        </p:txBody>
      </p:sp>
      <p:sp>
        <p:nvSpPr>
          <p:cNvPr id="8" name="TextBox 6"/>
          <p:cNvSpPr txBox="1"/>
          <p:nvPr/>
        </p:nvSpPr>
        <p:spPr>
          <a:xfrm>
            <a:off x="690936" y="2070539"/>
            <a:ext cx="1414170" cy="523220"/>
          </a:xfrm>
          <a:prstGeom prst="rect">
            <a:avLst/>
          </a:prstGeom>
          <a:noFill/>
        </p:spPr>
        <p:txBody>
          <a:bodyPr wrap="none" rtlCol="0">
            <a:spAutoFit/>
          </a:bodyPr>
          <a:lstStyle/>
          <a:p>
            <a:r>
              <a:rPr lang="en-US" sz="2800" b="1" dirty="0">
                <a:latin typeface="Myriad Pro" panose="020B0503030403020204" charset="0"/>
              </a:rPr>
              <a:t>Example 1:</a:t>
            </a:r>
            <a:endParaRPr lang="en-HK" sz="2800" b="1" dirty="0">
              <a:latin typeface="Myriad Pro" panose="020B0503030403020204" charset="0"/>
            </a:endParaRPr>
          </a:p>
        </p:txBody>
      </p:sp>
      <p:sp>
        <p:nvSpPr>
          <p:cNvPr id="9" name="TextBox 2"/>
          <p:cNvSpPr txBox="1"/>
          <p:nvPr/>
        </p:nvSpPr>
        <p:spPr>
          <a:xfrm>
            <a:off x="723958" y="2727980"/>
            <a:ext cx="2943434" cy="830997"/>
          </a:xfrm>
          <a:prstGeom prst="rect">
            <a:avLst/>
          </a:prstGeom>
          <a:noFill/>
        </p:spPr>
        <p:txBody>
          <a:bodyPr wrap="none" rtlCol="0">
            <a:spAutoFit/>
          </a:bodyPr>
          <a:lstStyle/>
          <a:p>
            <a:pPr marL="342900" indent="-342900">
              <a:buFont typeface="+mj-lt"/>
              <a:buAutoNum type="arabicPeriod"/>
            </a:pPr>
            <a:r>
              <a:rPr lang="en-US" sz="2400" b="1" dirty="0">
                <a:solidFill>
                  <a:srgbClr val="C00000"/>
                </a:solidFill>
                <a:latin typeface="Myriad Pro" panose="020B0503030403020204" charset="0"/>
              </a:rPr>
              <a:t>Whole sample swabbed</a:t>
            </a:r>
          </a:p>
          <a:p>
            <a:pPr marL="342900" indent="-342900">
              <a:buFont typeface="+mj-lt"/>
              <a:buAutoNum type="arabicPeriod"/>
            </a:pPr>
            <a:r>
              <a:rPr lang="en-US" sz="2400" b="1" dirty="0">
                <a:solidFill>
                  <a:srgbClr val="C00000"/>
                </a:solidFill>
                <a:latin typeface="Myriad Pro" panose="020B0503030403020204" charset="0"/>
              </a:rPr>
              <a:t>No serial dilution</a:t>
            </a:r>
            <a:endParaRPr lang="en-HK" sz="2400" b="1" dirty="0">
              <a:solidFill>
                <a:srgbClr val="C00000"/>
              </a:solidFill>
              <a:latin typeface="Myriad Pro" panose="020B0503030403020204" charset="0"/>
            </a:endParaRPr>
          </a:p>
        </p:txBody>
      </p:sp>
      <p:pic>
        <p:nvPicPr>
          <p:cNvPr id="10" name="Picture 2" descr="WATCH: Tracy Moore swabs her phone for germs - Cityli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4462" y="3688488"/>
            <a:ext cx="3001287" cy="20008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Right Arrow 4"/>
          <p:cNvSpPr/>
          <p:nvPr/>
        </p:nvSpPr>
        <p:spPr>
          <a:xfrm>
            <a:off x="3667392" y="3699116"/>
            <a:ext cx="1128882" cy="7987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2" name="TextBox 11"/>
          <p:cNvSpPr txBox="1"/>
          <p:nvPr/>
        </p:nvSpPr>
        <p:spPr>
          <a:xfrm>
            <a:off x="8869091" y="2248406"/>
            <a:ext cx="2587118" cy="707886"/>
          </a:xfrm>
          <a:prstGeom prst="rect">
            <a:avLst/>
          </a:prstGeom>
          <a:noFill/>
        </p:spPr>
        <p:txBody>
          <a:bodyPr wrap="none" rtlCol="0">
            <a:spAutoFit/>
          </a:bodyPr>
          <a:lstStyle/>
          <a:p>
            <a:r>
              <a:rPr lang="en-US" sz="2000" b="1" dirty="0">
                <a:latin typeface="Myriad Pro" panose="020B0503030403020204" charset="0"/>
              </a:rPr>
              <a:t>Number of microbial </a:t>
            </a:r>
            <a:br>
              <a:rPr lang="en-US" sz="2000" b="1" dirty="0">
                <a:latin typeface="Myriad Pro" panose="020B0503030403020204" charset="0"/>
              </a:rPr>
            </a:br>
            <a:r>
              <a:rPr lang="en-US" sz="2000" b="1" dirty="0">
                <a:latin typeface="Myriad Pro" panose="020B0503030403020204" charset="0"/>
              </a:rPr>
              <a:t>cells of the phone:</a:t>
            </a:r>
            <a:endParaRPr lang="en-HK" sz="2000" b="1" dirty="0">
              <a:latin typeface="Myriad Pro" panose="020B0503030403020204" charset="0"/>
            </a:endParaRPr>
          </a:p>
        </p:txBody>
      </p:sp>
      <p:sp>
        <p:nvSpPr>
          <p:cNvPr id="13" name="TextBox 12"/>
          <p:cNvSpPr txBox="1"/>
          <p:nvPr/>
        </p:nvSpPr>
        <p:spPr>
          <a:xfrm>
            <a:off x="8943624" y="3051243"/>
            <a:ext cx="2898486" cy="1631216"/>
          </a:xfrm>
          <a:prstGeom prst="rect">
            <a:avLst/>
          </a:prstGeom>
          <a:noFill/>
        </p:spPr>
        <p:txBody>
          <a:bodyPr wrap="none" rtlCol="0">
            <a:spAutoFit/>
          </a:bodyPr>
          <a:lstStyle/>
          <a:p>
            <a:pPr marL="285750" indent="-285750">
              <a:buFont typeface="Arial" panose="020B0604020202020204" pitchFamily="34" charset="0"/>
              <a:buChar char="•"/>
            </a:pPr>
            <a:r>
              <a:rPr lang="en-US" sz="2000" b="1" dirty="0">
                <a:latin typeface="Myriad Pro" panose="020B0503030403020204" charset="0"/>
              </a:rPr>
              <a:t>44 colonies</a:t>
            </a:r>
          </a:p>
          <a:p>
            <a:pPr marL="285750" indent="-285750">
              <a:buFont typeface="Arial" panose="020B0604020202020204" pitchFamily="34" charset="0"/>
              <a:buChar char="•"/>
            </a:pPr>
            <a:r>
              <a:rPr lang="en-US" sz="2000" b="1" dirty="0">
                <a:latin typeface="Myriad Pro" panose="020B0503030403020204" charset="0"/>
              </a:rPr>
              <a:t>Assume 1 cell gives </a:t>
            </a:r>
          </a:p>
          <a:p>
            <a:r>
              <a:rPr lang="en-US" sz="2000" b="1" dirty="0">
                <a:latin typeface="Myriad Pro" panose="020B0503030403020204" charset="0"/>
              </a:rPr>
              <a:t>     1 colony</a:t>
            </a:r>
          </a:p>
          <a:p>
            <a:pPr marL="342900" indent="-342900">
              <a:buFont typeface="Arial" panose="020B0604020202020204" pitchFamily="34" charset="0"/>
              <a:buChar char="•"/>
            </a:pPr>
            <a:r>
              <a:rPr lang="en-US" sz="2000" b="1" dirty="0">
                <a:solidFill>
                  <a:srgbClr val="FF0000"/>
                </a:solidFill>
                <a:latin typeface="Myriad Pro" panose="020B0503030403020204" charset="0"/>
              </a:rPr>
              <a:t>44 microbial cells on </a:t>
            </a:r>
          </a:p>
          <a:p>
            <a:r>
              <a:rPr lang="en-US" sz="2000" b="1" dirty="0">
                <a:solidFill>
                  <a:srgbClr val="FF0000"/>
                </a:solidFill>
                <a:latin typeface="Myriad Pro" panose="020B0503030403020204" charset="0"/>
              </a:rPr>
              <a:t>     the phone???</a:t>
            </a:r>
            <a:endParaRPr lang="en-HK" sz="2000" b="1" dirty="0">
              <a:solidFill>
                <a:srgbClr val="FF0000"/>
              </a:solidFill>
              <a:latin typeface="Myriad Pro" panose="020B0503030403020204" charset="0"/>
            </a:endParaRPr>
          </a:p>
        </p:txBody>
      </p:sp>
      <p:pic>
        <p:nvPicPr>
          <p:cNvPr id="14" name="圖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66699" y="2761762"/>
            <a:ext cx="3538908" cy="3542240"/>
          </a:xfrm>
          <a:prstGeom prst="rect">
            <a:avLst/>
          </a:prstGeom>
        </p:spPr>
      </p:pic>
    </p:spTree>
    <p:extLst>
      <p:ext uri="{BB962C8B-B14F-4D97-AF65-F5344CB8AC3E}">
        <p14:creationId xmlns:p14="http://schemas.microsoft.com/office/powerpoint/2010/main" val="3413221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21</a:t>
            </a:fld>
            <a:endParaRPr lang="zh-HK" altLang="en-US" dirty="0"/>
          </a:p>
        </p:txBody>
      </p:sp>
      <p:pic>
        <p:nvPicPr>
          <p:cNvPr id="5" name="圖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46298" y="2617200"/>
            <a:ext cx="2814518" cy="2069094"/>
          </a:xfrm>
          <a:prstGeom prst="rect">
            <a:avLst/>
          </a:prstGeom>
        </p:spPr>
      </p:pic>
      <p:sp>
        <p:nvSpPr>
          <p:cNvPr id="6" name="Title 1"/>
          <p:cNvSpPr txBox="1">
            <a:spLocks/>
          </p:cNvSpPr>
          <p:nvPr/>
        </p:nvSpPr>
        <p:spPr>
          <a:xfrm>
            <a:off x="409652" y="205728"/>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7" name="TextBox 3"/>
          <p:cNvSpPr txBox="1"/>
          <p:nvPr/>
        </p:nvSpPr>
        <p:spPr>
          <a:xfrm>
            <a:off x="457472" y="1243787"/>
            <a:ext cx="660950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Calculation: Determine the number of microbial cells</a:t>
            </a:r>
            <a:endParaRPr lang="en-HK" sz="2800" b="1" u="sng" dirty="0">
              <a:solidFill>
                <a:srgbClr val="7030A0"/>
              </a:solidFill>
              <a:latin typeface="Myriad Pro" panose="020B0503030403020204" charset="0"/>
            </a:endParaRPr>
          </a:p>
        </p:txBody>
      </p:sp>
      <p:sp>
        <p:nvSpPr>
          <p:cNvPr id="8" name="TextBox 6"/>
          <p:cNvSpPr txBox="1"/>
          <p:nvPr/>
        </p:nvSpPr>
        <p:spPr>
          <a:xfrm>
            <a:off x="312375" y="1877914"/>
            <a:ext cx="1414170" cy="523220"/>
          </a:xfrm>
          <a:prstGeom prst="rect">
            <a:avLst/>
          </a:prstGeom>
          <a:noFill/>
        </p:spPr>
        <p:txBody>
          <a:bodyPr wrap="none" rtlCol="0">
            <a:spAutoFit/>
          </a:bodyPr>
          <a:lstStyle/>
          <a:p>
            <a:r>
              <a:rPr lang="en-US" sz="2800" b="1" dirty="0">
                <a:latin typeface="Myriad Pro" panose="020B0503030403020204" charset="0"/>
              </a:rPr>
              <a:t>Example 1:</a:t>
            </a:r>
            <a:endParaRPr lang="en-HK" sz="2800" b="1" dirty="0">
              <a:latin typeface="Myriad Pro" panose="020B0503030403020204" charset="0"/>
            </a:endParaRPr>
          </a:p>
        </p:txBody>
      </p:sp>
      <p:sp>
        <p:nvSpPr>
          <p:cNvPr id="9" name="TextBox 2"/>
          <p:cNvSpPr txBox="1"/>
          <p:nvPr/>
        </p:nvSpPr>
        <p:spPr>
          <a:xfrm>
            <a:off x="2237411" y="1928775"/>
            <a:ext cx="6627327" cy="461665"/>
          </a:xfrm>
          <a:prstGeom prst="rect">
            <a:avLst/>
          </a:prstGeom>
          <a:noFill/>
        </p:spPr>
        <p:txBody>
          <a:bodyPr wrap="none" rtlCol="0">
            <a:spAutoFit/>
          </a:bodyPr>
          <a:lstStyle/>
          <a:p>
            <a:pPr marL="342900" indent="-342900">
              <a:buFont typeface="+mj-lt"/>
              <a:buAutoNum type="arabicPeriod"/>
            </a:pPr>
            <a:r>
              <a:rPr lang="en-US" sz="2400" b="1" dirty="0">
                <a:solidFill>
                  <a:srgbClr val="C00000"/>
                </a:solidFill>
                <a:latin typeface="Myriad Pro" panose="020B0503030403020204" charset="0"/>
              </a:rPr>
              <a:t>Whole sample swabbed  with no serial dilution</a:t>
            </a:r>
            <a:endParaRPr lang="en-HK" sz="2400" b="1" dirty="0">
              <a:solidFill>
                <a:srgbClr val="C00000"/>
              </a:solidFill>
              <a:latin typeface="Myriad Pro" panose="020B0503030403020204" charset="0"/>
            </a:endParaRPr>
          </a:p>
        </p:txBody>
      </p:sp>
      <p:pic>
        <p:nvPicPr>
          <p:cNvPr id="10" name="Picture 2" descr="WATCH: Tracy Moore swabs her phone for germs - Cityl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6334" y="2914189"/>
            <a:ext cx="3001287" cy="20008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Right Arrow 4"/>
          <p:cNvSpPr/>
          <p:nvPr/>
        </p:nvSpPr>
        <p:spPr>
          <a:xfrm>
            <a:off x="3307357" y="3499806"/>
            <a:ext cx="1128882" cy="7987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2" name="TextBox 5"/>
          <p:cNvSpPr txBox="1"/>
          <p:nvPr/>
        </p:nvSpPr>
        <p:spPr>
          <a:xfrm>
            <a:off x="4551627" y="2401134"/>
            <a:ext cx="2113079" cy="830997"/>
          </a:xfrm>
          <a:prstGeom prst="rect">
            <a:avLst/>
          </a:prstGeom>
          <a:noFill/>
        </p:spPr>
        <p:txBody>
          <a:bodyPr wrap="none" rtlCol="0">
            <a:spAutoFit/>
          </a:bodyPr>
          <a:lstStyle/>
          <a:p>
            <a:pPr algn="ctr"/>
            <a:r>
              <a:rPr lang="en-US" sz="2400" b="1" dirty="0">
                <a:latin typeface="Myriad Pro" panose="020B0503030403020204" charset="0"/>
              </a:rPr>
              <a:t>Immersed into </a:t>
            </a:r>
          </a:p>
          <a:p>
            <a:pPr algn="ctr"/>
            <a:r>
              <a:rPr lang="en-US" sz="2400" b="1" dirty="0">
                <a:latin typeface="Myriad Pro" panose="020B0503030403020204" charset="0"/>
              </a:rPr>
              <a:t>5 ml of PBS buffer</a:t>
            </a:r>
            <a:endParaRPr lang="en-HK" sz="2400" b="1" dirty="0">
              <a:latin typeface="Myriad Pro" panose="020B0503030403020204" charset="0"/>
            </a:endParaRPr>
          </a:p>
        </p:txBody>
      </p:sp>
      <p:sp>
        <p:nvSpPr>
          <p:cNvPr id="13" name="Right Arrow 16"/>
          <p:cNvSpPr/>
          <p:nvPr/>
        </p:nvSpPr>
        <p:spPr>
          <a:xfrm>
            <a:off x="6664706" y="3499806"/>
            <a:ext cx="1128882" cy="7987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4" name="Rectangle 20"/>
          <p:cNvSpPr/>
          <p:nvPr/>
        </p:nvSpPr>
        <p:spPr>
          <a:xfrm>
            <a:off x="7873481" y="3230370"/>
            <a:ext cx="1562125" cy="617050"/>
          </a:xfrm>
          <a:prstGeom prst="rect">
            <a:avLst/>
          </a:prstGeom>
          <a:solidFill>
            <a:schemeClr val="accent1">
              <a:lumMod val="20000"/>
              <a:lumOff val="8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5" name="TextBox 21"/>
          <p:cNvSpPr txBox="1"/>
          <p:nvPr/>
        </p:nvSpPr>
        <p:spPr>
          <a:xfrm>
            <a:off x="7887995" y="3189317"/>
            <a:ext cx="1584088" cy="646331"/>
          </a:xfrm>
          <a:prstGeom prst="rect">
            <a:avLst/>
          </a:prstGeom>
          <a:noFill/>
        </p:spPr>
        <p:txBody>
          <a:bodyPr wrap="none" rtlCol="0">
            <a:spAutoFit/>
          </a:bodyPr>
          <a:lstStyle/>
          <a:p>
            <a:r>
              <a:rPr lang="en-US" b="1" dirty="0">
                <a:solidFill>
                  <a:srgbClr val="C00000"/>
                </a:solidFill>
                <a:latin typeface="Myriad Pro" panose="020B0503030403020204" charset="0"/>
              </a:rPr>
              <a:t>Add 0.1 ml of </a:t>
            </a:r>
          </a:p>
          <a:p>
            <a:r>
              <a:rPr lang="en-US" b="1" dirty="0">
                <a:solidFill>
                  <a:srgbClr val="C00000"/>
                </a:solidFill>
                <a:latin typeface="Myriad Pro" panose="020B0503030403020204" charset="0"/>
              </a:rPr>
              <a:t>your sample</a:t>
            </a:r>
            <a:endParaRPr lang="en-HK" b="1" dirty="0">
              <a:solidFill>
                <a:srgbClr val="C00000"/>
              </a:solidFill>
              <a:latin typeface="Myriad Pro" panose="020B0503030403020204" charset="0"/>
            </a:endParaRPr>
          </a:p>
        </p:txBody>
      </p:sp>
      <p:sp>
        <p:nvSpPr>
          <p:cNvPr id="16" name="Bent Arrow 9"/>
          <p:cNvSpPr/>
          <p:nvPr/>
        </p:nvSpPr>
        <p:spPr>
          <a:xfrm rot="10800000">
            <a:off x="8584268" y="4915047"/>
            <a:ext cx="2196662" cy="1209045"/>
          </a:xfrm>
          <a:prstGeom prst="bentArrow">
            <a:avLst/>
          </a:prstGeom>
          <a:solidFill>
            <a:schemeClr val="accent1">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solidFill>
                <a:schemeClr val="tx1"/>
              </a:solidFill>
            </a:endParaRPr>
          </a:p>
        </p:txBody>
      </p:sp>
      <p:sp>
        <p:nvSpPr>
          <p:cNvPr id="17" name="TextBox 10"/>
          <p:cNvSpPr txBox="1"/>
          <p:nvPr/>
        </p:nvSpPr>
        <p:spPr>
          <a:xfrm>
            <a:off x="4718168" y="5584930"/>
            <a:ext cx="1592103" cy="523220"/>
          </a:xfrm>
          <a:prstGeom prst="rect">
            <a:avLst/>
          </a:prstGeom>
          <a:noFill/>
        </p:spPr>
        <p:txBody>
          <a:bodyPr wrap="none" rtlCol="0">
            <a:spAutoFit/>
          </a:bodyPr>
          <a:lstStyle/>
          <a:p>
            <a:r>
              <a:rPr lang="en-US" sz="2800" b="1" dirty="0">
                <a:solidFill>
                  <a:srgbClr val="FF0000"/>
                </a:solidFill>
                <a:latin typeface="Myriad Pro" panose="020B0503030403020204" charset="0"/>
              </a:rPr>
              <a:t>44 colonies</a:t>
            </a:r>
            <a:endParaRPr lang="en-HK" sz="2800" b="1" dirty="0">
              <a:solidFill>
                <a:srgbClr val="FF0000"/>
              </a:solidFill>
              <a:latin typeface="Myriad Pro" panose="020B0503030403020204" charset="0"/>
            </a:endParaRPr>
          </a:p>
        </p:txBody>
      </p:sp>
      <p:sp>
        <p:nvSpPr>
          <p:cNvPr id="18" name="TextBox 14"/>
          <p:cNvSpPr txBox="1"/>
          <p:nvPr/>
        </p:nvSpPr>
        <p:spPr>
          <a:xfrm>
            <a:off x="7793588" y="4250608"/>
            <a:ext cx="1800045" cy="338554"/>
          </a:xfrm>
          <a:prstGeom prst="rect">
            <a:avLst/>
          </a:prstGeom>
          <a:noFill/>
        </p:spPr>
        <p:txBody>
          <a:bodyPr wrap="none" rtlCol="0">
            <a:spAutoFit/>
          </a:bodyPr>
          <a:lstStyle/>
          <a:p>
            <a:r>
              <a:rPr lang="en-US" sz="1600" dirty="0">
                <a:latin typeface="Myriad Pro" panose="020B0503030403020204" charset="0"/>
              </a:rPr>
              <a:t>Nutrient agar plate</a:t>
            </a:r>
            <a:endParaRPr lang="en-HK" sz="1600" dirty="0">
              <a:latin typeface="Myriad Pro" panose="020B0503030403020204" charset="0"/>
            </a:endParaRPr>
          </a:p>
        </p:txBody>
      </p:sp>
      <p:cxnSp>
        <p:nvCxnSpPr>
          <p:cNvPr id="19" name="直線接點 18"/>
          <p:cNvCxnSpPr/>
          <p:nvPr/>
        </p:nvCxnSpPr>
        <p:spPr>
          <a:xfrm>
            <a:off x="9551156" y="4443933"/>
            <a:ext cx="6330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0" name="圖片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8108" y="4813195"/>
            <a:ext cx="1763582" cy="1765242"/>
          </a:xfrm>
          <a:prstGeom prst="rect">
            <a:avLst/>
          </a:prstGeom>
        </p:spPr>
      </p:pic>
      <p:pic>
        <p:nvPicPr>
          <p:cNvPr id="21" name="圖片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4806" y="3288469"/>
            <a:ext cx="1909444" cy="1587675"/>
          </a:xfrm>
          <a:prstGeom prst="rect">
            <a:avLst/>
          </a:prstGeom>
        </p:spPr>
      </p:pic>
    </p:spTree>
    <p:extLst>
      <p:ext uri="{BB962C8B-B14F-4D97-AF65-F5344CB8AC3E}">
        <p14:creationId xmlns:p14="http://schemas.microsoft.com/office/powerpoint/2010/main" val="9501855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22</a:t>
            </a:fld>
            <a:endParaRPr lang="zh-HK" altLang="en-US" dirty="0"/>
          </a:p>
        </p:txBody>
      </p:sp>
      <p:sp>
        <p:nvSpPr>
          <p:cNvPr id="5" name="Title 1"/>
          <p:cNvSpPr txBox="1">
            <a:spLocks/>
          </p:cNvSpPr>
          <p:nvPr/>
        </p:nvSpPr>
        <p:spPr>
          <a:xfrm>
            <a:off x="237790" y="123206"/>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6" name="TextBox 3"/>
          <p:cNvSpPr txBox="1"/>
          <p:nvPr/>
        </p:nvSpPr>
        <p:spPr>
          <a:xfrm>
            <a:off x="522771" y="1104132"/>
            <a:ext cx="660950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Calculation: Determine the number of microbial cells</a:t>
            </a:r>
            <a:endParaRPr lang="en-HK" sz="2800" b="1" u="sng" dirty="0">
              <a:solidFill>
                <a:srgbClr val="7030A0"/>
              </a:solidFill>
              <a:latin typeface="Myriad Pro" panose="020B0503030403020204" charset="0"/>
            </a:endParaRPr>
          </a:p>
        </p:txBody>
      </p:sp>
      <p:sp>
        <p:nvSpPr>
          <p:cNvPr id="7" name="TextBox 6"/>
          <p:cNvSpPr txBox="1"/>
          <p:nvPr/>
        </p:nvSpPr>
        <p:spPr>
          <a:xfrm>
            <a:off x="237790" y="1767491"/>
            <a:ext cx="1928733" cy="523220"/>
          </a:xfrm>
          <a:prstGeom prst="rect">
            <a:avLst/>
          </a:prstGeom>
          <a:noFill/>
        </p:spPr>
        <p:txBody>
          <a:bodyPr wrap="none" rtlCol="0">
            <a:spAutoFit/>
          </a:bodyPr>
          <a:lstStyle/>
          <a:p>
            <a:r>
              <a:rPr lang="en-US" sz="2800" b="1" dirty="0">
                <a:latin typeface="Myriad Pro" panose="020B0503030403020204" charset="0"/>
              </a:rPr>
              <a:t>Example 1:</a:t>
            </a:r>
            <a:endParaRPr lang="en-HK" sz="2800" b="1" dirty="0">
              <a:latin typeface="Myriad Pro" panose="020B0503030403020204" charset="0"/>
            </a:endParaRPr>
          </a:p>
        </p:txBody>
      </p:sp>
      <p:sp>
        <p:nvSpPr>
          <p:cNvPr id="8" name="TextBox 2"/>
          <p:cNvSpPr txBox="1"/>
          <p:nvPr/>
        </p:nvSpPr>
        <p:spPr>
          <a:xfrm>
            <a:off x="2166523" y="1818352"/>
            <a:ext cx="5349541" cy="461665"/>
          </a:xfrm>
          <a:prstGeom prst="rect">
            <a:avLst/>
          </a:prstGeom>
          <a:noFill/>
        </p:spPr>
        <p:txBody>
          <a:bodyPr wrap="none" rtlCol="0">
            <a:spAutoFit/>
          </a:bodyPr>
          <a:lstStyle/>
          <a:p>
            <a:pPr marL="342900" indent="-342900">
              <a:buFont typeface="+mj-lt"/>
              <a:buAutoNum type="arabicPeriod"/>
            </a:pPr>
            <a:r>
              <a:rPr lang="en-US" sz="2400" b="1" dirty="0">
                <a:solidFill>
                  <a:srgbClr val="C00000"/>
                </a:solidFill>
                <a:latin typeface="Myriad Pro" panose="020B0503030403020204" charset="0"/>
              </a:rPr>
              <a:t>Whole sample swabbed  with no serial dilution</a:t>
            </a:r>
            <a:endParaRPr lang="en-HK" sz="2400" b="1" dirty="0">
              <a:solidFill>
                <a:srgbClr val="C00000"/>
              </a:solidFill>
              <a:latin typeface="Myriad Pro" panose="020B0503030403020204" charset="0"/>
            </a:endParaRPr>
          </a:p>
        </p:txBody>
      </p:sp>
      <p:sp>
        <p:nvSpPr>
          <p:cNvPr id="9" name="TextBox 7"/>
          <p:cNvSpPr txBox="1"/>
          <p:nvPr/>
        </p:nvSpPr>
        <p:spPr>
          <a:xfrm>
            <a:off x="522770" y="2471017"/>
            <a:ext cx="10986058" cy="1384995"/>
          </a:xfrm>
          <a:prstGeom prst="rect">
            <a:avLst/>
          </a:prstGeom>
          <a:noFill/>
        </p:spPr>
        <p:txBody>
          <a:bodyPr wrap="square" rtlCol="0">
            <a:spAutoFit/>
          </a:bodyPr>
          <a:lstStyle/>
          <a:p>
            <a:r>
              <a:rPr lang="en-US" sz="2800" b="1" dirty="0">
                <a:latin typeface="Myriad Pro" panose="020B0503030403020204" charset="0"/>
              </a:rPr>
              <a:t>Number of microbial cells on the phone = 44 colonies </a:t>
            </a:r>
            <a:r>
              <a:rPr lang="en-US" sz="2800" b="1" dirty="0">
                <a:latin typeface="Myriad Pro" panose="020B0503030403020204" charset="0"/>
                <a:sym typeface="Symbol" panose="05050102010706020507" pitchFamily="18" charset="2"/>
              </a:rPr>
              <a:t></a:t>
            </a:r>
            <a:r>
              <a:rPr lang="en-US" sz="2800" b="1" dirty="0">
                <a:latin typeface="Myriad Pro" panose="020B0503030403020204" charset="0"/>
              </a:rPr>
              <a:t> 50</a:t>
            </a:r>
          </a:p>
          <a:p>
            <a:r>
              <a:rPr lang="en-US" sz="2800" b="1" dirty="0">
                <a:latin typeface="Myriad Pro" panose="020B0503030403020204" charset="0"/>
              </a:rPr>
              <a:t>                                                                 = 2200 colonies</a:t>
            </a:r>
          </a:p>
          <a:p>
            <a:r>
              <a:rPr lang="en-US" sz="2800" b="1" dirty="0">
                <a:latin typeface="Myriad Pro" panose="020B0503030403020204" charset="0"/>
              </a:rPr>
              <a:t>                                                                 = </a:t>
            </a:r>
            <a:r>
              <a:rPr lang="en-US" sz="2800" b="1" dirty="0">
                <a:solidFill>
                  <a:srgbClr val="C00000"/>
                </a:solidFill>
                <a:latin typeface="Myriad Pro" panose="020B0503030403020204" charset="0"/>
              </a:rPr>
              <a:t>2200 colony-forming unit (CFU)</a:t>
            </a:r>
            <a:endParaRPr lang="en-HK" sz="2800" b="1" dirty="0">
              <a:solidFill>
                <a:srgbClr val="C00000"/>
              </a:solidFill>
              <a:latin typeface="Myriad Pro" panose="020B0503030403020204" charset="0"/>
            </a:endParaRPr>
          </a:p>
        </p:txBody>
      </p:sp>
      <p:pic>
        <p:nvPicPr>
          <p:cNvPr id="10" name="Picture 2" descr="WATCH: Tracy Moore swabs her phone for germs - Cityli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1092" y="2957901"/>
            <a:ext cx="4347168" cy="28981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Rounded Rectangle 4"/>
          <p:cNvSpPr/>
          <p:nvPr/>
        </p:nvSpPr>
        <p:spPr>
          <a:xfrm>
            <a:off x="5307725" y="4036318"/>
            <a:ext cx="6032938" cy="233329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2" name="TextBox 5"/>
          <p:cNvSpPr txBox="1"/>
          <p:nvPr/>
        </p:nvSpPr>
        <p:spPr>
          <a:xfrm>
            <a:off x="6504047" y="4047012"/>
            <a:ext cx="3260829" cy="523220"/>
          </a:xfrm>
          <a:prstGeom prst="rect">
            <a:avLst/>
          </a:prstGeom>
          <a:noFill/>
        </p:spPr>
        <p:txBody>
          <a:bodyPr wrap="none" rtlCol="0">
            <a:spAutoFit/>
          </a:bodyPr>
          <a:lstStyle/>
          <a:p>
            <a:r>
              <a:rPr lang="en-HK" sz="2800" b="1" dirty="0">
                <a:solidFill>
                  <a:srgbClr val="0070C0"/>
                </a:solidFill>
                <a:latin typeface="Myriad Pro" panose="020B0503030403020204" charset="0"/>
              </a:rPr>
              <a:t>1 colony = 1 microbial cell</a:t>
            </a:r>
          </a:p>
        </p:txBody>
      </p:sp>
      <p:sp>
        <p:nvSpPr>
          <p:cNvPr id="13" name="TextBox 8"/>
          <p:cNvSpPr txBox="1"/>
          <p:nvPr/>
        </p:nvSpPr>
        <p:spPr>
          <a:xfrm>
            <a:off x="5469260" y="4570232"/>
            <a:ext cx="5720349" cy="707886"/>
          </a:xfrm>
          <a:prstGeom prst="rect">
            <a:avLst/>
          </a:prstGeom>
          <a:noFill/>
        </p:spPr>
        <p:txBody>
          <a:bodyPr wrap="none" rtlCol="0">
            <a:spAutoFit/>
          </a:bodyPr>
          <a:lstStyle/>
          <a:p>
            <a:r>
              <a:rPr lang="en-HK" sz="2000" b="1" dirty="0">
                <a:solidFill>
                  <a:srgbClr val="0070C0"/>
                </a:solidFill>
                <a:latin typeface="Myriad Pro" panose="020B0503030403020204" charset="0"/>
              </a:rPr>
              <a:t>Assuming </a:t>
            </a:r>
            <a:r>
              <a:rPr lang="en-HK" sz="2000" b="1" dirty="0">
                <a:latin typeface="Myriad Pro" panose="020B0503030403020204" charset="0"/>
              </a:rPr>
              <a:t>that </a:t>
            </a:r>
            <a:r>
              <a:rPr lang="en-HK" sz="2000" b="1" dirty="0">
                <a:solidFill>
                  <a:srgbClr val="0070C0"/>
                </a:solidFill>
                <a:latin typeface="Myriad Pro" panose="020B0503030403020204" charset="0"/>
              </a:rPr>
              <a:t>1 colony </a:t>
            </a:r>
            <a:r>
              <a:rPr lang="en-HK" sz="2000" b="1" dirty="0">
                <a:latin typeface="Myriad Pro" panose="020B0503030403020204" charset="0"/>
              </a:rPr>
              <a:t>on the plate is formed by</a:t>
            </a:r>
          </a:p>
          <a:p>
            <a:r>
              <a:rPr lang="en-HK" sz="2000" b="1" dirty="0">
                <a:solidFill>
                  <a:srgbClr val="0070C0"/>
                </a:solidFill>
                <a:latin typeface="Myriad Pro" panose="020B0503030403020204" charset="0"/>
              </a:rPr>
              <a:t>a single microbial cell </a:t>
            </a:r>
            <a:r>
              <a:rPr lang="en-HK" sz="2000" b="1" dirty="0">
                <a:latin typeface="Myriad Pro" panose="020B0503030403020204" charset="0"/>
              </a:rPr>
              <a:t>at the beginning</a:t>
            </a:r>
          </a:p>
        </p:txBody>
      </p:sp>
      <p:sp>
        <p:nvSpPr>
          <p:cNvPr id="14" name="TextBox 9"/>
          <p:cNvSpPr txBox="1"/>
          <p:nvPr/>
        </p:nvSpPr>
        <p:spPr>
          <a:xfrm>
            <a:off x="6260968" y="5278118"/>
            <a:ext cx="4126451" cy="954107"/>
          </a:xfrm>
          <a:prstGeom prst="rect">
            <a:avLst/>
          </a:prstGeom>
          <a:noFill/>
        </p:spPr>
        <p:txBody>
          <a:bodyPr wrap="none" rtlCol="0">
            <a:spAutoFit/>
          </a:bodyPr>
          <a:lstStyle/>
          <a:p>
            <a:pPr algn="ctr"/>
            <a:r>
              <a:rPr lang="en-HK" sz="2800" b="1" dirty="0">
                <a:solidFill>
                  <a:srgbClr val="C00000"/>
                </a:solidFill>
                <a:latin typeface="Myriad Pro" panose="020B0503030403020204" charset="0"/>
              </a:rPr>
              <a:t>Usually underestimate the </a:t>
            </a:r>
          </a:p>
          <a:p>
            <a:pPr algn="ctr"/>
            <a:r>
              <a:rPr lang="en-HK" sz="2800" b="1" dirty="0">
                <a:solidFill>
                  <a:srgbClr val="C00000"/>
                </a:solidFill>
                <a:latin typeface="Myriad Pro" panose="020B0503030403020204" charset="0"/>
              </a:rPr>
              <a:t>no. microbial cells of the sample</a:t>
            </a:r>
          </a:p>
        </p:txBody>
      </p:sp>
    </p:spTree>
    <p:extLst>
      <p:ext uri="{BB962C8B-B14F-4D97-AF65-F5344CB8AC3E}">
        <p14:creationId xmlns:p14="http://schemas.microsoft.com/office/powerpoint/2010/main" val="1759481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23</a:t>
            </a:fld>
            <a:endParaRPr lang="zh-HK" altLang="en-US" dirty="0"/>
          </a:p>
        </p:txBody>
      </p:sp>
      <p:sp>
        <p:nvSpPr>
          <p:cNvPr id="5" name="Title 1"/>
          <p:cNvSpPr txBox="1">
            <a:spLocks/>
          </p:cNvSpPr>
          <p:nvPr/>
        </p:nvSpPr>
        <p:spPr>
          <a:xfrm>
            <a:off x="270919" y="149820"/>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6" name="TextBox 3"/>
          <p:cNvSpPr txBox="1"/>
          <p:nvPr/>
        </p:nvSpPr>
        <p:spPr>
          <a:xfrm>
            <a:off x="690936" y="1407180"/>
            <a:ext cx="660950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Calculation: Determine the number of microbial cells</a:t>
            </a:r>
            <a:endParaRPr lang="en-HK" sz="2800" b="1" u="sng" dirty="0">
              <a:solidFill>
                <a:srgbClr val="7030A0"/>
              </a:solidFill>
              <a:latin typeface="Myriad Pro" panose="020B0503030403020204" charset="0"/>
            </a:endParaRPr>
          </a:p>
        </p:txBody>
      </p:sp>
      <p:sp>
        <p:nvSpPr>
          <p:cNvPr id="7" name="TextBox 6"/>
          <p:cNvSpPr txBox="1"/>
          <p:nvPr/>
        </p:nvSpPr>
        <p:spPr>
          <a:xfrm>
            <a:off x="253375" y="2059845"/>
            <a:ext cx="1928733" cy="523220"/>
          </a:xfrm>
          <a:prstGeom prst="rect">
            <a:avLst/>
          </a:prstGeom>
          <a:noFill/>
        </p:spPr>
        <p:txBody>
          <a:bodyPr wrap="none" rtlCol="0">
            <a:spAutoFit/>
          </a:bodyPr>
          <a:lstStyle/>
          <a:p>
            <a:r>
              <a:rPr lang="en-US" sz="2800" b="1" dirty="0">
                <a:latin typeface="Myriad Pro" panose="020B0503030403020204" charset="0"/>
              </a:rPr>
              <a:t>Example 2:</a:t>
            </a:r>
            <a:endParaRPr lang="en-HK" sz="2800" b="1" dirty="0">
              <a:latin typeface="Myriad Pro" panose="020B0503030403020204" charset="0"/>
            </a:endParaRPr>
          </a:p>
        </p:txBody>
      </p:sp>
      <p:sp>
        <p:nvSpPr>
          <p:cNvPr id="8" name="TextBox 2"/>
          <p:cNvSpPr txBox="1"/>
          <p:nvPr/>
        </p:nvSpPr>
        <p:spPr>
          <a:xfrm>
            <a:off x="2334688" y="2121400"/>
            <a:ext cx="9755556" cy="400110"/>
          </a:xfrm>
          <a:prstGeom prst="rect">
            <a:avLst/>
          </a:prstGeom>
          <a:noFill/>
        </p:spPr>
        <p:txBody>
          <a:bodyPr wrap="none" rtlCol="0">
            <a:spAutoFit/>
          </a:bodyPr>
          <a:lstStyle/>
          <a:p>
            <a:pPr marL="342900" indent="-342900">
              <a:buFont typeface="+mj-lt"/>
              <a:buAutoNum type="arabicPeriod"/>
            </a:pPr>
            <a:r>
              <a:rPr lang="en-US" sz="2000" b="1" dirty="0">
                <a:solidFill>
                  <a:srgbClr val="0070C0"/>
                </a:solidFill>
                <a:latin typeface="Myriad Pro" panose="020B0503030403020204" charset="0"/>
              </a:rPr>
              <a:t>The swabbed area of the phone (Total: 120 cm</a:t>
            </a:r>
            <a:r>
              <a:rPr lang="en-US" sz="2000" b="1" baseline="30000" dirty="0">
                <a:solidFill>
                  <a:srgbClr val="0070C0"/>
                </a:solidFill>
                <a:latin typeface="Myriad Pro" panose="020B0503030403020204" charset="0"/>
              </a:rPr>
              <a:t>2</a:t>
            </a:r>
            <a:r>
              <a:rPr lang="en-US" sz="2000" b="1" dirty="0">
                <a:solidFill>
                  <a:srgbClr val="0070C0"/>
                </a:solidFill>
                <a:latin typeface="Myriad Pro" panose="020B0503030403020204" charset="0"/>
              </a:rPr>
              <a:t>) was 10 cm</a:t>
            </a:r>
            <a:r>
              <a:rPr lang="en-US" sz="2000" b="1" baseline="30000" dirty="0">
                <a:solidFill>
                  <a:srgbClr val="0070C0"/>
                </a:solidFill>
                <a:latin typeface="Myriad Pro" panose="020B0503030403020204" charset="0"/>
              </a:rPr>
              <a:t>2</a:t>
            </a:r>
            <a:r>
              <a:rPr lang="en-US" sz="2000" b="1" dirty="0">
                <a:solidFill>
                  <a:srgbClr val="0070C0"/>
                </a:solidFill>
                <a:latin typeface="Myriad Pro" panose="020B0503030403020204" charset="0"/>
              </a:rPr>
              <a:t> </a:t>
            </a:r>
            <a:r>
              <a:rPr lang="en-US" sz="2000" b="1" dirty="0">
                <a:solidFill>
                  <a:srgbClr val="7030A0"/>
                </a:solidFill>
                <a:latin typeface="Myriad Pro" panose="020B0503030403020204" charset="0"/>
              </a:rPr>
              <a:t>with no serial dilution</a:t>
            </a:r>
            <a:endParaRPr lang="en-HK" sz="2000" b="1" dirty="0">
              <a:solidFill>
                <a:srgbClr val="7030A0"/>
              </a:solidFill>
              <a:latin typeface="Myriad Pro" panose="020B0503030403020204" charset="0"/>
            </a:endParaRPr>
          </a:p>
        </p:txBody>
      </p:sp>
      <p:sp>
        <p:nvSpPr>
          <p:cNvPr id="9" name="TextBox 7"/>
          <p:cNvSpPr txBox="1"/>
          <p:nvPr/>
        </p:nvSpPr>
        <p:spPr>
          <a:xfrm>
            <a:off x="690935" y="2774065"/>
            <a:ext cx="9450415" cy="1815882"/>
          </a:xfrm>
          <a:prstGeom prst="rect">
            <a:avLst/>
          </a:prstGeom>
          <a:noFill/>
        </p:spPr>
        <p:txBody>
          <a:bodyPr wrap="square" rtlCol="0">
            <a:spAutoFit/>
          </a:bodyPr>
          <a:lstStyle/>
          <a:p>
            <a:r>
              <a:rPr lang="en-US" sz="2800" b="1" dirty="0">
                <a:latin typeface="Myriad Pro" panose="020B0503030403020204" charset="0"/>
              </a:rPr>
              <a:t>Number of microbial cells on the phone = 44 colonies </a:t>
            </a:r>
            <a:r>
              <a:rPr lang="en-US" altLang="zh-TW" sz="2800" b="1" dirty="0">
                <a:latin typeface="Myriad Pro" panose="020B0503030403020204" charset="0"/>
                <a:sym typeface="Symbol" panose="05050102010706020507" pitchFamily="18" charset="2"/>
              </a:rPr>
              <a:t></a:t>
            </a:r>
            <a:r>
              <a:rPr lang="en-US" sz="2800" b="1" dirty="0">
                <a:latin typeface="Myriad Pro" panose="020B0503030403020204" charset="0"/>
              </a:rPr>
              <a:t> 50 </a:t>
            </a:r>
            <a:r>
              <a:rPr lang="en-US" altLang="zh-TW" sz="2800" b="1" dirty="0">
                <a:latin typeface="Myriad Pro" panose="020B0503030403020204" charset="0"/>
                <a:sym typeface="Symbol" panose="05050102010706020507" pitchFamily="18" charset="2"/>
              </a:rPr>
              <a:t></a:t>
            </a:r>
            <a:r>
              <a:rPr lang="en-US" sz="2800" b="1" dirty="0">
                <a:latin typeface="Myriad Pro" panose="020B0503030403020204" charset="0"/>
              </a:rPr>
              <a:t> total area/10 </a:t>
            </a:r>
          </a:p>
          <a:p>
            <a:r>
              <a:rPr lang="en-US" sz="2800" b="1" dirty="0">
                <a:latin typeface="Myriad Pro" panose="020B0503030403020204" charset="0"/>
              </a:rPr>
              <a:t>                                                                 = 2200 colonies </a:t>
            </a:r>
            <a:r>
              <a:rPr lang="en-US" altLang="zh-TW" sz="2800" b="1" dirty="0">
                <a:latin typeface="Myriad Pro" panose="020B0503030403020204" charset="0"/>
                <a:sym typeface="Symbol" panose="05050102010706020507" pitchFamily="18" charset="2"/>
              </a:rPr>
              <a:t></a:t>
            </a:r>
            <a:r>
              <a:rPr lang="en-US" sz="2800" b="1" dirty="0">
                <a:latin typeface="Myriad Pro" panose="020B0503030403020204" charset="0"/>
              </a:rPr>
              <a:t> 120/10</a:t>
            </a:r>
          </a:p>
          <a:p>
            <a:r>
              <a:rPr lang="en-US" sz="2800" b="1" dirty="0">
                <a:latin typeface="Myriad Pro" panose="020B0503030403020204" charset="0"/>
              </a:rPr>
              <a:t>                                                                 = </a:t>
            </a:r>
            <a:r>
              <a:rPr lang="en-US" sz="2800" b="1" dirty="0">
                <a:solidFill>
                  <a:srgbClr val="0070C0"/>
                </a:solidFill>
                <a:latin typeface="Myriad Pro" panose="020B0503030403020204" charset="0"/>
              </a:rPr>
              <a:t>26400 CFU</a:t>
            </a:r>
            <a:endParaRPr lang="en-HK" sz="2800" b="1" dirty="0">
              <a:solidFill>
                <a:srgbClr val="0070C0"/>
              </a:solidFill>
              <a:latin typeface="Myriad Pro" panose="020B0503030403020204" charset="0"/>
            </a:endParaRPr>
          </a:p>
        </p:txBody>
      </p:sp>
      <p:pic>
        <p:nvPicPr>
          <p:cNvPr id="10" name="Picture 2" descr="WATCH: Tracy Moore swabs her phone for germs - Cityli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0460" y="3674373"/>
            <a:ext cx="3608793" cy="24058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TextBox 11"/>
          <p:cNvSpPr txBox="1"/>
          <p:nvPr/>
        </p:nvSpPr>
        <p:spPr>
          <a:xfrm>
            <a:off x="4687614" y="4827260"/>
            <a:ext cx="5453737" cy="584775"/>
          </a:xfrm>
          <a:prstGeom prst="rect">
            <a:avLst/>
          </a:prstGeom>
          <a:noFill/>
        </p:spPr>
        <p:txBody>
          <a:bodyPr wrap="none" rtlCol="0">
            <a:spAutoFit/>
          </a:bodyPr>
          <a:lstStyle/>
          <a:p>
            <a:r>
              <a:rPr lang="en-US" sz="3200" b="1" dirty="0">
                <a:solidFill>
                  <a:srgbClr val="FF0000"/>
                </a:solidFill>
                <a:latin typeface="Myriad Pro" panose="020B0503030403020204" charset="0"/>
              </a:rPr>
              <a:t>How about a case with serial dilution?</a:t>
            </a:r>
            <a:endParaRPr lang="en-HK" sz="3200" b="1" dirty="0">
              <a:solidFill>
                <a:srgbClr val="FF0000"/>
              </a:solidFill>
              <a:latin typeface="Myriad Pro" panose="020B0503030403020204" charset="0"/>
            </a:endParaRPr>
          </a:p>
        </p:txBody>
      </p:sp>
      <p:sp>
        <p:nvSpPr>
          <p:cNvPr id="12" name="TextBox 9"/>
          <p:cNvSpPr txBox="1"/>
          <p:nvPr/>
        </p:nvSpPr>
        <p:spPr>
          <a:xfrm>
            <a:off x="10141349" y="2594000"/>
            <a:ext cx="1592103" cy="523220"/>
          </a:xfrm>
          <a:prstGeom prst="rect">
            <a:avLst/>
          </a:prstGeom>
          <a:noFill/>
        </p:spPr>
        <p:txBody>
          <a:bodyPr wrap="none" rtlCol="0">
            <a:spAutoFit/>
          </a:bodyPr>
          <a:lstStyle/>
          <a:p>
            <a:r>
              <a:rPr lang="en-US" sz="2800" b="1" dirty="0">
                <a:solidFill>
                  <a:srgbClr val="FF0000"/>
                </a:solidFill>
                <a:latin typeface="Myriad Pro" panose="020B0503030403020204" charset="0"/>
              </a:rPr>
              <a:t>44 colonies</a:t>
            </a:r>
            <a:endParaRPr lang="en-HK" sz="2800" b="1" dirty="0">
              <a:solidFill>
                <a:srgbClr val="FF0000"/>
              </a:solidFill>
              <a:latin typeface="Myriad Pro" panose="020B0503030403020204" charset="0"/>
            </a:endParaRPr>
          </a:p>
        </p:txBody>
      </p:sp>
      <p:pic>
        <p:nvPicPr>
          <p:cNvPr id="13" name="圖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41847" y="3117220"/>
            <a:ext cx="1777111" cy="1778784"/>
          </a:xfrm>
          <a:prstGeom prst="rect">
            <a:avLst/>
          </a:prstGeom>
        </p:spPr>
      </p:pic>
    </p:spTree>
    <p:extLst>
      <p:ext uri="{BB962C8B-B14F-4D97-AF65-F5344CB8AC3E}">
        <p14:creationId xmlns:p14="http://schemas.microsoft.com/office/powerpoint/2010/main" val="1432842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24</a:t>
            </a:fld>
            <a:endParaRPr lang="zh-HK" altLang="en-US" dirty="0"/>
          </a:p>
        </p:txBody>
      </p:sp>
      <p:pic>
        <p:nvPicPr>
          <p:cNvPr id="5" name="圖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6754" y="3630213"/>
            <a:ext cx="299690" cy="1775939"/>
          </a:xfrm>
          <a:prstGeom prst="rect">
            <a:avLst/>
          </a:prstGeom>
        </p:spPr>
      </p:pic>
      <p:pic>
        <p:nvPicPr>
          <p:cNvPr id="6" name="圖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9193" y="3641392"/>
            <a:ext cx="299690" cy="1775939"/>
          </a:xfrm>
          <a:prstGeom prst="rect">
            <a:avLst/>
          </a:prstGeom>
        </p:spPr>
      </p:pic>
      <p:pic>
        <p:nvPicPr>
          <p:cNvPr id="7" name="圖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2848" y="2700238"/>
            <a:ext cx="1130133" cy="2089033"/>
          </a:xfrm>
          <a:prstGeom prst="rect">
            <a:avLst/>
          </a:prstGeom>
        </p:spPr>
      </p:pic>
      <p:sp>
        <p:nvSpPr>
          <p:cNvPr id="8" name="Rounded Rectangle 8"/>
          <p:cNvSpPr/>
          <p:nvPr/>
        </p:nvSpPr>
        <p:spPr>
          <a:xfrm>
            <a:off x="6991224" y="1647242"/>
            <a:ext cx="2569977" cy="12872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9" name="Title 1"/>
          <p:cNvSpPr txBox="1">
            <a:spLocks/>
          </p:cNvSpPr>
          <p:nvPr/>
        </p:nvSpPr>
        <p:spPr>
          <a:xfrm>
            <a:off x="364193" y="89413"/>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10" name="TextBox 3"/>
          <p:cNvSpPr txBox="1"/>
          <p:nvPr/>
        </p:nvSpPr>
        <p:spPr>
          <a:xfrm>
            <a:off x="4270091" y="1014505"/>
            <a:ext cx="1947969"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Serial dilution:</a:t>
            </a:r>
            <a:endParaRPr lang="en-HK" sz="2800" b="1" u="sng" dirty="0">
              <a:solidFill>
                <a:srgbClr val="7030A0"/>
              </a:solidFill>
              <a:latin typeface="Myriad Pro" panose="020B0503030403020204" charset="0"/>
            </a:endParaRPr>
          </a:p>
        </p:txBody>
      </p:sp>
      <p:sp>
        <p:nvSpPr>
          <p:cNvPr id="11" name="TextBox 4"/>
          <p:cNvSpPr txBox="1"/>
          <p:nvPr/>
        </p:nvSpPr>
        <p:spPr>
          <a:xfrm>
            <a:off x="926018" y="1361816"/>
            <a:ext cx="2763898" cy="830997"/>
          </a:xfrm>
          <a:prstGeom prst="rect">
            <a:avLst/>
          </a:prstGeom>
          <a:noFill/>
        </p:spPr>
        <p:txBody>
          <a:bodyPr wrap="none" rtlCol="0">
            <a:spAutoFit/>
          </a:bodyPr>
          <a:lstStyle/>
          <a:p>
            <a:pPr algn="ctr"/>
            <a:r>
              <a:rPr lang="en-US" sz="2400" b="1" u="sng" dirty="0">
                <a:latin typeface="Myriad Pro" panose="020B0503030403020204" charset="0"/>
              </a:rPr>
              <a:t>The sample </a:t>
            </a:r>
          </a:p>
          <a:p>
            <a:pPr algn="ctr"/>
            <a:r>
              <a:rPr lang="en-US" sz="2400" b="1" u="sng" dirty="0">
                <a:latin typeface="Myriad Pro" panose="020B0503030403020204" charset="0"/>
              </a:rPr>
              <a:t>(with too many colonies)</a:t>
            </a:r>
            <a:endParaRPr lang="en-HK" sz="2400" b="1" u="sng" dirty="0">
              <a:latin typeface="Myriad Pro" panose="020B0503030403020204" charset="0"/>
            </a:endParaRPr>
          </a:p>
        </p:txBody>
      </p:sp>
      <p:sp>
        <p:nvSpPr>
          <p:cNvPr id="12" name="TextBox 12"/>
          <p:cNvSpPr txBox="1"/>
          <p:nvPr/>
        </p:nvSpPr>
        <p:spPr>
          <a:xfrm>
            <a:off x="3660638" y="5511907"/>
            <a:ext cx="957313" cy="830997"/>
          </a:xfrm>
          <a:prstGeom prst="rect">
            <a:avLst/>
          </a:prstGeom>
          <a:noFill/>
        </p:spPr>
        <p:txBody>
          <a:bodyPr wrap="none" rtlCol="0">
            <a:spAutoFit/>
          </a:bodyPr>
          <a:lstStyle/>
          <a:p>
            <a:pPr algn="ctr"/>
            <a:r>
              <a:rPr lang="en-US" sz="2400" b="1" dirty="0">
                <a:solidFill>
                  <a:srgbClr val="C00000"/>
                </a:solidFill>
                <a:latin typeface="Myriad Pro" panose="020B0503030403020204" charset="0"/>
              </a:rPr>
              <a:t>10-time</a:t>
            </a:r>
          </a:p>
          <a:p>
            <a:pPr algn="ctr"/>
            <a:r>
              <a:rPr lang="en-US" sz="2400" b="1" dirty="0">
                <a:solidFill>
                  <a:srgbClr val="C00000"/>
                </a:solidFill>
                <a:latin typeface="Myriad Pro" panose="020B0503030403020204" charset="0"/>
              </a:rPr>
              <a:t>diluted</a:t>
            </a:r>
            <a:endParaRPr lang="en-HK" sz="2400" b="1" dirty="0">
              <a:solidFill>
                <a:srgbClr val="C00000"/>
              </a:solidFill>
              <a:latin typeface="Myriad Pro" panose="020B0503030403020204" charset="0"/>
            </a:endParaRPr>
          </a:p>
        </p:txBody>
      </p:sp>
      <p:sp>
        <p:nvSpPr>
          <p:cNvPr id="13" name="Curved Left Arrow 19"/>
          <p:cNvSpPr/>
          <p:nvPr/>
        </p:nvSpPr>
        <p:spPr>
          <a:xfrm rot="16200000">
            <a:off x="4418182" y="3325451"/>
            <a:ext cx="745506" cy="130328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solidFill>
                <a:schemeClr val="tx1"/>
              </a:solidFill>
            </a:endParaRPr>
          </a:p>
        </p:txBody>
      </p:sp>
      <p:sp>
        <p:nvSpPr>
          <p:cNvPr id="14" name="TextBox 20"/>
          <p:cNvSpPr txBox="1"/>
          <p:nvPr/>
        </p:nvSpPr>
        <p:spPr>
          <a:xfrm>
            <a:off x="4313569" y="3062020"/>
            <a:ext cx="821059" cy="523220"/>
          </a:xfrm>
          <a:prstGeom prst="rect">
            <a:avLst/>
          </a:prstGeom>
          <a:noFill/>
        </p:spPr>
        <p:txBody>
          <a:bodyPr wrap="none" rtlCol="0">
            <a:spAutoFit/>
          </a:bodyPr>
          <a:lstStyle/>
          <a:p>
            <a:r>
              <a:rPr lang="en-US" sz="2800" b="1" dirty="0">
                <a:latin typeface="Myriad Pro" panose="020B0503030403020204" charset="0"/>
              </a:rPr>
              <a:t>1 cm</a:t>
            </a:r>
            <a:r>
              <a:rPr lang="en-US" sz="2800" b="1" baseline="30000" dirty="0">
                <a:latin typeface="Myriad Pro" panose="020B0503030403020204" charset="0"/>
              </a:rPr>
              <a:t>3</a:t>
            </a:r>
            <a:endParaRPr lang="en-HK" sz="2800" b="1" baseline="30000" dirty="0">
              <a:latin typeface="Myriad Pro" panose="020B0503030403020204" charset="0"/>
            </a:endParaRPr>
          </a:p>
        </p:txBody>
      </p:sp>
      <p:sp>
        <p:nvSpPr>
          <p:cNvPr id="15" name="Right Arrow 21"/>
          <p:cNvSpPr/>
          <p:nvPr/>
        </p:nvSpPr>
        <p:spPr>
          <a:xfrm>
            <a:off x="4120284" y="4486206"/>
            <a:ext cx="995334" cy="206521"/>
          </a:xfrm>
          <a:prstGeom prst="rightArrow">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6" name="TextBox 26"/>
          <p:cNvSpPr txBox="1"/>
          <p:nvPr/>
        </p:nvSpPr>
        <p:spPr>
          <a:xfrm>
            <a:off x="4854104" y="5531168"/>
            <a:ext cx="1101584" cy="830997"/>
          </a:xfrm>
          <a:prstGeom prst="rect">
            <a:avLst/>
          </a:prstGeom>
          <a:noFill/>
        </p:spPr>
        <p:txBody>
          <a:bodyPr wrap="none" rtlCol="0">
            <a:spAutoFit/>
          </a:bodyPr>
          <a:lstStyle/>
          <a:p>
            <a:pPr algn="ctr"/>
            <a:r>
              <a:rPr lang="en-US" sz="2400" b="1" dirty="0">
                <a:solidFill>
                  <a:srgbClr val="C00000"/>
                </a:solidFill>
                <a:latin typeface="Myriad Pro" panose="020B0503030403020204" charset="0"/>
              </a:rPr>
              <a:t>100-time</a:t>
            </a:r>
          </a:p>
          <a:p>
            <a:pPr algn="ctr"/>
            <a:r>
              <a:rPr lang="en-US" sz="2400" b="1" dirty="0">
                <a:solidFill>
                  <a:srgbClr val="C00000"/>
                </a:solidFill>
                <a:latin typeface="Myriad Pro" panose="020B0503030403020204" charset="0"/>
              </a:rPr>
              <a:t>diluted</a:t>
            </a:r>
            <a:endParaRPr lang="en-HK" sz="2400" b="1" dirty="0">
              <a:solidFill>
                <a:srgbClr val="C00000"/>
              </a:solidFill>
              <a:latin typeface="Myriad Pro" panose="020B0503030403020204" charset="0"/>
            </a:endParaRPr>
          </a:p>
        </p:txBody>
      </p:sp>
      <p:sp>
        <p:nvSpPr>
          <p:cNvPr id="17" name="Right Arrow 29"/>
          <p:cNvSpPr/>
          <p:nvPr/>
        </p:nvSpPr>
        <p:spPr>
          <a:xfrm>
            <a:off x="6079791" y="5719240"/>
            <a:ext cx="1286180" cy="3997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8" name="TextBox 30"/>
          <p:cNvSpPr txBox="1"/>
          <p:nvPr/>
        </p:nvSpPr>
        <p:spPr>
          <a:xfrm>
            <a:off x="7490074" y="5554083"/>
            <a:ext cx="3422607" cy="584775"/>
          </a:xfrm>
          <a:prstGeom prst="rect">
            <a:avLst/>
          </a:prstGeom>
          <a:noFill/>
        </p:spPr>
        <p:txBody>
          <a:bodyPr wrap="square" rtlCol="0">
            <a:spAutoFit/>
          </a:bodyPr>
          <a:lstStyle/>
          <a:p>
            <a:r>
              <a:rPr lang="en-US" sz="3200" b="1" dirty="0">
                <a:solidFill>
                  <a:srgbClr val="7030A0"/>
                </a:solidFill>
                <a:latin typeface="Myriad Pro" panose="020B0503030403020204" charset="0"/>
              </a:rPr>
              <a:t>Spread plate method</a:t>
            </a:r>
            <a:endParaRPr lang="en-HK" sz="3200" b="1" dirty="0">
              <a:solidFill>
                <a:srgbClr val="7030A0"/>
              </a:solidFill>
              <a:latin typeface="Myriad Pro" panose="020B0503030403020204" charset="0"/>
            </a:endParaRPr>
          </a:p>
        </p:txBody>
      </p:sp>
      <p:cxnSp>
        <p:nvCxnSpPr>
          <p:cNvPr id="19" name="Straight Arrow Connector 31"/>
          <p:cNvCxnSpPr/>
          <p:nvPr/>
        </p:nvCxnSpPr>
        <p:spPr>
          <a:xfrm>
            <a:off x="1217418" y="3851263"/>
            <a:ext cx="861848" cy="40398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32"/>
          <p:cNvSpPr txBox="1"/>
          <p:nvPr/>
        </p:nvSpPr>
        <p:spPr>
          <a:xfrm>
            <a:off x="166400" y="3015792"/>
            <a:ext cx="1322798" cy="830997"/>
          </a:xfrm>
          <a:prstGeom prst="rect">
            <a:avLst/>
          </a:prstGeom>
          <a:noFill/>
        </p:spPr>
        <p:txBody>
          <a:bodyPr wrap="none" rtlCol="0">
            <a:spAutoFit/>
          </a:bodyPr>
          <a:lstStyle/>
          <a:p>
            <a:r>
              <a:rPr lang="en-US" sz="2400" b="1" dirty="0">
                <a:latin typeface="Myriad Pro" panose="020B0503030403020204" charset="0"/>
              </a:rPr>
              <a:t>5 cm</a:t>
            </a:r>
            <a:r>
              <a:rPr lang="en-US" sz="2400" b="1" baseline="30000" dirty="0">
                <a:latin typeface="Myriad Pro" panose="020B0503030403020204" charset="0"/>
              </a:rPr>
              <a:t>3</a:t>
            </a:r>
            <a:r>
              <a:rPr lang="en-US" sz="2400" b="1" dirty="0">
                <a:latin typeface="Myriad Pro" panose="020B0503030403020204" charset="0"/>
              </a:rPr>
              <a:t> of </a:t>
            </a:r>
          </a:p>
          <a:p>
            <a:r>
              <a:rPr lang="en-US" sz="2400" b="1" dirty="0">
                <a:latin typeface="Myriad Pro" panose="020B0503030403020204" charset="0"/>
              </a:rPr>
              <a:t>PBS buffer</a:t>
            </a:r>
            <a:endParaRPr lang="en-HK" sz="2400" b="1" dirty="0">
              <a:latin typeface="Myriad Pro" panose="020B0503030403020204" charset="0"/>
            </a:endParaRPr>
          </a:p>
        </p:txBody>
      </p:sp>
      <p:sp>
        <p:nvSpPr>
          <p:cNvPr id="21" name="TextBox 33"/>
          <p:cNvSpPr txBox="1"/>
          <p:nvPr/>
        </p:nvSpPr>
        <p:spPr>
          <a:xfrm>
            <a:off x="7081035" y="1699779"/>
            <a:ext cx="2480166" cy="1015663"/>
          </a:xfrm>
          <a:prstGeom prst="rect">
            <a:avLst/>
          </a:prstGeom>
          <a:noFill/>
        </p:spPr>
        <p:txBody>
          <a:bodyPr wrap="none" rtlCol="0">
            <a:spAutoFit/>
          </a:bodyPr>
          <a:lstStyle/>
          <a:p>
            <a:r>
              <a:rPr lang="en-US" sz="2000" b="1" dirty="0">
                <a:solidFill>
                  <a:srgbClr val="002060"/>
                </a:solidFill>
                <a:latin typeface="Myriad Pro" panose="020B0503030403020204" charset="0"/>
              </a:rPr>
              <a:t>9 cm</a:t>
            </a:r>
            <a:r>
              <a:rPr lang="en-US" sz="2000" b="1" baseline="30000" dirty="0">
                <a:solidFill>
                  <a:srgbClr val="002060"/>
                </a:solidFill>
                <a:latin typeface="Myriad Pro" panose="020B0503030403020204" charset="0"/>
              </a:rPr>
              <a:t>3</a:t>
            </a:r>
            <a:r>
              <a:rPr lang="en-US" sz="2000" b="1" dirty="0">
                <a:solidFill>
                  <a:srgbClr val="002060"/>
                </a:solidFill>
                <a:latin typeface="Myriad Pro" panose="020B0503030403020204" charset="0"/>
              </a:rPr>
              <a:t> of PBS buffer</a:t>
            </a:r>
          </a:p>
          <a:p>
            <a:r>
              <a:rPr lang="en-US" sz="2000" b="1" dirty="0">
                <a:solidFill>
                  <a:srgbClr val="002060"/>
                </a:solidFill>
                <a:latin typeface="Myriad Pro" panose="020B0503030403020204" charset="0"/>
              </a:rPr>
              <a:t>+ 1 cm</a:t>
            </a:r>
            <a:r>
              <a:rPr lang="en-US" sz="2000" b="1" baseline="30000" dirty="0">
                <a:solidFill>
                  <a:srgbClr val="002060"/>
                </a:solidFill>
                <a:latin typeface="Myriad Pro" panose="020B0503030403020204" charset="0"/>
              </a:rPr>
              <a:t>3</a:t>
            </a:r>
            <a:r>
              <a:rPr lang="en-US" sz="2000" b="1" dirty="0">
                <a:solidFill>
                  <a:srgbClr val="002060"/>
                </a:solidFill>
                <a:latin typeface="Myriad Pro" panose="020B0503030403020204" charset="0"/>
              </a:rPr>
              <a:t> of the </a:t>
            </a:r>
          </a:p>
          <a:p>
            <a:r>
              <a:rPr lang="en-US" sz="2000" b="1" dirty="0">
                <a:solidFill>
                  <a:srgbClr val="002060"/>
                </a:solidFill>
                <a:latin typeface="Myriad Pro" panose="020B0503030403020204" charset="0"/>
              </a:rPr>
              <a:t>first dilution sample</a:t>
            </a:r>
            <a:endParaRPr lang="en-HK" sz="2000" b="1" dirty="0">
              <a:solidFill>
                <a:srgbClr val="002060"/>
              </a:solidFill>
              <a:latin typeface="Myriad Pro" panose="020B0503030403020204" charset="0"/>
            </a:endParaRPr>
          </a:p>
        </p:txBody>
      </p:sp>
      <p:sp>
        <p:nvSpPr>
          <p:cNvPr id="22" name="Right Arrow 37"/>
          <p:cNvSpPr/>
          <p:nvPr/>
        </p:nvSpPr>
        <p:spPr>
          <a:xfrm>
            <a:off x="5442576" y="4491649"/>
            <a:ext cx="1955415" cy="186727"/>
          </a:xfrm>
          <a:prstGeom prst="rightArrow">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23" name="Rectangle 5"/>
          <p:cNvSpPr/>
          <p:nvPr/>
        </p:nvSpPr>
        <p:spPr>
          <a:xfrm>
            <a:off x="9278351" y="2835002"/>
            <a:ext cx="1665841" cy="523220"/>
          </a:xfrm>
          <a:prstGeom prst="rect">
            <a:avLst/>
          </a:prstGeom>
        </p:spPr>
        <p:txBody>
          <a:bodyPr wrap="none">
            <a:spAutoFit/>
          </a:bodyPr>
          <a:lstStyle/>
          <a:p>
            <a:r>
              <a:rPr lang="en-US" sz="2800" b="1" dirty="0">
                <a:solidFill>
                  <a:srgbClr val="C00000"/>
                </a:solidFill>
                <a:latin typeface="Myriad Pro" panose="020B0503030403020204" charset="0"/>
              </a:rPr>
              <a:t>44 colonies </a:t>
            </a:r>
            <a:endParaRPr lang="en-HK" sz="2800" dirty="0">
              <a:solidFill>
                <a:srgbClr val="C00000"/>
              </a:solidFill>
            </a:endParaRPr>
          </a:p>
        </p:txBody>
      </p:sp>
      <p:cxnSp>
        <p:nvCxnSpPr>
          <p:cNvPr id="24" name="Straight Arrow Connector 7"/>
          <p:cNvCxnSpPr/>
          <p:nvPr/>
        </p:nvCxnSpPr>
        <p:spPr>
          <a:xfrm flipH="1">
            <a:off x="5375938" y="2941033"/>
            <a:ext cx="2126666" cy="151829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4097399" y="1653785"/>
            <a:ext cx="2424429" cy="12872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26" name="TextBox 25"/>
          <p:cNvSpPr txBox="1"/>
          <p:nvPr/>
        </p:nvSpPr>
        <p:spPr>
          <a:xfrm>
            <a:off x="4187210" y="1706322"/>
            <a:ext cx="2350965" cy="1015663"/>
          </a:xfrm>
          <a:prstGeom prst="rect">
            <a:avLst/>
          </a:prstGeom>
          <a:noFill/>
        </p:spPr>
        <p:txBody>
          <a:bodyPr wrap="none" rtlCol="0">
            <a:spAutoFit/>
          </a:bodyPr>
          <a:lstStyle/>
          <a:p>
            <a:r>
              <a:rPr lang="en-US" sz="2000" b="1" dirty="0">
                <a:solidFill>
                  <a:srgbClr val="002060"/>
                </a:solidFill>
                <a:latin typeface="Myriad Pro" panose="020B0503030403020204" charset="0"/>
              </a:rPr>
              <a:t>9 cm</a:t>
            </a:r>
            <a:r>
              <a:rPr lang="en-US" sz="2000" b="1" baseline="30000" dirty="0">
                <a:solidFill>
                  <a:srgbClr val="002060"/>
                </a:solidFill>
                <a:latin typeface="Myriad Pro" panose="020B0503030403020204" charset="0"/>
              </a:rPr>
              <a:t>3</a:t>
            </a:r>
            <a:r>
              <a:rPr lang="en-US" sz="2000" b="1" dirty="0">
                <a:solidFill>
                  <a:srgbClr val="002060"/>
                </a:solidFill>
                <a:latin typeface="Myriad Pro" panose="020B0503030403020204" charset="0"/>
              </a:rPr>
              <a:t> of PBS buffer</a:t>
            </a:r>
          </a:p>
          <a:p>
            <a:r>
              <a:rPr lang="en-US" sz="2000" b="1" dirty="0">
                <a:solidFill>
                  <a:srgbClr val="002060"/>
                </a:solidFill>
                <a:latin typeface="Myriad Pro" panose="020B0503030403020204" charset="0"/>
              </a:rPr>
              <a:t>+ 1 cm</a:t>
            </a:r>
            <a:r>
              <a:rPr lang="en-US" sz="2000" b="1" baseline="30000" dirty="0">
                <a:solidFill>
                  <a:srgbClr val="002060"/>
                </a:solidFill>
                <a:latin typeface="Myriad Pro" panose="020B0503030403020204" charset="0"/>
              </a:rPr>
              <a:t>3</a:t>
            </a:r>
            <a:r>
              <a:rPr lang="en-US" sz="2000" b="1" dirty="0">
                <a:solidFill>
                  <a:srgbClr val="002060"/>
                </a:solidFill>
                <a:latin typeface="Myriad Pro" panose="020B0503030403020204" charset="0"/>
              </a:rPr>
              <a:t> of the </a:t>
            </a:r>
          </a:p>
          <a:p>
            <a:r>
              <a:rPr lang="en-US" sz="2000" b="1" dirty="0">
                <a:solidFill>
                  <a:srgbClr val="002060"/>
                </a:solidFill>
                <a:latin typeface="Myriad Pro" panose="020B0503030403020204" charset="0"/>
              </a:rPr>
              <a:t>original sample</a:t>
            </a:r>
            <a:endParaRPr lang="en-HK" sz="2000" b="1" dirty="0">
              <a:solidFill>
                <a:srgbClr val="002060"/>
              </a:solidFill>
              <a:latin typeface="Myriad Pro" panose="020B0503030403020204" charset="0"/>
            </a:endParaRPr>
          </a:p>
        </p:txBody>
      </p:sp>
      <p:cxnSp>
        <p:nvCxnSpPr>
          <p:cNvPr id="27" name="Straight Arrow Connector 27"/>
          <p:cNvCxnSpPr/>
          <p:nvPr/>
        </p:nvCxnSpPr>
        <p:spPr>
          <a:xfrm flipH="1">
            <a:off x="4058999" y="2961634"/>
            <a:ext cx="294583" cy="149344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Rounded Rectangle 11"/>
          <p:cNvSpPr/>
          <p:nvPr/>
        </p:nvSpPr>
        <p:spPr>
          <a:xfrm>
            <a:off x="1227297" y="4905709"/>
            <a:ext cx="2033476" cy="130456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29" name="TextBox 13"/>
          <p:cNvSpPr txBox="1"/>
          <p:nvPr/>
        </p:nvSpPr>
        <p:spPr>
          <a:xfrm>
            <a:off x="1216255" y="5138585"/>
            <a:ext cx="2137765" cy="830997"/>
          </a:xfrm>
          <a:prstGeom prst="rect">
            <a:avLst/>
          </a:prstGeom>
          <a:noFill/>
        </p:spPr>
        <p:txBody>
          <a:bodyPr wrap="none" rtlCol="0">
            <a:spAutoFit/>
          </a:bodyPr>
          <a:lstStyle/>
          <a:p>
            <a:pPr algn="ctr"/>
            <a:r>
              <a:rPr lang="en-US" sz="2400" b="1" dirty="0">
                <a:latin typeface="Myriad Pro" panose="020B0503030403020204" charset="0"/>
              </a:rPr>
              <a:t>Original swab </a:t>
            </a:r>
          </a:p>
          <a:p>
            <a:pPr algn="ctr"/>
            <a:r>
              <a:rPr lang="en-US" sz="2400" b="1" dirty="0">
                <a:latin typeface="Myriad Pro" panose="020B0503030403020204" charset="0"/>
              </a:rPr>
              <a:t>sample</a:t>
            </a:r>
            <a:endParaRPr lang="en-HK" sz="2400" b="1" dirty="0">
              <a:latin typeface="Myriad Pro" panose="020B0503030403020204" charset="0"/>
            </a:endParaRPr>
          </a:p>
        </p:txBody>
      </p:sp>
      <p:pic>
        <p:nvPicPr>
          <p:cNvPr id="30" name="圖片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25369" y="3358222"/>
            <a:ext cx="2814518" cy="2069094"/>
          </a:xfrm>
          <a:prstGeom prst="rect">
            <a:avLst/>
          </a:prstGeom>
        </p:spPr>
      </p:pic>
      <p:sp>
        <p:nvSpPr>
          <p:cNvPr id="31" name="TextBox 14"/>
          <p:cNvSpPr txBox="1"/>
          <p:nvPr/>
        </p:nvSpPr>
        <p:spPr>
          <a:xfrm>
            <a:off x="7572659" y="4991630"/>
            <a:ext cx="1800045" cy="338554"/>
          </a:xfrm>
          <a:prstGeom prst="rect">
            <a:avLst/>
          </a:prstGeom>
          <a:noFill/>
        </p:spPr>
        <p:txBody>
          <a:bodyPr wrap="none" rtlCol="0">
            <a:spAutoFit/>
          </a:bodyPr>
          <a:lstStyle/>
          <a:p>
            <a:r>
              <a:rPr lang="en-US" sz="1600" dirty="0">
                <a:latin typeface="Myriad Pro" panose="020B0503030403020204" charset="0"/>
              </a:rPr>
              <a:t>Nutrient agar plate</a:t>
            </a:r>
            <a:endParaRPr lang="en-HK" sz="1600" dirty="0">
              <a:latin typeface="Myriad Pro" panose="020B0503030403020204" charset="0"/>
            </a:endParaRPr>
          </a:p>
        </p:txBody>
      </p:sp>
      <p:cxnSp>
        <p:nvCxnSpPr>
          <p:cNvPr id="32" name="直線接點 31"/>
          <p:cNvCxnSpPr/>
          <p:nvPr/>
        </p:nvCxnSpPr>
        <p:spPr>
          <a:xfrm>
            <a:off x="9330227" y="5184955"/>
            <a:ext cx="6330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弧形 32"/>
          <p:cNvSpPr/>
          <p:nvPr/>
        </p:nvSpPr>
        <p:spPr>
          <a:xfrm rot="19127351">
            <a:off x="1842761" y="3774902"/>
            <a:ext cx="2219218" cy="2003933"/>
          </a:xfrm>
          <a:prstGeom prst="arc">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TextBox 18"/>
          <p:cNvSpPr txBox="1"/>
          <p:nvPr/>
        </p:nvSpPr>
        <p:spPr>
          <a:xfrm>
            <a:off x="2701992" y="3201441"/>
            <a:ext cx="936475" cy="461665"/>
          </a:xfrm>
          <a:prstGeom prst="rect">
            <a:avLst/>
          </a:prstGeom>
          <a:noFill/>
        </p:spPr>
        <p:txBody>
          <a:bodyPr wrap="none" rtlCol="0">
            <a:spAutoFit/>
          </a:bodyPr>
          <a:lstStyle/>
          <a:p>
            <a:r>
              <a:rPr lang="en-US" sz="2400" b="1" dirty="0">
                <a:latin typeface="Myriad Pro" panose="020B0503030403020204" charset="0"/>
              </a:rPr>
              <a:t>1 cm</a:t>
            </a:r>
            <a:r>
              <a:rPr lang="en-US" sz="2400" b="1" baseline="30000" dirty="0">
                <a:latin typeface="Myriad Pro" panose="020B0503030403020204" charset="0"/>
              </a:rPr>
              <a:t>3</a:t>
            </a:r>
            <a:endParaRPr lang="en-HK" sz="2400" b="1" dirty="0">
              <a:latin typeface="Myriad Pro" panose="020B0503030403020204" charset="0"/>
            </a:endParaRPr>
          </a:p>
        </p:txBody>
      </p:sp>
      <p:sp>
        <p:nvSpPr>
          <p:cNvPr id="35" name="Rectangle 35"/>
          <p:cNvSpPr/>
          <p:nvPr/>
        </p:nvSpPr>
        <p:spPr>
          <a:xfrm>
            <a:off x="7570804" y="3950848"/>
            <a:ext cx="1562125" cy="617050"/>
          </a:xfrm>
          <a:prstGeom prst="rect">
            <a:avLst/>
          </a:prstGeom>
          <a:solidFill>
            <a:schemeClr val="accent1">
              <a:lumMod val="20000"/>
              <a:lumOff val="8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36" name="TextBox 36"/>
          <p:cNvSpPr txBox="1"/>
          <p:nvPr/>
        </p:nvSpPr>
        <p:spPr>
          <a:xfrm>
            <a:off x="7587808" y="3920675"/>
            <a:ext cx="1584088" cy="646331"/>
          </a:xfrm>
          <a:prstGeom prst="rect">
            <a:avLst/>
          </a:prstGeom>
          <a:noFill/>
        </p:spPr>
        <p:txBody>
          <a:bodyPr wrap="none" rtlCol="0">
            <a:spAutoFit/>
          </a:bodyPr>
          <a:lstStyle/>
          <a:p>
            <a:r>
              <a:rPr lang="en-US" b="1" dirty="0">
                <a:solidFill>
                  <a:srgbClr val="C00000"/>
                </a:solidFill>
                <a:latin typeface="Myriad Pro" panose="020B0503030403020204" charset="0"/>
              </a:rPr>
              <a:t>Add 0.1 ml of </a:t>
            </a:r>
          </a:p>
          <a:p>
            <a:r>
              <a:rPr lang="en-US" b="1" dirty="0">
                <a:solidFill>
                  <a:srgbClr val="C00000"/>
                </a:solidFill>
                <a:latin typeface="Myriad Pro" panose="020B0503030403020204" charset="0"/>
              </a:rPr>
              <a:t>your sample</a:t>
            </a:r>
            <a:endParaRPr lang="en-HK" b="1" dirty="0">
              <a:solidFill>
                <a:srgbClr val="C00000"/>
              </a:solidFill>
              <a:latin typeface="Myriad Pro" panose="020B0503030403020204" charset="0"/>
            </a:endParaRPr>
          </a:p>
        </p:txBody>
      </p:sp>
      <p:cxnSp>
        <p:nvCxnSpPr>
          <p:cNvPr id="37" name="直線接點 36"/>
          <p:cNvCxnSpPr/>
          <p:nvPr/>
        </p:nvCxnSpPr>
        <p:spPr>
          <a:xfrm flipV="1">
            <a:off x="2227914" y="4491027"/>
            <a:ext cx="0" cy="3888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2915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25</a:t>
            </a:fld>
            <a:endParaRPr lang="zh-HK" altLang="en-US" dirty="0"/>
          </a:p>
        </p:txBody>
      </p:sp>
      <p:sp>
        <p:nvSpPr>
          <p:cNvPr id="5" name="Title 1"/>
          <p:cNvSpPr txBox="1">
            <a:spLocks/>
          </p:cNvSpPr>
          <p:nvPr/>
        </p:nvSpPr>
        <p:spPr>
          <a:xfrm>
            <a:off x="364193" y="255235"/>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6" name="TextBox 3"/>
          <p:cNvSpPr txBox="1"/>
          <p:nvPr/>
        </p:nvSpPr>
        <p:spPr>
          <a:xfrm>
            <a:off x="690936" y="1407180"/>
            <a:ext cx="660950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Calculation: Determine the number of microbial cells</a:t>
            </a:r>
            <a:endParaRPr lang="en-HK" sz="2800" b="1" u="sng" dirty="0">
              <a:solidFill>
                <a:srgbClr val="7030A0"/>
              </a:solidFill>
              <a:latin typeface="Myriad Pro" panose="020B0503030403020204" charset="0"/>
            </a:endParaRPr>
          </a:p>
        </p:txBody>
      </p:sp>
      <p:sp>
        <p:nvSpPr>
          <p:cNvPr id="7" name="TextBox 6"/>
          <p:cNvSpPr txBox="1"/>
          <p:nvPr/>
        </p:nvSpPr>
        <p:spPr>
          <a:xfrm>
            <a:off x="470219" y="2090622"/>
            <a:ext cx="1928733" cy="523220"/>
          </a:xfrm>
          <a:prstGeom prst="rect">
            <a:avLst/>
          </a:prstGeom>
          <a:noFill/>
        </p:spPr>
        <p:txBody>
          <a:bodyPr wrap="none" rtlCol="0">
            <a:spAutoFit/>
          </a:bodyPr>
          <a:lstStyle/>
          <a:p>
            <a:r>
              <a:rPr lang="en-US" sz="2800" b="1" dirty="0">
                <a:latin typeface="Myriad Pro" panose="020B0503030403020204" charset="0"/>
              </a:rPr>
              <a:t>Example 3:</a:t>
            </a:r>
            <a:endParaRPr lang="en-HK" sz="2800" b="1" dirty="0">
              <a:latin typeface="Myriad Pro" panose="020B0503030403020204" charset="0"/>
            </a:endParaRPr>
          </a:p>
        </p:txBody>
      </p:sp>
      <p:sp>
        <p:nvSpPr>
          <p:cNvPr id="8" name="TextBox 2"/>
          <p:cNvSpPr txBox="1"/>
          <p:nvPr/>
        </p:nvSpPr>
        <p:spPr>
          <a:xfrm>
            <a:off x="2334688" y="2121400"/>
            <a:ext cx="5795176" cy="461665"/>
          </a:xfrm>
          <a:prstGeom prst="rect">
            <a:avLst/>
          </a:prstGeom>
          <a:noFill/>
        </p:spPr>
        <p:txBody>
          <a:bodyPr wrap="none" rtlCol="0">
            <a:spAutoFit/>
          </a:bodyPr>
          <a:lstStyle/>
          <a:p>
            <a:pPr marL="342900" indent="-342900">
              <a:buFont typeface="+mj-lt"/>
              <a:buAutoNum type="arabicPeriod"/>
            </a:pPr>
            <a:r>
              <a:rPr lang="en-US" sz="2400" b="1" dirty="0">
                <a:solidFill>
                  <a:srgbClr val="00B050"/>
                </a:solidFill>
                <a:latin typeface="Myriad Pro" panose="020B0503030403020204" charset="0"/>
              </a:rPr>
              <a:t>Whole sample swabbed with 2 times serial dilution</a:t>
            </a:r>
            <a:endParaRPr lang="en-HK" sz="2400" b="1" dirty="0">
              <a:solidFill>
                <a:srgbClr val="00B050"/>
              </a:solidFill>
              <a:latin typeface="Myriad Pro" panose="020B0503030403020204" charset="0"/>
            </a:endParaRPr>
          </a:p>
        </p:txBody>
      </p:sp>
      <p:sp>
        <p:nvSpPr>
          <p:cNvPr id="9" name="TextBox 7"/>
          <p:cNvSpPr txBox="1"/>
          <p:nvPr/>
        </p:nvSpPr>
        <p:spPr>
          <a:xfrm>
            <a:off x="690936" y="2774065"/>
            <a:ext cx="11259326" cy="1384995"/>
          </a:xfrm>
          <a:prstGeom prst="rect">
            <a:avLst/>
          </a:prstGeom>
          <a:noFill/>
        </p:spPr>
        <p:txBody>
          <a:bodyPr wrap="square" rtlCol="0">
            <a:spAutoFit/>
          </a:bodyPr>
          <a:lstStyle/>
          <a:p>
            <a:r>
              <a:rPr lang="en-US" sz="2800" b="1" dirty="0">
                <a:latin typeface="Myriad Pro" panose="020B0503030403020204" charset="0"/>
              </a:rPr>
              <a:t>Number of microbial cells on the phone = 44 colonies </a:t>
            </a:r>
            <a:r>
              <a:rPr lang="en-US" altLang="zh-TW" sz="2800" b="1" dirty="0">
                <a:latin typeface="Myriad Pro" panose="020B0503030403020204" charset="0"/>
                <a:sym typeface="Symbol" panose="05050102010706020507" pitchFamily="18" charset="2"/>
              </a:rPr>
              <a:t></a:t>
            </a:r>
            <a:r>
              <a:rPr lang="en-US" sz="2800" b="1" dirty="0">
                <a:latin typeface="Myriad Pro" panose="020B0503030403020204" charset="0"/>
              </a:rPr>
              <a:t> 100 </a:t>
            </a:r>
            <a:r>
              <a:rPr lang="en-US" altLang="zh-TW" sz="2800" b="1" dirty="0">
                <a:latin typeface="Myriad Pro" panose="020B0503030403020204" charset="0"/>
                <a:sym typeface="Symbol" panose="05050102010706020507" pitchFamily="18" charset="2"/>
              </a:rPr>
              <a:t></a:t>
            </a:r>
            <a:r>
              <a:rPr lang="en-US" sz="2800" b="1" dirty="0">
                <a:latin typeface="Myriad Pro" panose="020B0503030403020204" charset="0"/>
              </a:rPr>
              <a:t> 10 </a:t>
            </a:r>
            <a:r>
              <a:rPr lang="en-US" altLang="zh-TW" sz="2800" b="1" dirty="0">
                <a:latin typeface="Myriad Pro" panose="020B0503030403020204" charset="0"/>
                <a:sym typeface="Symbol" panose="05050102010706020507" pitchFamily="18" charset="2"/>
              </a:rPr>
              <a:t></a:t>
            </a:r>
            <a:r>
              <a:rPr lang="en-US" sz="2800" b="1" dirty="0">
                <a:latin typeface="Myriad Pro" panose="020B0503030403020204" charset="0"/>
              </a:rPr>
              <a:t> 5</a:t>
            </a:r>
          </a:p>
          <a:p>
            <a:r>
              <a:rPr lang="en-US" sz="2800" b="1" dirty="0">
                <a:latin typeface="Myriad Pro" panose="020B0503030403020204" charset="0"/>
              </a:rPr>
              <a:t>                                                                 = 44 colonies </a:t>
            </a:r>
            <a:r>
              <a:rPr lang="en-US" altLang="zh-TW" sz="2800" b="1" dirty="0">
                <a:latin typeface="Myriad Pro" panose="020B0503030403020204" charset="0"/>
                <a:sym typeface="Symbol" panose="05050102010706020507" pitchFamily="18" charset="2"/>
              </a:rPr>
              <a:t></a:t>
            </a:r>
            <a:r>
              <a:rPr lang="en-US" sz="2800" b="1" dirty="0">
                <a:latin typeface="Myriad Pro" panose="020B0503030403020204" charset="0"/>
              </a:rPr>
              <a:t> 5000</a:t>
            </a:r>
          </a:p>
          <a:p>
            <a:r>
              <a:rPr lang="en-US" sz="2800" b="1" dirty="0">
                <a:latin typeface="Myriad Pro" panose="020B0503030403020204" charset="0"/>
              </a:rPr>
              <a:t>                                                                 = </a:t>
            </a:r>
            <a:r>
              <a:rPr lang="en-US" sz="2800" b="1" dirty="0">
                <a:solidFill>
                  <a:srgbClr val="00B050"/>
                </a:solidFill>
                <a:latin typeface="Myriad Pro" panose="020B0503030403020204" charset="0"/>
              </a:rPr>
              <a:t>220,000 CFU</a:t>
            </a:r>
            <a:endParaRPr lang="en-HK" sz="2800" b="1" dirty="0">
              <a:solidFill>
                <a:srgbClr val="00B050"/>
              </a:solidFill>
              <a:latin typeface="Myriad Pro" panose="020B0503030403020204" charset="0"/>
            </a:endParaRPr>
          </a:p>
        </p:txBody>
      </p:sp>
      <p:pic>
        <p:nvPicPr>
          <p:cNvPr id="10" name="Picture 2" descr="WATCH: Tracy Moore swabs her phone for germs - Cityli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0460" y="3674373"/>
            <a:ext cx="3608793" cy="24058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TextBox 4"/>
          <p:cNvSpPr txBox="1"/>
          <p:nvPr/>
        </p:nvSpPr>
        <p:spPr>
          <a:xfrm>
            <a:off x="5673437" y="5008419"/>
            <a:ext cx="45719" cy="369332"/>
          </a:xfrm>
          <a:prstGeom prst="rect">
            <a:avLst/>
          </a:prstGeom>
          <a:noFill/>
        </p:spPr>
        <p:txBody>
          <a:bodyPr wrap="square" rtlCol="0">
            <a:spAutoFit/>
          </a:bodyPr>
          <a:lstStyle/>
          <a:p>
            <a:endParaRPr lang="en-HK" dirty="0">
              <a:latin typeface="Myriad Pro" panose="020B0503030403020204" charset="0"/>
            </a:endParaRPr>
          </a:p>
        </p:txBody>
      </p:sp>
      <p:sp>
        <p:nvSpPr>
          <p:cNvPr id="12" name="TextBox 9"/>
          <p:cNvSpPr txBox="1"/>
          <p:nvPr/>
        </p:nvSpPr>
        <p:spPr>
          <a:xfrm>
            <a:off x="5719156" y="6080235"/>
            <a:ext cx="1592103" cy="523220"/>
          </a:xfrm>
          <a:prstGeom prst="rect">
            <a:avLst/>
          </a:prstGeom>
          <a:noFill/>
        </p:spPr>
        <p:txBody>
          <a:bodyPr wrap="none" rtlCol="0">
            <a:spAutoFit/>
          </a:bodyPr>
          <a:lstStyle/>
          <a:p>
            <a:r>
              <a:rPr lang="en-US" sz="2800" b="1" dirty="0">
                <a:solidFill>
                  <a:srgbClr val="FF0000"/>
                </a:solidFill>
                <a:latin typeface="Myriad Pro" panose="020B0503030403020204" charset="0"/>
              </a:rPr>
              <a:t>44 colonies</a:t>
            </a:r>
            <a:endParaRPr lang="en-HK" sz="2800" b="1" dirty="0">
              <a:solidFill>
                <a:srgbClr val="FF0000"/>
              </a:solidFill>
              <a:latin typeface="Myriad Pro" panose="020B0503030403020204" charset="0"/>
            </a:endParaRPr>
          </a:p>
        </p:txBody>
      </p:sp>
      <p:pic>
        <p:nvPicPr>
          <p:cNvPr id="13" name="圖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73437" y="4254560"/>
            <a:ext cx="1952104" cy="1953942"/>
          </a:xfrm>
          <a:prstGeom prst="rect">
            <a:avLst/>
          </a:prstGeom>
        </p:spPr>
      </p:pic>
    </p:spTree>
    <p:extLst>
      <p:ext uri="{BB962C8B-B14F-4D97-AF65-F5344CB8AC3E}">
        <p14:creationId xmlns:p14="http://schemas.microsoft.com/office/powerpoint/2010/main" val="109180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26</a:t>
            </a:fld>
            <a:endParaRPr lang="zh-HK" altLang="en-US" dirty="0"/>
          </a:p>
        </p:txBody>
      </p:sp>
      <p:sp>
        <p:nvSpPr>
          <p:cNvPr id="5" name="Title 1"/>
          <p:cNvSpPr txBox="1">
            <a:spLocks/>
          </p:cNvSpPr>
          <p:nvPr/>
        </p:nvSpPr>
        <p:spPr>
          <a:xfrm>
            <a:off x="364193" y="179858"/>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6" name="TextBox 3"/>
          <p:cNvSpPr txBox="1"/>
          <p:nvPr/>
        </p:nvSpPr>
        <p:spPr>
          <a:xfrm>
            <a:off x="690936" y="1407180"/>
            <a:ext cx="660950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Calculation: Determine the number of microbial cells</a:t>
            </a:r>
            <a:endParaRPr lang="en-HK" sz="2800" b="1" u="sng" dirty="0">
              <a:solidFill>
                <a:srgbClr val="7030A0"/>
              </a:solidFill>
              <a:latin typeface="Myriad Pro" panose="020B0503030403020204" charset="0"/>
            </a:endParaRPr>
          </a:p>
        </p:txBody>
      </p:sp>
      <p:sp>
        <p:nvSpPr>
          <p:cNvPr id="7" name="TextBox 6"/>
          <p:cNvSpPr txBox="1"/>
          <p:nvPr/>
        </p:nvSpPr>
        <p:spPr>
          <a:xfrm>
            <a:off x="131538" y="2061213"/>
            <a:ext cx="1833772" cy="523220"/>
          </a:xfrm>
          <a:prstGeom prst="rect">
            <a:avLst/>
          </a:prstGeom>
          <a:noFill/>
        </p:spPr>
        <p:txBody>
          <a:bodyPr wrap="none" rtlCol="0">
            <a:spAutoFit/>
          </a:bodyPr>
          <a:lstStyle/>
          <a:p>
            <a:r>
              <a:rPr lang="en-US" sz="2800" b="1" dirty="0">
                <a:latin typeface="Myriad Pro" panose="020B0503030403020204" charset="0"/>
              </a:rPr>
              <a:t>Example 4:</a:t>
            </a:r>
            <a:endParaRPr lang="en-HK" sz="2800" b="1" dirty="0">
              <a:latin typeface="Myriad Pro" panose="020B0503030403020204" charset="0"/>
            </a:endParaRPr>
          </a:p>
        </p:txBody>
      </p:sp>
      <p:sp>
        <p:nvSpPr>
          <p:cNvPr id="8" name="TextBox 2"/>
          <p:cNvSpPr txBox="1"/>
          <p:nvPr/>
        </p:nvSpPr>
        <p:spPr>
          <a:xfrm>
            <a:off x="2051724" y="2152177"/>
            <a:ext cx="10140276" cy="400110"/>
          </a:xfrm>
          <a:prstGeom prst="rect">
            <a:avLst/>
          </a:prstGeom>
          <a:noFill/>
        </p:spPr>
        <p:txBody>
          <a:bodyPr wrap="none" rtlCol="0">
            <a:spAutoFit/>
          </a:bodyPr>
          <a:lstStyle/>
          <a:p>
            <a:pPr marL="342900" indent="-342900">
              <a:buFont typeface="+mj-lt"/>
              <a:buAutoNum type="arabicPeriod"/>
            </a:pPr>
            <a:r>
              <a:rPr lang="en-US" sz="2000" b="1" dirty="0">
                <a:solidFill>
                  <a:srgbClr val="0070C0"/>
                </a:solidFill>
                <a:latin typeface="Myriad Pro" panose="020B0503030403020204" charset="0"/>
              </a:rPr>
              <a:t>The swabbed area of the phone (Total: 120 cm</a:t>
            </a:r>
            <a:r>
              <a:rPr lang="en-US" sz="2000" b="1" baseline="30000" dirty="0">
                <a:solidFill>
                  <a:srgbClr val="0070C0"/>
                </a:solidFill>
                <a:latin typeface="Myriad Pro" panose="020B0503030403020204" charset="0"/>
              </a:rPr>
              <a:t>2</a:t>
            </a:r>
            <a:r>
              <a:rPr lang="en-US" sz="2000" b="1" dirty="0">
                <a:solidFill>
                  <a:srgbClr val="0070C0"/>
                </a:solidFill>
                <a:latin typeface="Myriad Pro" panose="020B0503030403020204" charset="0"/>
              </a:rPr>
              <a:t>) was 5 cm</a:t>
            </a:r>
            <a:r>
              <a:rPr lang="en-US" sz="2000" b="1" baseline="30000" dirty="0">
                <a:solidFill>
                  <a:srgbClr val="0070C0"/>
                </a:solidFill>
                <a:latin typeface="Myriad Pro" panose="020B0503030403020204" charset="0"/>
              </a:rPr>
              <a:t>2</a:t>
            </a:r>
            <a:r>
              <a:rPr lang="en-US" sz="2000" b="1" dirty="0">
                <a:solidFill>
                  <a:srgbClr val="0070C0"/>
                </a:solidFill>
                <a:latin typeface="Myriad Pro" panose="020B0503030403020204" charset="0"/>
              </a:rPr>
              <a:t> </a:t>
            </a:r>
            <a:r>
              <a:rPr lang="en-US" sz="2000" b="1" dirty="0">
                <a:solidFill>
                  <a:srgbClr val="7030A0"/>
                </a:solidFill>
                <a:latin typeface="Myriad Pro" panose="020B0503030403020204" charset="0"/>
              </a:rPr>
              <a:t>with 2 times serial dilution</a:t>
            </a:r>
            <a:endParaRPr lang="en-HK" sz="2000" b="1" dirty="0">
              <a:solidFill>
                <a:srgbClr val="7030A0"/>
              </a:solidFill>
              <a:latin typeface="Myriad Pro" panose="020B0503030403020204" charset="0"/>
            </a:endParaRPr>
          </a:p>
        </p:txBody>
      </p:sp>
      <p:sp>
        <p:nvSpPr>
          <p:cNvPr id="9" name="TextBox 7"/>
          <p:cNvSpPr txBox="1"/>
          <p:nvPr/>
        </p:nvSpPr>
        <p:spPr>
          <a:xfrm>
            <a:off x="690936" y="2774065"/>
            <a:ext cx="11259326" cy="1384995"/>
          </a:xfrm>
          <a:prstGeom prst="rect">
            <a:avLst/>
          </a:prstGeom>
          <a:noFill/>
        </p:spPr>
        <p:txBody>
          <a:bodyPr wrap="square" rtlCol="0">
            <a:spAutoFit/>
          </a:bodyPr>
          <a:lstStyle/>
          <a:p>
            <a:r>
              <a:rPr lang="en-US" sz="2800" b="1" dirty="0">
                <a:latin typeface="Myriad Pro" panose="020B0503030403020204" charset="0"/>
              </a:rPr>
              <a:t>Number of microbial cells on the phone = 220,000 </a:t>
            </a:r>
            <a:r>
              <a:rPr lang="en-US" altLang="zh-TW" sz="2800" b="1" dirty="0">
                <a:latin typeface="Myriad Pro" panose="020B0503030403020204" charset="0"/>
                <a:sym typeface="Symbol" panose="05050102010706020507" pitchFamily="18" charset="2"/>
              </a:rPr>
              <a:t></a:t>
            </a:r>
            <a:r>
              <a:rPr lang="en-US" sz="2800" b="1" dirty="0">
                <a:latin typeface="Myriad Pro" panose="020B0503030403020204" charset="0"/>
              </a:rPr>
              <a:t> 120/5 </a:t>
            </a:r>
          </a:p>
          <a:p>
            <a:r>
              <a:rPr lang="en-US" sz="2800" b="1" dirty="0">
                <a:latin typeface="Myriad Pro" panose="020B0503030403020204" charset="0"/>
              </a:rPr>
              <a:t>                                                                 = 5,280,000 CFU</a:t>
            </a:r>
          </a:p>
          <a:p>
            <a:r>
              <a:rPr lang="en-US" sz="2800" b="1" dirty="0">
                <a:latin typeface="Myriad Pro" panose="020B0503030403020204" charset="0"/>
              </a:rPr>
              <a:t>                                                                 </a:t>
            </a:r>
            <a:endParaRPr lang="en-HK" sz="2800" b="1" dirty="0">
              <a:solidFill>
                <a:srgbClr val="7030A0"/>
              </a:solidFill>
              <a:latin typeface="Myriad Pro" panose="020B0503030403020204" charset="0"/>
            </a:endParaRPr>
          </a:p>
        </p:txBody>
      </p:sp>
      <p:pic>
        <p:nvPicPr>
          <p:cNvPr id="10" name="Picture 2" descr="WATCH: Tracy Moore swabs her phone for germs - Cityli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0460" y="3674373"/>
            <a:ext cx="3608793" cy="24058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 name="TextBox 9"/>
          <p:cNvSpPr txBox="1"/>
          <p:nvPr/>
        </p:nvSpPr>
        <p:spPr>
          <a:xfrm>
            <a:off x="5952605" y="5771166"/>
            <a:ext cx="1592103" cy="523220"/>
          </a:xfrm>
          <a:prstGeom prst="rect">
            <a:avLst/>
          </a:prstGeom>
          <a:noFill/>
        </p:spPr>
        <p:txBody>
          <a:bodyPr wrap="none" rtlCol="0">
            <a:spAutoFit/>
          </a:bodyPr>
          <a:lstStyle/>
          <a:p>
            <a:r>
              <a:rPr lang="en-US" sz="2800" b="1" dirty="0">
                <a:solidFill>
                  <a:srgbClr val="FF0000"/>
                </a:solidFill>
                <a:latin typeface="Myriad Pro" panose="020B0503030403020204" charset="0"/>
              </a:rPr>
              <a:t>44 colonies</a:t>
            </a:r>
            <a:endParaRPr lang="en-HK" sz="2800" b="1" dirty="0">
              <a:solidFill>
                <a:srgbClr val="FF0000"/>
              </a:solidFill>
              <a:latin typeface="Myriad Pro" panose="020B0503030403020204" charset="0"/>
            </a:endParaRPr>
          </a:p>
        </p:txBody>
      </p:sp>
      <p:pic>
        <p:nvPicPr>
          <p:cNvPr id="14" name="圖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52605" y="3900333"/>
            <a:ext cx="1952104" cy="1953942"/>
          </a:xfrm>
          <a:prstGeom prst="rect">
            <a:avLst/>
          </a:prstGeom>
        </p:spPr>
      </p:pic>
    </p:spTree>
    <p:extLst>
      <p:ext uri="{BB962C8B-B14F-4D97-AF65-F5344CB8AC3E}">
        <p14:creationId xmlns:p14="http://schemas.microsoft.com/office/powerpoint/2010/main" val="3972939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27</a:t>
            </a:fld>
            <a:endParaRPr lang="zh-HK" altLang="en-US" dirty="0"/>
          </a:p>
        </p:txBody>
      </p:sp>
      <p:sp>
        <p:nvSpPr>
          <p:cNvPr id="5" name="Title 1"/>
          <p:cNvSpPr txBox="1">
            <a:spLocks/>
          </p:cNvSpPr>
          <p:nvPr/>
        </p:nvSpPr>
        <p:spPr>
          <a:xfrm>
            <a:off x="613056" y="244197"/>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t>Conc</a:t>
            </a:r>
            <a:r>
              <a:rPr lang="en-US" altLang="zh-TW" dirty="0"/>
              <a:t>l</a:t>
            </a:r>
            <a:r>
              <a:rPr lang="en-US" dirty="0"/>
              <a:t>usion</a:t>
            </a:r>
            <a:endParaRPr lang="en-HK" dirty="0"/>
          </a:p>
        </p:txBody>
      </p:sp>
      <p:sp>
        <p:nvSpPr>
          <p:cNvPr id="6" name="TextBox 3"/>
          <p:cNvSpPr txBox="1"/>
          <p:nvPr/>
        </p:nvSpPr>
        <p:spPr>
          <a:xfrm>
            <a:off x="677334" y="1527885"/>
            <a:ext cx="4613312" cy="3108543"/>
          </a:xfrm>
          <a:prstGeom prst="rect">
            <a:avLst/>
          </a:prstGeom>
          <a:noFill/>
        </p:spPr>
        <p:txBody>
          <a:bodyPr wrap="square" rtlCol="0">
            <a:spAutoFit/>
          </a:bodyPr>
          <a:lstStyle/>
          <a:p>
            <a:pPr marL="285750" indent="-285750">
              <a:buFont typeface="Arial" panose="020B0604020202020204" pitchFamily="34" charset="0"/>
              <a:buChar char="•"/>
            </a:pPr>
            <a:r>
              <a:rPr lang="en-US" sz="2800" b="1" dirty="0">
                <a:solidFill>
                  <a:srgbClr val="7030A0"/>
                </a:solidFill>
                <a:latin typeface="Myriad Pro" panose="020B0503030403020204" charset="0"/>
              </a:rPr>
              <a:t>Spread plate experiment</a:t>
            </a:r>
          </a:p>
          <a:p>
            <a:pPr marL="285750" indent="-285750">
              <a:buFont typeface="Arial" panose="020B0604020202020204" pitchFamily="34" charset="0"/>
              <a:buChar char="•"/>
            </a:pPr>
            <a:r>
              <a:rPr lang="en-US" sz="2800" b="1" dirty="0">
                <a:solidFill>
                  <a:srgbClr val="7030A0"/>
                </a:solidFill>
                <a:latin typeface="Myriad Pro" panose="020B0503030403020204" charset="0"/>
              </a:rPr>
              <a:t>Swabbing</a:t>
            </a:r>
          </a:p>
          <a:p>
            <a:pPr marL="285750" indent="-285750">
              <a:buFont typeface="Arial" panose="020B0604020202020204" pitchFamily="34" charset="0"/>
              <a:buChar char="•"/>
            </a:pPr>
            <a:r>
              <a:rPr lang="en-US" sz="2800" b="1" dirty="0">
                <a:solidFill>
                  <a:srgbClr val="7030A0"/>
                </a:solidFill>
                <a:latin typeface="Myriad Pro" panose="020B0503030403020204" charset="0"/>
              </a:rPr>
              <a:t>Spread plate method</a:t>
            </a:r>
          </a:p>
          <a:p>
            <a:pPr marL="285750" indent="-285750">
              <a:buFont typeface="Arial" panose="020B0604020202020204" pitchFamily="34" charset="0"/>
              <a:buChar char="•"/>
            </a:pPr>
            <a:r>
              <a:rPr lang="en-US" sz="2800" b="1" dirty="0">
                <a:solidFill>
                  <a:srgbClr val="7030A0"/>
                </a:solidFill>
                <a:latin typeface="Myriad Pro" panose="020B0503030403020204" charset="0"/>
              </a:rPr>
              <a:t>Serial dilution</a:t>
            </a:r>
          </a:p>
          <a:p>
            <a:pPr marL="285750" indent="-285750">
              <a:buFont typeface="Arial" panose="020B0604020202020204" pitchFamily="34" charset="0"/>
              <a:buChar char="•"/>
            </a:pPr>
            <a:r>
              <a:rPr lang="en-US" sz="2800" b="1" dirty="0">
                <a:solidFill>
                  <a:srgbClr val="7030A0"/>
                </a:solidFill>
                <a:latin typeface="Myriad Pro" panose="020B0503030403020204" charset="0"/>
              </a:rPr>
              <a:t>Calculation of </a:t>
            </a:r>
            <a:r>
              <a:rPr lang="en-US" sz="2800" b="1" dirty="0" err="1">
                <a:solidFill>
                  <a:srgbClr val="7030A0"/>
                </a:solidFill>
                <a:latin typeface="Myriad Pro" panose="020B0503030403020204" charset="0"/>
              </a:rPr>
              <a:t>CFU</a:t>
            </a:r>
            <a:endParaRPr lang="en-US" sz="2800" b="1" dirty="0">
              <a:solidFill>
                <a:srgbClr val="7030A0"/>
              </a:solidFill>
              <a:latin typeface="Myriad Pro" panose="020B0503030403020204" charset="0"/>
            </a:endParaRPr>
          </a:p>
          <a:p>
            <a:pPr marL="285750" indent="-285750">
              <a:buFont typeface="Arial" panose="020B0604020202020204" pitchFamily="34" charset="0"/>
              <a:buChar char="•"/>
            </a:pPr>
            <a:r>
              <a:rPr lang="en-US" sz="2800" b="1" dirty="0">
                <a:solidFill>
                  <a:srgbClr val="7030A0"/>
                </a:solidFill>
                <a:latin typeface="Myriad Pro" panose="020B0503030403020204" charset="0"/>
              </a:rPr>
              <a:t>ATP test</a:t>
            </a:r>
          </a:p>
          <a:p>
            <a:pPr marL="285750" indent="-285750">
              <a:buFont typeface="Arial" panose="020B0604020202020204" pitchFamily="34" charset="0"/>
              <a:buChar char="•"/>
            </a:pPr>
            <a:endParaRPr lang="en-HK" sz="2800" b="1" dirty="0">
              <a:solidFill>
                <a:srgbClr val="7030A0"/>
              </a:solidFill>
              <a:latin typeface="Myriad Pro" panose="020B0503030403020204" charset="0"/>
            </a:endParaRPr>
          </a:p>
        </p:txBody>
      </p:sp>
      <p:pic>
        <p:nvPicPr>
          <p:cNvPr id="7" name="Picture 2" descr="WATCH: Tracy Moore swabs her phone for germs - Cityli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1646" y="967655"/>
            <a:ext cx="3107043" cy="20713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3" descr="17d70152a63140aa725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4986503" y="4215518"/>
            <a:ext cx="2433143" cy="182485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圖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28689" y="3210517"/>
            <a:ext cx="2814518" cy="2069094"/>
          </a:xfrm>
          <a:prstGeom prst="rect">
            <a:avLst/>
          </a:prstGeom>
        </p:spPr>
      </p:pic>
      <p:sp>
        <p:nvSpPr>
          <p:cNvPr id="10" name="TextBox 21"/>
          <p:cNvSpPr txBox="1"/>
          <p:nvPr/>
        </p:nvSpPr>
        <p:spPr>
          <a:xfrm>
            <a:off x="7470386" y="3782634"/>
            <a:ext cx="1584088" cy="646331"/>
          </a:xfrm>
          <a:prstGeom prst="rect">
            <a:avLst/>
          </a:prstGeom>
          <a:noFill/>
          <a:ln>
            <a:noFill/>
          </a:ln>
        </p:spPr>
        <p:txBody>
          <a:bodyPr wrap="none" rtlCol="0">
            <a:spAutoFit/>
          </a:bodyPr>
          <a:lstStyle/>
          <a:p>
            <a:r>
              <a:rPr lang="en-US" b="1" dirty="0">
                <a:latin typeface="Myriad Pro" panose="020B0503030403020204" charset="0"/>
              </a:rPr>
              <a:t>Add 0.1 ml of </a:t>
            </a:r>
          </a:p>
          <a:p>
            <a:r>
              <a:rPr lang="en-US" b="1" dirty="0">
                <a:latin typeface="Myriad Pro" panose="020B0503030403020204" charset="0"/>
              </a:rPr>
              <a:t>your sample</a:t>
            </a:r>
            <a:endParaRPr lang="en-HK" b="1" dirty="0">
              <a:latin typeface="Myriad Pro" panose="020B0503030403020204" charset="0"/>
            </a:endParaRPr>
          </a:p>
        </p:txBody>
      </p:sp>
      <p:sp>
        <p:nvSpPr>
          <p:cNvPr id="11" name="TextBox 14"/>
          <p:cNvSpPr txBox="1"/>
          <p:nvPr/>
        </p:nvSpPr>
        <p:spPr>
          <a:xfrm>
            <a:off x="7375979" y="4843925"/>
            <a:ext cx="1800045" cy="338554"/>
          </a:xfrm>
          <a:prstGeom prst="rect">
            <a:avLst/>
          </a:prstGeom>
          <a:noFill/>
        </p:spPr>
        <p:txBody>
          <a:bodyPr wrap="none" rtlCol="0">
            <a:spAutoFit/>
          </a:bodyPr>
          <a:lstStyle/>
          <a:p>
            <a:r>
              <a:rPr lang="en-US" sz="1600" dirty="0">
                <a:latin typeface="Myriad Pro" panose="020B0503030403020204" charset="0"/>
              </a:rPr>
              <a:t>Nutrient agar plate</a:t>
            </a:r>
            <a:endParaRPr lang="en-HK" sz="1600" dirty="0">
              <a:latin typeface="Myriad Pro" panose="020B0503030403020204" charset="0"/>
            </a:endParaRPr>
          </a:p>
        </p:txBody>
      </p:sp>
      <p:cxnSp>
        <p:nvCxnSpPr>
          <p:cNvPr id="12" name="直線接點 11"/>
          <p:cNvCxnSpPr/>
          <p:nvPr/>
        </p:nvCxnSpPr>
        <p:spPr>
          <a:xfrm>
            <a:off x="9133547" y="5037250"/>
            <a:ext cx="6330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7195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3</a:t>
            </a:fld>
            <a:endParaRPr lang="zh-HK" altLang="en-US" dirty="0"/>
          </a:p>
        </p:txBody>
      </p:sp>
      <p:pic>
        <p:nvPicPr>
          <p:cNvPr id="5" name="Picture 4" descr="white, view, font, sunglasses, glasses, eyeglasses, goggles, eyewear, optical, white background, free image, bezel, isolated on white background, automotive exterior, vision care, optical glas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459" t="25579" r="15723" b="11318"/>
          <a:stretch/>
        </p:blipFill>
        <p:spPr bwMode="auto">
          <a:xfrm>
            <a:off x="4225270" y="5087675"/>
            <a:ext cx="2254116" cy="1358189"/>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677334" y="83761"/>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t>Is It Really Clean?</a:t>
            </a:r>
          </a:p>
        </p:txBody>
      </p:sp>
      <p:sp>
        <p:nvSpPr>
          <p:cNvPr id="7" name="TextBox 4"/>
          <p:cNvSpPr txBox="1"/>
          <p:nvPr/>
        </p:nvSpPr>
        <p:spPr>
          <a:xfrm>
            <a:off x="677334" y="1036097"/>
            <a:ext cx="3786614" cy="584775"/>
          </a:xfrm>
          <a:prstGeom prst="rect">
            <a:avLst/>
          </a:prstGeom>
          <a:noFill/>
        </p:spPr>
        <p:txBody>
          <a:bodyPr wrap="none" rtlCol="0">
            <a:spAutoFit/>
          </a:bodyPr>
          <a:lstStyle/>
          <a:p>
            <a:r>
              <a:rPr lang="en-HK" sz="3200" b="1" dirty="0">
                <a:solidFill>
                  <a:srgbClr val="0070C0"/>
                </a:solidFill>
                <a:latin typeface="Myriad Pro" panose="020B0503030403020204" charset="0"/>
              </a:rPr>
              <a:t>What does “Clean” mean?</a:t>
            </a:r>
          </a:p>
        </p:txBody>
      </p:sp>
      <p:sp>
        <p:nvSpPr>
          <p:cNvPr id="8" name="TextBox 5"/>
          <p:cNvSpPr txBox="1"/>
          <p:nvPr/>
        </p:nvSpPr>
        <p:spPr>
          <a:xfrm>
            <a:off x="830885" y="4040122"/>
            <a:ext cx="2472215" cy="1200329"/>
          </a:xfrm>
          <a:prstGeom prst="rect">
            <a:avLst/>
          </a:prstGeom>
          <a:noFill/>
        </p:spPr>
        <p:txBody>
          <a:bodyPr wrap="none" rtlCol="0">
            <a:spAutoFit/>
          </a:bodyPr>
          <a:lstStyle/>
          <a:p>
            <a:r>
              <a:rPr lang="en-HK" sz="2400" b="1" dirty="0">
                <a:solidFill>
                  <a:srgbClr val="00B0F0"/>
                </a:solidFill>
                <a:latin typeface="Myriad Pro" panose="020B0503030403020204" charset="0"/>
              </a:rPr>
              <a:t>Dishes cleaning:</a:t>
            </a:r>
          </a:p>
          <a:p>
            <a:pPr marL="342900" indent="-342900">
              <a:buFont typeface="Arial" panose="020B0604020202020204" pitchFamily="34" charset="0"/>
              <a:buChar char="•"/>
            </a:pPr>
            <a:r>
              <a:rPr lang="en-HK" sz="2400" b="1" dirty="0">
                <a:solidFill>
                  <a:srgbClr val="00B0F0"/>
                </a:solidFill>
                <a:latin typeface="Myriad Pro" panose="020B0503030403020204" charset="0"/>
              </a:rPr>
              <a:t>Oil</a:t>
            </a:r>
          </a:p>
          <a:p>
            <a:pPr marL="342900" indent="-342900">
              <a:buFont typeface="Arial" panose="020B0604020202020204" pitchFamily="34" charset="0"/>
              <a:buChar char="•"/>
            </a:pPr>
            <a:r>
              <a:rPr lang="en-HK" sz="2400" b="1" dirty="0">
                <a:solidFill>
                  <a:srgbClr val="00B0F0"/>
                </a:solidFill>
                <a:latin typeface="Myriad Pro" panose="020B0503030403020204" charset="0"/>
              </a:rPr>
              <a:t>Food particles</a:t>
            </a:r>
          </a:p>
        </p:txBody>
      </p:sp>
      <p:sp>
        <p:nvSpPr>
          <p:cNvPr id="9" name="TextBox 11"/>
          <p:cNvSpPr txBox="1"/>
          <p:nvPr/>
        </p:nvSpPr>
        <p:spPr>
          <a:xfrm>
            <a:off x="3405633" y="1914533"/>
            <a:ext cx="1741182" cy="1200329"/>
          </a:xfrm>
          <a:prstGeom prst="rect">
            <a:avLst/>
          </a:prstGeom>
          <a:noFill/>
        </p:spPr>
        <p:txBody>
          <a:bodyPr wrap="none" rtlCol="0">
            <a:spAutoFit/>
          </a:bodyPr>
          <a:lstStyle/>
          <a:p>
            <a:r>
              <a:rPr lang="en-HK" sz="2400" b="1" dirty="0">
                <a:solidFill>
                  <a:srgbClr val="00B050"/>
                </a:solidFill>
                <a:latin typeface="Myriad Pro" panose="020B0503030403020204" charset="0"/>
              </a:rPr>
              <a:t>Glass cleaning:</a:t>
            </a:r>
          </a:p>
          <a:p>
            <a:pPr marL="342900" indent="-342900">
              <a:buFont typeface="Arial" panose="020B0604020202020204" pitchFamily="34" charset="0"/>
              <a:buChar char="•"/>
            </a:pPr>
            <a:r>
              <a:rPr lang="en-HK" sz="2400" b="1" dirty="0">
                <a:solidFill>
                  <a:srgbClr val="00B050"/>
                </a:solidFill>
                <a:latin typeface="Myriad Pro" panose="020B0503030403020204" charset="0"/>
              </a:rPr>
              <a:t>Oil</a:t>
            </a:r>
          </a:p>
          <a:p>
            <a:pPr marL="342900" indent="-342900">
              <a:buFont typeface="Arial" panose="020B0604020202020204" pitchFamily="34" charset="0"/>
              <a:buChar char="•"/>
            </a:pPr>
            <a:r>
              <a:rPr lang="en-US" altLang="zh-TW" sz="2400" b="1" dirty="0">
                <a:solidFill>
                  <a:srgbClr val="00B050"/>
                </a:solidFill>
                <a:latin typeface="Myriad Pro" panose="020B0503030403020204" charset="0"/>
              </a:rPr>
              <a:t>Dust</a:t>
            </a:r>
            <a:endParaRPr lang="en-HK" sz="2400" b="1" dirty="0">
              <a:solidFill>
                <a:srgbClr val="00B050"/>
              </a:solidFill>
              <a:latin typeface="Myriad Pro" panose="020B0503030403020204" charset="0"/>
            </a:endParaRPr>
          </a:p>
        </p:txBody>
      </p:sp>
      <p:sp>
        <p:nvSpPr>
          <p:cNvPr id="10" name="TextBox 12"/>
          <p:cNvSpPr txBox="1"/>
          <p:nvPr/>
        </p:nvSpPr>
        <p:spPr>
          <a:xfrm>
            <a:off x="8845260" y="1713791"/>
            <a:ext cx="1168910" cy="1569660"/>
          </a:xfrm>
          <a:prstGeom prst="rect">
            <a:avLst/>
          </a:prstGeom>
          <a:noFill/>
        </p:spPr>
        <p:txBody>
          <a:bodyPr wrap="none" rtlCol="0">
            <a:spAutoFit/>
          </a:bodyPr>
          <a:lstStyle/>
          <a:p>
            <a:r>
              <a:rPr lang="en-US" sz="2400" b="1" dirty="0">
                <a:solidFill>
                  <a:srgbClr val="7030A0"/>
                </a:solidFill>
                <a:latin typeface="Myriad Pro" panose="020B0503030403020204" charset="0"/>
              </a:rPr>
              <a:t>Laundry</a:t>
            </a:r>
            <a:r>
              <a:rPr lang="en-HK" sz="2400" b="1" dirty="0">
                <a:solidFill>
                  <a:srgbClr val="7030A0"/>
                </a:solidFill>
                <a:latin typeface="Myriad Pro" panose="020B0503030403020204" charset="0"/>
              </a:rPr>
              <a:t>:</a:t>
            </a:r>
          </a:p>
          <a:p>
            <a:pPr marL="342900" indent="-342900">
              <a:buFont typeface="Arial" panose="020B0604020202020204" pitchFamily="34" charset="0"/>
              <a:buChar char="•"/>
            </a:pPr>
            <a:r>
              <a:rPr lang="en-HK" sz="2400" b="1" dirty="0">
                <a:solidFill>
                  <a:srgbClr val="7030A0"/>
                </a:solidFill>
                <a:latin typeface="Myriad Pro" panose="020B0503030403020204" charset="0"/>
              </a:rPr>
              <a:t>Oil</a:t>
            </a:r>
          </a:p>
          <a:p>
            <a:pPr marL="342900" indent="-342900">
              <a:buFont typeface="Arial" panose="020B0604020202020204" pitchFamily="34" charset="0"/>
              <a:buChar char="•"/>
            </a:pPr>
            <a:r>
              <a:rPr lang="en-US" sz="2400" b="1" dirty="0">
                <a:solidFill>
                  <a:srgbClr val="7030A0"/>
                </a:solidFill>
                <a:latin typeface="Myriad Pro" panose="020B0503030403020204" charset="0"/>
              </a:rPr>
              <a:t>Sweat</a:t>
            </a:r>
            <a:endParaRPr lang="en-HK" sz="2400" b="1" dirty="0">
              <a:solidFill>
                <a:srgbClr val="7030A0"/>
              </a:solidFill>
              <a:latin typeface="Myriad Pro" panose="020B0503030403020204" charset="0"/>
            </a:endParaRPr>
          </a:p>
          <a:p>
            <a:pPr marL="342900" indent="-342900">
              <a:buFont typeface="Arial" panose="020B0604020202020204" pitchFamily="34" charset="0"/>
              <a:buChar char="•"/>
            </a:pPr>
            <a:r>
              <a:rPr lang="en-HK" sz="2400" b="1" dirty="0">
                <a:solidFill>
                  <a:srgbClr val="7030A0"/>
                </a:solidFill>
                <a:latin typeface="Myriad Pro" panose="020B0503030403020204" charset="0"/>
              </a:rPr>
              <a:t>Dust</a:t>
            </a:r>
          </a:p>
        </p:txBody>
      </p:sp>
      <p:sp>
        <p:nvSpPr>
          <p:cNvPr id="11" name="TextBox 13"/>
          <p:cNvSpPr txBox="1"/>
          <p:nvPr/>
        </p:nvSpPr>
        <p:spPr>
          <a:xfrm>
            <a:off x="6897695" y="3826584"/>
            <a:ext cx="1721946" cy="1692771"/>
          </a:xfrm>
          <a:prstGeom prst="rect">
            <a:avLst/>
          </a:prstGeom>
          <a:noFill/>
        </p:spPr>
        <p:txBody>
          <a:bodyPr wrap="none" rtlCol="0">
            <a:spAutoFit/>
          </a:bodyPr>
          <a:lstStyle/>
          <a:p>
            <a:r>
              <a:rPr lang="en-US" sz="2400" b="1" dirty="0">
                <a:solidFill>
                  <a:srgbClr val="7030A0"/>
                </a:solidFill>
                <a:latin typeface="Myriad Pro" panose="020B0503030403020204" charset="0"/>
              </a:rPr>
              <a:t>Food</a:t>
            </a:r>
            <a:r>
              <a:rPr lang="en-HK" sz="2400" b="1" dirty="0">
                <a:solidFill>
                  <a:srgbClr val="7030A0"/>
                </a:solidFill>
                <a:latin typeface="Myriad Pro" panose="020B0503030403020204" charset="0"/>
              </a:rPr>
              <a:t>:</a:t>
            </a:r>
          </a:p>
          <a:p>
            <a:pPr marL="342900" indent="-342900">
              <a:buFont typeface="Arial" panose="020B0604020202020204" pitchFamily="34" charset="0"/>
              <a:buChar char="•"/>
            </a:pPr>
            <a:r>
              <a:rPr lang="en-US" sz="3200" b="1" dirty="0">
                <a:solidFill>
                  <a:srgbClr val="FF0000"/>
                </a:solidFill>
                <a:latin typeface="Myriad Pro" panose="020B0503030403020204" charset="0"/>
              </a:rPr>
              <a:t>Bacteria</a:t>
            </a:r>
            <a:endParaRPr lang="en-HK" sz="3200" b="1" dirty="0">
              <a:solidFill>
                <a:srgbClr val="FF0000"/>
              </a:solidFill>
              <a:latin typeface="Myriad Pro" panose="020B0503030403020204" charset="0"/>
            </a:endParaRPr>
          </a:p>
          <a:p>
            <a:pPr marL="342900" indent="-342900">
              <a:buFont typeface="Arial" panose="020B0604020202020204" pitchFamily="34" charset="0"/>
              <a:buChar char="•"/>
            </a:pPr>
            <a:r>
              <a:rPr lang="en-HK" sz="2400" b="1" dirty="0">
                <a:solidFill>
                  <a:srgbClr val="7030A0"/>
                </a:solidFill>
                <a:latin typeface="Myriad Pro" panose="020B0503030403020204" charset="0"/>
              </a:rPr>
              <a:t>Dust</a:t>
            </a:r>
          </a:p>
          <a:p>
            <a:pPr marL="342900" indent="-342900">
              <a:buFont typeface="Arial" panose="020B0604020202020204" pitchFamily="34" charset="0"/>
              <a:buChar char="•"/>
            </a:pPr>
            <a:r>
              <a:rPr lang="en-US" sz="2400" b="1" dirty="0">
                <a:solidFill>
                  <a:srgbClr val="7030A0"/>
                </a:solidFill>
                <a:latin typeface="Myriad Pro" panose="020B0503030403020204" charset="0"/>
              </a:rPr>
              <a:t>Sand</a:t>
            </a:r>
            <a:endParaRPr lang="en-HK" sz="2400" b="1" dirty="0">
              <a:solidFill>
                <a:srgbClr val="7030A0"/>
              </a:solidFill>
              <a:latin typeface="Myriad Pro" panose="020B0503030403020204" charset="0"/>
            </a:endParaRPr>
          </a:p>
        </p:txBody>
      </p:sp>
      <p:pic>
        <p:nvPicPr>
          <p:cNvPr id="12" name="Picture 2" descr="water, glass, cup, vase, bottle, mug, lighting, glass bottle, product, beer glass, distilled beverage, drinkware, champagne stemware, highball glas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58827"/>
          <a:stretch/>
        </p:blipFill>
        <p:spPr bwMode="auto">
          <a:xfrm>
            <a:off x="3411247" y="3040057"/>
            <a:ext cx="1328691" cy="215138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person, washing, bowl, flowing, water, Water Flow, Static, Wash, Dishes, wash the dishes, wet, cleaning, refreshment, motion, human hand, human body part, hand, hygiene, nature, one person, real people, splashing, unrecognizable person, outdoors, day, domestic room, fountain, running water, flowing water, purity, finger, 5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3659" y="1809054"/>
            <a:ext cx="2759751" cy="184084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descr="Free Washing Machine Laundry photo and pictur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29801" y="1620872"/>
            <a:ext cx="2845835" cy="189648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 descr="plate, grouping, healthy, food, bright red, tomato, sliced, steamed, gree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994843" y="3826584"/>
            <a:ext cx="2442660" cy="1884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8201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4</a:t>
            </a:fld>
            <a:endParaRPr lang="zh-HK" altLang="en-US" dirty="0"/>
          </a:p>
        </p:txBody>
      </p:sp>
      <p:sp>
        <p:nvSpPr>
          <p:cNvPr id="5" name="Title 1"/>
          <p:cNvSpPr txBox="1">
            <a:spLocks/>
          </p:cNvSpPr>
          <p:nvPr/>
        </p:nvSpPr>
        <p:spPr>
          <a:xfrm>
            <a:off x="613056" y="104999"/>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t>Is It Really Clean?</a:t>
            </a:r>
          </a:p>
        </p:txBody>
      </p:sp>
      <p:sp>
        <p:nvSpPr>
          <p:cNvPr id="6" name="TextBox 4"/>
          <p:cNvSpPr txBox="1"/>
          <p:nvPr/>
        </p:nvSpPr>
        <p:spPr>
          <a:xfrm>
            <a:off x="627605" y="1634291"/>
            <a:ext cx="1026243" cy="523220"/>
          </a:xfrm>
          <a:prstGeom prst="rect">
            <a:avLst/>
          </a:prstGeom>
          <a:noFill/>
        </p:spPr>
        <p:txBody>
          <a:bodyPr wrap="none" rtlCol="0">
            <a:spAutoFit/>
          </a:bodyPr>
          <a:lstStyle/>
          <a:p>
            <a:r>
              <a:rPr lang="en-US" sz="2800" b="1" dirty="0">
                <a:latin typeface="Myriad Pro" panose="020B0503030403020204" charset="0"/>
              </a:rPr>
              <a:t>For oil:</a:t>
            </a:r>
            <a:endParaRPr lang="en-HK" sz="2800" b="1" dirty="0">
              <a:latin typeface="Myriad Pro" panose="020B0503030403020204" charset="0"/>
            </a:endParaRPr>
          </a:p>
        </p:txBody>
      </p:sp>
      <p:sp>
        <p:nvSpPr>
          <p:cNvPr id="7" name="TextBox 5"/>
          <p:cNvSpPr txBox="1"/>
          <p:nvPr/>
        </p:nvSpPr>
        <p:spPr>
          <a:xfrm>
            <a:off x="627605" y="3262303"/>
            <a:ext cx="1271502" cy="523220"/>
          </a:xfrm>
          <a:prstGeom prst="rect">
            <a:avLst/>
          </a:prstGeom>
          <a:noFill/>
        </p:spPr>
        <p:txBody>
          <a:bodyPr wrap="none" rtlCol="0">
            <a:spAutoFit/>
          </a:bodyPr>
          <a:lstStyle/>
          <a:p>
            <a:r>
              <a:rPr lang="en-US" sz="2800" b="1" dirty="0">
                <a:latin typeface="Myriad Pro" panose="020B0503030403020204" charset="0"/>
              </a:rPr>
              <a:t>For dust:</a:t>
            </a:r>
            <a:endParaRPr lang="en-HK" sz="2800" b="1" dirty="0">
              <a:latin typeface="Myriad Pro" panose="020B0503030403020204" charset="0"/>
            </a:endParaRPr>
          </a:p>
        </p:txBody>
      </p:sp>
      <p:sp>
        <p:nvSpPr>
          <p:cNvPr id="8" name="TextBox 6"/>
          <p:cNvSpPr txBox="1"/>
          <p:nvPr/>
        </p:nvSpPr>
        <p:spPr>
          <a:xfrm>
            <a:off x="616143" y="4890315"/>
            <a:ext cx="1763624" cy="523220"/>
          </a:xfrm>
          <a:prstGeom prst="rect">
            <a:avLst/>
          </a:prstGeom>
          <a:noFill/>
        </p:spPr>
        <p:txBody>
          <a:bodyPr wrap="none" rtlCol="0">
            <a:spAutoFit/>
          </a:bodyPr>
          <a:lstStyle/>
          <a:p>
            <a:r>
              <a:rPr lang="en-US" sz="2800" b="1" dirty="0">
                <a:latin typeface="Myriad Pro" panose="020B0503030403020204" charset="0"/>
              </a:rPr>
              <a:t>For bacteria:</a:t>
            </a:r>
            <a:endParaRPr lang="en-HK" sz="2800" b="1" dirty="0">
              <a:latin typeface="Myriad Pro" panose="020B0503030403020204" charset="0"/>
            </a:endParaRPr>
          </a:p>
        </p:txBody>
      </p:sp>
      <p:sp>
        <p:nvSpPr>
          <p:cNvPr id="9" name="TextBox 7"/>
          <p:cNvSpPr txBox="1"/>
          <p:nvPr/>
        </p:nvSpPr>
        <p:spPr>
          <a:xfrm>
            <a:off x="602355" y="973891"/>
            <a:ext cx="4373313" cy="584775"/>
          </a:xfrm>
          <a:prstGeom prst="rect">
            <a:avLst/>
          </a:prstGeom>
          <a:noFill/>
        </p:spPr>
        <p:txBody>
          <a:bodyPr wrap="none" rtlCol="0">
            <a:spAutoFit/>
          </a:bodyPr>
          <a:lstStyle/>
          <a:p>
            <a:r>
              <a:rPr lang="en-HK" sz="3200" b="1" dirty="0">
                <a:solidFill>
                  <a:srgbClr val="0070C0"/>
                </a:solidFill>
                <a:latin typeface="Myriad Pro" panose="020B0503030403020204" charset="0"/>
              </a:rPr>
              <a:t>How can you tell it is “Clean”?</a:t>
            </a:r>
          </a:p>
        </p:txBody>
      </p:sp>
      <p:sp>
        <p:nvSpPr>
          <p:cNvPr id="10" name="Right Arrow 8"/>
          <p:cNvSpPr/>
          <p:nvPr/>
        </p:nvSpPr>
        <p:spPr>
          <a:xfrm>
            <a:off x="4911357" y="2113278"/>
            <a:ext cx="2076773" cy="704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1" name="Right Arrow 13"/>
          <p:cNvSpPr/>
          <p:nvPr/>
        </p:nvSpPr>
        <p:spPr>
          <a:xfrm>
            <a:off x="4900689" y="3627753"/>
            <a:ext cx="2076773" cy="704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2" name="Right Arrow 16"/>
          <p:cNvSpPr/>
          <p:nvPr/>
        </p:nvSpPr>
        <p:spPr>
          <a:xfrm>
            <a:off x="4911357" y="5371523"/>
            <a:ext cx="2076773" cy="704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3" name="TextBox 9"/>
          <p:cNvSpPr txBox="1"/>
          <p:nvPr/>
        </p:nvSpPr>
        <p:spPr>
          <a:xfrm>
            <a:off x="5383408" y="4824700"/>
            <a:ext cx="968535" cy="830997"/>
          </a:xfrm>
          <a:prstGeom prst="rect">
            <a:avLst/>
          </a:prstGeom>
          <a:noFill/>
        </p:spPr>
        <p:txBody>
          <a:bodyPr wrap="none" rtlCol="0">
            <a:spAutoFit/>
          </a:bodyPr>
          <a:lstStyle/>
          <a:p>
            <a:r>
              <a:rPr lang="en-US" sz="4800" b="1" dirty="0">
                <a:solidFill>
                  <a:srgbClr val="FF0000"/>
                </a:solidFill>
                <a:latin typeface="Myriad Pro" panose="020B0503030403020204" charset="0"/>
              </a:rPr>
              <a:t>???</a:t>
            </a:r>
            <a:endParaRPr lang="en-HK" sz="4800" b="1" dirty="0">
              <a:solidFill>
                <a:srgbClr val="FF0000"/>
              </a:solidFill>
              <a:latin typeface="Myriad Pro" panose="020B0503030403020204" charset="0"/>
            </a:endParaRPr>
          </a:p>
        </p:txBody>
      </p:sp>
      <p:pic>
        <p:nvPicPr>
          <p:cNvPr id="14" name="Picture 4" descr="Free Dishes Dishwasher photo and pictur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91229" y="1730875"/>
            <a:ext cx="2148069" cy="143484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Dishes in cupboard in the kitch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8884" y="1634291"/>
            <a:ext cx="2340697" cy="153871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https://www.cos.io/hubfs/Cos_2020/Blog_Media/bottles_windows_old_dusty_shelf_window_sill_ru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91229" y="3301492"/>
            <a:ext cx="2139456" cy="1426304"/>
          </a:xfrm>
          <a:prstGeom prst="rect">
            <a:avLst/>
          </a:prstGeom>
          <a:noFill/>
          <a:extLst>
            <a:ext uri="{909E8E84-426E-40DD-AFC4-6F175D3DCCD1}">
              <a14:hiddenFill xmlns:a14="http://schemas.microsoft.com/office/drawing/2010/main">
                <a:solidFill>
                  <a:srgbClr val="FFFFFF"/>
                </a:solidFill>
              </a14:hiddenFill>
            </a:ext>
          </a:extLst>
        </p:spPr>
      </p:pic>
      <p:sp>
        <p:nvSpPr>
          <p:cNvPr id="17" name="文字方塊 16"/>
          <p:cNvSpPr txBox="1"/>
          <p:nvPr/>
        </p:nvSpPr>
        <p:spPr>
          <a:xfrm>
            <a:off x="1226501" y="4676196"/>
            <a:ext cx="4156907" cy="261610"/>
          </a:xfrm>
          <a:prstGeom prst="rect">
            <a:avLst/>
          </a:prstGeom>
          <a:noFill/>
        </p:spPr>
        <p:txBody>
          <a:bodyPr wrap="none" rtlCol="0">
            <a:spAutoFit/>
          </a:bodyPr>
          <a:lstStyle/>
          <a:p>
            <a:r>
              <a:rPr lang="en-US" altLang="zh-TW" sz="1100" dirty="0">
                <a:latin typeface="Myriad Pro" panose="020B0503030403020204" charset="0"/>
              </a:rPr>
              <a:t>Dusty windows : </a:t>
            </a:r>
            <a:r>
              <a:rPr lang="en-US" altLang="zh-TW" sz="1050" dirty="0">
                <a:latin typeface="Myriad Pro" panose="020B0503030403020204" charset="0"/>
                <a:hlinkClick r:id="rId5"/>
              </a:rPr>
              <a:t>Image</a:t>
            </a:r>
            <a:r>
              <a:rPr lang="en-US" altLang="zh-TW" sz="1100" dirty="0">
                <a:latin typeface="Myriad Pro" panose="020B0503030403020204" charset="0"/>
              </a:rPr>
              <a:t> / Center for Open Science / </a:t>
            </a:r>
            <a:r>
              <a:rPr lang="en-US" altLang="zh-TW" sz="1100" dirty="0">
                <a:latin typeface="Myriad Pro" panose="020B0503030403020204" charset="0"/>
                <a:hlinkClick r:id="rId6"/>
              </a:rPr>
              <a:t>CC BY-NC-SA 4.0</a:t>
            </a:r>
            <a:endParaRPr lang="zh-TW" altLang="en-US" sz="1100" dirty="0">
              <a:latin typeface="Myriad Pro" panose="020B0503030403020204" charset="0"/>
            </a:endParaRPr>
          </a:p>
        </p:txBody>
      </p:sp>
      <p:pic>
        <p:nvPicPr>
          <p:cNvPr id="18" name="Picture 10" descr="An African-American woman cleaning a window : Free Stock Phot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04666" y="3301492"/>
            <a:ext cx="2175238" cy="145091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2" descr="Free Selective Focus Photography of Person Holding Turned on Smartphone Stock Photo"/>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067" r="35216"/>
          <a:stretch/>
        </p:blipFill>
        <p:spPr bwMode="auto">
          <a:xfrm>
            <a:off x="2778467" y="4976581"/>
            <a:ext cx="1420239" cy="14771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descr="Free Selective Focus Photography of Person Holding Turned on Smartphone Stock Photo"/>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067" r="35216"/>
          <a:stretch/>
        </p:blipFill>
        <p:spPr bwMode="auto">
          <a:xfrm>
            <a:off x="7645493" y="4976581"/>
            <a:ext cx="1420239" cy="1477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6242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5</a:t>
            </a:fld>
            <a:endParaRPr lang="zh-HK" altLang="en-US" dirty="0"/>
          </a:p>
        </p:txBody>
      </p:sp>
      <p:pic>
        <p:nvPicPr>
          <p:cNvPr id="38" name="Picture 4" descr="10X PBS &amp;amp; Ready-To-Use 1X PBS (Phosphate Buffered Saline), Sterile"/>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90151" y="2703839"/>
            <a:ext cx="3448740" cy="3448740"/>
          </a:xfrm>
          <a:prstGeom prst="rect">
            <a:avLst/>
          </a:prstGeom>
          <a:noFill/>
          <a:extLst>
            <a:ext uri="{909E8E84-426E-40DD-AFC4-6F175D3DCCD1}">
              <a14:hiddenFill xmlns:a14="http://schemas.microsoft.com/office/drawing/2010/main">
                <a:solidFill>
                  <a:srgbClr val="FFFFFF"/>
                </a:solidFill>
              </a14:hiddenFill>
            </a:ext>
          </a:extLst>
        </p:spPr>
      </p:pic>
      <p:sp>
        <p:nvSpPr>
          <p:cNvPr id="39" name="Title 1"/>
          <p:cNvSpPr txBox="1">
            <a:spLocks/>
          </p:cNvSpPr>
          <p:nvPr/>
        </p:nvSpPr>
        <p:spPr>
          <a:xfrm>
            <a:off x="327138" y="103761"/>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40" name="TextBox 3"/>
          <p:cNvSpPr txBox="1"/>
          <p:nvPr/>
        </p:nvSpPr>
        <p:spPr>
          <a:xfrm>
            <a:off x="3090393" y="1158422"/>
            <a:ext cx="5899436"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Swabbing and Spread plate method</a:t>
            </a:r>
            <a:endParaRPr lang="en-HK" sz="2800" b="1" u="sng" dirty="0">
              <a:solidFill>
                <a:srgbClr val="7030A0"/>
              </a:solidFill>
              <a:latin typeface="Myriad Pro" panose="020B0503030403020204" charset="0"/>
            </a:endParaRPr>
          </a:p>
        </p:txBody>
      </p:sp>
      <p:sp>
        <p:nvSpPr>
          <p:cNvPr id="41" name="TextBox 6"/>
          <p:cNvSpPr txBox="1"/>
          <p:nvPr/>
        </p:nvSpPr>
        <p:spPr>
          <a:xfrm>
            <a:off x="325152" y="2479222"/>
            <a:ext cx="3414268" cy="461665"/>
          </a:xfrm>
          <a:prstGeom prst="rect">
            <a:avLst/>
          </a:prstGeom>
          <a:noFill/>
        </p:spPr>
        <p:txBody>
          <a:bodyPr wrap="none" rtlCol="0">
            <a:spAutoFit/>
          </a:bodyPr>
          <a:lstStyle/>
          <a:p>
            <a:r>
              <a:rPr lang="en-US" sz="2400" b="1" dirty="0">
                <a:solidFill>
                  <a:srgbClr val="002060"/>
                </a:solidFill>
                <a:latin typeface="Myriad Pro" panose="020B0503030403020204" charset="0"/>
              </a:rPr>
              <a:t>Cotton swab (sterilized)</a:t>
            </a:r>
            <a:endParaRPr lang="en-HK" sz="2400" b="1" dirty="0">
              <a:solidFill>
                <a:srgbClr val="002060"/>
              </a:solidFill>
              <a:latin typeface="Myriad Pro" panose="020B0503030403020204" charset="0"/>
            </a:endParaRPr>
          </a:p>
        </p:txBody>
      </p:sp>
      <p:sp>
        <p:nvSpPr>
          <p:cNvPr id="42" name="TextBox 7"/>
          <p:cNvSpPr txBox="1"/>
          <p:nvPr/>
        </p:nvSpPr>
        <p:spPr>
          <a:xfrm>
            <a:off x="393906" y="1780284"/>
            <a:ext cx="10861115"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Swabbing:</a:t>
            </a:r>
            <a:r>
              <a:rPr lang="en-US" sz="2800" b="1" dirty="0">
                <a:solidFill>
                  <a:srgbClr val="7030A0"/>
                </a:solidFill>
                <a:latin typeface="Myriad Pro" panose="020B0503030403020204" charset="0"/>
              </a:rPr>
              <a:t> Collects the unseen bacteria from the surface of an object</a:t>
            </a:r>
            <a:endParaRPr lang="en-HK" sz="2800" b="1" u="sng" dirty="0">
              <a:solidFill>
                <a:srgbClr val="7030A0"/>
              </a:solidFill>
              <a:latin typeface="Myriad Pro" panose="020B0503030403020204" charset="0"/>
            </a:endParaRPr>
          </a:p>
        </p:txBody>
      </p:sp>
      <p:sp>
        <p:nvSpPr>
          <p:cNvPr id="43" name="Right Arrow 8"/>
          <p:cNvSpPr/>
          <p:nvPr/>
        </p:nvSpPr>
        <p:spPr>
          <a:xfrm>
            <a:off x="3727701" y="4085553"/>
            <a:ext cx="1701282"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latin typeface="Myriad Pro" panose="020B0503030403020204" charset="0"/>
            </a:endParaRPr>
          </a:p>
        </p:txBody>
      </p:sp>
      <p:sp>
        <p:nvSpPr>
          <p:cNvPr id="44" name="TextBox 9"/>
          <p:cNvSpPr txBox="1"/>
          <p:nvPr/>
        </p:nvSpPr>
        <p:spPr>
          <a:xfrm>
            <a:off x="3496735" y="3639825"/>
            <a:ext cx="2253502" cy="461665"/>
          </a:xfrm>
          <a:prstGeom prst="rect">
            <a:avLst/>
          </a:prstGeom>
          <a:noFill/>
        </p:spPr>
        <p:txBody>
          <a:bodyPr wrap="none" rtlCol="0">
            <a:spAutoFit/>
          </a:bodyPr>
          <a:lstStyle/>
          <a:p>
            <a:r>
              <a:rPr lang="en-US" sz="2400" b="1" dirty="0">
                <a:solidFill>
                  <a:srgbClr val="7030A0"/>
                </a:solidFill>
                <a:latin typeface="Myriad Pro" panose="020B0503030403020204" charset="0"/>
              </a:rPr>
              <a:t>Moistened first</a:t>
            </a:r>
            <a:endParaRPr lang="en-HK" sz="2400" b="1" dirty="0">
              <a:solidFill>
                <a:srgbClr val="7030A0"/>
              </a:solidFill>
              <a:latin typeface="Myriad Pro" panose="020B0503030403020204" charset="0"/>
            </a:endParaRPr>
          </a:p>
        </p:txBody>
      </p:sp>
      <p:sp>
        <p:nvSpPr>
          <p:cNvPr id="45" name="TextBox 10"/>
          <p:cNvSpPr txBox="1"/>
          <p:nvPr/>
        </p:nvSpPr>
        <p:spPr>
          <a:xfrm>
            <a:off x="7116513" y="4480598"/>
            <a:ext cx="3180422" cy="1384995"/>
          </a:xfrm>
          <a:prstGeom prst="rect">
            <a:avLst/>
          </a:prstGeom>
          <a:noFill/>
        </p:spPr>
        <p:txBody>
          <a:bodyPr wrap="none" rtlCol="0">
            <a:spAutoFit/>
          </a:bodyPr>
          <a:lstStyle/>
          <a:p>
            <a:r>
              <a:rPr lang="en-US" sz="2800" b="1" dirty="0">
                <a:solidFill>
                  <a:srgbClr val="7030A0"/>
                </a:solidFill>
                <a:latin typeface="Myriad Pro" panose="020B0503030403020204" charset="0"/>
              </a:rPr>
              <a:t>Help to maintain a </a:t>
            </a:r>
          </a:p>
          <a:p>
            <a:r>
              <a:rPr lang="en-US" sz="2800" b="1" dirty="0">
                <a:solidFill>
                  <a:srgbClr val="7030A0"/>
                </a:solidFill>
                <a:latin typeface="Myriad Pro" panose="020B0503030403020204" charset="0"/>
              </a:rPr>
              <a:t>constant pH and </a:t>
            </a:r>
          </a:p>
          <a:p>
            <a:r>
              <a:rPr lang="en-US" sz="2800" b="1" dirty="0">
                <a:solidFill>
                  <a:srgbClr val="7030A0"/>
                </a:solidFill>
                <a:latin typeface="Myriad Pro" panose="020B0503030403020204" charset="0"/>
              </a:rPr>
              <a:t>osmolarity</a:t>
            </a:r>
            <a:endParaRPr lang="en-HK" sz="2800" b="1" dirty="0">
              <a:solidFill>
                <a:srgbClr val="7030A0"/>
              </a:solidFill>
              <a:latin typeface="Myriad Pro" panose="020B0503030403020204" charset="0"/>
            </a:endParaRPr>
          </a:p>
        </p:txBody>
      </p:sp>
      <p:sp>
        <p:nvSpPr>
          <p:cNvPr id="46" name="TextBox 12"/>
          <p:cNvSpPr txBox="1"/>
          <p:nvPr/>
        </p:nvSpPr>
        <p:spPr>
          <a:xfrm>
            <a:off x="7060408" y="2659227"/>
            <a:ext cx="4784258" cy="1569660"/>
          </a:xfrm>
          <a:prstGeom prst="rect">
            <a:avLst/>
          </a:prstGeom>
          <a:noFill/>
        </p:spPr>
        <p:txBody>
          <a:bodyPr wrap="none" rtlCol="0">
            <a:spAutoFit/>
          </a:bodyPr>
          <a:lstStyle/>
          <a:p>
            <a:r>
              <a:rPr lang="en-US" sz="2400" b="1" u="sng" dirty="0">
                <a:solidFill>
                  <a:srgbClr val="002060"/>
                </a:solidFill>
                <a:latin typeface="Myriad Pro" panose="020B0503030403020204" charset="0"/>
              </a:rPr>
              <a:t>PBS buffer (sterilized)</a:t>
            </a:r>
          </a:p>
          <a:p>
            <a:pPr marL="342900" indent="-342900">
              <a:buFont typeface="Arial" panose="020B0604020202020204" pitchFamily="34" charset="0"/>
              <a:buChar char="•"/>
            </a:pPr>
            <a:r>
              <a:rPr lang="en-US" sz="2400" b="1" dirty="0">
                <a:solidFill>
                  <a:srgbClr val="002060"/>
                </a:solidFill>
                <a:latin typeface="Myriad Pro" panose="020B0503030403020204" charset="0"/>
              </a:rPr>
              <a:t>Sodium chloride</a:t>
            </a:r>
          </a:p>
          <a:p>
            <a:pPr marL="342900" indent="-342900">
              <a:buFont typeface="Arial" panose="020B0604020202020204" pitchFamily="34" charset="0"/>
              <a:buChar char="•"/>
            </a:pPr>
            <a:r>
              <a:rPr lang="en-US" sz="2400" b="1" dirty="0">
                <a:solidFill>
                  <a:srgbClr val="002060"/>
                </a:solidFill>
                <a:latin typeface="Myriad Pro" panose="020B0503030403020204" charset="0"/>
              </a:rPr>
              <a:t>Potassium chloride</a:t>
            </a:r>
          </a:p>
          <a:p>
            <a:pPr marL="342900" indent="-342900">
              <a:buFont typeface="Arial" panose="020B0604020202020204" pitchFamily="34" charset="0"/>
              <a:buChar char="•"/>
            </a:pPr>
            <a:r>
              <a:rPr lang="en-US" sz="2400" b="1" dirty="0">
                <a:solidFill>
                  <a:srgbClr val="002060"/>
                </a:solidFill>
                <a:latin typeface="Myriad Pro" panose="020B0503030403020204" charset="0"/>
              </a:rPr>
              <a:t>Disodium hydrogen phosphate</a:t>
            </a:r>
            <a:endParaRPr lang="en-HK" sz="2400" b="1" dirty="0">
              <a:solidFill>
                <a:srgbClr val="002060"/>
              </a:solidFill>
              <a:latin typeface="Myriad Pro" panose="020B0503030403020204" charset="0"/>
            </a:endParaRPr>
          </a:p>
        </p:txBody>
      </p:sp>
      <p:pic>
        <p:nvPicPr>
          <p:cNvPr id="47" name="Picture 6" descr="Medical Swabs - Harmony Lab &amp;amp; Safety Suppli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920" y="2967325"/>
            <a:ext cx="3211692" cy="32116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1682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6</a:t>
            </a:fld>
            <a:endParaRPr lang="zh-HK" altLang="en-US" dirty="0"/>
          </a:p>
        </p:txBody>
      </p:sp>
      <p:sp>
        <p:nvSpPr>
          <p:cNvPr id="5" name="Title 1"/>
          <p:cNvSpPr txBox="1">
            <a:spLocks/>
          </p:cNvSpPr>
          <p:nvPr/>
        </p:nvSpPr>
        <p:spPr>
          <a:xfrm>
            <a:off x="613056" y="101758"/>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6" name="TextBox 3"/>
          <p:cNvSpPr txBox="1"/>
          <p:nvPr/>
        </p:nvSpPr>
        <p:spPr>
          <a:xfrm>
            <a:off x="613056" y="1245194"/>
            <a:ext cx="8149988"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Swabbing:</a:t>
            </a:r>
            <a:r>
              <a:rPr lang="en-US" sz="2800" b="1" dirty="0">
                <a:solidFill>
                  <a:srgbClr val="7030A0"/>
                </a:solidFill>
                <a:latin typeface="Myriad Pro" panose="020B0503030403020204" charset="0"/>
              </a:rPr>
              <a:t> Swab the whole surface of the target object if possible</a:t>
            </a:r>
            <a:endParaRPr lang="en-HK" sz="2800" b="1" u="sng" dirty="0">
              <a:solidFill>
                <a:srgbClr val="7030A0"/>
              </a:solidFill>
              <a:latin typeface="Myriad Pro" panose="020B0503030403020204" charset="0"/>
            </a:endParaRPr>
          </a:p>
        </p:txBody>
      </p:sp>
      <p:pic>
        <p:nvPicPr>
          <p:cNvPr id="7" name="Picture 2" descr="WATCH: Tracy Moore swabs her phone for germs - Cityli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10103" y="1768414"/>
            <a:ext cx="3001287" cy="20008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TextBox 6"/>
          <p:cNvSpPr txBox="1"/>
          <p:nvPr/>
        </p:nvSpPr>
        <p:spPr>
          <a:xfrm>
            <a:off x="613056" y="3769272"/>
            <a:ext cx="7444667"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Swabbing:</a:t>
            </a:r>
            <a:r>
              <a:rPr lang="en-US" sz="2800" b="1" dirty="0">
                <a:solidFill>
                  <a:srgbClr val="7030A0"/>
                </a:solidFill>
                <a:latin typeface="Myriad Pro" panose="020B0503030403020204" charset="0"/>
              </a:rPr>
              <a:t> Immerse the cotton swab into </a:t>
            </a:r>
            <a:r>
              <a:rPr lang="en-US" sz="2800" b="1" dirty="0">
                <a:solidFill>
                  <a:srgbClr val="FF0000"/>
                </a:solidFill>
                <a:latin typeface="Myriad Pro" panose="020B0503030403020204" charset="0"/>
              </a:rPr>
              <a:t>5 ml </a:t>
            </a:r>
            <a:r>
              <a:rPr lang="en-US" sz="2800" b="1" dirty="0">
                <a:solidFill>
                  <a:srgbClr val="7030A0"/>
                </a:solidFill>
                <a:latin typeface="Myriad Pro" panose="020B0503030403020204" charset="0"/>
              </a:rPr>
              <a:t>of PBS buffer</a:t>
            </a:r>
            <a:endParaRPr lang="en-HK" sz="2800" b="1" u="sng" dirty="0">
              <a:solidFill>
                <a:srgbClr val="7030A0"/>
              </a:solidFill>
              <a:latin typeface="Myriad Pro" panose="020B0503030403020204" charset="0"/>
            </a:endParaRPr>
          </a:p>
        </p:txBody>
      </p:sp>
      <p:pic>
        <p:nvPicPr>
          <p:cNvPr id="9" name="Picture 4" descr="Promedia ST-25 (Swab Test) (en) - Food &amp;amp; Feed Analysi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56153" y="1852660"/>
            <a:ext cx="2749236" cy="183236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5"/>
          <p:cNvSpPr txBox="1"/>
          <p:nvPr/>
        </p:nvSpPr>
        <p:spPr>
          <a:xfrm>
            <a:off x="8605389" y="2353344"/>
            <a:ext cx="2783134" cy="830997"/>
          </a:xfrm>
          <a:prstGeom prst="rect">
            <a:avLst/>
          </a:prstGeom>
          <a:noFill/>
        </p:spPr>
        <p:txBody>
          <a:bodyPr wrap="none" rtlCol="0">
            <a:spAutoFit/>
          </a:bodyPr>
          <a:lstStyle/>
          <a:p>
            <a:r>
              <a:rPr lang="en-US" sz="2400" b="1" dirty="0">
                <a:solidFill>
                  <a:srgbClr val="002060"/>
                </a:solidFill>
                <a:latin typeface="Myriad Pro" panose="020B0503030403020204" charset="0"/>
              </a:rPr>
              <a:t>Swab for an agreed area</a:t>
            </a:r>
          </a:p>
          <a:p>
            <a:r>
              <a:rPr lang="en-US" sz="2400" b="1" dirty="0">
                <a:solidFill>
                  <a:srgbClr val="002060"/>
                </a:solidFill>
                <a:latin typeface="Myriad Pro" panose="020B0503030403020204" charset="0"/>
              </a:rPr>
              <a:t>e.g. 10 cm</a:t>
            </a:r>
            <a:r>
              <a:rPr lang="en-US" sz="2400" b="1" baseline="30000" dirty="0">
                <a:solidFill>
                  <a:srgbClr val="002060"/>
                </a:solidFill>
                <a:latin typeface="Myriad Pro" panose="020B0503030403020204" charset="0"/>
              </a:rPr>
              <a:t>2</a:t>
            </a:r>
            <a:endParaRPr lang="en-HK" sz="2400" b="1" dirty="0">
              <a:solidFill>
                <a:srgbClr val="002060"/>
              </a:solidFill>
              <a:latin typeface="Myriad Pro" panose="020B0503030403020204" charset="0"/>
            </a:endParaRPr>
          </a:p>
        </p:txBody>
      </p:sp>
      <p:pic>
        <p:nvPicPr>
          <p:cNvPr id="12" name="圖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55502" y="4579286"/>
            <a:ext cx="2256263" cy="1876050"/>
          </a:xfrm>
          <a:prstGeom prst="rect">
            <a:avLst/>
          </a:prstGeom>
        </p:spPr>
      </p:pic>
    </p:spTree>
    <p:extLst>
      <p:ext uri="{BB962C8B-B14F-4D97-AF65-F5344CB8AC3E}">
        <p14:creationId xmlns:p14="http://schemas.microsoft.com/office/powerpoint/2010/main" val="1546562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7</a:t>
            </a:fld>
            <a:endParaRPr lang="zh-HK" altLang="en-US" dirty="0"/>
          </a:p>
        </p:txBody>
      </p:sp>
      <p:sp>
        <p:nvSpPr>
          <p:cNvPr id="5" name="TextBox 4"/>
          <p:cNvSpPr txBox="1"/>
          <p:nvPr/>
        </p:nvSpPr>
        <p:spPr>
          <a:xfrm>
            <a:off x="6306094" y="2125981"/>
            <a:ext cx="5998245" cy="1754326"/>
          </a:xfrm>
          <a:prstGeom prst="rect">
            <a:avLst/>
          </a:prstGeom>
          <a:noFill/>
        </p:spPr>
        <p:txBody>
          <a:bodyPr wrap="none" rtlCol="0">
            <a:spAutoFit/>
          </a:bodyPr>
          <a:lstStyle/>
          <a:p>
            <a:r>
              <a:rPr lang="en-US" sz="3600" b="1" dirty="0">
                <a:solidFill>
                  <a:srgbClr val="FF0000"/>
                </a:solidFill>
                <a:latin typeface="Myriad Pro" panose="020B0503030403020204" charset="0"/>
              </a:rPr>
              <a:t>Be careful!</a:t>
            </a:r>
          </a:p>
          <a:p>
            <a:r>
              <a:rPr lang="en-US" sz="3600" b="1" dirty="0">
                <a:latin typeface="Myriad Pro" panose="020B0503030403020204" charset="0"/>
              </a:rPr>
              <a:t>We need to use </a:t>
            </a:r>
          </a:p>
          <a:p>
            <a:r>
              <a:rPr lang="en-US" sz="3600" b="1" dirty="0">
                <a:solidFill>
                  <a:srgbClr val="FF0000"/>
                </a:solidFill>
                <a:latin typeface="Myriad Pro" panose="020B0503030403020204" charset="0"/>
              </a:rPr>
              <a:t>Bunsen burner and Ethanol</a:t>
            </a:r>
            <a:r>
              <a:rPr lang="en-US" sz="3600" b="1" dirty="0">
                <a:solidFill>
                  <a:schemeClr val="bg2"/>
                </a:solidFill>
                <a:latin typeface="Myriad Pro" panose="020B0503030403020204" charset="0"/>
              </a:rPr>
              <a:t>.</a:t>
            </a:r>
            <a:r>
              <a:rPr lang="en-US" sz="3600" b="1" dirty="0">
                <a:solidFill>
                  <a:srgbClr val="FF0000"/>
                </a:solidFill>
                <a:latin typeface="Myriad Pro" panose="020B0503030403020204" charset="0"/>
              </a:rPr>
              <a:t> </a:t>
            </a:r>
            <a:endParaRPr lang="en-HK" sz="3600" b="1" dirty="0">
              <a:solidFill>
                <a:srgbClr val="FF0000"/>
              </a:solidFill>
              <a:latin typeface="Myriad Pro" panose="020B0503030403020204" charset="0"/>
            </a:endParaRPr>
          </a:p>
        </p:txBody>
      </p:sp>
      <p:pic>
        <p:nvPicPr>
          <p:cNvPr id="6" name="圖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2719" y="1386393"/>
            <a:ext cx="6013375" cy="4085214"/>
          </a:xfrm>
          <a:prstGeom prst="rect">
            <a:avLst/>
          </a:prstGeom>
        </p:spPr>
      </p:pic>
      <p:sp>
        <p:nvSpPr>
          <p:cNvPr id="7" name="Title 1"/>
          <p:cNvSpPr txBox="1">
            <a:spLocks/>
          </p:cNvSpPr>
          <p:nvPr/>
        </p:nvSpPr>
        <p:spPr>
          <a:xfrm>
            <a:off x="438493" y="212034"/>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Tree>
    <p:extLst>
      <p:ext uri="{BB962C8B-B14F-4D97-AF65-F5344CB8AC3E}">
        <p14:creationId xmlns:p14="http://schemas.microsoft.com/office/powerpoint/2010/main" val="3911347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8</a:t>
            </a:fld>
            <a:endParaRPr lang="zh-HK" altLang="en-US" dirty="0"/>
          </a:p>
        </p:txBody>
      </p:sp>
      <p:pic>
        <p:nvPicPr>
          <p:cNvPr id="5" name="圖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83651" y="3293477"/>
            <a:ext cx="3895436" cy="2863731"/>
          </a:xfrm>
          <a:prstGeom prst="rect">
            <a:avLst/>
          </a:prstGeom>
        </p:spPr>
      </p:pic>
      <p:sp>
        <p:nvSpPr>
          <p:cNvPr id="6" name="Title 1"/>
          <p:cNvSpPr txBox="1">
            <a:spLocks/>
          </p:cNvSpPr>
          <p:nvPr/>
        </p:nvSpPr>
        <p:spPr>
          <a:xfrm>
            <a:off x="234889" y="69078"/>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7" name="TextBox 3"/>
          <p:cNvSpPr txBox="1"/>
          <p:nvPr/>
        </p:nvSpPr>
        <p:spPr>
          <a:xfrm>
            <a:off x="3526881" y="1040154"/>
            <a:ext cx="4536819"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Swabbing and Spread plate method</a:t>
            </a:r>
            <a:endParaRPr lang="en-HK" sz="2800" b="1" u="sng" dirty="0">
              <a:solidFill>
                <a:srgbClr val="7030A0"/>
              </a:solidFill>
              <a:latin typeface="Myriad Pro" panose="020B0503030403020204" charset="0"/>
            </a:endParaRPr>
          </a:p>
        </p:txBody>
      </p:sp>
      <p:sp>
        <p:nvSpPr>
          <p:cNvPr id="8" name="TextBox 7"/>
          <p:cNvSpPr txBox="1"/>
          <p:nvPr/>
        </p:nvSpPr>
        <p:spPr>
          <a:xfrm>
            <a:off x="336408" y="1676989"/>
            <a:ext cx="11655627"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Spread plate method:</a:t>
            </a:r>
            <a:r>
              <a:rPr lang="en-US" sz="2800" b="1" dirty="0">
                <a:solidFill>
                  <a:srgbClr val="7030A0"/>
                </a:solidFill>
                <a:latin typeface="Myriad Pro" panose="020B0503030403020204" charset="0"/>
              </a:rPr>
              <a:t> </a:t>
            </a:r>
            <a:r>
              <a:rPr lang="en-US" sz="2400" b="1" dirty="0">
                <a:solidFill>
                  <a:srgbClr val="7030A0"/>
                </a:solidFill>
                <a:latin typeface="Myriad Pro" panose="020B0503030403020204" charset="0"/>
              </a:rPr>
              <a:t>Determine the number of living microbial cells in a sample</a:t>
            </a:r>
            <a:endParaRPr lang="en-HK" sz="2400" b="1" u="sng" dirty="0">
              <a:solidFill>
                <a:srgbClr val="7030A0"/>
              </a:solidFill>
              <a:latin typeface="Myriad Pro" panose="020B0503030403020204" charset="0"/>
            </a:endParaRPr>
          </a:p>
        </p:txBody>
      </p:sp>
      <p:sp>
        <p:nvSpPr>
          <p:cNvPr id="9" name="TextBox 4"/>
          <p:cNvSpPr txBox="1"/>
          <p:nvPr/>
        </p:nvSpPr>
        <p:spPr>
          <a:xfrm>
            <a:off x="474128" y="2523864"/>
            <a:ext cx="2581156" cy="523220"/>
          </a:xfrm>
          <a:prstGeom prst="rect">
            <a:avLst/>
          </a:prstGeom>
          <a:noFill/>
        </p:spPr>
        <p:txBody>
          <a:bodyPr wrap="none" rtlCol="0">
            <a:spAutoFit/>
          </a:bodyPr>
          <a:lstStyle/>
          <a:p>
            <a:r>
              <a:rPr lang="en-US" sz="2800" b="1" u="sng" dirty="0">
                <a:solidFill>
                  <a:srgbClr val="002060"/>
                </a:solidFill>
                <a:latin typeface="Myriad Pro" panose="020B0503030403020204" charset="0"/>
              </a:rPr>
              <a:t>Nutrient agar plate:</a:t>
            </a:r>
            <a:endParaRPr lang="en-HK" sz="2800" b="1" u="sng" dirty="0">
              <a:solidFill>
                <a:srgbClr val="002060"/>
              </a:solidFill>
              <a:latin typeface="Myriad Pro" panose="020B0503030403020204" charset="0"/>
            </a:endParaRPr>
          </a:p>
        </p:txBody>
      </p:sp>
      <p:sp>
        <p:nvSpPr>
          <p:cNvPr id="10" name="TextBox 5"/>
          <p:cNvSpPr txBox="1"/>
          <p:nvPr/>
        </p:nvSpPr>
        <p:spPr>
          <a:xfrm>
            <a:off x="474128" y="3124102"/>
            <a:ext cx="2895344" cy="2308324"/>
          </a:xfrm>
          <a:prstGeom prst="rect">
            <a:avLst/>
          </a:prstGeom>
          <a:noFill/>
        </p:spPr>
        <p:txBody>
          <a:bodyPr wrap="none" rtlCol="0">
            <a:spAutoFit/>
          </a:bodyPr>
          <a:lstStyle/>
          <a:p>
            <a:pPr marL="285750" indent="-285750">
              <a:buFont typeface="Arial" panose="020B0604020202020204" pitchFamily="34" charset="0"/>
              <a:buChar char="•"/>
            </a:pPr>
            <a:r>
              <a:rPr lang="en-US" sz="2400" b="1" dirty="0">
                <a:latin typeface="Myriad Pro" panose="020B0503030403020204" charset="0"/>
              </a:rPr>
              <a:t>A culture medium</a:t>
            </a:r>
          </a:p>
          <a:p>
            <a:pPr marL="285750" indent="-285750">
              <a:buFont typeface="Arial" panose="020B0604020202020204" pitchFamily="34" charset="0"/>
              <a:buChar char="•"/>
            </a:pPr>
            <a:r>
              <a:rPr lang="en-US" sz="2400" b="1" dirty="0">
                <a:latin typeface="Myriad Pro" panose="020B0503030403020204" charset="0"/>
              </a:rPr>
              <a:t>Essential nutrients</a:t>
            </a:r>
          </a:p>
          <a:p>
            <a:pPr marL="742950" lvl="1" indent="-285750">
              <a:buFont typeface="Arial" panose="020B0604020202020204" pitchFamily="34" charset="0"/>
              <a:buChar char="•"/>
            </a:pPr>
            <a:r>
              <a:rPr lang="en-US" sz="2400" b="1" dirty="0">
                <a:latin typeface="Myriad Pro" panose="020B0503030403020204" charset="0"/>
              </a:rPr>
              <a:t>Nutrient broth</a:t>
            </a:r>
          </a:p>
          <a:p>
            <a:pPr marL="285750" indent="-285750">
              <a:buFont typeface="Arial" panose="020B0604020202020204" pitchFamily="34" charset="0"/>
              <a:buChar char="•"/>
            </a:pPr>
            <a:r>
              <a:rPr lang="en-US" sz="2400" b="1" dirty="0">
                <a:latin typeface="Myriad Pro" panose="020B0503030403020204" charset="0"/>
              </a:rPr>
              <a:t>Mixed with melted agar</a:t>
            </a:r>
          </a:p>
          <a:p>
            <a:pPr marL="285750" indent="-285750">
              <a:buFont typeface="Arial" panose="020B0604020202020204" pitchFamily="34" charset="0"/>
              <a:buChar char="•"/>
            </a:pPr>
            <a:r>
              <a:rPr lang="en-US" sz="2400" b="1" dirty="0">
                <a:latin typeface="Myriad Pro" panose="020B0503030403020204" charset="0"/>
              </a:rPr>
              <a:t>For the growth of the</a:t>
            </a:r>
          </a:p>
          <a:p>
            <a:r>
              <a:rPr lang="en-US" sz="2400" b="1" dirty="0">
                <a:latin typeface="Myriad Pro" panose="020B0503030403020204" charset="0"/>
              </a:rPr>
              <a:t>     bacteria</a:t>
            </a:r>
            <a:endParaRPr lang="en-HK" sz="2400" b="1" dirty="0">
              <a:latin typeface="Myriad Pro" panose="020B0503030403020204" charset="0"/>
            </a:endParaRPr>
          </a:p>
        </p:txBody>
      </p:sp>
      <p:sp>
        <p:nvSpPr>
          <p:cNvPr id="11" name="Rectangle 11"/>
          <p:cNvSpPr/>
          <p:nvPr/>
        </p:nvSpPr>
        <p:spPr>
          <a:xfrm>
            <a:off x="4617529" y="3722782"/>
            <a:ext cx="2258431" cy="858723"/>
          </a:xfrm>
          <a:prstGeom prst="rect">
            <a:avLst/>
          </a:prstGeom>
          <a:solidFill>
            <a:schemeClr val="accent1">
              <a:lumMod val="20000"/>
              <a:lumOff val="8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2" name="Rectangle 15"/>
          <p:cNvSpPr/>
          <p:nvPr/>
        </p:nvSpPr>
        <p:spPr>
          <a:xfrm>
            <a:off x="3866857" y="5222893"/>
            <a:ext cx="3175297" cy="858723"/>
          </a:xfrm>
          <a:prstGeom prst="rect">
            <a:avLst/>
          </a:prstGeom>
          <a:solidFill>
            <a:schemeClr val="accent1">
              <a:lumMod val="20000"/>
              <a:lumOff val="8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3" name="TextBox 13"/>
          <p:cNvSpPr txBox="1"/>
          <p:nvPr/>
        </p:nvSpPr>
        <p:spPr>
          <a:xfrm>
            <a:off x="4808828" y="3722782"/>
            <a:ext cx="1561646" cy="830997"/>
          </a:xfrm>
          <a:prstGeom prst="rect">
            <a:avLst/>
          </a:prstGeom>
          <a:noFill/>
        </p:spPr>
        <p:txBody>
          <a:bodyPr wrap="none" rtlCol="0">
            <a:spAutoFit/>
          </a:bodyPr>
          <a:lstStyle/>
          <a:p>
            <a:r>
              <a:rPr lang="en-US" sz="2400" b="1" dirty="0">
                <a:solidFill>
                  <a:srgbClr val="C00000"/>
                </a:solidFill>
                <a:latin typeface="Myriad Pro" panose="020B0503030403020204" charset="0"/>
              </a:rPr>
              <a:t>Add 0.1 ml of </a:t>
            </a:r>
          </a:p>
          <a:p>
            <a:r>
              <a:rPr lang="en-US" sz="2400" b="1" dirty="0">
                <a:solidFill>
                  <a:srgbClr val="C00000"/>
                </a:solidFill>
                <a:latin typeface="Myriad Pro" panose="020B0503030403020204" charset="0"/>
              </a:rPr>
              <a:t>your sample</a:t>
            </a:r>
            <a:endParaRPr lang="en-HK" sz="2400" b="1" dirty="0">
              <a:solidFill>
                <a:srgbClr val="C00000"/>
              </a:solidFill>
              <a:latin typeface="Myriad Pro" panose="020B0503030403020204" charset="0"/>
            </a:endParaRPr>
          </a:p>
        </p:txBody>
      </p:sp>
      <p:sp>
        <p:nvSpPr>
          <p:cNvPr id="14" name="TextBox 14"/>
          <p:cNvSpPr txBox="1"/>
          <p:nvPr/>
        </p:nvSpPr>
        <p:spPr>
          <a:xfrm>
            <a:off x="3866857" y="5390644"/>
            <a:ext cx="3225114" cy="523220"/>
          </a:xfrm>
          <a:prstGeom prst="rect">
            <a:avLst/>
          </a:prstGeom>
          <a:noFill/>
        </p:spPr>
        <p:txBody>
          <a:bodyPr wrap="none" rtlCol="0">
            <a:spAutoFit/>
          </a:bodyPr>
          <a:lstStyle/>
          <a:p>
            <a:r>
              <a:rPr lang="en-US" sz="2800" b="1" dirty="0">
                <a:latin typeface="Myriad Pro" panose="020B0503030403020204" charset="0"/>
              </a:rPr>
              <a:t>Nutrient agar plate</a:t>
            </a:r>
            <a:endParaRPr lang="en-HK" sz="2800" b="1" dirty="0">
              <a:latin typeface="Myriad Pro" panose="020B0503030403020204" charset="0"/>
            </a:endParaRPr>
          </a:p>
        </p:txBody>
      </p:sp>
      <p:cxnSp>
        <p:nvCxnSpPr>
          <p:cNvPr id="15" name="直線接點 14"/>
          <p:cNvCxnSpPr/>
          <p:nvPr/>
        </p:nvCxnSpPr>
        <p:spPr>
          <a:xfrm>
            <a:off x="7042154" y="5760627"/>
            <a:ext cx="124160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0335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44CB0C5-55E6-4519-B511-F53B9C1F04A8}" type="slidenum">
              <a:rPr lang="zh-HK" altLang="en-US" smtClean="0"/>
              <a:pPr/>
              <a:t>9</a:t>
            </a:fld>
            <a:endParaRPr lang="zh-HK" altLang="en-US" dirty="0"/>
          </a:p>
        </p:txBody>
      </p:sp>
      <p:sp>
        <p:nvSpPr>
          <p:cNvPr id="5" name="Title 1"/>
          <p:cNvSpPr txBox="1">
            <a:spLocks/>
          </p:cNvSpPr>
          <p:nvPr/>
        </p:nvSpPr>
        <p:spPr>
          <a:xfrm>
            <a:off x="268186" y="172683"/>
            <a:ext cx="8596668" cy="1320800"/>
          </a:xfrm>
          <a:prstGeom prst="rect">
            <a:avLst/>
          </a:prstGeom>
        </p:spPr>
        <p:txBody>
          <a:bodyPr vert="horz" lIns="121917" tIns="60958" rIns="121917" bIns="60958" rtlCol="0" anchor="ctr">
            <a:normAutofit/>
          </a:bodyPr>
          <a:lstStyle>
            <a:lvl1pPr algn="l" defTabSz="1219170" rtl="0" eaLnBrk="1" latinLnBrk="0" hangingPunct="1">
              <a:spcBef>
                <a:spcPct val="0"/>
              </a:spcBef>
              <a:buNone/>
              <a:defRPr sz="4000" kern="1200">
                <a:solidFill>
                  <a:schemeClr val="bg1">
                    <a:lumMod val="75000"/>
                  </a:schemeClr>
                </a:solidFill>
                <a:latin typeface="Myriad Pro" panose="020B0503030403020204" pitchFamily="34" charset="0"/>
                <a:ea typeface="Adobe 黑体 Std R" pitchFamily="34" charset="-128"/>
                <a:cs typeface="+mj-cs"/>
              </a:defRPr>
            </a:lvl1pPr>
          </a:lstStyle>
          <a:p>
            <a:r>
              <a:rPr lang="en-US" dirty="0">
                <a:latin typeface="Myriad Pro" panose="020B0503030403020204" charset="0"/>
              </a:rPr>
              <a:t>Is It Really Clean?</a:t>
            </a:r>
          </a:p>
        </p:txBody>
      </p:sp>
      <p:sp>
        <p:nvSpPr>
          <p:cNvPr id="6" name="TextBox 3"/>
          <p:cNvSpPr txBox="1"/>
          <p:nvPr/>
        </p:nvSpPr>
        <p:spPr>
          <a:xfrm>
            <a:off x="268186" y="1158709"/>
            <a:ext cx="11655627"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Spread plate method:</a:t>
            </a:r>
            <a:r>
              <a:rPr lang="en-US" sz="2800" b="1" dirty="0">
                <a:solidFill>
                  <a:srgbClr val="7030A0"/>
                </a:solidFill>
                <a:latin typeface="Myriad Pro" panose="020B0503030403020204" charset="0"/>
              </a:rPr>
              <a:t> </a:t>
            </a:r>
            <a:r>
              <a:rPr lang="en-US" sz="2400" b="1" dirty="0">
                <a:solidFill>
                  <a:srgbClr val="7030A0"/>
                </a:solidFill>
                <a:latin typeface="Myriad Pro" panose="020B0503030403020204" charset="0"/>
              </a:rPr>
              <a:t>Determine the number of living microbial cells in a sample</a:t>
            </a:r>
            <a:endParaRPr lang="en-HK" sz="2400" b="1" u="sng" dirty="0">
              <a:solidFill>
                <a:srgbClr val="7030A0"/>
              </a:solidFill>
              <a:latin typeface="Myriad Pro" panose="020B0503030403020204" charset="0"/>
            </a:endParaRPr>
          </a:p>
        </p:txBody>
      </p:sp>
      <p:sp>
        <p:nvSpPr>
          <p:cNvPr id="7" name="TextBox 6"/>
          <p:cNvSpPr txBox="1"/>
          <p:nvPr/>
        </p:nvSpPr>
        <p:spPr>
          <a:xfrm>
            <a:off x="364193" y="2178754"/>
            <a:ext cx="6055403" cy="1384995"/>
          </a:xfrm>
          <a:prstGeom prst="rect">
            <a:avLst/>
          </a:prstGeom>
          <a:noFill/>
        </p:spPr>
        <p:txBody>
          <a:bodyPr wrap="square" rtlCol="0">
            <a:spAutoFit/>
          </a:bodyPr>
          <a:lstStyle/>
          <a:p>
            <a:r>
              <a:rPr lang="en-US" sz="2800" b="1" dirty="0">
                <a:latin typeface="Myriad Pro" panose="020B0503030403020204" charset="0"/>
              </a:rPr>
              <a:t>To</a:t>
            </a:r>
            <a:r>
              <a:rPr lang="en-US" sz="2800" b="1" dirty="0">
                <a:solidFill>
                  <a:srgbClr val="7030A0"/>
                </a:solidFill>
                <a:latin typeface="Myriad Pro" panose="020B0503030403020204" charset="0"/>
              </a:rPr>
              <a:t> evenly distribute the bacteria </a:t>
            </a:r>
            <a:br>
              <a:rPr lang="en-US" sz="2800" b="1" dirty="0">
                <a:solidFill>
                  <a:srgbClr val="7030A0"/>
                </a:solidFill>
                <a:latin typeface="Myriad Pro" panose="020B0503030403020204" charset="0"/>
              </a:rPr>
            </a:br>
            <a:r>
              <a:rPr lang="en-US" sz="2800" b="1" dirty="0">
                <a:latin typeface="Myriad Pro" panose="020B0503030403020204" charset="0"/>
              </a:rPr>
              <a:t>in the sample on the nutrient </a:t>
            </a:r>
          </a:p>
          <a:p>
            <a:r>
              <a:rPr lang="en-US" sz="2800" b="1" dirty="0">
                <a:latin typeface="Myriad Pro" panose="020B0503030403020204" charset="0"/>
              </a:rPr>
              <a:t>agar plate</a:t>
            </a:r>
            <a:endParaRPr lang="en-HK" sz="2800" b="1" dirty="0">
              <a:latin typeface="Myriad Pro" panose="020B0503030403020204" charset="0"/>
            </a:endParaRPr>
          </a:p>
        </p:txBody>
      </p:sp>
      <p:pic>
        <p:nvPicPr>
          <p:cNvPr id="8" name="圖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23566" y="2131973"/>
            <a:ext cx="4759498" cy="3751358"/>
          </a:xfrm>
          <a:prstGeom prst="rect">
            <a:avLst/>
          </a:prstGeom>
        </p:spPr>
      </p:pic>
    </p:spTree>
    <p:extLst>
      <p:ext uri="{BB962C8B-B14F-4D97-AF65-F5344CB8AC3E}">
        <p14:creationId xmlns:p14="http://schemas.microsoft.com/office/powerpoint/2010/main" val="243887081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1"/>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佈景主題">
  <a:themeElements>
    <a:clrScheme name="自訂 54">
      <a:dk1>
        <a:srgbClr val="14285A"/>
      </a:dk1>
      <a:lt1>
        <a:srgbClr val="14285A"/>
      </a:lt1>
      <a:dk2>
        <a:srgbClr val="1A1A1A"/>
      </a:dk2>
      <a:lt2>
        <a:srgbClr val="14285A"/>
      </a:lt2>
      <a:accent1>
        <a:srgbClr val="595959"/>
      </a:accent1>
      <a:accent2>
        <a:srgbClr val="0E588C"/>
      </a:accent2>
      <a:accent3>
        <a:srgbClr val="137265"/>
      </a:accent3>
      <a:accent4>
        <a:srgbClr val="C4D1F1"/>
      </a:accent4>
      <a:accent5>
        <a:srgbClr val="0C4C43"/>
      </a:accent5>
      <a:accent6>
        <a:srgbClr val="A5C8DD"/>
      </a:accent6>
      <a:hlink>
        <a:srgbClr val="747474"/>
      </a:hlink>
      <a:folHlink>
        <a:srgbClr val="747474"/>
      </a:folHlink>
    </a:clrScheme>
    <a:fontScheme name="自訂 1">
      <a:majorFont>
        <a:latin typeface="Myriad Pro"/>
        <a:ea typeface="新細明體"/>
        <a:cs typeface=""/>
      </a:majorFont>
      <a:minorFont>
        <a:latin typeface="Calibri"/>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訂設計">
  <a:themeElements>
    <a:clrScheme name="自訂 51">
      <a:dk1>
        <a:srgbClr val="14285A"/>
      </a:dk1>
      <a:lt1>
        <a:srgbClr val="14285A"/>
      </a:lt1>
      <a:dk2>
        <a:srgbClr val="1A1A1A"/>
      </a:dk2>
      <a:lt2>
        <a:srgbClr val="14285A"/>
      </a:lt2>
      <a:accent1>
        <a:srgbClr val="595959"/>
      </a:accent1>
      <a:accent2>
        <a:srgbClr val="6AA4C8"/>
      </a:accent2>
      <a:accent3>
        <a:srgbClr val="137265"/>
      </a:accent3>
      <a:accent4>
        <a:srgbClr val="C4D1F1"/>
      </a:accent4>
      <a:accent5>
        <a:srgbClr val="0C4C43"/>
      </a:accent5>
      <a:accent6>
        <a:srgbClr val="A5C8DD"/>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2195</TotalTime>
  <Words>1268</Words>
  <Application>Microsoft Office PowerPoint</Application>
  <PresentationFormat>Widescreen</PresentationFormat>
  <Paragraphs>321</Paragraphs>
  <Slides>27</Slides>
  <Notes>1</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Office 佈景主題</vt:lpstr>
      <vt:lpstr>自訂設計</vt:lpstr>
      <vt:lpstr>PowerPoint Presentation</vt:lpstr>
      <vt:lpstr>Workshop Rundown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 It Really Clean?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11340625d@connect.polyu.hk</dc:creator>
  <cp:lastModifiedBy>Aneeta ANSAR</cp:lastModifiedBy>
  <cp:revision>260</cp:revision>
  <cp:lastPrinted>2020-08-10T03:09:59Z</cp:lastPrinted>
  <dcterms:created xsi:type="dcterms:W3CDTF">2018-09-13T08:27:05Z</dcterms:created>
  <dcterms:modified xsi:type="dcterms:W3CDTF">2024-07-31T02:32:24Z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5C70C8BD-9EA7-455D-803F-5A3F3F3F103F</vt:lpwstr>
  </property>
  <property fmtid="{D5CDD505-2E9C-101B-9397-08002B2CF9AE}" pid="3" name="ArticulatePath">
    <vt:lpwstr>單元一</vt:lpwstr>
  </property>
</Properties>
</file>