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ags/tag3.xml" ContentType="application/vnd.openxmlformats-officedocument.presentationml.tags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18" r:id="rId1"/>
    <p:sldMasterId id="2147483710" r:id="rId2"/>
  </p:sldMasterIdLst>
  <p:notesMasterIdLst>
    <p:notesMasterId r:id="rId32"/>
  </p:notesMasterIdLst>
  <p:sldIdLst>
    <p:sldId id="314" r:id="rId3"/>
    <p:sldId id="256" r:id="rId4"/>
    <p:sldId id="286" r:id="rId5"/>
    <p:sldId id="298" r:id="rId6"/>
    <p:sldId id="289" r:id="rId7"/>
    <p:sldId id="293" r:id="rId8"/>
    <p:sldId id="291" r:id="rId9"/>
    <p:sldId id="290" r:id="rId10"/>
    <p:sldId id="292" r:id="rId11"/>
    <p:sldId id="295" r:id="rId12"/>
    <p:sldId id="294" r:id="rId13"/>
    <p:sldId id="296" r:id="rId14"/>
    <p:sldId id="297" r:id="rId15"/>
    <p:sldId id="299" r:id="rId16"/>
    <p:sldId id="300" r:id="rId17"/>
    <p:sldId id="301" r:id="rId18"/>
    <p:sldId id="302" r:id="rId19"/>
    <p:sldId id="303" r:id="rId20"/>
    <p:sldId id="304" r:id="rId21"/>
    <p:sldId id="305" r:id="rId22"/>
    <p:sldId id="306" r:id="rId23"/>
    <p:sldId id="315" r:id="rId24"/>
    <p:sldId id="316" r:id="rId25"/>
    <p:sldId id="309" r:id="rId26"/>
    <p:sldId id="310" r:id="rId27"/>
    <p:sldId id="311" r:id="rId28"/>
    <p:sldId id="312" r:id="rId29"/>
    <p:sldId id="313" r:id="rId30"/>
    <p:sldId id="288" r:id="rId31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mrarafa" initials="" lastIdx="0" clrIdx="1"/>
  <p:cmAuthor id="3" name="amrarafa" initials="a" lastIdx="7" clrIdx="2">
    <p:extLst>
      <p:ext uri="{19B8F6BF-5375-455C-9EA6-DF929625EA0E}">
        <p15:presenceInfo xmlns:p15="http://schemas.microsoft.com/office/powerpoint/2012/main" userId="amrarafa" providerId="None"/>
      </p:ext>
    </p:extLst>
  </p:cmAuthor>
  <p:cmAuthor id="4" name="Ronald CHOW Ka Chun" initials="RCKC" lastIdx="3" clrIdx="3">
    <p:extLst>
      <p:ext uri="{19B8F6BF-5375-455C-9EA6-DF929625EA0E}">
        <p15:presenceInfo xmlns:p15="http://schemas.microsoft.com/office/powerpoint/2012/main" userId="S-1-5-21-73586283-746137067-725345543-25958" providerId="AD"/>
      </p:ext>
    </p:extLst>
  </p:cmAuthor>
  <p:cmAuthor id="5" name="Lily CHUNG Nga Lai" initials="LCNL" lastIdx="24" clrIdx="4">
    <p:extLst>
      <p:ext uri="{19B8F6BF-5375-455C-9EA6-DF929625EA0E}">
        <p15:presenceInfo xmlns:p15="http://schemas.microsoft.com/office/powerpoint/2012/main" userId="S-1-5-21-73586283-746137067-725345543-33513" providerId="AD"/>
      </p:ext>
    </p:extLst>
  </p:cmAuthor>
  <p:cmAuthor id="6" name="Aneeta ANSAR" initials="AA" lastIdx="19" clrIdx="5">
    <p:extLst>
      <p:ext uri="{19B8F6BF-5375-455C-9EA6-DF929625EA0E}">
        <p15:presenceInfo xmlns:p15="http://schemas.microsoft.com/office/powerpoint/2012/main" userId="S-1-5-21-73586283-746137067-725345543-3412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945" autoAdjust="0"/>
    <p:restoredTop sz="95441" autoAdjust="0"/>
  </p:normalViewPr>
  <p:slideViewPr>
    <p:cSldViewPr snapToGrid="0">
      <p:cViewPr varScale="1">
        <p:scale>
          <a:sx n="105" d="100"/>
          <a:sy n="105" d="100"/>
        </p:scale>
        <p:origin x="1044" y="1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331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commentAuthors" Target="commentAuthors.xml"/><Relationship Id="rId38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ksfong" userId="826300d4-ad2d-4edf-afca-9163143bbe09" providerId="ADAL" clId="{608488FC-F68F-4B19-BCD4-65AFB015BECF}"/>
    <pc:docChg chg="modMainMaster">
      <pc:chgData name="eksfong" userId="826300d4-ad2d-4edf-afca-9163143bbe09" providerId="ADAL" clId="{608488FC-F68F-4B19-BCD4-65AFB015BECF}" dt="2024-08-02T01:24:27.221" v="0" actId="732"/>
      <pc:docMkLst>
        <pc:docMk/>
      </pc:docMkLst>
      <pc:sldMasterChg chg="modSldLayout">
        <pc:chgData name="eksfong" userId="826300d4-ad2d-4edf-afca-9163143bbe09" providerId="ADAL" clId="{608488FC-F68F-4B19-BCD4-65AFB015BECF}" dt="2024-08-02T01:24:27.221" v="0" actId="732"/>
        <pc:sldMasterMkLst>
          <pc:docMk/>
          <pc:sldMasterMk cId="1936528823" sldId="2147483718"/>
        </pc:sldMasterMkLst>
        <pc:sldLayoutChg chg="modSp mod">
          <pc:chgData name="eksfong" userId="826300d4-ad2d-4edf-afca-9163143bbe09" providerId="ADAL" clId="{608488FC-F68F-4B19-BCD4-65AFB015BECF}" dt="2024-08-02T01:24:27.221" v="0" actId="732"/>
          <pc:sldLayoutMkLst>
            <pc:docMk/>
            <pc:sldMasterMk cId="1936528823" sldId="2147483718"/>
            <pc:sldLayoutMk cId="2923978610" sldId="2147483715"/>
          </pc:sldLayoutMkLst>
          <pc:picChg chg="mod modCrop">
            <ac:chgData name="eksfong" userId="826300d4-ad2d-4edf-afca-9163143bbe09" providerId="ADAL" clId="{608488FC-F68F-4B19-BCD4-65AFB015BECF}" dt="2024-08-02T01:24:27.221" v="0" actId="732"/>
            <ac:picMkLst>
              <pc:docMk/>
              <pc:sldMasterMk cId="1936528823" sldId="2147483718"/>
              <pc:sldLayoutMk cId="2923978610" sldId="2147483715"/>
              <ac:picMk id="22" creationId="{00000000-0000-0000-0000-000000000000}"/>
            </ac:picMkLst>
          </pc:pic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86961F-9E37-43C3-8762-53FEF6BBA442}" type="datetimeFigureOut">
              <a:rPr lang="en-US" smtClean="0"/>
              <a:t>8/2/2024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126CF8-53D1-4F86-85CE-C1E535ACDD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4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126CF8-53D1-4F86-85CE-C1E535ACDDBC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0550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  <a:prstGeom prst="rect">
            <a:avLst/>
          </a:prstGeom>
        </p:spPr>
        <p:txBody>
          <a:bodyPr anchor="b">
            <a:noAutofit/>
          </a:bodyPr>
          <a:lstStyle>
            <a:lvl1pPr algn="r">
              <a:defRPr sz="4800">
                <a:solidFill>
                  <a:schemeClr val="accent2"/>
                </a:solidFill>
                <a:latin typeface="Myriad Pro" panose="020B0503030403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r">
              <a:buNone/>
              <a:defRPr sz="3200">
                <a:solidFill>
                  <a:schemeClr val="accent3">
                    <a:lumMod val="75000"/>
                  </a:schemeClr>
                </a:solidFill>
                <a:latin typeface="Myriad Pro" panose="020B0503030403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35DF9BC0-68B2-4B2F-8B42-C4BA8CA0480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3" t="40318" r="3726" b="42846"/>
          <a:stretch/>
        </p:blipFill>
        <p:spPr>
          <a:xfrm>
            <a:off x="4799605" y="231113"/>
            <a:ext cx="4604379" cy="449062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224"/>
          <a:stretch/>
        </p:blipFill>
        <p:spPr>
          <a:xfrm>
            <a:off x="1103236" y="176175"/>
            <a:ext cx="2311068" cy="626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3978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1"/>
    </p:custDataLst>
    <p:extLst>
      <p:ext uri="{BB962C8B-B14F-4D97-AF65-F5344CB8AC3E}">
        <p14:creationId xmlns:p14="http://schemas.microsoft.com/office/powerpoint/2010/main" val="1834945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769100" y="1728788"/>
            <a:ext cx="4984750" cy="3768725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609600" y="1728788"/>
            <a:ext cx="6013450" cy="37465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07004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4833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7" Type="http://schemas.openxmlformats.org/officeDocument/2006/relationships/hyperlink" Target="http://steam.ouhk.edu.hk/sym2020/index.html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tags" Target="../tags/tag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7" Type="http://schemas.openxmlformats.org/officeDocument/2006/relationships/hyperlink" Target="http://steam.ouhk.edu.hk/sym2020/index.html" TargetMode="Externa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tags" Target="../tags/tag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圖片 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6146480"/>
            <a:ext cx="1005436" cy="373973"/>
          </a:xfrm>
          <a:prstGeom prst="rect">
            <a:avLst/>
          </a:prstGeom>
        </p:spPr>
      </p:pic>
      <p:sp>
        <p:nvSpPr>
          <p:cNvPr id="12" name="矩形 9"/>
          <p:cNvSpPr/>
          <p:nvPr userDrawn="1"/>
        </p:nvSpPr>
        <p:spPr>
          <a:xfrm>
            <a:off x="547512" y="6520453"/>
            <a:ext cx="652497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1100" b="0" i="0" u="none" strike="noStrike" kern="2000" cap="none" spc="0" normalizeH="0" baseline="0" noProof="0" dirty="0">
                <a:ln>
                  <a:noFill/>
                </a:ln>
                <a:solidFill>
                  <a:srgbClr val="3B6923"/>
                </a:solidFill>
                <a:effectLst/>
                <a:uLnTx/>
                <a:uFillTx/>
                <a:latin typeface="Century Gothic" panose="020B0502020202020204" pitchFamily="34" charset="0"/>
                <a:ea typeface="新細明體"/>
                <a:cs typeface="+mn-cs"/>
                <a:hlinkClick r:id="rId7"/>
              </a:rPr>
              <a:t>Jockey Club STEAM Education Resources Sharing Scheme</a:t>
            </a:r>
            <a:endParaRPr kumimoji="0" lang="en-US" altLang="zh-TW" sz="1100" b="0" i="0" u="none" strike="noStrike" kern="2000" cap="none" spc="0" normalizeH="0" baseline="0" noProof="0" dirty="0">
              <a:ln>
                <a:noFill/>
              </a:ln>
              <a:solidFill>
                <a:srgbClr val="3B6923"/>
              </a:solidFill>
              <a:effectLst/>
              <a:uLnTx/>
              <a:uFillTx/>
              <a:latin typeface="Century Gothic" panose="020B0502020202020204" pitchFamily="34" charset="0"/>
              <a:ea typeface="新細明體"/>
              <a:cs typeface="+mn-cs"/>
            </a:endParaRPr>
          </a:p>
        </p:txBody>
      </p:sp>
      <p:sp>
        <p:nvSpPr>
          <p:cNvPr id="6" name="標題 2">
            <a:extLst>
              <a:ext uri="{FF2B5EF4-FFF2-40B4-BE49-F238E27FC236}">
                <a16:creationId xmlns:a16="http://schemas.microsoft.com/office/drawing/2014/main" id="{27E4476A-D0B7-4F17-818C-B5D67AE8AB86}"/>
              </a:ext>
            </a:extLst>
          </p:cNvPr>
          <p:cNvSpPr txBox="1">
            <a:spLocks/>
          </p:cNvSpPr>
          <p:nvPr userDrawn="1"/>
        </p:nvSpPr>
        <p:spPr>
          <a:xfrm>
            <a:off x="0" y="273050"/>
            <a:ext cx="5000625" cy="703263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1219170" rtl="0" eaLnBrk="1" latinLnBrk="0" hangingPunct="1">
              <a:spcBef>
                <a:spcPct val="0"/>
              </a:spcBef>
              <a:buNone/>
              <a:defRPr lang="zh-HK" altLang="en-US" sz="4000" kern="1200" dirty="0">
                <a:solidFill>
                  <a:schemeClr val="accent3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TW" sz="2800" dirty="0">
                <a:latin typeface="Helvetica LT Std" panose="020B0504020202020204" pitchFamily="34" charset="0"/>
              </a:rPr>
              <a:t>Beauty and the Skin</a:t>
            </a:r>
            <a:endParaRPr lang="zh-TW" sz="2800" dirty="0">
              <a:latin typeface="Helvetica LT Std" panose="020B0504020202020204" pitchFamily="34" charset="0"/>
            </a:endParaRPr>
          </a:p>
        </p:txBody>
      </p:sp>
      <p:sp>
        <p:nvSpPr>
          <p:cNvPr id="7" name="矩形 5">
            <a:extLst>
              <a:ext uri="{FF2B5EF4-FFF2-40B4-BE49-F238E27FC236}">
                <a16:creationId xmlns:a16="http://schemas.microsoft.com/office/drawing/2014/main" id="{C1E4678A-C2FC-4306-82DA-2F62E1F3D4CE}"/>
              </a:ext>
            </a:extLst>
          </p:cNvPr>
          <p:cNvSpPr/>
          <p:nvPr userDrawn="1"/>
        </p:nvSpPr>
        <p:spPr>
          <a:xfrm>
            <a:off x="349962" y="905717"/>
            <a:ext cx="6135679" cy="240065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5pPr>
            <a:lvl6pPr marL="2286000" algn="l" defTabSz="914400" rtl="0" eaLnBrk="1" latinLnBrk="0" hangingPunct="1"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6pPr>
            <a:lvl7pPr marL="2743200" algn="l" defTabSz="914400" rtl="0" eaLnBrk="1" latinLnBrk="0" hangingPunct="1"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7pPr>
            <a:lvl8pPr marL="3200400" algn="l" defTabSz="914400" rtl="0" eaLnBrk="1" latinLnBrk="0" hangingPunct="1"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8pPr>
            <a:lvl9pPr marL="3657600" algn="l" defTabSz="914400" rtl="0" eaLnBrk="1" latinLnBrk="0" hangingPunct="1"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9pPr>
          </a:lstStyle>
          <a:p>
            <a:pPr>
              <a:defRPr/>
            </a:pPr>
            <a:r>
              <a:rPr lang="en-US" altLang="zh-HK" sz="5400" dirty="0">
                <a:gradFill>
                  <a:gsLst>
                    <a:gs pos="34000">
                      <a:srgbClr val="BD3B3B"/>
                    </a:gs>
                    <a:gs pos="90000">
                      <a:srgbClr val="D3AB6A"/>
                    </a:gs>
                  </a:gsLst>
                  <a:lin ang="5400000" scaled="0"/>
                </a:gradFill>
                <a:effectLst>
                  <a:innerShdw blurRad="88900">
                    <a:prstClr val="black">
                      <a:alpha val="42000"/>
                    </a:prstClr>
                  </a:innerShdw>
                </a:effectLst>
                <a:latin typeface="Helvetica LT Std" panose="020B0504020202020204" pitchFamily="34" charset="0"/>
              </a:rPr>
              <a:t>Unit 1</a:t>
            </a:r>
          </a:p>
          <a:p>
            <a:pPr>
              <a:defRPr/>
            </a:pPr>
            <a:r>
              <a:rPr lang="en-US" altLang="zh-TW" sz="4800" dirty="0">
                <a:gradFill>
                  <a:gsLst>
                    <a:gs pos="34000">
                      <a:srgbClr val="BD3B3B"/>
                    </a:gs>
                    <a:gs pos="90000">
                      <a:srgbClr val="D3AB6A"/>
                    </a:gs>
                  </a:gsLst>
                  <a:lin ang="5400000" scaled="0"/>
                </a:gradFill>
                <a:effectLst>
                  <a:innerShdw blurRad="88900">
                    <a:prstClr val="black">
                      <a:alpha val="42000"/>
                    </a:prstClr>
                  </a:innerShdw>
                </a:effectLst>
                <a:latin typeface="Helvetica LT Std" panose="020B0504020202020204" pitchFamily="34" charset="0"/>
              </a:rPr>
              <a:t>Is the Skin Important to Us</a:t>
            </a:r>
          </a:p>
        </p:txBody>
      </p:sp>
    </p:spTree>
    <p:custDataLst>
      <p:tags r:id="rId4"/>
    </p:custDataLst>
    <p:extLst>
      <p:ext uri="{BB962C8B-B14F-4D97-AF65-F5344CB8AC3E}">
        <p14:creationId xmlns:p14="http://schemas.microsoft.com/office/powerpoint/2010/main" val="1936528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9" r:id="rId2"/>
  </p:sldLayoutIdLst>
  <p:hf hdr="0" ftr="0" dt="0"/>
  <p:txStyles>
    <p:titleStyle>
      <a:lvl1pPr algn="ctr" defTabSz="1219170" rtl="0" eaLnBrk="1" latinLnBrk="0" hangingPunct="1">
        <a:spcBef>
          <a:spcPct val="0"/>
        </a:spcBef>
        <a:buNone/>
        <a:defRPr lang="zh-HK" altLang="en-US" sz="4000" kern="1200" dirty="0">
          <a:solidFill>
            <a:schemeClr val="accent3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lang="zh-TW" altLang="en-US" sz="3200" kern="1200" dirty="0">
          <a:solidFill>
            <a:schemeClr val="accent2"/>
          </a:solidFill>
          <a:latin typeface="Myriad Pro" panose="020B0503030403020204" pitchFamily="34" charset="0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anose="020B0604020202020204" pitchFamily="34" charset="0"/>
        <a:buChar char="–"/>
        <a:defRPr lang="zh-TW" altLang="en-US" sz="3200" kern="1200" dirty="0">
          <a:solidFill>
            <a:schemeClr val="accent2"/>
          </a:solidFill>
          <a:latin typeface="Myriad Pro" panose="020B0503030403020204" pitchFamily="34" charset="0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lang="zh-TW" altLang="en-US" sz="3200" kern="1200" dirty="0">
          <a:solidFill>
            <a:schemeClr val="accent2"/>
          </a:solidFill>
          <a:latin typeface="Myriad Pro" panose="020B0503030403020204" pitchFamily="34" charset="0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–"/>
        <a:defRPr lang="zh-TW" altLang="en-US" sz="3200" kern="1200" dirty="0">
          <a:solidFill>
            <a:schemeClr val="accent2"/>
          </a:solidFill>
          <a:latin typeface="Myriad Pro" panose="020B0503030403020204" pitchFamily="34" charset="0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»"/>
        <a:defRPr lang="zh-HK" altLang="en-US" sz="3200" kern="1200" dirty="0">
          <a:solidFill>
            <a:schemeClr val="accent2"/>
          </a:solidFill>
          <a:latin typeface="Myriad Pro" panose="020B0503030403020204" pitchFamily="34" charset="0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vert="horz" lIns="121917" tIns="60958" rIns="121917" bIns="60958" rtlCol="0" anchor="ctr">
            <a:normAutofit/>
          </a:bodyPr>
          <a:lstStyle/>
          <a:p>
            <a:r>
              <a:rPr lang="en-US" altLang="zh-TW" dirty="0"/>
              <a:t>Title</a:t>
            </a:r>
            <a:endParaRPr lang="zh-HK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121917" tIns="60958" rIns="121917" bIns="60958" rtlCol="0">
            <a:normAutofit/>
          </a:bodyPr>
          <a:lstStyle/>
          <a:p>
            <a:pPr lvl="0"/>
            <a:r>
              <a:rPr lang="en-US" altLang="zh-TW" dirty="0"/>
              <a:t>Edit Master text styles</a:t>
            </a:r>
          </a:p>
          <a:p>
            <a:pPr lvl="1"/>
            <a:r>
              <a:rPr lang="en-US" altLang="zh-TW" dirty="0"/>
              <a:t>Second level</a:t>
            </a:r>
          </a:p>
          <a:p>
            <a:pPr lvl="2"/>
            <a:r>
              <a:rPr lang="en-US" altLang="zh-TW" dirty="0"/>
              <a:t>Third level</a:t>
            </a:r>
          </a:p>
          <a:p>
            <a:pPr lvl="3"/>
            <a:r>
              <a:rPr lang="en-US" altLang="zh-TW" dirty="0"/>
              <a:t>Fourth level</a:t>
            </a:r>
          </a:p>
          <a:p>
            <a:pPr lvl="4"/>
            <a:r>
              <a:rPr lang="en-US" altLang="zh-TW" dirty="0"/>
              <a:t>Fifth level</a:t>
            </a:r>
            <a:endParaRPr lang="zh-HK" altLang="en-US" dirty="0"/>
          </a:p>
        </p:txBody>
      </p:sp>
      <p:pic>
        <p:nvPicPr>
          <p:cNvPr id="11" name="圖片 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6146480"/>
            <a:ext cx="1005436" cy="373973"/>
          </a:xfrm>
          <a:prstGeom prst="rect">
            <a:avLst/>
          </a:prstGeom>
        </p:spPr>
      </p:pic>
      <p:sp>
        <p:nvSpPr>
          <p:cNvPr id="12" name="矩形 9"/>
          <p:cNvSpPr/>
          <p:nvPr userDrawn="1"/>
        </p:nvSpPr>
        <p:spPr>
          <a:xfrm>
            <a:off x="547512" y="6520453"/>
            <a:ext cx="652497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1100" kern="2000" dirty="0">
                <a:solidFill>
                  <a:srgbClr val="3B6923"/>
                </a:solidFill>
                <a:latin typeface="Century Gothic" panose="020B0502020202020204" pitchFamily="34" charset="0"/>
                <a:hlinkClick r:id="rId7"/>
              </a:rPr>
              <a:t>Jockey Club STEAM Education Resources Sharing Scheme</a:t>
            </a:r>
            <a:endParaRPr lang="en-US" altLang="zh-TW" sz="1100" kern="2000" dirty="0">
              <a:solidFill>
                <a:srgbClr val="3B6923"/>
              </a:solidFill>
              <a:latin typeface="Century Gothic" panose="020B0502020202020204" pitchFamily="34" charset="0"/>
            </a:endParaRPr>
          </a:p>
        </p:txBody>
      </p:sp>
    </p:spTree>
    <p:custDataLst>
      <p:tags r:id="rId4"/>
    </p:custDataLst>
    <p:extLst>
      <p:ext uri="{BB962C8B-B14F-4D97-AF65-F5344CB8AC3E}">
        <p14:creationId xmlns:p14="http://schemas.microsoft.com/office/powerpoint/2010/main" val="4212240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</p:sldLayoutIdLst>
  <p:hf hdr="0" ftr="0" dt="0"/>
  <p:txStyles>
    <p:titleStyle>
      <a:lvl1pPr algn="ctr" defTabSz="1219170" rtl="0" eaLnBrk="1" latinLnBrk="0" hangingPunct="1">
        <a:spcBef>
          <a:spcPct val="0"/>
        </a:spcBef>
        <a:buNone/>
        <a:defRPr lang="zh-HK" altLang="en-US" sz="4000" kern="1200" dirty="0">
          <a:solidFill>
            <a:schemeClr val="accent3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lang="zh-TW" altLang="en-US" sz="3200" kern="1200" dirty="0">
          <a:solidFill>
            <a:schemeClr val="accent2"/>
          </a:solidFill>
          <a:latin typeface="Myriad Pro" panose="020B0503030403020204" pitchFamily="34" charset="0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anose="020B0604020202020204" pitchFamily="34" charset="0"/>
        <a:buChar char="–"/>
        <a:defRPr lang="zh-TW" altLang="en-US" sz="3200" kern="1200" dirty="0">
          <a:solidFill>
            <a:schemeClr val="accent2"/>
          </a:solidFill>
          <a:latin typeface="Myriad Pro" panose="020B0503030403020204" pitchFamily="34" charset="0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lang="zh-TW" altLang="en-US" sz="3200" kern="1200" dirty="0">
          <a:solidFill>
            <a:schemeClr val="accent2"/>
          </a:solidFill>
          <a:latin typeface="Myriad Pro" panose="020B0503030403020204" pitchFamily="34" charset="0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–"/>
        <a:defRPr lang="zh-TW" altLang="en-US" sz="3200" kern="1200" dirty="0">
          <a:solidFill>
            <a:schemeClr val="accent2"/>
          </a:solidFill>
          <a:latin typeface="Myriad Pro" panose="020B0503030403020204" pitchFamily="34" charset="0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»"/>
        <a:defRPr lang="zh-HK" altLang="en-US" sz="3200" kern="1200" dirty="0">
          <a:solidFill>
            <a:schemeClr val="accent2"/>
          </a:solidFill>
          <a:latin typeface="Myriad Pro" panose="020B0503030403020204" pitchFamily="34" charset="0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openstax.org/books/anatomy-and-physiology/pages/5-1-layers-of-the-skin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creativecommons.org/licenses/by/4.0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openstax.org/books/anatomy-and-physiology/pages/5-1-layers-of-the-skin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creativecommons.org/licenses/by/4.0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opentext.wsu.edu/psych105/chapter/5-2-sensation-versus-perception/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creativecommons.org/licenses/by-nc-sa/4.0/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openstax.org/books/anatomy-and-physiology/pages/5-1-layers-of-the-skin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creativecommons.org/licenses/by/4.0/" TargetMode="Externa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creativecommons.org/licenses/by/4.0/" TargetMode="External"/><Relationship Id="rId3" Type="http://schemas.openxmlformats.org/officeDocument/2006/relationships/image" Target="../media/image14.jpeg"/><Relationship Id="rId7" Type="http://schemas.openxmlformats.org/officeDocument/2006/relationships/hyperlink" Target="https://openstax.org/books/anatomy-and-physiology/pages/5-1-layers-of-the-skin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creativecommons.org/licenses/by-nc-sa/4.0/" TargetMode="External"/><Relationship Id="rId5" Type="http://schemas.openxmlformats.org/officeDocument/2006/relationships/hyperlink" Target="https://opentext.wsu.edu/psych105/chapter/5-2-sensation-versus-perception/" TargetMode="Externa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creativecommons.org/licenses/by-nc-sa/4.0/" TargetMode="External"/><Relationship Id="rId5" Type="http://schemas.openxmlformats.org/officeDocument/2006/relationships/hyperlink" Target="https://opentext.wsu.edu/psych105/chapter/5-2-sensation-versus-perception/" TargetMode="External"/><Relationship Id="rId4" Type="http://schemas.openxmlformats.org/officeDocument/2006/relationships/image" Target="../media/image23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openstax.org/books/anatomy-and-physiology/pages/5-1-layers-of-the-skin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creativecommons.org/licenses/by/4.0/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openstax.org/books/anatomy-and-physiology/pages/5-1-layers-of-the-skin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creativecommons.org/licenses/by/4.0/" TargetMode="Externa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openstax.org/books/anatomy-and-physiology/pages/5-1-layers-of-the-skin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creativecommons.org/licenses/by/4.0/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openstax.org/books/anatomy-and-physiology/pages/5-1-layers-of-the-skin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creativecommons.org/licenses/by/4.0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258293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62868" y="3410145"/>
            <a:ext cx="3175027" cy="305708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677334" y="1930401"/>
            <a:ext cx="6290912" cy="381824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HK" dirty="0"/>
              <a:t>The Structure of the Skin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4294967295"/>
          </p:nvPr>
        </p:nvSpPr>
        <p:spPr>
          <a:xfrm>
            <a:off x="871451" y="2115891"/>
            <a:ext cx="5986549" cy="3673412"/>
          </a:xfrm>
        </p:spPr>
        <p:txBody>
          <a:bodyPr>
            <a:normAutofit/>
          </a:bodyPr>
          <a:lstStyle/>
          <a:p>
            <a:r>
              <a:rPr lang="en-US" altLang="en-US" sz="2200" dirty="0"/>
              <a:t>Hair follicles, hair and erector muscles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2200" dirty="0"/>
              <a:t>Structure of hair follicles: Sac-like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2200" dirty="0"/>
              <a:t>Extending from the epidermis to the dermis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2200" dirty="0"/>
              <a:t>Erector muscles are attached to each hair follicle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2200" dirty="0"/>
              <a:t>Involuntary action:</a:t>
            </a:r>
          </a:p>
          <a:p>
            <a:pPr lvl="2"/>
            <a:r>
              <a:rPr lang="en-US" altLang="en-US" sz="2200" dirty="0"/>
              <a:t>Contraction: Hair becomes erect</a:t>
            </a:r>
          </a:p>
          <a:p>
            <a:pPr lvl="2"/>
            <a:r>
              <a:rPr lang="en-US" altLang="en-US" sz="2200" dirty="0"/>
              <a:t>Relaxation: Hair lies flat</a:t>
            </a:r>
          </a:p>
        </p:txBody>
      </p:sp>
      <p:sp>
        <p:nvSpPr>
          <p:cNvPr id="8" name="Right Arrow 7"/>
          <p:cNvSpPr/>
          <p:nvPr/>
        </p:nvSpPr>
        <p:spPr>
          <a:xfrm>
            <a:off x="4095872" y="1561069"/>
            <a:ext cx="650548" cy="19950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/>
          </a:p>
        </p:txBody>
      </p:sp>
      <p:sp>
        <p:nvSpPr>
          <p:cNvPr id="9" name="TextBox 8"/>
          <p:cNvSpPr txBox="1"/>
          <p:nvPr/>
        </p:nvSpPr>
        <p:spPr>
          <a:xfrm>
            <a:off x="4762427" y="1427631"/>
            <a:ext cx="10976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Myriad Pro" panose="020B0503030403020204" charset="0"/>
              </a:rPr>
              <a:t>Dermis</a:t>
            </a:r>
            <a:endParaRPr lang="en-HK" sz="2400" dirty="0">
              <a:latin typeface="Myriad Pro" panose="020B050303040302020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376295" y="2460170"/>
            <a:ext cx="1001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K" u="sng" dirty="0">
                <a:latin typeface="Myriad Pro" panose="020B0503030403020204" charset="0"/>
              </a:rPr>
              <a:t>The Skin</a:t>
            </a:r>
          </a:p>
        </p:txBody>
      </p:sp>
      <p:sp>
        <p:nvSpPr>
          <p:cNvPr id="15" name="Left Brace 14"/>
          <p:cNvSpPr/>
          <p:nvPr/>
        </p:nvSpPr>
        <p:spPr>
          <a:xfrm>
            <a:off x="7796810" y="4291560"/>
            <a:ext cx="349663" cy="1457083"/>
          </a:xfrm>
          <a:prstGeom prst="lef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HK"/>
          </a:p>
        </p:txBody>
      </p:sp>
      <p:sp>
        <p:nvSpPr>
          <p:cNvPr id="16" name="TextBox 15"/>
          <p:cNvSpPr txBox="1"/>
          <p:nvPr/>
        </p:nvSpPr>
        <p:spPr>
          <a:xfrm>
            <a:off x="6968246" y="4835435"/>
            <a:ext cx="869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Myriad Pro" panose="020B0503030403020204" charset="0"/>
              </a:rPr>
              <a:t>Dermis</a:t>
            </a:r>
            <a:endParaRPr lang="en-HK" dirty="0">
              <a:latin typeface="Myriad Pro" panose="020B0503030403020204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7202352" y="5544589"/>
            <a:ext cx="1243148" cy="798713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6968246" y="4835435"/>
            <a:ext cx="2305756" cy="1108510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406673" y="5748643"/>
            <a:ext cx="1605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Myriad Pro" panose="020B0503030403020204" charset="0"/>
              </a:rPr>
              <a:t>Erector muscle</a:t>
            </a:r>
            <a:endParaRPr lang="en-HK" dirty="0">
              <a:latin typeface="Myriad Pro" panose="020B050303040302020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953159" y="6158635"/>
            <a:ext cx="1254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Myriad Pro" panose="020B0503030403020204" charset="0"/>
              </a:rPr>
              <a:t>Hair follicle</a:t>
            </a:r>
            <a:endParaRPr lang="en-HK" dirty="0">
              <a:latin typeface="Myriad Pro" panose="020B050303040302020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8162868" y="6471206"/>
            <a:ext cx="379941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rgbClr val="424242"/>
                </a:solidFill>
                <a:latin typeface="Neue Helvetica W01"/>
              </a:rPr>
              <a:t>Source: </a:t>
            </a:r>
            <a:r>
              <a:rPr lang="en-US" sz="1100" dirty="0">
                <a:solidFill>
                  <a:srgbClr val="424242"/>
                </a:solidFill>
                <a:latin typeface="Neue Helvetica W01"/>
                <a:hlinkClick r:id="rId3"/>
              </a:rPr>
              <a:t>Layer of Skin</a:t>
            </a:r>
            <a:r>
              <a:rPr lang="en-US" sz="1100" dirty="0">
                <a:solidFill>
                  <a:srgbClr val="424242"/>
                </a:solidFill>
                <a:latin typeface="Neue Helvetica W01"/>
              </a:rPr>
              <a:t> / </a:t>
            </a:r>
            <a:r>
              <a:rPr lang="en-US" sz="1100" dirty="0" err="1">
                <a:solidFill>
                  <a:srgbClr val="424242"/>
                </a:solidFill>
                <a:latin typeface="Neue Helvetica W01"/>
              </a:rPr>
              <a:t>OpenStax</a:t>
            </a:r>
            <a:r>
              <a:rPr lang="en-US" sz="1100" dirty="0">
                <a:solidFill>
                  <a:srgbClr val="424242"/>
                </a:solidFill>
                <a:latin typeface="Neue Helvetica W01"/>
              </a:rPr>
              <a:t> / </a:t>
            </a:r>
            <a:r>
              <a:rPr lang="en-US" sz="1100" dirty="0">
                <a:solidFill>
                  <a:srgbClr val="424242"/>
                </a:solidFill>
                <a:latin typeface="Neue Helvetica W01"/>
                <a:hlinkClick r:id="rId4"/>
              </a:rPr>
              <a:t>CC BY 4.0</a:t>
            </a:r>
            <a:r>
              <a:rPr lang="en-US" sz="1100" dirty="0">
                <a:solidFill>
                  <a:srgbClr val="424242"/>
                </a:solidFill>
                <a:latin typeface="Neue Helvetica W01"/>
              </a:rPr>
              <a:t> </a:t>
            </a:r>
            <a:endParaRPr lang="en-US" sz="1100" dirty="0"/>
          </a:p>
        </p:txBody>
      </p:sp>
      <p:sp>
        <p:nvSpPr>
          <p:cNvPr id="24" name="TextBox 23"/>
          <p:cNvSpPr txBox="1"/>
          <p:nvPr/>
        </p:nvSpPr>
        <p:spPr>
          <a:xfrm>
            <a:off x="2324544" y="1407181"/>
            <a:ext cx="17356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K" sz="2800" dirty="0">
                <a:ln w="0"/>
                <a:solidFill>
                  <a:schemeClr val="bg2">
                    <a:lumMod val="9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yriad Pro" panose="020B0503030403020204" charset="0"/>
              </a:rPr>
              <a:t>Epidermis</a:t>
            </a:r>
          </a:p>
        </p:txBody>
      </p:sp>
      <p:sp>
        <p:nvSpPr>
          <p:cNvPr id="25" name="Right Arrow 24"/>
          <p:cNvSpPr/>
          <p:nvPr/>
        </p:nvSpPr>
        <p:spPr>
          <a:xfrm>
            <a:off x="1567967" y="1587648"/>
            <a:ext cx="650548" cy="19950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/>
          </a:p>
        </p:txBody>
      </p:sp>
      <p:sp>
        <p:nvSpPr>
          <p:cNvPr id="26" name="TextBox 25"/>
          <p:cNvSpPr txBox="1"/>
          <p:nvPr/>
        </p:nvSpPr>
        <p:spPr>
          <a:xfrm>
            <a:off x="677334" y="1407181"/>
            <a:ext cx="8435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K" sz="2800" dirty="0">
                <a:ln w="0"/>
                <a:solidFill>
                  <a:schemeClr val="bg2">
                    <a:lumMod val="9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yriad Pro" panose="020B0503030403020204" charset="0"/>
              </a:rPr>
              <a:t>Skin</a:t>
            </a:r>
            <a:endParaRPr lang="en-HK" dirty="0">
              <a:solidFill>
                <a:schemeClr val="bg2">
                  <a:lumMod val="90000"/>
                </a:schemeClr>
              </a:solidFill>
              <a:latin typeface="Myriad Pro" panose="020B0503030403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87305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62868" y="3410145"/>
            <a:ext cx="3175027" cy="305708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756478" y="1930401"/>
            <a:ext cx="6211767" cy="403550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HK" dirty="0"/>
              <a:t>The Structure of the Skin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4294967295"/>
          </p:nvPr>
        </p:nvSpPr>
        <p:spPr>
          <a:xfrm>
            <a:off x="744525" y="1964610"/>
            <a:ext cx="6509084" cy="4001292"/>
          </a:xfrm>
        </p:spPr>
        <p:txBody>
          <a:bodyPr>
            <a:noAutofit/>
          </a:bodyPr>
          <a:lstStyle/>
          <a:p>
            <a:r>
              <a:rPr lang="en-US" altLang="en-US" sz="2200" dirty="0"/>
              <a:t>Sebaceous glands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2200" dirty="0"/>
              <a:t>Connected to hair follicles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2200" dirty="0"/>
              <a:t>Produce sebum which keep the skin soft and waterproof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2200" dirty="0"/>
              <a:t>Also slow down the growth of pathogens</a:t>
            </a:r>
          </a:p>
          <a:p>
            <a:r>
              <a:rPr lang="en-US" altLang="en-US" sz="2200" dirty="0"/>
              <a:t>Sweat glands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2200" dirty="0"/>
              <a:t>Sweat composition: water, minerals and urea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2200" dirty="0"/>
              <a:t>Sweating (sweat secretion):</a:t>
            </a:r>
          </a:p>
          <a:p>
            <a:pPr lvl="2"/>
            <a:r>
              <a:rPr lang="en-US" altLang="en-US" sz="2200" dirty="0"/>
              <a:t>Through sweat duct and sweat pore</a:t>
            </a:r>
          </a:p>
          <a:p>
            <a:pPr lvl="2">
              <a:buFont typeface="Arial" panose="020B0604020202020204" pitchFamily="34" charset="0"/>
              <a:buChar char="•"/>
            </a:pPr>
            <a:endParaRPr lang="en-US" sz="22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2200" dirty="0"/>
          </a:p>
        </p:txBody>
      </p:sp>
      <p:sp>
        <p:nvSpPr>
          <p:cNvPr id="8" name="Right Arrow 7"/>
          <p:cNvSpPr/>
          <p:nvPr/>
        </p:nvSpPr>
        <p:spPr>
          <a:xfrm>
            <a:off x="4242795" y="1605682"/>
            <a:ext cx="650548" cy="19950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/>
          </a:p>
        </p:txBody>
      </p:sp>
      <p:sp>
        <p:nvSpPr>
          <p:cNvPr id="9" name="TextBox 8"/>
          <p:cNvSpPr txBox="1"/>
          <p:nvPr/>
        </p:nvSpPr>
        <p:spPr>
          <a:xfrm>
            <a:off x="4998392" y="1443187"/>
            <a:ext cx="10976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Myriad Pro" panose="020B0503030403020204" charset="0"/>
              </a:rPr>
              <a:t>Dermis</a:t>
            </a:r>
            <a:endParaRPr lang="en-HK" sz="2400" dirty="0">
              <a:latin typeface="Myriad Pro" panose="020B050303040302020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159353" y="3006386"/>
            <a:ext cx="1001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K" u="sng" dirty="0">
                <a:latin typeface="Myriad Pro" panose="020B0503030403020204" charset="0"/>
              </a:rPr>
              <a:t>The Skin</a:t>
            </a:r>
          </a:p>
        </p:txBody>
      </p:sp>
      <p:sp>
        <p:nvSpPr>
          <p:cNvPr id="15" name="Left Brace 14"/>
          <p:cNvSpPr/>
          <p:nvPr/>
        </p:nvSpPr>
        <p:spPr>
          <a:xfrm>
            <a:off x="7796810" y="4291560"/>
            <a:ext cx="349663" cy="1410971"/>
          </a:xfrm>
          <a:prstGeom prst="lef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HK"/>
          </a:p>
        </p:txBody>
      </p:sp>
      <p:sp>
        <p:nvSpPr>
          <p:cNvPr id="16" name="TextBox 15"/>
          <p:cNvSpPr txBox="1"/>
          <p:nvPr/>
        </p:nvSpPr>
        <p:spPr>
          <a:xfrm>
            <a:off x="6990095" y="4812379"/>
            <a:ext cx="869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Myriad Pro" panose="020B0503030403020204" charset="0"/>
              </a:rPr>
              <a:t>Dermis</a:t>
            </a:r>
            <a:endParaRPr lang="en-HK" dirty="0">
              <a:latin typeface="Myriad Pro" panose="020B0503030403020204" charset="0"/>
            </a:endParaRPr>
          </a:p>
        </p:txBody>
      </p:sp>
      <p:cxnSp>
        <p:nvCxnSpPr>
          <p:cNvPr id="11" name="Straight Arrow Connector 10"/>
          <p:cNvCxnSpPr>
            <a:stCxn id="22" idx="2"/>
          </p:cNvCxnSpPr>
          <p:nvPr/>
        </p:nvCxnSpPr>
        <p:spPr>
          <a:xfrm>
            <a:off x="8655354" y="2971959"/>
            <a:ext cx="1453846" cy="2336641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21" idx="2"/>
          </p:cNvCxnSpPr>
          <p:nvPr/>
        </p:nvCxnSpPr>
        <p:spPr>
          <a:xfrm>
            <a:off x="7755307" y="4016538"/>
            <a:ext cx="1083893" cy="1063462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7120357" y="3370207"/>
            <a:ext cx="12698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Myriad Pro" panose="020B0503030403020204" charset="0"/>
              </a:rPr>
              <a:t>Sebaceous </a:t>
            </a:r>
          </a:p>
          <a:p>
            <a:r>
              <a:rPr lang="en-US" dirty="0">
                <a:latin typeface="Myriad Pro" panose="020B0503030403020204" charset="0"/>
              </a:rPr>
              <a:t>gland</a:t>
            </a:r>
            <a:endParaRPr lang="en-HK" dirty="0">
              <a:latin typeface="Myriad Pro" panose="020B050303040302020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971641" y="2602627"/>
            <a:ext cx="13674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Myriad Pro" panose="020B0503030403020204" charset="0"/>
              </a:rPr>
              <a:t>Sweat gland</a:t>
            </a:r>
            <a:endParaRPr lang="en-HK" dirty="0">
              <a:latin typeface="Myriad Pro" panose="020B050303040302020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392030" y="1427880"/>
            <a:ext cx="17356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K" sz="2800" dirty="0">
                <a:ln w="0"/>
                <a:solidFill>
                  <a:schemeClr val="bg2">
                    <a:lumMod val="9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yriad Pro" panose="020B0503030403020204" charset="0"/>
              </a:rPr>
              <a:t>Epidermis</a:t>
            </a:r>
          </a:p>
        </p:txBody>
      </p:sp>
      <p:sp>
        <p:nvSpPr>
          <p:cNvPr id="24" name="Right Arrow 23"/>
          <p:cNvSpPr/>
          <p:nvPr/>
        </p:nvSpPr>
        <p:spPr>
          <a:xfrm>
            <a:off x="1556813" y="1608058"/>
            <a:ext cx="650548" cy="19950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/>
          </a:p>
        </p:txBody>
      </p:sp>
      <p:sp>
        <p:nvSpPr>
          <p:cNvPr id="25" name="TextBox 24"/>
          <p:cNvSpPr txBox="1"/>
          <p:nvPr/>
        </p:nvSpPr>
        <p:spPr>
          <a:xfrm>
            <a:off x="677334" y="1407181"/>
            <a:ext cx="8435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K" sz="2800" dirty="0">
                <a:ln w="0"/>
                <a:solidFill>
                  <a:schemeClr val="bg2">
                    <a:lumMod val="9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yriad Pro" panose="020B0503030403020204" charset="0"/>
              </a:rPr>
              <a:t>Skin</a:t>
            </a:r>
            <a:endParaRPr lang="en-HK" dirty="0">
              <a:solidFill>
                <a:schemeClr val="bg2">
                  <a:lumMod val="90000"/>
                </a:schemeClr>
              </a:solidFill>
              <a:latin typeface="Myriad Pro" panose="020B050303040302020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7837587" y="6469960"/>
            <a:ext cx="379941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rgbClr val="424242"/>
                </a:solidFill>
                <a:latin typeface="Neue Helvetica W01"/>
              </a:rPr>
              <a:t>Source: </a:t>
            </a:r>
            <a:r>
              <a:rPr lang="en-US" sz="1100" dirty="0">
                <a:solidFill>
                  <a:srgbClr val="424242"/>
                </a:solidFill>
                <a:latin typeface="Neue Helvetica W01"/>
                <a:hlinkClick r:id="rId3"/>
              </a:rPr>
              <a:t>Layer of Skin</a:t>
            </a:r>
            <a:r>
              <a:rPr lang="en-US" sz="1100" dirty="0">
                <a:solidFill>
                  <a:srgbClr val="424242"/>
                </a:solidFill>
                <a:latin typeface="Neue Helvetica W01"/>
              </a:rPr>
              <a:t> / </a:t>
            </a:r>
            <a:r>
              <a:rPr lang="en-US" sz="1100" dirty="0" err="1">
                <a:solidFill>
                  <a:srgbClr val="424242"/>
                </a:solidFill>
                <a:latin typeface="Neue Helvetica W01"/>
              </a:rPr>
              <a:t>OpenStax</a:t>
            </a:r>
            <a:r>
              <a:rPr lang="en-US" sz="1100" dirty="0">
                <a:solidFill>
                  <a:srgbClr val="424242"/>
                </a:solidFill>
                <a:latin typeface="Neue Helvetica W01"/>
              </a:rPr>
              <a:t> / </a:t>
            </a:r>
            <a:r>
              <a:rPr lang="en-US" sz="1100" dirty="0">
                <a:solidFill>
                  <a:srgbClr val="424242"/>
                </a:solidFill>
                <a:latin typeface="Neue Helvetica W01"/>
                <a:hlinkClick r:id="rId4"/>
              </a:rPr>
              <a:t>CC BY 4.0</a:t>
            </a:r>
            <a:r>
              <a:rPr lang="en-US" sz="1100" dirty="0">
                <a:solidFill>
                  <a:srgbClr val="424242"/>
                </a:solidFill>
                <a:latin typeface="Neue Helvetica W01"/>
              </a:rPr>
              <a:t> 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7565139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77333" y="1930401"/>
            <a:ext cx="4949743" cy="415816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HK" dirty="0"/>
              <a:t>The Structure of the Skin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4294967295"/>
          </p:nvPr>
        </p:nvSpPr>
        <p:spPr>
          <a:xfrm>
            <a:off x="701527" y="1995892"/>
            <a:ext cx="4786764" cy="4057807"/>
          </a:xfrm>
        </p:spPr>
        <p:txBody>
          <a:bodyPr>
            <a:normAutofit fontScale="925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200" dirty="0"/>
              <a:t>Sensory receptors and nerves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/>
              <a:t>Sense organ with various receptors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200" dirty="0"/>
              <a:t>E.g. Temperature, pain and touch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/>
              <a:t>Blood vessels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/>
              <a:t>Supplying oxygen and nutrients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/>
              <a:t>Removing CO</a:t>
            </a:r>
            <a:r>
              <a:rPr lang="en-US" sz="2200" baseline="-25000" dirty="0"/>
              <a:t>2</a:t>
            </a:r>
            <a:r>
              <a:rPr lang="en-US" sz="2200" dirty="0"/>
              <a:t> and wastes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/>
              <a:t>Consist of shunt vessels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200" dirty="0"/>
              <a:t>Connect arterioles and </a:t>
            </a:r>
            <a:r>
              <a:rPr lang="en-US" sz="2200" dirty="0" err="1"/>
              <a:t>venules</a:t>
            </a:r>
            <a:endParaRPr lang="en-US" sz="2200" dirty="0"/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200" dirty="0"/>
              <a:t>Used for body temp. regulation</a:t>
            </a:r>
          </a:p>
          <a:p>
            <a:pPr lvl="2">
              <a:buFont typeface="Arial" panose="020B0604020202020204" pitchFamily="34" charset="0"/>
              <a:buChar char="•"/>
            </a:pPr>
            <a:endParaRPr lang="en-US" sz="22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2200" dirty="0"/>
          </a:p>
        </p:txBody>
      </p:sp>
      <p:sp>
        <p:nvSpPr>
          <p:cNvPr id="8" name="Right Arrow 7"/>
          <p:cNvSpPr/>
          <p:nvPr/>
        </p:nvSpPr>
        <p:spPr>
          <a:xfrm>
            <a:off x="4300385" y="1569038"/>
            <a:ext cx="650548" cy="19950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/>
          </a:p>
        </p:txBody>
      </p:sp>
      <p:sp>
        <p:nvSpPr>
          <p:cNvPr id="9" name="TextBox 8"/>
          <p:cNvSpPr txBox="1"/>
          <p:nvPr/>
        </p:nvSpPr>
        <p:spPr>
          <a:xfrm>
            <a:off x="5013796" y="1417639"/>
            <a:ext cx="10976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Myriad Pro" panose="020B0503030403020204" charset="0"/>
              </a:rPr>
              <a:t>Dermis</a:t>
            </a:r>
            <a:endParaRPr lang="en-HK" sz="2400" dirty="0">
              <a:latin typeface="Myriad Pro" panose="020B0503030403020204" charset="0"/>
            </a:endParaRPr>
          </a:p>
        </p:txBody>
      </p:sp>
      <p:pic>
        <p:nvPicPr>
          <p:cNvPr id="7170" name="Picture 2" descr="https://opentext.wsu.edu/psych105/wp-content/uploads/sites/48/2018/05/Pain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3728" y="1930400"/>
            <a:ext cx="6011915" cy="4074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15"/>
          <p:cNvSpPr/>
          <p:nvPr/>
        </p:nvSpPr>
        <p:spPr>
          <a:xfrm>
            <a:off x="6457950" y="6004700"/>
            <a:ext cx="564668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rgbClr val="424242"/>
                </a:solidFill>
                <a:latin typeface="Neue Helvetica W01"/>
              </a:rPr>
              <a:t>Source: </a:t>
            </a:r>
            <a:r>
              <a:rPr lang="en-US" sz="1100" dirty="0">
                <a:solidFill>
                  <a:srgbClr val="424242"/>
                </a:solidFill>
                <a:latin typeface="Neue Helvetica W01"/>
                <a:hlinkClick r:id="rId3"/>
              </a:rPr>
              <a:t>Sensation versus Perception by Kathryn Dumper, William Jenkins, Arlene Lacombe, Marilyn Lovett, and Marion </a:t>
            </a:r>
            <a:r>
              <a:rPr lang="en-US" sz="1100" dirty="0" err="1">
                <a:solidFill>
                  <a:srgbClr val="424242"/>
                </a:solidFill>
                <a:latin typeface="Neue Helvetica W01"/>
                <a:hlinkClick r:id="rId3"/>
              </a:rPr>
              <a:t>Perimutter</a:t>
            </a:r>
            <a:r>
              <a:rPr lang="en-US" sz="1100" dirty="0">
                <a:solidFill>
                  <a:srgbClr val="424242"/>
                </a:solidFill>
                <a:latin typeface="Neue Helvetica W01"/>
                <a:hlinkClick r:id="rId3"/>
              </a:rPr>
              <a:t> </a:t>
            </a:r>
            <a:r>
              <a:rPr lang="en-US" sz="1100" dirty="0">
                <a:solidFill>
                  <a:srgbClr val="424242"/>
                </a:solidFill>
                <a:latin typeface="Neue Helvetica W01"/>
              </a:rPr>
              <a:t>is licensed under </a:t>
            </a:r>
            <a:r>
              <a:rPr lang="en-US" sz="1100" dirty="0">
                <a:solidFill>
                  <a:srgbClr val="424242"/>
                </a:solidFill>
                <a:latin typeface="Neue Helvetica W01"/>
                <a:hlinkClick r:id="rId4"/>
              </a:rPr>
              <a:t>CC BY-NC-SA 4.0</a:t>
            </a:r>
            <a:r>
              <a:rPr lang="en-US" sz="1100" dirty="0">
                <a:solidFill>
                  <a:srgbClr val="424242"/>
                </a:solidFill>
                <a:latin typeface="Neue Helvetica W01"/>
              </a:rPr>
              <a:t> </a:t>
            </a:r>
            <a:endParaRPr lang="en-US" sz="1100" dirty="0"/>
          </a:p>
        </p:txBody>
      </p:sp>
      <p:sp>
        <p:nvSpPr>
          <p:cNvPr id="13" name="TextBox 12"/>
          <p:cNvSpPr txBox="1"/>
          <p:nvPr/>
        </p:nvSpPr>
        <p:spPr>
          <a:xfrm>
            <a:off x="2394592" y="1396322"/>
            <a:ext cx="17356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K" sz="2800" dirty="0">
                <a:ln w="0"/>
                <a:solidFill>
                  <a:schemeClr val="bg2">
                    <a:lumMod val="9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yriad Pro" panose="020B0503030403020204" charset="0"/>
              </a:rPr>
              <a:t>Epidermis</a:t>
            </a:r>
          </a:p>
        </p:txBody>
      </p:sp>
      <p:sp>
        <p:nvSpPr>
          <p:cNvPr id="14" name="Right Arrow 13"/>
          <p:cNvSpPr/>
          <p:nvPr/>
        </p:nvSpPr>
        <p:spPr>
          <a:xfrm>
            <a:off x="1630762" y="1581450"/>
            <a:ext cx="650548" cy="19950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/>
          </a:p>
        </p:txBody>
      </p:sp>
      <p:sp>
        <p:nvSpPr>
          <p:cNvPr id="15" name="TextBox 14"/>
          <p:cNvSpPr txBox="1"/>
          <p:nvPr/>
        </p:nvSpPr>
        <p:spPr>
          <a:xfrm>
            <a:off x="677334" y="1407181"/>
            <a:ext cx="8435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K" sz="2800" dirty="0">
                <a:ln w="0"/>
                <a:solidFill>
                  <a:schemeClr val="bg2">
                    <a:lumMod val="9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yriad Pro" panose="020B0503030403020204" charset="0"/>
              </a:rPr>
              <a:t>Skin</a:t>
            </a:r>
            <a:endParaRPr lang="en-HK" dirty="0">
              <a:solidFill>
                <a:schemeClr val="bg2">
                  <a:lumMod val="90000"/>
                </a:schemeClr>
              </a:solidFill>
              <a:latin typeface="Myriad Pro" panose="020B0503030403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57860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9224" y="2887881"/>
            <a:ext cx="3175027" cy="305708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677334" y="1930400"/>
            <a:ext cx="6690620" cy="219271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HK" dirty="0"/>
              <a:t>The Structure of the Skin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4294967295"/>
          </p:nvPr>
        </p:nvSpPr>
        <p:spPr>
          <a:xfrm>
            <a:off x="871451" y="2115891"/>
            <a:ext cx="6496503" cy="2007222"/>
          </a:xfrm>
        </p:spPr>
        <p:txBody>
          <a:bodyPr>
            <a:normAutofit fontScale="700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Subcutaneous fat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Consists of fat cells and connective tissues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A layer for insulation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Fat (or energy) storage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Reduce heat loss</a:t>
            </a:r>
          </a:p>
          <a:p>
            <a:pPr lvl="2">
              <a:buFont typeface="Arial" panose="020B0604020202020204" pitchFamily="34" charset="0"/>
              <a:buChar char="•"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8" name="Right Arrow 7"/>
          <p:cNvSpPr/>
          <p:nvPr/>
        </p:nvSpPr>
        <p:spPr>
          <a:xfrm>
            <a:off x="4057686" y="1598530"/>
            <a:ext cx="650548" cy="19950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/>
          </a:p>
        </p:txBody>
      </p:sp>
      <p:sp>
        <p:nvSpPr>
          <p:cNvPr id="13" name="TextBox 12"/>
          <p:cNvSpPr txBox="1"/>
          <p:nvPr/>
        </p:nvSpPr>
        <p:spPr>
          <a:xfrm>
            <a:off x="6998069" y="1442771"/>
            <a:ext cx="24324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Myriad Pro" panose="020B0503030403020204" charset="0"/>
              </a:rPr>
              <a:t>Subcutaneous fat</a:t>
            </a:r>
            <a:endParaRPr lang="en-HK" sz="2400" dirty="0">
              <a:latin typeface="Myriad Pro" panose="020B0503030403020204" charset="0"/>
            </a:endParaRPr>
          </a:p>
        </p:txBody>
      </p:sp>
      <p:sp>
        <p:nvSpPr>
          <p:cNvPr id="14" name="Right Arrow 13"/>
          <p:cNvSpPr/>
          <p:nvPr/>
        </p:nvSpPr>
        <p:spPr>
          <a:xfrm>
            <a:off x="6214626" y="1589038"/>
            <a:ext cx="650548" cy="19950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/>
          </a:p>
        </p:txBody>
      </p:sp>
      <p:sp>
        <p:nvSpPr>
          <p:cNvPr id="15" name="TextBox 14"/>
          <p:cNvSpPr txBox="1"/>
          <p:nvPr/>
        </p:nvSpPr>
        <p:spPr>
          <a:xfrm>
            <a:off x="4790495" y="1406349"/>
            <a:ext cx="12964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K" sz="2800" dirty="0">
                <a:ln w="0"/>
                <a:solidFill>
                  <a:schemeClr val="bg2">
                    <a:lumMod val="9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yriad Pro" panose="020B0503030403020204" charset="0"/>
              </a:rPr>
              <a:t>Dermis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636087" y="2488359"/>
            <a:ext cx="1001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K" u="sng" dirty="0">
                <a:latin typeface="Myriad Pro" panose="020B0503030403020204" charset="0"/>
              </a:rPr>
              <a:t>The Skin</a:t>
            </a:r>
          </a:p>
        </p:txBody>
      </p:sp>
      <p:sp>
        <p:nvSpPr>
          <p:cNvPr id="18" name="Left Brace 17"/>
          <p:cNvSpPr/>
          <p:nvPr/>
        </p:nvSpPr>
        <p:spPr>
          <a:xfrm rot="10800000">
            <a:off x="9817391" y="5242440"/>
            <a:ext cx="349663" cy="807527"/>
          </a:xfrm>
          <a:prstGeom prst="lef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HK"/>
          </a:p>
        </p:txBody>
      </p:sp>
      <p:sp>
        <p:nvSpPr>
          <p:cNvPr id="21" name="TextBox 20"/>
          <p:cNvSpPr txBox="1"/>
          <p:nvPr/>
        </p:nvSpPr>
        <p:spPr>
          <a:xfrm>
            <a:off x="10200708" y="5461538"/>
            <a:ext cx="18669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Myriad Pro" panose="020B0503030403020204" charset="0"/>
              </a:rPr>
              <a:t>Subcutaneous fat</a:t>
            </a:r>
            <a:endParaRPr lang="en-HK" dirty="0">
              <a:latin typeface="Myriad Pro" panose="020B050303040302020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266888" y="1407181"/>
            <a:ext cx="17356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K" sz="2800" dirty="0">
                <a:ln w="0"/>
                <a:solidFill>
                  <a:schemeClr val="bg2">
                    <a:lumMod val="9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yriad Pro" panose="020B0503030403020204" charset="0"/>
              </a:rPr>
              <a:t>Epidermis</a:t>
            </a:r>
          </a:p>
        </p:txBody>
      </p:sp>
      <p:sp>
        <p:nvSpPr>
          <p:cNvPr id="26" name="Right Arrow 25"/>
          <p:cNvSpPr/>
          <p:nvPr/>
        </p:nvSpPr>
        <p:spPr>
          <a:xfrm>
            <a:off x="1554661" y="1598531"/>
            <a:ext cx="650548" cy="19950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/>
          </a:p>
        </p:txBody>
      </p:sp>
      <p:sp>
        <p:nvSpPr>
          <p:cNvPr id="27" name="TextBox 26"/>
          <p:cNvSpPr txBox="1"/>
          <p:nvPr/>
        </p:nvSpPr>
        <p:spPr>
          <a:xfrm>
            <a:off x="677334" y="1407181"/>
            <a:ext cx="8435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K" sz="2800" dirty="0">
                <a:ln w="0"/>
                <a:solidFill>
                  <a:schemeClr val="bg2">
                    <a:lumMod val="9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yriad Pro" panose="020B0503030403020204" charset="0"/>
              </a:rPr>
              <a:t>Skin</a:t>
            </a:r>
            <a:endParaRPr lang="en-HK" dirty="0">
              <a:solidFill>
                <a:schemeClr val="bg2">
                  <a:lumMod val="90000"/>
                </a:schemeClr>
              </a:solidFill>
              <a:latin typeface="Myriad Pro" panose="020B050303040302020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7549224" y="6110348"/>
            <a:ext cx="379941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rgbClr val="424242"/>
                </a:solidFill>
                <a:latin typeface="Neue Helvetica W01"/>
              </a:rPr>
              <a:t>Source: </a:t>
            </a:r>
            <a:r>
              <a:rPr lang="en-US" sz="1100" dirty="0">
                <a:solidFill>
                  <a:srgbClr val="424242"/>
                </a:solidFill>
                <a:latin typeface="Neue Helvetica W01"/>
                <a:hlinkClick r:id="rId3"/>
              </a:rPr>
              <a:t>Layer of Skin</a:t>
            </a:r>
            <a:r>
              <a:rPr lang="en-US" sz="1100" dirty="0">
                <a:solidFill>
                  <a:srgbClr val="424242"/>
                </a:solidFill>
                <a:latin typeface="Neue Helvetica W01"/>
              </a:rPr>
              <a:t> / </a:t>
            </a:r>
            <a:r>
              <a:rPr lang="en-US" sz="1100" dirty="0" err="1">
                <a:solidFill>
                  <a:srgbClr val="424242"/>
                </a:solidFill>
                <a:latin typeface="Neue Helvetica W01"/>
              </a:rPr>
              <a:t>OpenStax</a:t>
            </a:r>
            <a:r>
              <a:rPr lang="en-US" sz="1100" dirty="0">
                <a:solidFill>
                  <a:srgbClr val="424242"/>
                </a:solidFill>
                <a:latin typeface="Neue Helvetica W01"/>
              </a:rPr>
              <a:t> / </a:t>
            </a:r>
            <a:r>
              <a:rPr lang="en-US" sz="1100" dirty="0">
                <a:solidFill>
                  <a:srgbClr val="424242"/>
                </a:solidFill>
                <a:latin typeface="Neue Helvetica W01"/>
                <a:hlinkClick r:id="rId4"/>
              </a:rPr>
              <a:t>CC BY 4.0</a:t>
            </a:r>
            <a:r>
              <a:rPr lang="en-US" sz="1100" dirty="0">
                <a:solidFill>
                  <a:srgbClr val="424242"/>
                </a:solidFill>
                <a:latin typeface="Neue Helvetica W01"/>
              </a:rPr>
              <a:t> 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3574957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圖片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3247251"/>
            <a:ext cx="3697330" cy="277210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Importance of the Skin</a:t>
            </a:r>
            <a:endParaRPr lang="en-HK" dirty="0"/>
          </a:p>
        </p:txBody>
      </p:sp>
      <p:sp>
        <p:nvSpPr>
          <p:cNvPr id="5" name="TextBox 4"/>
          <p:cNvSpPr txBox="1"/>
          <p:nvPr/>
        </p:nvSpPr>
        <p:spPr>
          <a:xfrm>
            <a:off x="677334" y="1554480"/>
            <a:ext cx="6001964" cy="1692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accent2"/>
                </a:solidFill>
                <a:latin typeface="Myriad Pro" panose="020B0503030403020204" charset="0"/>
              </a:rPr>
              <a:t>The human skin has a lot of vital functions:</a:t>
            </a:r>
          </a:p>
          <a:p>
            <a:pPr marL="285750" indent="-285750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accent2"/>
                </a:solidFill>
                <a:latin typeface="Myriad Pro" panose="020B0503030403020204" charset="0"/>
              </a:rPr>
              <a:t>Body temperature regulation</a:t>
            </a:r>
          </a:p>
          <a:p>
            <a:pPr marL="285750" indent="-285750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accent2"/>
                </a:solidFill>
                <a:latin typeface="Myriad Pro" panose="020B0503030403020204" charset="0"/>
              </a:rPr>
              <a:t>Body defense</a:t>
            </a:r>
          </a:p>
          <a:p>
            <a:pPr marL="285750" indent="-285750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accent2"/>
                </a:solidFill>
                <a:latin typeface="Myriad Pro" panose="020B0503030403020204" charset="0"/>
              </a:rPr>
              <a:t>Sensation (touch, heat and pain)</a:t>
            </a:r>
          </a:p>
          <a:p>
            <a:pPr marL="285750" indent="-285750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accent2"/>
                </a:solidFill>
                <a:latin typeface="Myriad Pro" panose="020B0503030403020204" charset="0"/>
              </a:rPr>
              <a:t>Management of water content in the body</a:t>
            </a:r>
            <a:endParaRPr lang="en-HK" sz="2000" dirty="0">
              <a:solidFill>
                <a:schemeClr val="accent2"/>
              </a:solidFill>
              <a:latin typeface="Myriad Pro" panose="020B050303040302020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40327" y="1981200"/>
            <a:ext cx="3834337" cy="30433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/>
          </a:p>
        </p:txBody>
      </p:sp>
      <p:pic>
        <p:nvPicPr>
          <p:cNvPr id="11" name="Picture 2" descr="https://opentext.wsu.edu/psych105/wp-content/uploads/sites/48/2018/05/Pain-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5668" y="4592638"/>
            <a:ext cx="2651745" cy="1797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/>
          <a:srcRect l="30543" r="20755" b="7085"/>
          <a:stretch/>
        </p:blipFill>
        <p:spPr>
          <a:xfrm>
            <a:off x="7378700" y="1270000"/>
            <a:ext cx="3465689" cy="2924175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5828594" y="6320850"/>
            <a:ext cx="328295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rgbClr val="424242"/>
                </a:solidFill>
                <a:latin typeface="Neue Helvetica W01"/>
              </a:rPr>
              <a:t>Source: </a:t>
            </a:r>
            <a:r>
              <a:rPr lang="en-US" sz="1100" dirty="0">
                <a:solidFill>
                  <a:srgbClr val="424242"/>
                </a:solidFill>
                <a:latin typeface="Neue Helvetica W01"/>
                <a:hlinkClick r:id="rId5"/>
              </a:rPr>
              <a:t>Sensation versus Perception </a:t>
            </a:r>
            <a:r>
              <a:rPr lang="en-US" sz="1100" dirty="0">
                <a:solidFill>
                  <a:srgbClr val="424242"/>
                </a:solidFill>
                <a:latin typeface="Neue Helvetica W01"/>
              </a:rPr>
              <a:t>is licensed under </a:t>
            </a:r>
            <a:r>
              <a:rPr lang="en-US" sz="1100" dirty="0">
                <a:solidFill>
                  <a:srgbClr val="424242"/>
                </a:solidFill>
                <a:latin typeface="Neue Helvetica W01"/>
                <a:hlinkClick r:id="rId6"/>
              </a:rPr>
              <a:t>CC BY-NC-SA 4.0</a:t>
            </a:r>
            <a:r>
              <a:rPr lang="en-US" sz="1100" dirty="0">
                <a:solidFill>
                  <a:srgbClr val="424242"/>
                </a:solidFill>
                <a:latin typeface="Neue Helvetica W01"/>
              </a:rPr>
              <a:t> </a:t>
            </a:r>
            <a:endParaRPr lang="en-US" sz="1100" dirty="0"/>
          </a:p>
        </p:txBody>
      </p:sp>
      <p:sp>
        <p:nvSpPr>
          <p:cNvPr id="18" name="Rectangle 17"/>
          <p:cNvSpPr/>
          <p:nvPr/>
        </p:nvSpPr>
        <p:spPr>
          <a:xfrm>
            <a:off x="7627413" y="4194175"/>
            <a:ext cx="379941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rgbClr val="424242"/>
                </a:solidFill>
                <a:latin typeface="Neue Helvetica W01"/>
              </a:rPr>
              <a:t>Source: </a:t>
            </a:r>
            <a:r>
              <a:rPr lang="en-US" sz="1100" dirty="0">
                <a:solidFill>
                  <a:srgbClr val="424242"/>
                </a:solidFill>
                <a:latin typeface="Neue Helvetica W01"/>
                <a:hlinkClick r:id="rId7"/>
              </a:rPr>
              <a:t>Layer of Skin</a:t>
            </a:r>
            <a:r>
              <a:rPr lang="en-US" sz="1100" dirty="0">
                <a:solidFill>
                  <a:srgbClr val="424242"/>
                </a:solidFill>
                <a:latin typeface="Neue Helvetica W01"/>
              </a:rPr>
              <a:t> / </a:t>
            </a:r>
            <a:r>
              <a:rPr lang="en-US" sz="1100" dirty="0" err="1">
                <a:solidFill>
                  <a:srgbClr val="424242"/>
                </a:solidFill>
                <a:latin typeface="Neue Helvetica W01"/>
              </a:rPr>
              <a:t>OpenStax</a:t>
            </a:r>
            <a:r>
              <a:rPr lang="en-US" sz="1100" dirty="0">
                <a:solidFill>
                  <a:srgbClr val="424242"/>
                </a:solidFill>
                <a:latin typeface="Neue Helvetica W01"/>
              </a:rPr>
              <a:t> / </a:t>
            </a:r>
            <a:r>
              <a:rPr lang="en-US" sz="1100" dirty="0">
                <a:solidFill>
                  <a:srgbClr val="424242"/>
                </a:solidFill>
                <a:latin typeface="Neue Helvetica W01"/>
                <a:hlinkClick r:id="rId8"/>
              </a:rPr>
              <a:t>CC BY 4.0</a:t>
            </a:r>
            <a:r>
              <a:rPr lang="en-US" sz="1100" dirty="0">
                <a:solidFill>
                  <a:srgbClr val="424242"/>
                </a:solidFill>
                <a:latin typeface="Neue Helvetica W01"/>
              </a:rPr>
              <a:t> 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9397175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Importance of the Skin</a:t>
            </a:r>
            <a:endParaRPr lang="en-HK" dirty="0"/>
          </a:p>
        </p:txBody>
      </p:sp>
      <p:sp>
        <p:nvSpPr>
          <p:cNvPr id="6" name="TextBox 5"/>
          <p:cNvSpPr txBox="1"/>
          <p:nvPr/>
        </p:nvSpPr>
        <p:spPr>
          <a:xfrm>
            <a:off x="714117" y="1468735"/>
            <a:ext cx="44454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accent2"/>
                </a:solidFill>
                <a:latin typeface="Myriad Pro" panose="020B0503030403020204" charset="0"/>
              </a:rPr>
              <a:t>Body temperature regulation:</a:t>
            </a:r>
            <a:endParaRPr lang="en-HK" sz="2400" dirty="0">
              <a:solidFill>
                <a:schemeClr val="accent2"/>
              </a:solidFill>
              <a:latin typeface="Myriad Pro" panose="020B050303040302020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4117" y="2003367"/>
            <a:ext cx="80922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000" dirty="0">
                <a:solidFill>
                  <a:schemeClr val="accent2"/>
                </a:solidFill>
                <a:latin typeface="Myriad Pro" panose="020B0503030403020204" charset="0"/>
              </a:rPr>
              <a:t>Under</a:t>
            </a:r>
            <a:r>
              <a:rPr lang="en-US" sz="2000" dirty="0">
                <a:latin typeface="Myriad Pro" panose="020B0503030403020204" charset="0"/>
              </a:rPr>
              <a:t> </a:t>
            </a:r>
            <a:r>
              <a:rPr lang="en-US" sz="2000" dirty="0">
                <a:solidFill>
                  <a:srgbClr val="FF0000"/>
                </a:solidFill>
                <a:latin typeface="Myriad Pro" panose="020B0503030403020204" charset="0"/>
              </a:rPr>
              <a:t>hot </a:t>
            </a:r>
            <a:r>
              <a:rPr lang="en-US" sz="2000" dirty="0">
                <a:solidFill>
                  <a:schemeClr val="accent2"/>
                </a:solidFill>
                <a:latin typeface="Myriad Pro" panose="020B0503030403020204" charset="0"/>
              </a:rPr>
              <a:t>conditions: Heat loss from the skin (or body) </a:t>
            </a:r>
            <a:r>
              <a:rPr lang="en-US" sz="2000" dirty="0">
                <a:solidFill>
                  <a:srgbClr val="FF0000"/>
                </a:solidFill>
                <a:latin typeface="Myriad Pro" panose="020B0503030403020204" charset="0"/>
              </a:rPr>
              <a:t>increases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>
                <a:solidFill>
                  <a:schemeClr val="accent2"/>
                </a:solidFill>
                <a:latin typeface="Myriad Pro" panose="020B0503030403020204" charset="0"/>
              </a:rPr>
              <a:t>Under</a:t>
            </a:r>
            <a:r>
              <a:rPr lang="en-US" sz="2000" dirty="0">
                <a:latin typeface="Myriad Pro" panose="020B0503030403020204" charset="0"/>
              </a:rPr>
              <a:t> </a:t>
            </a:r>
            <a:r>
              <a:rPr lang="en-US" sz="2000" dirty="0">
                <a:solidFill>
                  <a:srgbClr val="0070C0"/>
                </a:solidFill>
                <a:latin typeface="Myriad Pro" panose="020B0503030403020204" charset="0"/>
              </a:rPr>
              <a:t>cold</a:t>
            </a:r>
            <a:r>
              <a:rPr lang="en-US" sz="2000" dirty="0">
                <a:latin typeface="Myriad Pro" panose="020B0503030403020204" charset="0"/>
              </a:rPr>
              <a:t> </a:t>
            </a:r>
            <a:r>
              <a:rPr lang="en-US" sz="2000" dirty="0">
                <a:solidFill>
                  <a:schemeClr val="accent2"/>
                </a:solidFill>
                <a:latin typeface="Myriad Pro" panose="020B0503030403020204" charset="0"/>
              </a:rPr>
              <a:t>conditions: Heat loss from the skin (or body) </a:t>
            </a:r>
            <a:r>
              <a:rPr lang="en-US" sz="2000" dirty="0">
                <a:solidFill>
                  <a:srgbClr val="0070C0"/>
                </a:solidFill>
                <a:latin typeface="Myriad Pro" panose="020B0503030403020204" charset="0"/>
              </a:rPr>
              <a:t>decreases</a:t>
            </a:r>
            <a:endParaRPr lang="en-HK" sz="2000" dirty="0">
              <a:solidFill>
                <a:srgbClr val="0070C0"/>
              </a:solidFill>
              <a:latin typeface="Myriad Pro" panose="020B0503030403020204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2019993" y="4688378"/>
            <a:ext cx="5943600" cy="83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2019993" y="3150524"/>
            <a:ext cx="2194560" cy="914400"/>
          </a:xfrm>
          <a:prstGeom prst="rect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Myriad Pro" panose="020B0503030403020204" charset="0"/>
              </a:rPr>
              <a:t>Body temperature higher than normal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  <a:latin typeface="Myriad Pro" panose="020B0503030403020204" charset="0"/>
              </a:rPr>
              <a:t>(Heat gain &gt; heat loss)</a:t>
            </a:r>
            <a:endParaRPr lang="en-HK" sz="1400" dirty="0">
              <a:solidFill>
                <a:schemeClr val="tx1"/>
              </a:solidFill>
              <a:latin typeface="Myriad Pro" panose="020B050303040302020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769033" y="3150524"/>
            <a:ext cx="2194560" cy="914400"/>
          </a:xfrm>
          <a:prstGeom prst="rect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Myriad Pro" panose="020B0503030403020204" charset="0"/>
              </a:rPr>
              <a:t>Heat loss to surrounding increases</a:t>
            </a:r>
            <a:endParaRPr lang="en-HK" sz="1400" dirty="0">
              <a:solidFill>
                <a:schemeClr val="tx1"/>
              </a:solidFill>
              <a:latin typeface="Myriad Pro" panose="020B050303040302020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019993" y="5320145"/>
            <a:ext cx="2194560" cy="9144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Myriad Pro" panose="020B0503030403020204" charset="0"/>
              </a:rPr>
              <a:t>Body temperature lower than normal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  <a:latin typeface="Myriad Pro" panose="020B0503030403020204" charset="0"/>
              </a:rPr>
              <a:t>(Heat loss &gt; heat gain)</a:t>
            </a:r>
            <a:endParaRPr lang="en-HK" sz="1400" dirty="0">
              <a:solidFill>
                <a:schemeClr val="tx1"/>
              </a:solidFill>
              <a:latin typeface="Myriad Pro" panose="020B050303040302020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769033" y="5320145"/>
            <a:ext cx="2194560" cy="9144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Myriad Pro" panose="020B0503030403020204" charset="0"/>
              </a:rPr>
              <a:t>Heat loss to surrounding decreases</a:t>
            </a:r>
            <a:endParaRPr lang="en-HK" sz="1400" dirty="0">
              <a:solidFill>
                <a:schemeClr val="tx1"/>
              </a:solidFill>
              <a:latin typeface="Myriad Pro" panose="020B050303040302020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830339" y="4367686"/>
            <a:ext cx="2290657" cy="64138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Body normal temperature (37 </a:t>
            </a:r>
            <a:r>
              <a:rPr lang="en-US" baseline="30000" dirty="0" err="1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US" dirty="0" err="1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HK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Right Arrow 14"/>
          <p:cNvSpPr/>
          <p:nvPr/>
        </p:nvSpPr>
        <p:spPr>
          <a:xfrm>
            <a:off x="4322618" y="3433156"/>
            <a:ext cx="1363287" cy="349135"/>
          </a:xfrm>
          <a:prstGeom prst="rightArrow">
            <a:avLst/>
          </a:prstGeom>
          <a:solidFill>
            <a:srgbClr val="FFC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/>
          </a:p>
        </p:txBody>
      </p:sp>
      <p:sp>
        <p:nvSpPr>
          <p:cNvPr id="16" name="Down Arrow 15"/>
          <p:cNvSpPr/>
          <p:nvPr/>
        </p:nvSpPr>
        <p:spPr>
          <a:xfrm>
            <a:off x="6709785" y="4132954"/>
            <a:ext cx="332509" cy="505324"/>
          </a:xfrm>
          <a:prstGeom prst="downArrow">
            <a:avLst/>
          </a:prstGeom>
          <a:solidFill>
            <a:srgbClr val="FFC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/>
          </a:p>
        </p:txBody>
      </p:sp>
      <p:sp>
        <p:nvSpPr>
          <p:cNvPr id="17" name="Down Arrow 16"/>
          <p:cNvSpPr/>
          <p:nvPr/>
        </p:nvSpPr>
        <p:spPr>
          <a:xfrm rot="10800000">
            <a:off x="2909041" y="4123989"/>
            <a:ext cx="332509" cy="505324"/>
          </a:xfrm>
          <a:prstGeom prst="downArrow">
            <a:avLst/>
          </a:prstGeom>
          <a:solidFill>
            <a:srgbClr val="FFC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/>
          </a:p>
        </p:txBody>
      </p:sp>
      <p:sp>
        <p:nvSpPr>
          <p:cNvPr id="18" name="Right Arrow 17"/>
          <p:cNvSpPr/>
          <p:nvPr/>
        </p:nvSpPr>
        <p:spPr>
          <a:xfrm>
            <a:off x="4322618" y="5594464"/>
            <a:ext cx="1363287" cy="349135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/>
          </a:p>
        </p:txBody>
      </p:sp>
      <p:sp>
        <p:nvSpPr>
          <p:cNvPr id="20" name="Down Arrow 19"/>
          <p:cNvSpPr/>
          <p:nvPr/>
        </p:nvSpPr>
        <p:spPr>
          <a:xfrm>
            <a:off x="2909041" y="4764721"/>
            <a:ext cx="332509" cy="505324"/>
          </a:xfrm>
          <a:prstGeom prst="downArrow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/>
          </a:p>
        </p:txBody>
      </p:sp>
      <p:sp>
        <p:nvSpPr>
          <p:cNvPr id="21" name="Down Arrow 20"/>
          <p:cNvSpPr/>
          <p:nvPr/>
        </p:nvSpPr>
        <p:spPr>
          <a:xfrm rot="10800000">
            <a:off x="6709785" y="4764721"/>
            <a:ext cx="332509" cy="505324"/>
          </a:xfrm>
          <a:prstGeom prst="downArrow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25094256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Importance of the Skin</a:t>
            </a:r>
            <a:endParaRPr lang="en-HK" dirty="0"/>
          </a:p>
        </p:txBody>
      </p:sp>
      <p:sp>
        <p:nvSpPr>
          <p:cNvPr id="6" name="TextBox 5"/>
          <p:cNvSpPr txBox="1"/>
          <p:nvPr/>
        </p:nvSpPr>
        <p:spPr>
          <a:xfrm>
            <a:off x="714117" y="1468735"/>
            <a:ext cx="44454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accent2"/>
                </a:solidFill>
                <a:latin typeface="Myriad Pro" panose="020B0503030403020204" charset="0"/>
              </a:rPr>
              <a:t>Body temperature regulation:</a:t>
            </a:r>
            <a:endParaRPr lang="en-HK" sz="2400" dirty="0">
              <a:solidFill>
                <a:schemeClr val="accent2"/>
              </a:solidFill>
              <a:latin typeface="Myriad Pro" panose="020B050303040302020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4117" y="2003367"/>
            <a:ext cx="29530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000" dirty="0">
                <a:solidFill>
                  <a:schemeClr val="accent2"/>
                </a:solidFill>
                <a:latin typeface="Myriad Pro" panose="020B0503030403020204" charset="0"/>
              </a:rPr>
              <a:t>Under hot conditions:</a:t>
            </a:r>
          </a:p>
        </p:txBody>
      </p:sp>
      <p:sp>
        <p:nvSpPr>
          <p:cNvPr id="19" name="Rectangle 18"/>
          <p:cNvSpPr/>
          <p:nvPr/>
        </p:nvSpPr>
        <p:spPr>
          <a:xfrm>
            <a:off x="6096000" y="1444071"/>
            <a:ext cx="2194560" cy="914400"/>
          </a:xfrm>
          <a:prstGeom prst="rect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Myriad Pro" panose="020B0503030403020204" charset="0"/>
              </a:rPr>
              <a:t>Heat loss to surrounding increases</a:t>
            </a:r>
            <a:endParaRPr lang="en-HK" sz="1400" dirty="0">
              <a:solidFill>
                <a:schemeClr val="tx1"/>
              </a:solidFill>
              <a:latin typeface="Myriad Pro" panose="020B050303040302020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2142585" y="2516128"/>
            <a:ext cx="9787466" cy="3402322"/>
            <a:chOff x="677334" y="3149600"/>
            <a:chExt cx="9787466" cy="3402322"/>
          </a:xfrm>
        </p:grpSpPr>
        <p:sp>
          <p:nvSpPr>
            <p:cNvPr id="22" name="Snip Single Corner Rectangle 21"/>
            <p:cNvSpPr/>
            <p:nvPr/>
          </p:nvSpPr>
          <p:spPr>
            <a:xfrm>
              <a:off x="677334" y="5142965"/>
              <a:ext cx="8957733" cy="1246772"/>
            </a:xfrm>
            <a:prstGeom prst="snip1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714117" y="3219796"/>
              <a:ext cx="968726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chemeClr val="accent2"/>
                  </a:solidFill>
                  <a:latin typeface="Myriad Pro" panose="020B0503030403020204" charset="0"/>
                </a:rPr>
                <a:t>Heat loss will be </a:t>
              </a:r>
              <a:r>
                <a:rPr lang="en-US" sz="2000" dirty="0">
                  <a:solidFill>
                    <a:srgbClr val="FF0000"/>
                  </a:solidFill>
                  <a:latin typeface="Myriad Pro" panose="020B0503030403020204" charset="0"/>
                </a:rPr>
                <a:t>initiated</a:t>
              </a:r>
              <a:r>
                <a:rPr lang="en-US" sz="2000" dirty="0">
                  <a:latin typeface="Myriad Pro" panose="020B0503030403020204" charset="0"/>
                </a:rPr>
                <a:t> </a:t>
              </a:r>
              <a:r>
                <a:rPr lang="en-US" sz="2000" dirty="0">
                  <a:solidFill>
                    <a:schemeClr val="accent2"/>
                  </a:solidFill>
                  <a:latin typeface="Myriad Pro" panose="020B0503030403020204" charset="0"/>
                </a:rPr>
                <a:t>and</a:t>
              </a:r>
              <a:r>
                <a:rPr lang="en-US" sz="2000" dirty="0">
                  <a:latin typeface="Myriad Pro" panose="020B0503030403020204" charset="0"/>
                </a:rPr>
                <a:t> </a:t>
              </a:r>
              <a:r>
                <a:rPr lang="en-US" sz="2000" dirty="0">
                  <a:solidFill>
                    <a:srgbClr val="FF0000"/>
                  </a:solidFill>
                  <a:latin typeface="Myriad Pro" panose="020B0503030403020204" charset="0"/>
                </a:rPr>
                <a:t>increased</a:t>
              </a:r>
              <a:r>
                <a:rPr lang="en-US" sz="2000" dirty="0">
                  <a:latin typeface="Myriad Pro" panose="020B0503030403020204" charset="0"/>
                </a:rPr>
                <a:t> </a:t>
              </a:r>
              <a:r>
                <a:rPr lang="en-US" sz="2000" dirty="0">
                  <a:solidFill>
                    <a:schemeClr val="accent2"/>
                  </a:solidFill>
                  <a:latin typeface="Myriad Pro" panose="020B0503030403020204" charset="0"/>
                </a:rPr>
                <a:t>by the heat loss </a:t>
              </a:r>
              <a:r>
                <a:rPr lang="en-US" sz="2000" dirty="0" err="1">
                  <a:solidFill>
                    <a:schemeClr val="accent2"/>
                  </a:solidFill>
                  <a:latin typeface="Myriad Pro" panose="020B0503030403020204" charset="0"/>
                </a:rPr>
                <a:t>centre</a:t>
              </a:r>
              <a:r>
                <a:rPr lang="en-US" sz="2000" dirty="0">
                  <a:solidFill>
                    <a:schemeClr val="accent2"/>
                  </a:solidFill>
                  <a:latin typeface="Myriad Pro" panose="020B0503030403020204" charset="0"/>
                </a:rPr>
                <a:t> in the hypothalamus</a:t>
              </a:r>
            </a:p>
            <a:p>
              <a:r>
                <a:rPr lang="en-US" sz="2000" dirty="0">
                  <a:solidFill>
                    <a:schemeClr val="accent2"/>
                  </a:solidFill>
                  <a:latin typeface="Myriad Pro" panose="020B0503030403020204" charset="0"/>
                </a:rPr>
                <a:t>when the body temperature is higher than normal</a:t>
              </a:r>
              <a:endParaRPr lang="en-HK" sz="2000" dirty="0">
                <a:solidFill>
                  <a:schemeClr val="accent2"/>
                </a:solidFill>
                <a:latin typeface="Myriad Pro" panose="020B0503030403020204" charset="0"/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>
              <a:off x="714117" y="3149600"/>
              <a:ext cx="9750683" cy="863600"/>
            </a:xfrm>
            <a:prstGeom prst="round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77334" y="5228483"/>
              <a:ext cx="9076716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buAutoNum type="arabicPeriod"/>
              </a:pPr>
              <a:r>
                <a:rPr lang="en-US" sz="2000" dirty="0">
                  <a:solidFill>
                    <a:schemeClr val="accent2"/>
                  </a:solidFill>
                  <a:latin typeface="Myriad Pro" panose="020B0503030403020204" charset="0"/>
                </a:rPr>
                <a:t>The blood vessels (arterioles) near the skin surface will dilate (</a:t>
              </a:r>
              <a:r>
                <a:rPr lang="en-US" sz="2000" dirty="0">
                  <a:solidFill>
                    <a:srgbClr val="FF0000"/>
                  </a:solidFill>
                  <a:latin typeface="Myriad Pro" panose="020B0503030403020204" charset="0"/>
                </a:rPr>
                <a:t>Vasodilation</a:t>
              </a:r>
              <a:r>
                <a:rPr lang="en-US" sz="2000" dirty="0">
                  <a:solidFill>
                    <a:schemeClr val="accent2"/>
                  </a:solidFill>
                  <a:latin typeface="Myriad Pro" panose="020B0503030403020204" charset="0"/>
                </a:rPr>
                <a:t>)</a:t>
              </a:r>
            </a:p>
            <a:p>
              <a:pPr marL="342900" indent="-342900">
                <a:buAutoNum type="arabicPeriod"/>
              </a:pPr>
              <a:r>
                <a:rPr lang="en-US" sz="2000" dirty="0">
                  <a:solidFill>
                    <a:srgbClr val="FF0000"/>
                  </a:solidFill>
                  <a:latin typeface="Myriad Pro" panose="020B0503030403020204" charset="0"/>
                </a:rPr>
                <a:t>Increase</a:t>
              </a:r>
              <a:r>
                <a:rPr lang="en-US" sz="2000" dirty="0">
                  <a:latin typeface="Myriad Pro" panose="020B0503030403020204" charset="0"/>
                </a:rPr>
                <a:t> </a:t>
              </a:r>
              <a:r>
                <a:rPr lang="en-US" sz="2000" dirty="0">
                  <a:solidFill>
                    <a:schemeClr val="accent2"/>
                  </a:solidFill>
                  <a:latin typeface="Myriad Pro" panose="020B0503030403020204" charset="0"/>
                </a:rPr>
                <a:t>in sweating</a:t>
              </a:r>
            </a:p>
            <a:p>
              <a:pPr marL="342900" indent="-342900">
                <a:buAutoNum type="arabicPeriod"/>
              </a:pPr>
              <a:r>
                <a:rPr lang="en-US" sz="2000" dirty="0">
                  <a:solidFill>
                    <a:schemeClr val="accent2"/>
                  </a:solidFill>
                  <a:latin typeface="Myriad Pro" panose="020B0503030403020204" charset="0"/>
                </a:rPr>
                <a:t>Hairs lie </a:t>
              </a:r>
              <a:r>
                <a:rPr lang="en-US" sz="2000" dirty="0">
                  <a:solidFill>
                    <a:srgbClr val="FF0000"/>
                  </a:solidFill>
                  <a:latin typeface="Myriad Pro" panose="020B0503030403020204" charset="0"/>
                </a:rPr>
                <a:t>flat</a:t>
              </a:r>
            </a:p>
            <a:p>
              <a:endParaRPr lang="en-HK" sz="2000" dirty="0">
                <a:latin typeface="Myriad Pro" panose="020B0503030403020204" charset="0"/>
              </a:endParaRPr>
            </a:p>
          </p:txBody>
        </p:sp>
        <p:sp>
          <p:nvSpPr>
            <p:cNvPr id="23" name="Down Arrow 22"/>
            <p:cNvSpPr/>
            <p:nvPr/>
          </p:nvSpPr>
          <p:spPr>
            <a:xfrm>
              <a:off x="5057515" y="4129349"/>
              <a:ext cx="550334" cy="897467"/>
            </a:xfrm>
            <a:prstGeom prst="downArrow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504631" y="4300556"/>
              <a:ext cx="18717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atin typeface="Myriad Pro" panose="020B0503030403020204" charset="0"/>
                </a:rPr>
                <a:t>Actions initiated</a:t>
              </a:r>
              <a:endParaRPr lang="en-HK" b="1" dirty="0">
                <a:latin typeface="Myriad Pro" panose="020B050303040302020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028852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圖片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1163" y="4373618"/>
            <a:ext cx="5144233" cy="215796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Importance of the Skin</a:t>
            </a:r>
            <a:endParaRPr lang="en-HK" dirty="0"/>
          </a:p>
        </p:txBody>
      </p:sp>
      <p:sp>
        <p:nvSpPr>
          <p:cNvPr id="6" name="TextBox 5"/>
          <p:cNvSpPr txBox="1"/>
          <p:nvPr/>
        </p:nvSpPr>
        <p:spPr>
          <a:xfrm>
            <a:off x="714117" y="1468735"/>
            <a:ext cx="44454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accent2"/>
                </a:solidFill>
                <a:latin typeface="Myriad Pro" panose="020B0503030403020204" charset="0"/>
              </a:rPr>
              <a:t>Body temperature regulation:</a:t>
            </a:r>
            <a:endParaRPr lang="en-HK" sz="2400" dirty="0">
              <a:solidFill>
                <a:schemeClr val="accent2"/>
              </a:solidFill>
              <a:latin typeface="Myriad Pro" panose="020B050303040302020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4117" y="2003367"/>
            <a:ext cx="29530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000" dirty="0">
                <a:solidFill>
                  <a:schemeClr val="accent2"/>
                </a:solidFill>
                <a:latin typeface="Myriad Pro" panose="020B0503030403020204" charset="0"/>
              </a:rPr>
              <a:t>Under </a:t>
            </a:r>
            <a:r>
              <a:rPr lang="en-US" sz="2000" dirty="0">
                <a:solidFill>
                  <a:srgbClr val="FF0000"/>
                </a:solidFill>
                <a:latin typeface="Myriad Pro" panose="020B0503030403020204" charset="0"/>
              </a:rPr>
              <a:t>hot </a:t>
            </a:r>
            <a:r>
              <a:rPr lang="en-US" sz="2000" dirty="0">
                <a:solidFill>
                  <a:schemeClr val="accent2"/>
                </a:solidFill>
                <a:latin typeface="Myriad Pro" panose="020B0503030403020204" charset="0"/>
              </a:rPr>
              <a:t>conditions: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2977814" y="2674968"/>
            <a:ext cx="9076716" cy="1716734"/>
            <a:chOff x="714117" y="3077098"/>
            <a:chExt cx="9076716" cy="1716734"/>
          </a:xfrm>
        </p:grpSpPr>
        <p:sp>
          <p:nvSpPr>
            <p:cNvPr id="22" name="Snip Single Corner Rectangle 21"/>
            <p:cNvSpPr/>
            <p:nvPr/>
          </p:nvSpPr>
          <p:spPr>
            <a:xfrm>
              <a:off x="714117" y="3077098"/>
              <a:ext cx="8957733" cy="1520302"/>
            </a:xfrm>
            <a:prstGeom prst="snip1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14117" y="3162616"/>
              <a:ext cx="9076716" cy="16312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buAutoNum type="arabicPeriod"/>
              </a:pPr>
              <a:r>
                <a:rPr lang="en-US" sz="2000" dirty="0">
                  <a:solidFill>
                    <a:schemeClr val="accent2"/>
                  </a:solidFill>
                  <a:latin typeface="Myriad Pro" panose="020B0503030403020204" charset="0"/>
                </a:rPr>
                <a:t>The blood vessels (arterioles) near the skin surface will dilate (</a:t>
              </a:r>
              <a:r>
                <a:rPr lang="en-US" sz="2000" dirty="0">
                  <a:solidFill>
                    <a:srgbClr val="FF0000"/>
                  </a:solidFill>
                  <a:latin typeface="Myriad Pro" panose="020B0503030403020204" charset="0"/>
                </a:rPr>
                <a:t>Vasodilation</a:t>
              </a:r>
              <a:r>
                <a:rPr lang="en-US" sz="2000" dirty="0">
                  <a:solidFill>
                    <a:schemeClr val="accent2"/>
                  </a:solidFill>
                  <a:latin typeface="Myriad Pro" panose="020B0503030403020204" charset="0"/>
                </a:rPr>
                <a:t>)</a:t>
              </a:r>
            </a:p>
            <a:p>
              <a:pPr marL="914400" lvl="1" indent="-457200">
                <a:buFont typeface="+mj-lt"/>
                <a:buAutoNum type="arabicPeriod"/>
              </a:pPr>
              <a:r>
                <a:rPr lang="en-US" sz="2000" dirty="0">
                  <a:solidFill>
                    <a:srgbClr val="FF0000"/>
                  </a:solidFill>
                  <a:latin typeface="Myriad Pro" panose="020B0503030403020204" charset="0"/>
                </a:rPr>
                <a:t>Increase</a:t>
              </a:r>
              <a:r>
                <a:rPr lang="en-US" sz="2000" dirty="0">
                  <a:latin typeface="Myriad Pro" panose="020B0503030403020204" charset="0"/>
                </a:rPr>
                <a:t> </a:t>
              </a:r>
              <a:r>
                <a:rPr lang="en-US" sz="2000" dirty="0">
                  <a:solidFill>
                    <a:schemeClr val="accent2"/>
                  </a:solidFill>
                  <a:latin typeface="Myriad Pro" panose="020B0503030403020204" charset="0"/>
                </a:rPr>
                <a:t>in the blood flow to the skin surface</a:t>
              </a:r>
            </a:p>
            <a:p>
              <a:pPr marL="914400" lvl="1" indent="-457200">
                <a:buFont typeface="+mj-lt"/>
                <a:buAutoNum type="arabicPeriod"/>
              </a:pPr>
              <a:r>
                <a:rPr lang="en-US" sz="2000" dirty="0">
                  <a:solidFill>
                    <a:schemeClr val="accent2"/>
                  </a:solidFill>
                  <a:latin typeface="Myriad Pro" panose="020B0503030403020204" charset="0"/>
                </a:rPr>
                <a:t>Heat loss from the blood </a:t>
              </a:r>
              <a:r>
                <a:rPr lang="en-US" sz="2000" dirty="0">
                  <a:solidFill>
                    <a:srgbClr val="FF0000"/>
                  </a:solidFill>
                  <a:latin typeface="Myriad Pro" panose="020B0503030403020204" charset="0"/>
                </a:rPr>
                <a:t>increases</a:t>
              </a:r>
            </a:p>
            <a:p>
              <a:pPr marL="914400" lvl="1" indent="-457200">
                <a:buFont typeface="+mj-lt"/>
                <a:buAutoNum type="arabicPeriod"/>
              </a:pPr>
              <a:r>
                <a:rPr lang="en-US" sz="2000" dirty="0">
                  <a:solidFill>
                    <a:schemeClr val="accent2"/>
                  </a:solidFill>
                  <a:latin typeface="Myriad Pro" panose="020B0503030403020204" charset="0"/>
                </a:rPr>
                <a:t>Via conduction, convection and radiation from the skin </a:t>
              </a:r>
            </a:p>
            <a:p>
              <a:endParaRPr lang="en-HK" sz="2000" dirty="0">
                <a:latin typeface="Myriad Pro" panose="020B0503030403020204" charset="0"/>
              </a:endParaRPr>
            </a:p>
          </p:txBody>
        </p:sp>
      </p:grpSp>
      <p:sp>
        <p:nvSpPr>
          <p:cNvPr id="11" name="Rectangle 10"/>
          <p:cNvSpPr/>
          <p:nvPr/>
        </p:nvSpPr>
        <p:spPr>
          <a:xfrm>
            <a:off x="6096000" y="1444071"/>
            <a:ext cx="2194560" cy="914400"/>
          </a:xfrm>
          <a:prstGeom prst="rect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Myriad Pro" panose="020B0503030403020204" charset="0"/>
              </a:rPr>
              <a:t>Heat loss to surrounding increases</a:t>
            </a:r>
            <a:endParaRPr lang="en-HK" sz="1400" dirty="0">
              <a:solidFill>
                <a:schemeClr val="tx1"/>
              </a:solidFill>
              <a:latin typeface="Myriad Pro" panose="020B0503030403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38414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Importance of the Skin</a:t>
            </a:r>
            <a:endParaRPr lang="en-HK" dirty="0"/>
          </a:p>
        </p:txBody>
      </p:sp>
      <p:sp>
        <p:nvSpPr>
          <p:cNvPr id="6" name="TextBox 5"/>
          <p:cNvSpPr txBox="1"/>
          <p:nvPr/>
        </p:nvSpPr>
        <p:spPr>
          <a:xfrm>
            <a:off x="714117" y="1468735"/>
            <a:ext cx="37769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accent2"/>
                </a:solidFill>
                <a:latin typeface="Myriad Pro" panose="020B0503030403020204" charset="0"/>
              </a:rPr>
              <a:t>Body temperature regulation:</a:t>
            </a:r>
            <a:endParaRPr lang="en-HK" sz="2000" dirty="0">
              <a:solidFill>
                <a:schemeClr val="accent2"/>
              </a:solidFill>
              <a:latin typeface="Myriad Pro" panose="020B050303040302020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4117" y="2003367"/>
            <a:ext cx="29530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000" dirty="0">
                <a:solidFill>
                  <a:schemeClr val="accent2"/>
                </a:solidFill>
                <a:latin typeface="Myriad Pro" panose="020B0503030403020204" charset="0"/>
              </a:rPr>
              <a:t>Under </a:t>
            </a:r>
            <a:r>
              <a:rPr lang="en-US" sz="2000" dirty="0">
                <a:solidFill>
                  <a:srgbClr val="FF0000"/>
                </a:solidFill>
                <a:latin typeface="Myriad Pro" panose="020B0503030403020204" charset="0"/>
              </a:rPr>
              <a:t>hot </a:t>
            </a:r>
            <a:r>
              <a:rPr lang="en-US" sz="2000" dirty="0">
                <a:solidFill>
                  <a:schemeClr val="accent2"/>
                </a:solidFill>
                <a:latin typeface="Myriad Pro" panose="020B0503030403020204" charset="0"/>
              </a:rPr>
              <a:t>conditions:</a:t>
            </a:r>
          </a:p>
        </p:txBody>
      </p:sp>
      <p:sp>
        <p:nvSpPr>
          <p:cNvPr id="19" name="Rectangle 18"/>
          <p:cNvSpPr/>
          <p:nvPr/>
        </p:nvSpPr>
        <p:spPr>
          <a:xfrm>
            <a:off x="3901440" y="1896222"/>
            <a:ext cx="2194560" cy="914400"/>
          </a:xfrm>
          <a:prstGeom prst="rect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Myriad Pro" panose="020B0503030403020204" charset="0"/>
              </a:rPr>
              <a:t>Heat loss to surrounding increases</a:t>
            </a:r>
            <a:endParaRPr lang="en-HK" sz="1400" dirty="0">
              <a:solidFill>
                <a:schemeClr val="tx1"/>
              </a:solidFill>
              <a:latin typeface="Myriad Pro" panose="020B050303040302020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714117" y="3385708"/>
            <a:ext cx="11173084" cy="2947840"/>
            <a:chOff x="714116" y="3168538"/>
            <a:chExt cx="11173084" cy="2947840"/>
          </a:xfrm>
        </p:grpSpPr>
        <p:sp>
          <p:nvSpPr>
            <p:cNvPr id="22" name="Snip Single Corner Rectangle 21"/>
            <p:cNvSpPr/>
            <p:nvPr/>
          </p:nvSpPr>
          <p:spPr>
            <a:xfrm>
              <a:off x="714117" y="3168538"/>
              <a:ext cx="11173083" cy="2523602"/>
            </a:xfrm>
            <a:prstGeom prst="snip1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14116" y="3254056"/>
              <a:ext cx="11173084" cy="2862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buAutoNum type="arabicPeriod" startAt="2"/>
              </a:pPr>
              <a:r>
                <a:rPr lang="en-US" sz="2000" dirty="0">
                  <a:solidFill>
                    <a:srgbClr val="FF0000"/>
                  </a:solidFill>
                  <a:latin typeface="Myriad Pro" panose="020B0503030403020204" charset="0"/>
                </a:rPr>
                <a:t>Increase</a:t>
              </a:r>
              <a:r>
                <a:rPr lang="en-US" sz="2000" dirty="0">
                  <a:latin typeface="Myriad Pro" panose="020B0503030403020204" charset="0"/>
                </a:rPr>
                <a:t> </a:t>
              </a:r>
              <a:r>
                <a:rPr lang="en-US" sz="2000" dirty="0">
                  <a:solidFill>
                    <a:schemeClr val="accent2"/>
                  </a:solidFill>
                  <a:latin typeface="Myriad Pro" panose="020B0503030403020204" charset="0"/>
                </a:rPr>
                <a:t>in sweating</a:t>
              </a:r>
            </a:p>
            <a:p>
              <a:pPr marL="914400" lvl="1" indent="-457200">
                <a:buAutoNum type="arabicPeriod"/>
              </a:pPr>
              <a:r>
                <a:rPr lang="en-US" sz="2000" dirty="0">
                  <a:solidFill>
                    <a:schemeClr val="accent2"/>
                  </a:solidFill>
                  <a:latin typeface="Myriad Pro" panose="020B0503030403020204" charset="0"/>
                </a:rPr>
                <a:t>Sweat glands in the skin will secrete </a:t>
              </a:r>
              <a:r>
                <a:rPr lang="en-US" sz="2000" dirty="0">
                  <a:solidFill>
                    <a:srgbClr val="FF0000"/>
                  </a:solidFill>
                  <a:latin typeface="Myriad Pro" panose="020B0503030403020204" charset="0"/>
                </a:rPr>
                <a:t>more sweat</a:t>
              </a:r>
            </a:p>
            <a:p>
              <a:pPr marL="914400" lvl="1" indent="-457200">
                <a:buAutoNum type="arabicPeriod"/>
              </a:pPr>
              <a:r>
                <a:rPr lang="en-US" sz="2000" dirty="0">
                  <a:solidFill>
                    <a:srgbClr val="FF0000"/>
                  </a:solidFill>
                  <a:latin typeface="Myriad Pro" panose="020B0503030403020204" charset="0"/>
                </a:rPr>
                <a:t>Heat energy is lost </a:t>
              </a:r>
              <a:r>
                <a:rPr lang="en-US" sz="2000" dirty="0">
                  <a:solidFill>
                    <a:schemeClr val="accent2"/>
                  </a:solidFill>
                  <a:latin typeface="Myriad Pro" panose="020B0503030403020204" charset="0"/>
                </a:rPr>
                <a:t>by evaporation of sweat (Evaporation is an endothermic process)</a:t>
              </a:r>
            </a:p>
            <a:p>
              <a:endParaRPr lang="en-US" sz="2000" dirty="0">
                <a:latin typeface="Myriad Pro" panose="020B0503030403020204" charset="0"/>
              </a:endParaRPr>
            </a:p>
            <a:p>
              <a:r>
                <a:rPr lang="en-US" sz="2000" dirty="0">
                  <a:solidFill>
                    <a:schemeClr val="accent2"/>
                  </a:solidFill>
                  <a:latin typeface="Myriad Pro" panose="020B0503030403020204" charset="0"/>
                </a:rPr>
                <a:t>However,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 sz="2000" dirty="0">
                  <a:solidFill>
                    <a:schemeClr val="accent2"/>
                  </a:solidFill>
                  <a:latin typeface="Myriad Pro" panose="020B0503030403020204" charset="0"/>
                </a:rPr>
                <a:t>Sweating is only effective for cooling when the rate of evaporation is high enough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 sz="2000" dirty="0">
                  <a:solidFill>
                    <a:schemeClr val="accent2"/>
                  </a:solidFill>
                  <a:latin typeface="Myriad Pro" panose="020B0503030403020204" charset="0"/>
                </a:rPr>
                <a:t>The rate will be strongly affected by environmental conditions (e.g. humidity and wind speed)</a:t>
              </a:r>
            </a:p>
            <a:p>
              <a:pPr marL="914400" lvl="1" indent="-457200">
                <a:buAutoNum type="arabicPeriod"/>
              </a:pPr>
              <a:endParaRPr lang="en-US" sz="2000" dirty="0">
                <a:latin typeface="Myriad Pro" panose="020B0503030403020204" charset="0"/>
              </a:endParaRPr>
            </a:p>
            <a:p>
              <a:endParaRPr lang="en-HK" sz="2000" dirty="0">
                <a:latin typeface="Myriad Pro" panose="020B0503030403020204" charset="0"/>
              </a:endParaRPr>
            </a:p>
          </p:txBody>
        </p:sp>
      </p:grpSp>
      <p:pic>
        <p:nvPicPr>
          <p:cNvPr id="12" name="圖片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5230" y="1291194"/>
            <a:ext cx="2774294" cy="1925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8465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Importance of the Skin</a:t>
            </a:r>
            <a:endParaRPr lang="en-HK" dirty="0"/>
          </a:p>
        </p:txBody>
      </p:sp>
      <p:sp>
        <p:nvSpPr>
          <p:cNvPr id="6" name="TextBox 5"/>
          <p:cNvSpPr txBox="1"/>
          <p:nvPr/>
        </p:nvSpPr>
        <p:spPr>
          <a:xfrm>
            <a:off x="714117" y="1468735"/>
            <a:ext cx="37769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accent2"/>
                </a:solidFill>
                <a:latin typeface="Myriad Pro" panose="020B0503030403020204" charset="0"/>
              </a:rPr>
              <a:t>Body temperature regulation:</a:t>
            </a:r>
            <a:endParaRPr lang="en-HK" sz="2000" dirty="0">
              <a:solidFill>
                <a:schemeClr val="accent2"/>
              </a:solidFill>
              <a:latin typeface="Myriad Pro" panose="020B050303040302020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4117" y="2003367"/>
            <a:ext cx="29530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000" dirty="0">
                <a:solidFill>
                  <a:schemeClr val="accent2"/>
                </a:solidFill>
                <a:latin typeface="Myriad Pro" panose="020B0503030403020204" charset="0"/>
              </a:rPr>
              <a:t>Under </a:t>
            </a:r>
            <a:r>
              <a:rPr lang="en-US" sz="2000" dirty="0">
                <a:solidFill>
                  <a:srgbClr val="FF0000"/>
                </a:solidFill>
                <a:latin typeface="Myriad Pro" panose="020B0503030403020204" charset="0"/>
              </a:rPr>
              <a:t>hot </a:t>
            </a:r>
            <a:r>
              <a:rPr lang="en-US" sz="2000" dirty="0">
                <a:solidFill>
                  <a:schemeClr val="accent2"/>
                </a:solidFill>
                <a:latin typeface="Myriad Pro" panose="020B0503030403020204" charset="0"/>
              </a:rPr>
              <a:t>conditions:</a:t>
            </a:r>
          </a:p>
        </p:txBody>
      </p:sp>
      <p:sp>
        <p:nvSpPr>
          <p:cNvPr id="19" name="Rectangle 18"/>
          <p:cNvSpPr/>
          <p:nvPr/>
        </p:nvSpPr>
        <p:spPr>
          <a:xfrm>
            <a:off x="3901440" y="2003367"/>
            <a:ext cx="2194560" cy="914400"/>
          </a:xfrm>
          <a:prstGeom prst="rect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Myriad Pro" panose="020B0503030403020204" charset="0"/>
              </a:rPr>
              <a:t>Heat loss to surrounding increases</a:t>
            </a:r>
            <a:endParaRPr lang="en-HK" sz="1400" dirty="0">
              <a:solidFill>
                <a:schemeClr val="tx1"/>
              </a:solidFill>
              <a:latin typeface="Myriad Pro" panose="020B050303040302020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965576" y="3293559"/>
            <a:ext cx="8957734" cy="2332287"/>
            <a:chOff x="714116" y="3077098"/>
            <a:chExt cx="8957734" cy="2332287"/>
          </a:xfrm>
        </p:grpSpPr>
        <p:sp>
          <p:nvSpPr>
            <p:cNvPr id="22" name="Snip Single Corner Rectangle 21"/>
            <p:cNvSpPr/>
            <p:nvPr/>
          </p:nvSpPr>
          <p:spPr>
            <a:xfrm>
              <a:off x="714117" y="3077098"/>
              <a:ext cx="8957733" cy="2168233"/>
            </a:xfrm>
            <a:prstGeom prst="snip1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14116" y="3162616"/>
              <a:ext cx="8957734" cy="2246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buAutoNum type="arabicPeriod" startAt="3"/>
              </a:pPr>
              <a:r>
                <a:rPr lang="en-US" sz="2000" dirty="0">
                  <a:solidFill>
                    <a:schemeClr val="accent2"/>
                  </a:solidFill>
                  <a:latin typeface="Myriad Pro" panose="020B0503030403020204" charset="0"/>
                </a:rPr>
                <a:t>The hairs lie </a:t>
              </a:r>
              <a:r>
                <a:rPr lang="en-US" sz="2000" dirty="0">
                  <a:solidFill>
                    <a:srgbClr val="FF0000"/>
                  </a:solidFill>
                  <a:latin typeface="Myriad Pro" panose="020B0503030403020204" charset="0"/>
                </a:rPr>
                <a:t>flat</a:t>
              </a:r>
            </a:p>
            <a:p>
              <a:pPr marL="914400" lvl="1" indent="-457200">
                <a:buAutoNum type="arabicPeriod"/>
              </a:pPr>
              <a:r>
                <a:rPr lang="en-US" sz="2000" dirty="0">
                  <a:solidFill>
                    <a:schemeClr val="accent2"/>
                  </a:solidFill>
                  <a:latin typeface="Myriad Pro" panose="020B0503030403020204" charset="0"/>
                </a:rPr>
                <a:t>The erector muscles </a:t>
              </a:r>
              <a:r>
                <a:rPr lang="en-US" sz="2000" dirty="0">
                  <a:solidFill>
                    <a:srgbClr val="FF0000"/>
                  </a:solidFill>
                  <a:latin typeface="Myriad Pro" panose="020B0503030403020204" charset="0"/>
                </a:rPr>
                <a:t>relax</a:t>
              </a:r>
              <a:r>
                <a:rPr lang="en-US" sz="2000" dirty="0">
                  <a:latin typeface="Myriad Pro" panose="020B0503030403020204" charset="0"/>
                </a:rPr>
                <a:t>             </a:t>
              </a:r>
              <a:r>
                <a:rPr lang="en-US" sz="2000" dirty="0">
                  <a:solidFill>
                    <a:schemeClr val="accent2"/>
                  </a:solidFill>
                  <a:latin typeface="Myriad Pro" panose="020B0503030403020204" charset="0"/>
                </a:rPr>
                <a:t> The hairs lie </a:t>
              </a:r>
              <a:r>
                <a:rPr lang="en-US" sz="2000" dirty="0">
                  <a:solidFill>
                    <a:srgbClr val="FF0000"/>
                  </a:solidFill>
                  <a:latin typeface="Myriad Pro" panose="020B0503030403020204" charset="0"/>
                </a:rPr>
                <a:t>flat</a:t>
              </a:r>
            </a:p>
            <a:p>
              <a:pPr marL="914400" lvl="1" indent="-457200">
                <a:buAutoNum type="arabicPeriod"/>
              </a:pPr>
              <a:r>
                <a:rPr lang="en-US" sz="2000" dirty="0">
                  <a:solidFill>
                    <a:schemeClr val="accent2"/>
                  </a:solidFill>
                  <a:latin typeface="Myriad Pro" panose="020B0503030403020204" charset="0"/>
                </a:rPr>
                <a:t>Therefore, a </a:t>
              </a:r>
              <a:r>
                <a:rPr lang="en-US" sz="2000" dirty="0">
                  <a:solidFill>
                    <a:srgbClr val="FF0000"/>
                  </a:solidFill>
                  <a:latin typeface="Myriad Pro" panose="020B0503030403020204" charset="0"/>
                </a:rPr>
                <a:t>thinner layer </a:t>
              </a:r>
              <a:r>
                <a:rPr lang="en-US" sz="2000" dirty="0">
                  <a:solidFill>
                    <a:schemeClr val="accent2"/>
                  </a:solidFill>
                  <a:latin typeface="Myriad Pro" panose="020B0503030403020204" charset="0"/>
                </a:rPr>
                <a:t>of still air is trapped (poor insulation)</a:t>
              </a:r>
            </a:p>
            <a:p>
              <a:pPr marL="914400" lvl="1" indent="-457200">
                <a:buAutoNum type="arabicPeriod"/>
              </a:pPr>
              <a:r>
                <a:rPr lang="en-US" sz="2000" dirty="0">
                  <a:solidFill>
                    <a:schemeClr val="accent2"/>
                  </a:solidFill>
                  <a:latin typeface="Myriad Pro" panose="020B0503030403020204" charset="0"/>
                </a:rPr>
                <a:t>Heat loss from the skin will </a:t>
              </a:r>
              <a:r>
                <a:rPr lang="en-US" sz="2000" dirty="0">
                  <a:solidFill>
                    <a:srgbClr val="FF0000"/>
                  </a:solidFill>
                  <a:latin typeface="Myriad Pro" panose="020B0503030403020204" charset="0"/>
                </a:rPr>
                <a:t>increase</a:t>
              </a:r>
            </a:p>
            <a:p>
              <a:pPr lvl="1"/>
              <a:endParaRPr lang="en-US" sz="2000" dirty="0">
                <a:latin typeface="Myriad Pro" panose="020B0503030403020204" charset="0"/>
              </a:endParaRPr>
            </a:p>
            <a:p>
              <a:r>
                <a:rPr lang="en-US" sz="2000" dirty="0">
                  <a:solidFill>
                    <a:schemeClr val="accent2"/>
                  </a:solidFill>
                  <a:latin typeface="Myriad Pro" panose="020B0503030403020204" charset="0"/>
                </a:rPr>
                <a:t>However, this response is not so effective for cooling in humans</a:t>
              </a:r>
            </a:p>
            <a:p>
              <a:endParaRPr lang="en-HK" sz="2000" dirty="0">
                <a:latin typeface="Myriad Pro" panose="020B0503030403020204" charset="0"/>
              </a:endParaRPr>
            </a:p>
          </p:txBody>
        </p:sp>
        <p:sp>
          <p:nvSpPr>
            <p:cNvPr id="3" name="Right Arrow 2"/>
            <p:cNvSpPr/>
            <p:nvPr/>
          </p:nvSpPr>
          <p:spPr>
            <a:xfrm>
              <a:off x="4455213" y="3535673"/>
              <a:ext cx="640080" cy="207819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</p:grpSp>
      <p:pic>
        <p:nvPicPr>
          <p:cNvPr id="13" name="圖片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1706" y="1290918"/>
            <a:ext cx="2649330" cy="1838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55902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4EA0A0-69F7-4F7B-A5C1-C6821E59171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HK" sz="4400" dirty="0"/>
              <a:t>Unit 1. </a:t>
            </a:r>
            <a:br>
              <a:rPr lang="en-HK" sz="4400" dirty="0"/>
            </a:br>
            <a:r>
              <a:rPr lang="en-HK" sz="4400" dirty="0"/>
              <a:t>Is the Skin Important to Us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224C841-CF5A-4A01-A2C4-D555BC18A32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HK" dirty="0"/>
              <a:t>Module: Beauty and The Skin</a:t>
            </a:r>
          </a:p>
        </p:txBody>
      </p:sp>
    </p:spTree>
    <p:extLst>
      <p:ext uri="{BB962C8B-B14F-4D97-AF65-F5344CB8AC3E}">
        <p14:creationId xmlns:p14="http://schemas.microsoft.com/office/powerpoint/2010/main" val="28967091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Importance of the Skin</a:t>
            </a:r>
            <a:endParaRPr lang="en-HK" dirty="0"/>
          </a:p>
        </p:txBody>
      </p:sp>
      <p:sp>
        <p:nvSpPr>
          <p:cNvPr id="6" name="TextBox 5"/>
          <p:cNvSpPr txBox="1"/>
          <p:nvPr/>
        </p:nvSpPr>
        <p:spPr>
          <a:xfrm>
            <a:off x="714117" y="1468735"/>
            <a:ext cx="37769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accent2"/>
                </a:solidFill>
                <a:latin typeface="Myriad Pro" panose="020B0503030403020204" charset="0"/>
              </a:rPr>
              <a:t>Body temperature regulation:</a:t>
            </a:r>
            <a:endParaRPr lang="en-HK" sz="2000" dirty="0">
              <a:solidFill>
                <a:schemeClr val="accent2"/>
              </a:solidFill>
              <a:latin typeface="Myriad Pro" panose="020B050303040302020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4117" y="2003367"/>
            <a:ext cx="31470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accent2"/>
                </a:solidFill>
                <a:latin typeface="Myriad Pro" panose="020B0503030403020204" charset="0"/>
              </a:rPr>
              <a:t>2.   Under</a:t>
            </a:r>
            <a:r>
              <a:rPr lang="en-US" sz="2000" dirty="0">
                <a:latin typeface="Myriad Pro" panose="020B0503030403020204" charset="0"/>
              </a:rPr>
              <a:t> </a:t>
            </a:r>
            <a:r>
              <a:rPr lang="en-US" sz="2000" dirty="0">
                <a:solidFill>
                  <a:srgbClr val="00B0F0"/>
                </a:solidFill>
                <a:latin typeface="Myriad Pro" panose="020B0503030403020204" charset="0"/>
              </a:rPr>
              <a:t>cold</a:t>
            </a:r>
            <a:r>
              <a:rPr lang="en-US" sz="2000" dirty="0">
                <a:solidFill>
                  <a:srgbClr val="FF0000"/>
                </a:solidFill>
                <a:latin typeface="Myriad Pro" panose="020B0503030403020204" charset="0"/>
              </a:rPr>
              <a:t> </a:t>
            </a:r>
            <a:r>
              <a:rPr lang="en-US" sz="2000" dirty="0">
                <a:solidFill>
                  <a:schemeClr val="accent2"/>
                </a:solidFill>
                <a:latin typeface="Myriad Pro" panose="020B0503030403020204" charset="0"/>
              </a:rPr>
              <a:t>conditions</a:t>
            </a:r>
            <a:r>
              <a:rPr lang="en-US" sz="2000" dirty="0">
                <a:latin typeface="Myriad Pro" panose="020B0503030403020204" charset="0"/>
              </a:rPr>
              <a:t>:</a:t>
            </a:r>
            <a:endParaRPr lang="en-US" sz="2000" dirty="0">
              <a:solidFill>
                <a:srgbClr val="FF0000"/>
              </a:solidFill>
              <a:latin typeface="Myriad Pro" panose="020B050303040302020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146470" y="2835035"/>
            <a:ext cx="9899058" cy="3175472"/>
            <a:chOff x="677333" y="3149600"/>
            <a:chExt cx="9899058" cy="3402322"/>
          </a:xfrm>
        </p:grpSpPr>
        <p:sp>
          <p:nvSpPr>
            <p:cNvPr id="22" name="Snip Single Corner Rectangle 21"/>
            <p:cNvSpPr/>
            <p:nvPr/>
          </p:nvSpPr>
          <p:spPr>
            <a:xfrm>
              <a:off x="677333" y="5142965"/>
              <a:ext cx="9899057" cy="1246772"/>
            </a:xfrm>
            <a:prstGeom prst="snip1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714117" y="3219796"/>
              <a:ext cx="9602309" cy="7584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chemeClr val="accent2"/>
                  </a:solidFill>
                  <a:latin typeface="Myriad Pro" panose="020B0503030403020204" charset="0"/>
                </a:rPr>
                <a:t>Heat loss will be </a:t>
              </a:r>
              <a:r>
                <a:rPr lang="en-US" sz="2000" dirty="0">
                  <a:solidFill>
                    <a:srgbClr val="0070C0"/>
                  </a:solidFill>
                  <a:latin typeface="Myriad Pro" panose="020B0503030403020204" charset="0"/>
                </a:rPr>
                <a:t>inhibited</a:t>
              </a:r>
              <a:r>
                <a:rPr lang="en-US" sz="2000" dirty="0">
                  <a:latin typeface="Myriad Pro" panose="020B0503030403020204" charset="0"/>
                </a:rPr>
                <a:t> </a:t>
              </a:r>
              <a:r>
                <a:rPr lang="en-US" sz="2000" dirty="0">
                  <a:solidFill>
                    <a:schemeClr val="accent2"/>
                  </a:solidFill>
                  <a:latin typeface="Myriad Pro" panose="020B0503030403020204" charset="0"/>
                </a:rPr>
                <a:t>and</a:t>
              </a:r>
              <a:r>
                <a:rPr lang="en-US" sz="2000" dirty="0">
                  <a:latin typeface="Myriad Pro" panose="020B0503030403020204" charset="0"/>
                </a:rPr>
                <a:t> </a:t>
              </a:r>
              <a:r>
                <a:rPr lang="en-US" sz="2000" dirty="0">
                  <a:solidFill>
                    <a:srgbClr val="0070C0"/>
                  </a:solidFill>
                  <a:latin typeface="Myriad Pro" panose="020B0503030403020204" charset="0"/>
                </a:rPr>
                <a:t>reduced</a:t>
              </a:r>
              <a:r>
                <a:rPr lang="en-US" sz="2000" dirty="0">
                  <a:latin typeface="Myriad Pro" panose="020B0503030403020204" charset="0"/>
                </a:rPr>
                <a:t> </a:t>
              </a:r>
              <a:r>
                <a:rPr lang="en-US" sz="2000" dirty="0">
                  <a:solidFill>
                    <a:schemeClr val="accent2"/>
                  </a:solidFill>
                  <a:latin typeface="Myriad Pro" panose="020B0503030403020204" charset="0"/>
                </a:rPr>
                <a:t>by the heat gain center in the hypothalamus</a:t>
              </a:r>
            </a:p>
            <a:p>
              <a:r>
                <a:rPr lang="en-US" sz="2000" dirty="0">
                  <a:solidFill>
                    <a:schemeClr val="accent2"/>
                  </a:solidFill>
                  <a:latin typeface="Myriad Pro" panose="020B0503030403020204" charset="0"/>
                </a:rPr>
                <a:t>when the body temperature is lower than normal</a:t>
              </a:r>
              <a:endParaRPr lang="en-HK" sz="2000" dirty="0">
                <a:solidFill>
                  <a:schemeClr val="accent2"/>
                </a:solidFill>
                <a:latin typeface="Myriad Pro" panose="020B0503030403020204" charset="0"/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>
              <a:off x="714117" y="3149600"/>
              <a:ext cx="9750683" cy="863600"/>
            </a:xfrm>
            <a:prstGeom prst="round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77334" y="5228483"/>
              <a:ext cx="9899057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buAutoNum type="arabicPeriod"/>
              </a:pPr>
              <a:r>
                <a:rPr lang="en-US" sz="2000" dirty="0">
                  <a:solidFill>
                    <a:schemeClr val="accent2"/>
                  </a:solidFill>
                  <a:latin typeface="Myriad Pro" panose="020B0503030403020204" charset="0"/>
                </a:rPr>
                <a:t>The blood vessels (arterioles) near the skin surface will constrict (</a:t>
              </a:r>
              <a:r>
                <a:rPr lang="en-US" sz="2000" dirty="0">
                  <a:solidFill>
                    <a:srgbClr val="0070C0"/>
                  </a:solidFill>
                  <a:latin typeface="Myriad Pro" panose="020B0503030403020204" charset="0"/>
                </a:rPr>
                <a:t>Vasoconstriction</a:t>
              </a:r>
              <a:r>
                <a:rPr lang="en-US" sz="2000" dirty="0">
                  <a:solidFill>
                    <a:schemeClr val="accent2"/>
                  </a:solidFill>
                  <a:latin typeface="Myriad Pro" panose="020B0503030403020204" charset="0"/>
                </a:rPr>
                <a:t>)</a:t>
              </a:r>
            </a:p>
            <a:p>
              <a:pPr marL="342900" indent="-342900">
                <a:buAutoNum type="arabicPeriod"/>
              </a:pPr>
              <a:r>
                <a:rPr lang="en-US" sz="2000" dirty="0">
                  <a:solidFill>
                    <a:srgbClr val="0070C0"/>
                  </a:solidFill>
                  <a:latin typeface="Myriad Pro" panose="020B0503030403020204" charset="0"/>
                </a:rPr>
                <a:t>Reducing</a:t>
              </a:r>
              <a:r>
                <a:rPr lang="en-US" sz="2000" dirty="0">
                  <a:latin typeface="Myriad Pro" panose="020B0503030403020204" charset="0"/>
                </a:rPr>
                <a:t> </a:t>
              </a:r>
              <a:r>
                <a:rPr lang="en-US" sz="2000" dirty="0">
                  <a:solidFill>
                    <a:schemeClr val="accent2"/>
                  </a:solidFill>
                  <a:latin typeface="Myriad Pro" panose="020B0503030403020204" charset="0"/>
                </a:rPr>
                <a:t>in sweating</a:t>
              </a:r>
            </a:p>
            <a:p>
              <a:pPr marL="342900" indent="-342900">
                <a:buAutoNum type="arabicPeriod"/>
              </a:pPr>
              <a:r>
                <a:rPr lang="en-US" sz="2000" dirty="0">
                  <a:solidFill>
                    <a:schemeClr val="accent2"/>
                  </a:solidFill>
                  <a:latin typeface="Myriad Pro" panose="020B0503030403020204" charset="0"/>
                </a:rPr>
                <a:t>Hairs are </a:t>
              </a:r>
              <a:r>
                <a:rPr lang="en-US" sz="2000" dirty="0">
                  <a:solidFill>
                    <a:srgbClr val="0070C0"/>
                  </a:solidFill>
                  <a:latin typeface="Myriad Pro" panose="020B0503030403020204" charset="0"/>
                </a:rPr>
                <a:t>erected</a:t>
              </a:r>
            </a:p>
            <a:p>
              <a:endParaRPr lang="en-HK" sz="2000" dirty="0">
                <a:latin typeface="Myriad Pro" panose="020B0503030403020204" charset="0"/>
              </a:endParaRPr>
            </a:p>
          </p:txBody>
        </p:sp>
        <p:sp>
          <p:nvSpPr>
            <p:cNvPr id="23" name="Down Arrow 22"/>
            <p:cNvSpPr/>
            <p:nvPr/>
          </p:nvSpPr>
          <p:spPr>
            <a:xfrm>
              <a:off x="5057515" y="4129349"/>
              <a:ext cx="550334" cy="897467"/>
            </a:xfrm>
            <a:prstGeom prst="downArrow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504631" y="4300556"/>
              <a:ext cx="18717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atin typeface="Myriad Pro" panose="020B0503030403020204" charset="0"/>
                </a:rPr>
                <a:t>Actions initiated</a:t>
              </a:r>
              <a:endParaRPr lang="en-HK" b="1" dirty="0">
                <a:latin typeface="Myriad Pro" panose="020B0503030403020204" charset="0"/>
              </a:endParaRPr>
            </a:p>
          </p:txBody>
        </p:sp>
      </p:grpSp>
      <p:sp>
        <p:nvSpPr>
          <p:cNvPr id="13" name="Rectangle 12"/>
          <p:cNvSpPr/>
          <p:nvPr/>
        </p:nvSpPr>
        <p:spPr>
          <a:xfrm>
            <a:off x="4744156" y="1766727"/>
            <a:ext cx="2194560" cy="9144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Myriad Pro" panose="020B0503030403020204" charset="0"/>
              </a:rPr>
              <a:t>Heat loss to surrounding decreases</a:t>
            </a:r>
            <a:endParaRPr lang="en-HK" sz="1400" dirty="0">
              <a:solidFill>
                <a:schemeClr val="tx1"/>
              </a:solidFill>
              <a:latin typeface="Myriad Pro" panose="020B0503030403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394022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nip Single Corner Rectangle 21"/>
          <p:cNvSpPr/>
          <p:nvPr/>
        </p:nvSpPr>
        <p:spPr>
          <a:xfrm>
            <a:off x="714117" y="3077098"/>
            <a:ext cx="10069112" cy="1520302"/>
          </a:xfrm>
          <a:prstGeom prst="snip1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Importance of the Skin</a:t>
            </a:r>
            <a:endParaRPr lang="en-HK" dirty="0"/>
          </a:p>
        </p:txBody>
      </p:sp>
      <p:sp>
        <p:nvSpPr>
          <p:cNvPr id="6" name="TextBox 5"/>
          <p:cNvSpPr txBox="1"/>
          <p:nvPr/>
        </p:nvSpPr>
        <p:spPr>
          <a:xfrm>
            <a:off x="714117" y="1468735"/>
            <a:ext cx="37769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accent2"/>
                </a:solidFill>
                <a:latin typeface="Myriad Pro" panose="020B0503030403020204" charset="0"/>
              </a:rPr>
              <a:t>Body temperature regulation:</a:t>
            </a:r>
            <a:endParaRPr lang="en-HK" sz="2000" dirty="0">
              <a:solidFill>
                <a:schemeClr val="accent2"/>
              </a:solidFill>
              <a:latin typeface="Myriad Pro" panose="020B050303040302020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4117" y="3162616"/>
            <a:ext cx="9899057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000" dirty="0">
                <a:solidFill>
                  <a:schemeClr val="accent2"/>
                </a:solidFill>
                <a:latin typeface="Myriad Pro" panose="020B0503030403020204" charset="0"/>
              </a:rPr>
              <a:t>The blood vessels (arterioles) near the skin surface will constrict (</a:t>
            </a:r>
            <a:r>
              <a:rPr lang="en-US" sz="2000" dirty="0">
                <a:solidFill>
                  <a:srgbClr val="0070C0"/>
                </a:solidFill>
                <a:latin typeface="Myriad Pro" panose="020B0503030403020204" charset="0"/>
              </a:rPr>
              <a:t>Vasoconstriction</a:t>
            </a:r>
            <a:r>
              <a:rPr lang="en-US" sz="2000" dirty="0">
                <a:solidFill>
                  <a:schemeClr val="accent2"/>
                </a:solidFill>
                <a:latin typeface="Myriad Pro" panose="020B0503030403020204" charset="0"/>
              </a:rPr>
              <a:t>)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>
                <a:solidFill>
                  <a:srgbClr val="0070C0"/>
                </a:solidFill>
                <a:latin typeface="Myriad Pro" panose="020B0503030403020204" charset="0"/>
              </a:rPr>
              <a:t>Decrease</a:t>
            </a:r>
            <a:r>
              <a:rPr lang="en-US" sz="2000" dirty="0">
                <a:latin typeface="Myriad Pro" panose="020B0503030403020204" charset="0"/>
              </a:rPr>
              <a:t> </a:t>
            </a:r>
            <a:r>
              <a:rPr lang="en-US" sz="2000" dirty="0">
                <a:solidFill>
                  <a:schemeClr val="accent2"/>
                </a:solidFill>
                <a:latin typeface="Myriad Pro" panose="020B0503030403020204" charset="0"/>
              </a:rPr>
              <a:t>in the blood flow to the skin surface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>
                <a:solidFill>
                  <a:schemeClr val="accent2"/>
                </a:solidFill>
                <a:latin typeface="Myriad Pro" panose="020B0503030403020204" charset="0"/>
              </a:rPr>
              <a:t>Heat loss from the blood </a:t>
            </a:r>
            <a:r>
              <a:rPr lang="en-US" sz="2000" dirty="0">
                <a:solidFill>
                  <a:srgbClr val="0070C0"/>
                </a:solidFill>
                <a:latin typeface="Myriad Pro" panose="020B0503030403020204" charset="0"/>
              </a:rPr>
              <a:t>decreases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>
                <a:solidFill>
                  <a:srgbClr val="0070C0"/>
                </a:solidFill>
                <a:latin typeface="Myriad Pro" panose="020B0503030403020204" charset="0"/>
              </a:rPr>
              <a:t>Reduced heat loss </a:t>
            </a:r>
            <a:r>
              <a:rPr lang="en-US" sz="2000" dirty="0">
                <a:solidFill>
                  <a:schemeClr val="accent2"/>
                </a:solidFill>
                <a:latin typeface="Myriad Pro" panose="020B0503030403020204" charset="0"/>
              </a:rPr>
              <a:t>via conduction, convection and radiation from the skin </a:t>
            </a:r>
          </a:p>
          <a:p>
            <a:endParaRPr lang="en-HK" sz="2000" dirty="0">
              <a:latin typeface="Myriad Pro" panose="020B050303040302020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14117" y="2003367"/>
            <a:ext cx="31470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accent2"/>
                </a:solidFill>
                <a:latin typeface="Myriad Pro" panose="020B0503030403020204" charset="0"/>
              </a:rPr>
              <a:t>2. </a:t>
            </a:r>
            <a:r>
              <a:rPr lang="en-US" sz="2000" dirty="0">
                <a:latin typeface="Myriad Pro" panose="020B0503030403020204" charset="0"/>
              </a:rPr>
              <a:t>  </a:t>
            </a:r>
            <a:r>
              <a:rPr lang="en-US" sz="2000" dirty="0">
                <a:solidFill>
                  <a:schemeClr val="accent2"/>
                </a:solidFill>
                <a:latin typeface="Myriad Pro" panose="020B0503030403020204" charset="0"/>
              </a:rPr>
              <a:t>Under</a:t>
            </a:r>
            <a:r>
              <a:rPr lang="en-US" sz="2000" dirty="0">
                <a:latin typeface="Myriad Pro" panose="020B0503030403020204" charset="0"/>
              </a:rPr>
              <a:t> </a:t>
            </a:r>
            <a:r>
              <a:rPr lang="en-US" sz="2000" dirty="0">
                <a:solidFill>
                  <a:srgbClr val="00B0F0"/>
                </a:solidFill>
                <a:latin typeface="Myriad Pro" panose="020B0503030403020204" charset="0"/>
              </a:rPr>
              <a:t>cold</a:t>
            </a:r>
            <a:r>
              <a:rPr lang="en-US" sz="2000" dirty="0">
                <a:solidFill>
                  <a:srgbClr val="FF0000"/>
                </a:solidFill>
                <a:latin typeface="Myriad Pro" panose="020B0503030403020204" charset="0"/>
              </a:rPr>
              <a:t> </a:t>
            </a:r>
            <a:r>
              <a:rPr lang="en-US" sz="2000" dirty="0">
                <a:solidFill>
                  <a:schemeClr val="accent2"/>
                </a:solidFill>
                <a:latin typeface="Myriad Pro" panose="020B0503030403020204" charset="0"/>
              </a:rPr>
              <a:t>conditions</a:t>
            </a:r>
            <a:r>
              <a:rPr lang="en-US" sz="2000" dirty="0">
                <a:latin typeface="Myriad Pro" panose="020B0503030403020204" charset="0"/>
              </a:rPr>
              <a:t>:</a:t>
            </a:r>
            <a:endParaRPr lang="en-US" sz="2000" dirty="0">
              <a:solidFill>
                <a:srgbClr val="FF0000"/>
              </a:solidFill>
              <a:latin typeface="Myriad Pro" panose="020B050303040302020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901440" y="1896222"/>
            <a:ext cx="2194560" cy="914400"/>
          </a:xfrm>
          <a:prstGeom prst="rect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Myriad Pro" panose="020B0503030403020204" charset="0"/>
              </a:rPr>
              <a:t>Heat loss to surrounding decreases</a:t>
            </a:r>
            <a:endParaRPr lang="en-HK" sz="1400" dirty="0">
              <a:solidFill>
                <a:schemeClr val="tx1"/>
              </a:solidFill>
              <a:latin typeface="Myriad Pro" panose="020B0503030403020204" charset="0"/>
            </a:endParaRPr>
          </a:p>
        </p:txBody>
      </p:sp>
      <p:pic>
        <p:nvPicPr>
          <p:cNvPr id="11" name="圖片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8614" y="4726371"/>
            <a:ext cx="5729588" cy="1978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6397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Importance of the Skin</a:t>
            </a:r>
            <a:endParaRPr lang="en-HK" dirty="0"/>
          </a:p>
        </p:txBody>
      </p:sp>
      <p:sp>
        <p:nvSpPr>
          <p:cNvPr id="6" name="TextBox 5"/>
          <p:cNvSpPr txBox="1"/>
          <p:nvPr/>
        </p:nvSpPr>
        <p:spPr>
          <a:xfrm>
            <a:off x="714117" y="1468735"/>
            <a:ext cx="37769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accent2"/>
                </a:solidFill>
                <a:latin typeface="Myriad Pro" panose="020B0503030403020204" charset="0"/>
              </a:rPr>
              <a:t>Body temperature regulation:</a:t>
            </a:r>
            <a:endParaRPr lang="en-HK" sz="2000" dirty="0">
              <a:solidFill>
                <a:schemeClr val="accent2"/>
              </a:solidFill>
              <a:latin typeface="Myriad Pro" panose="020B050303040302020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4117" y="2003367"/>
            <a:ext cx="30684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000" dirty="0">
                <a:solidFill>
                  <a:schemeClr val="accent2"/>
                </a:solidFill>
                <a:latin typeface="Myriad Pro" panose="020B0503030403020204" charset="0"/>
              </a:rPr>
              <a:t>Under </a:t>
            </a:r>
            <a:r>
              <a:rPr lang="en-US" sz="2000" dirty="0">
                <a:solidFill>
                  <a:srgbClr val="00B0F0"/>
                </a:solidFill>
                <a:latin typeface="Myriad Pro" panose="020B0503030403020204" charset="0"/>
              </a:rPr>
              <a:t>cold</a:t>
            </a:r>
            <a:r>
              <a:rPr lang="en-US" sz="2000" dirty="0">
                <a:solidFill>
                  <a:srgbClr val="FF0000"/>
                </a:solidFill>
                <a:latin typeface="Myriad Pro" panose="020B0503030403020204" charset="0"/>
              </a:rPr>
              <a:t> </a:t>
            </a:r>
            <a:r>
              <a:rPr lang="en-US" sz="2000" dirty="0">
                <a:solidFill>
                  <a:schemeClr val="accent2"/>
                </a:solidFill>
                <a:latin typeface="Myriad Pro" panose="020B0503030403020204" charset="0"/>
              </a:rPr>
              <a:t>conditions:</a:t>
            </a:r>
          </a:p>
        </p:txBody>
      </p:sp>
      <p:sp>
        <p:nvSpPr>
          <p:cNvPr id="19" name="Rectangle 18"/>
          <p:cNvSpPr/>
          <p:nvPr/>
        </p:nvSpPr>
        <p:spPr>
          <a:xfrm>
            <a:off x="3901440" y="1896222"/>
            <a:ext cx="2194560" cy="914400"/>
          </a:xfrm>
          <a:prstGeom prst="rect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Myriad Pro" panose="020B0503030403020204" charset="0"/>
              </a:rPr>
              <a:t>Heat loss to surrounding decreases</a:t>
            </a:r>
            <a:endParaRPr lang="en-HK" sz="1400" dirty="0">
              <a:solidFill>
                <a:schemeClr val="tx1"/>
              </a:solidFill>
              <a:latin typeface="Myriad Pro" panose="020B050303040302020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714117" y="3942365"/>
            <a:ext cx="11173084" cy="1143000"/>
            <a:chOff x="714116" y="3168538"/>
            <a:chExt cx="11173084" cy="2523602"/>
          </a:xfrm>
        </p:grpSpPr>
        <p:sp>
          <p:nvSpPr>
            <p:cNvPr id="22" name="Snip Single Corner Rectangle 21"/>
            <p:cNvSpPr/>
            <p:nvPr/>
          </p:nvSpPr>
          <p:spPr>
            <a:xfrm>
              <a:off x="714117" y="3168538"/>
              <a:ext cx="11173083" cy="2523602"/>
            </a:xfrm>
            <a:prstGeom prst="snip1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14116" y="3254056"/>
              <a:ext cx="11173084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lvl="0" indent="-457200">
                <a:buFontTx/>
                <a:buAutoNum type="arabicPeriod" startAt="2"/>
              </a:pPr>
              <a:r>
                <a:rPr lang="en-US" sz="2000" dirty="0">
                  <a:solidFill>
                    <a:srgbClr val="0070C0"/>
                  </a:solidFill>
                  <a:latin typeface="Myriad Pro" panose="020B0503030403020204" charset="0"/>
                </a:rPr>
                <a:t>Reducing</a:t>
              </a:r>
              <a:r>
                <a:rPr lang="en-US" sz="2000" dirty="0">
                  <a:solidFill>
                    <a:prstClr val="black"/>
                  </a:solidFill>
                  <a:latin typeface="Myriad Pro" panose="020B0503030403020204" charset="0"/>
                </a:rPr>
                <a:t> </a:t>
              </a:r>
              <a:r>
                <a:rPr lang="en-US" sz="2000" dirty="0">
                  <a:solidFill>
                    <a:schemeClr val="accent2"/>
                  </a:solidFill>
                  <a:latin typeface="Myriad Pro" panose="020B0503030403020204" charset="0"/>
                </a:rPr>
                <a:t>in sweating</a:t>
              </a:r>
            </a:p>
            <a:p>
              <a:pPr marL="914400" lvl="1" indent="-457200">
                <a:buFontTx/>
                <a:buAutoNum type="arabicPeriod"/>
              </a:pPr>
              <a:r>
                <a:rPr lang="en-US" sz="2000" dirty="0">
                  <a:solidFill>
                    <a:schemeClr val="accent2"/>
                  </a:solidFill>
                  <a:latin typeface="Myriad Pro" panose="020B0503030403020204" charset="0"/>
                </a:rPr>
                <a:t>Sweat glands in the skin will secrete </a:t>
              </a:r>
              <a:r>
                <a:rPr lang="en-US" sz="2000" dirty="0">
                  <a:solidFill>
                    <a:srgbClr val="0070C0"/>
                  </a:solidFill>
                  <a:latin typeface="Myriad Pro" panose="020B0503030403020204" charset="0"/>
                </a:rPr>
                <a:t>less sweat (or even stop)</a:t>
              </a:r>
            </a:p>
            <a:p>
              <a:pPr marL="914400" lvl="1" indent="-457200">
                <a:buFontTx/>
                <a:buAutoNum type="arabicPeriod"/>
              </a:pPr>
              <a:r>
                <a:rPr lang="en-US" sz="2000" dirty="0">
                  <a:solidFill>
                    <a:srgbClr val="0070C0"/>
                  </a:solidFill>
                  <a:latin typeface="Myriad Pro" panose="020B0503030403020204" charset="0"/>
                </a:rPr>
                <a:t>Less</a:t>
              </a:r>
              <a:r>
                <a:rPr lang="en-US" sz="2000" dirty="0">
                  <a:solidFill>
                    <a:prstClr val="black"/>
                  </a:solidFill>
                  <a:latin typeface="Myriad Pro" panose="020B0503030403020204" charset="0"/>
                </a:rPr>
                <a:t> </a:t>
              </a:r>
              <a:r>
                <a:rPr lang="en-US" sz="2000" dirty="0">
                  <a:solidFill>
                    <a:schemeClr val="accent2"/>
                  </a:solidFill>
                  <a:latin typeface="Myriad Pro" panose="020B0503030403020204" charset="0"/>
                </a:rPr>
                <a:t>heat energy is lost by evaporation of sweat</a:t>
              </a:r>
            </a:p>
            <a:p>
              <a:pPr lvl="1"/>
              <a:endParaRPr lang="en-US" sz="2000" dirty="0">
                <a:latin typeface="Myriad Pro" panose="020B0503030403020204" charset="0"/>
              </a:endParaRPr>
            </a:p>
            <a:p>
              <a:endParaRPr lang="en-HK" sz="2000" dirty="0">
                <a:latin typeface="Myriad Pro" panose="020B0503030403020204" charset="0"/>
              </a:endParaRPr>
            </a:p>
          </p:txBody>
        </p:sp>
      </p:grpSp>
      <p:pic>
        <p:nvPicPr>
          <p:cNvPr id="14" name="圖片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2340" y="1156447"/>
            <a:ext cx="3038854" cy="2108910"/>
          </a:xfrm>
          <a:prstGeom prst="rect">
            <a:avLst/>
          </a:prstGeom>
        </p:spPr>
      </p:pic>
      <p:sp>
        <p:nvSpPr>
          <p:cNvPr id="4" name="Arrow: Down 3">
            <a:extLst>
              <a:ext uri="{FF2B5EF4-FFF2-40B4-BE49-F238E27FC236}">
                <a16:creationId xmlns:a16="http://schemas.microsoft.com/office/drawing/2014/main" id="{680EBF37-A2F1-4083-A0D4-F54AF0140E52}"/>
              </a:ext>
            </a:extLst>
          </p:cNvPr>
          <p:cNvSpPr/>
          <p:nvPr/>
        </p:nvSpPr>
        <p:spPr>
          <a:xfrm>
            <a:off x="10671702" y="1417639"/>
            <a:ext cx="114300" cy="6805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19945905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Importance of the Skin</a:t>
            </a:r>
            <a:endParaRPr lang="en-HK" dirty="0"/>
          </a:p>
        </p:txBody>
      </p:sp>
      <p:sp>
        <p:nvSpPr>
          <p:cNvPr id="6" name="TextBox 5"/>
          <p:cNvSpPr txBox="1"/>
          <p:nvPr/>
        </p:nvSpPr>
        <p:spPr>
          <a:xfrm>
            <a:off x="714117" y="1468735"/>
            <a:ext cx="37769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accent2"/>
                </a:solidFill>
                <a:latin typeface="Myriad Pro" panose="020B0503030403020204" charset="0"/>
              </a:rPr>
              <a:t>Body temperature regulation:</a:t>
            </a:r>
            <a:endParaRPr lang="en-HK" sz="2000" dirty="0">
              <a:solidFill>
                <a:schemeClr val="accent2"/>
              </a:solidFill>
              <a:latin typeface="Myriad Pro" panose="020B050303040302020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4117" y="2003367"/>
            <a:ext cx="30684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000" dirty="0">
                <a:solidFill>
                  <a:schemeClr val="accent2"/>
                </a:solidFill>
                <a:latin typeface="Myriad Pro" panose="020B0503030403020204" charset="0"/>
              </a:rPr>
              <a:t>Under </a:t>
            </a:r>
            <a:r>
              <a:rPr lang="en-US" sz="2000" dirty="0">
                <a:solidFill>
                  <a:srgbClr val="00B0F0"/>
                </a:solidFill>
                <a:latin typeface="Myriad Pro" panose="020B0503030403020204" charset="0"/>
              </a:rPr>
              <a:t>cold</a:t>
            </a:r>
            <a:r>
              <a:rPr lang="en-US" sz="2000" dirty="0">
                <a:solidFill>
                  <a:srgbClr val="FF0000"/>
                </a:solidFill>
                <a:latin typeface="Myriad Pro" panose="020B0503030403020204" charset="0"/>
              </a:rPr>
              <a:t> </a:t>
            </a:r>
            <a:r>
              <a:rPr lang="en-US" sz="2000" dirty="0">
                <a:solidFill>
                  <a:schemeClr val="accent2"/>
                </a:solidFill>
                <a:latin typeface="Myriad Pro" panose="020B0503030403020204" charset="0"/>
              </a:rPr>
              <a:t>conditions: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965576" y="3293559"/>
            <a:ext cx="8957734" cy="2332287"/>
            <a:chOff x="714116" y="3077098"/>
            <a:chExt cx="8957734" cy="2332287"/>
          </a:xfrm>
        </p:grpSpPr>
        <p:sp>
          <p:nvSpPr>
            <p:cNvPr id="22" name="Snip Single Corner Rectangle 21"/>
            <p:cNvSpPr/>
            <p:nvPr/>
          </p:nvSpPr>
          <p:spPr>
            <a:xfrm>
              <a:off x="714117" y="3077098"/>
              <a:ext cx="8957733" cy="2168233"/>
            </a:xfrm>
            <a:prstGeom prst="snip1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14116" y="3162616"/>
              <a:ext cx="8957734" cy="2246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lvl="0" indent="-457200">
                <a:buFontTx/>
                <a:buAutoNum type="arabicPeriod" startAt="3"/>
              </a:pPr>
              <a:r>
                <a:rPr lang="en-US" sz="2000" dirty="0">
                  <a:solidFill>
                    <a:schemeClr val="accent2"/>
                  </a:solidFill>
                  <a:latin typeface="Myriad Pro" panose="020B0503030403020204" charset="0"/>
                </a:rPr>
                <a:t>The hairs are </a:t>
              </a:r>
              <a:r>
                <a:rPr lang="en-US" sz="2000" dirty="0">
                  <a:solidFill>
                    <a:srgbClr val="0070C0"/>
                  </a:solidFill>
                  <a:latin typeface="Myriad Pro" panose="020B0503030403020204" charset="0"/>
                </a:rPr>
                <a:t>erected</a:t>
              </a:r>
            </a:p>
            <a:p>
              <a:pPr marL="914400" lvl="1" indent="-457200">
                <a:buFontTx/>
                <a:buAutoNum type="arabicPeriod"/>
              </a:pPr>
              <a:r>
                <a:rPr lang="en-US" sz="2000" dirty="0">
                  <a:solidFill>
                    <a:schemeClr val="accent2"/>
                  </a:solidFill>
                  <a:latin typeface="Myriad Pro" panose="020B0503030403020204" charset="0"/>
                </a:rPr>
                <a:t>The erector muscles </a:t>
              </a:r>
              <a:r>
                <a:rPr lang="en-US" sz="2000" dirty="0">
                  <a:solidFill>
                    <a:srgbClr val="0070C0"/>
                  </a:solidFill>
                  <a:latin typeface="Myriad Pro" panose="020B0503030403020204" charset="0"/>
                </a:rPr>
                <a:t>contract</a:t>
              </a:r>
              <a:r>
                <a:rPr lang="en-US" sz="2000" dirty="0">
                  <a:solidFill>
                    <a:prstClr val="black"/>
                  </a:solidFill>
                  <a:latin typeface="Myriad Pro" panose="020B0503030403020204" charset="0"/>
                </a:rPr>
                <a:t>              </a:t>
              </a:r>
              <a:r>
                <a:rPr lang="en-US" sz="2000" dirty="0">
                  <a:solidFill>
                    <a:schemeClr val="accent2"/>
                  </a:solidFill>
                  <a:latin typeface="Myriad Pro" panose="020B0503030403020204" charset="0"/>
                </a:rPr>
                <a:t>The hairs are </a:t>
              </a:r>
              <a:r>
                <a:rPr lang="en-US" sz="2000" dirty="0">
                  <a:solidFill>
                    <a:srgbClr val="0070C0"/>
                  </a:solidFill>
                  <a:latin typeface="Myriad Pro" panose="020B0503030403020204" charset="0"/>
                </a:rPr>
                <a:t>erected</a:t>
              </a:r>
            </a:p>
            <a:p>
              <a:pPr marL="914400" lvl="1" indent="-457200">
                <a:buFontTx/>
                <a:buAutoNum type="arabicPeriod"/>
              </a:pPr>
              <a:r>
                <a:rPr lang="en-US" sz="2000" dirty="0">
                  <a:solidFill>
                    <a:schemeClr val="accent2"/>
                  </a:solidFill>
                  <a:latin typeface="Myriad Pro" panose="020B0503030403020204" charset="0"/>
                </a:rPr>
                <a:t>Therefore, a </a:t>
              </a:r>
              <a:r>
                <a:rPr lang="en-US" sz="2000" dirty="0">
                  <a:solidFill>
                    <a:srgbClr val="0070C0"/>
                  </a:solidFill>
                  <a:latin typeface="Myriad Pro" panose="020B0503030403020204" charset="0"/>
                </a:rPr>
                <a:t>thicker layer </a:t>
              </a:r>
              <a:r>
                <a:rPr lang="en-US" sz="2000" dirty="0">
                  <a:solidFill>
                    <a:schemeClr val="accent2"/>
                  </a:solidFill>
                  <a:latin typeface="Myriad Pro" panose="020B0503030403020204" charset="0"/>
                </a:rPr>
                <a:t>of still air is trapped (good insulation)</a:t>
              </a:r>
            </a:p>
            <a:p>
              <a:pPr marL="914400" lvl="1" indent="-457200">
                <a:buFontTx/>
                <a:buAutoNum type="arabicPeriod"/>
              </a:pPr>
              <a:r>
                <a:rPr lang="en-US" sz="2000" dirty="0">
                  <a:solidFill>
                    <a:schemeClr val="accent2"/>
                  </a:solidFill>
                  <a:latin typeface="Myriad Pro" panose="020B0503030403020204" charset="0"/>
                </a:rPr>
                <a:t>Heat loss from the skin will </a:t>
              </a:r>
              <a:r>
                <a:rPr lang="en-US" sz="2000" dirty="0">
                  <a:solidFill>
                    <a:srgbClr val="0070C0"/>
                  </a:solidFill>
                  <a:latin typeface="Myriad Pro" panose="020B0503030403020204" charset="0"/>
                </a:rPr>
                <a:t>decrease</a:t>
              </a:r>
            </a:p>
            <a:p>
              <a:pPr lvl="1"/>
              <a:endParaRPr lang="en-US" sz="2000" dirty="0">
                <a:solidFill>
                  <a:prstClr val="black"/>
                </a:solidFill>
                <a:latin typeface="Myriad Pro" panose="020B0503030403020204" charset="0"/>
              </a:endParaRPr>
            </a:p>
            <a:p>
              <a:pPr lvl="0"/>
              <a:r>
                <a:rPr lang="en-US" sz="2000" dirty="0">
                  <a:solidFill>
                    <a:schemeClr val="accent2"/>
                  </a:solidFill>
                  <a:latin typeface="Myriad Pro" panose="020B0503030403020204" charset="0"/>
                </a:rPr>
                <a:t>However, this response is not so effective for cooling in human</a:t>
              </a:r>
            </a:p>
            <a:p>
              <a:endParaRPr lang="en-HK" sz="2000" dirty="0">
                <a:latin typeface="Myriad Pro" panose="020B0503030403020204" charset="0"/>
              </a:endParaRPr>
            </a:p>
          </p:txBody>
        </p:sp>
        <p:sp>
          <p:nvSpPr>
            <p:cNvPr id="3" name="Right Arrow 2"/>
            <p:cNvSpPr/>
            <p:nvPr/>
          </p:nvSpPr>
          <p:spPr>
            <a:xfrm>
              <a:off x="4951817" y="3572996"/>
              <a:ext cx="482331" cy="207819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 dirty="0"/>
            </a:p>
          </p:txBody>
        </p:sp>
      </p:grpSp>
      <p:sp>
        <p:nvSpPr>
          <p:cNvPr id="16" name="Rectangle 15"/>
          <p:cNvSpPr/>
          <p:nvPr/>
        </p:nvSpPr>
        <p:spPr>
          <a:xfrm>
            <a:off x="3901440" y="2003367"/>
            <a:ext cx="2194560" cy="914400"/>
          </a:xfrm>
          <a:prstGeom prst="rect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Myriad Pro" panose="020B0503030403020204" charset="0"/>
              </a:rPr>
              <a:t>Heat loss to surrounding decreases</a:t>
            </a:r>
            <a:endParaRPr lang="en-HK" sz="1400" dirty="0">
              <a:solidFill>
                <a:schemeClr val="tx1"/>
              </a:solidFill>
              <a:latin typeface="Myriad Pro" panose="020B0503030403020204" charset="0"/>
            </a:endParaRPr>
          </a:p>
        </p:txBody>
      </p:sp>
      <p:pic>
        <p:nvPicPr>
          <p:cNvPr id="15" name="圖片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7211" y="1154111"/>
            <a:ext cx="2846462" cy="1975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75790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Importance of the Skin</a:t>
            </a:r>
            <a:endParaRPr lang="en-HK" dirty="0"/>
          </a:p>
        </p:txBody>
      </p:sp>
      <p:sp>
        <p:nvSpPr>
          <p:cNvPr id="5" name="TextBox 4"/>
          <p:cNvSpPr txBox="1"/>
          <p:nvPr/>
        </p:nvSpPr>
        <p:spPr>
          <a:xfrm>
            <a:off x="677334" y="1554480"/>
            <a:ext cx="6447599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accent2"/>
                </a:solidFill>
                <a:latin typeface="Myriad Pro" panose="020B0503030403020204" charset="0"/>
              </a:rPr>
              <a:t>The human skin has a lot of vital functions for the body:</a:t>
            </a:r>
          </a:p>
          <a:p>
            <a:pPr marL="285750" indent="-285750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accent2"/>
                </a:solidFill>
                <a:latin typeface="Myriad Pro" panose="020B0503030403020204" charset="0"/>
              </a:rPr>
              <a:t>Body temperature regulation</a:t>
            </a:r>
          </a:p>
          <a:p>
            <a:pPr marL="285750" indent="-285750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accent2"/>
                </a:solidFill>
                <a:latin typeface="Myriad Pro" panose="020B0503030403020204" charset="0"/>
              </a:rPr>
              <a:t>Body defense</a:t>
            </a:r>
          </a:p>
          <a:p>
            <a:pPr marL="285750" indent="-285750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accent2"/>
                </a:solidFill>
                <a:latin typeface="Myriad Pro" panose="020B0503030403020204" charset="0"/>
              </a:rPr>
              <a:t>Sensation (touch, heat and pain)</a:t>
            </a:r>
          </a:p>
          <a:p>
            <a:pPr marL="285750" indent="-285750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accent2"/>
                </a:solidFill>
                <a:latin typeface="Myriad Pro" panose="020B0503030403020204" charset="0"/>
              </a:rPr>
              <a:t>Management of water content in the body</a:t>
            </a:r>
            <a:endParaRPr lang="en-HK" sz="2000" dirty="0">
              <a:solidFill>
                <a:schemeClr val="accent2"/>
              </a:solidFill>
              <a:latin typeface="Myriad Pro" panose="020B050303040302020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88758" y="2232573"/>
            <a:ext cx="3984033" cy="27323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/>
          </a:p>
        </p:txBody>
      </p:sp>
      <p:pic>
        <p:nvPicPr>
          <p:cNvPr id="13" name="Picture 2" descr="https://opentext.wsu.edu/psych105/wp-content/uploads/sites/48/2018/05/Pain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8779" y="3911626"/>
            <a:ext cx="2651745" cy="1797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圖片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998" y="3322537"/>
            <a:ext cx="3473793" cy="2604509"/>
          </a:xfrm>
          <a:prstGeom prst="rect">
            <a:avLst/>
          </a:prstGeom>
        </p:spPr>
      </p:pic>
      <p:pic>
        <p:nvPicPr>
          <p:cNvPr id="18" name="圖片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6177" y="1398257"/>
            <a:ext cx="4249217" cy="2324199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5053894" y="5785556"/>
            <a:ext cx="328295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rgbClr val="424242"/>
                </a:solidFill>
                <a:latin typeface="Neue Helvetica W01"/>
              </a:rPr>
              <a:t>Source: </a:t>
            </a:r>
            <a:r>
              <a:rPr lang="en-US" sz="1100" dirty="0">
                <a:solidFill>
                  <a:srgbClr val="424242"/>
                </a:solidFill>
                <a:latin typeface="Neue Helvetica W01"/>
                <a:hlinkClick r:id="rId5"/>
              </a:rPr>
              <a:t>Sensation versus Perception </a:t>
            </a:r>
            <a:r>
              <a:rPr lang="en-US" sz="1100" dirty="0">
                <a:solidFill>
                  <a:srgbClr val="424242"/>
                </a:solidFill>
                <a:latin typeface="Neue Helvetica W01"/>
              </a:rPr>
              <a:t>is licensed under </a:t>
            </a:r>
            <a:r>
              <a:rPr lang="en-US" sz="1100" dirty="0">
                <a:solidFill>
                  <a:srgbClr val="424242"/>
                </a:solidFill>
                <a:latin typeface="Neue Helvetica W01"/>
                <a:hlinkClick r:id="rId6"/>
              </a:rPr>
              <a:t>CC BY-NC-SA 4.0</a:t>
            </a:r>
            <a:r>
              <a:rPr lang="en-US" sz="1100" dirty="0">
                <a:solidFill>
                  <a:srgbClr val="424242"/>
                </a:solidFill>
                <a:latin typeface="Neue Helvetica W01"/>
              </a:rPr>
              <a:t> 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2800916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圖片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1956" y="2792174"/>
            <a:ext cx="4450444" cy="333676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Importance of the Skin</a:t>
            </a:r>
            <a:endParaRPr lang="en-HK" dirty="0"/>
          </a:p>
        </p:txBody>
      </p:sp>
      <p:sp>
        <p:nvSpPr>
          <p:cNvPr id="6" name="TextBox 5"/>
          <p:cNvSpPr txBox="1"/>
          <p:nvPr/>
        </p:nvSpPr>
        <p:spPr>
          <a:xfrm>
            <a:off x="714117" y="1468735"/>
            <a:ext cx="751103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accent2"/>
                </a:solidFill>
                <a:latin typeface="Myriad Pro" panose="020B0503030403020204" charset="0"/>
              </a:rPr>
              <a:t>Body defense: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accent2"/>
                </a:solidFill>
                <a:latin typeface="Myriad Pro" panose="020B0503030403020204" charset="0"/>
              </a:rPr>
              <a:t>The skin is a type of non-specific defense mechanism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accent2"/>
                </a:solidFill>
                <a:latin typeface="Myriad Pro" panose="020B0503030403020204" charset="0"/>
              </a:rPr>
              <a:t>Protects the body without targeting any specific pathogen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accent2"/>
                </a:solidFill>
                <a:latin typeface="Myriad Pro" panose="020B0503030403020204" charset="0"/>
              </a:rPr>
              <a:t>Involves both physical and chemical barriers</a:t>
            </a:r>
            <a:endParaRPr lang="en-HK" sz="2000" dirty="0">
              <a:solidFill>
                <a:schemeClr val="accent2"/>
              </a:solidFill>
              <a:latin typeface="Myriad Pro" panose="020B0503030403020204" charset="0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1600200" y="2971800"/>
            <a:ext cx="4299438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Myriad Pro" panose="020B0503030403020204" charset="0"/>
              </a:rPr>
              <a:t>The skin</a:t>
            </a:r>
          </a:p>
          <a:p>
            <a:pPr algn="ctr"/>
            <a:r>
              <a:rPr lang="en-US" sz="2000" dirty="0">
                <a:latin typeface="Myriad Pro" panose="020B0503030403020204" charset="0"/>
              </a:rPr>
              <a:t>(Non-specific defense mechanism)</a:t>
            </a:r>
            <a:endParaRPr lang="en-HK" sz="2000" dirty="0">
              <a:latin typeface="Myriad Pro" panose="020B0503030403020204" charset="0"/>
            </a:endParaRPr>
          </a:p>
        </p:txBody>
      </p:sp>
      <p:sp>
        <p:nvSpPr>
          <p:cNvPr id="5" name="Down Arrow 4"/>
          <p:cNvSpPr/>
          <p:nvPr/>
        </p:nvSpPr>
        <p:spPr>
          <a:xfrm>
            <a:off x="1762298" y="4006735"/>
            <a:ext cx="681643" cy="1280160"/>
          </a:xfrm>
          <a:prstGeom prst="downArrow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/>
          </a:p>
        </p:txBody>
      </p:sp>
      <p:sp>
        <p:nvSpPr>
          <p:cNvPr id="22" name="Down Arrow 21"/>
          <p:cNvSpPr/>
          <p:nvPr/>
        </p:nvSpPr>
        <p:spPr>
          <a:xfrm>
            <a:off x="5095702" y="4006735"/>
            <a:ext cx="681643" cy="1280160"/>
          </a:xfrm>
          <a:prstGeom prst="downArrow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/>
          </a:p>
        </p:txBody>
      </p:sp>
      <p:sp>
        <p:nvSpPr>
          <p:cNvPr id="8" name="Rounded Rectangle 7"/>
          <p:cNvSpPr/>
          <p:nvPr/>
        </p:nvSpPr>
        <p:spPr>
          <a:xfrm>
            <a:off x="852054" y="5353397"/>
            <a:ext cx="2158418" cy="59020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2060"/>
                </a:solidFill>
              </a:rPr>
              <a:t>Physical barriers</a:t>
            </a:r>
            <a:endParaRPr lang="en-HK" dirty="0">
              <a:solidFill>
                <a:srgbClr val="002060"/>
              </a:solidFill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4352462" y="5353396"/>
            <a:ext cx="2335126" cy="59020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7030A0"/>
                </a:solidFill>
              </a:rPr>
              <a:t>Chemical barriers</a:t>
            </a:r>
            <a:endParaRPr lang="en-HK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531980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87465" y="2424566"/>
            <a:ext cx="6104350" cy="18800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Importance of the Skin</a:t>
            </a:r>
            <a:endParaRPr lang="en-HK" dirty="0"/>
          </a:p>
        </p:txBody>
      </p:sp>
      <p:sp>
        <p:nvSpPr>
          <p:cNvPr id="15" name="Content Placeholder 2"/>
          <p:cNvSpPr>
            <a:spLocks noGrp="1"/>
          </p:cNvSpPr>
          <p:nvPr>
            <p:ph idx="4294967295"/>
          </p:nvPr>
        </p:nvSpPr>
        <p:spPr>
          <a:xfrm>
            <a:off x="1037133" y="2548466"/>
            <a:ext cx="5785697" cy="3735956"/>
          </a:xfrm>
        </p:spPr>
        <p:txBody>
          <a:bodyPr>
            <a:normAutofit/>
          </a:bodyPr>
          <a:lstStyle/>
          <a:p>
            <a:r>
              <a:rPr lang="en-US" sz="2200" dirty="0"/>
              <a:t>The cornified layer, the outermost layer</a:t>
            </a:r>
          </a:p>
          <a:p>
            <a:pPr lvl="1"/>
            <a:r>
              <a:rPr lang="en-US" sz="2200" dirty="0"/>
              <a:t>Consists of flattened, dead cells </a:t>
            </a:r>
          </a:p>
          <a:p>
            <a:pPr lvl="1"/>
            <a:r>
              <a:rPr lang="en-US" sz="2200" dirty="0"/>
              <a:t>The dead cells form a tough layer</a:t>
            </a:r>
          </a:p>
          <a:p>
            <a:pPr lvl="1"/>
            <a:r>
              <a:rPr lang="en-US" sz="2200" dirty="0"/>
              <a:t>Prevents the invasion by pathogens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14117" y="1468735"/>
            <a:ext cx="59987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accent2"/>
                </a:solidFill>
                <a:latin typeface="Myriad Pro" panose="020B0503030403020204" charset="0"/>
              </a:rPr>
              <a:t>Physical barriers: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accent2"/>
                </a:solidFill>
                <a:latin typeface="Myriad Pro" panose="020B0503030403020204" charset="0"/>
              </a:rPr>
              <a:t>Protect the body from the entry of pathogens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6506215" y="2748025"/>
            <a:ext cx="1169594" cy="62082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245146" y="4606313"/>
            <a:ext cx="48039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C00000"/>
                </a:solidFill>
                <a:latin typeface="Myriad Pro" panose="020B0503030403020204" charset="0"/>
              </a:rPr>
              <a:t>What might happen if the skin is damaged?</a:t>
            </a:r>
            <a:endParaRPr lang="en-HK" sz="2000" dirty="0">
              <a:solidFill>
                <a:srgbClr val="C00000"/>
              </a:solidFill>
              <a:latin typeface="Myriad Pro" panose="020B050303040302020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7675809" y="1417031"/>
            <a:ext cx="3906591" cy="4171299"/>
            <a:chOff x="5999676" y="2277608"/>
            <a:chExt cx="3906591" cy="4171299"/>
          </a:xfrm>
        </p:grpSpPr>
        <p:sp>
          <p:nvSpPr>
            <p:cNvPr id="12" name="TextBox 11"/>
            <p:cNvSpPr txBox="1"/>
            <p:nvPr/>
          </p:nvSpPr>
          <p:spPr>
            <a:xfrm>
              <a:off x="6924040" y="2277608"/>
              <a:ext cx="10013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HK" u="sng" dirty="0">
                  <a:latin typeface="Myriad Pro" panose="020B0503030403020204" charset="0"/>
                </a:rPr>
                <a:t>The Skin</a:t>
              </a:r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999676" y="2687434"/>
              <a:ext cx="3906591" cy="3761473"/>
            </a:xfrm>
            <a:prstGeom prst="rect">
              <a:avLst/>
            </a:prstGeom>
          </p:spPr>
        </p:pic>
      </p:grpSp>
      <p:sp>
        <p:nvSpPr>
          <p:cNvPr id="18" name="Rectangle 17"/>
          <p:cNvSpPr/>
          <p:nvPr/>
        </p:nvSpPr>
        <p:spPr>
          <a:xfrm>
            <a:off x="7782984" y="5628824"/>
            <a:ext cx="379941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rgbClr val="424242"/>
                </a:solidFill>
                <a:latin typeface="Neue Helvetica W01"/>
              </a:rPr>
              <a:t>Source: </a:t>
            </a:r>
            <a:r>
              <a:rPr lang="en-US" sz="1100" dirty="0">
                <a:solidFill>
                  <a:srgbClr val="424242"/>
                </a:solidFill>
                <a:latin typeface="Neue Helvetica W01"/>
                <a:hlinkClick r:id="rId3"/>
              </a:rPr>
              <a:t>Layer of Skin</a:t>
            </a:r>
            <a:r>
              <a:rPr lang="en-US" sz="1100" dirty="0">
                <a:solidFill>
                  <a:srgbClr val="424242"/>
                </a:solidFill>
                <a:latin typeface="Neue Helvetica W01"/>
              </a:rPr>
              <a:t> / </a:t>
            </a:r>
            <a:r>
              <a:rPr lang="en-US" sz="1100" dirty="0" err="1">
                <a:solidFill>
                  <a:srgbClr val="424242"/>
                </a:solidFill>
                <a:latin typeface="Neue Helvetica W01"/>
              </a:rPr>
              <a:t>OpenStax</a:t>
            </a:r>
            <a:r>
              <a:rPr lang="en-US" sz="1100" dirty="0">
                <a:solidFill>
                  <a:srgbClr val="424242"/>
                </a:solidFill>
                <a:latin typeface="Neue Helvetica W01"/>
              </a:rPr>
              <a:t> / </a:t>
            </a:r>
            <a:r>
              <a:rPr lang="en-US" sz="1100" dirty="0">
                <a:solidFill>
                  <a:srgbClr val="424242"/>
                </a:solidFill>
                <a:latin typeface="Neue Helvetica W01"/>
                <a:hlinkClick r:id="rId4"/>
              </a:rPr>
              <a:t>CC BY 4.0</a:t>
            </a:r>
            <a:r>
              <a:rPr lang="en-US" sz="1100" dirty="0">
                <a:solidFill>
                  <a:srgbClr val="424242"/>
                </a:solidFill>
                <a:latin typeface="Neue Helvetica W01"/>
              </a:rPr>
              <a:t> 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26138392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7854225" y="1417031"/>
            <a:ext cx="3906591" cy="4171299"/>
            <a:chOff x="5999676" y="2277608"/>
            <a:chExt cx="3906591" cy="4171299"/>
          </a:xfrm>
        </p:grpSpPr>
        <p:sp>
          <p:nvSpPr>
            <p:cNvPr id="19" name="TextBox 18"/>
            <p:cNvSpPr txBox="1"/>
            <p:nvPr/>
          </p:nvSpPr>
          <p:spPr>
            <a:xfrm>
              <a:off x="6924040" y="2277608"/>
              <a:ext cx="10013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HK" u="sng" dirty="0">
                  <a:latin typeface="Myriad Pro" panose="020B0503030403020204" charset="0"/>
                </a:rPr>
                <a:t>The Skin</a:t>
              </a:r>
            </a:p>
          </p:txBody>
        </p:sp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999676" y="2687434"/>
              <a:ext cx="3906591" cy="3761473"/>
            </a:xfrm>
            <a:prstGeom prst="rect">
              <a:avLst/>
            </a:prstGeom>
          </p:spPr>
        </p:pic>
      </p:grpSp>
      <p:sp>
        <p:nvSpPr>
          <p:cNvPr id="7" name="Rectangle 6"/>
          <p:cNvSpPr/>
          <p:nvPr/>
        </p:nvSpPr>
        <p:spPr>
          <a:xfrm>
            <a:off x="998977" y="2691437"/>
            <a:ext cx="6618625" cy="30618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Importance of the Skin</a:t>
            </a:r>
            <a:endParaRPr lang="en-HK" dirty="0"/>
          </a:p>
        </p:txBody>
      </p:sp>
      <p:sp>
        <p:nvSpPr>
          <p:cNvPr id="16" name="Content Placeholder 2"/>
          <p:cNvSpPr>
            <a:spLocks noGrp="1"/>
          </p:cNvSpPr>
          <p:nvPr>
            <p:ph idx="4294967295"/>
          </p:nvPr>
        </p:nvSpPr>
        <p:spPr>
          <a:xfrm>
            <a:off x="974411" y="2694426"/>
            <a:ext cx="6812212" cy="3303122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200" dirty="0"/>
              <a:t>Sebaceous glands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/>
              <a:t>Connected to hair follicles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/>
              <a:t>Produce sebum (oily secretion) which kill pathogens or slow down their growth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200" dirty="0"/>
              <a:t>It contains organic acids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200" dirty="0"/>
              <a:t>It is slightly acidic (pH ~ 3.0 – 6.0)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200" dirty="0"/>
              <a:t>To inhibit the growth of pathogens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14118" y="1468735"/>
            <a:ext cx="67906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accent2"/>
                </a:solidFill>
                <a:latin typeface="Myriad Pro" panose="020B0503030403020204" charset="0"/>
              </a:rPr>
              <a:t>Chemical barriers:</a:t>
            </a:r>
          </a:p>
          <a:p>
            <a:pPr marL="742950" lvl="2" indent="-28575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accent2"/>
                </a:solidFill>
                <a:latin typeface="Myriad Pro" panose="020B0503030403020204" charset="0"/>
              </a:rPr>
              <a:t>Protect the body by killing or slowing down the growth of pathogens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4081346" y="2955073"/>
            <a:ext cx="3876314" cy="735981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7782984" y="5628824"/>
            <a:ext cx="379941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rgbClr val="424242"/>
                </a:solidFill>
                <a:latin typeface="Neue Helvetica W01"/>
              </a:rPr>
              <a:t>Source: </a:t>
            </a:r>
            <a:r>
              <a:rPr lang="en-US" sz="1100" dirty="0">
                <a:solidFill>
                  <a:srgbClr val="424242"/>
                </a:solidFill>
                <a:latin typeface="Neue Helvetica W01"/>
                <a:hlinkClick r:id="rId3"/>
              </a:rPr>
              <a:t>Layer of Skin</a:t>
            </a:r>
            <a:r>
              <a:rPr lang="en-US" sz="1100" dirty="0">
                <a:solidFill>
                  <a:srgbClr val="424242"/>
                </a:solidFill>
                <a:latin typeface="Neue Helvetica W01"/>
              </a:rPr>
              <a:t> / </a:t>
            </a:r>
            <a:r>
              <a:rPr lang="en-US" sz="1100" dirty="0" err="1">
                <a:solidFill>
                  <a:srgbClr val="424242"/>
                </a:solidFill>
                <a:latin typeface="Neue Helvetica W01"/>
              </a:rPr>
              <a:t>OpenStax</a:t>
            </a:r>
            <a:r>
              <a:rPr lang="en-US" sz="1100" dirty="0">
                <a:solidFill>
                  <a:srgbClr val="424242"/>
                </a:solidFill>
                <a:latin typeface="Neue Helvetica W01"/>
              </a:rPr>
              <a:t> / </a:t>
            </a:r>
            <a:r>
              <a:rPr lang="en-US" sz="1100" dirty="0">
                <a:solidFill>
                  <a:srgbClr val="424242"/>
                </a:solidFill>
                <a:latin typeface="Neue Helvetica W01"/>
                <a:hlinkClick r:id="rId4"/>
              </a:rPr>
              <a:t>CC BY 4.0</a:t>
            </a:r>
            <a:r>
              <a:rPr lang="en-US" sz="1100" dirty="0">
                <a:solidFill>
                  <a:srgbClr val="424242"/>
                </a:solidFill>
                <a:latin typeface="Neue Helvetica W01"/>
              </a:rPr>
              <a:t> 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7404655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Importance of the Skin</a:t>
            </a:r>
            <a:endParaRPr lang="en-HK" dirty="0"/>
          </a:p>
        </p:txBody>
      </p:sp>
      <p:sp>
        <p:nvSpPr>
          <p:cNvPr id="6" name="TextBox 5"/>
          <p:cNvSpPr txBox="1"/>
          <p:nvPr/>
        </p:nvSpPr>
        <p:spPr>
          <a:xfrm>
            <a:off x="714117" y="1468735"/>
            <a:ext cx="21259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accent2"/>
                </a:solidFill>
                <a:latin typeface="Myriad Pro" panose="020B0503030403020204" charset="0"/>
              </a:rPr>
              <a:t>Body defense</a:t>
            </a:r>
            <a:r>
              <a:rPr lang="en-US" sz="2400" dirty="0">
                <a:latin typeface="Myriad Pro" panose="020B0503030403020204" charset="0"/>
              </a:rPr>
              <a:t>: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2930237" y="2001448"/>
            <a:ext cx="4189098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Myriad Pro" panose="020B0503030403020204" charset="0"/>
              </a:rPr>
              <a:t>The skin</a:t>
            </a:r>
          </a:p>
          <a:p>
            <a:pPr algn="ctr"/>
            <a:r>
              <a:rPr lang="en-US" sz="2000" dirty="0">
                <a:latin typeface="Myriad Pro" panose="020B0503030403020204" charset="0"/>
              </a:rPr>
              <a:t>(Non-specific defense mechanism)</a:t>
            </a:r>
            <a:endParaRPr lang="en-HK" sz="2000" dirty="0">
              <a:latin typeface="Myriad Pro" panose="020B0503030403020204" charset="0"/>
            </a:endParaRPr>
          </a:p>
        </p:txBody>
      </p:sp>
      <p:sp>
        <p:nvSpPr>
          <p:cNvPr id="5" name="Down Arrow 4"/>
          <p:cNvSpPr/>
          <p:nvPr/>
        </p:nvSpPr>
        <p:spPr>
          <a:xfrm>
            <a:off x="3104288" y="3067397"/>
            <a:ext cx="681643" cy="1280160"/>
          </a:xfrm>
          <a:prstGeom prst="downArrow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/>
          </a:p>
        </p:txBody>
      </p:sp>
      <p:sp>
        <p:nvSpPr>
          <p:cNvPr id="22" name="Down Arrow 21"/>
          <p:cNvSpPr/>
          <p:nvPr/>
        </p:nvSpPr>
        <p:spPr>
          <a:xfrm>
            <a:off x="6437692" y="3067397"/>
            <a:ext cx="681643" cy="1280160"/>
          </a:xfrm>
          <a:prstGeom prst="downArrow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/>
          </a:p>
        </p:txBody>
      </p:sp>
      <p:sp>
        <p:nvSpPr>
          <p:cNvPr id="8" name="Rounded Rectangle 7"/>
          <p:cNvSpPr/>
          <p:nvPr/>
        </p:nvSpPr>
        <p:spPr>
          <a:xfrm>
            <a:off x="507077" y="4414058"/>
            <a:ext cx="4189098" cy="103634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Physical barriers</a:t>
            </a:r>
          </a:p>
          <a:p>
            <a:pPr algn="ctr"/>
            <a:r>
              <a:rPr lang="en-US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(Protect the body from the entry of pathogens)</a:t>
            </a:r>
            <a:endParaRPr lang="en-HK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5527447" y="4414058"/>
            <a:ext cx="4838524" cy="1036341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Chemical barriers</a:t>
            </a:r>
          </a:p>
          <a:p>
            <a:pPr algn="ctr"/>
            <a:r>
              <a:rPr lang="en-US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(Protect the body by killing or slowing down the growth of pathogens)</a:t>
            </a:r>
            <a:endParaRPr lang="en-HK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2" name="圖片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0904" y="1229380"/>
            <a:ext cx="3996508" cy="2996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619574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609600" y="1600201"/>
            <a:ext cx="10972799" cy="4525963"/>
          </a:xfrm>
        </p:spPr>
        <p:txBody>
          <a:bodyPr>
            <a:normAutofit/>
          </a:bodyPr>
          <a:lstStyle/>
          <a:p>
            <a:r>
              <a:rPr lang="en-US" altLang="en-US" sz="3000" dirty="0"/>
              <a:t>The human skin consists of three layers: Epidermis, dermis and subcutaneous fat</a:t>
            </a:r>
          </a:p>
          <a:p>
            <a:r>
              <a:rPr lang="en-US" altLang="en-US" sz="3000" dirty="0"/>
              <a:t>Each layer has its own structures, properties and functions</a:t>
            </a:r>
          </a:p>
          <a:p>
            <a:r>
              <a:rPr lang="en-US" altLang="en-US" sz="3000" dirty="0"/>
              <a:t>The human skin has different vital functions</a:t>
            </a:r>
          </a:p>
          <a:p>
            <a:pPr lvl="1"/>
            <a:r>
              <a:rPr lang="en-US" altLang="en-US" sz="2400" dirty="0"/>
              <a:t>Body temperature regulation</a:t>
            </a:r>
          </a:p>
          <a:p>
            <a:pPr lvl="1"/>
            <a:r>
              <a:rPr lang="en-US" altLang="en-US" sz="2400" dirty="0"/>
              <a:t>Body defense (non-specific defense mechanism)</a:t>
            </a:r>
          </a:p>
          <a:p>
            <a:pPr lvl="1"/>
            <a:r>
              <a:rPr lang="en-US" altLang="en-US" sz="2400" dirty="0"/>
              <a:t>Sensation</a:t>
            </a:r>
          </a:p>
          <a:p>
            <a:pPr lvl="1"/>
            <a:r>
              <a:rPr lang="en-US" altLang="en-US" sz="2400" dirty="0"/>
              <a:t>Management of body water content</a:t>
            </a:r>
          </a:p>
          <a:p>
            <a:pPr marL="0" indent="0">
              <a:buNone/>
            </a:pPr>
            <a:endParaRPr lang="en-US" sz="2000" dirty="0">
              <a:latin typeface="Myriad Pro" panose="020B0503030403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31950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TW" dirty="0"/>
              <a:t>Learning Objectives</a:t>
            </a:r>
            <a:endParaRPr kumimoji="1"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4294967295"/>
          </p:nvPr>
        </p:nvSpPr>
        <p:spPr>
          <a:xfrm>
            <a:off x="609600" y="1600201"/>
            <a:ext cx="10972799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en-US" altLang="zh-TW" dirty="0"/>
              <a:t>Students should be able to:</a:t>
            </a:r>
          </a:p>
          <a:p>
            <a:pPr lvl="0"/>
            <a:r>
              <a:rPr lang="en-GB" altLang="zh-TW" sz="3000" dirty="0"/>
              <a:t>Identify </a:t>
            </a:r>
            <a:r>
              <a:rPr lang="en-US" altLang="zh-TW" sz="3000" dirty="0"/>
              <a:t>different layers of the human skin</a:t>
            </a:r>
            <a:endParaRPr lang="zh-TW" altLang="zh-TW" sz="3000" dirty="0"/>
          </a:p>
          <a:p>
            <a:pPr lvl="0"/>
            <a:r>
              <a:rPr lang="en-US" altLang="zh-TW" sz="3000" dirty="0"/>
              <a:t>List out the cells and substances found in different layers of the human skin</a:t>
            </a:r>
          </a:p>
          <a:p>
            <a:pPr lvl="0"/>
            <a:r>
              <a:rPr lang="en-US" altLang="zh-TW" sz="3000" dirty="0"/>
              <a:t>Identify the importance and functions of human skin</a:t>
            </a:r>
            <a:endParaRPr lang="zh-TW" altLang="zh-TW" sz="3000" dirty="0"/>
          </a:p>
          <a:p>
            <a:pPr lvl="0"/>
            <a:r>
              <a:rPr lang="en-US" altLang="zh-TW" sz="3000" dirty="0"/>
              <a:t>Understand the mechanism of the functions of human skin</a:t>
            </a:r>
            <a:endParaRPr kumimoji="1" lang="zh-TW" altLang="en-US" sz="3000" dirty="0"/>
          </a:p>
        </p:txBody>
      </p:sp>
    </p:spTree>
    <p:extLst>
      <p:ext uri="{BB962C8B-B14F-4D97-AF65-F5344CB8AC3E}">
        <p14:creationId xmlns:p14="http://schemas.microsoft.com/office/powerpoint/2010/main" val="34569767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Skin</a:t>
            </a:r>
            <a:endParaRPr lang="en-HK" dirty="0"/>
          </a:p>
        </p:txBody>
      </p:sp>
      <p:sp>
        <p:nvSpPr>
          <p:cNvPr id="7" name="Content Placeholder 6"/>
          <p:cNvSpPr>
            <a:spLocks noGrp="1"/>
          </p:cNvSpPr>
          <p:nvPr>
            <p:ph idx="4294967295"/>
          </p:nvPr>
        </p:nvSpPr>
        <p:spPr>
          <a:xfrm>
            <a:off x="609600" y="1600201"/>
            <a:ext cx="10972799" cy="4525963"/>
          </a:xfrm>
        </p:spPr>
        <p:txBody>
          <a:bodyPr/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dirty="0">
                <a:latin typeface="Myriad Pro" panose="020B0503030403020204" charset="0"/>
              </a:rPr>
              <a:t>Do you have any skin problems?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dirty="0">
                <a:latin typeface="Myriad Pro" panose="020B0503030403020204" charset="0"/>
              </a:rPr>
              <a:t>Do you want to fix them?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dirty="0">
                <a:latin typeface="Myriad Pro" panose="020B0503030403020204" charset="0"/>
              </a:rPr>
              <a:t>Health? Appearance?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dirty="0">
                <a:latin typeface="Myriad Pro" panose="020B0503030403020204" charset="0"/>
              </a:rPr>
              <a:t>What do you need to do?</a:t>
            </a:r>
            <a:endParaRPr lang="en-HK" dirty="0">
              <a:latin typeface="Myriad Pro" panose="020B050303040302020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675250" y="1051981"/>
            <a:ext cx="5067784" cy="5622401"/>
            <a:chOff x="5981644" y="706368"/>
            <a:chExt cx="5067784" cy="5622401"/>
          </a:xfrm>
        </p:grpSpPr>
        <p:pic>
          <p:nvPicPr>
            <p:cNvPr id="1028" name="Picture 4" descr="Free Serene female in bath robe and towel on head standing with applied facial mask on half face in light spa salon and looking away Stock Photo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1378"/>
            <a:stretch/>
          </p:blipFill>
          <p:spPr bwMode="auto">
            <a:xfrm>
              <a:off x="8914957" y="3811518"/>
              <a:ext cx="2134471" cy="25172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0" name="Picture 6" descr="Free Person With White Face Mask Stock Photo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18989" y="851398"/>
              <a:ext cx="1658623" cy="21634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2" name="Picture 8" descr="Free Woman With Black Hair and Black Eyes Stock Photo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14957" y="706368"/>
              <a:ext cx="2070100" cy="31051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4" name="Picture 10" descr="Free Man in White Bathrobe Washing His Face Stock Photo"/>
            <p:cNvPicPr>
              <a:picLocks noChangeAspect="1" noChangeArrowheads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81644" y="3014819"/>
              <a:ext cx="2933313" cy="19555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5226215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832" y="1612901"/>
            <a:ext cx="5102180" cy="40005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540515" y="1612900"/>
            <a:ext cx="6602450" cy="437043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HK" dirty="0"/>
              <a:t>The Structure of the Skin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4294967295"/>
          </p:nvPr>
        </p:nvSpPr>
        <p:spPr>
          <a:xfrm>
            <a:off x="5627303" y="1691218"/>
            <a:ext cx="6428874" cy="42138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100" dirty="0"/>
              <a:t>Skin has three major layers:</a:t>
            </a:r>
          </a:p>
          <a:p>
            <a:r>
              <a:rPr lang="en-US" sz="2100" dirty="0"/>
              <a:t>Epidermis </a:t>
            </a:r>
          </a:p>
          <a:p>
            <a:pPr lvl="1"/>
            <a:r>
              <a:rPr lang="en-US" sz="2100" dirty="0"/>
              <a:t>The outer and thinner layer </a:t>
            </a:r>
          </a:p>
          <a:p>
            <a:pPr lvl="1"/>
            <a:r>
              <a:rPr lang="en-US" sz="2100" dirty="0"/>
              <a:t>Provide a waterproof barrier</a:t>
            </a:r>
          </a:p>
          <a:p>
            <a:r>
              <a:rPr lang="en-US" sz="2100" dirty="0"/>
              <a:t>Dermis </a:t>
            </a:r>
          </a:p>
          <a:p>
            <a:pPr lvl="1"/>
            <a:r>
              <a:rPr lang="en-US" sz="2100" dirty="0"/>
              <a:t>The inner and thicker layer </a:t>
            </a:r>
          </a:p>
          <a:p>
            <a:pPr lvl="1"/>
            <a:r>
              <a:rPr lang="en-US" sz="2100" dirty="0"/>
              <a:t>Contains receptor, hair follicles and sweat glands</a:t>
            </a:r>
          </a:p>
          <a:p>
            <a:r>
              <a:rPr lang="en-US" sz="2100" dirty="0"/>
              <a:t>Hypodermis - Subcutaneous fat </a:t>
            </a:r>
          </a:p>
          <a:p>
            <a:pPr lvl="1"/>
            <a:r>
              <a:rPr lang="en-US" sz="2100" dirty="0"/>
              <a:t>The deeper layer </a:t>
            </a:r>
          </a:p>
          <a:p>
            <a:pPr lvl="1"/>
            <a:r>
              <a:rPr lang="en-US" sz="2100" dirty="0"/>
              <a:t>Made of fat and connective tissue</a:t>
            </a:r>
          </a:p>
        </p:txBody>
      </p:sp>
      <p:sp>
        <p:nvSpPr>
          <p:cNvPr id="28" name="Rectangle 27"/>
          <p:cNvSpPr/>
          <p:nvPr/>
        </p:nvSpPr>
        <p:spPr>
          <a:xfrm>
            <a:off x="677334" y="5613401"/>
            <a:ext cx="379941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rgbClr val="424242"/>
                </a:solidFill>
                <a:latin typeface="Neue Helvetica W01"/>
              </a:rPr>
              <a:t>Source: </a:t>
            </a:r>
            <a:r>
              <a:rPr lang="en-US" sz="1100" dirty="0">
                <a:solidFill>
                  <a:srgbClr val="424242"/>
                </a:solidFill>
                <a:latin typeface="Neue Helvetica W01"/>
                <a:hlinkClick r:id="rId3"/>
              </a:rPr>
              <a:t>Layer of Skin</a:t>
            </a:r>
            <a:r>
              <a:rPr lang="en-US" sz="1100" dirty="0">
                <a:solidFill>
                  <a:srgbClr val="424242"/>
                </a:solidFill>
                <a:latin typeface="Neue Helvetica W01"/>
              </a:rPr>
              <a:t> / </a:t>
            </a:r>
            <a:r>
              <a:rPr lang="en-US" sz="1100" dirty="0" err="1">
                <a:solidFill>
                  <a:srgbClr val="424242"/>
                </a:solidFill>
                <a:latin typeface="Neue Helvetica W01"/>
              </a:rPr>
              <a:t>OpenStax</a:t>
            </a:r>
            <a:r>
              <a:rPr lang="en-US" sz="1100" dirty="0">
                <a:solidFill>
                  <a:srgbClr val="424242"/>
                </a:solidFill>
                <a:latin typeface="Neue Helvetica W01"/>
              </a:rPr>
              <a:t> / </a:t>
            </a:r>
            <a:r>
              <a:rPr lang="en-US" sz="1100" dirty="0">
                <a:solidFill>
                  <a:srgbClr val="424242"/>
                </a:solidFill>
                <a:latin typeface="Neue Helvetica W01"/>
                <a:hlinkClick r:id="rId4"/>
              </a:rPr>
              <a:t>CC BY 4.0</a:t>
            </a:r>
            <a:r>
              <a:rPr lang="en-US" sz="1100" dirty="0">
                <a:solidFill>
                  <a:srgbClr val="424242"/>
                </a:solidFill>
                <a:latin typeface="Neue Helvetica W01"/>
              </a:rPr>
              <a:t> 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5589137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677333" y="1930401"/>
            <a:ext cx="6535049" cy="387252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HK" dirty="0"/>
              <a:t>The Structure of the Skin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4294967295"/>
          </p:nvPr>
        </p:nvSpPr>
        <p:spPr>
          <a:xfrm>
            <a:off x="791099" y="2431552"/>
            <a:ext cx="6235931" cy="3336579"/>
          </a:xfrm>
        </p:spPr>
        <p:txBody>
          <a:bodyPr>
            <a:normAutofit/>
          </a:bodyPr>
          <a:lstStyle/>
          <a:p>
            <a:r>
              <a:rPr lang="en-US" sz="2600" dirty="0"/>
              <a:t>The Malpighian layer, the innermost layer</a:t>
            </a:r>
          </a:p>
          <a:p>
            <a:pPr lvl="1"/>
            <a:r>
              <a:rPr lang="en-US" sz="2600" dirty="0"/>
              <a:t>Produces new cells by mitosis</a:t>
            </a:r>
          </a:p>
          <a:p>
            <a:pPr lvl="1"/>
            <a:r>
              <a:rPr lang="en-US" sz="2600" dirty="0"/>
              <a:t>Produces melanin which provides the skin with its color and protects the skin against UV light </a:t>
            </a:r>
          </a:p>
          <a:p>
            <a:pPr lvl="1"/>
            <a:r>
              <a:rPr lang="en-US" sz="2600" dirty="0"/>
              <a:t>Produces vitamin D</a:t>
            </a:r>
          </a:p>
          <a:p>
            <a:pPr lvl="1"/>
            <a:endParaRPr lang="en-US" sz="2600" dirty="0"/>
          </a:p>
        </p:txBody>
      </p:sp>
      <p:sp>
        <p:nvSpPr>
          <p:cNvPr id="5" name="TextBox 4"/>
          <p:cNvSpPr txBox="1"/>
          <p:nvPr/>
        </p:nvSpPr>
        <p:spPr>
          <a:xfrm>
            <a:off x="2244940" y="1443187"/>
            <a:ext cx="14618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K" sz="2400" dirty="0">
                <a:latin typeface="Myriad Pro" panose="020B0503030403020204" charset="0"/>
              </a:rPr>
              <a:t>Epidermis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77334" y="1407181"/>
            <a:ext cx="8435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K" sz="2800" dirty="0">
                <a:ln w="0"/>
                <a:solidFill>
                  <a:schemeClr val="bg2">
                    <a:lumMod val="9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yriad Pro" panose="020B0503030403020204" charset="0"/>
              </a:rPr>
              <a:t>Skin</a:t>
            </a:r>
            <a:endParaRPr lang="en-HK" dirty="0">
              <a:solidFill>
                <a:schemeClr val="bg2">
                  <a:lumMod val="90000"/>
                </a:schemeClr>
              </a:solidFill>
              <a:latin typeface="Myriad Pro" panose="020B0503030403020204" charset="0"/>
            </a:endParaRPr>
          </a:p>
        </p:txBody>
      </p:sp>
      <p:sp>
        <p:nvSpPr>
          <p:cNvPr id="7" name="Right Arrow 6"/>
          <p:cNvSpPr/>
          <p:nvPr/>
        </p:nvSpPr>
        <p:spPr>
          <a:xfrm>
            <a:off x="1594392" y="1592810"/>
            <a:ext cx="650548" cy="19950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/>
          </a:p>
        </p:txBody>
      </p:sp>
      <p:sp>
        <p:nvSpPr>
          <p:cNvPr id="8" name="TextBox 7"/>
          <p:cNvSpPr txBox="1"/>
          <p:nvPr/>
        </p:nvSpPr>
        <p:spPr>
          <a:xfrm>
            <a:off x="677334" y="2007069"/>
            <a:ext cx="29401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K" dirty="0">
                <a:latin typeface="Myriad Pro" panose="020B0503030403020204" charset="0"/>
              </a:rPr>
              <a:t>Comprises </a:t>
            </a:r>
            <a:r>
              <a:rPr lang="en-HK" dirty="0">
                <a:solidFill>
                  <a:srgbClr val="FF0000"/>
                </a:solidFill>
                <a:latin typeface="Myriad Pro" panose="020B0503030403020204" charset="0"/>
              </a:rPr>
              <a:t>three main layers</a:t>
            </a:r>
            <a:r>
              <a:rPr lang="en-HK" dirty="0">
                <a:latin typeface="Myriad Pro" panose="020B0503030403020204" charset="0"/>
              </a:rPr>
              <a:t>:</a:t>
            </a:r>
          </a:p>
          <a:p>
            <a:endParaRPr lang="en-HK" dirty="0">
              <a:latin typeface="Myriad Pro" panose="020B050303040302020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7191959" y="1577117"/>
            <a:ext cx="4516821" cy="3030192"/>
            <a:chOff x="5501389" y="3311798"/>
            <a:chExt cx="5409830" cy="4184695"/>
          </a:xfrm>
        </p:grpSpPr>
        <p:pic>
          <p:nvPicPr>
            <p:cNvPr id="17" name="Picture 2" descr="File:Normal Epidermis and Dermis with Intradermal Nevus 10x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87387" y="3852807"/>
              <a:ext cx="3923832" cy="29428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Left Brace 12"/>
            <p:cNvSpPr/>
            <p:nvPr/>
          </p:nvSpPr>
          <p:spPr>
            <a:xfrm>
              <a:off x="6838982" y="4454912"/>
              <a:ext cx="45719" cy="1022465"/>
            </a:xfrm>
            <a:prstGeom prst="leftBrac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501389" y="4704586"/>
              <a:ext cx="11441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HK" dirty="0">
                  <a:latin typeface="Myriad Pro" panose="020B0503030403020204" charset="0"/>
                </a:rPr>
                <a:t>Epidermis</a:t>
              </a:r>
            </a:p>
          </p:txBody>
        </p:sp>
        <p:cxnSp>
          <p:nvCxnSpPr>
            <p:cNvPr id="16" name="Straight Arrow Connector 15"/>
            <p:cNvCxnSpPr>
              <a:stCxn id="18" idx="0"/>
            </p:cNvCxnSpPr>
            <p:nvPr/>
          </p:nvCxnSpPr>
          <p:spPr>
            <a:xfrm flipV="1">
              <a:off x="6621087" y="5239657"/>
              <a:ext cx="694113" cy="1887504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5525851" y="7127161"/>
              <a:ext cx="21904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HK" dirty="0">
                  <a:latin typeface="Myriad Pro" panose="020B0503030403020204" charset="0"/>
                </a:rPr>
                <a:t>The Malpighian layer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8300544" y="3311798"/>
              <a:ext cx="10013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HK" u="sng" dirty="0">
                  <a:latin typeface="Myriad Pro" panose="020B0503030403020204" charset="0"/>
                </a:rPr>
                <a:t>The Skin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472323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38201" y="2005077"/>
            <a:ext cx="5979242" cy="305309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HK" dirty="0"/>
              <a:t>The Structure of the Skin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4294967295"/>
          </p:nvPr>
        </p:nvSpPr>
        <p:spPr>
          <a:xfrm>
            <a:off x="896826" y="2187764"/>
            <a:ext cx="5703854" cy="3069910"/>
          </a:xfrm>
        </p:spPr>
        <p:txBody>
          <a:bodyPr>
            <a:noAutofit/>
          </a:bodyPr>
          <a:lstStyle/>
          <a:p>
            <a:r>
              <a:rPr lang="en-US" sz="2000" dirty="0"/>
              <a:t>The middle layer </a:t>
            </a:r>
          </a:p>
          <a:p>
            <a:pPr lvl="1"/>
            <a:r>
              <a:rPr lang="en-US" sz="2000" dirty="0"/>
              <a:t>Comprises living cells supplied by the Malpighian layer</a:t>
            </a:r>
          </a:p>
          <a:p>
            <a:pPr lvl="1"/>
            <a:r>
              <a:rPr lang="en-US" sz="2000" dirty="0"/>
              <a:t>The cell content will be replaced by the fibrous protein keratin when they are pushed away</a:t>
            </a:r>
          </a:p>
          <a:p>
            <a:pPr lvl="1"/>
            <a:r>
              <a:rPr lang="en-US" sz="2000" dirty="0"/>
              <a:t>Their nuclei will disappear and the cells die </a:t>
            </a:r>
          </a:p>
          <a:p>
            <a:pPr lvl="1"/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2213903" y="1462421"/>
            <a:ext cx="14618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K" sz="2400" dirty="0">
                <a:latin typeface="Myriad Pro" panose="020B0503030403020204" charset="0"/>
              </a:rPr>
              <a:t>Epidermis</a:t>
            </a:r>
          </a:p>
        </p:txBody>
      </p:sp>
      <p:sp>
        <p:nvSpPr>
          <p:cNvPr id="9" name="Right Arrow 8"/>
          <p:cNvSpPr/>
          <p:nvPr/>
        </p:nvSpPr>
        <p:spPr>
          <a:xfrm>
            <a:off x="1563355" y="1600326"/>
            <a:ext cx="650548" cy="19950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/>
          </a:p>
        </p:txBody>
      </p:sp>
      <p:grpSp>
        <p:nvGrpSpPr>
          <p:cNvPr id="4" name="群組 3"/>
          <p:cNvGrpSpPr/>
          <p:nvPr/>
        </p:nvGrpSpPr>
        <p:grpSpPr>
          <a:xfrm>
            <a:off x="8215642" y="4161662"/>
            <a:ext cx="3493139" cy="2568717"/>
            <a:chOff x="8153467" y="4157768"/>
            <a:chExt cx="3493139" cy="2568717"/>
          </a:xfrm>
        </p:grpSpPr>
        <p:pic>
          <p:nvPicPr>
            <p:cNvPr id="27" name="圖片 2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53467" y="4608926"/>
              <a:ext cx="3493139" cy="2117559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9465688" y="4157768"/>
              <a:ext cx="8686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u="sng" dirty="0">
                  <a:latin typeface="Myriad Pro" panose="020B0503030403020204" charset="0"/>
                </a:rPr>
                <a:t>Keratin</a:t>
              </a:r>
              <a:endParaRPr lang="en-HK" u="sng" dirty="0">
                <a:latin typeface="Myriad Pro" panose="020B050303040302020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6841375" y="1561886"/>
            <a:ext cx="4867406" cy="2917982"/>
            <a:chOff x="5081491" y="3290764"/>
            <a:chExt cx="5829728" cy="4029734"/>
          </a:xfrm>
        </p:grpSpPr>
        <p:pic>
          <p:nvPicPr>
            <p:cNvPr id="20" name="Picture 2" descr="File:Normal Epidermis and Dermis with Intradermal Nevus 10x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87387" y="3852807"/>
              <a:ext cx="3923832" cy="29428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Left Brace 20"/>
            <p:cNvSpPr/>
            <p:nvPr/>
          </p:nvSpPr>
          <p:spPr>
            <a:xfrm>
              <a:off x="6838982" y="4454912"/>
              <a:ext cx="45719" cy="1022465"/>
            </a:xfrm>
            <a:prstGeom prst="leftBrac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HK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437898" y="4687641"/>
              <a:ext cx="11441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HK" dirty="0">
                  <a:latin typeface="Myriad Pro" panose="020B0503030403020204" charset="0"/>
                </a:rPr>
                <a:t>Epidermis</a:t>
              </a:r>
            </a:p>
          </p:txBody>
        </p:sp>
        <p:cxnSp>
          <p:nvCxnSpPr>
            <p:cNvPr id="23" name="Straight Arrow Connector 22"/>
            <p:cNvCxnSpPr>
              <a:cxnSpLocks/>
              <a:stCxn id="24" idx="0"/>
            </p:cNvCxnSpPr>
            <p:nvPr/>
          </p:nvCxnSpPr>
          <p:spPr>
            <a:xfrm flipV="1">
              <a:off x="6200310" y="4966144"/>
              <a:ext cx="1147483" cy="1844307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5081491" y="6810450"/>
              <a:ext cx="2237638" cy="5100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HK" dirty="0">
                  <a:latin typeface="Myriad Pro" panose="020B0503030403020204" charset="0"/>
                </a:rPr>
                <a:t>The middle layer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8299117" y="3290764"/>
              <a:ext cx="10013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HK" u="sng" dirty="0">
                  <a:latin typeface="Myriad Pro" panose="020B0503030403020204" charset="0"/>
                </a:rPr>
                <a:t>The Skin</a:t>
              </a: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677334" y="1407181"/>
            <a:ext cx="8435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K" sz="2800" dirty="0">
                <a:ln w="0"/>
                <a:solidFill>
                  <a:schemeClr val="bg2">
                    <a:lumMod val="9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yriad Pro" panose="020B0503030403020204" charset="0"/>
              </a:rPr>
              <a:t>Skin</a:t>
            </a:r>
            <a:endParaRPr lang="en-HK" dirty="0">
              <a:solidFill>
                <a:schemeClr val="bg2">
                  <a:lumMod val="90000"/>
                </a:schemeClr>
              </a:solidFill>
              <a:latin typeface="Myriad Pro" panose="020B0503030403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37793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File:Normal Epidermis and Dermis with Intradermal Nevus 10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7387" y="3852807"/>
            <a:ext cx="3923832" cy="2942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756480" y="1900722"/>
            <a:ext cx="5720832" cy="285415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HK" dirty="0"/>
              <a:t>The Structure of the Skin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4294967295"/>
          </p:nvPr>
        </p:nvSpPr>
        <p:spPr>
          <a:xfrm>
            <a:off x="756479" y="2097419"/>
            <a:ext cx="5529101" cy="2541084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The cornified layer, the outermost layer</a:t>
            </a:r>
          </a:p>
          <a:p>
            <a:pPr lvl="1"/>
            <a:r>
              <a:rPr lang="en-US" dirty="0"/>
              <a:t>Consists of flattened, dead cells supplied by the middle layer</a:t>
            </a:r>
          </a:p>
          <a:p>
            <a:pPr lvl="1"/>
            <a:r>
              <a:rPr lang="en-US" dirty="0"/>
              <a:t>Prevents invasion by pathogens</a:t>
            </a:r>
          </a:p>
          <a:p>
            <a:pPr lvl="1"/>
            <a:r>
              <a:rPr lang="en-US" dirty="0"/>
              <a:t>Protects the body from minor injuries</a:t>
            </a:r>
          </a:p>
          <a:p>
            <a:pPr lvl="1"/>
            <a:r>
              <a:rPr lang="en-US" dirty="0"/>
              <a:t>Reduces water loss (waterproof layer)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96319" y="1412841"/>
            <a:ext cx="14618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K" sz="2400" dirty="0">
                <a:latin typeface="Myriad Pro" panose="020B0503030403020204" charset="0"/>
              </a:rPr>
              <a:t>Epidermis</a:t>
            </a:r>
          </a:p>
        </p:txBody>
      </p:sp>
      <p:sp>
        <p:nvSpPr>
          <p:cNvPr id="7" name="Right Arrow 6"/>
          <p:cNvSpPr/>
          <p:nvPr/>
        </p:nvSpPr>
        <p:spPr>
          <a:xfrm>
            <a:off x="1545771" y="1571129"/>
            <a:ext cx="650548" cy="19950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/>
          </a:p>
        </p:txBody>
      </p:sp>
      <p:sp>
        <p:nvSpPr>
          <p:cNvPr id="12" name="Left Brace 11"/>
          <p:cNvSpPr/>
          <p:nvPr/>
        </p:nvSpPr>
        <p:spPr>
          <a:xfrm>
            <a:off x="6795655" y="4535745"/>
            <a:ext cx="45719" cy="1022465"/>
          </a:xfrm>
          <a:prstGeom prst="leftBrac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HK"/>
          </a:p>
        </p:txBody>
      </p:sp>
      <p:sp>
        <p:nvSpPr>
          <p:cNvPr id="13" name="TextBox 12"/>
          <p:cNvSpPr txBox="1"/>
          <p:nvPr/>
        </p:nvSpPr>
        <p:spPr>
          <a:xfrm>
            <a:off x="5673283" y="4723999"/>
            <a:ext cx="1144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K" dirty="0">
                <a:latin typeface="Myriad Pro" panose="020B0503030403020204" charset="0"/>
              </a:rPr>
              <a:t>Epidermis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5961305" y="4688114"/>
            <a:ext cx="1310352" cy="112494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8448653" y="3465890"/>
            <a:ext cx="1001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K" u="sng" dirty="0">
                <a:latin typeface="Myriad Pro" panose="020B0503030403020204" charset="0"/>
              </a:rPr>
              <a:t>The Skin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003590" y="5607011"/>
            <a:ext cx="19577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Myriad Pro" panose="020B0503030403020204" charset="0"/>
              </a:rPr>
              <a:t>The cornified layer</a:t>
            </a:r>
            <a:endParaRPr lang="en-HK" dirty="0">
              <a:latin typeface="Myriad Pro" panose="020B050303040302020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77334" y="1407181"/>
            <a:ext cx="8435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K" sz="2800" dirty="0">
                <a:ln w="0"/>
                <a:solidFill>
                  <a:schemeClr val="bg2">
                    <a:lumMod val="9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yriad Pro" panose="020B0503030403020204" charset="0"/>
              </a:rPr>
              <a:t>Skin</a:t>
            </a:r>
            <a:endParaRPr lang="en-HK" dirty="0">
              <a:solidFill>
                <a:schemeClr val="bg2">
                  <a:lumMod val="90000"/>
                </a:schemeClr>
              </a:solidFill>
              <a:latin typeface="Myriad Pro" panose="020B0503030403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68050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77334" y="1930401"/>
            <a:ext cx="6356512" cy="345624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HK" dirty="0"/>
              <a:t>The Structure of the Skin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4294967295"/>
          </p:nvPr>
        </p:nvSpPr>
        <p:spPr>
          <a:xfrm>
            <a:off x="871451" y="2115891"/>
            <a:ext cx="6032414" cy="3172035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en-US" sz="2200" dirty="0"/>
              <a:t>A thicker layer of connective tissue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2200" dirty="0"/>
              <a:t>Consists of several important structures: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altLang="en-US" sz="2200" dirty="0"/>
              <a:t>Hair follicles, hair and erector muscles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altLang="en-US" sz="2200" dirty="0"/>
              <a:t>Sebaceous glands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altLang="en-US" sz="2200" dirty="0"/>
              <a:t>Sweat glands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altLang="en-US" sz="2200" dirty="0"/>
              <a:t>Sensory receptors and nerves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altLang="en-US" sz="2200" dirty="0"/>
              <a:t>Blood vessels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251512" y="1407593"/>
            <a:ext cx="17356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K" sz="2800" dirty="0">
                <a:ln w="0"/>
                <a:solidFill>
                  <a:schemeClr val="bg2">
                    <a:lumMod val="9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yriad Pro" panose="020B0503030403020204" charset="0"/>
              </a:rPr>
              <a:t>Epidermis</a:t>
            </a:r>
          </a:p>
        </p:txBody>
      </p:sp>
      <p:sp>
        <p:nvSpPr>
          <p:cNvPr id="7" name="Right Arrow 6"/>
          <p:cNvSpPr/>
          <p:nvPr/>
        </p:nvSpPr>
        <p:spPr>
          <a:xfrm>
            <a:off x="1568488" y="1570074"/>
            <a:ext cx="650548" cy="19950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/>
          </a:p>
        </p:txBody>
      </p:sp>
      <p:sp>
        <p:nvSpPr>
          <p:cNvPr id="8" name="Right Arrow 7"/>
          <p:cNvSpPr/>
          <p:nvPr/>
        </p:nvSpPr>
        <p:spPr>
          <a:xfrm>
            <a:off x="4125993" y="1567259"/>
            <a:ext cx="650548" cy="19950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/>
          </a:p>
        </p:txBody>
      </p:sp>
      <p:sp>
        <p:nvSpPr>
          <p:cNvPr id="9" name="TextBox 8"/>
          <p:cNvSpPr txBox="1"/>
          <p:nvPr/>
        </p:nvSpPr>
        <p:spPr>
          <a:xfrm>
            <a:off x="4776541" y="1417639"/>
            <a:ext cx="10976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Myriad Pro" panose="020B0503030403020204" charset="0"/>
              </a:rPr>
              <a:t>Dermis</a:t>
            </a:r>
            <a:endParaRPr lang="en-HK" sz="2400" dirty="0">
              <a:latin typeface="Myriad Pro" panose="020B050303040302020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494236" y="1741301"/>
            <a:ext cx="1001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K" u="sng" dirty="0">
                <a:latin typeface="Myriad Pro" panose="020B0503030403020204" charset="0"/>
              </a:rPr>
              <a:t>The Skin</a:t>
            </a:r>
          </a:p>
        </p:txBody>
      </p:sp>
      <p:sp>
        <p:nvSpPr>
          <p:cNvPr id="15" name="Left Brace 14"/>
          <p:cNvSpPr/>
          <p:nvPr/>
        </p:nvSpPr>
        <p:spPr>
          <a:xfrm>
            <a:off x="8041315" y="2994779"/>
            <a:ext cx="349663" cy="1452535"/>
          </a:xfrm>
          <a:prstGeom prst="lef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HK"/>
          </a:p>
        </p:txBody>
      </p:sp>
      <p:sp>
        <p:nvSpPr>
          <p:cNvPr id="16" name="TextBox 15"/>
          <p:cNvSpPr txBox="1"/>
          <p:nvPr/>
        </p:nvSpPr>
        <p:spPr>
          <a:xfrm>
            <a:off x="7212751" y="3536380"/>
            <a:ext cx="869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Myriad Pro" panose="020B0503030403020204" charset="0"/>
              </a:rPr>
              <a:t>Dermis</a:t>
            </a:r>
            <a:endParaRPr lang="en-HK" dirty="0">
              <a:latin typeface="Myriad Pro" panose="020B0503030403020204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7373" y="2113364"/>
            <a:ext cx="3175027" cy="3057084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677334" y="1407181"/>
            <a:ext cx="8435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K" sz="2800" dirty="0">
                <a:ln w="0"/>
                <a:solidFill>
                  <a:schemeClr val="bg2">
                    <a:lumMod val="9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yriad Pro" panose="020B0503030403020204" charset="0"/>
              </a:rPr>
              <a:t>Skin</a:t>
            </a:r>
            <a:endParaRPr lang="en-HK" dirty="0">
              <a:solidFill>
                <a:schemeClr val="bg2">
                  <a:lumMod val="90000"/>
                </a:schemeClr>
              </a:solidFill>
              <a:latin typeface="Myriad Pro" panose="020B050303040302020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8082092" y="5173179"/>
            <a:ext cx="379941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rgbClr val="424242"/>
                </a:solidFill>
                <a:latin typeface="Neue Helvetica W01"/>
              </a:rPr>
              <a:t>Source: </a:t>
            </a:r>
            <a:r>
              <a:rPr lang="en-US" sz="1100" dirty="0">
                <a:solidFill>
                  <a:srgbClr val="424242"/>
                </a:solidFill>
                <a:latin typeface="Neue Helvetica W01"/>
                <a:hlinkClick r:id="rId3"/>
              </a:rPr>
              <a:t>Layer of Skin</a:t>
            </a:r>
            <a:r>
              <a:rPr lang="en-US" sz="1100" dirty="0">
                <a:solidFill>
                  <a:srgbClr val="424242"/>
                </a:solidFill>
                <a:latin typeface="Neue Helvetica W01"/>
              </a:rPr>
              <a:t> / </a:t>
            </a:r>
            <a:r>
              <a:rPr lang="en-US" sz="1100" dirty="0" err="1">
                <a:solidFill>
                  <a:srgbClr val="424242"/>
                </a:solidFill>
                <a:latin typeface="Neue Helvetica W01"/>
              </a:rPr>
              <a:t>OpenStax</a:t>
            </a:r>
            <a:r>
              <a:rPr lang="en-US" sz="1100" dirty="0">
                <a:solidFill>
                  <a:srgbClr val="424242"/>
                </a:solidFill>
                <a:latin typeface="Neue Helvetica W01"/>
              </a:rPr>
              <a:t> / </a:t>
            </a:r>
            <a:r>
              <a:rPr lang="en-US" sz="1100" dirty="0">
                <a:solidFill>
                  <a:srgbClr val="424242"/>
                </a:solidFill>
                <a:latin typeface="Neue Helvetica W01"/>
                <a:hlinkClick r:id="rId4"/>
              </a:rPr>
              <a:t>CC BY 4.0</a:t>
            </a:r>
            <a:r>
              <a:rPr lang="en-US" sz="1100" dirty="0">
                <a:solidFill>
                  <a:srgbClr val="424242"/>
                </a:solidFill>
                <a:latin typeface="Neue Helvetica W01"/>
              </a:rPr>
              <a:t> 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80347010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3_Office 佈景主題">
  <a:themeElements>
    <a:clrScheme name="自訂 38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C25700"/>
      </a:accent2>
      <a:accent3>
        <a:srgbClr val="8E0F0F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CC9900"/>
      </a:folHlink>
    </a:clrScheme>
    <a:fontScheme name="自訂 1">
      <a:majorFont>
        <a:latin typeface="Myriad Pro"/>
        <a:ea typeface="新細明體"/>
        <a:cs typeface=""/>
      </a:majorFont>
      <a:minorFont>
        <a:latin typeface="Calibri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4A40454B-A6FB-4FB0-B735-601F59472763}" vid="{BEA2366F-A1EE-4F57-9BB5-8BF126B74E95}"/>
    </a:ext>
  </a:extLst>
</a:theme>
</file>

<file path=ppt/theme/theme2.xml><?xml version="1.0" encoding="utf-8"?>
<a:theme xmlns:a="http://schemas.openxmlformats.org/drawingml/2006/main" name="2_Office 佈景主題">
  <a:themeElements>
    <a:clrScheme name="自訂 38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C25700"/>
      </a:accent2>
      <a:accent3>
        <a:srgbClr val="8E0F0F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CC9900"/>
      </a:folHlink>
    </a:clrScheme>
    <a:fontScheme name="自訂 1">
      <a:majorFont>
        <a:latin typeface="Myriad Pro"/>
        <a:ea typeface="新細明體"/>
        <a:cs typeface=""/>
      </a:majorFont>
      <a:minorFont>
        <a:latin typeface="Calibri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4A40454B-A6FB-4FB0-B735-601F59472763}" vid="{BEA2366F-A1EE-4F57-9BB5-8BF126B74E95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Beauty and the Skin_PPT template</Template>
  <TotalTime>15213</TotalTime>
  <Words>1559</Words>
  <Application>Microsoft Office PowerPoint</Application>
  <PresentationFormat>Widescreen</PresentationFormat>
  <Paragraphs>280</Paragraphs>
  <Slides>29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29</vt:i4>
      </vt:variant>
    </vt:vector>
  </HeadingPairs>
  <TitlesOfParts>
    <vt:vector size="38" baseType="lpstr">
      <vt:lpstr>Helvetica LT Std</vt:lpstr>
      <vt:lpstr>Myriad Pro</vt:lpstr>
      <vt:lpstr>Neue Helvetica W01</vt:lpstr>
      <vt:lpstr>Arial</vt:lpstr>
      <vt:lpstr>Calibri</vt:lpstr>
      <vt:lpstr>Century Gothic</vt:lpstr>
      <vt:lpstr>Wingdings</vt:lpstr>
      <vt:lpstr>3_Office 佈景主題</vt:lpstr>
      <vt:lpstr>2_Office 佈景主題</vt:lpstr>
      <vt:lpstr>PowerPoint Presentation</vt:lpstr>
      <vt:lpstr>Unit 1.  Is the Skin Important to Us</vt:lpstr>
      <vt:lpstr>Learning Objectives</vt:lpstr>
      <vt:lpstr>The Skin</vt:lpstr>
      <vt:lpstr>The Structure of the Skin</vt:lpstr>
      <vt:lpstr>The Structure of the Skin</vt:lpstr>
      <vt:lpstr>The Structure of the Skin</vt:lpstr>
      <vt:lpstr>The Structure of the Skin</vt:lpstr>
      <vt:lpstr>The Structure of the Skin</vt:lpstr>
      <vt:lpstr>The Structure of the Skin</vt:lpstr>
      <vt:lpstr>The Structure of the Skin</vt:lpstr>
      <vt:lpstr>The Structure of the Skin</vt:lpstr>
      <vt:lpstr>The Structure of the Skin</vt:lpstr>
      <vt:lpstr>The Importance of the Skin</vt:lpstr>
      <vt:lpstr>The Importance of the Skin</vt:lpstr>
      <vt:lpstr>The Importance of the Skin</vt:lpstr>
      <vt:lpstr>The Importance of the Skin</vt:lpstr>
      <vt:lpstr>The Importance of the Skin</vt:lpstr>
      <vt:lpstr>The Importance of the Skin</vt:lpstr>
      <vt:lpstr>The Importance of the Skin</vt:lpstr>
      <vt:lpstr>The Importance of the Skin</vt:lpstr>
      <vt:lpstr>The Importance of the Skin</vt:lpstr>
      <vt:lpstr>The Importance of the Skin</vt:lpstr>
      <vt:lpstr>The Importance of the Skin</vt:lpstr>
      <vt:lpstr>The Importance of the Skin</vt:lpstr>
      <vt:lpstr>The Importance of the Skin</vt:lpstr>
      <vt:lpstr>The Importance of the Skin</vt:lpstr>
      <vt:lpstr>The Importance of the Skin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Louise Luk</dc:creator>
  <cp:lastModifiedBy>eksfong</cp:lastModifiedBy>
  <cp:revision>223</cp:revision>
  <dcterms:created xsi:type="dcterms:W3CDTF">2020-02-14T14:56:21Z</dcterms:created>
  <dcterms:modified xsi:type="dcterms:W3CDTF">2024-08-02T01:24:43Z</dcterms:modified>
</cp:coreProperties>
</file>