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  <p:sldMasterId id="2147483766" r:id="rId2"/>
  </p:sldMasterIdLst>
  <p:notesMasterIdLst>
    <p:notesMasterId r:id="rId26"/>
  </p:notesMasterIdLst>
  <p:sldIdLst>
    <p:sldId id="423" r:id="rId3"/>
    <p:sldId id="256" r:id="rId4"/>
    <p:sldId id="286" r:id="rId5"/>
    <p:sldId id="401" r:id="rId6"/>
    <p:sldId id="403" r:id="rId7"/>
    <p:sldId id="404" r:id="rId8"/>
    <p:sldId id="405" r:id="rId9"/>
    <p:sldId id="406" r:id="rId10"/>
    <p:sldId id="419" r:id="rId11"/>
    <p:sldId id="402" r:id="rId12"/>
    <p:sldId id="409" r:id="rId13"/>
    <p:sldId id="408" r:id="rId14"/>
    <p:sldId id="410" r:id="rId15"/>
    <p:sldId id="412" r:id="rId16"/>
    <p:sldId id="413" r:id="rId17"/>
    <p:sldId id="414" r:id="rId18"/>
    <p:sldId id="415" r:id="rId19"/>
    <p:sldId id="416" r:id="rId20"/>
    <p:sldId id="417" r:id="rId21"/>
    <p:sldId id="418" r:id="rId22"/>
    <p:sldId id="420" r:id="rId23"/>
    <p:sldId id="421" r:id="rId24"/>
    <p:sldId id="422" r:id="rId25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ly CHUNG Nga Lai" initials="LCNL" lastIdx="3" clrIdx="0">
    <p:extLst>
      <p:ext uri="{19B8F6BF-5375-455C-9EA6-DF929625EA0E}">
        <p15:presenceInfo xmlns:p15="http://schemas.microsoft.com/office/powerpoint/2012/main" userId="S-1-5-21-73586283-746137067-725345543-33513" providerId="AD"/>
      </p:ext>
    </p:extLst>
  </p:cmAuthor>
  <p:cmAuthor id="2" name="Aneeta ANSAR" initials="AA" lastIdx="6" clrIdx="1">
    <p:extLst>
      <p:ext uri="{19B8F6BF-5375-455C-9EA6-DF929625EA0E}">
        <p15:presenceInfo xmlns:p15="http://schemas.microsoft.com/office/powerpoint/2012/main" userId="S-1-5-21-73586283-746137067-725345543-341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918F"/>
    <a:srgbClr val="C6FAD7"/>
    <a:srgbClr val="D3F5FD"/>
    <a:srgbClr val="FED6E7"/>
    <a:srgbClr val="FDE4A5"/>
    <a:srgbClr val="FC7F02"/>
    <a:srgbClr val="E2D200"/>
    <a:srgbClr val="B8B00C"/>
    <a:srgbClr val="CDC40D"/>
    <a:srgbClr val="E3C4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08" autoAdjust="0"/>
    <p:restoredTop sz="95441" autoAdjust="0"/>
  </p:normalViewPr>
  <p:slideViewPr>
    <p:cSldViewPr snapToGrid="0">
      <p:cViewPr varScale="1">
        <p:scale>
          <a:sx n="82" d="100"/>
          <a:sy n="82" d="100"/>
        </p:scale>
        <p:origin x="139" y="7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8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6961F-9E37-43C3-8762-53FEF6BBA442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126CF8-53D1-4F86-85CE-C1E535ACD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4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buNone/>
              <a:defRPr sz="3200">
                <a:solidFill>
                  <a:schemeClr val="accent3">
                    <a:lumMod val="75000"/>
                  </a:schemeClr>
                </a:solidFill>
                <a:latin typeface="Myriad Pro" panose="020B0503030403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5DF9BC0-68B2-4B2F-8B42-C4BA8CA0480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3" t="40318" r="3726" b="42846"/>
          <a:stretch/>
        </p:blipFill>
        <p:spPr>
          <a:xfrm>
            <a:off x="4799605" y="231113"/>
            <a:ext cx="4604379" cy="44906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236" y="176175"/>
            <a:ext cx="2311068" cy="78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429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254619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69100" y="1728788"/>
            <a:ext cx="4984750" cy="376872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609600" y="1728788"/>
            <a:ext cx="6013450" cy="37465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9495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9725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>
                <a:solidFill>
                  <a:schemeClr val="accent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buNone/>
              <a:defRPr sz="3200">
                <a:solidFill>
                  <a:schemeClr val="accent3">
                    <a:lumMod val="75000"/>
                  </a:schemeClr>
                </a:solidFill>
                <a:latin typeface="Myriad Pro" panose="020B0503030403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85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337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hyperlink" Target="http://steam.ouhk.edu.hk/sym2020/index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ags" Target="../tags/tag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ags" Target="../tags/tag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Relationship Id="rId9" Type="http://schemas.openxmlformats.org/officeDocument/2006/relationships/hyperlink" Target="http://steam.ouhk.edu.hk/sym2020/index.html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146480"/>
            <a:ext cx="1005436" cy="373973"/>
          </a:xfrm>
          <a:prstGeom prst="rect">
            <a:avLst/>
          </a:prstGeom>
        </p:spPr>
      </p:pic>
      <p:sp>
        <p:nvSpPr>
          <p:cNvPr id="12" name="矩形 9"/>
          <p:cNvSpPr/>
          <p:nvPr/>
        </p:nvSpPr>
        <p:spPr>
          <a:xfrm>
            <a:off x="547512" y="6520453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100" b="0" i="0" u="none" strike="noStrike" kern="2000" cap="none" spc="0" normalizeH="0" baseline="0" noProof="0" dirty="0">
                <a:ln>
                  <a:noFill/>
                </a:ln>
                <a:solidFill>
                  <a:srgbClr val="3B6923"/>
                </a:solidFill>
                <a:effectLst/>
                <a:uLnTx/>
                <a:uFillTx/>
                <a:latin typeface="Century Gothic" panose="020B0502020202020204" pitchFamily="34" charset="0"/>
                <a:ea typeface="新細明體"/>
                <a:cs typeface="+mn-cs"/>
                <a:hlinkClick r:id="rId7"/>
              </a:rPr>
              <a:t>Jockey Club STEAM Education Resources Sharing Scheme</a:t>
            </a:r>
            <a:endParaRPr kumimoji="0" lang="en-US" altLang="zh-TW" sz="1100" b="0" i="0" u="none" strike="noStrike" kern="2000" cap="none" spc="0" normalizeH="0" baseline="0" noProof="0" dirty="0">
              <a:ln>
                <a:noFill/>
              </a:ln>
              <a:solidFill>
                <a:srgbClr val="3B6923"/>
              </a:solidFill>
              <a:effectLst/>
              <a:uLnTx/>
              <a:uFillTx/>
              <a:latin typeface="Century Gothic" panose="020B0502020202020204" pitchFamily="34" charset="0"/>
              <a:ea typeface="新細明體"/>
              <a:cs typeface="+mn-cs"/>
            </a:endParaRPr>
          </a:p>
        </p:txBody>
      </p:sp>
      <p:sp>
        <p:nvSpPr>
          <p:cNvPr id="6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0" y="273050"/>
            <a:ext cx="5000625" cy="70326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lang="zh-HK" altLang="en-US" sz="4000" kern="1200" dirty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2800" dirty="0">
                <a:latin typeface="Helvetica LT Std" panose="020B0504020202020204" pitchFamily="34" charset="0"/>
              </a:rPr>
              <a:t>Beauty and the Skin</a:t>
            </a:r>
            <a:endParaRPr lang="zh-TW" sz="2800" dirty="0">
              <a:latin typeface="Helvetica LT Std" panose="020B0504020202020204" pitchFamily="34" charset="0"/>
            </a:endParaRPr>
          </a:p>
        </p:txBody>
      </p:sp>
      <p:sp>
        <p:nvSpPr>
          <p:cNvPr id="7" name="矩形 5">
            <a:extLst>
              <a:ext uri="{FF2B5EF4-FFF2-40B4-BE49-F238E27FC236}">
                <a16:creationId xmlns:a16="http://schemas.microsoft.com/office/drawing/2014/main" id="{C1E4678A-C2FC-4306-82DA-2F62E1F3D4CE}"/>
              </a:ext>
            </a:extLst>
          </p:cNvPr>
          <p:cNvSpPr/>
          <p:nvPr userDrawn="1"/>
        </p:nvSpPr>
        <p:spPr>
          <a:xfrm>
            <a:off x="349962" y="905717"/>
            <a:ext cx="7848107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5pPr>
            <a:lvl6pPr marL="22860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6pPr>
            <a:lvl7pPr marL="27432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7pPr>
            <a:lvl8pPr marL="32004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8pPr>
            <a:lvl9pPr marL="36576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9pPr>
          </a:lstStyle>
          <a:p>
            <a:pPr>
              <a:defRPr/>
            </a:pPr>
            <a:r>
              <a:rPr lang="en-US" altLang="zh-HK" sz="5400" dirty="0">
                <a:gradFill>
                  <a:gsLst>
                    <a:gs pos="34000">
                      <a:srgbClr val="BD3B3B"/>
                    </a:gs>
                    <a:gs pos="90000">
                      <a:srgbClr val="D3AB6A"/>
                    </a:gs>
                  </a:gsLst>
                  <a:lin ang="5400000" scaled="0"/>
                </a:gradFill>
                <a:effectLst>
                  <a:innerShdw blurRad="88900">
                    <a:prstClr val="black">
                      <a:alpha val="42000"/>
                    </a:prstClr>
                  </a:innerShdw>
                </a:effectLst>
                <a:latin typeface="Helvetica LT Std" panose="020B0504020202020204" pitchFamily="34" charset="0"/>
              </a:rPr>
              <a:t>Unit 4</a:t>
            </a:r>
          </a:p>
          <a:p>
            <a:pPr>
              <a:defRPr/>
            </a:pPr>
            <a:r>
              <a:rPr lang="en-HK" sz="5400" kern="1200" dirty="0">
                <a:gradFill>
                  <a:gsLst>
                    <a:gs pos="34000">
                      <a:srgbClr val="BD3B3B"/>
                    </a:gs>
                    <a:gs pos="90000">
                      <a:srgbClr val="D3AB6A"/>
                    </a:gs>
                  </a:gsLst>
                  <a:lin ang="5400000" scaled="0"/>
                </a:gradFill>
                <a:effectLst>
                  <a:innerShdw blurRad="88900">
                    <a:prstClr val="black">
                      <a:alpha val="42000"/>
                    </a:prstClr>
                  </a:innerShdw>
                </a:effectLst>
                <a:latin typeface="Helvetica LT Std" panose="020B0504020202020204" pitchFamily="34" charset="0"/>
                <a:ea typeface="標楷體" panose="03000509000000000000" pitchFamily="65" charset="-120"/>
                <a:cs typeface="+mn-cs"/>
              </a:rPr>
              <a:t>Making Your Own Cosmetics and Skincare Products</a:t>
            </a:r>
            <a:endParaRPr lang="en-US" altLang="zh-TW" sz="5400" kern="1200" dirty="0">
              <a:gradFill>
                <a:gsLst>
                  <a:gs pos="34000">
                    <a:srgbClr val="BD3B3B"/>
                  </a:gs>
                  <a:gs pos="90000">
                    <a:srgbClr val="D3AB6A"/>
                  </a:gs>
                </a:gsLst>
                <a:lin ang="5400000" scaled="0"/>
              </a:gradFill>
              <a:effectLst>
                <a:innerShdw blurRad="88900">
                  <a:prstClr val="black">
                    <a:alpha val="42000"/>
                  </a:prstClr>
                </a:innerShdw>
              </a:effectLst>
              <a:latin typeface="Helvetica LT Std" panose="020B0504020202020204" pitchFamily="34" charset="0"/>
              <a:ea typeface="標楷體" panose="03000509000000000000" pitchFamily="65" charset="-120"/>
              <a:cs typeface="+mn-cs"/>
            </a:endParaRPr>
          </a:p>
        </p:txBody>
      </p:sp>
    </p:spTree>
    <p:custDataLst>
      <p:tags r:id="rId4"/>
    </p:custDataLst>
    <p:extLst>
      <p:ext uri="{BB962C8B-B14F-4D97-AF65-F5344CB8AC3E}">
        <p14:creationId xmlns:p14="http://schemas.microsoft.com/office/powerpoint/2010/main" val="443021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</p:sldLayoutIdLst>
  <p:hf sldNum="0" hdr="0" ftr="0" dt="0"/>
  <p:txStyles>
    <p:titleStyle>
      <a:lvl1pPr algn="ctr" defTabSz="1219170" rtl="0" eaLnBrk="1" latinLnBrk="0" hangingPunct="1">
        <a:spcBef>
          <a:spcPct val="0"/>
        </a:spcBef>
        <a:buNone/>
        <a:defRPr lang="zh-HK" altLang="en-US" sz="4000" kern="1200" dirty="0">
          <a:solidFill>
            <a:schemeClr val="accent3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zh-TW" altLang="en-US" sz="3200" kern="1200" dirty="0">
          <a:solidFill>
            <a:schemeClr val="accent2"/>
          </a:solidFill>
          <a:latin typeface="Myriad Pro" panose="020B0503030403020204" pitchFamily="34" charset="0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zh-TW" altLang="en-US" sz="3200" kern="1200" dirty="0">
          <a:solidFill>
            <a:schemeClr val="accent2"/>
          </a:solidFill>
          <a:latin typeface="Myriad Pro" panose="020B0503030403020204" pitchFamily="34" charset="0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zh-TW" altLang="en-US" sz="3200" kern="1200" dirty="0">
          <a:solidFill>
            <a:schemeClr val="accent2"/>
          </a:solidFill>
          <a:latin typeface="Myriad Pro" panose="020B0503030403020204" pitchFamily="34" charset="0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zh-TW" altLang="en-US" sz="3200" kern="1200" dirty="0">
          <a:solidFill>
            <a:schemeClr val="accent2"/>
          </a:solidFill>
          <a:latin typeface="Myriad Pro" panose="020B0503030403020204" pitchFamily="34" charset="0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lang="zh-HK" altLang="en-US" sz="3200" kern="1200" dirty="0">
          <a:solidFill>
            <a:schemeClr val="accent2"/>
          </a:solidFill>
          <a:latin typeface="Myriad Pro" panose="020B0503030403020204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en-US" altLang="zh-TW" dirty="0"/>
              <a:t>Title</a:t>
            </a:r>
            <a:endParaRPr lang="zh-HK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/>
          <a:p>
            <a:pPr lvl="0"/>
            <a:r>
              <a:rPr lang="en-US" altLang="zh-TW" dirty="0"/>
              <a:t>Edit Master text styles</a:t>
            </a:r>
          </a:p>
          <a:p>
            <a:pPr lvl="1"/>
            <a:r>
              <a:rPr lang="en-US" altLang="zh-TW" dirty="0"/>
              <a:t>Second level</a:t>
            </a:r>
          </a:p>
          <a:p>
            <a:pPr lvl="2"/>
            <a:r>
              <a:rPr lang="en-US" altLang="zh-TW" dirty="0"/>
              <a:t>Third level</a:t>
            </a:r>
          </a:p>
          <a:p>
            <a:pPr lvl="3"/>
            <a:r>
              <a:rPr lang="en-US" altLang="zh-TW" dirty="0"/>
              <a:t>Fourth level</a:t>
            </a:r>
          </a:p>
          <a:p>
            <a:pPr lvl="4"/>
            <a:r>
              <a:rPr lang="en-US" altLang="zh-TW" dirty="0"/>
              <a:t>Fifth level</a:t>
            </a:r>
            <a:endParaRPr lang="zh-HK" altLang="en-US" dirty="0"/>
          </a:p>
        </p:txBody>
      </p:sp>
      <p:pic>
        <p:nvPicPr>
          <p:cNvPr id="11" name="圖片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146480"/>
            <a:ext cx="1005436" cy="373973"/>
          </a:xfrm>
          <a:prstGeom prst="rect">
            <a:avLst/>
          </a:prstGeom>
        </p:spPr>
      </p:pic>
      <p:sp>
        <p:nvSpPr>
          <p:cNvPr id="12" name="矩形 9"/>
          <p:cNvSpPr/>
          <p:nvPr/>
        </p:nvSpPr>
        <p:spPr>
          <a:xfrm>
            <a:off x="547512" y="6520453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rgbClr val="3B6923"/>
                </a:solidFill>
                <a:latin typeface="Century Gothic" panose="020B0502020202020204" pitchFamily="34" charset="0"/>
                <a:hlinkClick r:id="rId9"/>
              </a:rPr>
              <a:t>Jockey Club STEAM Education Resources Sharing Scheme</a:t>
            </a:r>
            <a:endParaRPr lang="en-US" altLang="zh-TW" sz="1100" kern="2000" dirty="0">
              <a:solidFill>
                <a:srgbClr val="3B6923"/>
              </a:solidFill>
              <a:latin typeface="Century Gothic" panose="020B0502020202020204" pitchFamily="34" charset="0"/>
            </a:endParaRPr>
          </a:p>
        </p:txBody>
      </p:sp>
    </p:spTree>
    <p:custDataLst>
      <p:tags r:id="rId6"/>
    </p:custDataLst>
    <p:extLst>
      <p:ext uri="{BB962C8B-B14F-4D97-AF65-F5344CB8AC3E}">
        <p14:creationId xmlns:p14="http://schemas.microsoft.com/office/powerpoint/2010/main" val="526208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</p:sldLayoutIdLst>
  <p:hf sldNum="0" hdr="0" ftr="0" dt="0"/>
  <p:txStyles>
    <p:titleStyle>
      <a:lvl1pPr algn="l" defTabSz="1219170" rtl="0" eaLnBrk="1" latinLnBrk="0" hangingPunct="1">
        <a:spcBef>
          <a:spcPct val="0"/>
        </a:spcBef>
        <a:buNone/>
        <a:defRPr lang="zh-HK" altLang="en-US" sz="4000" kern="1200" dirty="0">
          <a:solidFill>
            <a:schemeClr val="accent3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zh-TW" altLang="en-US" sz="3200" kern="1200" dirty="0">
          <a:solidFill>
            <a:schemeClr val="accent2"/>
          </a:solidFill>
          <a:latin typeface="Myriad Pro" panose="020B0503030403020204" pitchFamily="34" charset="0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zh-TW" altLang="en-US" sz="3200" kern="1200" dirty="0">
          <a:solidFill>
            <a:schemeClr val="accent2"/>
          </a:solidFill>
          <a:latin typeface="Myriad Pro" panose="020B0503030403020204" pitchFamily="34" charset="0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zh-TW" altLang="en-US" sz="3200" kern="1200" dirty="0">
          <a:solidFill>
            <a:schemeClr val="accent2"/>
          </a:solidFill>
          <a:latin typeface="Myriad Pro" panose="020B0503030403020204" pitchFamily="34" charset="0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zh-TW" altLang="en-US" sz="3200" kern="1200" dirty="0">
          <a:solidFill>
            <a:schemeClr val="accent2"/>
          </a:solidFill>
          <a:latin typeface="Myriad Pro" panose="020B0503030403020204" pitchFamily="34" charset="0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lang="zh-HK" altLang="en-US" sz="3200" kern="1200" dirty="0">
          <a:solidFill>
            <a:schemeClr val="accent2"/>
          </a:solidFill>
          <a:latin typeface="Myriad Pro" panose="020B0503030403020204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Infrared_spectroscopy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hyperlink" Target="https://creativecommons.org/licenses/by/4.0/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17438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274639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/>
              <a:t>DIY Floral Hand Cream</a:t>
            </a:r>
            <a:endParaRPr lang="en-HK" dirty="0"/>
          </a:p>
        </p:txBody>
      </p:sp>
      <p:sp>
        <p:nvSpPr>
          <p:cNvPr id="6" name="TextBox 5"/>
          <p:cNvSpPr txBox="1"/>
          <p:nvPr/>
        </p:nvSpPr>
        <p:spPr>
          <a:xfrm>
            <a:off x="677334" y="1376979"/>
            <a:ext cx="1944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b="1" u="sng" dirty="0">
                <a:solidFill>
                  <a:schemeClr val="accent2"/>
                </a:solidFill>
                <a:latin typeface="Myriad Pro" panose="020B0503030403020204" charset="0"/>
              </a:rPr>
              <a:t>Ingredients: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62488" y="3851719"/>
            <a:ext cx="25078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dirty="0">
                <a:solidFill>
                  <a:schemeClr val="accent2"/>
                </a:solidFill>
                <a:latin typeface="Myriad Pro" panose="020B0503030403020204" charset="0"/>
              </a:rPr>
              <a:t>50 mL of base oil </a:t>
            </a:r>
          </a:p>
          <a:p>
            <a:r>
              <a:rPr lang="en-HK" dirty="0">
                <a:solidFill>
                  <a:schemeClr val="accent2"/>
                </a:solidFill>
                <a:latin typeface="Myriad Pro" panose="020B0503030403020204" charset="0"/>
              </a:rPr>
              <a:t>(e.g. Sweet almond oil, olive oil, jojoba oil etc.)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08531" y="3849402"/>
            <a:ext cx="30157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dirty="0">
                <a:solidFill>
                  <a:schemeClr val="accent2"/>
                </a:solidFill>
                <a:latin typeface="Myriad Pro" panose="020B0503030403020204" charset="0"/>
              </a:rPr>
              <a:t>50 mL of floral water </a:t>
            </a:r>
          </a:p>
          <a:p>
            <a:r>
              <a:rPr lang="en-HK" dirty="0">
                <a:solidFill>
                  <a:schemeClr val="accent2"/>
                </a:solidFill>
                <a:latin typeface="Myriad Pro" panose="020B0503030403020204" charset="0"/>
              </a:rPr>
              <a:t>(e.g. Rose floral water, chamomile floral water etc.)</a:t>
            </a:r>
          </a:p>
          <a:p>
            <a:endParaRPr lang="en-HK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26767" y="2333984"/>
            <a:ext cx="6431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solidFill>
                  <a:schemeClr val="accent2"/>
                </a:solidFill>
                <a:latin typeface="Myriad Pro" panose="020B0503030403020204" charset="0"/>
              </a:rPr>
              <a:t>+</a:t>
            </a:r>
            <a:endParaRPr lang="en-HK" sz="6000" b="1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72421" y="5236714"/>
            <a:ext cx="94099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Myriad Pro" panose="020B0503030403020204" charset="0"/>
              </a:rPr>
              <a:t>What do you need when you have to mix water and oil together?</a:t>
            </a:r>
            <a:endParaRPr lang="en-HK" sz="2000" b="1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54105" y="5636824"/>
            <a:ext cx="2982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7030A0"/>
                </a:solidFill>
                <a:latin typeface="Myriad Pro" panose="020B0503030403020204" charset="0"/>
              </a:rPr>
              <a:t>10 mL of emulsifier</a:t>
            </a:r>
            <a:endParaRPr lang="en-HK" sz="2400" b="1" dirty="0">
              <a:solidFill>
                <a:srgbClr val="7030A0"/>
              </a:solidFill>
              <a:latin typeface="Myriad Pro" panose="020B0503030403020204" charset="0"/>
            </a:endParaRPr>
          </a:p>
        </p:txBody>
      </p:sp>
      <p:pic>
        <p:nvPicPr>
          <p:cNvPr id="1026" name="Picture 2" descr="Free Bowl Being Poured With Yellow Liquid Stock Photo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423" y="2035524"/>
            <a:ext cx="2446007" cy="1630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Clear Glass Bottles with Liquid and Dry Flowers Stock Photo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229" y="2073635"/>
            <a:ext cx="2440344" cy="162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229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274639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/>
              <a:t>DIY Floral Hand Cream</a:t>
            </a:r>
            <a:endParaRPr lang="en-HK" dirty="0"/>
          </a:p>
        </p:txBody>
      </p:sp>
      <p:sp>
        <p:nvSpPr>
          <p:cNvPr id="6" name="TextBox 5"/>
          <p:cNvSpPr txBox="1"/>
          <p:nvPr/>
        </p:nvSpPr>
        <p:spPr>
          <a:xfrm>
            <a:off x="677334" y="1376979"/>
            <a:ext cx="1944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b="1" u="sng" dirty="0">
                <a:solidFill>
                  <a:schemeClr val="accent2"/>
                </a:solidFill>
                <a:latin typeface="Myriad Pro" panose="020B0503030403020204" charset="0"/>
              </a:rPr>
              <a:t>Ingredients: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16593" y="4165803"/>
            <a:ext cx="25440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dirty="0">
                <a:solidFill>
                  <a:schemeClr val="accent2"/>
                </a:solidFill>
                <a:latin typeface="Myriad Pro" panose="020B0503030403020204" charset="0"/>
              </a:rPr>
              <a:t>50 mL of base oil </a:t>
            </a:r>
          </a:p>
          <a:p>
            <a:r>
              <a:rPr lang="en-HK" dirty="0">
                <a:solidFill>
                  <a:schemeClr val="accent2"/>
                </a:solidFill>
                <a:latin typeface="Myriad Pro" panose="020B0503030403020204" charset="0"/>
              </a:rPr>
              <a:t>(e.g. Sweet almond oil, olive oil, jojoba oil etc.)</a:t>
            </a:r>
          </a:p>
          <a:p>
            <a:endParaRPr lang="en-HK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pic>
        <p:nvPicPr>
          <p:cNvPr id="53250" name="Picture 2" descr="https://www.griffinandrow.com/wp-content/uploads/2017/10/Oleic-acid-triglyceride-300x16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6890" y="2112758"/>
            <a:ext cx="3508066" cy="197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66890" y="4304303"/>
            <a:ext cx="46794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Is it hydrophobic or hydrophilic?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What functional groups does it possess?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It is a (Humectant/Emollient/Occlusive)?</a:t>
            </a:r>
            <a:endParaRPr lang="en-HK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46393" y="1712759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accent2"/>
                </a:solidFill>
                <a:latin typeface="Myriad Pro" panose="020B0503030403020204" charset="0"/>
              </a:rPr>
              <a:t>Sweet almond oil</a:t>
            </a:r>
            <a:endParaRPr lang="en-HK" b="1" u="sng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pic>
        <p:nvPicPr>
          <p:cNvPr id="10" name="Picture 2" descr="Free Bowl Being Poured With Yellow Liquid Stock Photo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593" y="2353040"/>
            <a:ext cx="2316709" cy="154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858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274639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/>
              <a:t>DIY Floral Hand Cream</a:t>
            </a:r>
            <a:endParaRPr lang="en-HK" dirty="0"/>
          </a:p>
        </p:txBody>
      </p:sp>
      <p:sp>
        <p:nvSpPr>
          <p:cNvPr id="6" name="TextBox 5"/>
          <p:cNvSpPr txBox="1"/>
          <p:nvPr/>
        </p:nvSpPr>
        <p:spPr>
          <a:xfrm>
            <a:off x="677334" y="1376979"/>
            <a:ext cx="1944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b="1" u="sng" dirty="0">
                <a:solidFill>
                  <a:schemeClr val="accent2"/>
                </a:solidFill>
                <a:latin typeface="Myriad Pro" panose="020B0503030403020204" charset="0"/>
              </a:rPr>
              <a:t>Ingredients: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94692" y="4174524"/>
            <a:ext cx="30478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dirty="0">
                <a:solidFill>
                  <a:schemeClr val="accent2"/>
                </a:solidFill>
                <a:latin typeface="Myriad Pro" panose="020B0503030403020204" charset="0"/>
              </a:rPr>
              <a:t>50 mL of floral water </a:t>
            </a:r>
          </a:p>
          <a:p>
            <a:r>
              <a:rPr lang="en-HK" dirty="0">
                <a:solidFill>
                  <a:schemeClr val="accent2"/>
                </a:solidFill>
                <a:latin typeface="Myriad Pro" panose="020B0503030403020204" charset="0"/>
              </a:rPr>
              <a:t>(e.g. Rose floral water, chamomile floral water etc.)</a:t>
            </a:r>
          </a:p>
          <a:p>
            <a:endParaRPr lang="en-HK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20836" y="1549664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accent2"/>
                </a:solidFill>
                <a:latin typeface="Myriad Pro" panose="020B0503030403020204" charset="0"/>
              </a:rPr>
              <a:t>Rose floral water:</a:t>
            </a:r>
            <a:endParaRPr lang="en-HK" b="1" u="sng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pic>
        <p:nvPicPr>
          <p:cNvPr id="53252" name="Picture 4" descr="phenylethyl alcohol - Wikidata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836" y="2660554"/>
            <a:ext cx="1914767" cy="871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54" name="Picture 6" descr="香茅醇- 維基百科，自由的百科全書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4564" y="1838644"/>
            <a:ext cx="2922215" cy="1777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220836" y="3670092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accent2"/>
                </a:solidFill>
                <a:latin typeface="Myriad Pro" panose="020B0503030403020204" charset="0"/>
              </a:rPr>
              <a:t>2-Phenylethanol</a:t>
            </a:r>
            <a:endParaRPr lang="en-HK" b="1" u="sng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132500" y="3670092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err="1">
                <a:solidFill>
                  <a:schemeClr val="accent2"/>
                </a:solidFill>
                <a:latin typeface="Myriad Pro" panose="020B0503030403020204" charset="0"/>
              </a:rPr>
              <a:t>Citronellol</a:t>
            </a:r>
            <a:endParaRPr lang="en-HK" b="1" u="sng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pic>
        <p:nvPicPr>
          <p:cNvPr id="15" name="Picture 4" descr="Free Clear Glass Bottles with Liquid and Dry Flowers Stock Photo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700" y="2228937"/>
            <a:ext cx="2585854" cy="172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966890" y="4304303"/>
            <a:ext cx="46794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Is it hydrophobic or hydrophilic?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What functional groups does it possess?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It is a (Humectant/Emollient/Occlusive)?</a:t>
            </a:r>
            <a:endParaRPr lang="en-HK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3038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274639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/>
              <a:t>DIY Floral Hand Cream</a:t>
            </a:r>
            <a:endParaRPr lang="en-H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06130"/>
            <a:ext cx="11049000" cy="327489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n-US" sz="2400" dirty="0"/>
              <a:t>Add 50 mL of base oil and 50 mL of floral water into a 250 mL beaker</a:t>
            </a:r>
          </a:p>
          <a:p>
            <a:pPr lvl="0">
              <a:lnSpc>
                <a:spcPct val="150000"/>
              </a:lnSpc>
            </a:pPr>
            <a:r>
              <a:rPr lang="en-US" sz="2400" dirty="0"/>
              <a:t>Stir the mixture by using a glass rod</a:t>
            </a:r>
          </a:p>
          <a:p>
            <a:pPr lvl="0">
              <a:lnSpc>
                <a:spcPct val="150000"/>
              </a:lnSpc>
            </a:pPr>
            <a:r>
              <a:rPr lang="en-US" sz="2400" dirty="0"/>
              <a:t>Add emulsifier dropwise while stirring the mixture until the mixture becomes homogenous</a:t>
            </a:r>
          </a:p>
          <a:p>
            <a:pPr lvl="0">
              <a:lnSpc>
                <a:spcPct val="150000"/>
              </a:lnSpc>
            </a:pPr>
            <a:r>
              <a:rPr lang="en-US" sz="2400" dirty="0"/>
              <a:t>Transfer the cream mixture to small containers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7334" y="1376979"/>
            <a:ext cx="1810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b="1" u="sng" dirty="0">
                <a:solidFill>
                  <a:schemeClr val="accent2"/>
                </a:solidFill>
                <a:latin typeface="Myriad Pro" panose="020B0503030403020204" charset="0"/>
              </a:rPr>
              <a:t>Procedure:</a:t>
            </a:r>
          </a:p>
        </p:txBody>
      </p:sp>
    </p:spTree>
    <p:extLst>
      <p:ext uri="{BB962C8B-B14F-4D97-AF65-F5344CB8AC3E}">
        <p14:creationId xmlns:p14="http://schemas.microsoft.com/office/powerpoint/2010/main" val="26633713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274639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/>
              <a:t>DIY Moisture-rich lipstick</a:t>
            </a:r>
            <a:endParaRPr lang="en-HK" dirty="0"/>
          </a:p>
        </p:txBody>
      </p:sp>
      <p:sp>
        <p:nvSpPr>
          <p:cNvPr id="6" name="TextBox 5"/>
          <p:cNvSpPr txBox="1"/>
          <p:nvPr/>
        </p:nvSpPr>
        <p:spPr>
          <a:xfrm>
            <a:off x="677334" y="1376979"/>
            <a:ext cx="1944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b="1" u="sng" dirty="0">
                <a:solidFill>
                  <a:schemeClr val="accent2"/>
                </a:solidFill>
                <a:latin typeface="Myriad Pro" panose="020B0503030403020204" charset="0"/>
              </a:rPr>
              <a:t>Ingredients: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7334" y="3844097"/>
            <a:ext cx="25396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dirty="0">
                <a:solidFill>
                  <a:schemeClr val="accent2"/>
                </a:solidFill>
                <a:latin typeface="Myriad Pro" panose="020B0503030403020204" charset="0"/>
              </a:rPr>
              <a:t>80 mL of base oil </a:t>
            </a:r>
          </a:p>
          <a:p>
            <a:r>
              <a:rPr lang="en-HK" dirty="0">
                <a:solidFill>
                  <a:schemeClr val="accent2"/>
                </a:solidFill>
                <a:latin typeface="Myriad Pro" panose="020B0503030403020204" charset="0"/>
              </a:rPr>
              <a:t>(e.g. Sweet almond oil, olive oil, jojoba oil etc.)</a:t>
            </a:r>
          </a:p>
          <a:p>
            <a:endParaRPr lang="en-HK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30782" y="3795793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10 g of beeswax</a:t>
            </a:r>
            <a:endParaRPr lang="en-HK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09191" y="3845956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15 g of shea butter</a:t>
            </a:r>
            <a:endParaRPr lang="en-HK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71240" y="3845956"/>
            <a:ext cx="2411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1-2 mL of essential oil</a:t>
            </a:r>
          </a:p>
          <a:p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(e.g. lemon, orange, mint etc.)</a:t>
            </a:r>
          </a:p>
          <a:p>
            <a:r>
              <a:rPr lang="en-US" b="1" dirty="0">
                <a:solidFill>
                  <a:schemeClr val="accent2"/>
                </a:solidFill>
                <a:latin typeface="Myriad Pro" panose="020B0503030403020204" charset="0"/>
              </a:rPr>
              <a:t>As a Fragrance</a:t>
            </a:r>
            <a:endParaRPr lang="en-HK" b="1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36459" y="5318095"/>
            <a:ext cx="28632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7030A0"/>
                </a:solidFill>
                <a:latin typeface="Myriad Pro" panose="020B0503030403020204" charset="0"/>
              </a:rPr>
              <a:t>For 20 students</a:t>
            </a:r>
            <a:endParaRPr lang="en-HK" sz="2800" b="1" dirty="0">
              <a:solidFill>
                <a:srgbClr val="7030A0"/>
              </a:solidFill>
              <a:latin typeface="Myriad Pro" panose="020B0503030403020204" charset="0"/>
            </a:endParaRPr>
          </a:p>
        </p:txBody>
      </p:sp>
      <p:pic>
        <p:nvPicPr>
          <p:cNvPr id="14" name="Picture 2" descr="Free Bowl Being Poured With Yellow Liquid Stock Photo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33" y="2174377"/>
            <a:ext cx="2285629" cy="1523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Free Green and White Brush on Yellow Textile Stock Photo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164" y="2186873"/>
            <a:ext cx="2285629" cy="1523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6509191" y="2027591"/>
            <a:ext cx="2108452" cy="1748597"/>
            <a:chOff x="5609589" y="2095500"/>
            <a:chExt cx="1883466" cy="1559332"/>
          </a:xfrm>
        </p:grpSpPr>
        <p:pic>
          <p:nvPicPr>
            <p:cNvPr id="2050" name="Picture 2" descr="Free Close-Up Shot of a Creamy Butter on a Wooden Plate Stock Photo"/>
            <p:cNvPicPr>
              <a:picLocks noChangeAspect="1" noChangeArrowheads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307" r="25141"/>
            <a:stretch/>
          </p:blipFill>
          <p:spPr bwMode="auto">
            <a:xfrm>
              <a:off x="5609589" y="2095500"/>
              <a:ext cx="1883466" cy="11781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Free Woman Posing while Biting a Shea Nut  Stock Photo"/>
            <p:cNvPicPr>
              <a:picLocks noChangeAspect="1" noChangeArrowheads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32" t="80378" r="41518" b="10396"/>
            <a:stretch/>
          </p:blipFill>
          <p:spPr bwMode="auto">
            <a:xfrm>
              <a:off x="5609589" y="2927319"/>
              <a:ext cx="1883466" cy="7275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4" name="Picture 6" descr="Free Set of cosmetic bottle with pink rose on wooden plate Stock Photo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067" r="8600" b="5778"/>
          <a:stretch/>
        </p:blipFill>
        <p:spPr bwMode="auto">
          <a:xfrm>
            <a:off x="9258550" y="1943100"/>
            <a:ext cx="2123780" cy="185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09550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274639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/>
              <a:t>DIY Moisture-rich lipstick</a:t>
            </a:r>
            <a:endParaRPr lang="en-HK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883" y="2224725"/>
            <a:ext cx="4315317" cy="17709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21346" y="1731415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err="1">
                <a:solidFill>
                  <a:schemeClr val="accent2"/>
                </a:solidFill>
                <a:latin typeface="Myriad Pro" panose="020B0503030403020204" charset="0"/>
              </a:rPr>
              <a:t>Myricyl</a:t>
            </a:r>
            <a:r>
              <a:rPr lang="en-US" b="1" u="sng" dirty="0">
                <a:solidFill>
                  <a:schemeClr val="accent2"/>
                </a:solidFill>
                <a:latin typeface="Myriad Pro" panose="020B0503030403020204" charset="0"/>
              </a:rPr>
              <a:t> </a:t>
            </a:r>
            <a:r>
              <a:rPr lang="en-US" b="1" u="sng" dirty="0" err="1">
                <a:solidFill>
                  <a:schemeClr val="accent2"/>
                </a:solidFill>
                <a:latin typeface="Myriad Pro" panose="020B0503030403020204" charset="0"/>
              </a:rPr>
              <a:t>plamitate</a:t>
            </a:r>
            <a:endParaRPr lang="en-HK" b="1" u="sng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8587" y="4381740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10 g of beeswax</a:t>
            </a:r>
            <a:endParaRPr lang="en-HK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7334" y="1376979"/>
            <a:ext cx="1944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b="1" u="sng" dirty="0">
                <a:solidFill>
                  <a:schemeClr val="accent2"/>
                </a:solidFill>
                <a:latin typeface="Myriad Pro" panose="020B0503030403020204" charset="0"/>
              </a:rPr>
              <a:t>Ingredients:</a:t>
            </a:r>
          </a:p>
        </p:txBody>
      </p:sp>
      <p:pic>
        <p:nvPicPr>
          <p:cNvPr id="13" name="Picture 2" descr="Free Green and White Brush on Yellow Textile Stock Photo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926" y="2492777"/>
            <a:ext cx="2201937" cy="1467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966890" y="4304303"/>
            <a:ext cx="46794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Is it hydrophobic or hydrophilic?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What functional groups does it possess?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It is a (Humectant/Emollient/Occlusive)?</a:t>
            </a:r>
            <a:endParaRPr lang="en-HK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290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274639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/>
              <a:t>DIY Moisture-rich lipstick</a:t>
            </a:r>
            <a:endParaRPr lang="en-HK" dirty="0"/>
          </a:p>
        </p:txBody>
      </p:sp>
      <p:pic>
        <p:nvPicPr>
          <p:cNvPr id="5" name="Picture 2" descr="Structures of (a) stearic acid and (b) oleic acid. | Download Scientific 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038" y="2212169"/>
            <a:ext cx="3876336" cy="1656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050928" y="2388735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Myriad Pro" panose="020B0503030403020204" charset="0"/>
              </a:rPr>
              <a:t>Stearic acid</a:t>
            </a:r>
            <a:endParaRPr lang="en-HK" b="1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32072" y="3333650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Myriad Pro" panose="020B0503030403020204" charset="0"/>
              </a:rPr>
              <a:t>Oleic acid</a:t>
            </a:r>
            <a:endParaRPr lang="en-HK" b="1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94973" y="4017376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15 g of shea butter</a:t>
            </a:r>
            <a:endParaRPr lang="en-HK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7334" y="1376979"/>
            <a:ext cx="1845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b="1" u="sng" dirty="0">
                <a:latin typeface="Myriad Pro" panose="020B0503030403020204" charset="0"/>
              </a:rPr>
              <a:t>Ingredients: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451175" y="2302199"/>
            <a:ext cx="1995867" cy="1656554"/>
            <a:chOff x="1131686" y="2309391"/>
            <a:chExt cx="1883466" cy="1559332"/>
          </a:xfrm>
        </p:grpSpPr>
        <p:pic>
          <p:nvPicPr>
            <p:cNvPr id="12" name="Picture 2" descr="Free Close-Up Shot of a Creamy Butter on a Wooden Plate Stock Photo"/>
            <p:cNvPicPr>
              <a:picLocks noChangeAspect="1" noChangeArrowheads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307" r="25141"/>
            <a:stretch/>
          </p:blipFill>
          <p:spPr bwMode="auto">
            <a:xfrm>
              <a:off x="1131686" y="2309391"/>
              <a:ext cx="1883466" cy="11781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Free Woman Posing while Biting a Shea Nut  Stock Photo"/>
            <p:cNvPicPr>
              <a:picLocks noChangeAspect="1" noChangeArrowheads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32" t="80378" r="41518" b="10396"/>
            <a:stretch/>
          </p:blipFill>
          <p:spPr bwMode="auto">
            <a:xfrm>
              <a:off x="1131686" y="3141210"/>
              <a:ext cx="1883466" cy="7275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TextBox 13"/>
          <p:cNvSpPr txBox="1"/>
          <p:nvPr/>
        </p:nvSpPr>
        <p:spPr>
          <a:xfrm>
            <a:off x="4966890" y="4304303"/>
            <a:ext cx="46794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Is it hydrophobic or hydrophilic?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What functional groups does it possess?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It is a (Humectant/Emollient/Occlusive)?</a:t>
            </a:r>
            <a:endParaRPr lang="en-HK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6458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274639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/>
              <a:t>DIY Moisture-rich lipstick</a:t>
            </a:r>
            <a:endParaRPr lang="en-HK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941467"/>
            <a:ext cx="9465172" cy="3843872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altLang="en-US" sz="2400" dirty="0"/>
              <a:t>Add 80 mL of base oil, 10 g of beeswax and 15 g of shea butter into a 250 mL beaker</a:t>
            </a:r>
          </a:p>
          <a:p>
            <a:pPr lvl="0">
              <a:lnSpc>
                <a:spcPct val="150000"/>
              </a:lnSpc>
            </a:pPr>
            <a:r>
              <a:rPr lang="en-US" altLang="en-US" sz="2400" dirty="0"/>
              <a:t>Heat and stir the mixture with a stir bar</a:t>
            </a:r>
          </a:p>
          <a:p>
            <a:pPr lvl="0">
              <a:lnSpc>
                <a:spcPct val="150000"/>
              </a:lnSpc>
            </a:pPr>
            <a:r>
              <a:rPr lang="en-US" altLang="en-US" sz="2400" dirty="0"/>
              <a:t>Add essential oil dropwise while stirring the mixture</a:t>
            </a:r>
          </a:p>
          <a:p>
            <a:pPr lvl="0">
              <a:lnSpc>
                <a:spcPct val="150000"/>
              </a:lnSpc>
            </a:pPr>
            <a:r>
              <a:rPr lang="en-US" altLang="en-US" sz="2400" dirty="0"/>
              <a:t>After the mixture becomes clear, carefully transfer the solution to lipstick containers and let it cool.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7334" y="1376979"/>
            <a:ext cx="1810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b="1" u="sng" dirty="0">
                <a:solidFill>
                  <a:schemeClr val="accent2"/>
                </a:solidFill>
                <a:latin typeface="Myriad Pro" panose="020B0503030403020204" charset="0"/>
              </a:rPr>
              <a:t>Procedure:</a:t>
            </a:r>
          </a:p>
        </p:txBody>
      </p:sp>
      <p:pic>
        <p:nvPicPr>
          <p:cNvPr id="5122" name="Picture 2" descr="Free Close-Up Shot of a Nude Lipstick Stock Phot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70" t="19818" r="-1" b="13973"/>
          <a:stretch/>
        </p:blipFill>
        <p:spPr bwMode="auto">
          <a:xfrm>
            <a:off x="10142506" y="782515"/>
            <a:ext cx="1955477" cy="28447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83619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274639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/>
              <a:t>DIY Multi-functional Ointment</a:t>
            </a:r>
            <a:endParaRPr lang="en-HK" dirty="0"/>
          </a:p>
        </p:txBody>
      </p:sp>
      <p:sp>
        <p:nvSpPr>
          <p:cNvPr id="6" name="TextBox 5"/>
          <p:cNvSpPr txBox="1"/>
          <p:nvPr/>
        </p:nvSpPr>
        <p:spPr>
          <a:xfrm>
            <a:off x="677334" y="1376979"/>
            <a:ext cx="1944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b="1" u="sng" dirty="0">
                <a:solidFill>
                  <a:schemeClr val="accent2"/>
                </a:solidFill>
                <a:latin typeface="Myriad Pro" panose="020B0503030403020204" charset="0"/>
              </a:rPr>
              <a:t>Ingredients: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053121" y="3838173"/>
            <a:ext cx="29418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5 mL of essential oil</a:t>
            </a:r>
          </a:p>
          <a:p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(e.g. Jasmine, chamomile, </a:t>
            </a:r>
          </a:p>
          <a:p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tee tree etc.)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9600" y="3838173"/>
            <a:ext cx="25292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dirty="0">
                <a:solidFill>
                  <a:schemeClr val="accent2"/>
                </a:solidFill>
                <a:latin typeface="Myriad Pro" panose="020B0503030403020204" charset="0"/>
              </a:rPr>
              <a:t>80 mL of base oil </a:t>
            </a:r>
          </a:p>
          <a:p>
            <a:r>
              <a:rPr lang="en-HK" dirty="0">
                <a:solidFill>
                  <a:schemeClr val="accent2"/>
                </a:solidFill>
                <a:latin typeface="Myriad Pro" panose="020B0503030403020204" charset="0"/>
              </a:rPr>
              <a:t>(e.g. Sweet almond oil, olive oil, jojoba oil etc.)</a:t>
            </a:r>
          </a:p>
          <a:p>
            <a:endParaRPr lang="en-HK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29527" y="3788063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10 g of beeswax</a:t>
            </a:r>
            <a:endParaRPr lang="en-HK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80427" y="3788063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15 g of shea butter</a:t>
            </a:r>
            <a:endParaRPr lang="en-HK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pic>
        <p:nvPicPr>
          <p:cNvPr id="19" name="Picture 2" descr="Free Bowl Being Poured With Yellow Liquid Stock Photo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18" y="2172216"/>
            <a:ext cx="2276836" cy="1517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Free Green and White Brush on Yellow Textile Stock Photo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065" y="2172216"/>
            <a:ext cx="2377539" cy="158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6480428" y="2080342"/>
            <a:ext cx="2108269" cy="1701638"/>
            <a:chOff x="5723889" y="2095500"/>
            <a:chExt cx="1883466" cy="1559332"/>
          </a:xfrm>
        </p:grpSpPr>
        <p:pic>
          <p:nvPicPr>
            <p:cNvPr id="21" name="Picture 2" descr="Free Close-Up Shot of a Creamy Butter on a Wooden Plate Stock Photo"/>
            <p:cNvPicPr>
              <a:picLocks noChangeAspect="1" noChangeArrowheads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307" r="25141"/>
            <a:stretch/>
          </p:blipFill>
          <p:spPr bwMode="auto">
            <a:xfrm>
              <a:off x="5723889" y="2095500"/>
              <a:ext cx="1883466" cy="11781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Free Woman Posing while Biting a Shea Nut  Stock Photo"/>
            <p:cNvPicPr>
              <a:picLocks noChangeAspect="1" noChangeArrowheads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32" t="80378" r="41518" b="10396"/>
            <a:stretch/>
          </p:blipFill>
          <p:spPr bwMode="auto">
            <a:xfrm>
              <a:off x="5723889" y="2927319"/>
              <a:ext cx="1883466" cy="7275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3" name="Picture 2" descr="Free Two Yellow Sunflowers With Clear Glass Bottle With Cork Lid Stock Photo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1223" y="2070239"/>
            <a:ext cx="2567612" cy="1711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436459" y="5318095"/>
            <a:ext cx="2662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7030A0"/>
                </a:solidFill>
                <a:latin typeface="Myriad Pro" panose="020B0503030403020204" charset="0"/>
              </a:rPr>
              <a:t>For 5 students</a:t>
            </a:r>
            <a:endParaRPr lang="en-HK" sz="2800" b="1" dirty="0">
              <a:solidFill>
                <a:srgbClr val="7030A0"/>
              </a:solidFill>
              <a:latin typeface="Myriad Pro" panose="020B05030304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6668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274639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/>
              <a:t>DIY Multi-functional Ointment</a:t>
            </a:r>
            <a:endParaRPr lang="en-HK" dirty="0"/>
          </a:p>
        </p:txBody>
      </p:sp>
      <p:sp>
        <p:nvSpPr>
          <p:cNvPr id="12" name="TextBox 11"/>
          <p:cNvSpPr txBox="1"/>
          <p:nvPr/>
        </p:nvSpPr>
        <p:spPr>
          <a:xfrm>
            <a:off x="677334" y="1376979"/>
            <a:ext cx="8753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>
                <a:solidFill>
                  <a:schemeClr val="accent2"/>
                </a:solidFill>
                <a:latin typeface="Myriad Pro" panose="020B0503030403020204" charset="0"/>
              </a:rPr>
              <a:t>Jasmine essential oil has a lot of skin and health benefits: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819881" y="3821287"/>
            <a:ext cx="31085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Myriad Pro" panose="020B0503030403020204" charset="0"/>
              </a:rPr>
              <a:t>5 mL of essential oil</a:t>
            </a:r>
          </a:p>
          <a:p>
            <a:r>
              <a:rPr lang="en-US" b="1" dirty="0">
                <a:solidFill>
                  <a:schemeClr val="accent2"/>
                </a:solidFill>
                <a:latin typeface="Myriad Pro" panose="020B0503030403020204" charset="0"/>
              </a:rPr>
              <a:t>(e.g. Jasmine, chamomile, </a:t>
            </a:r>
          </a:p>
          <a:p>
            <a:r>
              <a:rPr lang="en-US" b="1" dirty="0">
                <a:solidFill>
                  <a:schemeClr val="accent2"/>
                </a:solidFill>
                <a:latin typeface="Myriad Pro" panose="020B0503030403020204" charset="0"/>
              </a:rPr>
              <a:t>tee tree etc.)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59876" y="1930400"/>
            <a:ext cx="7282437" cy="3900035"/>
          </a:xfrm>
          <a:prstGeom prst="roundRect">
            <a:avLst/>
          </a:prstGeom>
          <a:solidFill>
            <a:srgbClr val="C6FA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1" indent="-285750">
              <a:buFont typeface="Wingdings" panose="05000000000000000000" pitchFamily="2" charset="2"/>
              <a:buChar char="Ø"/>
            </a:pPr>
            <a:endParaRPr lang="en-HK" b="1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81245" y="3451955"/>
            <a:ext cx="3108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Myriad Pro" panose="020B0503030403020204" charset="0"/>
              </a:rPr>
              <a:t>For dry and oily skin types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879041" y="3443163"/>
            <a:ext cx="27174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Myriad Pro" panose="020B0503030403020204" charset="0"/>
              </a:rPr>
              <a:t>Improves skin elasticity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06746" y="5184104"/>
            <a:ext cx="36575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Myriad Pro" panose="020B0503030403020204" charset="0"/>
              </a:rPr>
              <a:t>Hydrates the skin, reduces dryness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507451" y="5184104"/>
            <a:ext cx="3397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Myriad Pro" panose="020B0503030403020204" charset="0"/>
              </a:rPr>
              <a:t>Possible to treat insomnia and headaches</a:t>
            </a:r>
            <a:endParaRPr lang="en-HK" b="1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pic>
        <p:nvPicPr>
          <p:cNvPr id="19" name="Picture 2" descr="Free Two Yellow Sunflowers With Clear Glass Bottle With Cork Lid Stock Photo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9881" y="2045473"/>
            <a:ext cx="2500313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Free Woman With Black Hair and Black Eyes Stock Photo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120" y="2064336"/>
            <a:ext cx="892512" cy="133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Free Woman's Selfie Stock Photo"/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1" t="3920" r="10756" b="14923"/>
          <a:stretch/>
        </p:blipFill>
        <p:spPr bwMode="auto">
          <a:xfrm>
            <a:off x="5658920" y="2064336"/>
            <a:ext cx="874159" cy="128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Free Woman in Gray Tank Top Showing Distress Stock Photo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137" y="3844621"/>
            <a:ext cx="1863724" cy="1242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Free Woman Putting Face Cream on Cheek Stock Photo"/>
          <p:cNvPicPr>
            <a:picLocks noChangeAspect="1" noChangeArrowheads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62"/>
          <a:stretch/>
        </p:blipFill>
        <p:spPr bwMode="auto">
          <a:xfrm>
            <a:off x="1796120" y="3844622"/>
            <a:ext cx="1026494" cy="122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858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EA0A0-69F7-4F7B-A5C1-C6821E5917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HK" dirty="0">
                <a:latin typeface="Myriad Pro" panose="020B0503030403020204"/>
              </a:rPr>
              <a:t>Unit 4. Making Your Own Cosmetics and Skincare Products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24C841-CF5A-4A01-A2C4-D555BC18A3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HK" dirty="0"/>
              <a:t>Module: Beauty and The Skin</a:t>
            </a:r>
          </a:p>
        </p:txBody>
      </p:sp>
    </p:spTree>
    <p:extLst>
      <p:ext uri="{BB962C8B-B14F-4D97-AF65-F5344CB8AC3E}">
        <p14:creationId xmlns:p14="http://schemas.microsoft.com/office/powerpoint/2010/main" val="28967091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274639"/>
            <a:ext cx="10972800" cy="1143000"/>
          </a:xfrm>
        </p:spPr>
        <p:txBody>
          <a:bodyPr>
            <a:normAutofit/>
          </a:bodyPr>
          <a:lstStyle/>
          <a:p>
            <a:r>
              <a:rPr lang="en-US" dirty="0"/>
              <a:t>DIY Multi-functional Ointment</a:t>
            </a:r>
            <a:endParaRPr lang="en-HK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911477"/>
            <a:ext cx="8411308" cy="4078579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lvl="0">
              <a:lnSpc>
                <a:spcPct val="150000"/>
              </a:lnSpc>
            </a:pPr>
            <a:r>
              <a:rPr lang="en-US" sz="2400" dirty="0"/>
              <a:t>Add 80 mL of base oil, 16 g of beeswax and 10 g of shea butter into a 250 mL beaker</a:t>
            </a:r>
          </a:p>
          <a:p>
            <a:pPr lvl="0">
              <a:lnSpc>
                <a:spcPct val="150000"/>
              </a:lnSpc>
            </a:pPr>
            <a:r>
              <a:rPr lang="en-US" sz="2400" dirty="0"/>
              <a:t>Heat and stir the mixture with a stir bar</a:t>
            </a:r>
          </a:p>
          <a:p>
            <a:pPr lvl="0">
              <a:lnSpc>
                <a:spcPct val="150000"/>
              </a:lnSpc>
            </a:pPr>
            <a:r>
              <a:rPr lang="en-US" sz="2400" dirty="0"/>
              <a:t>After the mixture becomes clear, carefully transfer the solution to small containers</a:t>
            </a:r>
          </a:p>
          <a:p>
            <a:pPr lvl="0">
              <a:lnSpc>
                <a:spcPct val="150000"/>
              </a:lnSpc>
            </a:pPr>
            <a:r>
              <a:rPr lang="en-US" sz="2400" dirty="0"/>
              <a:t>For each container, add 10 drops of essential oil</a:t>
            </a:r>
          </a:p>
          <a:p>
            <a:pPr lvl="0">
              <a:lnSpc>
                <a:spcPct val="150000"/>
              </a:lnSpc>
            </a:pPr>
            <a:r>
              <a:rPr lang="en-US" sz="2400" dirty="0"/>
              <a:t>Let it cool</a:t>
            </a:r>
          </a:p>
          <a:p>
            <a:pPr marL="0" indent="0">
              <a:buNone/>
            </a:pPr>
            <a:endParaRPr lang="en-HK" dirty="0"/>
          </a:p>
        </p:txBody>
      </p:sp>
      <p:sp>
        <p:nvSpPr>
          <p:cNvPr id="5" name="TextBox 4"/>
          <p:cNvSpPr txBox="1"/>
          <p:nvPr/>
        </p:nvSpPr>
        <p:spPr>
          <a:xfrm>
            <a:off x="677334" y="1376979"/>
            <a:ext cx="1810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b="1" u="sng" dirty="0">
                <a:solidFill>
                  <a:schemeClr val="accent2"/>
                </a:solidFill>
                <a:latin typeface="Myriad Pro" panose="020B0503030403020204" charset="0"/>
              </a:rPr>
              <a:t>Procedure:</a:t>
            </a:r>
          </a:p>
        </p:txBody>
      </p:sp>
      <p:pic>
        <p:nvPicPr>
          <p:cNvPr id="10242" name="Picture 2" descr="Free Ointment in a Clear Container With Metal Lid Stock Ph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3281" y="1862320"/>
            <a:ext cx="2784596" cy="41768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19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274639"/>
            <a:ext cx="10972800" cy="1143000"/>
          </a:xfrm>
        </p:spPr>
        <p:txBody>
          <a:bodyPr>
            <a:normAutofit/>
          </a:bodyPr>
          <a:lstStyle/>
          <a:p>
            <a:r>
              <a:rPr lang="en-HK" dirty="0"/>
              <a:t>Infrared Spectroscopy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01655" y="1417639"/>
            <a:ext cx="9788690" cy="25930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HK" sz="2000" b="1" dirty="0">
                <a:solidFill>
                  <a:schemeClr val="accent2"/>
                </a:solidFill>
                <a:latin typeface="Myriad Pro" panose="020B0503030403020204" charset="0"/>
              </a:rPr>
              <a:t>What is Infrared (IR) spectroscopy?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HK" sz="2000" dirty="0">
                <a:solidFill>
                  <a:schemeClr val="accent2"/>
                </a:solidFill>
                <a:latin typeface="Myriad Pro" panose="020B0503030403020204" charset="0"/>
              </a:rPr>
              <a:t>Is used for checking which functional groups the molecules possess by using Infrared radiation to transfer energy to the molecules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HK" sz="2000" dirty="0">
                <a:solidFill>
                  <a:schemeClr val="accent2"/>
                </a:solidFill>
                <a:latin typeface="Myriad Pro" panose="020B0503030403020204" charset="0"/>
              </a:rPr>
              <a:t>The molecules will absorb the IR and vibrate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HK" sz="2000" dirty="0">
                <a:solidFill>
                  <a:schemeClr val="accent2"/>
                </a:solidFill>
                <a:latin typeface="Myriad Pro" panose="020B0503030403020204" charset="0"/>
              </a:rPr>
              <a:t>Since different molecules (functional groups) absorb IR with different frequency (or wavenumber)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HK" sz="2000" dirty="0">
                <a:solidFill>
                  <a:schemeClr val="accent2"/>
                </a:solidFill>
                <a:latin typeface="Myriad Pro" panose="020B0503030403020204" charset="0"/>
              </a:rPr>
              <a:t>By checking which frequencies of IR are absorbed by the molecules, we can tell which functional groups the molecules possess</a:t>
            </a:r>
          </a:p>
        </p:txBody>
      </p:sp>
      <p:pic>
        <p:nvPicPr>
          <p:cNvPr id="1028" name="Picture 4" descr="Infrared spectroscopy - Wikip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29" y="3870311"/>
            <a:ext cx="7544341" cy="228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702710" y="6152474"/>
            <a:ext cx="301917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424242"/>
                </a:solidFill>
                <a:latin typeface="Neue Helvetica W01"/>
              </a:rPr>
              <a:t>Source: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3"/>
              </a:rPr>
              <a:t>Wikimedia commons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 /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4"/>
              </a:rPr>
              <a:t>CC BY-SA 4.0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 </a:t>
            </a:r>
            <a:endParaRPr lang="en-US" sz="1100" dirty="0"/>
          </a:p>
        </p:txBody>
      </p:sp>
      <p:pic>
        <p:nvPicPr>
          <p:cNvPr id="1026" name="Picture 2" descr="Infrared Spectroscopy - an overview | ScienceDirect Topics">
            <a:extLst>
              <a:ext uri="{FF2B5EF4-FFF2-40B4-BE49-F238E27FC236}">
                <a16:creationId xmlns:a16="http://schemas.microsoft.com/office/drawing/2014/main" id="{3C5D3219-26B0-4F04-95AD-9F5AF67FFA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4270" y="4298568"/>
            <a:ext cx="3581400" cy="1828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6430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274639"/>
            <a:ext cx="10972800" cy="1143000"/>
          </a:xfrm>
        </p:spPr>
        <p:txBody>
          <a:bodyPr>
            <a:normAutofit/>
          </a:bodyPr>
          <a:lstStyle/>
          <a:p>
            <a:r>
              <a:rPr lang="en-HK" dirty="0"/>
              <a:t>Infrared Spectroscopy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874895" y="1426702"/>
            <a:ext cx="6604056" cy="3502603"/>
            <a:chOff x="204368" y="1409135"/>
            <a:chExt cx="6604056" cy="3502603"/>
          </a:xfrm>
        </p:grpSpPr>
        <p:pic>
          <p:nvPicPr>
            <p:cNvPr id="2050" name="Picture 2" descr="Infrared Spectroscopy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368" y="1409135"/>
              <a:ext cx="6604056" cy="3237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1702675" y="2017986"/>
              <a:ext cx="756745" cy="2893752"/>
            </a:xfrm>
            <a:prstGeom prst="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398850" y="1995199"/>
              <a:ext cx="756745" cy="2893752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338280" y="1995199"/>
              <a:ext cx="756745" cy="2893752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874895" y="5214990"/>
            <a:ext cx="1992853" cy="646331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HK" b="1" dirty="0">
                <a:solidFill>
                  <a:schemeClr val="accent2"/>
                </a:solidFill>
                <a:latin typeface="Myriad Pro" panose="020B0503030403020204" charset="0"/>
              </a:rPr>
              <a:t>C-H bond region</a:t>
            </a:r>
          </a:p>
          <a:p>
            <a:r>
              <a:rPr lang="en-HK" b="1" dirty="0">
                <a:solidFill>
                  <a:schemeClr val="accent2"/>
                </a:solidFill>
                <a:latin typeface="Myriad Pro" panose="020B0503030403020204" charset="0"/>
              </a:rPr>
              <a:t>- Hydrocarbon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50512" y="5091184"/>
            <a:ext cx="2383986" cy="923330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HK" b="1" dirty="0">
                <a:solidFill>
                  <a:schemeClr val="accent2"/>
                </a:solidFill>
                <a:latin typeface="Myriad Pro" panose="020B0503030403020204" charset="0"/>
              </a:rPr>
              <a:t>C=O region</a:t>
            </a:r>
          </a:p>
          <a:p>
            <a:pPr marL="285750" indent="-285750">
              <a:buFontTx/>
              <a:buChar char="-"/>
            </a:pPr>
            <a:r>
              <a:rPr lang="en-HK" b="1" dirty="0">
                <a:solidFill>
                  <a:schemeClr val="accent2"/>
                </a:solidFill>
                <a:latin typeface="Myriad Pro" panose="020B0503030403020204" charset="0"/>
              </a:rPr>
              <a:t>Aldehyde, ketone</a:t>
            </a:r>
          </a:p>
          <a:p>
            <a:r>
              <a:rPr lang="en-HK" b="1" dirty="0">
                <a:solidFill>
                  <a:schemeClr val="accent2"/>
                </a:solidFill>
                <a:latin typeface="Myriad Pro" panose="020B0503030403020204" charset="0"/>
              </a:rPr>
              <a:t>      acid derivatives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37600" y="5123713"/>
            <a:ext cx="2163797" cy="64633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HK" b="1" dirty="0">
                <a:solidFill>
                  <a:schemeClr val="accent2"/>
                </a:solidFill>
                <a:latin typeface="Myriad Pro" panose="020B0503030403020204" charset="0"/>
              </a:rPr>
              <a:t>C=C region</a:t>
            </a:r>
          </a:p>
          <a:p>
            <a:r>
              <a:rPr lang="en-HK" b="1" dirty="0">
                <a:solidFill>
                  <a:schemeClr val="accent2"/>
                </a:solidFill>
                <a:latin typeface="Myriad Pro" panose="020B0503030403020204" charset="0"/>
              </a:rPr>
              <a:t>- Alkene, aromatic</a:t>
            </a:r>
          </a:p>
        </p:txBody>
      </p:sp>
    </p:spTree>
    <p:extLst>
      <p:ext uri="{BB962C8B-B14F-4D97-AF65-F5344CB8AC3E}">
        <p14:creationId xmlns:p14="http://schemas.microsoft.com/office/powerpoint/2010/main" val="32199539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274639"/>
            <a:ext cx="10972800" cy="1143000"/>
          </a:xfrm>
        </p:spPr>
        <p:txBody>
          <a:bodyPr>
            <a:normAutofit/>
          </a:bodyPr>
          <a:lstStyle/>
          <a:p>
            <a:r>
              <a:rPr lang="en-HK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17639"/>
            <a:ext cx="109728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HK" sz="2400" dirty="0"/>
              <a:t>DIY skin moisturizing products</a:t>
            </a:r>
          </a:p>
          <a:p>
            <a:pPr lvl="1">
              <a:lnSpc>
                <a:spcPct val="150000"/>
              </a:lnSpc>
            </a:pPr>
            <a:r>
              <a:rPr lang="en-HK" sz="2400" dirty="0"/>
              <a:t>Floral hand cream</a:t>
            </a:r>
          </a:p>
          <a:p>
            <a:pPr lvl="1">
              <a:lnSpc>
                <a:spcPct val="150000"/>
              </a:lnSpc>
            </a:pPr>
            <a:r>
              <a:rPr lang="en-HK" sz="2400" dirty="0"/>
              <a:t>Moisture-rich lipstick</a:t>
            </a:r>
          </a:p>
          <a:p>
            <a:pPr lvl="1">
              <a:lnSpc>
                <a:spcPct val="150000"/>
              </a:lnSpc>
            </a:pPr>
            <a:r>
              <a:rPr lang="en-HK" sz="2400" dirty="0"/>
              <a:t>Multi-functional ointment</a:t>
            </a:r>
          </a:p>
          <a:p>
            <a:pPr>
              <a:lnSpc>
                <a:spcPct val="150000"/>
              </a:lnSpc>
            </a:pPr>
            <a:r>
              <a:rPr lang="en-HK" sz="2400" dirty="0"/>
              <a:t>IR spectroscopy</a:t>
            </a:r>
          </a:p>
          <a:p>
            <a:pPr lvl="1">
              <a:lnSpc>
                <a:spcPct val="150000"/>
              </a:lnSpc>
            </a:pPr>
            <a:r>
              <a:rPr lang="en-HK" sz="2400" dirty="0"/>
              <a:t>By using Infrared radiation</a:t>
            </a:r>
          </a:p>
          <a:p>
            <a:pPr lvl="1">
              <a:lnSpc>
                <a:spcPct val="150000"/>
              </a:lnSpc>
            </a:pPr>
            <a:r>
              <a:rPr lang="en-HK" sz="2400" dirty="0"/>
              <a:t>To check the presence of different functional groups in a molecule</a:t>
            </a:r>
          </a:p>
        </p:txBody>
      </p:sp>
    </p:spTree>
    <p:extLst>
      <p:ext uri="{BB962C8B-B14F-4D97-AF65-F5344CB8AC3E}">
        <p14:creationId xmlns:p14="http://schemas.microsoft.com/office/powerpoint/2010/main" val="1223165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idx="4294967295"/>
          </p:nvPr>
        </p:nvSpPr>
        <p:spPr>
          <a:xfrm>
            <a:off x="609600" y="274639"/>
            <a:ext cx="10972800" cy="1143000"/>
          </a:xfrm>
        </p:spPr>
        <p:txBody>
          <a:bodyPr>
            <a:normAutofit/>
          </a:bodyPr>
          <a:lstStyle/>
          <a:p>
            <a:r>
              <a:rPr kumimoji="1" lang="en-US" altLang="zh-TW" dirty="0"/>
              <a:t>Learning Objectives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zh-TW" sz="3000" dirty="0"/>
              <a:t>Students should be able to:</a:t>
            </a:r>
          </a:p>
          <a:p>
            <a:pPr lvl="0"/>
            <a:r>
              <a:rPr lang="en-US" altLang="zh-TW" sz="3000" dirty="0"/>
              <a:t>Make basic skincare products</a:t>
            </a:r>
          </a:p>
          <a:p>
            <a:pPr lvl="0"/>
            <a:r>
              <a:rPr lang="en-US" altLang="zh-TW" sz="3000" dirty="0"/>
              <a:t>List out some essential ingredients for making the products</a:t>
            </a:r>
          </a:p>
          <a:p>
            <a:pPr lvl="0"/>
            <a:r>
              <a:rPr lang="en-US" altLang="zh-TW" sz="3000" dirty="0"/>
              <a:t>Describe how the products can be used to soothe a particular skin problem</a:t>
            </a:r>
          </a:p>
          <a:p>
            <a:pPr lvl="0"/>
            <a:r>
              <a:rPr lang="en-US" altLang="zh-TW" sz="3000" dirty="0"/>
              <a:t>Use IR spectroscopy for simple compound characterization</a:t>
            </a:r>
          </a:p>
          <a:p>
            <a:pPr marL="0" indent="0">
              <a:buNone/>
            </a:pPr>
            <a:endParaRPr kumimoji="1" lang="zh-TW" altLang="en-US" sz="3000" dirty="0"/>
          </a:p>
        </p:txBody>
      </p:sp>
    </p:spTree>
    <p:extLst>
      <p:ext uri="{BB962C8B-B14F-4D97-AF65-F5344CB8AC3E}">
        <p14:creationId xmlns:p14="http://schemas.microsoft.com/office/powerpoint/2010/main" val="3456976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274639"/>
            <a:ext cx="10972800" cy="1143000"/>
          </a:xfrm>
        </p:spPr>
        <p:txBody>
          <a:bodyPr>
            <a:normAutofit/>
          </a:bodyPr>
          <a:lstStyle/>
          <a:p>
            <a:r>
              <a:rPr lang="en-HK" dirty="0"/>
              <a:t>Introduction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7334" y="1376979"/>
            <a:ext cx="31261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b="1" u="sng" dirty="0">
                <a:solidFill>
                  <a:schemeClr val="accent2"/>
                </a:solidFill>
                <a:latin typeface="Myriad Pro" panose="020B0503030403020204" charset="0"/>
              </a:rPr>
              <a:t>Common skincare products: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7334" y="1930400"/>
            <a:ext cx="308411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HK" sz="2400" dirty="0">
                <a:solidFill>
                  <a:schemeClr val="accent2"/>
                </a:solidFill>
                <a:latin typeface="Myriad Pro" panose="020B0503030403020204" charset="0"/>
              </a:rPr>
              <a:t>Skin cleansing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HK" sz="2400" b="1" dirty="0">
                <a:solidFill>
                  <a:srgbClr val="FF0000"/>
                </a:solidFill>
                <a:latin typeface="Myriad Pro" panose="020B0503030403020204" charset="0"/>
              </a:rPr>
              <a:t>Skin moisturizing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HK" sz="2400" dirty="0">
                <a:solidFill>
                  <a:schemeClr val="accent2"/>
                </a:solidFill>
                <a:latin typeface="Myriad Pro" panose="020B0503030403020204" charset="0"/>
              </a:rPr>
              <a:t>For aging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2"/>
                </a:solidFill>
                <a:latin typeface="Myriad Pro" panose="020B0503030403020204" charset="0"/>
              </a:rPr>
              <a:t>For acne</a:t>
            </a:r>
            <a:endParaRPr lang="en-HK" sz="2400" dirty="0">
              <a:solidFill>
                <a:schemeClr val="accent2"/>
              </a:solidFill>
              <a:latin typeface="Myriad Pro" panose="020B050303040302020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HK" sz="2400" dirty="0">
                <a:solidFill>
                  <a:schemeClr val="accent2"/>
                </a:solidFill>
                <a:latin typeface="Myriad Pro" panose="020B0503030403020204" charset="0"/>
              </a:rPr>
              <a:t>Sun care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HK" sz="2400" dirty="0">
              <a:latin typeface="Myriad Pro" panose="020B050303040302020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461582" y="846139"/>
            <a:ext cx="5973928" cy="4837188"/>
            <a:chOff x="4172607" y="274639"/>
            <a:chExt cx="7109509" cy="5863402"/>
          </a:xfrm>
        </p:grpSpPr>
        <p:pic>
          <p:nvPicPr>
            <p:cNvPr id="9" name="Picture 2" descr="Free Close-Up Photo of a Person Applying Facial Cream on Her Face Stock Photo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74886" y="274639"/>
              <a:ext cx="1907230" cy="30279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Free Stylish beauty products arranged on pink table Stock Phot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3030" y="3245589"/>
              <a:ext cx="4089086" cy="28852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Free Woman taking cosmetic product from container Stock Photo"/>
            <p:cNvPicPr>
              <a:picLocks noChangeAspect="1" noChangeArrowheads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92" t="22332"/>
            <a:stretch/>
          </p:blipFill>
          <p:spPr bwMode="auto">
            <a:xfrm>
              <a:off x="4172607" y="4224642"/>
              <a:ext cx="3020423" cy="19133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15700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274639"/>
            <a:ext cx="10972800" cy="1143000"/>
          </a:xfrm>
        </p:spPr>
        <p:txBody>
          <a:bodyPr>
            <a:normAutofit/>
          </a:bodyPr>
          <a:lstStyle/>
          <a:p>
            <a:r>
              <a:rPr lang="en-HK" dirty="0"/>
              <a:t>Introduction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7334" y="1468735"/>
            <a:ext cx="1999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b="1" u="sng" dirty="0">
                <a:solidFill>
                  <a:schemeClr val="accent2"/>
                </a:solidFill>
                <a:latin typeface="Myriad Pro" panose="020B0503030403020204" charset="0"/>
              </a:rPr>
              <a:t>Skin </a:t>
            </a:r>
            <a:r>
              <a:rPr lang="en-US" sz="2400" b="1" u="sng" dirty="0">
                <a:solidFill>
                  <a:schemeClr val="accent2"/>
                </a:solidFill>
                <a:latin typeface="Myriad Pro" panose="020B0503030403020204" charset="0"/>
              </a:rPr>
              <a:t>moisturizing</a:t>
            </a:r>
            <a:endParaRPr lang="en-HK" sz="2400" b="1" u="sng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30400"/>
            <a:ext cx="9498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HK" sz="2000" dirty="0">
                <a:solidFill>
                  <a:schemeClr val="accent2"/>
                </a:solidFill>
                <a:latin typeface="Myriad Pro" panose="020B0503030403020204" charset="0"/>
              </a:rPr>
              <a:t>For maintaining or restoring the water content of the epidermis layer of the skin</a:t>
            </a:r>
          </a:p>
        </p:txBody>
      </p:sp>
      <p:sp>
        <p:nvSpPr>
          <p:cNvPr id="7" name="AutoShape 2" descr="11 Ways To Improve Your Skin Elasticity – SkinKraf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HK">
              <a:solidFill>
                <a:schemeClr val="accent2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871777" y="2442426"/>
            <a:ext cx="7417977" cy="3885746"/>
            <a:chOff x="1222703" y="2237830"/>
            <a:chExt cx="7769674" cy="4156707"/>
          </a:xfrm>
        </p:grpSpPr>
        <p:sp>
          <p:nvSpPr>
            <p:cNvPr id="31" name="Rounded Rectangle 30"/>
            <p:cNvSpPr/>
            <p:nvPr/>
          </p:nvSpPr>
          <p:spPr>
            <a:xfrm>
              <a:off x="7562114" y="5222407"/>
              <a:ext cx="1430263" cy="435783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solidFill>
                  <a:schemeClr val="accent2"/>
                </a:solidFill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222703" y="3483365"/>
              <a:ext cx="1353899" cy="435783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solidFill>
                  <a:schemeClr val="accent2"/>
                </a:solidFill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258253" y="2237830"/>
              <a:ext cx="7608771" cy="4156707"/>
              <a:chOff x="1258253" y="2237830"/>
              <a:chExt cx="7608771" cy="4156707"/>
            </a:xfrm>
          </p:grpSpPr>
          <p:sp>
            <p:nvSpPr>
              <p:cNvPr id="30" name="Rounded Rectangle 29"/>
              <p:cNvSpPr/>
              <p:nvPr/>
            </p:nvSpPr>
            <p:spPr>
              <a:xfrm>
                <a:off x="7513125" y="3466736"/>
                <a:ext cx="1353899" cy="435783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HK">
                  <a:solidFill>
                    <a:schemeClr val="accent2"/>
                  </a:solidFill>
                </a:endParaRPr>
              </a:p>
            </p:txBody>
          </p:sp>
          <p:sp>
            <p:nvSpPr>
              <p:cNvPr id="8" name="Down Arrow 7"/>
              <p:cNvSpPr/>
              <p:nvPr/>
            </p:nvSpPr>
            <p:spPr>
              <a:xfrm>
                <a:off x="4624187" y="2237830"/>
                <a:ext cx="645459" cy="86925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HK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652632" y="5966526"/>
                <a:ext cx="6946374" cy="4280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HK" sz="2000" b="1" dirty="0">
                    <a:solidFill>
                      <a:schemeClr val="accent2"/>
                    </a:solidFill>
                    <a:latin typeface="Myriad Pro" panose="020B0503030403020204" charset="0"/>
                  </a:rPr>
                  <a:t>What is the magic of the skin moisturizing products?</a:t>
                </a:r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5448548" y="2455265"/>
                <a:ext cx="25506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2"/>
                    </a:solidFill>
                    <a:latin typeface="Myriad Pro" panose="020B0503030403020204" charset="0"/>
                  </a:rPr>
                  <a:t>With enough moisture in the skin</a:t>
                </a:r>
                <a:endParaRPr lang="en-HK" dirty="0">
                  <a:solidFill>
                    <a:schemeClr val="accent2"/>
                  </a:solidFill>
                  <a:latin typeface="Myriad Pro" panose="020B0503030403020204" charset="0"/>
                </a:endParaRPr>
              </a:p>
            </p:txBody>
          </p:sp>
          <p:grpSp>
            <p:nvGrpSpPr>
              <p:cNvPr id="35" name="Group 34"/>
              <p:cNvGrpSpPr/>
              <p:nvPr/>
            </p:nvGrpSpPr>
            <p:grpSpPr>
              <a:xfrm>
                <a:off x="1258253" y="3226800"/>
                <a:ext cx="7528876" cy="2676872"/>
                <a:chOff x="1272920" y="3251201"/>
                <a:chExt cx="7528876" cy="2676872"/>
              </a:xfrm>
            </p:grpSpPr>
            <p:pic>
              <p:nvPicPr>
                <p:cNvPr id="36" name="Picture 2" descr="Free Woman's Selfie Stock Photo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621" t="3920" r="10756" b="14923"/>
                <a:stretch/>
              </p:blipFill>
              <p:spPr bwMode="auto">
                <a:xfrm>
                  <a:off x="4053168" y="3251201"/>
                  <a:ext cx="1816833" cy="267687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37" name="Straight Arrow Connector 36"/>
                <p:cNvCxnSpPr>
                  <a:stCxn id="26" idx="3"/>
                </p:cNvCxnSpPr>
                <p:nvPr/>
              </p:nvCxnSpPr>
              <p:spPr>
                <a:xfrm>
                  <a:off x="2591268" y="3725657"/>
                  <a:ext cx="1981802" cy="97624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TextBox 37"/>
                <p:cNvSpPr txBox="1"/>
                <p:nvPr/>
              </p:nvSpPr>
              <p:spPr>
                <a:xfrm>
                  <a:off x="7607688" y="3460837"/>
                  <a:ext cx="1194108" cy="4280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1" dirty="0">
                      <a:solidFill>
                        <a:schemeClr val="accent2"/>
                      </a:solidFill>
                      <a:latin typeface="Myriad Pro" panose="020B0503030403020204" charset="0"/>
                    </a:rPr>
                    <a:t>Smooth</a:t>
                  </a:r>
                  <a:endParaRPr lang="en-HK" sz="2000" b="1" dirty="0">
                    <a:solidFill>
                      <a:schemeClr val="accent2"/>
                    </a:solidFill>
                    <a:latin typeface="Myriad Pro" panose="020B0503030403020204" charset="0"/>
                  </a:endParaRPr>
                </a:p>
              </p:txBody>
            </p:sp>
            <p:cxnSp>
              <p:nvCxnSpPr>
                <p:cNvPr id="39" name="Straight Arrow Connector 38"/>
                <p:cNvCxnSpPr/>
                <p:nvPr/>
              </p:nvCxnSpPr>
              <p:spPr>
                <a:xfrm flipH="1">
                  <a:off x="5515704" y="3674843"/>
                  <a:ext cx="2012088" cy="1014387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TextBox 39"/>
                <p:cNvSpPr txBox="1"/>
                <p:nvPr/>
              </p:nvSpPr>
              <p:spPr>
                <a:xfrm>
                  <a:off x="7709759" y="5254580"/>
                  <a:ext cx="1058109" cy="4280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1" dirty="0">
                      <a:solidFill>
                        <a:schemeClr val="accent2"/>
                      </a:solidFill>
                      <a:latin typeface="Myriad Pro" panose="020B0503030403020204" charset="0"/>
                    </a:rPr>
                    <a:t>Elastic</a:t>
                  </a:r>
                  <a:endParaRPr lang="en-HK" sz="2000" b="1" dirty="0">
                    <a:solidFill>
                      <a:schemeClr val="accent2"/>
                    </a:solidFill>
                    <a:latin typeface="Myriad Pro" panose="020B0503030403020204" charset="0"/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1272920" y="3515241"/>
                  <a:ext cx="1251194" cy="4280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1" dirty="0">
                      <a:solidFill>
                        <a:schemeClr val="accent2"/>
                      </a:solidFill>
                      <a:latin typeface="Myriad Pro" panose="020B0503030403020204" charset="0"/>
                    </a:rPr>
                    <a:t>Glowing</a:t>
                  </a:r>
                  <a:endParaRPr lang="en-HK" sz="2000" b="1" dirty="0">
                    <a:solidFill>
                      <a:schemeClr val="accent2"/>
                    </a:solidFill>
                    <a:latin typeface="Myriad Pro" panose="020B0503030403020204" charset="0"/>
                  </a:endParaRPr>
                </a:p>
              </p:txBody>
            </p:sp>
          </p:grpSp>
        </p:grpSp>
      </p:grpSp>
      <p:cxnSp>
        <p:nvCxnSpPr>
          <p:cNvPr id="42" name="Straight Arrow Connector 41"/>
          <p:cNvCxnSpPr>
            <a:stCxn id="31" idx="1"/>
          </p:cNvCxnSpPr>
          <p:nvPr/>
        </p:nvCxnSpPr>
        <p:spPr>
          <a:xfrm flipH="1" flipV="1">
            <a:off x="6892335" y="4960212"/>
            <a:ext cx="2031897" cy="4759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90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274639"/>
            <a:ext cx="10972800" cy="1143000"/>
          </a:xfrm>
        </p:spPr>
        <p:txBody>
          <a:bodyPr>
            <a:normAutofit/>
          </a:bodyPr>
          <a:lstStyle/>
          <a:p>
            <a:r>
              <a:rPr lang="en-HK" dirty="0"/>
              <a:t>Introduction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7334" y="1468735"/>
            <a:ext cx="2746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b="1" u="sng" dirty="0">
                <a:solidFill>
                  <a:schemeClr val="accent2"/>
                </a:solidFill>
                <a:latin typeface="Myriad Pro" panose="020B0503030403020204" charset="0"/>
              </a:rPr>
              <a:t>Skin </a:t>
            </a:r>
            <a:r>
              <a:rPr lang="en-US" sz="2400" b="1" u="sng" dirty="0">
                <a:solidFill>
                  <a:schemeClr val="accent2"/>
                </a:solidFill>
                <a:latin typeface="Myriad Pro" panose="020B0503030403020204" charset="0"/>
              </a:rPr>
              <a:t>moisturizing</a:t>
            </a:r>
            <a:endParaRPr lang="en-HK" sz="2400" b="1" u="sng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5" y="1930400"/>
            <a:ext cx="8675985" cy="224676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HK" sz="2000" b="1" dirty="0">
                <a:solidFill>
                  <a:schemeClr val="accent2"/>
                </a:solidFill>
                <a:latin typeface="Myriad Pro" panose="020B0503030403020204" charset="0"/>
              </a:rPr>
              <a:t>Why do we need it?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HK" sz="2000" dirty="0">
                <a:solidFill>
                  <a:schemeClr val="accent2"/>
                </a:solidFill>
                <a:latin typeface="Myriad Pro" panose="020B0503030403020204" charset="0"/>
              </a:rPr>
              <a:t>Although skin cleansing products can help us to keep the skin clean, other useful molecules in the skin are also washed away such as </a:t>
            </a:r>
            <a:r>
              <a:rPr lang="en-HK" sz="2000" b="1" dirty="0">
                <a:solidFill>
                  <a:schemeClr val="accent2"/>
                </a:solidFill>
                <a:latin typeface="Myriad Pro" panose="020B0503030403020204" charset="0"/>
              </a:rPr>
              <a:t>natural moisturizing factor (NMF), intercellular lipid, sebum barrier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HK" sz="2000" dirty="0">
                <a:solidFill>
                  <a:schemeClr val="accent2"/>
                </a:solidFill>
                <a:latin typeface="Myriad Pro" panose="020B0503030403020204" charset="0"/>
              </a:rPr>
              <a:t>Moisturizing products help us to replenish the useful substances of the skin</a:t>
            </a:r>
          </a:p>
        </p:txBody>
      </p:sp>
      <p:sp>
        <p:nvSpPr>
          <p:cNvPr id="7" name="AutoShape 2" descr="11 Ways To Improve Your Skin Elasticity – SkinKraf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HK"/>
          </a:p>
        </p:txBody>
      </p:sp>
      <p:sp>
        <p:nvSpPr>
          <p:cNvPr id="15" name="AutoShape 4" descr="11 Ways To Improve Your Skin Elasticity – SkinKraf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HK"/>
          </a:p>
        </p:txBody>
      </p:sp>
      <p:sp>
        <p:nvSpPr>
          <p:cNvPr id="10" name="Rounded Rectangle 9"/>
          <p:cNvSpPr/>
          <p:nvPr/>
        </p:nvSpPr>
        <p:spPr>
          <a:xfrm>
            <a:off x="1243848" y="4282529"/>
            <a:ext cx="4033232" cy="1559192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en-HK" dirty="0">
                <a:solidFill>
                  <a:schemeClr val="accent2"/>
                </a:solidFill>
                <a:latin typeface="Myriad Pro" panose="020B0503030403020204" charset="0"/>
              </a:rPr>
              <a:t>NMF in the epidermis layer</a:t>
            </a:r>
          </a:p>
          <a:p>
            <a:pPr marL="285750" indent="-285750">
              <a:buFontTx/>
              <a:buChar char="-"/>
            </a:pPr>
            <a:r>
              <a:rPr lang="en-HK" dirty="0">
                <a:solidFill>
                  <a:schemeClr val="accent2"/>
                </a:solidFill>
                <a:latin typeface="Myriad Pro" panose="020B0503030403020204" charset="0"/>
              </a:rPr>
              <a:t>Around 20-30% of the dry weight</a:t>
            </a:r>
          </a:p>
          <a:p>
            <a:pPr marL="285750" indent="-285750">
              <a:buFontTx/>
              <a:buChar char="-"/>
            </a:pPr>
            <a:r>
              <a:rPr lang="en-HK" dirty="0">
                <a:solidFill>
                  <a:schemeClr val="accent2"/>
                </a:solidFill>
                <a:latin typeface="Myriad Pro" panose="020B0503030403020204" charset="0"/>
              </a:rPr>
              <a:t>Helps to absorb water</a:t>
            </a:r>
          </a:p>
          <a:p>
            <a:pPr marL="285750" indent="-285750">
              <a:buFontTx/>
              <a:buChar char="-"/>
            </a:pPr>
            <a:r>
              <a:rPr lang="en-HK" dirty="0">
                <a:solidFill>
                  <a:schemeClr val="accent2"/>
                </a:solidFill>
                <a:latin typeface="Myriad Pro" panose="020B0503030403020204" charset="0"/>
              </a:rPr>
              <a:t>Keeps the layer hydrated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9471163" y="54488"/>
            <a:ext cx="2605015" cy="4308223"/>
            <a:chOff x="8882743" y="2133383"/>
            <a:chExt cx="2605015" cy="4308223"/>
          </a:xfrm>
        </p:grpSpPr>
        <p:pic>
          <p:nvPicPr>
            <p:cNvPr id="14" name="Picture 2" descr="Free Close-Up Photo of a Person Applying Facial Cream on Her Face Stock Photo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55069" y="2133383"/>
              <a:ext cx="1832689" cy="27490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Free Woman taking cosmetic product from container Stock Photo"/>
            <p:cNvPicPr>
              <a:picLocks noChangeAspect="1" noChangeArrowheads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92" t="22332"/>
            <a:stretch/>
          </p:blipFill>
          <p:spPr bwMode="auto">
            <a:xfrm>
              <a:off x="8882743" y="4882415"/>
              <a:ext cx="2605015" cy="1559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" name="圖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545" y="4299694"/>
            <a:ext cx="3747775" cy="2366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212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274639"/>
            <a:ext cx="10972800" cy="1143000"/>
          </a:xfrm>
        </p:spPr>
        <p:txBody>
          <a:bodyPr>
            <a:normAutofit/>
          </a:bodyPr>
          <a:lstStyle/>
          <a:p>
            <a:r>
              <a:rPr lang="en-HK" dirty="0"/>
              <a:t>Introduction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1364575"/>
            <a:ext cx="2746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b="1" u="sng" dirty="0">
                <a:solidFill>
                  <a:schemeClr val="accent2"/>
                </a:solidFill>
                <a:latin typeface="Myriad Pro" panose="020B0503030403020204" charset="0"/>
              </a:rPr>
              <a:t>Skin </a:t>
            </a:r>
            <a:r>
              <a:rPr lang="en-US" sz="2400" b="1" u="sng" dirty="0">
                <a:solidFill>
                  <a:schemeClr val="accent2"/>
                </a:solidFill>
                <a:latin typeface="Myriad Pro" panose="020B0503030403020204" charset="0"/>
              </a:rPr>
              <a:t>moisturizing</a:t>
            </a:r>
            <a:endParaRPr lang="en-HK" sz="2400" b="1" u="sng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46" y="1859023"/>
            <a:ext cx="9802748" cy="132343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HK" sz="2000" b="1" dirty="0">
                <a:solidFill>
                  <a:schemeClr val="accent2"/>
                </a:solidFill>
                <a:latin typeface="Myriad Pro" panose="020B0503030403020204" charset="0"/>
              </a:rPr>
              <a:t>Without NMF, intercellular lipid and sebum barrier, the skin might suffer from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3"/>
                </a:solidFill>
                <a:latin typeface="Myriad Pro" panose="020B0503030403020204" charset="0"/>
              </a:rPr>
              <a:t>Dryness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3"/>
                </a:solidFill>
                <a:latin typeface="Myriad Pro" panose="020B0503030403020204" charset="0"/>
              </a:rPr>
              <a:t>Microbiological growth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3"/>
                </a:solidFill>
                <a:latin typeface="Myriad Pro" panose="020B0503030403020204" charset="0"/>
              </a:rPr>
              <a:t>Allergy </a:t>
            </a:r>
            <a:endParaRPr lang="en-HK" sz="2000" dirty="0">
              <a:solidFill>
                <a:schemeClr val="accent3"/>
              </a:solidFill>
              <a:latin typeface="Myriad Pro" panose="020B050303040302020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45201" y="3095597"/>
            <a:ext cx="9213080" cy="3165075"/>
            <a:chOff x="-5640" y="2910712"/>
            <a:chExt cx="10926245" cy="3677773"/>
          </a:xfrm>
        </p:grpSpPr>
        <p:sp>
          <p:nvSpPr>
            <p:cNvPr id="7" name="Rectangle 6"/>
            <p:cNvSpPr/>
            <p:nvPr/>
          </p:nvSpPr>
          <p:spPr>
            <a:xfrm>
              <a:off x="772752" y="4002489"/>
              <a:ext cx="3711389" cy="11383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31518" y="5333932"/>
              <a:ext cx="3786692" cy="1043492"/>
            </a:xfrm>
            <a:prstGeom prst="roundRect">
              <a:avLst/>
            </a:prstGeom>
            <a:solidFill>
              <a:srgbClr val="EBD7AF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774550" y="4236525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1540136" y="4236525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894677" y="4584240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1630678" y="4584239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776154" y="4959086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1540136" y="4959085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2307514" y="4236525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3074892" y="4236525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3842270" y="4236525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2366680" y="4584240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3102681" y="4584239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3838682" y="4582683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2307514" y="4946339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3074892" y="4946339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3842270" y="4946339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825128" y="5407974"/>
              <a:ext cx="598654" cy="193828"/>
            </a:xfrm>
            <a:prstGeom prst="roundRect">
              <a:avLst/>
            </a:prstGeom>
            <a:solidFill>
              <a:srgbClr val="EFB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543909" y="5407974"/>
              <a:ext cx="598654" cy="193828"/>
            </a:xfrm>
            <a:prstGeom prst="roundRect">
              <a:avLst/>
            </a:prstGeom>
            <a:solidFill>
              <a:srgbClr val="EFB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2311287" y="5407974"/>
              <a:ext cx="598654" cy="193828"/>
            </a:xfrm>
            <a:prstGeom prst="roundRect">
              <a:avLst/>
            </a:prstGeom>
            <a:solidFill>
              <a:srgbClr val="EFB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3074706" y="5407974"/>
              <a:ext cx="598654" cy="193828"/>
            </a:xfrm>
            <a:prstGeom prst="roundRect">
              <a:avLst/>
            </a:prstGeom>
            <a:solidFill>
              <a:srgbClr val="EFB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3782388" y="5407974"/>
              <a:ext cx="598654" cy="193828"/>
            </a:xfrm>
            <a:prstGeom prst="roundRect">
              <a:avLst/>
            </a:prstGeom>
            <a:solidFill>
              <a:srgbClr val="EFB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3767851" y="5681645"/>
              <a:ext cx="673258" cy="249063"/>
            </a:xfrm>
            <a:prstGeom prst="roundRect">
              <a:avLst/>
            </a:prstGeom>
            <a:solidFill>
              <a:srgbClr val="F591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43" name="Oval 42"/>
            <p:cNvSpPr/>
            <p:nvPr/>
          </p:nvSpPr>
          <p:spPr>
            <a:xfrm>
              <a:off x="4023358" y="5720701"/>
              <a:ext cx="164955" cy="142218"/>
            </a:xfrm>
            <a:prstGeom prst="ellipse">
              <a:avLst/>
            </a:prstGeom>
            <a:solidFill>
              <a:srgbClr val="FDCF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3031083" y="5682055"/>
              <a:ext cx="673258" cy="249063"/>
            </a:xfrm>
            <a:prstGeom prst="roundRect">
              <a:avLst/>
            </a:prstGeom>
            <a:solidFill>
              <a:srgbClr val="F591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46" name="Oval 45"/>
            <p:cNvSpPr/>
            <p:nvPr/>
          </p:nvSpPr>
          <p:spPr>
            <a:xfrm>
              <a:off x="3286590" y="5721111"/>
              <a:ext cx="164955" cy="142218"/>
            </a:xfrm>
            <a:prstGeom prst="ellipse">
              <a:avLst/>
            </a:prstGeom>
            <a:solidFill>
              <a:srgbClr val="FDCF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2283571" y="5693565"/>
              <a:ext cx="673258" cy="249063"/>
            </a:xfrm>
            <a:prstGeom prst="roundRect">
              <a:avLst/>
            </a:prstGeom>
            <a:solidFill>
              <a:srgbClr val="F591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48" name="Oval 47"/>
            <p:cNvSpPr/>
            <p:nvPr/>
          </p:nvSpPr>
          <p:spPr>
            <a:xfrm>
              <a:off x="2539078" y="5732621"/>
              <a:ext cx="164955" cy="142218"/>
            </a:xfrm>
            <a:prstGeom prst="ellipse">
              <a:avLst/>
            </a:prstGeom>
            <a:solidFill>
              <a:srgbClr val="FDCF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1535969" y="5681645"/>
              <a:ext cx="673258" cy="249063"/>
            </a:xfrm>
            <a:prstGeom prst="roundRect">
              <a:avLst/>
            </a:prstGeom>
            <a:solidFill>
              <a:srgbClr val="F591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50" name="Oval 49"/>
            <p:cNvSpPr/>
            <p:nvPr/>
          </p:nvSpPr>
          <p:spPr>
            <a:xfrm>
              <a:off x="1791476" y="5720701"/>
              <a:ext cx="164955" cy="142218"/>
            </a:xfrm>
            <a:prstGeom prst="ellipse">
              <a:avLst/>
            </a:prstGeom>
            <a:solidFill>
              <a:srgbClr val="FDCF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800190" y="5686649"/>
              <a:ext cx="673258" cy="249063"/>
            </a:xfrm>
            <a:prstGeom prst="roundRect">
              <a:avLst/>
            </a:prstGeom>
            <a:solidFill>
              <a:srgbClr val="F591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52" name="Oval 51"/>
            <p:cNvSpPr/>
            <p:nvPr/>
          </p:nvSpPr>
          <p:spPr>
            <a:xfrm>
              <a:off x="1055697" y="5725705"/>
              <a:ext cx="164955" cy="142218"/>
            </a:xfrm>
            <a:prstGeom prst="ellipse">
              <a:avLst/>
            </a:prstGeom>
            <a:solidFill>
              <a:srgbClr val="FDCF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3767851" y="6027775"/>
              <a:ext cx="673258" cy="249063"/>
            </a:xfrm>
            <a:prstGeom prst="roundRect">
              <a:avLst/>
            </a:prstGeom>
            <a:solidFill>
              <a:srgbClr val="F591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54" name="Oval 53"/>
            <p:cNvSpPr/>
            <p:nvPr/>
          </p:nvSpPr>
          <p:spPr>
            <a:xfrm>
              <a:off x="4023358" y="6066831"/>
              <a:ext cx="164955" cy="142218"/>
            </a:xfrm>
            <a:prstGeom prst="ellipse">
              <a:avLst/>
            </a:prstGeom>
            <a:solidFill>
              <a:srgbClr val="FDCF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3031083" y="6028185"/>
              <a:ext cx="673258" cy="249063"/>
            </a:xfrm>
            <a:prstGeom prst="roundRect">
              <a:avLst/>
            </a:prstGeom>
            <a:solidFill>
              <a:srgbClr val="F591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56" name="Oval 55"/>
            <p:cNvSpPr/>
            <p:nvPr/>
          </p:nvSpPr>
          <p:spPr>
            <a:xfrm>
              <a:off x="3286590" y="6067241"/>
              <a:ext cx="164955" cy="142218"/>
            </a:xfrm>
            <a:prstGeom prst="ellipse">
              <a:avLst/>
            </a:prstGeom>
            <a:solidFill>
              <a:srgbClr val="FDCF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57" name="Rounded Rectangle 56"/>
            <p:cNvSpPr/>
            <p:nvPr/>
          </p:nvSpPr>
          <p:spPr>
            <a:xfrm>
              <a:off x="2283571" y="6039695"/>
              <a:ext cx="673258" cy="249063"/>
            </a:xfrm>
            <a:prstGeom prst="roundRect">
              <a:avLst/>
            </a:prstGeom>
            <a:solidFill>
              <a:srgbClr val="F591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58" name="Oval 57"/>
            <p:cNvSpPr/>
            <p:nvPr/>
          </p:nvSpPr>
          <p:spPr>
            <a:xfrm>
              <a:off x="2539078" y="6078751"/>
              <a:ext cx="164955" cy="142218"/>
            </a:xfrm>
            <a:prstGeom prst="ellipse">
              <a:avLst/>
            </a:prstGeom>
            <a:solidFill>
              <a:srgbClr val="FDCF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1535969" y="6027775"/>
              <a:ext cx="673258" cy="249063"/>
            </a:xfrm>
            <a:prstGeom prst="roundRect">
              <a:avLst/>
            </a:prstGeom>
            <a:solidFill>
              <a:srgbClr val="F591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60" name="Oval 59"/>
            <p:cNvSpPr/>
            <p:nvPr/>
          </p:nvSpPr>
          <p:spPr>
            <a:xfrm>
              <a:off x="1791476" y="6066831"/>
              <a:ext cx="164955" cy="142218"/>
            </a:xfrm>
            <a:prstGeom prst="ellipse">
              <a:avLst/>
            </a:prstGeom>
            <a:solidFill>
              <a:srgbClr val="FDCF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800190" y="6032779"/>
              <a:ext cx="673258" cy="249063"/>
            </a:xfrm>
            <a:prstGeom prst="roundRect">
              <a:avLst/>
            </a:prstGeom>
            <a:solidFill>
              <a:srgbClr val="F591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62" name="Oval 61"/>
            <p:cNvSpPr/>
            <p:nvPr/>
          </p:nvSpPr>
          <p:spPr>
            <a:xfrm>
              <a:off x="1055697" y="6071835"/>
              <a:ext cx="164955" cy="142218"/>
            </a:xfrm>
            <a:prstGeom prst="ellipse">
              <a:avLst/>
            </a:prstGeom>
            <a:solidFill>
              <a:srgbClr val="FDCF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6108704" y="4002489"/>
              <a:ext cx="3711389" cy="11383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6067470" y="5333932"/>
              <a:ext cx="3786692" cy="1043492"/>
            </a:xfrm>
            <a:prstGeom prst="roundRect">
              <a:avLst/>
            </a:prstGeom>
            <a:solidFill>
              <a:srgbClr val="EBD7AF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65" name="Rounded Rectangle 64"/>
            <p:cNvSpPr/>
            <p:nvPr/>
          </p:nvSpPr>
          <p:spPr>
            <a:xfrm>
              <a:off x="6110502" y="4236525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66" name="Rounded Rectangle 65"/>
            <p:cNvSpPr/>
            <p:nvPr/>
          </p:nvSpPr>
          <p:spPr>
            <a:xfrm>
              <a:off x="6876088" y="4236525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67" name="Rounded Rectangle 66"/>
            <p:cNvSpPr/>
            <p:nvPr/>
          </p:nvSpPr>
          <p:spPr>
            <a:xfrm>
              <a:off x="6230629" y="4584240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68" name="Rounded Rectangle 67"/>
            <p:cNvSpPr/>
            <p:nvPr/>
          </p:nvSpPr>
          <p:spPr>
            <a:xfrm>
              <a:off x="6966630" y="4584239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69" name="Rounded Rectangle 68"/>
            <p:cNvSpPr/>
            <p:nvPr/>
          </p:nvSpPr>
          <p:spPr>
            <a:xfrm>
              <a:off x="6112106" y="4959086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70" name="Rounded Rectangle 69"/>
            <p:cNvSpPr/>
            <p:nvPr/>
          </p:nvSpPr>
          <p:spPr>
            <a:xfrm>
              <a:off x="6876088" y="4959085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71" name="Rounded Rectangle 70"/>
            <p:cNvSpPr/>
            <p:nvPr/>
          </p:nvSpPr>
          <p:spPr>
            <a:xfrm>
              <a:off x="7643466" y="4236525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72" name="Rounded Rectangle 71"/>
            <p:cNvSpPr/>
            <p:nvPr/>
          </p:nvSpPr>
          <p:spPr>
            <a:xfrm>
              <a:off x="8410844" y="4236525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73" name="Rounded Rectangle 72"/>
            <p:cNvSpPr/>
            <p:nvPr/>
          </p:nvSpPr>
          <p:spPr>
            <a:xfrm>
              <a:off x="9178222" y="4236525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74" name="Rounded Rectangle 73"/>
            <p:cNvSpPr/>
            <p:nvPr/>
          </p:nvSpPr>
          <p:spPr>
            <a:xfrm>
              <a:off x="7702632" y="4584240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75" name="Rounded Rectangle 74"/>
            <p:cNvSpPr/>
            <p:nvPr/>
          </p:nvSpPr>
          <p:spPr>
            <a:xfrm>
              <a:off x="8438633" y="4584239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76" name="Rounded Rectangle 75"/>
            <p:cNvSpPr/>
            <p:nvPr/>
          </p:nvSpPr>
          <p:spPr>
            <a:xfrm>
              <a:off x="9174634" y="4582683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7643466" y="4946339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78" name="Rounded Rectangle 77"/>
            <p:cNvSpPr/>
            <p:nvPr/>
          </p:nvSpPr>
          <p:spPr>
            <a:xfrm>
              <a:off x="8410844" y="4946339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79" name="Rounded Rectangle 78"/>
            <p:cNvSpPr/>
            <p:nvPr/>
          </p:nvSpPr>
          <p:spPr>
            <a:xfrm>
              <a:off x="9178222" y="4946339"/>
              <a:ext cx="645459" cy="268941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80" name="Rounded Rectangle 79"/>
            <p:cNvSpPr/>
            <p:nvPr/>
          </p:nvSpPr>
          <p:spPr>
            <a:xfrm>
              <a:off x="6161080" y="5407974"/>
              <a:ext cx="598654" cy="193828"/>
            </a:xfrm>
            <a:prstGeom prst="roundRect">
              <a:avLst/>
            </a:prstGeom>
            <a:solidFill>
              <a:srgbClr val="EFB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81" name="Rounded Rectangle 80"/>
            <p:cNvSpPr/>
            <p:nvPr/>
          </p:nvSpPr>
          <p:spPr>
            <a:xfrm>
              <a:off x="6879861" y="5407974"/>
              <a:ext cx="598654" cy="193828"/>
            </a:xfrm>
            <a:prstGeom prst="roundRect">
              <a:avLst/>
            </a:prstGeom>
            <a:solidFill>
              <a:srgbClr val="EFB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82" name="Rounded Rectangle 81"/>
            <p:cNvSpPr/>
            <p:nvPr/>
          </p:nvSpPr>
          <p:spPr>
            <a:xfrm>
              <a:off x="7647239" y="5407974"/>
              <a:ext cx="598654" cy="193828"/>
            </a:xfrm>
            <a:prstGeom prst="roundRect">
              <a:avLst/>
            </a:prstGeom>
            <a:solidFill>
              <a:srgbClr val="EFB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83" name="Rounded Rectangle 82"/>
            <p:cNvSpPr/>
            <p:nvPr/>
          </p:nvSpPr>
          <p:spPr>
            <a:xfrm>
              <a:off x="8410658" y="5407974"/>
              <a:ext cx="598654" cy="193828"/>
            </a:xfrm>
            <a:prstGeom prst="roundRect">
              <a:avLst/>
            </a:prstGeom>
            <a:solidFill>
              <a:srgbClr val="EFB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84" name="Rounded Rectangle 83"/>
            <p:cNvSpPr/>
            <p:nvPr/>
          </p:nvSpPr>
          <p:spPr>
            <a:xfrm>
              <a:off x="9118340" y="5407974"/>
              <a:ext cx="598654" cy="193828"/>
            </a:xfrm>
            <a:prstGeom prst="roundRect">
              <a:avLst/>
            </a:prstGeom>
            <a:solidFill>
              <a:srgbClr val="EFB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85" name="Rounded Rectangle 84"/>
            <p:cNvSpPr/>
            <p:nvPr/>
          </p:nvSpPr>
          <p:spPr>
            <a:xfrm>
              <a:off x="9103803" y="5681645"/>
              <a:ext cx="673258" cy="249063"/>
            </a:xfrm>
            <a:prstGeom prst="roundRect">
              <a:avLst/>
            </a:prstGeom>
            <a:solidFill>
              <a:srgbClr val="F591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86" name="Oval 85"/>
            <p:cNvSpPr/>
            <p:nvPr/>
          </p:nvSpPr>
          <p:spPr>
            <a:xfrm>
              <a:off x="9359310" y="5720701"/>
              <a:ext cx="164955" cy="142218"/>
            </a:xfrm>
            <a:prstGeom prst="ellipse">
              <a:avLst/>
            </a:prstGeom>
            <a:solidFill>
              <a:srgbClr val="FDCF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87" name="Rounded Rectangle 86"/>
            <p:cNvSpPr/>
            <p:nvPr/>
          </p:nvSpPr>
          <p:spPr>
            <a:xfrm>
              <a:off x="8367035" y="5682055"/>
              <a:ext cx="673258" cy="249063"/>
            </a:xfrm>
            <a:prstGeom prst="roundRect">
              <a:avLst/>
            </a:prstGeom>
            <a:solidFill>
              <a:srgbClr val="F591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88" name="Oval 87"/>
            <p:cNvSpPr/>
            <p:nvPr/>
          </p:nvSpPr>
          <p:spPr>
            <a:xfrm>
              <a:off x="8622542" y="5721111"/>
              <a:ext cx="164955" cy="142218"/>
            </a:xfrm>
            <a:prstGeom prst="ellipse">
              <a:avLst/>
            </a:prstGeom>
            <a:solidFill>
              <a:srgbClr val="FDCF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89" name="Rounded Rectangle 88"/>
            <p:cNvSpPr/>
            <p:nvPr/>
          </p:nvSpPr>
          <p:spPr>
            <a:xfrm>
              <a:off x="7619523" y="5693565"/>
              <a:ext cx="673258" cy="249063"/>
            </a:xfrm>
            <a:prstGeom prst="roundRect">
              <a:avLst/>
            </a:prstGeom>
            <a:solidFill>
              <a:srgbClr val="F591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90" name="Oval 89"/>
            <p:cNvSpPr/>
            <p:nvPr/>
          </p:nvSpPr>
          <p:spPr>
            <a:xfrm>
              <a:off x="7875030" y="5732621"/>
              <a:ext cx="164955" cy="142218"/>
            </a:xfrm>
            <a:prstGeom prst="ellipse">
              <a:avLst/>
            </a:prstGeom>
            <a:solidFill>
              <a:srgbClr val="FDCF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91" name="Rounded Rectangle 90"/>
            <p:cNvSpPr/>
            <p:nvPr/>
          </p:nvSpPr>
          <p:spPr>
            <a:xfrm>
              <a:off x="6871921" y="5681645"/>
              <a:ext cx="673258" cy="249063"/>
            </a:xfrm>
            <a:prstGeom prst="roundRect">
              <a:avLst/>
            </a:prstGeom>
            <a:solidFill>
              <a:srgbClr val="F591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92" name="Oval 91"/>
            <p:cNvSpPr/>
            <p:nvPr/>
          </p:nvSpPr>
          <p:spPr>
            <a:xfrm>
              <a:off x="7127428" y="5720701"/>
              <a:ext cx="164955" cy="142218"/>
            </a:xfrm>
            <a:prstGeom prst="ellipse">
              <a:avLst/>
            </a:prstGeom>
            <a:solidFill>
              <a:srgbClr val="FDCF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93" name="Rounded Rectangle 92"/>
            <p:cNvSpPr/>
            <p:nvPr/>
          </p:nvSpPr>
          <p:spPr>
            <a:xfrm>
              <a:off x="6136142" y="5686649"/>
              <a:ext cx="673258" cy="249063"/>
            </a:xfrm>
            <a:prstGeom prst="roundRect">
              <a:avLst/>
            </a:prstGeom>
            <a:solidFill>
              <a:srgbClr val="F591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94" name="Oval 93"/>
            <p:cNvSpPr/>
            <p:nvPr/>
          </p:nvSpPr>
          <p:spPr>
            <a:xfrm>
              <a:off x="6391649" y="5725705"/>
              <a:ext cx="164955" cy="142218"/>
            </a:xfrm>
            <a:prstGeom prst="ellipse">
              <a:avLst/>
            </a:prstGeom>
            <a:solidFill>
              <a:srgbClr val="FDCF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95" name="Rounded Rectangle 94"/>
            <p:cNvSpPr/>
            <p:nvPr/>
          </p:nvSpPr>
          <p:spPr>
            <a:xfrm>
              <a:off x="9103803" y="6027775"/>
              <a:ext cx="673258" cy="249063"/>
            </a:xfrm>
            <a:prstGeom prst="roundRect">
              <a:avLst/>
            </a:prstGeom>
            <a:solidFill>
              <a:srgbClr val="F591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96" name="Oval 95"/>
            <p:cNvSpPr/>
            <p:nvPr/>
          </p:nvSpPr>
          <p:spPr>
            <a:xfrm>
              <a:off x="9359310" y="6066831"/>
              <a:ext cx="164955" cy="142218"/>
            </a:xfrm>
            <a:prstGeom prst="ellipse">
              <a:avLst/>
            </a:prstGeom>
            <a:solidFill>
              <a:srgbClr val="FDCF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97" name="Rounded Rectangle 96"/>
            <p:cNvSpPr/>
            <p:nvPr/>
          </p:nvSpPr>
          <p:spPr>
            <a:xfrm>
              <a:off x="8367035" y="6028185"/>
              <a:ext cx="673258" cy="249063"/>
            </a:xfrm>
            <a:prstGeom prst="roundRect">
              <a:avLst/>
            </a:prstGeom>
            <a:solidFill>
              <a:srgbClr val="F591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98" name="Oval 97"/>
            <p:cNvSpPr/>
            <p:nvPr/>
          </p:nvSpPr>
          <p:spPr>
            <a:xfrm>
              <a:off x="8622542" y="6067241"/>
              <a:ext cx="164955" cy="142218"/>
            </a:xfrm>
            <a:prstGeom prst="ellipse">
              <a:avLst/>
            </a:prstGeom>
            <a:solidFill>
              <a:srgbClr val="FDCF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99" name="Rounded Rectangle 98"/>
            <p:cNvSpPr/>
            <p:nvPr/>
          </p:nvSpPr>
          <p:spPr>
            <a:xfrm>
              <a:off x="7619523" y="6039695"/>
              <a:ext cx="673258" cy="249063"/>
            </a:xfrm>
            <a:prstGeom prst="roundRect">
              <a:avLst/>
            </a:prstGeom>
            <a:solidFill>
              <a:srgbClr val="F591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00" name="Oval 99"/>
            <p:cNvSpPr/>
            <p:nvPr/>
          </p:nvSpPr>
          <p:spPr>
            <a:xfrm>
              <a:off x="7875030" y="6078751"/>
              <a:ext cx="164955" cy="142218"/>
            </a:xfrm>
            <a:prstGeom prst="ellipse">
              <a:avLst/>
            </a:prstGeom>
            <a:solidFill>
              <a:srgbClr val="FDCF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01" name="Rounded Rectangle 100"/>
            <p:cNvSpPr/>
            <p:nvPr/>
          </p:nvSpPr>
          <p:spPr>
            <a:xfrm>
              <a:off x="6871921" y="6027775"/>
              <a:ext cx="673258" cy="249063"/>
            </a:xfrm>
            <a:prstGeom prst="roundRect">
              <a:avLst/>
            </a:prstGeom>
            <a:solidFill>
              <a:srgbClr val="F591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02" name="Oval 101"/>
            <p:cNvSpPr/>
            <p:nvPr/>
          </p:nvSpPr>
          <p:spPr>
            <a:xfrm>
              <a:off x="7127428" y="6066831"/>
              <a:ext cx="164955" cy="142218"/>
            </a:xfrm>
            <a:prstGeom prst="ellipse">
              <a:avLst/>
            </a:prstGeom>
            <a:solidFill>
              <a:srgbClr val="FDCF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03" name="Rounded Rectangle 102"/>
            <p:cNvSpPr/>
            <p:nvPr/>
          </p:nvSpPr>
          <p:spPr>
            <a:xfrm>
              <a:off x="6136142" y="6032779"/>
              <a:ext cx="673258" cy="249063"/>
            </a:xfrm>
            <a:prstGeom prst="roundRect">
              <a:avLst/>
            </a:prstGeom>
            <a:solidFill>
              <a:srgbClr val="F591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04" name="Oval 103"/>
            <p:cNvSpPr/>
            <p:nvPr/>
          </p:nvSpPr>
          <p:spPr>
            <a:xfrm>
              <a:off x="6391649" y="6071835"/>
              <a:ext cx="164955" cy="142218"/>
            </a:xfrm>
            <a:prstGeom prst="ellipse">
              <a:avLst/>
            </a:prstGeom>
            <a:solidFill>
              <a:srgbClr val="FDCF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730785" y="4002489"/>
              <a:ext cx="157230" cy="1138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7381506" y="4002489"/>
              <a:ext cx="493523" cy="1138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8210141" y="4004788"/>
              <a:ext cx="493523" cy="1138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8953082" y="4002489"/>
              <a:ext cx="493523" cy="1138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09" name="U-Turn Arrow 108"/>
            <p:cNvSpPr/>
            <p:nvPr/>
          </p:nvSpPr>
          <p:spPr>
            <a:xfrm>
              <a:off x="2236173" y="5353093"/>
              <a:ext cx="930280" cy="1043492"/>
            </a:xfrm>
            <a:prstGeom prst="uturnArrow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solidFill>
                  <a:schemeClr val="tx1"/>
                </a:solidFill>
              </a:endParaRPr>
            </a:p>
          </p:txBody>
        </p:sp>
        <p:sp>
          <p:nvSpPr>
            <p:cNvPr id="110" name="Up Arrow 109"/>
            <p:cNvSpPr/>
            <p:nvPr/>
          </p:nvSpPr>
          <p:spPr>
            <a:xfrm>
              <a:off x="7311004" y="4057077"/>
              <a:ext cx="661339" cy="2069664"/>
            </a:xfrm>
            <a:prstGeom prst="upArrow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11" name="Explosion 1 110"/>
            <p:cNvSpPr/>
            <p:nvPr/>
          </p:nvSpPr>
          <p:spPr>
            <a:xfrm>
              <a:off x="8025361" y="3476241"/>
              <a:ext cx="564657" cy="537882"/>
            </a:xfrm>
            <a:prstGeom prst="irregularSeal1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8964595" y="3177630"/>
              <a:ext cx="819523" cy="764586"/>
              <a:chOff x="5028077" y="3048453"/>
              <a:chExt cx="819523" cy="764586"/>
            </a:xfrm>
          </p:grpSpPr>
          <p:sp>
            <p:nvSpPr>
              <p:cNvPr id="112" name="Oval 111"/>
              <p:cNvSpPr/>
              <p:nvPr/>
            </p:nvSpPr>
            <p:spPr>
              <a:xfrm>
                <a:off x="5195944" y="3253839"/>
                <a:ext cx="376517" cy="37148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HK"/>
              </a:p>
            </p:txBody>
          </p:sp>
          <p:cxnSp>
            <p:nvCxnSpPr>
              <p:cNvPr id="114" name="Straight Connector 113"/>
              <p:cNvCxnSpPr>
                <a:stCxn id="112" idx="1"/>
              </p:cNvCxnSpPr>
              <p:nvPr/>
            </p:nvCxnSpPr>
            <p:spPr>
              <a:xfrm flipH="1" flipV="1">
                <a:off x="5109882" y="3173506"/>
                <a:ext cx="141202" cy="134736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H="1">
                <a:off x="5109882" y="3449040"/>
                <a:ext cx="86062" cy="27201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flipH="1">
                <a:off x="5561703" y="3319000"/>
                <a:ext cx="167919" cy="47529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H="1" flipV="1">
                <a:off x="5433365" y="3580327"/>
                <a:ext cx="111960" cy="135177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H="1">
                <a:off x="5218044" y="3567334"/>
                <a:ext cx="107116" cy="154113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H="1">
                <a:off x="5429164" y="3157719"/>
                <a:ext cx="19586" cy="126451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H="1" flipV="1">
                <a:off x="5514470" y="3518421"/>
                <a:ext cx="144053" cy="8597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" name="Oval 127"/>
              <p:cNvSpPr/>
              <p:nvPr/>
            </p:nvSpPr>
            <p:spPr>
              <a:xfrm>
                <a:off x="5028077" y="3098621"/>
                <a:ext cx="152406" cy="1554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HK"/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5695194" y="3251200"/>
                <a:ext cx="152406" cy="1554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HK"/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5154726" y="3657626"/>
                <a:ext cx="152406" cy="1554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HK"/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5501124" y="3652513"/>
                <a:ext cx="152406" cy="1554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HK"/>
              </a:p>
            </p:txBody>
          </p:sp>
          <p:sp>
            <p:nvSpPr>
              <p:cNvPr id="132" name="Oval 131"/>
              <p:cNvSpPr/>
              <p:nvPr/>
            </p:nvSpPr>
            <p:spPr>
              <a:xfrm>
                <a:off x="5394718" y="3048453"/>
                <a:ext cx="152406" cy="1554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HK"/>
              </a:p>
            </p:txBody>
          </p:sp>
        </p:grpSp>
        <p:sp>
          <p:nvSpPr>
            <p:cNvPr id="134" name="Explosion 1 133"/>
            <p:cNvSpPr/>
            <p:nvPr/>
          </p:nvSpPr>
          <p:spPr>
            <a:xfrm>
              <a:off x="1926898" y="3454049"/>
              <a:ext cx="564657" cy="537882"/>
            </a:xfrm>
            <a:prstGeom prst="irregularSeal1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grpSp>
          <p:nvGrpSpPr>
            <p:cNvPr id="135" name="Group 134"/>
            <p:cNvGrpSpPr/>
            <p:nvPr/>
          </p:nvGrpSpPr>
          <p:grpSpPr>
            <a:xfrm>
              <a:off x="2866132" y="3155438"/>
              <a:ext cx="819523" cy="764586"/>
              <a:chOff x="5028077" y="3048453"/>
              <a:chExt cx="819523" cy="764586"/>
            </a:xfrm>
          </p:grpSpPr>
          <p:sp>
            <p:nvSpPr>
              <p:cNvPr id="136" name="Oval 135"/>
              <p:cNvSpPr/>
              <p:nvPr/>
            </p:nvSpPr>
            <p:spPr>
              <a:xfrm>
                <a:off x="5195944" y="3253839"/>
                <a:ext cx="376517" cy="37148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HK"/>
              </a:p>
            </p:txBody>
          </p:sp>
          <p:cxnSp>
            <p:nvCxnSpPr>
              <p:cNvPr id="137" name="Straight Connector 136"/>
              <p:cNvCxnSpPr>
                <a:stCxn id="136" idx="1"/>
              </p:cNvCxnSpPr>
              <p:nvPr/>
            </p:nvCxnSpPr>
            <p:spPr>
              <a:xfrm flipH="1" flipV="1">
                <a:off x="5109882" y="3173506"/>
                <a:ext cx="141202" cy="134736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 flipH="1">
                <a:off x="5109882" y="3449040"/>
                <a:ext cx="86062" cy="27201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 flipH="1">
                <a:off x="5561703" y="3319000"/>
                <a:ext cx="167919" cy="47529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 flipH="1" flipV="1">
                <a:off x="5433365" y="3580327"/>
                <a:ext cx="111960" cy="135177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flipH="1">
                <a:off x="5218044" y="3567334"/>
                <a:ext cx="107116" cy="154113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 flipH="1">
                <a:off x="5429164" y="3157719"/>
                <a:ext cx="19586" cy="126451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 flipH="1" flipV="1">
                <a:off x="5514470" y="3518421"/>
                <a:ext cx="144053" cy="8597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4" name="Oval 143"/>
              <p:cNvSpPr/>
              <p:nvPr/>
            </p:nvSpPr>
            <p:spPr>
              <a:xfrm>
                <a:off x="5028077" y="3098621"/>
                <a:ext cx="152406" cy="1554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HK"/>
              </a:p>
            </p:txBody>
          </p:sp>
          <p:sp>
            <p:nvSpPr>
              <p:cNvPr id="145" name="Oval 144"/>
              <p:cNvSpPr/>
              <p:nvPr/>
            </p:nvSpPr>
            <p:spPr>
              <a:xfrm>
                <a:off x="5695194" y="3251200"/>
                <a:ext cx="152406" cy="1554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HK"/>
              </a:p>
            </p:txBody>
          </p:sp>
          <p:sp>
            <p:nvSpPr>
              <p:cNvPr id="146" name="Oval 145"/>
              <p:cNvSpPr/>
              <p:nvPr/>
            </p:nvSpPr>
            <p:spPr>
              <a:xfrm>
                <a:off x="5154726" y="3657626"/>
                <a:ext cx="152406" cy="1554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HK"/>
              </a:p>
            </p:txBody>
          </p:sp>
          <p:sp>
            <p:nvSpPr>
              <p:cNvPr id="147" name="Oval 146"/>
              <p:cNvSpPr/>
              <p:nvPr/>
            </p:nvSpPr>
            <p:spPr>
              <a:xfrm>
                <a:off x="5501124" y="3652513"/>
                <a:ext cx="152406" cy="1554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HK"/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5394718" y="3048453"/>
                <a:ext cx="152406" cy="1554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HK"/>
              </a:p>
            </p:txBody>
          </p:sp>
        </p:grpSp>
        <p:sp>
          <p:nvSpPr>
            <p:cNvPr id="149" name="TextBox 148"/>
            <p:cNvSpPr txBox="1"/>
            <p:nvPr/>
          </p:nvSpPr>
          <p:spPr>
            <a:xfrm>
              <a:off x="4381043" y="3860380"/>
              <a:ext cx="1869143" cy="393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accent2"/>
                  </a:solidFill>
                  <a:latin typeface="Myriad Pro" panose="020B0503030403020204" charset="0"/>
                </a:rPr>
                <a:t>Sebum barrier</a:t>
              </a:r>
              <a:endParaRPr lang="en-HK" sz="1600" b="1" dirty="0">
                <a:solidFill>
                  <a:schemeClr val="accent2"/>
                </a:solidFill>
                <a:latin typeface="Myriad Pro" panose="020B0503030403020204" charset="0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4363224" y="4347831"/>
              <a:ext cx="1924274" cy="393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accent2"/>
                  </a:solidFill>
                  <a:latin typeface="Myriad Pro" panose="020B0503030403020204" charset="0"/>
                </a:rPr>
                <a:t>Cornified layer</a:t>
              </a:r>
              <a:endParaRPr lang="en-HK" sz="1600" b="1" dirty="0">
                <a:solidFill>
                  <a:schemeClr val="accent2"/>
                </a:solidFill>
                <a:latin typeface="Myriad Pro" panose="020B0503030403020204" charset="0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4477210" y="5342871"/>
              <a:ext cx="1627706" cy="393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accent2"/>
                  </a:solidFill>
                  <a:latin typeface="Myriad Pro" panose="020B0503030403020204" charset="0"/>
                </a:rPr>
                <a:t>Middle layer</a:t>
              </a:r>
              <a:endParaRPr lang="en-HK" sz="1600" b="1" dirty="0">
                <a:solidFill>
                  <a:schemeClr val="accent2"/>
                </a:solidFill>
                <a:latin typeface="Myriad Pro" panose="020B050303040302020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14744" y="5720396"/>
              <a:ext cx="1559267" cy="6795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2"/>
                  </a:solidFill>
                  <a:latin typeface="Myriad Pro" panose="020B0503030403020204" charset="0"/>
                </a:rPr>
                <a:t>Malpighian </a:t>
              </a:r>
            </a:p>
            <a:p>
              <a:pPr algn="ctr"/>
              <a:r>
                <a:rPr lang="en-US" sz="1600" b="1" dirty="0">
                  <a:solidFill>
                    <a:schemeClr val="accent2"/>
                  </a:solidFill>
                  <a:latin typeface="Myriad Pro" panose="020B0503030403020204" charset="0"/>
                </a:rPr>
                <a:t>layer</a:t>
              </a:r>
              <a:endParaRPr lang="en-HK" sz="1600" b="1" dirty="0">
                <a:solidFill>
                  <a:schemeClr val="accent2"/>
                </a:solidFill>
                <a:latin typeface="Myriad Pro" panose="020B0503030403020204" charset="0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1872598" y="6159326"/>
              <a:ext cx="1249010" cy="429159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zh-TW"/>
              </a:defPPr>
              <a:lvl1pPr algn="ctr">
                <a:defRPr b="1">
                  <a:solidFill>
                    <a:schemeClr val="accent2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dirty="0"/>
                <a:t>Moisture</a:t>
              </a:r>
              <a:endParaRPr lang="en-HK" dirty="0"/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6989474" y="6125094"/>
              <a:ext cx="1314051" cy="429159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zh-TW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b="1" dirty="0">
                  <a:solidFill>
                    <a:schemeClr val="accent2"/>
                  </a:solidFill>
                </a:rPr>
                <a:t>Moisture</a:t>
              </a:r>
              <a:endParaRPr lang="en-HK" b="1" dirty="0">
                <a:solidFill>
                  <a:schemeClr val="accent2"/>
                </a:solidFill>
              </a:endParaRPr>
            </a:p>
          </p:txBody>
        </p:sp>
        <p:cxnSp>
          <p:nvCxnSpPr>
            <p:cNvPr id="156" name="Curved Connector 155"/>
            <p:cNvCxnSpPr/>
            <p:nvPr/>
          </p:nvCxnSpPr>
          <p:spPr>
            <a:xfrm rot="10800000" flipV="1">
              <a:off x="7351527" y="3554546"/>
              <a:ext cx="346385" cy="316825"/>
            </a:xfrm>
            <a:prstGeom prst="curvedConnector3">
              <a:avLst/>
            </a:prstGeom>
            <a:ln w="38100">
              <a:solidFill>
                <a:schemeClr val="accent6">
                  <a:lumMod val="60000"/>
                  <a:lumOff val="40000"/>
                </a:schemeClr>
              </a:solidFill>
            </a:ln>
            <a:scene3d>
              <a:camera prst="orthographicFront">
                <a:rot lat="0" lon="0" rev="36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Curved Connector 157"/>
            <p:cNvCxnSpPr/>
            <p:nvPr/>
          </p:nvCxnSpPr>
          <p:spPr>
            <a:xfrm rot="10800000" flipV="1">
              <a:off x="7256872" y="3728724"/>
              <a:ext cx="346385" cy="316825"/>
            </a:xfrm>
            <a:prstGeom prst="curvedConnector3">
              <a:avLst/>
            </a:prstGeom>
            <a:ln w="38100">
              <a:solidFill>
                <a:schemeClr val="accent6">
                  <a:lumMod val="60000"/>
                  <a:lumOff val="40000"/>
                </a:schemeClr>
              </a:solidFill>
            </a:ln>
            <a:scene3d>
              <a:camera prst="orthographicFront">
                <a:rot lat="0" lon="0" rev="36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urved Connector 158"/>
            <p:cNvCxnSpPr/>
            <p:nvPr/>
          </p:nvCxnSpPr>
          <p:spPr>
            <a:xfrm rot="10800000" flipV="1">
              <a:off x="7502962" y="3424813"/>
              <a:ext cx="346385" cy="316825"/>
            </a:xfrm>
            <a:prstGeom prst="curvedConnector3">
              <a:avLst/>
            </a:prstGeom>
            <a:ln w="38100">
              <a:solidFill>
                <a:schemeClr val="accent6">
                  <a:lumMod val="60000"/>
                  <a:lumOff val="40000"/>
                </a:schemeClr>
              </a:solidFill>
            </a:ln>
            <a:scene3d>
              <a:camera prst="orthographicFront">
                <a:rot lat="0" lon="0" rev="36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TextBox 159"/>
            <p:cNvSpPr txBox="1"/>
            <p:nvPr/>
          </p:nvSpPr>
          <p:spPr>
            <a:xfrm>
              <a:off x="3600638" y="3456256"/>
              <a:ext cx="1420487" cy="4291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2"/>
                  </a:solidFill>
                  <a:latin typeface="Myriad Pro" panose="020B0503030403020204" charset="0"/>
                </a:rPr>
                <a:t>Microbial</a:t>
              </a:r>
              <a:endParaRPr lang="en-HK" b="1" dirty="0">
                <a:solidFill>
                  <a:schemeClr val="accent2"/>
                </a:solidFill>
                <a:latin typeface="Myriad Pro" panose="020B0503030403020204" charset="0"/>
              </a:endParaRPr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9638060" y="3523322"/>
              <a:ext cx="1282545" cy="4291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chemeClr val="accent2"/>
                  </a:solidFill>
                  <a:latin typeface="Myriad Pro" panose="020B0503030403020204" charset="0"/>
                </a:rPr>
                <a:t>Microbe</a:t>
              </a:r>
              <a:endParaRPr lang="en-HK" b="1" dirty="0">
                <a:solidFill>
                  <a:schemeClr val="accent2"/>
                </a:solidFill>
                <a:latin typeface="Myriad Pro" panose="020B0503030403020204" charset="0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-5640" y="3465006"/>
              <a:ext cx="2028833" cy="4291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2"/>
                  </a:solidFill>
                  <a:latin typeface="Myriad Pro" panose="020B0503030403020204" charset="0"/>
                </a:rPr>
                <a:t>Dust, allergen</a:t>
              </a:r>
              <a:endParaRPr lang="en-HK" b="1" dirty="0">
                <a:solidFill>
                  <a:schemeClr val="accent2"/>
                </a:solidFill>
                <a:latin typeface="Myriad Pro" panose="020B0503030403020204" charset="0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7371918" y="2910712"/>
              <a:ext cx="2028833" cy="4291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2"/>
                  </a:solidFill>
                  <a:latin typeface="Myriad Pro" panose="020B0503030403020204" charset="0"/>
                </a:rPr>
                <a:t>Dust, allergen</a:t>
              </a:r>
              <a:endParaRPr lang="en-HK" b="1" dirty="0">
                <a:solidFill>
                  <a:schemeClr val="accent2"/>
                </a:solidFill>
                <a:latin typeface="Myriad Pro" panose="020B0503030403020204" charset="0"/>
              </a:endParaRPr>
            </a:p>
          </p:txBody>
        </p:sp>
        <p:sp>
          <p:nvSpPr>
            <p:cNvPr id="164" name="Right Arrow 163"/>
            <p:cNvSpPr/>
            <p:nvPr/>
          </p:nvSpPr>
          <p:spPr>
            <a:xfrm>
              <a:off x="4831694" y="4737283"/>
              <a:ext cx="925367" cy="51087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</p:grpSp>
    </p:spTree>
    <p:extLst>
      <p:ext uri="{BB962C8B-B14F-4D97-AF65-F5344CB8AC3E}">
        <p14:creationId xmlns:p14="http://schemas.microsoft.com/office/powerpoint/2010/main" val="2035226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274639"/>
            <a:ext cx="10972800" cy="1143000"/>
          </a:xfrm>
        </p:spPr>
        <p:txBody>
          <a:bodyPr>
            <a:normAutofit/>
          </a:bodyPr>
          <a:lstStyle/>
          <a:p>
            <a:r>
              <a:rPr lang="en-HK" dirty="0"/>
              <a:t>Introduction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7334" y="1468735"/>
            <a:ext cx="2746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b="1" u="sng" dirty="0">
                <a:solidFill>
                  <a:schemeClr val="accent2"/>
                </a:solidFill>
                <a:latin typeface="Myriad Pro" panose="020B0503030403020204" charset="0"/>
              </a:rPr>
              <a:t>Skin </a:t>
            </a:r>
            <a:r>
              <a:rPr lang="en-US" sz="2400" b="1" u="sng" dirty="0">
                <a:solidFill>
                  <a:schemeClr val="accent2"/>
                </a:solidFill>
                <a:latin typeface="Myriad Pro" panose="020B0503030403020204" charset="0"/>
              </a:rPr>
              <a:t>moisturizing</a:t>
            </a:r>
            <a:endParaRPr lang="en-HK" sz="2400" b="1" u="sng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2071077"/>
            <a:ext cx="7000699" cy="224676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HK" sz="2800" dirty="0">
                <a:solidFill>
                  <a:schemeClr val="accent2"/>
                </a:solidFill>
                <a:latin typeface="Myriad Pro" panose="020B0503030403020204" charset="0"/>
              </a:rPr>
              <a:t>What is inside the moisturizing products?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HK" sz="2800" dirty="0">
                <a:solidFill>
                  <a:schemeClr val="accent6">
                    <a:lumMod val="50000"/>
                  </a:schemeClr>
                </a:solidFill>
                <a:latin typeface="Myriad Pro" panose="020B0503030403020204" charset="0"/>
              </a:rPr>
              <a:t>Humectants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HK" sz="2800" dirty="0">
                <a:solidFill>
                  <a:srgbClr val="7030A0"/>
                </a:solidFill>
                <a:latin typeface="Myriad Pro" panose="020B0503030403020204" charset="0"/>
              </a:rPr>
              <a:t>Emollients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HK" sz="2800" dirty="0" err="1">
                <a:solidFill>
                  <a:srgbClr val="00B050"/>
                </a:solidFill>
                <a:latin typeface="Myriad Pro" panose="020B0503030403020204" charset="0"/>
              </a:rPr>
              <a:t>Occlusives</a:t>
            </a:r>
            <a:endParaRPr lang="en-HK" sz="2800" dirty="0">
              <a:solidFill>
                <a:srgbClr val="00B050"/>
              </a:solidFill>
              <a:latin typeface="Myriad Pro" panose="020B050303040302020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HK" sz="2800" dirty="0">
                <a:solidFill>
                  <a:schemeClr val="bg2">
                    <a:lumMod val="50000"/>
                  </a:schemeClr>
                </a:solidFill>
                <a:latin typeface="Myriad Pro" panose="020B0503030403020204" charset="0"/>
              </a:rPr>
              <a:t>Skin Rejuvenators</a:t>
            </a:r>
          </a:p>
        </p:txBody>
      </p:sp>
      <p:sp>
        <p:nvSpPr>
          <p:cNvPr id="7" name="AutoShape 2" descr="11 Ways To Improve Your Skin Elasticity – SkinKraf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HK"/>
          </a:p>
        </p:txBody>
      </p:sp>
      <p:sp>
        <p:nvSpPr>
          <p:cNvPr id="15" name="AutoShape 4" descr="11 Ways To Improve Your Skin Elasticity – SkinKraf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16964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274639"/>
            <a:ext cx="10972800" cy="1143000"/>
          </a:xfrm>
        </p:spPr>
        <p:txBody>
          <a:bodyPr>
            <a:normAutofit/>
          </a:bodyPr>
          <a:lstStyle/>
          <a:p>
            <a:r>
              <a:rPr lang="en-HK" dirty="0"/>
              <a:t>Introduction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7335" y="1393340"/>
            <a:ext cx="2746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b="1" u="sng" dirty="0">
                <a:solidFill>
                  <a:schemeClr val="accent2"/>
                </a:solidFill>
                <a:latin typeface="Myriad Pro" panose="020B0503030403020204" charset="0"/>
              </a:rPr>
              <a:t>Skin </a:t>
            </a:r>
            <a:r>
              <a:rPr lang="en-US" sz="2400" b="1" u="sng" dirty="0">
                <a:solidFill>
                  <a:schemeClr val="accent2"/>
                </a:solidFill>
                <a:latin typeface="Myriad Pro" panose="020B0503030403020204" charset="0"/>
              </a:rPr>
              <a:t>moisturizing</a:t>
            </a:r>
            <a:endParaRPr lang="en-HK" sz="2400" b="1" u="sng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7" name="AutoShape 2" descr="11 Ways To Improve Your Skin Elasticity – SkinKraf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HK"/>
          </a:p>
        </p:txBody>
      </p:sp>
      <p:sp>
        <p:nvSpPr>
          <p:cNvPr id="15" name="AutoShape 4" descr="11 Ways To Improve Your Skin Elasticity – SkinKraf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HK"/>
          </a:p>
        </p:txBody>
      </p:sp>
      <p:sp>
        <p:nvSpPr>
          <p:cNvPr id="10" name="Rounded Rectangle 9"/>
          <p:cNvSpPr/>
          <p:nvPr/>
        </p:nvSpPr>
        <p:spPr>
          <a:xfrm>
            <a:off x="617428" y="2023676"/>
            <a:ext cx="5602014" cy="165397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1" name="TextBox 10"/>
          <p:cNvSpPr txBox="1"/>
          <p:nvPr/>
        </p:nvSpPr>
        <p:spPr>
          <a:xfrm>
            <a:off x="681988" y="2023675"/>
            <a:ext cx="54832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HK" sz="2400" b="1" dirty="0">
                <a:solidFill>
                  <a:schemeClr val="accent6">
                    <a:lumMod val="50000"/>
                  </a:schemeClr>
                </a:solidFill>
                <a:latin typeface="Myriad Pro" panose="020B0503030403020204" charset="0"/>
              </a:rPr>
              <a:t>Humectants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Hygroscopic ingredients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Help to absorb water from the dermis layer to the epidermis layer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Replenish the NMF of the skin after cleansing</a:t>
            </a:r>
            <a:endParaRPr lang="en-HK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698366" y="2023675"/>
            <a:ext cx="5204847" cy="1653972"/>
          </a:xfrm>
          <a:prstGeom prst="roundRect">
            <a:avLst/>
          </a:prstGeom>
          <a:solidFill>
            <a:srgbClr val="EFDC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3" name="TextBox 12"/>
          <p:cNvSpPr txBox="1"/>
          <p:nvPr/>
        </p:nvSpPr>
        <p:spPr>
          <a:xfrm>
            <a:off x="6801737" y="2044831"/>
            <a:ext cx="49227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HK" sz="2400" b="1" dirty="0">
                <a:solidFill>
                  <a:srgbClr val="7030A0"/>
                </a:solidFill>
                <a:latin typeface="Myriad Pro" panose="020B0503030403020204" charset="0"/>
              </a:rPr>
              <a:t>Emollients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To soften and smoothen the skin by filling the intercellular spaces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To replenish the lost intercellular lipid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E.g. Plant oil, fatty acids, mineral oil</a:t>
            </a:r>
            <a:endParaRPr lang="en-HK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09600" y="3979074"/>
            <a:ext cx="5746200" cy="1991815"/>
          </a:xfrm>
          <a:prstGeom prst="roundRect">
            <a:avLst/>
          </a:prstGeom>
          <a:solidFill>
            <a:srgbClr val="E0F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dirty="0"/>
          </a:p>
        </p:txBody>
      </p:sp>
      <p:sp>
        <p:nvSpPr>
          <p:cNvPr id="16" name="TextBox 15"/>
          <p:cNvSpPr txBox="1"/>
          <p:nvPr/>
        </p:nvSpPr>
        <p:spPr>
          <a:xfrm>
            <a:off x="609600" y="4000230"/>
            <a:ext cx="57462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HK" sz="2400" b="1" dirty="0" err="1">
                <a:solidFill>
                  <a:srgbClr val="00B050"/>
                </a:solidFill>
                <a:latin typeface="Myriad Pro" panose="020B0503030403020204" charset="0"/>
              </a:rPr>
              <a:t>Occlusives</a:t>
            </a:r>
            <a:endParaRPr lang="en-HK" sz="2400" b="1" dirty="0">
              <a:solidFill>
                <a:srgbClr val="00B050"/>
              </a:solidFill>
              <a:latin typeface="Myriad Pro" panose="020B050303040302020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Hydrophobic in nature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To replenish the lost sebum layer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To reduce trans-epidermal water loss (TEWL) by forming a hydrophobic layer on the skin surface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E.g. Petrolatum, beeswax, silicones</a:t>
            </a:r>
            <a:endParaRPr lang="en-HK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698366" y="3978804"/>
            <a:ext cx="5204847" cy="1991815"/>
          </a:xfrm>
          <a:prstGeom prst="roundRect">
            <a:avLst/>
          </a:prstGeom>
          <a:solidFill>
            <a:srgbClr val="DED0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8" name="TextBox 17"/>
          <p:cNvSpPr txBox="1"/>
          <p:nvPr/>
        </p:nvSpPr>
        <p:spPr>
          <a:xfrm>
            <a:off x="6801737" y="3998398"/>
            <a:ext cx="507755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HK" sz="2400" b="1" dirty="0">
                <a:solidFill>
                  <a:schemeClr val="bg2">
                    <a:lumMod val="50000"/>
                  </a:schemeClr>
                </a:solidFill>
                <a:latin typeface="Myriad Pro" panose="020B0503030403020204" charset="0"/>
              </a:rPr>
              <a:t>Skin Rejuvenators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Mainly proteins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To enhance the skin’s barrier function by filling the small spaces on the skin surface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  <a:latin typeface="Myriad Pro" panose="020B0503030403020204" charset="0"/>
              </a:rPr>
              <a:t>E.g. Keratin, collagen and elastin</a:t>
            </a:r>
            <a:endParaRPr lang="en-HK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75183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3_Office 佈景主題">
  <a:themeElements>
    <a:clrScheme name="自訂 38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C25700"/>
      </a:accent2>
      <a:accent3>
        <a:srgbClr val="8E0F0F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CC9900"/>
      </a:folHlink>
    </a:clrScheme>
    <a:fontScheme name="自訂 1">
      <a:majorFont>
        <a:latin typeface="Myriad Pro"/>
        <a:ea typeface="新細明體"/>
        <a:cs typeface=""/>
      </a:majorFont>
      <a:minorFont>
        <a:latin typeface="Calibri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4A40454B-A6FB-4FB0-B735-601F59472763}" vid="{BEA2366F-A1EE-4F57-9BB5-8BF126B74E95}"/>
    </a:ext>
  </a:extLst>
</a:theme>
</file>

<file path=ppt/theme/theme2.xml><?xml version="1.0" encoding="utf-8"?>
<a:theme xmlns:a="http://schemas.openxmlformats.org/drawingml/2006/main" name="2_Office 佈景主題">
  <a:themeElements>
    <a:clrScheme name="自訂 38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C25700"/>
      </a:accent2>
      <a:accent3>
        <a:srgbClr val="8E0F0F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CC9900"/>
      </a:folHlink>
    </a:clrScheme>
    <a:fontScheme name="自訂 1">
      <a:majorFont>
        <a:latin typeface="Myriad Pro"/>
        <a:ea typeface="新細明體"/>
        <a:cs typeface=""/>
      </a:majorFont>
      <a:minorFont>
        <a:latin typeface="Calibri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4A40454B-A6FB-4FB0-B735-601F59472763}" vid="{BEA2366F-A1EE-4F57-9BB5-8BF126B74E9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Beauty and the Skin - Unit 1_AA-R_wth template</Template>
  <TotalTime>17234</TotalTime>
  <Words>1037</Words>
  <Application>Microsoft Office PowerPoint</Application>
  <PresentationFormat>Widescreen</PresentationFormat>
  <Paragraphs>188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標楷體</vt:lpstr>
      <vt:lpstr>Helvetica LT Std</vt:lpstr>
      <vt:lpstr>Neue Helvetica W01</vt:lpstr>
      <vt:lpstr>新細明體</vt:lpstr>
      <vt:lpstr>Arial</vt:lpstr>
      <vt:lpstr>Calibri</vt:lpstr>
      <vt:lpstr>Century Gothic</vt:lpstr>
      <vt:lpstr>Myriad Pro</vt:lpstr>
      <vt:lpstr>Wingdings</vt:lpstr>
      <vt:lpstr>3_Office 佈景主題</vt:lpstr>
      <vt:lpstr>2_Office 佈景主題</vt:lpstr>
      <vt:lpstr>PowerPoint Presentation</vt:lpstr>
      <vt:lpstr>Unit 4. Making Your Own Cosmetics and Skincare Products</vt:lpstr>
      <vt:lpstr>Learning Objectives</vt:lpstr>
      <vt:lpstr>Introduction</vt:lpstr>
      <vt:lpstr>Introduction</vt:lpstr>
      <vt:lpstr>Introduction</vt:lpstr>
      <vt:lpstr>Introduction</vt:lpstr>
      <vt:lpstr>Introduction</vt:lpstr>
      <vt:lpstr>Introduction</vt:lpstr>
      <vt:lpstr>DIY Floral Hand Cream</vt:lpstr>
      <vt:lpstr>DIY Floral Hand Cream</vt:lpstr>
      <vt:lpstr>DIY Floral Hand Cream</vt:lpstr>
      <vt:lpstr>DIY Floral Hand Cream</vt:lpstr>
      <vt:lpstr>DIY Moisture-rich lipstick</vt:lpstr>
      <vt:lpstr>DIY Moisture-rich lipstick</vt:lpstr>
      <vt:lpstr>DIY Moisture-rich lipstick</vt:lpstr>
      <vt:lpstr>DIY Moisture-rich lipstick</vt:lpstr>
      <vt:lpstr>DIY Multi-functional Ointment</vt:lpstr>
      <vt:lpstr>DIY Multi-functional Ointment</vt:lpstr>
      <vt:lpstr>DIY Multi-functional Ointment</vt:lpstr>
      <vt:lpstr>Infrared Spectroscopy</vt:lpstr>
      <vt:lpstr>Infrared Spectroscopy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Louise Luk</dc:creator>
  <cp:lastModifiedBy>hmchan@study.ouhk.edu.hk</cp:lastModifiedBy>
  <cp:revision>452</cp:revision>
  <dcterms:created xsi:type="dcterms:W3CDTF">2020-02-14T14:56:21Z</dcterms:created>
  <dcterms:modified xsi:type="dcterms:W3CDTF">2024-07-31T03:57:20Z</dcterms:modified>
</cp:coreProperties>
</file>