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313" r:id="rId2"/>
    <p:sldId id="257" r:id="rId3"/>
    <p:sldId id="297" r:id="rId4"/>
    <p:sldId id="309" r:id="rId5"/>
    <p:sldId id="258" r:id="rId6"/>
    <p:sldId id="285" r:id="rId7"/>
    <p:sldId id="259" r:id="rId8"/>
    <p:sldId id="299" r:id="rId9"/>
    <p:sldId id="286" r:id="rId10"/>
    <p:sldId id="291" r:id="rId11"/>
    <p:sldId id="289" r:id="rId12"/>
    <p:sldId id="292" r:id="rId13"/>
    <p:sldId id="290" r:id="rId14"/>
    <p:sldId id="287" r:id="rId15"/>
    <p:sldId id="288" r:id="rId16"/>
    <p:sldId id="260" r:id="rId17"/>
    <p:sldId id="300" r:id="rId18"/>
    <p:sldId id="280" r:id="rId19"/>
    <p:sldId id="282" r:id="rId20"/>
    <p:sldId id="312" r:id="rId21"/>
    <p:sldId id="281" r:id="rId22"/>
    <p:sldId id="298" r:id="rId23"/>
    <p:sldId id="293" r:id="rId24"/>
    <p:sldId id="314" r:id="rId25"/>
    <p:sldId id="316" r:id="rId26"/>
    <p:sldId id="294" r:id="rId27"/>
    <p:sldId id="277" r:id="rId28"/>
    <p:sldId id="296" r:id="rId29"/>
    <p:sldId id="279" r:id="rId30"/>
    <p:sldId id="295" r:id="rId31"/>
    <p:sldId id="317" r:id="rId32"/>
    <p:sldId id="315" r:id="rId33"/>
    <p:sldId id="306" r:id="rId34"/>
    <p:sldId id="307" r:id="rId35"/>
    <p:sldId id="308" r:id="rId36"/>
    <p:sldId id="302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3A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41" autoAdjust="0"/>
  </p:normalViewPr>
  <p:slideViewPr>
    <p:cSldViewPr snapToGrid="0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DANCER IN WATER - MICROALGAE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66C47-27DA-471B-B5AA-9C234FE2A5DE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E3835-0EDC-4437-B4CB-1AC451A26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0393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DANCER IN WATER - MICROALGAE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0778A-6FB3-4751-85B6-3D96A75B3E0A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61E21-5DF7-46F7-9B8F-A15F28F21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6866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208E2-9636-4A28-AF61-5251458D578F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4418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5017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6877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736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90" name="Google Shape;39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8294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0626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68040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4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785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1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30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1" name="Google Shape;46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79579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57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DANCER IN WATER - MICROALGAE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61E21-5DF7-46F7-9B8F-A15F28F2105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95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2284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9812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0737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hyperlink" Target="http://steam.ouhk.edu.hk/sym2020/index.html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steam.ouhk.edu.hk/sym2020/index.html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4953678-2CDA-477F-BCEF-5A75D61E98B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8920533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3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4953678-2CDA-477F-BCEF-5A75D61E98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4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0267775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10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4953678-2CDA-477F-BCEF-5A75D61E98B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59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364817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accent5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Dancer in Water - Microalgae</a:t>
            </a:r>
            <a:endParaRPr lang="zh-TW" altLang="en-US" sz="1300" dirty="0">
              <a:solidFill>
                <a:schemeClr val="accent5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0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093A44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11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E4953678-2CDA-477F-BCEF-5A75D61E98B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200420" cy="8006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00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64553913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993011678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E93D-257A-40D0-BA48-AE77F6335E7A}" type="datetime1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Jockey Club STEAM Education Resources Sharing Scheme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矩形 7"/>
          <p:cNvSpPr/>
          <p:nvPr userDrawn="1"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2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投影片編號版面配置區 5"/>
          <p:cNvSpPr txBox="1">
            <a:spLocks/>
          </p:cNvSpPr>
          <p:nvPr userDrawn="1"/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953678-2CDA-477F-BCEF-5A75D61E98B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594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8"/>
    </p:custDataLst>
    <p:extLst>
      <p:ext uri="{BB962C8B-B14F-4D97-AF65-F5344CB8AC3E}">
        <p14:creationId xmlns:p14="http://schemas.microsoft.com/office/powerpoint/2010/main" val="154227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</p:sldLayoutIdLst>
  <p:hf hd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steam.ouhk.edu.hk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utex.org/products/bulk-microalgae?variant=30991471378522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nc-nd/4.0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hotobioreactor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Relationship Id="rId9" Type="http://schemas.openxmlformats.org/officeDocument/2006/relationships/image" Target="../media/image33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ndyjconnelly.files.wordpress.com/2017/02/pipette_diagram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hyperlink" Target="https://creativecommons.org/licenses/by-sa/4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ndyjconnelly.files.wordpress.com/2017/02/method_13.png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9962" y="864944"/>
            <a:ext cx="5768034" cy="704157"/>
          </a:xfrm>
        </p:spPr>
        <p:txBody>
          <a:bodyPr>
            <a:normAutofit/>
          </a:bodyPr>
          <a:lstStyle/>
          <a:p>
            <a:r>
              <a:rPr lang="en-US" altLang="zh-TW" sz="2800" dirty="0">
                <a:solidFill>
                  <a:srgbClr val="FFFFFF"/>
                </a:solidFill>
                <a:latin typeface="Helvetica LT Std" panose="020B0504020202020204" pitchFamily="34" charset="0"/>
              </a:rPr>
              <a:t>Dancer in water – Microalgae</a:t>
            </a:r>
          </a:p>
        </p:txBody>
      </p:sp>
      <p:sp>
        <p:nvSpPr>
          <p:cNvPr id="5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1226085" y="6046572"/>
            <a:ext cx="4484095" cy="696434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Jockey Club </a:t>
            </a:r>
          </a:p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STEAM Education Resources Sharing Scheme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349962" y="1622632"/>
            <a:ext cx="740829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TW" sz="4800" dirty="0">
                <a:gradFill>
                  <a:gsLst>
                    <a:gs pos="77000">
                      <a:srgbClr val="BDFF49"/>
                    </a:gs>
                    <a:gs pos="27000">
                      <a:srgbClr val="FFDE28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Unit 2 – cultivation of microalgae</a:t>
            </a: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452" y="6111151"/>
            <a:ext cx="595052" cy="595052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9" y="6240546"/>
            <a:ext cx="1005435" cy="3739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6302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08" y="1063144"/>
            <a:ext cx="5938985" cy="47763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60" y="2107728"/>
            <a:ext cx="4135108" cy="312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832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Disinfect work surface with 70% ethanol.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After the disinfectant has dried completely, turn on the Bunsen burner and handle samples within the clean area of the flame.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Sterilize the inoculating loop by putting the loop into the flame of the Bunsen burner. Wait for the loop to turn red and let it cool down for a few moments.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Transfer a volume (e.g., 100 µL) of diluted environmental samples to an agar plate with autopipette.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Gently streak the inoculating loop with a back-and-forth motion in the first quarter of the agar plate.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Put the loop in the flame and let it cool. Extend the streaks into the second quarter of the petri plate.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Repeat step 6 for the third and fourth quarters of the agar plate.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Sterilize the loop again after streaking all quarters.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Seal the petri dish with parafilm. Position the petri dish upside-down.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HK" dirty="0"/>
              <a:t>Incubate the agar plates at the appropriate temperature and light condition.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Disinfect work surface again with 70% ethanol.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Suggested steps of streak plate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679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15" y="666393"/>
            <a:ext cx="10127537" cy="516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320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458917"/>
            <a:ext cx="10972800" cy="4624655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Disinfect work surface with 70% ethanol.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After the disinfectant has dried completely, turn on the Bunsen burner and handle samples within the clean area of the flame.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Dip the L-shaped glass spreader into 70% ethanol.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Flame the L-shaped glass spreader over a Bunsen burner and let it cool down for a few moments.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Transfer a volume (e.g., 100 µL) of diluted environmental samples to an agar plate.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Spread the sample evenly over the surface of agar using the sterile glass spreader, carefully rotating the petri dish underneath at the same time.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Seal the petri dish with </a:t>
            </a:r>
            <a:r>
              <a:rPr lang="en-GB" dirty="0" err="1"/>
              <a:t>parafilm</a:t>
            </a:r>
            <a:r>
              <a:rPr lang="en-GB" dirty="0"/>
              <a:t>. Position the petri dish upside-down.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HK" dirty="0"/>
              <a:t>Incubate the agar plates at the appropriate temperature and light condition.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Disinfect work surface again with 70% ethanol.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2557" y="591092"/>
            <a:ext cx="9879274" cy="800691"/>
          </a:xfrm>
        </p:spPr>
        <p:txBody>
          <a:bodyPr/>
          <a:lstStyle/>
          <a:p>
            <a:r>
              <a:rPr lang="en-HK" dirty="0"/>
              <a:t>Suggested steps of spread plate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062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2"/>
          <p:cNvSpPr txBox="1">
            <a:spLocks noGrp="1"/>
          </p:cNvSpPr>
          <p:nvPr>
            <p:ph type="sldNum" sz="quarter" idx="12"/>
          </p:nvPr>
        </p:nvSpPr>
        <p:spPr>
          <a:xfrm>
            <a:off x="-6006" y="6310224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 dirty="0"/>
          </a:p>
        </p:txBody>
      </p:sp>
      <p:sp>
        <p:nvSpPr>
          <p:cNvPr id="471" name="Google Shape;471;p22"/>
          <p:cNvSpPr txBox="1">
            <a:spLocks noGrp="1"/>
          </p:cNvSpPr>
          <p:nvPr>
            <p:ph type="ctrTitle"/>
          </p:nvPr>
        </p:nvSpPr>
        <p:spPr>
          <a:xfrm>
            <a:off x="677333" y="609600"/>
            <a:ext cx="10743961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</a:pPr>
            <a:r>
              <a:rPr lang="en-US" dirty="0"/>
              <a:t>Serial Dilution Method (</a:t>
            </a:r>
            <a:r>
              <a:rPr lang="en-US" dirty="0" err="1"/>
              <a:t>連續稀釋法</a:t>
            </a:r>
            <a:r>
              <a:rPr lang="en-US" dirty="0"/>
              <a:t>)</a:t>
            </a:r>
            <a:endParaRPr dirty="0"/>
          </a:p>
        </p:txBody>
      </p:sp>
      <p:pic>
        <p:nvPicPr>
          <p:cNvPr id="474" name="Google Shape;474;p22" descr="Conical flask icon Royalty Free Vector Image - VectorStock"/>
          <p:cNvPicPr preferRelativeResize="0"/>
          <p:nvPr/>
        </p:nvPicPr>
        <p:blipFill rotWithShape="1">
          <a:blip r:embed="rId3">
            <a:alphaModFix/>
          </a:blip>
          <a:srcRect l="29359" t="20592" r="29519" b="29370"/>
          <a:stretch/>
        </p:blipFill>
        <p:spPr>
          <a:xfrm>
            <a:off x="3179895" y="2981664"/>
            <a:ext cx="864880" cy="1137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22" descr="Chemistry, culture tube, glassware, lab, science, test tube, tube ic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70407" y="2982419"/>
            <a:ext cx="1066259" cy="1127671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22"/>
          <p:cNvSpPr/>
          <p:nvPr/>
        </p:nvSpPr>
        <p:spPr>
          <a:xfrm>
            <a:off x="3588702" y="2270397"/>
            <a:ext cx="1240532" cy="6400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77" name="Google Shape;477;p22" descr="Chemistry, culture tube, glassware, lab, science, test tube, tube ic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95620" y="2979810"/>
            <a:ext cx="1066259" cy="1127671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22"/>
          <p:cNvSpPr/>
          <p:nvPr/>
        </p:nvSpPr>
        <p:spPr>
          <a:xfrm>
            <a:off x="4613915" y="2267788"/>
            <a:ext cx="1240532" cy="6400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79" name="Google Shape;479;p22" descr="Chemistry, culture tube, glassware, lab, science, test tube, tube ic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27178" y="2986925"/>
            <a:ext cx="1066259" cy="1127671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22"/>
          <p:cNvSpPr/>
          <p:nvPr/>
        </p:nvSpPr>
        <p:spPr>
          <a:xfrm>
            <a:off x="5645473" y="2274903"/>
            <a:ext cx="1240532" cy="6400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81" name="Google Shape;481;p22" descr="Chemistry, culture tube, glassware, lab, science, test tube, tube ic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34211" y="2987435"/>
            <a:ext cx="1066259" cy="1127671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22"/>
          <p:cNvSpPr/>
          <p:nvPr/>
        </p:nvSpPr>
        <p:spPr>
          <a:xfrm>
            <a:off x="6652506" y="2284378"/>
            <a:ext cx="1240532" cy="6400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83" name="Google Shape;483;p22" descr="Chemistry, culture tube, glassware, lab, science, test tube, tube ic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65008" y="2970845"/>
            <a:ext cx="1066259" cy="1127671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22"/>
          <p:cNvSpPr/>
          <p:nvPr/>
        </p:nvSpPr>
        <p:spPr>
          <a:xfrm>
            <a:off x="7683303" y="2267788"/>
            <a:ext cx="1240532" cy="6400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85" name="Google Shape;485;p22"/>
          <p:cNvSpPr txBox="1"/>
          <p:nvPr/>
        </p:nvSpPr>
        <p:spPr>
          <a:xfrm>
            <a:off x="3935250" y="1950357"/>
            <a:ext cx="64545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1mL 	 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6" name="Google Shape;486;p22"/>
          <p:cNvSpPr txBox="1"/>
          <p:nvPr/>
        </p:nvSpPr>
        <p:spPr>
          <a:xfrm>
            <a:off x="4944539" y="1957658"/>
            <a:ext cx="64545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1mL 	 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7" name="Google Shape;487;p22"/>
          <p:cNvSpPr txBox="1"/>
          <p:nvPr/>
        </p:nvSpPr>
        <p:spPr>
          <a:xfrm>
            <a:off x="5897505" y="1950357"/>
            <a:ext cx="64545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1mL 	 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8" name="Google Shape;488;p22"/>
          <p:cNvSpPr txBox="1"/>
          <p:nvPr/>
        </p:nvSpPr>
        <p:spPr>
          <a:xfrm>
            <a:off x="6929063" y="1942847"/>
            <a:ext cx="64545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1mL 	 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9" name="Google Shape;489;p22"/>
          <p:cNvSpPr txBox="1"/>
          <p:nvPr/>
        </p:nvSpPr>
        <p:spPr>
          <a:xfrm>
            <a:off x="8004075" y="1930400"/>
            <a:ext cx="64545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1mL </a:t>
            </a:r>
            <a:r>
              <a:rPr lang="en-US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	 </a:t>
            </a: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90" name="Google Shape;490;p22"/>
          <p:cNvSpPr txBox="1"/>
          <p:nvPr/>
        </p:nvSpPr>
        <p:spPr>
          <a:xfrm>
            <a:off x="2860732" y="4094872"/>
            <a:ext cx="145594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Environmental sample</a:t>
            </a:r>
            <a:endParaRPr sz="15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1" name="Google Shape;491;p22"/>
          <p:cNvSpPr txBox="1"/>
          <p:nvPr/>
        </p:nvSpPr>
        <p:spPr>
          <a:xfrm>
            <a:off x="4477954" y="4096898"/>
            <a:ext cx="4418273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Each tube: 9mL medium</a:t>
            </a:r>
            <a:b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+ 1mL aliquot of each dilution</a:t>
            </a:r>
            <a:endParaRPr sz="15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3" name="Google Shape;493;p22"/>
          <p:cNvSpPr txBox="1"/>
          <p:nvPr/>
        </p:nvSpPr>
        <p:spPr>
          <a:xfrm>
            <a:off x="4429901" y="4971195"/>
            <a:ext cx="514638" cy="323165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10</a:t>
            </a:r>
            <a:r>
              <a:rPr lang="en-US" sz="1500" baseline="30000" dirty="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-1</a:t>
            </a:r>
            <a:endParaRPr sz="1500" baseline="30000" dirty="0">
              <a:solidFill>
                <a:schemeClr val="dk1"/>
              </a:solidFill>
              <a:ea typeface="Open Sans"/>
              <a:cs typeface="Open Sans"/>
              <a:sym typeface="Open Sans"/>
            </a:endParaRPr>
          </a:p>
        </p:txBody>
      </p:sp>
      <p:sp>
        <p:nvSpPr>
          <p:cNvPr id="494" name="Google Shape;494;p22"/>
          <p:cNvSpPr txBox="1"/>
          <p:nvPr/>
        </p:nvSpPr>
        <p:spPr>
          <a:xfrm>
            <a:off x="5547564" y="4971195"/>
            <a:ext cx="495623" cy="323165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10</a:t>
            </a:r>
            <a:r>
              <a:rPr lang="en-US" sz="1500" baseline="30000" dirty="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-2</a:t>
            </a:r>
            <a:endParaRPr sz="1500" baseline="30000" dirty="0">
              <a:solidFill>
                <a:schemeClr val="dk1"/>
              </a:solidFill>
              <a:ea typeface="Open Sans"/>
              <a:cs typeface="Open Sans"/>
              <a:sym typeface="Open Sans"/>
            </a:endParaRPr>
          </a:p>
        </p:txBody>
      </p:sp>
      <p:sp>
        <p:nvSpPr>
          <p:cNvPr id="495" name="Google Shape;495;p22"/>
          <p:cNvSpPr txBox="1"/>
          <p:nvPr/>
        </p:nvSpPr>
        <p:spPr>
          <a:xfrm>
            <a:off x="6545057" y="4971195"/>
            <a:ext cx="514638" cy="323165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10</a:t>
            </a:r>
            <a:r>
              <a:rPr lang="en-US" sz="1500" baseline="3000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-3</a:t>
            </a:r>
            <a:endParaRPr sz="1500" baseline="30000">
              <a:solidFill>
                <a:schemeClr val="dk1"/>
              </a:solidFill>
              <a:ea typeface="Open Sans"/>
              <a:cs typeface="Open Sans"/>
              <a:sym typeface="Open Sans"/>
            </a:endParaRPr>
          </a:p>
        </p:txBody>
      </p:sp>
      <p:sp>
        <p:nvSpPr>
          <p:cNvPr id="496" name="Google Shape;496;p22"/>
          <p:cNvSpPr txBox="1"/>
          <p:nvPr/>
        </p:nvSpPr>
        <p:spPr>
          <a:xfrm>
            <a:off x="8540818" y="4971195"/>
            <a:ext cx="514638" cy="323165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10</a:t>
            </a:r>
            <a:r>
              <a:rPr lang="en-US" sz="1500" baseline="3000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-5</a:t>
            </a:r>
            <a:endParaRPr sz="1500" baseline="30000">
              <a:solidFill>
                <a:schemeClr val="dk1"/>
              </a:solidFill>
              <a:ea typeface="Open Sans"/>
              <a:cs typeface="Open Sans"/>
              <a:sym typeface="Open Sans"/>
            </a:endParaRPr>
          </a:p>
        </p:txBody>
      </p:sp>
      <p:sp>
        <p:nvSpPr>
          <p:cNvPr id="497" name="Google Shape;497;p22"/>
          <p:cNvSpPr txBox="1"/>
          <p:nvPr/>
        </p:nvSpPr>
        <p:spPr>
          <a:xfrm>
            <a:off x="7566745" y="4971195"/>
            <a:ext cx="514638" cy="323165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10</a:t>
            </a:r>
            <a:r>
              <a:rPr lang="en-US" sz="1500" baseline="30000">
                <a:solidFill>
                  <a:schemeClr val="dk1"/>
                </a:solidFill>
                <a:ea typeface="Open Sans"/>
                <a:cs typeface="Open Sans"/>
                <a:sym typeface="Open Sans"/>
              </a:rPr>
              <a:t>-4</a:t>
            </a:r>
            <a:endParaRPr sz="1500" baseline="30000">
              <a:solidFill>
                <a:schemeClr val="dk1"/>
              </a:solidFill>
              <a:ea typeface="Open Sans"/>
              <a:cs typeface="Open Sans"/>
              <a:sym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93262" y="542999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Dilutions</a:t>
            </a:r>
          </a:p>
        </p:txBody>
      </p:sp>
    </p:spTree>
    <p:extLst>
      <p:ext uri="{BB962C8B-B14F-4D97-AF65-F5344CB8AC3E}">
        <p14:creationId xmlns:p14="http://schemas.microsoft.com/office/powerpoint/2010/main" val="251559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8" grpId="0" animBg="1"/>
      <p:bldP spid="480" grpId="0" animBg="1"/>
      <p:bldP spid="482" grpId="0" animBg="1"/>
      <p:bldP spid="484" grpId="0" animBg="1"/>
      <p:bldP spid="486" grpId="0"/>
      <p:bldP spid="487" grpId="0"/>
      <p:bldP spid="488" grpId="0"/>
      <p:bldP spid="489" grpId="0"/>
      <p:bldP spid="493" grpId="0" animBg="1"/>
      <p:bldP spid="494" grpId="0" animBg="1"/>
      <p:bldP spid="495" grpId="0" animBg="1"/>
      <p:bldP spid="496" grpId="0" animBg="1"/>
      <p:bldP spid="497" grpId="0" animBg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23"/>
          <p:cNvSpPr txBox="1">
            <a:spLocks noGrp="1"/>
          </p:cNvSpPr>
          <p:nvPr>
            <p:ph type="sldNum" sz="quarter" idx="12"/>
          </p:nvPr>
        </p:nvSpPr>
        <p:spPr>
          <a:xfrm>
            <a:off x="0" y="6323476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dirty="0"/>
          </a:p>
        </p:txBody>
      </p:sp>
      <p:sp>
        <p:nvSpPr>
          <p:cNvPr id="502" name="Google Shape;502;p23"/>
          <p:cNvSpPr txBox="1">
            <a:spLocks noGrp="1"/>
          </p:cNvSpPr>
          <p:nvPr>
            <p:ph type="ctrTitle"/>
          </p:nvPr>
        </p:nvSpPr>
        <p:spPr>
          <a:xfrm>
            <a:off x="461400" y="514911"/>
            <a:ext cx="10743961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</a:pPr>
            <a:r>
              <a:rPr lang="en-US" dirty="0"/>
              <a:t>Single Cell Isolation (</a:t>
            </a:r>
            <a:r>
              <a:rPr lang="en-US" dirty="0" err="1"/>
              <a:t>單細胞分離法</a:t>
            </a:r>
            <a:r>
              <a:rPr lang="en-US" dirty="0"/>
              <a:t>)</a:t>
            </a:r>
            <a:endParaRPr dirty="0"/>
          </a:p>
        </p:txBody>
      </p:sp>
      <p:grpSp>
        <p:nvGrpSpPr>
          <p:cNvPr id="509" name="Google Shape;509;p23"/>
          <p:cNvGrpSpPr/>
          <p:nvPr/>
        </p:nvGrpSpPr>
        <p:grpSpPr>
          <a:xfrm>
            <a:off x="2700579" y="2565529"/>
            <a:ext cx="662863" cy="1205574"/>
            <a:chOff x="3809501" y="1834030"/>
            <a:chExt cx="665934" cy="1343884"/>
          </a:xfrm>
        </p:grpSpPr>
        <p:sp>
          <p:nvSpPr>
            <p:cNvPr id="510" name="Google Shape;510;p23"/>
            <p:cNvSpPr/>
            <p:nvPr/>
          </p:nvSpPr>
          <p:spPr>
            <a:xfrm rot="10800000">
              <a:off x="3827363" y="1834030"/>
              <a:ext cx="648072" cy="1343884"/>
            </a:xfrm>
            <a:prstGeom prst="snip2SameRect">
              <a:avLst>
                <a:gd name="adj1" fmla="val 42321"/>
                <a:gd name="adj2" fmla="val 0"/>
              </a:avLst>
            </a:prstGeom>
            <a:solidFill>
              <a:schemeClr val="lt1"/>
            </a:solidFill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cxnSp>
          <p:nvCxnSpPr>
            <p:cNvPr id="511" name="Google Shape;511;p23"/>
            <p:cNvCxnSpPr/>
            <p:nvPr/>
          </p:nvCxnSpPr>
          <p:spPr>
            <a:xfrm>
              <a:off x="3827363" y="2342103"/>
              <a:ext cx="641821" cy="0"/>
            </a:xfrm>
            <a:prstGeom prst="straightConnector1">
              <a:avLst/>
            </a:prstGeom>
            <a:noFill/>
            <a:ln w="1270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12" name="Google Shape;512;p23"/>
            <p:cNvCxnSpPr/>
            <p:nvPr/>
          </p:nvCxnSpPr>
          <p:spPr>
            <a:xfrm flipH="1">
              <a:off x="3809501" y="2345135"/>
              <a:ext cx="350871" cy="483071"/>
            </a:xfrm>
            <a:prstGeom prst="straightConnector1">
              <a:avLst/>
            </a:prstGeom>
            <a:noFill/>
            <a:ln w="1270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13" name="Google Shape;513;p23"/>
            <p:cNvCxnSpPr/>
            <p:nvPr/>
          </p:nvCxnSpPr>
          <p:spPr>
            <a:xfrm flipH="1">
              <a:off x="3906395" y="2339073"/>
              <a:ext cx="484249" cy="644870"/>
            </a:xfrm>
            <a:prstGeom prst="straightConnector1">
              <a:avLst/>
            </a:prstGeom>
            <a:noFill/>
            <a:ln w="1270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14" name="Google Shape;514;p23"/>
            <p:cNvCxnSpPr>
              <a:stCxn id="510" idx="2"/>
            </p:cNvCxnSpPr>
            <p:nvPr/>
          </p:nvCxnSpPr>
          <p:spPr>
            <a:xfrm flipH="1">
              <a:off x="4041335" y="2505972"/>
              <a:ext cx="434100" cy="568800"/>
            </a:xfrm>
            <a:prstGeom prst="straightConnector1">
              <a:avLst/>
            </a:prstGeom>
            <a:noFill/>
            <a:ln w="1270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515" name="Google Shape;515;p23"/>
          <p:cNvSpPr txBox="1"/>
          <p:nvPr/>
        </p:nvSpPr>
        <p:spPr>
          <a:xfrm>
            <a:off x="1997254" y="2042971"/>
            <a:ext cx="29957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50ml algae culture</a:t>
            </a:r>
            <a:br>
              <a:rPr lang="en-US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by using plankton net </a:t>
            </a:r>
            <a:endParaRPr/>
          </a:p>
        </p:txBody>
      </p:sp>
      <p:sp>
        <p:nvSpPr>
          <p:cNvPr id="524" name="Google Shape;524;p23"/>
          <p:cNvSpPr/>
          <p:nvPr/>
        </p:nvSpPr>
        <p:spPr>
          <a:xfrm>
            <a:off x="4781913" y="2704090"/>
            <a:ext cx="1902808" cy="785175"/>
          </a:xfrm>
          <a:prstGeom prst="rect">
            <a:avLst/>
          </a:prstGeom>
          <a:noFill/>
          <a:ln w="19050" cap="rnd" cmpd="sng">
            <a:solidFill>
              <a:srgbClr val="ADC5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5" name="Google Shape;525;p23"/>
          <p:cNvSpPr/>
          <p:nvPr/>
        </p:nvSpPr>
        <p:spPr>
          <a:xfrm>
            <a:off x="4948827" y="2932707"/>
            <a:ext cx="383811" cy="345906"/>
          </a:xfrm>
          <a:prstGeom prst="ellipse">
            <a:avLst/>
          </a:prstGeom>
          <a:noFill/>
          <a:ln w="19050" cap="rnd" cmpd="sng">
            <a:solidFill>
              <a:srgbClr val="ADC5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6" name="Google Shape;526;p23"/>
          <p:cNvSpPr/>
          <p:nvPr/>
        </p:nvSpPr>
        <p:spPr>
          <a:xfrm>
            <a:off x="5523493" y="2931510"/>
            <a:ext cx="383811" cy="345906"/>
          </a:xfrm>
          <a:prstGeom prst="ellipse">
            <a:avLst/>
          </a:prstGeom>
          <a:noFill/>
          <a:ln w="19050" cap="rnd" cmpd="sng">
            <a:solidFill>
              <a:srgbClr val="ADC5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7" name="Google Shape;527;p23"/>
          <p:cNvSpPr/>
          <p:nvPr/>
        </p:nvSpPr>
        <p:spPr>
          <a:xfrm>
            <a:off x="6089545" y="2936849"/>
            <a:ext cx="383811" cy="345906"/>
          </a:xfrm>
          <a:prstGeom prst="ellipse">
            <a:avLst/>
          </a:prstGeom>
          <a:noFill/>
          <a:ln w="19050" cap="rnd" cmpd="sng">
            <a:solidFill>
              <a:srgbClr val="ADC5B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8" name="Google Shape;528;p23"/>
          <p:cNvSpPr txBox="1"/>
          <p:nvPr/>
        </p:nvSpPr>
        <p:spPr>
          <a:xfrm>
            <a:off x="4740337" y="2071410"/>
            <a:ext cx="290801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Single cell isolation</a:t>
            </a:r>
            <a:br>
              <a:rPr lang="en-US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by 10 µl micropipette </a:t>
            </a:r>
            <a:endParaRPr/>
          </a:p>
        </p:txBody>
      </p:sp>
      <p:sp>
        <p:nvSpPr>
          <p:cNvPr id="529" name="Google Shape;529;p23"/>
          <p:cNvSpPr/>
          <p:nvPr/>
        </p:nvSpPr>
        <p:spPr>
          <a:xfrm>
            <a:off x="5007543" y="3036148"/>
            <a:ext cx="142224" cy="156852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30" name="Google Shape;530;p23"/>
          <p:cNvSpPr/>
          <p:nvPr/>
        </p:nvSpPr>
        <p:spPr>
          <a:xfrm>
            <a:off x="6210338" y="3029657"/>
            <a:ext cx="142224" cy="156852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31" name="Google Shape;531;p23"/>
          <p:cNvSpPr/>
          <p:nvPr/>
        </p:nvSpPr>
        <p:spPr>
          <a:xfrm>
            <a:off x="5208483" y="3147810"/>
            <a:ext cx="45509" cy="41015"/>
          </a:xfrm>
          <a:prstGeom prst="flowChartDecision">
            <a:avLst/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32" name="Google Shape;532;p23"/>
          <p:cNvSpPr/>
          <p:nvPr/>
        </p:nvSpPr>
        <p:spPr>
          <a:xfrm>
            <a:off x="5681099" y="3117372"/>
            <a:ext cx="152282" cy="101886"/>
          </a:xfrm>
          <a:prstGeom prst="flowChartMerge">
            <a:avLst/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33" name="Google Shape;533;p23"/>
          <p:cNvSpPr/>
          <p:nvPr/>
        </p:nvSpPr>
        <p:spPr>
          <a:xfrm>
            <a:off x="5585473" y="2989043"/>
            <a:ext cx="142224" cy="156852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34" name="Google Shape;534;p23"/>
          <p:cNvSpPr/>
          <p:nvPr/>
        </p:nvSpPr>
        <p:spPr>
          <a:xfrm>
            <a:off x="5131133" y="3005501"/>
            <a:ext cx="152282" cy="101886"/>
          </a:xfrm>
          <a:prstGeom prst="flowChartMerge">
            <a:avLst/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535" name="Google Shape;535;p23"/>
          <p:cNvCxnSpPr>
            <a:stCxn id="525" idx="0"/>
            <a:endCxn id="526" idx="0"/>
          </p:cNvCxnSpPr>
          <p:nvPr/>
        </p:nvCxnSpPr>
        <p:spPr>
          <a:xfrm rot="16200000">
            <a:off x="5427524" y="2644716"/>
            <a:ext cx="1200" cy="574782"/>
          </a:xfrm>
          <a:prstGeom prst="curvedConnector3">
            <a:avLst>
              <a:gd name="adj1" fmla="val 19943500"/>
            </a:avLst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36" name="Google Shape;536;p23"/>
          <p:cNvCxnSpPr/>
          <p:nvPr/>
        </p:nvCxnSpPr>
        <p:spPr>
          <a:xfrm rot="10800000" flipH="1">
            <a:off x="5706786" y="2932119"/>
            <a:ext cx="574782" cy="1200"/>
          </a:xfrm>
          <a:prstGeom prst="curvedConnector3">
            <a:avLst>
              <a:gd name="adj1" fmla="val 50000"/>
            </a:avLst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38" name="Google Shape;538;p23"/>
          <p:cNvCxnSpPr>
            <a:stCxn id="527" idx="0"/>
            <a:endCxn id="518" idx="1"/>
          </p:cNvCxnSpPr>
          <p:nvPr/>
        </p:nvCxnSpPr>
        <p:spPr>
          <a:xfrm rot="5400000" flipH="1" flipV="1">
            <a:off x="7276431" y="1817237"/>
            <a:ext cx="124633" cy="2114593"/>
          </a:xfrm>
          <a:prstGeom prst="curvedConnector3">
            <a:avLst>
              <a:gd name="adj1" fmla="val 313612"/>
            </a:avLst>
          </a:prstGeom>
          <a:noFill/>
          <a:ln w="12700" cap="rnd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3" name="Group 2"/>
          <p:cNvGrpSpPr/>
          <p:nvPr/>
        </p:nvGrpSpPr>
        <p:grpSpPr>
          <a:xfrm>
            <a:off x="8165468" y="2242759"/>
            <a:ext cx="1502352" cy="1418919"/>
            <a:chOff x="8165468" y="2242759"/>
            <a:chExt cx="1502352" cy="1418919"/>
          </a:xfrm>
        </p:grpSpPr>
        <p:grpSp>
          <p:nvGrpSpPr>
            <p:cNvPr id="516" name="Google Shape;516;p23"/>
            <p:cNvGrpSpPr/>
            <p:nvPr/>
          </p:nvGrpSpPr>
          <p:grpSpPr>
            <a:xfrm>
              <a:off x="8165468" y="2630112"/>
              <a:ext cx="1502352" cy="1031566"/>
              <a:chOff x="4734984" y="2126102"/>
              <a:chExt cx="1509311" cy="1149913"/>
            </a:xfrm>
          </p:grpSpPr>
          <p:sp>
            <p:nvSpPr>
              <p:cNvPr id="517" name="Google Shape;517;p23"/>
              <p:cNvSpPr/>
              <p:nvPr/>
            </p:nvSpPr>
            <p:spPr>
              <a:xfrm>
                <a:off x="4734984" y="2126102"/>
                <a:ext cx="1509311" cy="1149913"/>
              </a:xfrm>
              <a:prstGeom prst="roundRect">
                <a:avLst>
                  <a:gd name="adj" fmla="val 16667"/>
                </a:avLst>
              </a:prstGeom>
              <a:noFill/>
              <a:ln w="19050" cap="rnd" cmpd="sng">
                <a:solidFill>
                  <a:srgbClr val="ADC5B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518" name="Google Shape;518;p23"/>
              <p:cNvSpPr/>
              <p:nvPr/>
            </p:nvSpPr>
            <p:spPr>
              <a:xfrm>
                <a:off x="4924680" y="2287150"/>
                <a:ext cx="286439" cy="286439"/>
              </a:xfrm>
              <a:prstGeom prst="ellipse">
                <a:avLst/>
              </a:prstGeom>
              <a:noFill/>
              <a:ln w="19050" cap="rnd" cmpd="sng">
                <a:solidFill>
                  <a:srgbClr val="ADC5B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519" name="Google Shape;519;p23"/>
              <p:cNvSpPr/>
              <p:nvPr/>
            </p:nvSpPr>
            <p:spPr>
              <a:xfrm>
                <a:off x="5346419" y="2287150"/>
                <a:ext cx="286439" cy="286439"/>
              </a:xfrm>
              <a:prstGeom prst="ellipse">
                <a:avLst/>
              </a:prstGeom>
              <a:noFill/>
              <a:ln w="19050" cap="rnd" cmpd="sng">
                <a:solidFill>
                  <a:srgbClr val="ADC5B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520" name="Google Shape;520;p23"/>
              <p:cNvSpPr/>
              <p:nvPr/>
            </p:nvSpPr>
            <p:spPr>
              <a:xfrm>
                <a:off x="5774772" y="2287150"/>
                <a:ext cx="286439" cy="286439"/>
              </a:xfrm>
              <a:prstGeom prst="ellipse">
                <a:avLst/>
              </a:prstGeom>
              <a:noFill/>
              <a:ln w="19050" cap="rnd" cmpd="sng">
                <a:solidFill>
                  <a:srgbClr val="ADC5B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521" name="Google Shape;521;p23"/>
              <p:cNvSpPr/>
              <p:nvPr/>
            </p:nvSpPr>
            <p:spPr>
              <a:xfrm>
                <a:off x="5346419" y="2833837"/>
                <a:ext cx="286439" cy="286439"/>
              </a:xfrm>
              <a:prstGeom prst="ellipse">
                <a:avLst/>
              </a:prstGeom>
              <a:noFill/>
              <a:ln w="19050" cap="rnd" cmpd="sng">
                <a:solidFill>
                  <a:srgbClr val="ADC5B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522" name="Google Shape;522;p23"/>
              <p:cNvSpPr/>
              <p:nvPr/>
            </p:nvSpPr>
            <p:spPr>
              <a:xfrm>
                <a:off x="4924680" y="2833837"/>
                <a:ext cx="286439" cy="286439"/>
              </a:xfrm>
              <a:prstGeom prst="ellipse">
                <a:avLst/>
              </a:prstGeom>
              <a:noFill/>
              <a:ln w="19050" cap="rnd" cmpd="sng">
                <a:solidFill>
                  <a:srgbClr val="ADC5B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523" name="Google Shape;523;p23"/>
              <p:cNvSpPr/>
              <p:nvPr/>
            </p:nvSpPr>
            <p:spPr>
              <a:xfrm>
                <a:off x="5785629" y="2833837"/>
                <a:ext cx="286439" cy="286439"/>
              </a:xfrm>
              <a:prstGeom prst="ellipse">
                <a:avLst/>
              </a:prstGeom>
              <a:noFill/>
              <a:ln w="19050" cap="rnd" cmpd="sng">
                <a:solidFill>
                  <a:srgbClr val="ADC5B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lt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</p:grpSp>
        <p:sp>
          <p:nvSpPr>
            <p:cNvPr id="537" name="Google Shape;537;p23"/>
            <p:cNvSpPr txBox="1"/>
            <p:nvPr/>
          </p:nvSpPr>
          <p:spPr>
            <a:xfrm>
              <a:off x="8304377" y="2242759"/>
              <a:ext cx="1352428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96 well plate</a:t>
              </a:r>
              <a:endParaRPr dirty="0"/>
            </a:p>
          </p:txBody>
        </p:sp>
        <p:sp>
          <p:nvSpPr>
            <p:cNvPr id="539" name="Google Shape;539;p23"/>
            <p:cNvSpPr/>
            <p:nvPr/>
          </p:nvSpPr>
          <p:spPr>
            <a:xfrm>
              <a:off x="8413336" y="2813878"/>
              <a:ext cx="142224" cy="156852"/>
            </a:xfrm>
            <a:prstGeom prst="star4">
              <a:avLst>
                <a:gd name="adj" fmla="val 12500"/>
              </a:avLst>
            </a:prstGeom>
            <a:solidFill>
              <a:schemeClr val="accent1"/>
            </a:solidFill>
            <a:ln w="19050" cap="rnd" cmpd="sng">
              <a:solidFill>
                <a:srgbClr val="6F94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sp>
        <p:nvSpPr>
          <p:cNvPr id="540" name="Google Shape;540;p23"/>
          <p:cNvSpPr/>
          <p:nvPr/>
        </p:nvSpPr>
        <p:spPr>
          <a:xfrm rot="5400000">
            <a:off x="8642191" y="3873147"/>
            <a:ext cx="631844" cy="36805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48" name="Google Shape;548;p23"/>
          <p:cNvSpPr/>
          <p:nvPr/>
        </p:nvSpPr>
        <p:spPr>
          <a:xfrm rot="10800000">
            <a:off x="6566328" y="4865633"/>
            <a:ext cx="1306236" cy="38391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9050" cap="rnd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758866" y="4128940"/>
            <a:ext cx="1454582" cy="1819368"/>
            <a:chOff x="4758866" y="4128940"/>
            <a:chExt cx="1454582" cy="1819368"/>
          </a:xfrm>
        </p:grpSpPr>
        <p:sp>
          <p:nvSpPr>
            <p:cNvPr id="505" name="Google Shape;505;p23"/>
            <p:cNvSpPr/>
            <p:nvPr/>
          </p:nvSpPr>
          <p:spPr>
            <a:xfrm>
              <a:off x="4944685" y="5018044"/>
              <a:ext cx="1071350" cy="581643"/>
            </a:xfrm>
            <a:prstGeom prst="rect">
              <a:avLst/>
            </a:prstGeom>
            <a:solidFill>
              <a:srgbClr val="ADC5B8"/>
            </a:solidFill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9" name="Google Shape;549;p23"/>
            <p:cNvSpPr/>
            <p:nvPr/>
          </p:nvSpPr>
          <p:spPr>
            <a:xfrm>
              <a:off x="4941606" y="4392650"/>
              <a:ext cx="1074429" cy="1207967"/>
            </a:xfrm>
            <a:prstGeom prst="snip2SameRect">
              <a:avLst>
                <a:gd name="adj1" fmla="val 16667"/>
                <a:gd name="adj2" fmla="val 0"/>
              </a:avLst>
            </a:prstGeom>
            <a:noFill/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50" name="Google Shape;550;p23"/>
            <p:cNvSpPr/>
            <p:nvPr/>
          </p:nvSpPr>
          <p:spPr>
            <a:xfrm>
              <a:off x="5166733" y="4128940"/>
              <a:ext cx="621404" cy="256345"/>
            </a:xfrm>
            <a:prstGeom prst="rect">
              <a:avLst/>
            </a:prstGeom>
            <a:solidFill>
              <a:srgbClr val="ADC5B8"/>
            </a:solidFill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51" name="Google Shape;551;p23"/>
            <p:cNvSpPr txBox="1"/>
            <p:nvPr/>
          </p:nvSpPr>
          <p:spPr>
            <a:xfrm>
              <a:off x="4758866" y="5640531"/>
              <a:ext cx="1454582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Flask culturing</a:t>
              </a:r>
              <a:endParaRPr/>
            </a:p>
          </p:txBody>
        </p:sp>
        <p:sp>
          <p:nvSpPr>
            <p:cNvPr id="552" name="Google Shape;552;p23"/>
            <p:cNvSpPr/>
            <p:nvPr/>
          </p:nvSpPr>
          <p:spPr>
            <a:xfrm>
              <a:off x="5247423" y="5231368"/>
              <a:ext cx="142224" cy="156852"/>
            </a:xfrm>
            <a:prstGeom prst="star4">
              <a:avLst>
                <a:gd name="adj" fmla="val 12500"/>
              </a:avLst>
            </a:prstGeom>
            <a:solidFill>
              <a:srgbClr val="739A28"/>
            </a:solidFill>
            <a:ln w="19050" cap="rnd" cmpd="sng">
              <a:solidFill>
                <a:srgbClr val="4C661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53" name="Google Shape;553;p23"/>
            <p:cNvSpPr/>
            <p:nvPr/>
          </p:nvSpPr>
          <p:spPr>
            <a:xfrm>
              <a:off x="5025328" y="5150497"/>
              <a:ext cx="142224" cy="156852"/>
            </a:xfrm>
            <a:prstGeom prst="star4">
              <a:avLst>
                <a:gd name="adj" fmla="val 12500"/>
              </a:avLst>
            </a:prstGeom>
            <a:solidFill>
              <a:srgbClr val="739A28"/>
            </a:solidFill>
            <a:ln w="19050" cap="rnd" cmpd="sng">
              <a:solidFill>
                <a:srgbClr val="4C661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54" name="Google Shape;554;p23"/>
            <p:cNvSpPr/>
            <p:nvPr/>
          </p:nvSpPr>
          <p:spPr>
            <a:xfrm>
              <a:off x="5484613" y="5345895"/>
              <a:ext cx="142224" cy="156852"/>
            </a:xfrm>
            <a:prstGeom prst="star4">
              <a:avLst>
                <a:gd name="adj" fmla="val 12500"/>
              </a:avLst>
            </a:prstGeom>
            <a:solidFill>
              <a:srgbClr val="739A28"/>
            </a:solidFill>
            <a:ln w="19050" cap="rnd" cmpd="sng">
              <a:solidFill>
                <a:srgbClr val="4C661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55" name="Google Shape;555;p23"/>
            <p:cNvSpPr/>
            <p:nvPr/>
          </p:nvSpPr>
          <p:spPr>
            <a:xfrm>
              <a:off x="5717845" y="5228924"/>
              <a:ext cx="142224" cy="156852"/>
            </a:xfrm>
            <a:prstGeom prst="star4">
              <a:avLst>
                <a:gd name="adj" fmla="val 12500"/>
              </a:avLst>
            </a:prstGeom>
            <a:solidFill>
              <a:srgbClr val="739A28"/>
            </a:solidFill>
            <a:ln w="19050" cap="rnd" cmpd="sng">
              <a:solidFill>
                <a:srgbClr val="4C661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56" name="Google Shape;556;p23"/>
            <p:cNvSpPr/>
            <p:nvPr/>
          </p:nvSpPr>
          <p:spPr>
            <a:xfrm>
              <a:off x="5088906" y="5379925"/>
              <a:ext cx="142224" cy="156852"/>
            </a:xfrm>
            <a:prstGeom prst="star4">
              <a:avLst>
                <a:gd name="adj" fmla="val 12500"/>
              </a:avLst>
            </a:prstGeom>
            <a:solidFill>
              <a:srgbClr val="739A28"/>
            </a:solidFill>
            <a:ln w="19050" cap="rnd" cmpd="sng">
              <a:solidFill>
                <a:srgbClr val="4C661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766438" y="4543626"/>
            <a:ext cx="2428307" cy="1483816"/>
            <a:chOff x="7766438" y="4543626"/>
            <a:chExt cx="2428307" cy="1483816"/>
          </a:xfrm>
        </p:grpSpPr>
        <p:sp>
          <p:nvSpPr>
            <p:cNvPr id="507" name="Google Shape;507;p23"/>
            <p:cNvSpPr/>
            <p:nvPr/>
          </p:nvSpPr>
          <p:spPr>
            <a:xfrm>
              <a:off x="8402223" y="4688099"/>
              <a:ext cx="285118" cy="256959"/>
            </a:xfrm>
            <a:prstGeom prst="ellipse">
              <a:avLst/>
            </a:prstGeom>
            <a:noFill/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41" name="Google Shape;541;p23"/>
            <p:cNvSpPr/>
            <p:nvPr/>
          </p:nvSpPr>
          <p:spPr>
            <a:xfrm>
              <a:off x="8213401" y="4543626"/>
              <a:ext cx="1502350" cy="1031566"/>
            </a:xfrm>
            <a:prstGeom prst="roundRect">
              <a:avLst>
                <a:gd name="adj" fmla="val 16667"/>
              </a:avLst>
            </a:prstGeom>
            <a:noFill/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42" name="Google Shape;542;p23"/>
            <p:cNvSpPr/>
            <p:nvPr/>
          </p:nvSpPr>
          <p:spPr>
            <a:xfrm>
              <a:off x="8822017" y="4688099"/>
              <a:ext cx="285118" cy="256959"/>
            </a:xfrm>
            <a:prstGeom prst="ellipse">
              <a:avLst/>
            </a:prstGeom>
            <a:noFill/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43" name="Google Shape;543;p23"/>
            <p:cNvSpPr/>
            <p:nvPr/>
          </p:nvSpPr>
          <p:spPr>
            <a:xfrm>
              <a:off x="9248394" y="4688099"/>
              <a:ext cx="285118" cy="256959"/>
            </a:xfrm>
            <a:prstGeom prst="ellipse">
              <a:avLst/>
            </a:prstGeom>
            <a:noFill/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44" name="Google Shape;544;p23"/>
            <p:cNvSpPr/>
            <p:nvPr/>
          </p:nvSpPr>
          <p:spPr>
            <a:xfrm>
              <a:off x="8822017" y="5178522"/>
              <a:ext cx="285118" cy="256959"/>
            </a:xfrm>
            <a:prstGeom prst="ellipse">
              <a:avLst/>
            </a:prstGeom>
            <a:noFill/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45" name="Google Shape;545;p23"/>
            <p:cNvSpPr/>
            <p:nvPr/>
          </p:nvSpPr>
          <p:spPr>
            <a:xfrm>
              <a:off x="8402223" y="5178522"/>
              <a:ext cx="285118" cy="256959"/>
            </a:xfrm>
            <a:prstGeom prst="ellipse">
              <a:avLst/>
            </a:prstGeom>
            <a:noFill/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46" name="Google Shape;546;p23"/>
            <p:cNvSpPr/>
            <p:nvPr/>
          </p:nvSpPr>
          <p:spPr>
            <a:xfrm>
              <a:off x="9259201" y="5178522"/>
              <a:ext cx="285118" cy="256959"/>
            </a:xfrm>
            <a:prstGeom prst="ellipse">
              <a:avLst/>
            </a:prstGeom>
            <a:noFill/>
            <a:ln w="19050" cap="rnd" cmpd="sng">
              <a:solidFill>
                <a:srgbClr val="ADC5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47" name="Google Shape;547;p23"/>
            <p:cNvSpPr txBox="1"/>
            <p:nvPr/>
          </p:nvSpPr>
          <p:spPr>
            <a:xfrm>
              <a:off x="7766438" y="5719665"/>
              <a:ext cx="2428307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48 well plate/24 well plate</a:t>
              </a:r>
              <a:endParaRPr/>
            </a:p>
          </p:txBody>
        </p:sp>
        <p:sp>
          <p:nvSpPr>
            <p:cNvPr id="557" name="Google Shape;557;p23"/>
            <p:cNvSpPr/>
            <p:nvPr/>
          </p:nvSpPr>
          <p:spPr>
            <a:xfrm>
              <a:off x="8549168" y="4754341"/>
              <a:ext cx="77700" cy="111300"/>
            </a:xfrm>
            <a:prstGeom prst="star4">
              <a:avLst>
                <a:gd name="adj" fmla="val 12500"/>
              </a:avLst>
            </a:prstGeom>
            <a:solidFill>
              <a:srgbClr val="739A28"/>
            </a:solidFill>
            <a:ln w="19050" cap="rnd" cmpd="sng">
              <a:solidFill>
                <a:srgbClr val="4C661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58" name="Google Shape;558;p23"/>
            <p:cNvSpPr/>
            <p:nvPr/>
          </p:nvSpPr>
          <p:spPr>
            <a:xfrm>
              <a:off x="8471497" y="4754333"/>
              <a:ext cx="77700" cy="111300"/>
            </a:xfrm>
            <a:prstGeom prst="star4">
              <a:avLst>
                <a:gd name="adj" fmla="val 12500"/>
              </a:avLst>
            </a:prstGeom>
            <a:solidFill>
              <a:srgbClr val="739A28"/>
            </a:solidFill>
            <a:ln w="19050" cap="rnd" cmpd="sng">
              <a:solidFill>
                <a:srgbClr val="4C661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559" name="Google Shape;559;p23"/>
            <p:cNvSpPr/>
            <p:nvPr/>
          </p:nvSpPr>
          <p:spPr>
            <a:xfrm>
              <a:off x="8549132" y="4802527"/>
              <a:ext cx="77700" cy="111300"/>
            </a:xfrm>
            <a:prstGeom prst="star4">
              <a:avLst>
                <a:gd name="adj" fmla="val 12500"/>
              </a:avLst>
            </a:prstGeom>
            <a:solidFill>
              <a:srgbClr val="739A28"/>
            </a:solidFill>
            <a:ln w="19050" cap="rnd" cmpd="sng">
              <a:solidFill>
                <a:srgbClr val="4C661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270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" grpId="0" animBg="1"/>
      <p:bldP spid="54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the microalgae cells are isolated and the initial microalgae cultures are established.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</a:t>
            </a:r>
            <a:r>
              <a:rPr lang="en-US" dirty="0"/>
              <a:t>Maintenance and propagation of microalgae cultures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Cultivation of microalgae</a:t>
            </a:r>
          </a:p>
        </p:txBody>
      </p:sp>
      <p:pic>
        <p:nvPicPr>
          <p:cNvPr id="6146" name="Picture 2" descr="Bulk Microalgae | UTEX Culture Collection of Alga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768" y="3649853"/>
            <a:ext cx="3011694" cy="225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42736" y="5908623"/>
            <a:ext cx="82879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>
                <a:hlinkClick r:id="rId3"/>
              </a:rPr>
              <a:t>Source</a:t>
            </a:r>
            <a:r>
              <a:rPr lang="en-US" sz="1600" dirty="0">
                <a:hlinkClick r:id="rId3"/>
              </a:rPr>
              <a:t>: Bulk Microalgae | UTEX Culture Collection of Algae</a:t>
            </a:r>
            <a:r>
              <a:rPr lang="en-US" sz="1600" dirty="0"/>
              <a:t> licensed under </a:t>
            </a:r>
            <a:r>
              <a:rPr lang="en-US" sz="1600" dirty="0">
                <a:hlinkClick r:id="rId4"/>
              </a:rPr>
              <a:t>CC BY-NC-ND 4.0 DEED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53421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Light</a:t>
            </a:r>
          </a:p>
          <a:p>
            <a:r>
              <a:rPr lang="en-US" dirty="0"/>
              <a:t> Temperature</a:t>
            </a:r>
          </a:p>
          <a:p>
            <a:r>
              <a:rPr lang="en-US" dirty="0"/>
              <a:t> Nutrients (N &amp; P)</a:t>
            </a:r>
          </a:p>
          <a:p>
            <a:r>
              <a:rPr lang="en-US" dirty="0"/>
              <a:t> Salinity</a:t>
            </a:r>
          </a:p>
          <a:p>
            <a:r>
              <a:rPr lang="en-US" dirty="0"/>
              <a:t> pH</a:t>
            </a:r>
          </a:p>
          <a:p>
            <a:r>
              <a:rPr lang="en-US" dirty="0"/>
              <a:t> Water mixing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17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Factors on the growth of microalgae</a:t>
            </a:r>
          </a:p>
        </p:txBody>
      </p:sp>
      <p:pic>
        <p:nvPicPr>
          <p:cNvPr id="8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527" y="1646238"/>
            <a:ext cx="4636344" cy="354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23933" y="5295934"/>
            <a:ext cx="7079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Source: </a:t>
            </a:r>
            <a:r>
              <a:rPr lang="en-US" sz="1400" dirty="0">
                <a:hlinkClick r:id="rId3"/>
              </a:rPr>
              <a:t>Wikipedia – bioreactor </a:t>
            </a:r>
            <a:r>
              <a:rPr lang="en-US" sz="1400" dirty="0"/>
              <a:t>licensed under </a:t>
            </a:r>
            <a:r>
              <a:rPr lang="en-US" sz="1400" dirty="0">
                <a:hlinkClick r:id="rId4"/>
              </a:rPr>
              <a:t>CC BY-SA 4.0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05666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D1A6EA5-E552-5702-56EB-98469D58AF16}"/>
              </a:ext>
            </a:extLst>
          </p:cNvPr>
          <p:cNvGrpSpPr/>
          <p:nvPr/>
        </p:nvGrpSpPr>
        <p:grpSpPr>
          <a:xfrm>
            <a:off x="1468259" y="1532000"/>
            <a:ext cx="9255481" cy="4824521"/>
            <a:chOff x="1636867" y="1549755"/>
            <a:chExt cx="9255481" cy="4824521"/>
          </a:xfrm>
        </p:grpSpPr>
        <p:grpSp>
          <p:nvGrpSpPr>
            <p:cNvPr id="326" name="Google Shape;326;p13"/>
            <p:cNvGrpSpPr/>
            <p:nvPr/>
          </p:nvGrpSpPr>
          <p:grpSpPr>
            <a:xfrm>
              <a:off x="1636867" y="1549755"/>
              <a:ext cx="4459133" cy="2287470"/>
              <a:chOff x="1066800" y="1748118"/>
              <a:chExt cx="4527176" cy="2393576"/>
            </a:xfrm>
          </p:grpSpPr>
          <p:sp>
            <p:nvSpPr>
              <p:cNvPr id="327" name="Google Shape;327;p13"/>
              <p:cNvSpPr txBox="1"/>
              <p:nvPr/>
            </p:nvSpPr>
            <p:spPr>
              <a:xfrm>
                <a:off x="1066800" y="1748118"/>
                <a:ext cx="4527176" cy="2393576"/>
              </a:xfrm>
              <a:prstGeom prst="rect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sp>
            <p:nvSpPr>
              <p:cNvPr id="328" name="Google Shape;328;p13"/>
              <p:cNvSpPr txBox="1"/>
              <p:nvPr/>
            </p:nvSpPr>
            <p:spPr>
              <a:xfrm>
                <a:off x="3154886" y="3415103"/>
                <a:ext cx="2249633" cy="3864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Container</a:t>
                </a:r>
                <a:endParaRPr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29" name="Google Shape;329;p13" descr="Empty Fish Tank Vector Images (over 280)"/>
              <p:cNvPicPr preferRelativeResize="0"/>
              <p:nvPr/>
            </p:nvPicPr>
            <p:blipFill rotWithShape="1">
              <a:blip r:embed="rId3">
                <a:alphaModFix/>
              </a:blip>
              <a:srcRect l="13450" t="25664" r="13697" b="29998"/>
              <a:stretch/>
            </p:blipFill>
            <p:spPr>
              <a:xfrm>
                <a:off x="3114009" y="1927453"/>
                <a:ext cx="2348816" cy="150154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0" name="Google Shape;330;p13" descr="Conical flask icon Royalty Free Vector Image - VectorStock"/>
              <p:cNvPicPr preferRelativeResize="0"/>
              <p:nvPr/>
            </p:nvPicPr>
            <p:blipFill rotWithShape="1">
              <a:blip r:embed="rId4">
                <a:alphaModFix/>
              </a:blip>
              <a:srcRect l="29756" t="22909" r="29679" b="30380"/>
              <a:stretch/>
            </p:blipFill>
            <p:spPr>
              <a:xfrm>
                <a:off x="1320799" y="1927453"/>
                <a:ext cx="1580089" cy="196500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331" name="Google Shape;331;p13"/>
            <p:cNvGrpSpPr/>
            <p:nvPr/>
          </p:nvGrpSpPr>
          <p:grpSpPr>
            <a:xfrm>
              <a:off x="6346181" y="1564799"/>
              <a:ext cx="4527174" cy="2278504"/>
              <a:chOff x="6391835" y="1837836"/>
              <a:chExt cx="4527175" cy="2393576"/>
            </a:xfrm>
          </p:grpSpPr>
          <p:sp>
            <p:nvSpPr>
              <p:cNvPr id="332" name="Google Shape;332;p13"/>
              <p:cNvSpPr txBox="1"/>
              <p:nvPr/>
            </p:nvSpPr>
            <p:spPr>
              <a:xfrm>
                <a:off x="6391835" y="1837836"/>
                <a:ext cx="4527175" cy="2393576"/>
              </a:xfrm>
              <a:prstGeom prst="rect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endParaRPr>
              </a:p>
            </p:txBody>
          </p:sp>
          <p:pic>
            <p:nvPicPr>
              <p:cNvPr id="333" name="Google Shape;333;p13" descr="Sea Algae - Liquipedia Overwatch Wiki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6628211" y="1952906"/>
                <a:ext cx="2093537" cy="209353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34" name="Google Shape;334;p13"/>
              <p:cNvSpPr txBox="1"/>
              <p:nvPr/>
            </p:nvSpPr>
            <p:spPr>
              <a:xfrm>
                <a:off x="9346752" y="3519271"/>
                <a:ext cx="1432279" cy="3879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Microalgae</a:t>
                </a:r>
                <a:endParaRPr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35" name="Google Shape;335;p13"/>
            <p:cNvSpPr txBox="1"/>
            <p:nvPr/>
          </p:nvSpPr>
          <p:spPr>
            <a:xfrm>
              <a:off x="1636867" y="4008610"/>
              <a:ext cx="4454335" cy="2365666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336" name="Google Shape;336;p13"/>
            <p:cNvSpPr txBox="1"/>
            <p:nvPr/>
          </p:nvSpPr>
          <p:spPr>
            <a:xfrm>
              <a:off x="6365172" y="4008610"/>
              <a:ext cx="4527176" cy="2289885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337" name="Google Shape;337;p13"/>
            <p:cNvSpPr txBox="1"/>
            <p:nvPr/>
          </p:nvSpPr>
          <p:spPr>
            <a:xfrm>
              <a:off x="1636868" y="5450946"/>
              <a:ext cx="4459133" cy="9233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Medium </a:t>
              </a:r>
              <a:r>
                <a:rPr lang="en-US" sz="1800" dirty="0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培養液</a:t>
              </a:r>
              <a:b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= Water + Nutrients + trace metal elements </a:t>
              </a:r>
              <a:b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  + vitamins</a:t>
              </a: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38" name="Google Shape;338;p13" descr="Reagent Bottle With Growth Media Clip Art at Clker.com - vector ...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64625" y="4068756"/>
              <a:ext cx="2091823" cy="17122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9" name="Google Shape;339;p13" descr="Plastic Transfer Pipettes 3ml, Graduated, Pack of 100: Science Lab ...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8608973" y="4243446"/>
              <a:ext cx="1639157" cy="16391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0" name="Google Shape;340;p13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582557" y="4262096"/>
              <a:ext cx="1639157" cy="16391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1" name="Google Shape;341;p13"/>
            <p:cNvSpPr txBox="1"/>
            <p:nvPr/>
          </p:nvSpPr>
          <p:spPr>
            <a:xfrm>
              <a:off x="7843413" y="5912994"/>
              <a:ext cx="16391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Pipettes</a:t>
              </a: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13"/>
            <p:cNvSpPr txBox="1"/>
            <p:nvPr/>
          </p:nvSpPr>
          <p:spPr>
            <a:xfrm>
              <a:off x="1887048" y="3655682"/>
              <a:ext cx="4022342" cy="523220"/>
            </a:xfrm>
            <a:prstGeom prst="rect">
              <a:avLst/>
            </a:prstGeom>
            <a:solidFill>
              <a:srgbClr val="739A2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dirty="0">
                  <a:solidFill>
                    <a:srgbClr val="3F3F3F"/>
                  </a:solidFill>
                  <a:latin typeface="Calibri"/>
                  <a:ea typeface="Calibri"/>
                  <a:cs typeface="Calibri"/>
                  <a:sym typeface="Calibri"/>
                </a:rPr>
                <a:t>How to sterilize? </a:t>
              </a:r>
              <a:endParaRPr sz="2800" dirty="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44" name="Google Shape;344;p13" descr="sk2-1000x.jpg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6555512" y="1663695"/>
              <a:ext cx="2745586" cy="203222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5" name="Google Shape;345;p13"/>
          <p:cNvSpPr txBox="1">
            <a:spLocks noGrp="1"/>
          </p:cNvSpPr>
          <p:nvPr>
            <p:ph type="title"/>
          </p:nvPr>
        </p:nvSpPr>
        <p:spPr>
          <a:xfrm>
            <a:off x="677770" y="580290"/>
            <a:ext cx="1103758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Cambria"/>
              <a:buNone/>
            </a:pPr>
            <a:r>
              <a:rPr lang="en-US" sz="4000" dirty="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rPr>
              <a:t>Tools and materials</a:t>
            </a:r>
            <a:endParaRPr sz="4000" dirty="0">
              <a:solidFill>
                <a:srgbClr val="398A12"/>
              </a:solidFill>
              <a:latin typeface="Myriad Pro" panose="020B0503030403020204" pitchFamily="34" charset="0"/>
              <a:ea typeface="Adobe 黑体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3377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5"/>
          <p:cNvSpPr txBox="1">
            <a:spLocks noGrp="1"/>
          </p:cNvSpPr>
          <p:nvPr>
            <p:ph type="sldNum" sz="quarter" idx="12"/>
          </p:nvPr>
        </p:nvSpPr>
        <p:spPr>
          <a:xfrm>
            <a:off x="-6005" y="6323636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 dirty="0"/>
          </a:p>
        </p:txBody>
      </p:sp>
      <p:sp>
        <p:nvSpPr>
          <p:cNvPr id="358" name="Google Shape;358;p15"/>
          <p:cNvSpPr txBox="1">
            <a:spLocks noGrp="1"/>
          </p:cNvSpPr>
          <p:nvPr>
            <p:ph type="ctr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Cambria"/>
              <a:buNone/>
            </a:pPr>
            <a:r>
              <a:rPr lang="en-US" dirty="0"/>
              <a:t>Culture medium (</a:t>
            </a:r>
            <a:r>
              <a:rPr lang="en-US" dirty="0" err="1"/>
              <a:t>培養液</a:t>
            </a:r>
            <a:r>
              <a:rPr lang="en-US" dirty="0"/>
              <a:t>)</a:t>
            </a:r>
            <a:endParaRPr dirty="0"/>
          </a:p>
        </p:txBody>
      </p:sp>
      <p:graphicFrame>
        <p:nvGraphicFramePr>
          <p:cNvPr id="361" name="Google Shape;361;p15"/>
          <p:cNvGraphicFramePr/>
          <p:nvPr>
            <p:extLst>
              <p:ext uri="{D42A27DB-BD31-4B8C-83A1-F6EECF244321}">
                <p14:modId xmlns:p14="http://schemas.microsoft.com/office/powerpoint/2010/main" val="2815846066"/>
              </p:ext>
            </p:extLst>
          </p:nvPr>
        </p:nvGraphicFramePr>
        <p:xfrm>
          <a:off x="768850" y="1452524"/>
          <a:ext cx="10994114" cy="4608968"/>
        </p:xfrm>
        <a:graphic>
          <a:graphicData uri="http://schemas.openxmlformats.org/drawingml/2006/table">
            <a:tbl>
              <a:tblPr firstRow="1">
                <a:noFill/>
              </a:tblPr>
              <a:tblGrid>
                <a:gridCol w="564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7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20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50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087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3646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  <a:endParaRPr sz="1400" b="1" u="none" strike="noStrike" cap="none" dirty="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Stock solution</a:t>
                      </a:r>
                      <a:endParaRPr sz="1400" b="1" u="none" strike="noStrike" cap="none" dirty="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Dissolved to 15mL</a:t>
                      </a:r>
                      <a:endParaRPr sz="14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 water (g)</a:t>
                      </a:r>
                      <a:endParaRPr sz="1400" dirty="0"/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Dissolved to 50mL </a:t>
                      </a:r>
                      <a:br>
                        <a:rPr lang="en-US" sz="1400" b="1" u="none" strike="noStrike" cap="none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</a:br>
                      <a:r>
                        <a:rPr lang="en-US" sz="1400" b="1" u="none" strike="noStrike" cap="none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 water (g)</a:t>
                      </a:r>
                      <a:endParaRPr sz="1400" dirty="0"/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kern="1200" cap="none" dirty="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? ml for 500mL medium</a:t>
                      </a:r>
                      <a:endParaRPr sz="1400" b="1" u="none" strike="noStrike" kern="1200" cap="none" dirty="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MgNa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EDTA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955">
                <a:tc rowSpan="4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/>
                </a:tc>
                <a:tc row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Trace metal solution A</a:t>
                      </a:r>
                      <a:endParaRPr sz="140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400" u="none" strike="noStrike" cap="none" baseline="-2500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0.143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9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MnCl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∙4H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 dirty="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0.0905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9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ZnSO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∙7H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0.011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NaMoO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∙2H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0.01955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95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Open Sans"/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Trace metal solution B</a:t>
                      </a:r>
                      <a:endParaRPr sz="140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CuSO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∙5H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0.1185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ml (1:100)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9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Co(NO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)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∙6H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0.0741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695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Open Sans"/>
                        <a:buNone/>
                      </a:pPr>
                      <a:r>
                        <a:rPr lang="en-US" sz="1400" i="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Fe citrate solution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i. Citric acid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0.3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ii. Ferric ammonium citrate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0.3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37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NaNO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400" b="0" i="0" u="none" strike="noStrike" cap="none" baseline="-2500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02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HPO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∙3H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262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MgSO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∙7H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3.75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16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CaCl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∙2H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1.8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11864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9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Na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400" b="0" i="0" u="none" strike="noStrike" cap="none" baseline="-25000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376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Isolate microalgae in environmental water samples</a:t>
            </a:r>
            <a:endParaRPr lang="en-US" dirty="0"/>
          </a:p>
          <a:p>
            <a:pPr lvl="0"/>
            <a:r>
              <a:rPr lang="en-GB" dirty="0"/>
              <a:t>Select and use appropriate skills in cultivating single strain of microalgae</a:t>
            </a:r>
            <a:endParaRPr lang="en-US" dirty="0"/>
          </a:p>
          <a:p>
            <a:pPr lvl="0"/>
            <a:r>
              <a:rPr lang="en-GB" dirty="0"/>
              <a:t>Conduct microalgal counting with a microscope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4398848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1" name="Google Shape;361;p15"/>
          <p:cNvGraphicFramePr/>
          <p:nvPr>
            <p:extLst>
              <p:ext uri="{D42A27DB-BD31-4B8C-83A1-F6EECF244321}">
                <p14:modId xmlns:p14="http://schemas.microsoft.com/office/powerpoint/2010/main" val="1783938913"/>
              </p:ext>
            </p:extLst>
          </p:nvPr>
        </p:nvGraphicFramePr>
        <p:xfrm>
          <a:off x="837280" y="1367672"/>
          <a:ext cx="10763480" cy="4749395"/>
        </p:xfrm>
        <a:graphic>
          <a:graphicData uri="http://schemas.openxmlformats.org/drawingml/2006/table">
            <a:tbl>
              <a:tblPr firstRow="1">
                <a:noFill/>
              </a:tblPr>
              <a:tblGrid>
                <a:gridCol w="636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7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1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27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5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898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750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</a:t>
                      </a:r>
                      <a:endParaRPr sz="1400" b="1" u="none" strike="noStrike" cap="none" dirty="0">
                        <a:solidFill>
                          <a:schemeClr val="bg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Stock solution</a:t>
                      </a:r>
                      <a:endParaRPr sz="1400" b="1" u="none" strike="noStrike" cap="none" dirty="0">
                        <a:solidFill>
                          <a:schemeClr val="bg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Dissolved to 15mL</a:t>
                      </a:r>
                      <a:endParaRPr sz="140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 water (g)</a:t>
                      </a:r>
                      <a:endParaRPr sz="1400">
                        <a:solidFill>
                          <a:schemeClr val="bg1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Dissolved to 50mL </a:t>
                      </a:r>
                      <a:br>
                        <a:rPr lang="en-US" sz="1400" b="1" u="none" strike="noStrike" cap="none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</a:br>
                      <a:r>
                        <a:rPr lang="en-US" sz="1400" b="1" u="none" strike="noStrike" cap="none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 water (g)</a:t>
                      </a:r>
                      <a:endParaRPr sz="1400" dirty="0">
                        <a:solidFill>
                          <a:schemeClr val="bg1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Add ? ml for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500m</a:t>
                      </a:r>
                      <a:r>
                        <a:rPr lang="en-US" sz="1400" b="1" u="none" strike="noStrike" cap="none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 medium</a:t>
                      </a:r>
                      <a:endParaRPr sz="1400" b="1" i="0" u="none" strike="noStrike" cap="none" dirty="0">
                        <a:solidFill>
                          <a:schemeClr val="bg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C661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MgNa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EDTA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0.05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525">
                <a:tc rowSpan="4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/>
                </a:tc>
                <a:tc row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Trace metal solution A</a:t>
                      </a:r>
                      <a:endParaRPr sz="140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400" u="none" strike="noStrike" cap="none" baseline="-2500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0.143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5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MnCl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∙4H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 dirty="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0.0905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5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ZnSO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∙7H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0.011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5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NaMoO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∙2H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0.01955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5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Open Sans"/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Trace metal solution B</a:t>
                      </a:r>
                      <a:endParaRPr sz="140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CuSO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∙5H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0.1185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ml (1:100)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5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Co(NO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)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∙6H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>
                        <a:solidFill>
                          <a:srgbClr val="093A44"/>
                        </a:solidFill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0.0741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15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Open Sans"/>
                        <a:buNone/>
                      </a:pPr>
                      <a:r>
                        <a:rPr lang="en-US" sz="1400" i="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Fe citrate solution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i. Citric acid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0.3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15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ii. Ferric ammonium citrate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　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0.3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NaNO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400" b="0" i="0" u="none" strike="noStrike" cap="none" baseline="-2500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K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HPO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∙3H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MgSO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∙7H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3.75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8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CaCl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∙2H</a:t>
                      </a:r>
                      <a:r>
                        <a:rPr lang="en-US" sz="1400" u="none" strike="noStrike" cap="none" baseline="-2500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1.8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8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9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Na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</a:t>
                      </a:r>
                      <a:r>
                        <a:rPr lang="en-US" sz="1400" u="none" strike="noStrike" cap="none" baseline="-250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400" b="0" i="0" u="none" strike="noStrike" cap="none" baseline="-25000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1400" b="0" i="0" u="none" strike="noStrike" cap="none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</a:t>
                      </a:r>
                      <a:r>
                        <a:rPr lang="en-US" sz="1400" u="none" strike="noStrike" cap="none" dirty="0">
                          <a:solidFill>
                            <a:srgbClr val="093A44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ml</a:t>
                      </a:r>
                      <a:endParaRPr sz="1400" b="0" i="0" u="none" strike="noStrike" cap="none" dirty="0">
                        <a:solidFill>
                          <a:srgbClr val="093A44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7325" marR="7325" marT="73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360" name="Google Shape;360;p15"/>
          <p:cNvSpPr txBox="1">
            <a:spLocks noGrp="1"/>
          </p:cNvSpPr>
          <p:nvPr>
            <p:ph type="sldNum" sz="quarter" idx="12"/>
          </p:nvPr>
        </p:nvSpPr>
        <p:spPr>
          <a:xfrm>
            <a:off x="11421295" y="6389737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58" name="Google Shape;358;p15"/>
          <p:cNvSpPr txBox="1">
            <a:spLocks noGrp="1"/>
          </p:cNvSpPr>
          <p:nvPr>
            <p:ph type="ctr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Cambria"/>
              <a:buNone/>
            </a:pPr>
            <a:r>
              <a:rPr lang="en-US" dirty="0"/>
              <a:t>Culture medium (</a:t>
            </a:r>
            <a:r>
              <a:rPr lang="en-US" dirty="0" err="1"/>
              <a:t>培養液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5" name="Google Shape;360;p15"/>
          <p:cNvSpPr txBox="1">
            <a:spLocks/>
          </p:cNvSpPr>
          <p:nvPr/>
        </p:nvSpPr>
        <p:spPr>
          <a:xfrm>
            <a:off x="-6005" y="6323636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0000000-1234-1234-1234-123412341234}" type="slidenum">
              <a:rPr lang="en-US" smtClean="0"/>
              <a:pPr algn="r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9946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4"/>
          <p:cNvSpPr txBox="1">
            <a:spLocks noGrp="1"/>
          </p:cNvSpPr>
          <p:nvPr>
            <p:ph idx="1"/>
          </p:nvPr>
        </p:nvSpPr>
        <p:spPr>
          <a:xfrm>
            <a:off x="677334" y="1930400"/>
            <a:ext cx="10383600" cy="38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dirty="0"/>
              <a:t>Autoclave </a:t>
            </a:r>
            <a:r>
              <a:rPr lang="en-US" dirty="0" err="1"/>
              <a:t>高壓滅菌</a:t>
            </a:r>
            <a:r>
              <a:rPr lang="en-US" dirty="0"/>
              <a:t> (121</a:t>
            </a:r>
            <a:r>
              <a:rPr lang="en-US" baseline="30000" dirty="0"/>
              <a:t>o</a:t>
            </a:r>
            <a:r>
              <a:rPr lang="en-US" dirty="0"/>
              <a:t>C, 20 mins)</a:t>
            </a:r>
          </a:p>
          <a:p>
            <a:pPr marL="342900" indent="-342900">
              <a:buSzPts val="2400"/>
              <a:buFont typeface="Calibri"/>
              <a:buChar char="•"/>
            </a:pPr>
            <a:r>
              <a:rPr lang="en-US" dirty="0"/>
              <a:t>Microwave sterilization </a:t>
            </a:r>
            <a:r>
              <a:rPr lang="zh-TW" altLang="en-US" dirty="0"/>
              <a:t>微波殺菌 </a:t>
            </a:r>
            <a:r>
              <a:rPr lang="en-US" altLang="zh-TW" dirty="0"/>
              <a:t>(</a:t>
            </a:r>
            <a:r>
              <a:rPr lang="en-US" dirty="0"/>
              <a:t>Total time=5mins) (2,1,2 mins of treatment with 30s intervals)</a:t>
            </a:r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dirty="0"/>
              <a:t>Ultraviolet radiation </a:t>
            </a:r>
            <a:r>
              <a:rPr lang="en-US" dirty="0" err="1"/>
              <a:t>紫外線滅菌</a:t>
            </a:r>
            <a:endParaRPr dirty="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dirty="0"/>
              <a:t>Filtration </a:t>
            </a:r>
            <a:r>
              <a:rPr lang="en-US" dirty="0" err="1"/>
              <a:t>過濾殺菌</a:t>
            </a:r>
            <a:r>
              <a:rPr lang="en-US" dirty="0"/>
              <a:t> (Syringe filter/top-up filter, 0.22um)</a:t>
            </a:r>
            <a:endParaRPr dirty="0"/>
          </a:p>
        </p:txBody>
      </p:sp>
      <p:sp>
        <p:nvSpPr>
          <p:cNvPr id="352" name="Google Shape;352;p14"/>
          <p:cNvSpPr txBox="1">
            <a:spLocks noGrp="1"/>
          </p:cNvSpPr>
          <p:nvPr>
            <p:ph type="sldNum" sz="quarter" idx="12"/>
          </p:nvPr>
        </p:nvSpPr>
        <p:spPr>
          <a:xfrm>
            <a:off x="11421295" y="6389737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350" name="Google Shape;350;p14"/>
          <p:cNvSpPr txBox="1">
            <a:spLocks noGrp="1"/>
          </p:cNvSpPr>
          <p:nvPr>
            <p:ph type="ctrTitle"/>
          </p:nvPr>
        </p:nvSpPr>
        <p:spPr>
          <a:xfrm>
            <a:off x="412930" y="455364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Cambria"/>
              <a:buNone/>
            </a:pPr>
            <a:r>
              <a:rPr lang="en-US" dirty="0"/>
              <a:t>Sterilization of tools/materials</a:t>
            </a:r>
            <a:endParaRPr dirty="0"/>
          </a:p>
        </p:txBody>
      </p:sp>
      <p:sp>
        <p:nvSpPr>
          <p:cNvPr id="6" name="Google Shape;360;p15"/>
          <p:cNvSpPr txBox="1">
            <a:spLocks/>
          </p:cNvSpPr>
          <p:nvPr/>
        </p:nvSpPr>
        <p:spPr>
          <a:xfrm>
            <a:off x="-6005" y="6323636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0000000-1234-1234-1234-123412341234}" type="slidenum">
              <a:rPr lang="en-US" smtClean="0"/>
              <a:pPr algn="r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746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nutrients to sterilized water to make a culture medium</a:t>
            </a:r>
          </a:p>
          <a:p>
            <a:r>
              <a:rPr lang="en-US" dirty="0"/>
              <a:t>With aseptic techniques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Preparing your own culture medium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667" y="3544452"/>
            <a:ext cx="679529" cy="13135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902" y="4989562"/>
            <a:ext cx="679529" cy="13135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143" y="3534581"/>
            <a:ext cx="679417" cy="13132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662" y="4982805"/>
            <a:ext cx="682302" cy="1318864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4982536" y="4857955"/>
            <a:ext cx="2274849" cy="345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25013" y="3021385"/>
            <a:ext cx="2075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Nutrient stocks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99761" y="3084461"/>
            <a:ext cx="2556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Tissue culture flask</a:t>
            </a:r>
          </a:p>
        </p:txBody>
      </p:sp>
      <p:pic>
        <p:nvPicPr>
          <p:cNvPr id="7170" name="Picture 2" descr="Free Micropipettes Pipettes vector and pictur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1" t="-325" r="34117"/>
          <a:stretch/>
        </p:blipFill>
        <p:spPr bwMode="auto">
          <a:xfrm rot="1174998">
            <a:off x="5801999" y="2973082"/>
            <a:ext cx="351589" cy="182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Free A Green Liquid in an Erlenmeyer Flask Stock Pho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339" y="3591166"/>
            <a:ext cx="1985120" cy="26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52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6" y="1312837"/>
            <a:ext cx="10831598" cy="4624655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GB" sz="2000" dirty="0"/>
              <a:t>Disinfect work surface with 70% ethanol.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r>
              <a:rPr lang="en-GB" sz="2000" dirty="0"/>
              <a:t>After the disinfectant has dried completely, turn on the Bunsen burner and handle solutions within the clean area of the flame.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r>
              <a:rPr lang="en-GB" sz="2000" dirty="0"/>
              <a:t>Flame the neck and cap bottles by passing them through a hot Bunsen burner flame several times.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r>
              <a:rPr lang="en-GB" sz="2000" dirty="0"/>
              <a:t>Transfer the correct volumes of stock solutions separately using </a:t>
            </a:r>
            <a:r>
              <a:rPr lang="en-GB" sz="2000" dirty="0" err="1"/>
              <a:t>autopipette</a:t>
            </a:r>
            <a:r>
              <a:rPr lang="en-GB" sz="2000" dirty="0"/>
              <a:t> to the autoclaved water.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r>
              <a:rPr lang="en-GB" sz="2000" dirty="0"/>
              <a:t>Flame the neck and cap of bottles again.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r>
              <a:rPr lang="en-GB" sz="2000" dirty="0"/>
              <a:t>Mix the solution by inverting the closed bottle up and down several times.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r>
              <a:rPr lang="en-GB" sz="2000" dirty="0"/>
              <a:t>Disinfect work surface again with 70% ethanol.</a:t>
            </a:r>
          </a:p>
          <a:p>
            <a:pPr marL="457200" lvl="0" indent="-457200">
              <a:buFont typeface="+mj-lt"/>
              <a:buAutoNum type="arabicPeriod"/>
            </a:pPr>
            <a:endParaRPr lang="en-US" sz="2000" dirty="0"/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Suggested steps of medium 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8361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540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Growth phases of microalgae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6196424" y="1486712"/>
            <a:ext cx="5558574" cy="3880773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Induction phase </a:t>
            </a:r>
            <a:r>
              <a:rPr lang="en-US" altLang="zh-TW" sz="2000" dirty="0">
                <a:solidFill>
                  <a:srgbClr val="093A44"/>
                </a:solidFill>
              </a:rPr>
              <a:t>(</a:t>
            </a:r>
            <a:r>
              <a:rPr lang="zh-TW" altLang="en-US" sz="2000" dirty="0">
                <a:solidFill>
                  <a:srgbClr val="093A44"/>
                </a:solidFill>
              </a:rPr>
              <a:t>遲緩期</a:t>
            </a:r>
            <a:r>
              <a:rPr lang="en-US" altLang="zh-TW" sz="2000" dirty="0">
                <a:solidFill>
                  <a:srgbClr val="093A44"/>
                </a:solidFill>
              </a:rPr>
              <a:t>)</a:t>
            </a:r>
            <a:r>
              <a:rPr lang="en-US" sz="2000" dirty="0">
                <a:solidFill>
                  <a:srgbClr val="093A44"/>
                </a:solidFill>
              </a:rPr>
              <a:t>:  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Physiological adaptation of the cell metabolism for growth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Exponential phase </a:t>
            </a:r>
            <a:r>
              <a:rPr lang="en-US" altLang="zh-TW" sz="2000" dirty="0">
                <a:solidFill>
                  <a:srgbClr val="093A44"/>
                </a:solidFill>
              </a:rPr>
              <a:t>(</a:t>
            </a:r>
            <a:r>
              <a:rPr lang="zh-TW" altLang="en-US" sz="2000" dirty="0">
                <a:solidFill>
                  <a:srgbClr val="093A44"/>
                </a:solidFill>
              </a:rPr>
              <a:t>對數期</a:t>
            </a:r>
            <a:r>
              <a:rPr lang="en-US" altLang="zh-TW" sz="2000" dirty="0">
                <a:solidFill>
                  <a:srgbClr val="093A44"/>
                </a:solidFill>
              </a:rPr>
              <a:t>)</a:t>
            </a:r>
            <a:r>
              <a:rPr lang="en-US" sz="2000" dirty="0">
                <a:solidFill>
                  <a:srgbClr val="093A44"/>
                </a:solidFill>
              </a:rPr>
              <a:t>: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Cell no. rapidly increases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Phase of declining relative growth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Due to the nutrient limitation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Stationary phase </a:t>
            </a:r>
            <a:r>
              <a:rPr lang="en-US" altLang="zh-TW" sz="2000" dirty="0">
                <a:solidFill>
                  <a:srgbClr val="093A44"/>
                </a:solidFill>
              </a:rPr>
              <a:t>(</a:t>
            </a:r>
            <a:r>
              <a:rPr lang="zh-TW" altLang="en-US" sz="2000" dirty="0">
                <a:solidFill>
                  <a:srgbClr val="093A44"/>
                </a:solidFill>
              </a:rPr>
              <a:t>穩定期</a:t>
            </a:r>
            <a:r>
              <a:rPr lang="en-US" altLang="zh-TW" sz="2000" dirty="0">
                <a:solidFill>
                  <a:srgbClr val="093A44"/>
                </a:solidFill>
              </a:rPr>
              <a:t>)</a:t>
            </a:r>
            <a:endParaRPr lang="en-US" sz="2000" dirty="0">
              <a:solidFill>
                <a:srgbClr val="093A44"/>
              </a:solidFill>
            </a:endParaRP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Cell division rate = death rate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Death phase </a:t>
            </a:r>
            <a:r>
              <a:rPr lang="en-US" altLang="zh-TW" sz="2000" dirty="0">
                <a:solidFill>
                  <a:srgbClr val="093A44"/>
                </a:solidFill>
              </a:rPr>
              <a:t>(</a:t>
            </a:r>
            <a:r>
              <a:rPr lang="zh-TW" altLang="en-US" sz="2000" dirty="0">
                <a:solidFill>
                  <a:srgbClr val="093A44"/>
                </a:solidFill>
              </a:rPr>
              <a:t>衰亡期</a:t>
            </a:r>
            <a:r>
              <a:rPr lang="en-US" altLang="zh-TW" sz="2000" dirty="0">
                <a:solidFill>
                  <a:srgbClr val="093A44"/>
                </a:solidFill>
              </a:rPr>
              <a:t>)</a:t>
            </a:r>
            <a:endParaRPr lang="en-US" sz="2000" dirty="0">
              <a:solidFill>
                <a:srgbClr val="093A44"/>
              </a:solidFill>
            </a:endParaRP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Due to nutrient depletion, oxygen deficiency, pH change and toxic metabolite accumulation</a:t>
            </a:r>
          </a:p>
        </p:txBody>
      </p:sp>
      <p:sp>
        <p:nvSpPr>
          <p:cNvPr id="6" name="文字方塊 6">
            <a:extLst>
              <a:ext uri="{FF2B5EF4-FFF2-40B4-BE49-F238E27FC236}">
                <a16:creationId xmlns:a16="http://schemas.microsoft.com/office/drawing/2014/main" id="{67B21F4A-CE1A-483A-B0A5-628B535E1DB4}"/>
              </a:ext>
            </a:extLst>
          </p:cNvPr>
          <p:cNvSpPr txBox="1"/>
          <p:nvPr/>
        </p:nvSpPr>
        <p:spPr>
          <a:xfrm rot="16200000">
            <a:off x="9882321" y="4576397"/>
            <a:ext cx="429322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HK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Source: http://www.fao.org/3/w3732e/w3732e06.htm#2.3.%20Algal%20production</a:t>
            </a:r>
            <a:endParaRPr lang="zh-HK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426751" y="1471202"/>
            <a:ext cx="4020256" cy="1451827"/>
            <a:chOff x="2778220" y="4390482"/>
            <a:chExt cx="4020256" cy="145182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73199" y="5332341"/>
              <a:ext cx="279999" cy="22866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1155" y="4665513"/>
              <a:ext cx="279999" cy="22866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98374" y="5188812"/>
              <a:ext cx="279999" cy="22866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8373" y="5128712"/>
              <a:ext cx="279999" cy="22866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7800" y="4954279"/>
              <a:ext cx="279999" cy="22866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11154" y="4839946"/>
              <a:ext cx="279999" cy="228666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98283" y="5090534"/>
              <a:ext cx="279999" cy="228666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8474" y="5090534"/>
              <a:ext cx="279999" cy="22866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999" y="4832322"/>
              <a:ext cx="279999" cy="22866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7396" y="4565096"/>
              <a:ext cx="279999" cy="22866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73251" y="4869704"/>
              <a:ext cx="279999" cy="228666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7398" y="4894439"/>
              <a:ext cx="279999" cy="228666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7398" y="4665773"/>
              <a:ext cx="279999" cy="22866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93200" y="4390482"/>
              <a:ext cx="279999" cy="228666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3202" y="4620671"/>
              <a:ext cx="279999" cy="22866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73203" y="4390482"/>
              <a:ext cx="279999" cy="22866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8220" y="4950032"/>
              <a:ext cx="279999" cy="22866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7397" y="5342455"/>
              <a:ext cx="279999" cy="22866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56126" y="5613643"/>
              <a:ext cx="279999" cy="22866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09352" y="5301701"/>
              <a:ext cx="279999" cy="22866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8477" y="5301701"/>
              <a:ext cx="279999" cy="228666"/>
            </a:xfrm>
            <a:prstGeom prst="rect">
              <a:avLst/>
            </a:prstGeom>
          </p:spPr>
        </p:pic>
        <p:sp>
          <p:nvSpPr>
            <p:cNvPr id="30" name="Right Arrow 29"/>
            <p:cNvSpPr/>
            <p:nvPr/>
          </p:nvSpPr>
          <p:spPr>
            <a:xfrm>
              <a:off x="3260993" y="4907345"/>
              <a:ext cx="683046" cy="28146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4802652" y="4894179"/>
              <a:ext cx="683046" cy="28146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85" y="3143872"/>
            <a:ext cx="4294835" cy="2694190"/>
          </a:xfrm>
          <a:prstGeom prst="rect">
            <a:avLst/>
          </a:prstGeom>
        </p:spPr>
      </p:pic>
      <p:sp>
        <p:nvSpPr>
          <p:cNvPr id="33" name="Slide Number Placeholder 6">
            <a:extLst>
              <a:ext uri="{FF2B5EF4-FFF2-40B4-BE49-F238E27FC236}">
                <a16:creationId xmlns:a16="http://schemas.microsoft.com/office/drawing/2014/main" id="{D4B409B0-3A14-9CA4-1D8A-332C0AF98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930836" y="6308726"/>
            <a:ext cx="2844800" cy="365125"/>
          </a:xfrm>
        </p:spPr>
        <p:txBody>
          <a:bodyPr/>
          <a:lstStyle/>
          <a:p>
            <a:fld id="{E4953678-2CDA-477F-BCEF-5A75D61E98B9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9125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540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Sub-culturing microalgae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736600" y="1486712"/>
            <a:ext cx="11018398" cy="388077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93A44"/>
                </a:solidFill>
              </a:rPr>
              <a:t>To maintain healthy populations of microalgae in cultures and enable the continuous propagation of the microalgae by transferring a stock culture to a fresh culture medium</a:t>
            </a:r>
          </a:p>
        </p:txBody>
      </p:sp>
      <p:sp>
        <p:nvSpPr>
          <p:cNvPr id="6" name="文字方塊 6">
            <a:extLst>
              <a:ext uri="{FF2B5EF4-FFF2-40B4-BE49-F238E27FC236}">
                <a16:creationId xmlns:a16="http://schemas.microsoft.com/office/drawing/2014/main" id="{67B21F4A-CE1A-483A-B0A5-628B535E1DB4}"/>
              </a:ext>
            </a:extLst>
          </p:cNvPr>
          <p:cNvSpPr txBox="1"/>
          <p:nvPr/>
        </p:nvSpPr>
        <p:spPr>
          <a:xfrm rot="16200000">
            <a:off x="9882321" y="4576397"/>
            <a:ext cx="429322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HK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Source: http://www.fao.org/3/w3732e/w3732e06.htm#2.3.%20Algal%20production</a:t>
            </a:r>
            <a:endParaRPr lang="zh-HK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Slide Number Placeholder 6">
            <a:extLst>
              <a:ext uri="{FF2B5EF4-FFF2-40B4-BE49-F238E27FC236}">
                <a16:creationId xmlns:a16="http://schemas.microsoft.com/office/drawing/2014/main" id="{D4B409B0-3A14-9CA4-1D8A-332C0AF98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930836" y="6308726"/>
            <a:ext cx="2844800" cy="365125"/>
          </a:xfrm>
        </p:spPr>
        <p:txBody>
          <a:bodyPr/>
          <a:lstStyle/>
          <a:p>
            <a:fld id="{E4953678-2CDA-477F-BCEF-5A75D61E98B9}" type="slidenum">
              <a:rPr lang="en-US" smtClean="0"/>
              <a:t>25</a:t>
            </a:fld>
            <a:endParaRPr lang="en-US" dirty="0"/>
          </a:p>
        </p:txBody>
      </p:sp>
      <p:sp>
        <p:nvSpPr>
          <p:cNvPr id="32" name="Right Arrow 10">
            <a:extLst>
              <a:ext uri="{FF2B5EF4-FFF2-40B4-BE49-F238E27FC236}">
                <a16:creationId xmlns:a16="http://schemas.microsoft.com/office/drawing/2014/main" id="{1C7B8FAE-E94B-2CBB-71B3-B18906038B46}"/>
              </a:ext>
            </a:extLst>
          </p:cNvPr>
          <p:cNvSpPr/>
          <p:nvPr/>
        </p:nvSpPr>
        <p:spPr>
          <a:xfrm>
            <a:off x="4982536" y="4687432"/>
            <a:ext cx="2274849" cy="345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CD050E-8F89-5B97-691D-D794B082C970}"/>
              </a:ext>
            </a:extLst>
          </p:cNvPr>
          <p:cNvSpPr txBox="1"/>
          <p:nvPr/>
        </p:nvSpPr>
        <p:spPr>
          <a:xfrm>
            <a:off x="7539397" y="3062211"/>
            <a:ext cx="2474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93A44"/>
                </a:solidFill>
              </a:rPr>
              <a:t>Fresh culture medium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914BBA4-FEFF-9DE6-D31D-44774BD7D6BE}"/>
              </a:ext>
            </a:extLst>
          </p:cNvPr>
          <p:cNvSpPr txBox="1"/>
          <p:nvPr/>
        </p:nvSpPr>
        <p:spPr>
          <a:xfrm>
            <a:off x="1726284" y="3065533"/>
            <a:ext cx="3204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93A44"/>
                </a:solidFill>
              </a:rPr>
              <a:t>Old microalgae stock culture </a:t>
            </a:r>
          </a:p>
        </p:txBody>
      </p:sp>
      <p:pic>
        <p:nvPicPr>
          <p:cNvPr id="36" name="Picture 2" descr="Sigma® 25 cm cell culture flask cap, plug seal, tissue-culture treated,  sterile, pack o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096" y="3852863"/>
            <a:ext cx="19431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Free Micropipettes Pipettes vector and pictur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1" t="-325" r="34117"/>
          <a:stretch/>
        </p:blipFill>
        <p:spPr bwMode="auto">
          <a:xfrm rot="1247050">
            <a:off x="5855963" y="3065029"/>
            <a:ext cx="323688" cy="167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8" descr="Free A Green Liquid in an Erlenmeyer Flask Stock Pho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757" y="3693432"/>
            <a:ext cx="1490254" cy="198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545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Prepare fresh culture medium with the proper steps.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Adjust the medium to the culturing temperature.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Disinfect work surface with 70% ethanol.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After the disinfectant has dried completely, turn on the Bunsen burner and handle solutions within the clean area of the flame.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Flame the neck and cap bottles by passing them through a hot Bunsen burner flame several times.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HK" dirty="0"/>
              <a:t>Transfer the 10% volume of the original microalgae culture to the fresh medium.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Flame the neck and cap of bottles again.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HK" dirty="0"/>
              <a:t>Incubate the culture at the appropriate temperature and light condition.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Disinfect work surface again with 70% ethanol.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Suggested steps of sub-culturing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6119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4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Cambria"/>
              <a:buNone/>
            </a:pPr>
            <a:r>
              <a:rPr lang="en-US" sz="4000" dirty="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rPr>
              <a:t>Counting microalgae samples</a:t>
            </a:r>
            <a:br>
              <a:rPr lang="en-US" sz="4000" dirty="0">
                <a:solidFill>
                  <a:srgbClr val="398A12"/>
                </a:solidFill>
                <a:latin typeface="Myriad Pro" panose="020B0503030403020204" pitchFamily="34" charset="0"/>
                <a:ea typeface="Adobe 黑体 Std R" pitchFamily="34" charset="-128"/>
              </a:rPr>
            </a:br>
            <a:endParaRPr sz="4000" dirty="0">
              <a:solidFill>
                <a:srgbClr val="398A12"/>
              </a:solidFill>
              <a:latin typeface="Myriad Pro" panose="020B0503030403020204" pitchFamily="34" charset="0"/>
              <a:ea typeface="Adobe 黑体 Std R" pitchFamily="34" charset="-128"/>
            </a:endParaRPr>
          </a:p>
        </p:txBody>
      </p:sp>
      <p:sp>
        <p:nvSpPr>
          <p:cNvPr id="393" name="Google Shape;393;p24"/>
          <p:cNvSpPr txBox="1">
            <a:spLocks noGrp="1"/>
          </p:cNvSpPr>
          <p:nvPr>
            <p:ph type="sldNum" sz="quarter" idx="12"/>
          </p:nvPr>
        </p:nvSpPr>
        <p:spPr>
          <a:xfrm>
            <a:off x="11421295" y="6389737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3644250" y="3071192"/>
            <a:ext cx="5083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https://www.youtube.com/watch?v=PMvzK5G-G7M</a:t>
            </a:r>
          </a:p>
        </p:txBody>
      </p:sp>
    </p:spTree>
    <p:extLst>
      <p:ext uri="{BB962C8B-B14F-4D97-AF65-F5344CB8AC3E}">
        <p14:creationId xmlns:p14="http://schemas.microsoft.com/office/powerpoint/2010/main" val="24185159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57" y="1434419"/>
            <a:ext cx="10972800" cy="4624655"/>
          </a:xfrm>
        </p:spPr>
        <p:txBody>
          <a:bodyPr>
            <a:normAutofit/>
          </a:bodyPr>
          <a:lstStyle/>
          <a:p>
            <a:r>
              <a:rPr lang="en-US" sz="2400" dirty="0"/>
              <a:t>A total of 1000 grids in the counting chamber.</a:t>
            </a:r>
          </a:p>
          <a:p>
            <a:r>
              <a:rPr lang="en-US" sz="2400" dirty="0"/>
              <a:t>Count only a portion of them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28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Sedgewick Rafter Counting Chamber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0"/>
          <a:stretch/>
        </p:blipFill>
        <p:spPr>
          <a:xfrm>
            <a:off x="1062052" y="2745455"/>
            <a:ext cx="5662336" cy="34266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545" y="2745455"/>
            <a:ext cx="4835055" cy="343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871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26"/>
          <p:cNvSpPr txBox="1">
            <a:spLocks noGrp="1"/>
          </p:cNvSpPr>
          <p:nvPr>
            <p:ph idx="1"/>
          </p:nvPr>
        </p:nvSpPr>
        <p:spPr>
          <a:xfrm>
            <a:off x="677334" y="1737663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dirty="0"/>
              <a:t>For colony-forming microalgae</a:t>
            </a:r>
            <a:endParaRPr dirty="0"/>
          </a:p>
        </p:txBody>
      </p:sp>
      <p:sp>
        <p:nvSpPr>
          <p:cNvPr id="414" name="Google Shape;414;p26"/>
          <p:cNvSpPr txBox="1">
            <a:spLocks noGrp="1"/>
          </p:cNvSpPr>
          <p:nvPr>
            <p:ph type="sldNum" sz="quarter" idx="12"/>
          </p:nvPr>
        </p:nvSpPr>
        <p:spPr>
          <a:xfrm>
            <a:off x="11421295" y="6389737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sp>
        <p:nvSpPr>
          <p:cNvPr id="412" name="Google Shape;412;p26"/>
          <p:cNvSpPr txBox="1">
            <a:spLocks noGrp="1"/>
          </p:cNvSpPr>
          <p:nvPr>
            <p:ph type="ctr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Cambria"/>
              <a:buNone/>
            </a:pPr>
            <a:r>
              <a:rPr lang="en-US" dirty="0"/>
              <a:t>Counting Individual Cell</a:t>
            </a:r>
            <a:endParaRPr dirty="0"/>
          </a:p>
        </p:txBody>
      </p:sp>
      <p:pic>
        <p:nvPicPr>
          <p:cNvPr id="416" name="Google Shape;41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8226425" y="1623220"/>
            <a:ext cx="2219325" cy="370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8907462" y="3421857"/>
            <a:ext cx="857250" cy="3543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/>
          <p:cNvGrpSpPr/>
          <p:nvPr/>
        </p:nvGrpSpPr>
        <p:grpSpPr>
          <a:xfrm>
            <a:off x="1390527" y="2644462"/>
            <a:ext cx="2583438" cy="2924645"/>
            <a:chOff x="2576210" y="3771473"/>
            <a:chExt cx="2583438" cy="2924645"/>
          </a:xfrm>
        </p:grpSpPr>
        <p:pic>
          <p:nvPicPr>
            <p:cNvPr id="418" name="Google Shape;418;p26" descr="Journal Plankton Res on Twitter: &amp;quot;Supposedly cells in a chain are clones,  not a variety pack #Ceratium #Tripos… &amp;quot;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576212" y="3771473"/>
              <a:ext cx="2583436" cy="292464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23" name="Google Shape;423;p26"/>
            <p:cNvCxnSpPr/>
            <p:nvPr/>
          </p:nvCxnSpPr>
          <p:spPr>
            <a:xfrm>
              <a:off x="2576210" y="5545174"/>
              <a:ext cx="566854" cy="585717"/>
            </a:xfrm>
            <a:prstGeom prst="straightConnector1">
              <a:avLst/>
            </a:prstGeom>
            <a:noFill/>
            <a:ln w="762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24" name="Google Shape;424;p26"/>
            <p:cNvCxnSpPr/>
            <p:nvPr/>
          </p:nvCxnSpPr>
          <p:spPr>
            <a:xfrm>
              <a:off x="3007390" y="5108806"/>
              <a:ext cx="566854" cy="585717"/>
            </a:xfrm>
            <a:prstGeom prst="straightConnector1">
              <a:avLst/>
            </a:prstGeom>
            <a:noFill/>
            <a:ln w="762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25" name="Google Shape;425;p26"/>
            <p:cNvCxnSpPr/>
            <p:nvPr/>
          </p:nvCxnSpPr>
          <p:spPr>
            <a:xfrm>
              <a:off x="3285520" y="4566860"/>
              <a:ext cx="566854" cy="585717"/>
            </a:xfrm>
            <a:prstGeom prst="straightConnector1">
              <a:avLst/>
            </a:prstGeom>
            <a:noFill/>
            <a:ln w="762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26" name="Google Shape;426;p26"/>
            <p:cNvCxnSpPr/>
            <p:nvPr/>
          </p:nvCxnSpPr>
          <p:spPr>
            <a:xfrm>
              <a:off x="3553056" y="4022177"/>
              <a:ext cx="566854" cy="585717"/>
            </a:xfrm>
            <a:prstGeom prst="straightConnector1">
              <a:avLst/>
            </a:prstGeom>
            <a:noFill/>
            <a:ln w="762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cxnSp>
        <p:nvCxnSpPr>
          <p:cNvPr id="427" name="Google Shape;427;p26"/>
          <p:cNvCxnSpPr/>
          <p:nvPr/>
        </p:nvCxnSpPr>
        <p:spPr>
          <a:xfrm>
            <a:off x="7105495" y="2260382"/>
            <a:ext cx="458942" cy="594249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8" name="Google Shape;428;p26"/>
          <p:cNvCxnSpPr/>
          <p:nvPr/>
        </p:nvCxnSpPr>
        <p:spPr>
          <a:xfrm>
            <a:off x="7712946" y="2094870"/>
            <a:ext cx="458942" cy="594249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9" name="Google Shape;429;p26"/>
          <p:cNvCxnSpPr/>
          <p:nvPr/>
        </p:nvCxnSpPr>
        <p:spPr>
          <a:xfrm>
            <a:off x="8320397" y="2016067"/>
            <a:ext cx="458942" cy="594249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0" name="Google Shape;430;p26"/>
          <p:cNvCxnSpPr/>
          <p:nvPr/>
        </p:nvCxnSpPr>
        <p:spPr>
          <a:xfrm>
            <a:off x="8843372" y="1979352"/>
            <a:ext cx="458942" cy="594249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1" name="Google Shape;431;p26"/>
          <p:cNvCxnSpPr/>
          <p:nvPr/>
        </p:nvCxnSpPr>
        <p:spPr>
          <a:xfrm rot="10800000">
            <a:off x="8162013" y="5433206"/>
            <a:ext cx="9875" cy="70088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2" name="Google Shape;432;p26"/>
          <p:cNvCxnSpPr/>
          <p:nvPr/>
        </p:nvCxnSpPr>
        <p:spPr>
          <a:xfrm rot="10800000">
            <a:off x="8972335" y="5421242"/>
            <a:ext cx="9875" cy="70088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3" name="Google Shape;433;p26"/>
          <p:cNvCxnSpPr/>
          <p:nvPr/>
        </p:nvCxnSpPr>
        <p:spPr>
          <a:xfrm rot="10800000">
            <a:off x="10661865" y="5402536"/>
            <a:ext cx="9875" cy="70088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4" name="Google Shape;434;p26"/>
          <p:cNvCxnSpPr/>
          <p:nvPr/>
        </p:nvCxnSpPr>
        <p:spPr>
          <a:xfrm rot="10800000">
            <a:off x="9817100" y="5425220"/>
            <a:ext cx="9875" cy="70088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35" name="Google Shape;435;p26"/>
          <p:cNvSpPr txBox="1"/>
          <p:nvPr/>
        </p:nvSpPr>
        <p:spPr>
          <a:xfrm>
            <a:off x="4177463" y="3184613"/>
            <a:ext cx="3012843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93A44"/>
                </a:solidFill>
                <a:latin typeface="Trebuchet MS"/>
                <a:ea typeface="Trebuchet MS"/>
                <a:cs typeface="Trebuchet MS"/>
                <a:sym typeface="Trebuchet MS"/>
              </a:rPr>
              <a:t>Each arrow indicates 1 single cell.</a:t>
            </a:r>
            <a:endParaRPr sz="1600" dirty="0">
              <a:solidFill>
                <a:srgbClr val="093A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49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Microalgae exist in various types of natural environments</a:t>
            </a:r>
          </a:p>
          <a:p>
            <a:r>
              <a:rPr lang="en-US" dirty="0"/>
              <a:t>To study them, we could</a:t>
            </a:r>
          </a:p>
          <a:p>
            <a:pPr lvl="1"/>
            <a:r>
              <a:rPr lang="en-US" dirty="0"/>
              <a:t>Conduct field survey</a:t>
            </a:r>
          </a:p>
          <a:p>
            <a:pPr lvl="1"/>
            <a:r>
              <a:rPr lang="en-US" dirty="0"/>
              <a:t>Maintain lab cultures &amp; carry out experiments </a:t>
            </a:r>
            <a:r>
              <a:rPr lang="en-US" dirty="0">
                <a:sym typeface="Wingdings" panose="05000000000000000000" pitchFamily="2" charset="2"/>
              </a:rPr>
              <a:t> cultivation of microalgae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Microalgae in the natural environments</a:t>
            </a:r>
          </a:p>
        </p:txBody>
      </p:sp>
      <p:pic>
        <p:nvPicPr>
          <p:cNvPr id="9" name="Picture 4" descr="Free Person Holding Blue Thread on White Table Stock Ph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484" y="4001294"/>
            <a:ext cx="2013831" cy="134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ree Close-Up View of an Inoculation Loop and a Petri Dish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486" y="4016426"/>
            <a:ext cx="2976001" cy="198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837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45" y="1975093"/>
            <a:ext cx="11135918" cy="4809351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Mix the preserved sample by slowly inverting the closed sample container several times. 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Use an </a:t>
            </a:r>
            <a:r>
              <a:rPr lang="en-GB" sz="2000" dirty="0" err="1"/>
              <a:t>autopipette</a:t>
            </a:r>
            <a:r>
              <a:rPr lang="en-GB" sz="2000" dirty="0"/>
              <a:t> to draw 1 mL of the sample and slowly load it on the Sedgewick-Rafter counting chamber.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Position the cover slide in place. Make sure no air bubbles are trapped underneath the slide.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Wait for approximately 3 minutes to allow the </a:t>
            </a:r>
            <a:r>
              <a:rPr lang="en-GB" sz="2000" dirty="0" err="1"/>
              <a:t>microalgal</a:t>
            </a:r>
            <a:r>
              <a:rPr lang="en-GB" sz="2000" dirty="0"/>
              <a:t> cells to settle onto the bottom layer of the counting chamber.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n-GB" sz="2000" dirty="0"/>
              <a:t>Count the number of </a:t>
            </a:r>
            <a:r>
              <a:rPr lang="en-GB" sz="2000" dirty="0" err="1"/>
              <a:t>microalgal</a:t>
            </a:r>
            <a:r>
              <a:rPr lang="en-GB" sz="2000" dirty="0"/>
              <a:t> cells in a certain number of small grids of the counting chamber. In case that </a:t>
            </a:r>
            <a:r>
              <a:rPr lang="en-GB" sz="2000" dirty="0" err="1"/>
              <a:t>microalgal</a:t>
            </a:r>
            <a:r>
              <a:rPr lang="en-GB" sz="2000" dirty="0"/>
              <a:t> cells are settled on the edges of the small grids, count only the cells overlapping the right-hand and top boundaries.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30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Suggested steps of counting cells using the Sedgewick-Rafter counting chamber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739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75094"/>
                <a:ext cx="10515600" cy="4809351"/>
              </a:xfrm>
            </p:spPr>
            <p:txBody>
              <a:bodyPr>
                <a:normAutofit/>
              </a:bodyPr>
              <a:lstStyle/>
              <a:p>
                <a:pPr marL="0" lvl="0" indent="0">
                  <a:buNone/>
                </a:pPr>
                <a:r>
                  <a:rPr lang="en-GB" sz="1800" dirty="0"/>
                  <a:t>6.	 Calculate the cell density of microalgae (D, cells/mL) in cultures as </a:t>
                </a: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18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𝑚𝐿</m:t>
                          </m:r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 ×</m:t>
                          </m:r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GB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𝑑𝑖𝑙𝑢𝑡𝑖𝑜𝑛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𝑓𝑎𝑐𝑡𝑜𝑟</m:t>
                      </m:r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r>
                  <a:rPr lang="en-GB" sz="1800" dirty="0"/>
                  <a:t>where n = the number of cells counted and p = the proportion of the number of counted small grids to 1000 grids.</a:t>
                </a:r>
                <a:endParaRPr lang="en-US" sz="1800" dirty="0"/>
              </a:p>
              <a:p>
                <a:pPr marL="514350" lvl="0" indent="-514350">
                  <a:buFont typeface="+mj-lt"/>
                  <a:buAutoNum type="arabicPeriod" startAt="7"/>
                </a:pPr>
                <a:r>
                  <a:rPr lang="en-GB" sz="1800" dirty="0"/>
                  <a:t>Calculate the cell densities of microalgae cultures collected at different time points. </a:t>
                </a:r>
                <a:endParaRPr lang="en-US" sz="1800" dirty="0"/>
              </a:p>
              <a:p>
                <a:pPr marL="514350" lvl="0" indent="-514350">
                  <a:buFont typeface="+mj-lt"/>
                  <a:buAutoNum type="arabicPeriod" startAt="7"/>
                </a:pPr>
                <a:r>
                  <a:rPr lang="en-GB" sz="1800" dirty="0"/>
                  <a:t>Estimate the </a:t>
                </a:r>
                <a:r>
                  <a:rPr lang="en-GB" sz="1800" b="1" u="sng" dirty="0">
                    <a:solidFill>
                      <a:srgbClr val="0070C0"/>
                    </a:solidFill>
                  </a:rPr>
                  <a:t>growth rate (r, /day) </a:t>
                </a:r>
                <a:r>
                  <a:rPr lang="en-GB" sz="1800" dirty="0"/>
                  <a:t>of microalgae cultures as </a:t>
                </a: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18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8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GB" sz="1800" i="1" baseline="-2500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GB" sz="1800" i="1" baseline="-250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GB" sz="18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18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r>
                  <a:rPr lang="en-GB" sz="1800" dirty="0"/>
                  <a:t>w</a:t>
                </a:r>
                <a:r>
                  <a:rPr lang="en-HK" sz="1800" dirty="0"/>
                  <a:t>here D</a:t>
                </a:r>
                <a:r>
                  <a:rPr lang="en-HK" sz="1800" baseline="-25000" dirty="0"/>
                  <a:t>t</a:t>
                </a:r>
                <a:r>
                  <a:rPr lang="en-HK" sz="1800" dirty="0"/>
                  <a:t> = cell density at time t, D</a:t>
                </a:r>
                <a:r>
                  <a:rPr lang="en-HK" sz="1800" baseline="-25000" dirty="0"/>
                  <a:t>0</a:t>
                </a:r>
                <a:r>
                  <a:rPr lang="en-HK" sz="1800" dirty="0"/>
                  <a:t> = cell density at previous time point, and t = time intervals in days. </a:t>
                </a:r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75094"/>
                <a:ext cx="10515600" cy="4809351"/>
              </a:xfrm>
              <a:blipFill>
                <a:blip r:embed="rId2"/>
                <a:stretch>
                  <a:fillRect l="-928" r="-812"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31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Suggested steps of counting cells using the Sedgewick-Rafter counting chamber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550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5405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Growth phases of microalgae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6196424" y="1486712"/>
            <a:ext cx="5558574" cy="3880773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Induction phase </a:t>
            </a:r>
            <a:r>
              <a:rPr lang="en-US" altLang="zh-TW" sz="2000" dirty="0">
                <a:solidFill>
                  <a:srgbClr val="093A44"/>
                </a:solidFill>
              </a:rPr>
              <a:t>(</a:t>
            </a:r>
            <a:r>
              <a:rPr lang="zh-TW" altLang="en-US" sz="2000" dirty="0">
                <a:solidFill>
                  <a:srgbClr val="093A44"/>
                </a:solidFill>
              </a:rPr>
              <a:t>遲緩期</a:t>
            </a:r>
            <a:r>
              <a:rPr lang="en-US" altLang="zh-TW" sz="2000" dirty="0">
                <a:solidFill>
                  <a:srgbClr val="093A44"/>
                </a:solidFill>
              </a:rPr>
              <a:t>)</a:t>
            </a:r>
            <a:r>
              <a:rPr lang="en-US" sz="2000" dirty="0">
                <a:solidFill>
                  <a:srgbClr val="093A44"/>
                </a:solidFill>
              </a:rPr>
              <a:t>:  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Physiological adaptation of the cell metabolism for growth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Exponential phase </a:t>
            </a:r>
            <a:r>
              <a:rPr lang="en-US" altLang="zh-TW" sz="2000" dirty="0">
                <a:solidFill>
                  <a:srgbClr val="093A44"/>
                </a:solidFill>
              </a:rPr>
              <a:t>(</a:t>
            </a:r>
            <a:r>
              <a:rPr lang="zh-TW" altLang="en-US" sz="2000" dirty="0">
                <a:solidFill>
                  <a:srgbClr val="093A44"/>
                </a:solidFill>
              </a:rPr>
              <a:t>對數期</a:t>
            </a:r>
            <a:r>
              <a:rPr lang="en-US" altLang="zh-TW" sz="2000" dirty="0">
                <a:solidFill>
                  <a:srgbClr val="093A44"/>
                </a:solidFill>
              </a:rPr>
              <a:t>)</a:t>
            </a:r>
            <a:r>
              <a:rPr lang="en-US" sz="2000" dirty="0">
                <a:solidFill>
                  <a:srgbClr val="093A44"/>
                </a:solidFill>
              </a:rPr>
              <a:t>: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Cell no. rapidly increases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Phase of declining relative growth</a:t>
            </a: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Due to the nutrient limitation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Stationary phase </a:t>
            </a:r>
            <a:r>
              <a:rPr lang="en-US" altLang="zh-TW" sz="2000" dirty="0">
                <a:solidFill>
                  <a:srgbClr val="093A44"/>
                </a:solidFill>
              </a:rPr>
              <a:t>(</a:t>
            </a:r>
            <a:r>
              <a:rPr lang="zh-TW" altLang="en-US" sz="2000" dirty="0">
                <a:solidFill>
                  <a:srgbClr val="093A44"/>
                </a:solidFill>
              </a:rPr>
              <a:t>穩定期</a:t>
            </a:r>
            <a:r>
              <a:rPr lang="en-US" altLang="zh-TW" sz="2000" dirty="0">
                <a:solidFill>
                  <a:srgbClr val="093A44"/>
                </a:solidFill>
              </a:rPr>
              <a:t>)</a:t>
            </a:r>
            <a:endParaRPr lang="en-US" sz="2000" dirty="0">
              <a:solidFill>
                <a:srgbClr val="093A44"/>
              </a:solidFill>
            </a:endParaRP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Cell division rate = death rate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93A44"/>
                </a:solidFill>
              </a:rPr>
              <a:t>Death phase </a:t>
            </a:r>
            <a:r>
              <a:rPr lang="en-US" altLang="zh-TW" sz="2000" dirty="0">
                <a:solidFill>
                  <a:srgbClr val="093A44"/>
                </a:solidFill>
              </a:rPr>
              <a:t>(</a:t>
            </a:r>
            <a:r>
              <a:rPr lang="zh-TW" altLang="en-US" sz="2000" dirty="0">
                <a:solidFill>
                  <a:srgbClr val="093A44"/>
                </a:solidFill>
              </a:rPr>
              <a:t>衰亡期</a:t>
            </a:r>
            <a:r>
              <a:rPr lang="en-US" altLang="zh-TW" sz="2000" dirty="0">
                <a:solidFill>
                  <a:srgbClr val="093A44"/>
                </a:solidFill>
              </a:rPr>
              <a:t>)</a:t>
            </a:r>
            <a:endParaRPr lang="en-US" sz="2000" dirty="0">
              <a:solidFill>
                <a:srgbClr val="093A44"/>
              </a:solidFill>
            </a:endParaRPr>
          </a:p>
          <a:p>
            <a:pPr lvl="1"/>
            <a:r>
              <a:rPr lang="en-US" sz="1800" dirty="0">
                <a:solidFill>
                  <a:srgbClr val="093A44"/>
                </a:solidFill>
              </a:rPr>
              <a:t>Due to nutrient depletion, oxygen deficiency, pH change and toxic metabolite accumulation</a:t>
            </a:r>
          </a:p>
        </p:txBody>
      </p:sp>
      <p:sp>
        <p:nvSpPr>
          <p:cNvPr id="6" name="文字方塊 6">
            <a:extLst>
              <a:ext uri="{FF2B5EF4-FFF2-40B4-BE49-F238E27FC236}">
                <a16:creationId xmlns:a16="http://schemas.microsoft.com/office/drawing/2014/main" id="{67B21F4A-CE1A-483A-B0A5-628B535E1DB4}"/>
              </a:ext>
            </a:extLst>
          </p:cNvPr>
          <p:cNvSpPr txBox="1"/>
          <p:nvPr/>
        </p:nvSpPr>
        <p:spPr>
          <a:xfrm rot="16200000">
            <a:off x="9882321" y="4576397"/>
            <a:ext cx="429322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HK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Source: http://www.fao.org/3/w3732e/w3732e06.htm#2.3.%20Algal%20production</a:t>
            </a:r>
            <a:endParaRPr lang="zh-HK" alt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426751" y="1471202"/>
            <a:ext cx="4020256" cy="1451827"/>
            <a:chOff x="2778220" y="4390482"/>
            <a:chExt cx="4020256" cy="145182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73199" y="5332341"/>
              <a:ext cx="279999" cy="22866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1155" y="4665513"/>
              <a:ext cx="279999" cy="22866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98374" y="5188812"/>
              <a:ext cx="279999" cy="22866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8373" y="5128712"/>
              <a:ext cx="279999" cy="22866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7800" y="4954279"/>
              <a:ext cx="279999" cy="22866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11154" y="4839946"/>
              <a:ext cx="279999" cy="228666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98283" y="5090534"/>
              <a:ext cx="279999" cy="228666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8474" y="5090534"/>
              <a:ext cx="279999" cy="22866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2999" y="4832322"/>
              <a:ext cx="279999" cy="22866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7396" y="4565096"/>
              <a:ext cx="279999" cy="22866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73251" y="4869704"/>
              <a:ext cx="279999" cy="228666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7398" y="4894439"/>
              <a:ext cx="279999" cy="228666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7398" y="4665773"/>
              <a:ext cx="279999" cy="22866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93200" y="4390482"/>
              <a:ext cx="279999" cy="228666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3202" y="4620671"/>
              <a:ext cx="279999" cy="22866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73203" y="4390482"/>
              <a:ext cx="279999" cy="22866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8220" y="4950032"/>
              <a:ext cx="279999" cy="22866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7397" y="5342455"/>
              <a:ext cx="279999" cy="22866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56126" y="5613643"/>
              <a:ext cx="279999" cy="22866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09352" y="5301701"/>
              <a:ext cx="279999" cy="22866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8477" y="5301701"/>
              <a:ext cx="279999" cy="228666"/>
            </a:xfrm>
            <a:prstGeom prst="rect">
              <a:avLst/>
            </a:prstGeom>
          </p:spPr>
        </p:pic>
        <p:sp>
          <p:nvSpPr>
            <p:cNvPr id="30" name="Right Arrow 29"/>
            <p:cNvSpPr/>
            <p:nvPr/>
          </p:nvSpPr>
          <p:spPr>
            <a:xfrm>
              <a:off x="3260993" y="4907345"/>
              <a:ext cx="683046" cy="28146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4802652" y="4894179"/>
              <a:ext cx="683046" cy="28146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85" y="3143872"/>
            <a:ext cx="4294835" cy="2694190"/>
          </a:xfrm>
          <a:prstGeom prst="rect">
            <a:avLst/>
          </a:prstGeom>
        </p:spPr>
      </p:pic>
      <p:sp>
        <p:nvSpPr>
          <p:cNvPr id="33" name="Slide Number Placeholder 6">
            <a:extLst>
              <a:ext uri="{FF2B5EF4-FFF2-40B4-BE49-F238E27FC236}">
                <a16:creationId xmlns:a16="http://schemas.microsoft.com/office/drawing/2014/main" id="{D4B409B0-3A14-9CA4-1D8A-332C0AF98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930836" y="6308726"/>
            <a:ext cx="2844800" cy="365125"/>
          </a:xfrm>
        </p:spPr>
        <p:txBody>
          <a:bodyPr/>
          <a:lstStyle/>
          <a:p>
            <a:fld id="{E4953678-2CDA-477F-BCEF-5A75D61E98B9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1370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057" y="1506270"/>
            <a:ext cx="10972800" cy="462465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For sample at D</a:t>
            </a:r>
            <a:r>
              <a:rPr lang="en-US" sz="2400" baseline="-25000" dirty="0"/>
              <a:t>t</a:t>
            </a:r>
          </a:p>
          <a:p>
            <a:r>
              <a:rPr lang="en-US" sz="2000" dirty="0"/>
              <a:t>1 mL sample + 0.2 mL </a:t>
            </a:r>
            <a:r>
              <a:rPr lang="en-US" sz="2000" dirty="0" err="1"/>
              <a:t>Lugol’s</a:t>
            </a:r>
            <a:r>
              <a:rPr lang="en-US" sz="2000" dirty="0"/>
              <a:t> solution</a:t>
            </a:r>
          </a:p>
          <a:p>
            <a:r>
              <a:rPr lang="en-US" sz="2000" dirty="0"/>
              <a:t>Number of grids counted: 50</a:t>
            </a:r>
          </a:p>
          <a:p>
            <a:r>
              <a:rPr lang="en-US" sz="2000" dirty="0"/>
              <a:t>Number of algal cells counted: 600 </a:t>
            </a:r>
          </a:p>
          <a:p>
            <a:pPr marL="0" indent="0">
              <a:buNone/>
            </a:pPr>
            <a:endParaRPr lang="en-US" baseline="-25000" dirty="0"/>
          </a:p>
          <a:p>
            <a:pPr marL="0" indent="0">
              <a:buNone/>
            </a:pPr>
            <a:r>
              <a:rPr lang="en-US" sz="2400" dirty="0"/>
              <a:t>For sample at D</a:t>
            </a:r>
            <a:r>
              <a:rPr lang="en-US" sz="2400" baseline="-25000" dirty="0"/>
              <a:t>0</a:t>
            </a:r>
          </a:p>
          <a:p>
            <a:r>
              <a:rPr lang="en-US" sz="2000" dirty="0"/>
              <a:t>1 mL sample + 0.2 mL </a:t>
            </a:r>
            <a:r>
              <a:rPr lang="en-US" sz="2000" dirty="0" err="1"/>
              <a:t>Lugol’s</a:t>
            </a:r>
            <a:r>
              <a:rPr lang="en-US" sz="2000" dirty="0"/>
              <a:t> solution</a:t>
            </a:r>
          </a:p>
          <a:p>
            <a:r>
              <a:rPr lang="en-US" sz="2000" dirty="0"/>
              <a:t>Number of grids counted: 50</a:t>
            </a:r>
          </a:p>
          <a:p>
            <a:r>
              <a:rPr lang="en-US" sz="2000" dirty="0"/>
              <a:t>Number of algal cells counted: 150 </a:t>
            </a:r>
          </a:p>
          <a:p>
            <a:pPr marL="0" indent="0">
              <a:buNone/>
            </a:pPr>
            <a:endParaRPr lang="en-US" baseline="-25000" dirty="0"/>
          </a:p>
          <a:p>
            <a:endParaRPr lang="en-US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33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Estimating the growth of microalgae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078617" y="1646455"/>
                <a:ext cx="3720634" cy="1916871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𝑚𝐿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×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𝑑𝑖𝑙𝑢𝑡𝑖𝑜𝑛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𝑓𝑎𝑐𝑡𝑜𝑟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600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𝑚𝐿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×</m:t>
                          </m:r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1000</m:t>
                              </m:r>
                            </m:den>
                          </m:f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1+0.2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 </a:t>
                </a:r>
                <a:r>
                  <a:rPr lang="en-US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i="1" baseline="-250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= 14,400 cells/mL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8617" y="1646455"/>
                <a:ext cx="3720634" cy="1916871"/>
              </a:xfrm>
              <a:prstGeom prst="rect">
                <a:avLst/>
              </a:prstGeom>
              <a:blipFill>
                <a:blip r:embed="rId3"/>
                <a:stretch>
                  <a:fillRect l="-1307" b="-3797"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078617" y="4001294"/>
                <a:ext cx="3761222" cy="1916871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𝑚𝐿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×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𝑑𝑖𝑙𝑢𝑡𝑖𝑜𝑛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𝑓𝑎𝑐𝑡𝑜𝑟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150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𝑚𝐿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×</m:t>
                          </m:r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1000</m:t>
                              </m:r>
                            </m:den>
                          </m:f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1+0.2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 </a:t>
                </a:r>
                <a:r>
                  <a:rPr lang="en-US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i="1" baseline="-250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= 3,600 cells/mL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8617" y="4001294"/>
                <a:ext cx="3761222" cy="1916871"/>
              </a:xfrm>
              <a:prstGeom prst="rect">
                <a:avLst/>
              </a:prstGeom>
              <a:blipFill>
                <a:blip r:embed="rId4"/>
                <a:stretch>
                  <a:fillRect l="-1294" b="-4114"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776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36" y="1469707"/>
            <a:ext cx="4862884" cy="488664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calculate the growth rate (r)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34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Estimating the growth of microalgae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33099" y="2708889"/>
                <a:ext cx="2650277" cy="29541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GB" sz="2400" i="1" baseline="-2500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GB" sz="2400" i="1" baseline="-250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GB" sz="24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14400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3600</m:t>
                              </m:r>
                            </m:den>
                          </m:f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GB" sz="24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0.46/day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3099" y="2708889"/>
                <a:ext cx="2650277" cy="2954142"/>
              </a:xfrm>
              <a:prstGeom prst="rect">
                <a:avLst/>
              </a:prstGeom>
              <a:blipFill>
                <a:blip r:embed="rId4"/>
                <a:stretch>
                  <a:fillRect l="-36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3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66DCD4-1514-4991-B3C3-8A2323286180}" type="slidenum">
              <a:rPr lang="en-HK" smtClean="0"/>
              <a:pPr/>
              <a:t>34</a:t>
            </a:fld>
            <a:endParaRPr lang="en-HK" dirty="0"/>
          </a:p>
        </p:txBody>
      </p:sp>
      <p:sp>
        <p:nvSpPr>
          <p:cNvPr id="9" name="TextBox 8"/>
          <p:cNvSpPr txBox="1"/>
          <p:nvPr/>
        </p:nvSpPr>
        <p:spPr>
          <a:xfrm>
            <a:off x="9102935" y="5045840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  <a:r>
              <a:rPr lang="en-US" b="1" baseline="-25000" dirty="0"/>
              <a:t>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48517" y="2923029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  <a:r>
              <a:rPr lang="en-US" b="1" baseline="-25000" dirty="0"/>
              <a:t>t</a:t>
            </a: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>
            <a:off x="8787159" y="5230506"/>
            <a:ext cx="31577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 flipV="1">
            <a:off x="10136459" y="3106195"/>
            <a:ext cx="312058" cy="1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748524" y="4210833"/>
            <a:ext cx="108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 = 3 days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33887" y="1821298"/>
            <a:ext cx="190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Exponential phase</a:t>
            </a:r>
          </a:p>
        </p:txBody>
      </p:sp>
    </p:spTree>
    <p:extLst>
      <p:ext uri="{BB962C8B-B14F-4D97-AF65-F5344CB8AC3E}">
        <p14:creationId xmlns:p14="http://schemas.microsoft.com/office/powerpoint/2010/main" val="153953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3157" y="1706048"/>
            <a:ext cx="10972800" cy="4624655"/>
          </a:xfrm>
        </p:spPr>
        <p:txBody>
          <a:bodyPr/>
          <a:lstStyle/>
          <a:p>
            <a:r>
              <a:rPr lang="en-US" dirty="0"/>
              <a:t> Light</a:t>
            </a:r>
          </a:p>
          <a:p>
            <a:r>
              <a:rPr lang="en-US" dirty="0"/>
              <a:t> Temperature</a:t>
            </a:r>
          </a:p>
          <a:p>
            <a:r>
              <a:rPr lang="en-US" dirty="0"/>
              <a:t> Nutrients (N &amp; P)</a:t>
            </a:r>
          </a:p>
          <a:p>
            <a:r>
              <a:rPr lang="en-US" dirty="0"/>
              <a:t> Salinity</a:t>
            </a:r>
          </a:p>
          <a:p>
            <a:r>
              <a:rPr lang="en-US" dirty="0"/>
              <a:t> pH</a:t>
            </a:r>
          </a:p>
          <a:p>
            <a:r>
              <a:rPr lang="en-US" dirty="0"/>
              <a:t> Water mixing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6DCD4-1514-4991-B3C3-8A2323286180}" type="slidenum">
              <a:rPr lang="en-HK" smtClean="0"/>
              <a:t>35</a:t>
            </a:fld>
            <a:endParaRPr lang="en-HK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Factors on the growth of microalgae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36435"/>
              </p:ext>
            </p:extLst>
          </p:nvPr>
        </p:nvGraphicFramePr>
        <p:xfrm>
          <a:off x="5013941" y="1999701"/>
          <a:ext cx="6331416" cy="301752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294673">
                  <a:extLst>
                    <a:ext uri="{9D8B030D-6E8A-4147-A177-3AD203B41FA5}">
                      <a16:colId xmlns:a16="http://schemas.microsoft.com/office/drawing/2014/main" val="1248767371"/>
                    </a:ext>
                  </a:extLst>
                </a:gridCol>
                <a:gridCol w="1345581">
                  <a:extLst>
                    <a:ext uri="{9D8B030D-6E8A-4147-A177-3AD203B41FA5}">
                      <a16:colId xmlns:a16="http://schemas.microsoft.com/office/drawing/2014/main" val="101514606"/>
                    </a:ext>
                  </a:extLst>
                </a:gridCol>
                <a:gridCol w="1345581">
                  <a:extLst>
                    <a:ext uri="{9D8B030D-6E8A-4147-A177-3AD203B41FA5}">
                      <a16:colId xmlns:a16="http://schemas.microsoft.com/office/drawing/2014/main" val="3860296002"/>
                    </a:ext>
                  </a:extLst>
                </a:gridCol>
                <a:gridCol w="1345581">
                  <a:extLst>
                    <a:ext uri="{9D8B030D-6E8A-4147-A177-3AD203B41FA5}">
                      <a16:colId xmlns:a16="http://schemas.microsoft.com/office/drawing/2014/main" val="9513668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Treatment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Treatment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Treatment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590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Light (µE m</a:t>
                      </a:r>
                      <a:r>
                        <a:rPr lang="en-US" baseline="30000" dirty="0"/>
                        <a:t>-2</a:t>
                      </a:r>
                      <a:r>
                        <a:rPr lang="en-US" dirty="0"/>
                        <a:t> s</a:t>
                      </a:r>
                      <a:r>
                        <a:rPr lang="en-US" baseline="30000" dirty="0"/>
                        <a:t>-1</a:t>
                      </a:r>
                      <a:r>
                        <a:rPr lang="en-US" dirty="0"/>
                        <a:t>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699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Temperature (°C)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7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Salinity (</a:t>
                      </a:r>
                      <a:r>
                        <a:rPr lang="en-US" dirty="0" err="1"/>
                        <a:t>psu</a:t>
                      </a:r>
                      <a:r>
                        <a:rPr lang="en-US" dirty="0"/>
                        <a:t>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33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Growth</a:t>
                      </a:r>
                      <a:r>
                        <a:rPr lang="en-US" baseline="0" dirty="0"/>
                        <a:t> rate (/day)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???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262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066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Isolation of microalgal cells</a:t>
            </a:r>
          </a:p>
          <a:p>
            <a:r>
              <a:rPr lang="en-US" dirty="0"/>
              <a:t>Cultivation of microalgae cultures</a:t>
            </a:r>
          </a:p>
          <a:p>
            <a:r>
              <a:rPr lang="en-US" dirty="0"/>
              <a:t>Counting microalgal cells and estimating the growth rate of them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36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335324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74D980-3998-4D0E-07BE-572B3A46E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1F8892-D5AA-CF34-5D74-922425C88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6" y="591092"/>
            <a:ext cx="10149669" cy="800691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Tools/materials for the cultivation of microalgae</a:t>
            </a:r>
            <a:endParaRPr lang="en-HK" sz="4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08A2D4-8BF5-DF01-4AF7-211E0E244900}"/>
              </a:ext>
            </a:extLst>
          </p:cNvPr>
          <p:cNvSpPr txBox="1"/>
          <p:nvPr/>
        </p:nvSpPr>
        <p:spPr>
          <a:xfrm>
            <a:off x="2219043" y="3150708"/>
            <a:ext cx="1310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Autopipette</a:t>
            </a:r>
            <a:endParaRPr lang="en-HK" u="sng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0CB9DB-657C-ED6F-77F4-5F82AE6047E2}"/>
              </a:ext>
            </a:extLst>
          </p:cNvPr>
          <p:cNvSpPr txBox="1"/>
          <p:nvPr/>
        </p:nvSpPr>
        <p:spPr>
          <a:xfrm>
            <a:off x="5362408" y="3150708"/>
            <a:ext cx="1355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Culture flask</a:t>
            </a:r>
            <a:endParaRPr lang="en-HK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7DB346-7B53-8293-9169-86EAB2B2B519}"/>
              </a:ext>
            </a:extLst>
          </p:cNvPr>
          <p:cNvSpPr txBox="1"/>
          <p:nvPr/>
        </p:nvSpPr>
        <p:spPr>
          <a:xfrm>
            <a:off x="8484895" y="3150708"/>
            <a:ext cx="1707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Culture medium</a:t>
            </a:r>
            <a:endParaRPr lang="en-HK" u="sng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A5D985-5213-364C-C065-9ABEB2C5ED87}"/>
              </a:ext>
            </a:extLst>
          </p:cNvPr>
          <p:cNvSpPr txBox="1"/>
          <p:nvPr/>
        </p:nvSpPr>
        <p:spPr>
          <a:xfrm>
            <a:off x="2131452" y="5867552"/>
            <a:ext cx="113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Agar plate</a:t>
            </a:r>
            <a:endParaRPr lang="en-HK" u="sng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50E1BE-EECC-7B67-E64A-9D64AFA56DAB}"/>
              </a:ext>
            </a:extLst>
          </p:cNvPr>
          <p:cNvSpPr txBox="1"/>
          <p:nvPr/>
        </p:nvSpPr>
        <p:spPr>
          <a:xfrm>
            <a:off x="5305934" y="5867552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Bunsen burner</a:t>
            </a:r>
            <a:endParaRPr lang="en-HK" u="sng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9B3F9D-A6BC-ECDD-6DD9-74B686DC8A8D}"/>
              </a:ext>
            </a:extLst>
          </p:cNvPr>
          <p:cNvSpPr txBox="1"/>
          <p:nvPr/>
        </p:nvSpPr>
        <p:spPr>
          <a:xfrm>
            <a:off x="8743961" y="5873402"/>
            <a:ext cx="1275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Microscope</a:t>
            </a:r>
            <a:endParaRPr lang="en-HK" u="sng" dirty="0"/>
          </a:p>
        </p:txBody>
      </p:sp>
      <p:pic>
        <p:nvPicPr>
          <p:cNvPr id="3074" name="Picture 2" descr="Free Micropipettes Pipettes vector and pi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65" y="1412396"/>
            <a:ext cx="1476737" cy="168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ree Flask Beaker vector and pict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408" y="1412396"/>
            <a:ext cx="1249255" cy="163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Free Person Holding Clear Glass Dish  Stock Pho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949" y="4059671"/>
            <a:ext cx="1431453" cy="178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Free Bottle Container vector and pictur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856" y="1284209"/>
            <a:ext cx="1371790" cy="188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Free Bunsen Burner Burner vector and pictur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290" y="3861326"/>
            <a:ext cx="1391819" cy="200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Free Microscope Science vector and pictur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856" y="3985763"/>
            <a:ext cx="1222743" cy="186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74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0461" y="1483117"/>
            <a:ext cx="756982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Suggested steps of proper pipetting: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Set the volume on the pipette.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Press the plunger to the first stop and hold the position.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Immerse the tip to the correct depth, which can vary by the pipette and tip, and smoothly release the plunger.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Wait about 1 second for the liquid to flow into the tip.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Position the pipette tip inside the receiving container and smoothly press the plunger to the second stop to release the solution.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Allow the plunger to return to its rest position.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Properly discard the used pipette tip.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Basic techniques of pipetting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4150461" y="5925790"/>
            <a:ext cx="5636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</a:t>
            </a:r>
            <a:r>
              <a:rPr lang="en-US" sz="1400" dirty="0">
                <a:hlinkClick r:id="rId3"/>
              </a:rPr>
              <a:t>Andy Connelly </a:t>
            </a:r>
            <a:r>
              <a:rPr lang="en-US" sz="1400" dirty="0"/>
              <a:t>licensed under </a:t>
            </a:r>
            <a:r>
              <a:rPr lang="en-US" sz="1400" dirty="0">
                <a:hlinkClick r:id="rId4"/>
              </a:rPr>
              <a:t>CC BY-SA 4.0 DEED</a:t>
            </a:r>
            <a:endParaRPr lang="en-US" sz="1400" dirty="0"/>
          </a:p>
          <a:p>
            <a:endParaRPr lang="en-US" sz="1400" dirty="0"/>
          </a:p>
        </p:txBody>
      </p:sp>
      <p:pic>
        <p:nvPicPr>
          <p:cNvPr id="1026" name="Picture 2" descr="https://andyjconnelly.files.wordpress.com/2017/02/pipette_diagra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08" y="1416903"/>
            <a:ext cx="3070224" cy="466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F74D980-3998-4D0E-07BE-572B3A46E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</p:spPr>
        <p:txBody>
          <a:bodyPr/>
          <a:lstStyle/>
          <a:p>
            <a:fld id="{E4953678-2CDA-477F-BCEF-5A75D61E98B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14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Basic techniques of pipetting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993" y="1430647"/>
            <a:ext cx="4305320" cy="45267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61313" y="5695805"/>
            <a:ext cx="49248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Source: </a:t>
            </a:r>
            <a:r>
              <a:rPr lang="en-US" sz="1400" dirty="0">
                <a:hlinkClick r:id="rId3"/>
              </a:rPr>
              <a:t>Andy Connelly </a:t>
            </a:r>
            <a:r>
              <a:rPr lang="en-US" sz="1400" dirty="0"/>
              <a:t>licensed under </a:t>
            </a:r>
            <a:r>
              <a:rPr lang="en-US" sz="1400" dirty="0">
                <a:hlinkClick r:id="rId4"/>
              </a:rPr>
              <a:t>CC BY-SA 4.0 DEED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63933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isolate microalgal cells from environmental samples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Streak/spread plate method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Serial dilution method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Single cell isolation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Isolation of </a:t>
            </a:r>
            <a:r>
              <a:rPr lang="en-US" dirty="0" err="1"/>
              <a:t>microalgal</a:t>
            </a:r>
            <a:r>
              <a:rPr lang="en-US" dirty="0"/>
              <a:t> cells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04763" y="5424051"/>
            <a:ext cx="4096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93A44"/>
                </a:solidFill>
              </a:rPr>
              <a:t>Mono-species clonal microalgae culture</a:t>
            </a:r>
          </a:p>
        </p:txBody>
      </p:sp>
      <p:pic>
        <p:nvPicPr>
          <p:cNvPr id="4100" name="Picture 4" descr="Free A Funnel on an Erlenmeyer Flask Stock Phot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00" b="12946"/>
          <a:stretch/>
        </p:blipFill>
        <p:spPr bwMode="auto">
          <a:xfrm>
            <a:off x="7262024" y="2909804"/>
            <a:ext cx="2339186" cy="249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781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46" y="1504837"/>
            <a:ext cx="6901464" cy="4351338"/>
          </a:xfrm>
        </p:spPr>
        <p:txBody>
          <a:bodyPr/>
          <a:lstStyle/>
          <a:p>
            <a:r>
              <a:rPr lang="en-US" dirty="0"/>
              <a:t>To create a sterilized workspace with a Bunsen burner</a:t>
            </a:r>
          </a:p>
          <a:p>
            <a:r>
              <a:rPr lang="en-US" dirty="0"/>
              <a:t>Carry out all the works within the sterile area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3678-2CDA-477F-BCEF-5A75D61E98B9}" type="slidenum">
              <a:rPr lang="en-US" smtClean="0"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Aseptic techniques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66" y="3472772"/>
            <a:ext cx="2571283" cy="24964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308" y="3472772"/>
            <a:ext cx="2583092" cy="24964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858" y="1292226"/>
            <a:ext cx="4206204" cy="524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093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1"/>
          <p:cNvSpPr txBox="1">
            <a:spLocks noGrp="1"/>
          </p:cNvSpPr>
          <p:nvPr>
            <p:ph type="ctrTitle"/>
          </p:nvPr>
        </p:nvSpPr>
        <p:spPr>
          <a:xfrm>
            <a:off x="677333" y="609600"/>
            <a:ext cx="10925781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</a:pPr>
            <a:r>
              <a:rPr lang="en-US" dirty="0"/>
              <a:t>Streak/Spread Plate Method (</a:t>
            </a:r>
            <a:r>
              <a:rPr lang="en-US" dirty="0" err="1"/>
              <a:t>條紋</a:t>
            </a:r>
            <a:r>
              <a:rPr lang="en-US" dirty="0"/>
              <a:t> / </a:t>
            </a:r>
            <a:r>
              <a:rPr lang="en-US" dirty="0" err="1"/>
              <a:t>擴散板法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3693816" y="3305313"/>
            <a:ext cx="4892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https://www.youtube.com/watch?v=EkDVq4rl30U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</p:spPr>
        <p:txBody>
          <a:bodyPr/>
          <a:lstStyle/>
          <a:p>
            <a:fld id="{E4953678-2CDA-477F-BCEF-5A75D61E98B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270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佈景主題">
  <a:themeElements>
    <a:clrScheme name="自訂 81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318B71"/>
      </a:hlink>
      <a:folHlink>
        <a:srgbClr val="318B71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Dancer in Water-Microalgae_Unit 1_30082022</Template>
  <TotalTime>981</TotalTime>
  <Words>2183</Words>
  <Application>Microsoft Office PowerPoint</Application>
  <PresentationFormat>Widescreen</PresentationFormat>
  <Paragraphs>423</Paragraphs>
  <Slides>36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Helvetica LT Std</vt:lpstr>
      <vt:lpstr>Myriad Pro</vt:lpstr>
      <vt:lpstr>Arial</vt:lpstr>
      <vt:lpstr>Calibri</vt:lpstr>
      <vt:lpstr>Cambria</vt:lpstr>
      <vt:lpstr>Cambria Math</vt:lpstr>
      <vt:lpstr>Century Gothic</vt:lpstr>
      <vt:lpstr>Open Sans</vt:lpstr>
      <vt:lpstr>Times New Roman</vt:lpstr>
      <vt:lpstr>Trebuchet MS</vt:lpstr>
      <vt:lpstr>Office 佈景主題</vt:lpstr>
      <vt:lpstr>Dancer in water – Microalgae</vt:lpstr>
      <vt:lpstr>Objectives</vt:lpstr>
      <vt:lpstr>Microalgae in the natural environments</vt:lpstr>
      <vt:lpstr>Tools/materials for the cultivation of microalgae</vt:lpstr>
      <vt:lpstr>Basic techniques of pipetting</vt:lpstr>
      <vt:lpstr>Basic techniques of pipetting</vt:lpstr>
      <vt:lpstr>Isolation of microalgal cells</vt:lpstr>
      <vt:lpstr>Aseptic techniques</vt:lpstr>
      <vt:lpstr>Streak/Spread Plate Method (條紋 / 擴散板法)</vt:lpstr>
      <vt:lpstr>PowerPoint Presentation</vt:lpstr>
      <vt:lpstr>Suggested steps of streak plate method</vt:lpstr>
      <vt:lpstr>PowerPoint Presentation</vt:lpstr>
      <vt:lpstr>Suggested steps of spread plate method</vt:lpstr>
      <vt:lpstr>Serial Dilution Method (連續稀釋法)</vt:lpstr>
      <vt:lpstr>Single Cell Isolation (單細胞分離法)</vt:lpstr>
      <vt:lpstr>Cultivation of microalgae</vt:lpstr>
      <vt:lpstr>Factors on the growth of microalgae</vt:lpstr>
      <vt:lpstr>Tools and materials</vt:lpstr>
      <vt:lpstr>Culture medium (培養液)</vt:lpstr>
      <vt:lpstr>Culture medium (培養液)</vt:lpstr>
      <vt:lpstr>Sterilization of tools/materials</vt:lpstr>
      <vt:lpstr>Preparing your own culture medium</vt:lpstr>
      <vt:lpstr>Suggested steps of medium preparation</vt:lpstr>
      <vt:lpstr>Growth phases of microalgae</vt:lpstr>
      <vt:lpstr>Sub-culturing microalgae</vt:lpstr>
      <vt:lpstr>Suggested steps of sub-culturing</vt:lpstr>
      <vt:lpstr>Counting microalgae samples </vt:lpstr>
      <vt:lpstr>Sedgewick Rafter Counting Chamber </vt:lpstr>
      <vt:lpstr>Counting Individual Cell</vt:lpstr>
      <vt:lpstr>Suggested steps of counting cells using the Sedgewick-Rafter counting chamber</vt:lpstr>
      <vt:lpstr>Suggested steps of counting cells using the Sedgewick-Rafter counting chamber</vt:lpstr>
      <vt:lpstr>Growth phases of microalgae</vt:lpstr>
      <vt:lpstr>Estimating the growth of microalgae</vt:lpstr>
      <vt:lpstr>Estimating the growth of microalgae</vt:lpstr>
      <vt:lpstr>Factors on the growth of microalgae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Charles TANG Chi Hung</dc:creator>
  <cp:lastModifiedBy>Aneeta ANSAR</cp:lastModifiedBy>
  <cp:revision>119</cp:revision>
  <dcterms:created xsi:type="dcterms:W3CDTF">2022-08-05T05:55:45Z</dcterms:created>
  <dcterms:modified xsi:type="dcterms:W3CDTF">2024-04-24T03:22:39Z</dcterms:modified>
</cp:coreProperties>
</file>