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6.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5" r:id="rId1"/>
    <p:sldMasterId id="2147483671" r:id="rId2"/>
  </p:sldMasterIdLst>
  <p:notesMasterIdLst>
    <p:notesMasterId r:id="rId46"/>
  </p:notesMasterIdLst>
  <p:sldIdLst>
    <p:sldId id="304" r:id="rId3"/>
    <p:sldId id="305" r:id="rId4"/>
    <p:sldId id="258" r:id="rId5"/>
    <p:sldId id="259" r:id="rId6"/>
    <p:sldId id="298" r:id="rId7"/>
    <p:sldId id="260" r:id="rId8"/>
    <p:sldId id="261" r:id="rId9"/>
    <p:sldId id="262" r:id="rId10"/>
    <p:sldId id="263" r:id="rId11"/>
    <p:sldId id="264" r:id="rId12"/>
    <p:sldId id="300" r:id="rId13"/>
    <p:sldId id="266" r:id="rId14"/>
    <p:sldId id="267" r:id="rId15"/>
    <p:sldId id="268" r:id="rId16"/>
    <p:sldId id="269" r:id="rId17"/>
    <p:sldId id="270" r:id="rId18"/>
    <p:sldId id="271" r:id="rId19"/>
    <p:sldId id="272" r:id="rId20"/>
    <p:sldId id="273" r:id="rId21"/>
    <p:sldId id="274" r:id="rId22"/>
    <p:sldId id="275" r:id="rId23"/>
    <p:sldId id="276" r:id="rId24"/>
    <p:sldId id="299" r:id="rId25"/>
    <p:sldId id="278" r:id="rId26"/>
    <p:sldId id="302" r:id="rId27"/>
    <p:sldId id="279" r:id="rId28"/>
    <p:sldId id="280" r:id="rId29"/>
    <p:sldId id="281" r:id="rId30"/>
    <p:sldId id="303"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306" r:id="rId45"/>
  </p:sldIdLst>
  <p:sldSz cx="12192000" cy="6858000"/>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4" roundtripDataSignature="AMtx7mjfW0fT2Hsy+Jnv9/sPJxjQ0kwr0A=="/>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FBF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38"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55" Type="http://schemas.openxmlformats.org/officeDocument/2006/relationships/presProps" Target="pres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8"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57"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56"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54"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a:xfrm>
            <a:off x="381000" y="685800"/>
            <a:ext cx="6096000" cy="3429000"/>
          </a:xfrm>
        </p:spPr>
      </p:sp>
      <p:sp>
        <p:nvSpPr>
          <p:cNvPr id="3" name="備忘稿版面配置區 2"/>
          <p:cNvSpPr>
            <a:spLocks noGrp="1"/>
          </p:cNvSpPr>
          <p:nvPr>
            <p:ph type="body" idx="1"/>
          </p:nvPr>
        </p:nvSpPr>
        <p:spPr/>
        <p:txBody>
          <a:bodyPr/>
          <a:lstStyle/>
          <a:p>
            <a:endParaRPr lang="en-US" dirty="0"/>
          </a:p>
        </p:txBody>
      </p:sp>
      <p:sp>
        <p:nvSpPr>
          <p:cNvPr id="4" name="投影片編號版面配置區 3"/>
          <p:cNvSpPr>
            <a:spLocks noGrp="1"/>
          </p:cNvSpPr>
          <p:nvPr>
            <p:ph type="sldNum" sz="quarter" idx="10"/>
          </p:nvPr>
        </p:nvSpPr>
        <p:spPr/>
        <p:txBody>
          <a:bodyPr/>
          <a:lstStyle/>
          <a:p>
            <a:fld id="{98A208E2-9636-4A28-AF61-5251458D578F}" type="slidenum">
              <a:rPr lang="zh-HK" altLang="en-US" smtClean="0"/>
              <a:t>1</a:t>
            </a:fld>
            <a:endParaRPr lang="zh-HK" altLang="en-US"/>
          </a:p>
        </p:txBody>
      </p:sp>
    </p:spTree>
    <p:extLst>
      <p:ext uri="{BB962C8B-B14F-4D97-AF65-F5344CB8AC3E}">
        <p14:creationId xmlns:p14="http://schemas.microsoft.com/office/powerpoint/2010/main" val="24641882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10592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6" name="Google Shape;29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13" name="Google Shape;31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28" name="Google Shape;32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41" name="Google Shape;34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362" name="Google Shape;36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72" name="Google Shape;372;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380" name="Google Shape;380;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15" name="Google Shape;415;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51" name="Google Shape;45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60" name="Google Shape;16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486" name="Google Shape;48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p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21" name="Google Shape;521;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83924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75" name="Google Shape;575;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198419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589" name="Google Shape;589;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0"/>
        <p:cNvGrpSpPr/>
        <p:nvPr/>
      </p:nvGrpSpPr>
      <p:grpSpPr>
        <a:xfrm>
          <a:off x="0" y="0"/>
          <a:ext cx="0" cy="0"/>
          <a:chOff x="0" y="0"/>
          <a:chExt cx="0" cy="0"/>
        </a:xfrm>
      </p:grpSpPr>
      <p:sp>
        <p:nvSpPr>
          <p:cNvPr id="601" name="Google Shape;601;p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02" name="Google Shape;602;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p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10" name="Google Shape;610;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398432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7"/>
        <p:cNvGrpSpPr/>
        <p:nvPr/>
      </p:nvGrpSpPr>
      <p:grpSpPr>
        <a:xfrm>
          <a:off x="0" y="0"/>
          <a:ext cx="0" cy="0"/>
          <a:chOff x="0" y="0"/>
          <a:chExt cx="0" cy="0"/>
        </a:xfrm>
      </p:grpSpPr>
      <p:sp>
        <p:nvSpPr>
          <p:cNvPr id="638" name="Google Shape;638;p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39" name="Google Shape;639;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p:cNvGrpSpPr/>
        <p:nvPr/>
      </p:nvGrpSpPr>
      <p:grpSpPr>
        <a:xfrm>
          <a:off x="0" y="0"/>
          <a:ext cx="0" cy="0"/>
          <a:chOff x="0" y="0"/>
          <a:chExt cx="0" cy="0"/>
        </a:xfrm>
      </p:grpSpPr>
      <p:sp>
        <p:nvSpPr>
          <p:cNvPr id="649" name="Google Shape;649;p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50" name="Google Shape;650;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1"/>
        <p:cNvGrpSpPr/>
        <p:nvPr/>
      </p:nvGrpSpPr>
      <p:grpSpPr>
        <a:xfrm>
          <a:off x="0" y="0"/>
          <a:ext cx="0" cy="0"/>
          <a:chOff x="0" y="0"/>
          <a:chExt cx="0" cy="0"/>
        </a:xfrm>
      </p:grpSpPr>
      <p:sp>
        <p:nvSpPr>
          <p:cNvPr id="662" name="Google Shape;662;p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63" name="Google Shape;663;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6"/>
        <p:cNvGrpSpPr/>
        <p:nvPr/>
      </p:nvGrpSpPr>
      <p:grpSpPr>
        <a:xfrm>
          <a:off x="0" y="0"/>
          <a:ext cx="0" cy="0"/>
          <a:chOff x="0" y="0"/>
          <a:chExt cx="0" cy="0"/>
        </a:xfrm>
      </p:grpSpPr>
      <p:sp>
        <p:nvSpPr>
          <p:cNvPr id="677" name="Google Shape;677;p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78" name="Google Shape;678;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4"/>
        <p:cNvGrpSpPr/>
        <p:nvPr/>
      </p:nvGrpSpPr>
      <p:grpSpPr>
        <a:xfrm>
          <a:off x="0" y="0"/>
          <a:ext cx="0" cy="0"/>
          <a:chOff x="0" y="0"/>
          <a:chExt cx="0" cy="0"/>
        </a:xfrm>
      </p:grpSpPr>
      <p:sp>
        <p:nvSpPr>
          <p:cNvPr id="695" name="Google Shape;695;p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96" name="Google Shape;696;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8"/>
        <p:cNvGrpSpPr/>
        <p:nvPr/>
      </p:nvGrpSpPr>
      <p:grpSpPr>
        <a:xfrm>
          <a:off x="0" y="0"/>
          <a:ext cx="0" cy="0"/>
          <a:chOff x="0" y="0"/>
          <a:chExt cx="0" cy="0"/>
        </a:xfrm>
      </p:grpSpPr>
      <p:sp>
        <p:nvSpPr>
          <p:cNvPr id="739" name="Google Shape;739;p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40" name="Google Shape;740;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9"/>
        <p:cNvGrpSpPr/>
        <p:nvPr/>
      </p:nvGrpSpPr>
      <p:grpSpPr>
        <a:xfrm>
          <a:off x="0" y="0"/>
          <a:ext cx="0" cy="0"/>
          <a:chOff x="0" y="0"/>
          <a:chExt cx="0" cy="0"/>
        </a:xfrm>
      </p:grpSpPr>
      <p:sp>
        <p:nvSpPr>
          <p:cNvPr id="790" name="Google Shape;790;p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91" name="Google Shape;791;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9"/>
        <p:cNvGrpSpPr/>
        <p:nvPr/>
      </p:nvGrpSpPr>
      <p:grpSpPr>
        <a:xfrm>
          <a:off x="0" y="0"/>
          <a:ext cx="0" cy="0"/>
          <a:chOff x="0" y="0"/>
          <a:chExt cx="0" cy="0"/>
        </a:xfrm>
      </p:grpSpPr>
      <p:sp>
        <p:nvSpPr>
          <p:cNvPr id="840" name="Google Shape;840;p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41" name="Google Shape;841;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2"/>
        <p:cNvGrpSpPr/>
        <p:nvPr/>
      </p:nvGrpSpPr>
      <p:grpSpPr>
        <a:xfrm>
          <a:off x="0" y="0"/>
          <a:ext cx="0" cy="0"/>
          <a:chOff x="0" y="0"/>
          <a:chExt cx="0" cy="0"/>
        </a:xfrm>
      </p:grpSpPr>
      <p:sp>
        <p:nvSpPr>
          <p:cNvPr id="893" name="Google Shape;893;p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94" name="Google Shape;894;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p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16" name="Google Shape;916;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7"/>
        <p:cNvGrpSpPr/>
        <p:nvPr/>
      </p:nvGrpSpPr>
      <p:grpSpPr>
        <a:xfrm>
          <a:off x="0" y="0"/>
          <a:ext cx="0" cy="0"/>
          <a:chOff x="0" y="0"/>
          <a:chExt cx="0" cy="0"/>
        </a:xfrm>
      </p:grpSpPr>
      <p:sp>
        <p:nvSpPr>
          <p:cNvPr id="968" name="Google Shape;968;p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9" name="Google Shape;969;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8" name="Google Shape;17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304353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9"/>
        <p:cNvGrpSpPr/>
        <p:nvPr/>
      </p:nvGrpSpPr>
      <p:grpSpPr>
        <a:xfrm>
          <a:off x="0" y="0"/>
          <a:ext cx="0" cy="0"/>
          <a:chOff x="0" y="0"/>
          <a:chExt cx="0" cy="0"/>
        </a:xfrm>
      </p:grpSpPr>
      <p:sp>
        <p:nvSpPr>
          <p:cNvPr id="1020" name="Google Shape;1020;p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21" name="Google Shape;1021;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4"/>
        <p:cNvGrpSpPr/>
        <p:nvPr/>
      </p:nvGrpSpPr>
      <p:grpSpPr>
        <a:xfrm>
          <a:off x="0" y="0"/>
          <a:ext cx="0" cy="0"/>
          <a:chOff x="0" y="0"/>
          <a:chExt cx="0" cy="0"/>
        </a:xfrm>
      </p:grpSpPr>
      <p:sp>
        <p:nvSpPr>
          <p:cNvPr id="1065" name="Google Shape;1065;p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66" name="Google Shape;1066;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9" name="Google Shape;19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8" name="Google Shape;21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4" name="Google Shape;234;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1" name="Google Shape;25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62" name="Google Shape;26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hyperlink" Target="http://steam.ouhk.edu.hk/sym2020/index.html" TargetMode="External"/><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hyperlink" Target="http://steam.ouhk.edu.hk/sym2020/index.html" TargetMode="External"/></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team.ouhk.edu.hk/sym2020/index.html" TargetMode="External"/><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5.xml.rels><?xml version="1.0" encoding="UTF-8" standalone="yes"?>
<Relationships xmlns="http://schemas.openxmlformats.org/package/2006/relationships"><Relationship Id="rId2" Type="http://schemas.openxmlformats.org/officeDocument/2006/relationships/hyperlink" Target="http://steam.ouhk.edu.hk/sym2020/index.html" TargetMode="Externa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Unit title">
    <p:spTree>
      <p:nvGrpSpPr>
        <p:cNvPr id="1" name=""/>
        <p:cNvGrpSpPr/>
        <p:nvPr/>
      </p:nvGrpSpPr>
      <p:grpSpPr>
        <a:xfrm>
          <a:off x="0" y="0"/>
          <a:ext cx="0" cy="0"/>
          <a:chOff x="0" y="0"/>
          <a:chExt cx="0" cy="0"/>
        </a:xfrm>
      </p:grpSpPr>
      <p:sp>
        <p:nvSpPr>
          <p:cNvPr id="2" name="標題 1"/>
          <p:cNvSpPr>
            <a:spLocks noGrp="1"/>
          </p:cNvSpPr>
          <p:nvPr>
            <p:ph type="ctrTitle"/>
          </p:nvPr>
        </p:nvSpPr>
        <p:spPr>
          <a:xfrm>
            <a:off x="372557" y="459402"/>
            <a:ext cx="9200420" cy="1312953"/>
          </a:xfrm>
        </p:spPr>
        <p:txBody>
          <a:bodyPr>
            <a:normAutofit/>
          </a:bodyPr>
          <a:lstStyle>
            <a:lvl1pPr algn="l">
              <a:defRPr sz="4000">
                <a:solidFill>
                  <a:schemeClr val="accent3">
                    <a:lumMod val="75000"/>
                  </a:schemeClr>
                </a:solidFill>
                <a:latin typeface="+mj-lt"/>
                <a:ea typeface="Adobe 黑体 Std R" pitchFamily="34" charset="-128"/>
              </a:defRPr>
            </a:lvl1pPr>
          </a:lstStyle>
          <a:p>
            <a:r>
              <a:rPr lang="en-US" altLang="zh-TW"/>
              <a:t>Click to edit Master title style</a:t>
            </a:r>
            <a:endParaRPr lang="zh-TW" altLang="en-US" dirty="0"/>
          </a:p>
        </p:txBody>
      </p:sp>
      <p:sp>
        <p:nvSpPr>
          <p:cNvPr id="5" name="矩形 4"/>
          <p:cNvSpPr/>
          <p:nvPr/>
        </p:nvSpPr>
        <p:spPr>
          <a:xfrm>
            <a:off x="596470" y="6477714"/>
            <a:ext cx="6524977" cy="261610"/>
          </a:xfrm>
          <a:prstGeom prst="rect">
            <a:avLst/>
          </a:prstGeom>
        </p:spPr>
        <p:txBody>
          <a:bodyPr wrap="square">
            <a:spAutoFit/>
          </a:bodyPr>
          <a:lstStyle/>
          <a:p>
            <a:r>
              <a:rPr lang="en-US" altLang="zh-TW" sz="1100" kern="2000" dirty="0">
                <a:solidFill>
                  <a:srgbClr val="3B6923"/>
                </a:solidFill>
                <a:latin typeface="Century Gothic" panose="020B0502020202020204" pitchFamily="34" charset="0"/>
                <a:hlinkClick r:id="rId3"/>
              </a:rPr>
              <a:t>Jockey Club STEAM Education Resources Sharing Scheme</a:t>
            </a:r>
            <a:endParaRPr lang="en-US" altLang="zh-TW" sz="1100" kern="2000" dirty="0">
              <a:solidFill>
                <a:srgbClr val="3B6923"/>
              </a:solidFill>
              <a:latin typeface="Century Gothic" panose="020B0502020202020204" pitchFamily="34" charset="0"/>
            </a:endParaRPr>
          </a:p>
        </p:txBody>
      </p:sp>
      <p:sp>
        <p:nvSpPr>
          <p:cNvPr id="7" name="標題 2">
            <a:extLst>
              <a:ext uri="{FF2B5EF4-FFF2-40B4-BE49-F238E27FC236}">
                <a16:creationId xmlns:a16="http://schemas.microsoft.com/office/drawing/2014/main" id="{27E4476A-D0B7-4F17-818C-B5D67AE8AB86}"/>
              </a:ext>
            </a:extLst>
          </p:cNvPr>
          <p:cNvSpPr txBox="1">
            <a:spLocks/>
          </p:cNvSpPr>
          <p:nvPr/>
        </p:nvSpPr>
        <p:spPr>
          <a:xfrm>
            <a:off x="386500" y="113125"/>
            <a:ext cx="2828042" cy="386978"/>
          </a:xfrm>
          <a:prstGeom prst="rect">
            <a:avLst/>
          </a:prstGeom>
        </p:spPr>
        <p:txBody>
          <a:bodyPr vert="horz" lIns="121917" tIns="60958" rIns="121917" bIns="60958" rtlCol="0" anchor="ctr">
            <a:noAutofit/>
          </a:bodyPr>
          <a:lstStyle>
            <a:lvl1pPr algn="ctr" defTabSz="1219170" rtl="0" eaLnBrk="1" latinLnBrk="0" hangingPunct="1">
              <a:spcBef>
                <a:spcPct val="0"/>
              </a:spcBef>
              <a:buNone/>
              <a:defRPr sz="5900" kern="1200">
                <a:solidFill>
                  <a:schemeClr val="tx1"/>
                </a:solidFill>
                <a:latin typeface="+mj-lt"/>
                <a:ea typeface="+mj-ea"/>
                <a:cs typeface="+mj-cs"/>
              </a:defRPr>
            </a:lvl1pPr>
          </a:lstStyle>
          <a:p>
            <a:pPr algn="l"/>
            <a:r>
              <a:rPr lang="en-US" altLang="zh-TW" sz="1300" dirty="0">
                <a:solidFill>
                  <a:schemeClr val="tx2">
                    <a:lumMod val="60000"/>
                    <a:lumOff val="40000"/>
                  </a:schemeClr>
                </a:solidFill>
                <a:latin typeface="Helvetica LT Std" panose="020B0504020202020204" pitchFamily="34" charset="0"/>
              </a:rPr>
              <a:t>Photos in a Coffee Can</a:t>
            </a:r>
            <a:endParaRPr lang="zh-TW" altLang="en-US" sz="1300" dirty="0">
              <a:solidFill>
                <a:schemeClr val="tx2">
                  <a:lumMod val="60000"/>
                  <a:lumOff val="40000"/>
                </a:schemeClr>
              </a:solidFill>
              <a:latin typeface="Helvetica LT Std" panose="020B0504020202020204" pitchFamily="34" charset="0"/>
            </a:endParaRPr>
          </a:p>
        </p:txBody>
      </p:sp>
    </p:spTree>
    <p:custDataLst>
      <p:tags r:id="rId1"/>
    </p:custDataLst>
    <p:extLst>
      <p:ext uri="{BB962C8B-B14F-4D97-AF65-F5344CB8AC3E}">
        <p14:creationId xmlns:p14="http://schemas.microsoft.com/office/powerpoint/2010/main" val="2922606120"/>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ontent">
    <p:spTree>
      <p:nvGrpSpPr>
        <p:cNvPr id="1" name=""/>
        <p:cNvGrpSpPr/>
        <p:nvPr/>
      </p:nvGrpSpPr>
      <p:grpSpPr>
        <a:xfrm>
          <a:off x="0" y="0"/>
          <a:ext cx="0" cy="0"/>
          <a:chOff x="0" y="0"/>
          <a:chExt cx="0" cy="0"/>
        </a:xfrm>
      </p:grpSpPr>
      <p:sp>
        <p:nvSpPr>
          <p:cNvPr id="3" name="內容版面配置區 2"/>
          <p:cNvSpPr>
            <a:spLocks noGrp="1"/>
          </p:cNvSpPr>
          <p:nvPr>
            <p:ph idx="1"/>
          </p:nvPr>
        </p:nvSpPr>
        <p:spPr>
          <a:xfrm>
            <a:off x="372557" y="1731478"/>
            <a:ext cx="10972800" cy="4624655"/>
          </a:xfrm>
        </p:spPr>
        <p:txBody>
          <a:bodyPr>
            <a:normAutofit/>
          </a:bodyPr>
          <a:lstStyle>
            <a:lvl1pPr marL="457189" indent="-457189">
              <a:lnSpc>
                <a:spcPct val="150000"/>
              </a:lnSpc>
              <a:spcBef>
                <a:spcPts val="0"/>
              </a:spcBef>
              <a:buFontTx/>
              <a:buBlip>
                <a:blip r:embed="rId3"/>
              </a:buBlip>
              <a:defRPr sz="3200">
                <a:solidFill>
                  <a:schemeClr val="accent2"/>
                </a:solidFill>
                <a:latin typeface="Myriad Pro" panose="020B0503030403020204" pitchFamily="34" charset="0"/>
                <a:ea typeface="Adobe 黑体 Std R" pitchFamily="34" charset="-128"/>
              </a:defRPr>
            </a:lvl1pPr>
            <a:lvl2pPr>
              <a:lnSpc>
                <a:spcPct val="150000"/>
              </a:lnSpc>
              <a:spcBef>
                <a:spcPts val="0"/>
              </a:spcBef>
              <a:defRPr sz="3200">
                <a:solidFill>
                  <a:schemeClr val="accent2"/>
                </a:solidFill>
                <a:latin typeface="Myriad Pro" panose="020B0503030403020204" pitchFamily="34" charset="0"/>
                <a:ea typeface="Adobe 黑体 Std R" pitchFamily="34" charset="-128"/>
              </a:defRPr>
            </a:lvl2pPr>
            <a:lvl3pPr>
              <a:lnSpc>
                <a:spcPct val="150000"/>
              </a:lnSpc>
              <a:spcBef>
                <a:spcPts val="0"/>
              </a:spcBef>
              <a:defRPr sz="3200">
                <a:solidFill>
                  <a:schemeClr val="accent2"/>
                </a:solidFill>
                <a:latin typeface="Myriad Pro" panose="020B0503030403020204" pitchFamily="34" charset="0"/>
                <a:ea typeface="Adobe 黑体 Std R" pitchFamily="34" charset="-128"/>
              </a:defRPr>
            </a:lvl3pPr>
            <a:lvl4pPr>
              <a:lnSpc>
                <a:spcPct val="150000"/>
              </a:lnSpc>
              <a:spcBef>
                <a:spcPts val="0"/>
              </a:spcBef>
              <a:defRPr sz="3200">
                <a:solidFill>
                  <a:schemeClr val="accent2"/>
                </a:solidFill>
                <a:latin typeface="Myriad Pro" panose="020B0503030403020204" pitchFamily="34" charset="0"/>
                <a:ea typeface="Adobe 黑体 Std R" pitchFamily="34" charset="-128"/>
              </a:defRPr>
            </a:lvl4pPr>
            <a:lvl5pPr>
              <a:lnSpc>
                <a:spcPct val="150000"/>
              </a:lnSpc>
              <a:spcBef>
                <a:spcPts val="0"/>
              </a:spcBef>
              <a:defRPr sz="3200">
                <a:solidFill>
                  <a:schemeClr val="accent2"/>
                </a:solidFill>
                <a:latin typeface="Myriad Pro" panose="020B0503030403020204" pitchFamily="34" charset="0"/>
                <a:ea typeface="Adobe 黑体 Std R" pitchFamily="34" charset="-128"/>
              </a:defRPr>
            </a:lvl5pPr>
          </a:lstStyle>
          <a:p>
            <a:pPr lvl="0"/>
            <a:r>
              <a:rPr lang="en-US" altLang="zh-TW" dirty="0"/>
              <a:t>Edit Master text styles</a:t>
            </a:r>
          </a:p>
          <a:p>
            <a:pPr lvl="1"/>
            <a:r>
              <a:rPr lang="en-US" altLang="zh-TW" dirty="0"/>
              <a:t>Second level</a:t>
            </a:r>
          </a:p>
          <a:p>
            <a:pPr lvl="2"/>
            <a:r>
              <a:rPr lang="en-US" altLang="zh-TW" dirty="0"/>
              <a:t>Third level</a:t>
            </a:r>
          </a:p>
          <a:p>
            <a:pPr lvl="3"/>
            <a:r>
              <a:rPr lang="en-US" altLang="zh-TW" dirty="0"/>
              <a:t>Fourth level</a:t>
            </a:r>
          </a:p>
          <a:p>
            <a:pPr lvl="4"/>
            <a:r>
              <a:rPr lang="en-US" altLang="zh-TW" dirty="0"/>
              <a:t>Fifth level</a:t>
            </a:r>
            <a:endParaRPr lang="zh-HK" altLang="en-US" dirty="0"/>
          </a:p>
        </p:txBody>
      </p:sp>
      <p:sp>
        <p:nvSpPr>
          <p:cNvPr id="6" name="投影片編號版面配置區 5"/>
          <p:cNvSpPr>
            <a:spLocks noGrp="1"/>
          </p:cNvSpPr>
          <p:nvPr>
            <p:ph type="sldNum" sz="quarter" idx="12"/>
          </p:nvPr>
        </p:nvSpPr>
        <p:spPr>
          <a:xfrm>
            <a:off x="115330" y="6415546"/>
            <a:ext cx="497726" cy="365125"/>
          </a:xfrm>
        </p:spPr>
        <p:txBody>
          <a:bodyPr/>
          <a:lstStyle>
            <a:lvl1pPr algn="ctr">
              <a:defRPr>
                <a:solidFill>
                  <a:schemeClr val="accent3">
                    <a:lumMod val="50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
        <p:nvSpPr>
          <p:cNvPr id="8" name="標題 1">
            <a:extLst>
              <a:ext uri="{FF2B5EF4-FFF2-40B4-BE49-F238E27FC236}">
                <a16:creationId xmlns:a16="http://schemas.microsoft.com/office/drawing/2014/main" id="{2497138F-A80D-4D2D-BA0A-13D1F9C20DEF}"/>
              </a:ext>
            </a:extLst>
          </p:cNvPr>
          <p:cNvSpPr>
            <a:spLocks noGrp="1"/>
          </p:cNvSpPr>
          <p:nvPr>
            <p:ph type="ctrTitle" hasCustomPrompt="1"/>
          </p:nvPr>
        </p:nvSpPr>
        <p:spPr>
          <a:xfrm>
            <a:off x="372557" y="386978"/>
            <a:ext cx="9200420" cy="1312953"/>
          </a:xfrm>
        </p:spPr>
        <p:txBody>
          <a:bodyPr>
            <a:normAutofit/>
          </a:bodyPr>
          <a:lstStyle>
            <a:lvl1pPr algn="l">
              <a:defRPr sz="4000">
                <a:solidFill>
                  <a:schemeClr val="accent3">
                    <a:lumMod val="75000"/>
                  </a:schemeClr>
                </a:solidFill>
                <a:latin typeface="Myriad Pro" panose="020B0503030403020204" pitchFamily="34" charset="0"/>
                <a:ea typeface="Adobe 黑体 Std R" pitchFamily="34" charset="-128"/>
              </a:defRPr>
            </a:lvl1pPr>
          </a:lstStyle>
          <a:p>
            <a:endParaRPr lang="zh-TW" altLang="en-US" dirty="0"/>
          </a:p>
        </p:txBody>
      </p:sp>
      <p:sp>
        <p:nvSpPr>
          <p:cNvPr id="7" name="標題 2">
            <a:extLst>
              <a:ext uri="{FF2B5EF4-FFF2-40B4-BE49-F238E27FC236}">
                <a16:creationId xmlns:a16="http://schemas.microsoft.com/office/drawing/2014/main" id="{27E4476A-D0B7-4F17-818C-B5D67AE8AB86}"/>
              </a:ext>
            </a:extLst>
          </p:cNvPr>
          <p:cNvSpPr txBox="1">
            <a:spLocks/>
          </p:cNvSpPr>
          <p:nvPr/>
        </p:nvSpPr>
        <p:spPr>
          <a:xfrm>
            <a:off x="386500" y="113125"/>
            <a:ext cx="2828042" cy="386978"/>
          </a:xfrm>
          <a:prstGeom prst="rect">
            <a:avLst/>
          </a:prstGeom>
        </p:spPr>
        <p:txBody>
          <a:bodyPr vert="horz" lIns="121917" tIns="60958" rIns="121917" bIns="60958" rtlCol="0" anchor="ctr">
            <a:noAutofit/>
          </a:bodyPr>
          <a:lstStyle>
            <a:lvl1pPr algn="ctr" defTabSz="1219170" rtl="0" eaLnBrk="1" latinLnBrk="0" hangingPunct="1">
              <a:spcBef>
                <a:spcPct val="0"/>
              </a:spcBef>
              <a:buNone/>
              <a:defRPr sz="5900" kern="1200">
                <a:solidFill>
                  <a:schemeClr val="tx1"/>
                </a:solidFill>
                <a:latin typeface="+mj-lt"/>
                <a:ea typeface="+mj-ea"/>
                <a:cs typeface="+mj-cs"/>
              </a:defRPr>
            </a:lvl1pPr>
          </a:lstStyle>
          <a:p>
            <a:pPr algn="l"/>
            <a:r>
              <a:rPr lang="en-US" altLang="zh-TW" sz="1300" dirty="0">
                <a:solidFill>
                  <a:schemeClr val="tx2">
                    <a:lumMod val="60000"/>
                    <a:lumOff val="40000"/>
                  </a:schemeClr>
                </a:solidFill>
                <a:latin typeface="Helvetica LT Std" panose="020B0504020202020204" pitchFamily="34" charset="0"/>
              </a:rPr>
              <a:t>Photos in a Coffee Can</a:t>
            </a:r>
            <a:endParaRPr lang="zh-TW" altLang="en-US" sz="1300" dirty="0">
              <a:solidFill>
                <a:schemeClr val="tx2">
                  <a:lumMod val="60000"/>
                  <a:lumOff val="40000"/>
                </a:schemeClr>
              </a:solidFill>
              <a:latin typeface="Helvetica LT Std" panose="020B0504020202020204" pitchFamily="34" charset="0"/>
            </a:endParaRPr>
          </a:p>
        </p:txBody>
      </p:sp>
      <p:sp>
        <p:nvSpPr>
          <p:cNvPr id="10" name="矩形 9"/>
          <p:cNvSpPr/>
          <p:nvPr/>
        </p:nvSpPr>
        <p:spPr>
          <a:xfrm>
            <a:off x="596470" y="6477714"/>
            <a:ext cx="6524977" cy="261610"/>
          </a:xfrm>
          <a:prstGeom prst="rect">
            <a:avLst/>
          </a:prstGeom>
        </p:spPr>
        <p:txBody>
          <a:bodyPr wrap="square">
            <a:spAutoFit/>
          </a:bodyPr>
          <a:lstStyle/>
          <a:p>
            <a:r>
              <a:rPr lang="en-US" altLang="zh-TW" sz="1100" kern="2000" dirty="0">
                <a:solidFill>
                  <a:srgbClr val="3B6923"/>
                </a:solidFill>
                <a:latin typeface="Century Gothic" panose="020B0502020202020204" pitchFamily="34" charset="0"/>
                <a:hlinkClick r:id="rId4"/>
              </a:rPr>
              <a:t>Jockey Club STEAM Education Resources Sharing Scheme</a:t>
            </a:r>
            <a:endParaRPr lang="en-US" altLang="zh-TW" sz="1100" kern="2000" dirty="0">
              <a:solidFill>
                <a:srgbClr val="3B6923"/>
              </a:solidFill>
              <a:latin typeface="Century Gothic" panose="020B0502020202020204" pitchFamily="34" charset="0"/>
            </a:endParaRPr>
          </a:p>
        </p:txBody>
      </p:sp>
    </p:spTree>
    <p:custDataLst>
      <p:tags r:id="rId1"/>
    </p:custDataLst>
    <p:extLst>
      <p:ext uri="{BB962C8B-B14F-4D97-AF65-F5344CB8AC3E}">
        <p14:creationId xmlns:p14="http://schemas.microsoft.com/office/powerpoint/2010/main" val="708161377"/>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自訂版面配置">
    <p:spTree>
      <p:nvGrpSpPr>
        <p:cNvPr id="1" name=""/>
        <p:cNvGrpSpPr/>
        <p:nvPr/>
      </p:nvGrpSpPr>
      <p:grpSpPr>
        <a:xfrm>
          <a:off x="0" y="0"/>
          <a:ext cx="0" cy="0"/>
          <a:chOff x="0" y="0"/>
          <a:chExt cx="0" cy="0"/>
        </a:xfrm>
      </p:grpSpPr>
      <p:sp>
        <p:nvSpPr>
          <p:cNvPr id="7" name="標題 1">
            <a:extLst>
              <a:ext uri="{FF2B5EF4-FFF2-40B4-BE49-F238E27FC236}">
                <a16:creationId xmlns:a16="http://schemas.microsoft.com/office/drawing/2014/main" id="{8A93E246-752A-4BA2-B81D-224EAC761270}"/>
              </a:ext>
            </a:extLst>
          </p:cNvPr>
          <p:cNvSpPr>
            <a:spLocks noGrp="1"/>
          </p:cNvSpPr>
          <p:nvPr>
            <p:ph type="ctrTitle"/>
          </p:nvPr>
        </p:nvSpPr>
        <p:spPr>
          <a:xfrm>
            <a:off x="372557" y="423190"/>
            <a:ext cx="9200420" cy="1312953"/>
          </a:xfrm>
        </p:spPr>
        <p:txBody>
          <a:bodyPr>
            <a:normAutofit/>
          </a:bodyPr>
          <a:lstStyle>
            <a:lvl1pPr algn="l">
              <a:defRPr sz="4000">
                <a:solidFill>
                  <a:schemeClr val="accent3">
                    <a:lumMod val="75000"/>
                  </a:schemeClr>
                </a:solidFill>
                <a:latin typeface="Myriad Pro" panose="020B0503030403020204" pitchFamily="34" charset="0"/>
                <a:ea typeface="Adobe 黑体 Std R" pitchFamily="34" charset="-128"/>
              </a:defRPr>
            </a:lvl1pPr>
          </a:lstStyle>
          <a:p>
            <a:r>
              <a:rPr lang="en-US" altLang="zh-TW"/>
              <a:t>Click to edit Master title style</a:t>
            </a:r>
            <a:endParaRPr lang="zh-TW" altLang="en-US" dirty="0"/>
          </a:p>
        </p:txBody>
      </p:sp>
      <p:sp>
        <p:nvSpPr>
          <p:cNvPr id="5" name="投影片編號版面配置區 5"/>
          <p:cNvSpPr>
            <a:spLocks noGrp="1"/>
          </p:cNvSpPr>
          <p:nvPr>
            <p:ph type="sldNum" sz="quarter" idx="12"/>
          </p:nvPr>
        </p:nvSpPr>
        <p:spPr>
          <a:xfrm>
            <a:off x="115330" y="6415546"/>
            <a:ext cx="497726" cy="365125"/>
          </a:xfrm>
        </p:spPr>
        <p:txBody>
          <a:bodyPr/>
          <a:lstStyle>
            <a:lvl1pPr algn="ctr">
              <a:defRPr>
                <a:solidFill>
                  <a:schemeClr val="accent3">
                    <a:lumMod val="50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
        <p:nvSpPr>
          <p:cNvPr id="10" name="矩形 9"/>
          <p:cNvSpPr/>
          <p:nvPr/>
        </p:nvSpPr>
        <p:spPr>
          <a:xfrm>
            <a:off x="596470" y="6477714"/>
            <a:ext cx="6524977" cy="261610"/>
          </a:xfrm>
          <a:prstGeom prst="rect">
            <a:avLst/>
          </a:prstGeom>
        </p:spPr>
        <p:txBody>
          <a:bodyPr wrap="square">
            <a:spAutoFit/>
          </a:bodyPr>
          <a:lstStyle/>
          <a:p>
            <a:r>
              <a:rPr lang="en-US" altLang="zh-TW" sz="1100" kern="2000" dirty="0">
                <a:solidFill>
                  <a:srgbClr val="3B6923"/>
                </a:solidFill>
                <a:latin typeface="Century Gothic" panose="020B0502020202020204" pitchFamily="34" charset="0"/>
                <a:hlinkClick r:id="rId3"/>
              </a:rPr>
              <a:t>Jockey Club STEAM Education Resources Sharing Scheme</a:t>
            </a:r>
            <a:endParaRPr lang="en-US" altLang="zh-TW" sz="1100" kern="2000" dirty="0">
              <a:solidFill>
                <a:srgbClr val="3B6923"/>
              </a:solidFill>
              <a:latin typeface="Century Gothic" panose="020B0502020202020204" pitchFamily="34" charset="0"/>
            </a:endParaRPr>
          </a:p>
        </p:txBody>
      </p:sp>
      <p:sp>
        <p:nvSpPr>
          <p:cNvPr id="6" name="標題 2">
            <a:extLst>
              <a:ext uri="{FF2B5EF4-FFF2-40B4-BE49-F238E27FC236}">
                <a16:creationId xmlns:a16="http://schemas.microsoft.com/office/drawing/2014/main" id="{27E4476A-D0B7-4F17-818C-B5D67AE8AB86}"/>
              </a:ext>
            </a:extLst>
          </p:cNvPr>
          <p:cNvSpPr txBox="1">
            <a:spLocks/>
          </p:cNvSpPr>
          <p:nvPr/>
        </p:nvSpPr>
        <p:spPr>
          <a:xfrm>
            <a:off x="386500" y="113125"/>
            <a:ext cx="2828042" cy="386978"/>
          </a:xfrm>
          <a:prstGeom prst="rect">
            <a:avLst/>
          </a:prstGeom>
        </p:spPr>
        <p:txBody>
          <a:bodyPr vert="horz" lIns="121917" tIns="60958" rIns="121917" bIns="60958" rtlCol="0" anchor="ctr">
            <a:noAutofit/>
          </a:bodyPr>
          <a:lstStyle>
            <a:lvl1pPr algn="ctr" defTabSz="1219170" rtl="0" eaLnBrk="1" latinLnBrk="0" hangingPunct="1">
              <a:spcBef>
                <a:spcPct val="0"/>
              </a:spcBef>
              <a:buNone/>
              <a:defRPr sz="5900" kern="1200">
                <a:solidFill>
                  <a:schemeClr val="tx1"/>
                </a:solidFill>
                <a:latin typeface="+mj-lt"/>
                <a:ea typeface="+mj-ea"/>
                <a:cs typeface="+mj-cs"/>
              </a:defRPr>
            </a:lvl1pPr>
          </a:lstStyle>
          <a:p>
            <a:pPr algn="l"/>
            <a:r>
              <a:rPr lang="en-US" altLang="zh-TW" sz="1300" dirty="0">
                <a:solidFill>
                  <a:schemeClr val="tx2">
                    <a:lumMod val="60000"/>
                    <a:lumOff val="40000"/>
                  </a:schemeClr>
                </a:solidFill>
                <a:latin typeface="Helvetica LT Std" panose="020B0504020202020204" pitchFamily="34" charset="0"/>
              </a:rPr>
              <a:t>Photos in a Coffee Can</a:t>
            </a:r>
            <a:endParaRPr lang="zh-TW" altLang="en-US" sz="1300" dirty="0">
              <a:solidFill>
                <a:schemeClr val="tx2">
                  <a:lumMod val="60000"/>
                  <a:lumOff val="40000"/>
                </a:schemeClr>
              </a:solidFill>
              <a:latin typeface="Helvetica LT Std" panose="020B0504020202020204" pitchFamily="34" charset="0"/>
            </a:endParaRPr>
          </a:p>
        </p:txBody>
      </p:sp>
    </p:spTree>
    <p:custDataLst>
      <p:tags r:id="rId1"/>
    </p:custDataLst>
    <p:extLst>
      <p:ext uri="{BB962C8B-B14F-4D97-AF65-F5344CB8AC3E}">
        <p14:creationId xmlns:p14="http://schemas.microsoft.com/office/powerpoint/2010/main" val="1736229772"/>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ver">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Tree>
    <p:custDataLst>
      <p:tags r:id="rId1"/>
    </p:custDataLst>
    <p:extLst>
      <p:ext uri="{BB962C8B-B14F-4D97-AF65-F5344CB8AC3E}">
        <p14:creationId xmlns:p14="http://schemas.microsoft.com/office/powerpoint/2010/main" val="38890896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46"/>
        <p:cNvGrpSpPr/>
        <p:nvPr/>
      </p:nvGrpSpPr>
      <p:grpSpPr>
        <a:xfrm>
          <a:off x="0" y="0"/>
          <a:ext cx="0" cy="0"/>
          <a:chOff x="0" y="0"/>
          <a:chExt cx="0" cy="0"/>
        </a:xfrm>
      </p:grpSpPr>
      <p:sp>
        <p:nvSpPr>
          <p:cNvPr id="47" name="Google Shape;47;p44"/>
          <p:cNvSpPr txBox="1">
            <a:spLocks noGrp="1"/>
          </p:cNvSpPr>
          <p:nvPr>
            <p:ph type="title"/>
          </p:nvPr>
        </p:nvSpPr>
        <p:spPr>
          <a:xfrm>
            <a:off x="677334" y="609600"/>
            <a:ext cx="8596668" cy="1320800"/>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accent2"/>
              </a:buClr>
              <a:buSzPts val="4000"/>
              <a:buFont typeface="Open Sans"/>
              <a:buNone/>
              <a:defRPr sz="4000" kern="1200" dirty="0">
                <a:solidFill>
                  <a:schemeClr val="accent3">
                    <a:lumMod val="75000"/>
                  </a:schemeClr>
                </a:solidFill>
                <a:latin typeface="Myriad Pro" panose="020B0503030403020204" pitchFamily="34" charset="0"/>
                <a:ea typeface="Adobe 黑体 Std R" pitchFamily="34" charset="-128"/>
                <a:cs typeface="+mj-cs"/>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dirty="0"/>
          </a:p>
        </p:txBody>
      </p:sp>
      <p:sp>
        <p:nvSpPr>
          <p:cNvPr id="48" name="Google Shape;48;p44"/>
          <p:cNvSpPr txBox="1">
            <a:spLocks noGrp="1"/>
          </p:cNvSpPr>
          <p:nvPr>
            <p:ph type="body" idx="1"/>
          </p:nvPr>
        </p:nvSpPr>
        <p:spPr>
          <a:xfrm>
            <a:off x="677334" y="2160589"/>
            <a:ext cx="8596668" cy="3880773"/>
          </a:xfrm>
          <a:prstGeom prst="rect">
            <a:avLst/>
          </a:prstGeom>
          <a:noFill/>
          <a:ln>
            <a:noFill/>
          </a:ln>
        </p:spPr>
        <p:txBody>
          <a:bodyPr spcFirstLastPara="1" wrap="square" lIns="91425" tIns="45700" rIns="91425" bIns="45700" anchor="t" anchorCtr="0">
            <a:normAutofit/>
          </a:bodyPr>
          <a:lstStyle>
            <a:lvl1pPr marL="457200" lvl="0" indent="-342900" algn="l">
              <a:spcBef>
                <a:spcPts val="1000"/>
              </a:spcBef>
              <a:spcAft>
                <a:spcPts val="0"/>
              </a:spcAft>
              <a:buSzPts val="1800"/>
              <a:buChar char="•"/>
              <a:defRPr lang="en-US" altLang="zh-TW" sz="3200" kern="1200" dirty="0" smtClean="0">
                <a:solidFill>
                  <a:schemeClr val="accent2"/>
                </a:solidFill>
                <a:latin typeface="Myriad Pro" panose="020B0503030403020204" pitchFamily="34" charset="0"/>
                <a:ea typeface="Adobe 黑体 Std R" pitchFamily="34" charset="-128"/>
                <a:cs typeface="+mn-cs"/>
              </a:defRPr>
            </a:lvl1pPr>
            <a:lvl2pPr marL="914400" lvl="1" indent="-342900" algn="l">
              <a:spcBef>
                <a:spcPts val="1000"/>
              </a:spcBef>
              <a:spcAft>
                <a:spcPts val="0"/>
              </a:spcAft>
              <a:buSzPts val="1800"/>
              <a:buChar char="•"/>
              <a:defRPr lang="en-US" altLang="zh-TW" sz="3200" kern="1200" dirty="0" smtClean="0">
                <a:solidFill>
                  <a:schemeClr val="accent2"/>
                </a:solidFill>
                <a:latin typeface="Myriad Pro" panose="020B0503030403020204" pitchFamily="34" charset="0"/>
                <a:ea typeface="Adobe 黑体 Std R" pitchFamily="34" charset="-128"/>
                <a:cs typeface="+mn-cs"/>
              </a:defRPr>
            </a:lvl2pPr>
            <a:lvl3pPr marL="1371600" lvl="2" indent="-342900" algn="l">
              <a:spcBef>
                <a:spcPts val="1000"/>
              </a:spcBef>
              <a:spcAft>
                <a:spcPts val="0"/>
              </a:spcAft>
              <a:buSzPts val="1800"/>
              <a:buChar char="•"/>
              <a:defRPr lang="en-US" altLang="zh-TW" sz="3200" kern="1200" dirty="0" smtClean="0">
                <a:solidFill>
                  <a:schemeClr val="accent2"/>
                </a:solidFill>
                <a:latin typeface="Myriad Pro" panose="020B0503030403020204" pitchFamily="34" charset="0"/>
                <a:ea typeface="Adobe 黑体 Std R" pitchFamily="34" charset="-128"/>
                <a:cs typeface="+mn-cs"/>
              </a:defRPr>
            </a:lvl3pPr>
            <a:lvl4pPr marL="1828800" lvl="3" indent="-342900" algn="l">
              <a:spcBef>
                <a:spcPts val="1000"/>
              </a:spcBef>
              <a:spcAft>
                <a:spcPts val="0"/>
              </a:spcAft>
              <a:buSzPts val="1800"/>
              <a:buChar char="•"/>
              <a:defRPr lang="en-US" altLang="zh-TW" sz="3200" kern="1200" dirty="0" smtClean="0">
                <a:solidFill>
                  <a:schemeClr val="accent2"/>
                </a:solidFill>
                <a:latin typeface="Myriad Pro" panose="020B0503030403020204" pitchFamily="34" charset="0"/>
                <a:ea typeface="Adobe 黑体 Std R" pitchFamily="34" charset="-128"/>
                <a:cs typeface="+mn-cs"/>
              </a:defRPr>
            </a:lvl4pPr>
            <a:lvl5pPr marL="2286000" lvl="4" indent="-342900" algn="l">
              <a:spcBef>
                <a:spcPts val="1000"/>
              </a:spcBef>
              <a:spcAft>
                <a:spcPts val="0"/>
              </a:spcAft>
              <a:buSzPts val="1800"/>
              <a:buChar char="•"/>
              <a:defRPr lang="zh-HK" altLang="en-US" sz="3200" kern="1200" dirty="0" smtClean="0">
                <a:solidFill>
                  <a:schemeClr val="accent2"/>
                </a:solidFill>
                <a:latin typeface="Myriad Pro" panose="020B0503030403020204" pitchFamily="34" charset="0"/>
                <a:ea typeface="Adobe 黑体 Std R" pitchFamily="34" charset="-128"/>
                <a:cs typeface="+mn-cs"/>
              </a:defRPr>
            </a:lvl5pPr>
            <a:lvl6pPr marL="2743200" lvl="5" indent="-320039" algn="l">
              <a:spcBef>
                <a:spcPts val="1000"/>
              </a:spcBef>
              <a:spcAft>
                <a:spcPts val="0"/>
              </a:spcAft>
              <a:buSzPts val="1440"/>
              <a:buChar char="►"/>
              <a:defRPr/>
            </a:lvl6pPr>
            <a:lvl7pPr marL="3200400" lvl="6" indent="-320039" algn="l">
              <a:spcBef>
                <a:spcPts val="1000"/>
              </a:spcBef>
              <a:spcAft>
                <a:spcPts val="0"/>
              </a:spcAft>
              <a:buSzPts val="1440"/>
              <a:buChar char="►"/>
              <a:defRPr/>
            </a:lvl7pPr>
            <a:lvl8pPr marL="3657600" lvl="7" indent="-320040" algn="l">
              <a:spcBef>
                <a:spcPts val="1000"/>
              </a:spcBef>
              <a:spcAft>
                <a:spcPts val="0"/>
              </a:spcAft>
              <a:buSzPts val="1440"/>
              <a:buChar char="►"/>
              <a:defRPr/>
            </a:lvl8pPr>
            <a:lvl9pPr marL="4114800" lvl="8" indent="-320040" algn="l">
              <a:spcBef>
                <a:spcPts val="1000"/>
              </a:spcBef>
              <a:spcAft>
                <a:spcPts val="0"/>
              </a:spcAft>
              <a:buSzPts val="1440"/>
              <a:buChar char="►"/>
              <a:defRPr/>
            </a:lvl9pPr>
          </a:lstStyle>
          <a:p>
            <a:pPr lvl="0"/>
            <a:r>
              <a:rPr lang="en-US" altLang="zh-TW" dirty="0"/>
              <a:t>Edit Master text styles</a:t>
            </a:r>
          </a:p>
          <a:p>
            <a:pPr lvl="1"/>
            <a:r>
              <a:rPr lang="en-US" altLang="zh-TW" dirty="0"/>
              <a:t>Second level</a:t>
            </a:r>
          </a:p>
          <a:p>
            <a:pPr lvl="2"/>
            <a:r>
              <a:rPr lang="en-US" altLang="zh-TW" dirty="0"/>
              <a:t>Third level</a:t>
            </a:r>
          </a:p>
          <a:p>
            <a:pPr lvl="3"/>
            <a:r>
              <a:rPr lang="en-US" altLang="zh-TW" dirty="0"/>
              <a:t>Fourth level</a:t>
            </a:r>
          </a:p>
          <a:p>
            <a:pPr lvl="4"/>
            <a:r>
              <a:rPr lang="en-US" altLang="zh-TW" dirty="0"/>
              <a:t>Fifth level</a:t>
            </a:r>
            <a:endParaRPr lang="zh-HK" altLang="en-US" dirty="0"/>
          </a:p>
          <a:p>
            <a:endParaRPr dirty="0"/>
          </a:p>
        </p:txBody>
      </p:sp>
      <p:sp>
        <p:nvSpPr>
          <p:cNvPr id="49" name="Google Shape;49;p44"/>
          <p:cNvSpPr txBox="1">
            <a:spLocks noGrp="1"/>
          </p:cNvSpPr>
          <p:nvPr>
            <p:ph type="dt" idx="10"/>
          </p:nvPr>
        </p:nvSpPr>
        <p:spPr>
          <a:xfrm>
            <a:off x="7205028" y="6041362"/>
            <a:ext cx="911939" cy="365125"/>
          </a:xfrm>
          <a:prstGeom prst="rect">
            <a:avLst/>
          </a:prstGeom>
          <a:noFill/>
          <a:ln>
            <a:noFill/>
          </a:ln>
        </p:spPr>
        <p:txBody>
          <a:bodyPr spcFirstLastPara="1" wrap="square" lIns="91425" tIns="45700" rIns="91425" bIns="45700" anchor="ctr" anchorCtr="0">
            <a:noAutofit/>
          </a:bodyPr>
          <a:lstStyle>
            <a:lvl1pPr lvl="0" algn="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44"/>
          <p:cNvSpPr txBox="1">
            <a:spLocks noGrp="1"/>
          </p:cNvSpPr>
          <p:nvPr>
            <p:ph type="ftr" idx="11"/>
          </p:nvPr>
        </p:nvSpPr>
        <p:spPr>
          <a:xfrm>
            <a:off x="677334" y="6041362"/>
            <a:ext cx="6297612"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44"/>
          <p:cNvSpPr txBox="1">
            <a:spLocks noGrp="1"/>
          </p:cNvSpPr>
          <p:nvPr>
            <p:ph type="sldNum" idx="12"/>
          </p:nvPr>
        </p:nvSpPr>
        <p:spPr>
          <a:xfrm>
            <a:off x="11421295" y="6389737"/>
            <a:ext cx="683339" cy="365125"/>
          </a:xfrm>
          <a:prstGeom prst="rect">
            <a:avLst/>
          </a:prstGeom>
          <a:noFill/>
          <a:ln>
            <a:noFill/>
          </a:ln>
        </p:spPr>
        <p:txBody>
          <a:bodyPr spcFirstLastPara="1" wrap="square" lIns="91425" tIns="45700" rIns="91425" bIns="45700" anchor="b"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7" name="矩形 9"/>
          <p:cNvSpPr/>
          <p:nvPr userDrawn="1"/>
        </p:nvSpPr>
        <p:spPr>
          <a:xfrm>
            <a:off x="596470" y="6477714"/>
            <a:ext cx="6524977" cy="261610"/>
          </a:xfrm>
          <a:prstGeom prst="rect">
            <a:avLst/>
          </a:prstGeom>
        </p:spPr>
        <p:txBody>
          <a:bodyPr wrap="square">
            <a:spAutoFit/>
          </a:bodyPr>
          <a:lstStyle/>
          <a:p>
            <a:r>
              <a:rPr lang="en-US" altLang="zh-TW" sz="1100" kern="2000" dirty="0">
                <a:solidFill>
                  <a:srgbClr val="3B6923"/>
                </a:solidFill>
                <a:latin typeface="Century Gothic" panose="020B0502020202020204" pitchFamily="34" charset="0"/>
                <a:hlinkClick r:id="rId2"/>
              </a:rPr>
              <a:t>Jockey Club STEAM Education Resources Sharing Scheme</a:t>
            </a:r>
            <a:endParaRPr lang="en-US" altLang="zh-TW" sz="1100" kern="2000" dirty="0">
              <a:solidFill>
                <a:srgbClr val="3B6923"/>
              </a:solidFill>
              <a:latin typeface="Century Gothic" panose="020B0502020202020204" pitchFamily="34" charset="0"/>
            </a:endParaRPr>
          </a:p>
        </p:txBody>
      </p:sp>
      <p:sp>
        <p:nvSpPr>
          <p:cNvPr id="8" name="標題 2">
            <a:extLst>
              <a:ext uri="{FF2B5EF4-FFF2-40B4-BE49-F238E27FC236}">
                <a16:creationId xmlns:a16="http://schemas.microsoft.com/office/drawing/2014/main" id="{27E4476A-D0B7-4F17-818C-B5D67AE8AB86}"/>
              </a:ext>
            </a:extLst>
          </p:cNvPr>
          <p:cNvSpPr txBox="1">
            <a:spLocks/>
          </p:cNvSpPr>
          <p:nvPr userDrawn="1"/>
        </p:nvSpPr>
        <p:spPr>
          <a:xfrm>
            <a:off x="386500" y="113125"/>
            <a:ext cx="2828042" cy="386978"/>
          </a:xfrm>
          <a:prstGeom prst="rect">
            <a:avLst/>
          </a:prstGeom>
        </p:spPr>
        <p:txBody>
          <a:bodyPr vert="horz" lIns="121917" tIns="60958" rIns="121917" bIns="60958" rtlCol="0" anchor="ctr">
            <a:noAutofit/>
          </a:bodyPr>
          <a:lstStyle>
            <a:lvl1pPr algn="ctr" defTabSz="1219170" rtl="0" eaLnBrk="1" latinLnBrk="0" hangingPunct="1">
              <a:spcBef>
                <a:spcPct val="0"/>
              </a:spcBef>
              <a:buNone/>
              <a:defRPr sz="5900" kern="1200">
                <a:solidFill>
                  <a:schemeClr val="tx1"/>
                </a:solidFill>
                <a:latin typeface="+mj-lt"/>
                <a:ea typeface="+mj-ea"/>
                <a:cs typeface="+mj-cs"/>
              </a:defRPr>
            </a:lvl1pPr>
          </a:lstStyle>
          <a:p>
            <a:pPr algn="l"/>
            <a:r>
              <a:rPr lang="en-US" altLang="zh-TW" sz="1300" dirty="0">
                <a:solidFill>
                  <a:schemeClr val="tx2">
                    <a:lumMod val="60000"/>
                    <a:lumOff val="40000"/>
                  </a:schemeClr>
                </a:solidFill>
                <a:latin typeface="Helvetica LT Std" panose="020B0504020202020204" pitchFamily="34" charset="0"/>
              </a:rPr>
              <a:t>Photos in a Coffee Can</a:t>
            </a:r>
            <a:endParaRPr lang="zh-TW" altLang="en-US" sz="1300" dirty="0">
              <a:solidFill>
                <a:schemeClr val="tx2">
                  <a:lumMod val="60000"/>
                  <a:lumOff val="40000"/>
                </a:schemeClr>
              </a:solidFill>
              <a:latin typeface="Helvetica LT Std" panose="020B0504020202020204" pitchFamily="34" charset="0"/>
            </a:endParaRPr>
          </a:p>
        </p:txBody>
      </p:sp>
    </p:spTree>
    <p:extLst>
      <p:ext uri="{BB962C8B-B14F-4D97-AF65-F5344CB8AC3E}">
        <p14:creationId xmlns:p14="http://schemas.microsoft.com/office/powerpoint/2010/main" val="3481018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tags" Target="../tags/tag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609600" y="274639"/>
            <a:ext cx="10972800" cy="1143000"/>
          </a:xfrm>
          <a:prstGeom prst="rect">
            <a:avLst/>
          </a:prstGeom>
        </p:spPr>
        <p:txBody>
          <a:bodyPr vert="horz" lIns="121917" tIns="60958" rIns="121917" bIns="60958" rtlCol="0" anchor="ctr">
            <a:normAutofit/>
          </a:bodyPr>
          <a:lstStyle/>
          <a:p>
            <a:r>
              <a:rPr lang="zh-TW" altLang="en-US" dirty="0"/>
              <a:t>按一下以編輯母片標題樣式</a:t>
            </a:r>
            <a:endParaRPr lang="zh-HK" altLang="en-US" dirty="0"/>
          </a:p>
        </p:txBody>
      </p:sp>
      <p:sp>
        <p:nvSpPr>
          <p:cNvPr id="3" name="文字版面配置區 2"/>
          <p:cNvSpPr>
            <a:spLocks noGrp="1"/>
          </p:cNvSpPr>
          <p:nvPr>
            <p:ph type="body" idx="1"/>
          </p:nvPr>
        </p:nvSpPr>
        <p:spPr>
          <a:xfrm>
            <a:off x="609600" y="1600201"/>
            <a:ext cx="10972800" cy="4525963"/>
          </a:xfrm>
          <a:prstGeom prst="rect">
            <a:avLst/>
          </a:prstGeom>
        </p:spPr>
        <p:txBody>
          <a:bodyPr vert="horz" lIns="121917" tIns="60958" rIns="121917" bIns="60958" rtlCol="0">
            <a:normAutofit/>
          </a:body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zh-HK" altLang="en-US" dirty="0"/>
          </a:p>
        </p:txBody>
      </p:sp>
      <p:sp>
        <p:nvSpPr>
          <p:cNvPr id="4" name="日期版面配置區 3"/>
          <p:cNvSpPr>
            <a:spLocks noGrp="1"/>
          </p:cNvSpPr>
          <p:nvPr>
            <p:ph type="dt" sz="half" idx="2"/>
          </p:nvPr>
        </p:nvSpPr>
        <p:spPr>
          <a:xfrm>
            <a:off x="609600" y="6356351"/>
            <a:ext cx="2844800" cy="365125"/>
          </a:xfrm>
          <a:prstGeom prst="rect">
            <a:avLst/>
          </a:prstGeom>
        </p:spPr>
        <p:txBody>
          <a:bodyPr vert="horz" lIns="121917" tIns="60958" rIns="121917" bIns="60958" rtlCol="0" anchor="ctr"/>
          <a:lstStyle>
            <a:lvl1pPr algn="l">
              <a:defRPr sz="1600">
                <a:solidFill>
                  <a:schemeClr val="tx1">
                    <a:tint val="75000"/>
                  </a:schemeClr>
                </a:solidFill>
              </a:defRPr>
            </a:lvl1pPr>
          </a:lstStyle>
          <a:p>
            <a:endParaRPr lang="en-US"/>
          </a:p>
        </p:txBody>
      </p:sp>
      <p:sp>
        <p:nvSpPr>
          <p:cNvPr id="5" name="頁尾版面配置區 4"/>
          <p:cNvSpPr>
            <a:spLocks noGrp="1"/>
          </p:cNvSpPr>
          <p:nvPr>
            <p:ph type="ftr" sz="quarter" idx="3"/>
          </p:nvPr>
        </p:nvSpPr>
        <p:spPr>
          <a:xfrm>
            <a:off x="4165600" y="6356351"/>
            <a:ext cx="3860800" cy="365125"/>
          </a:xfrm>
          <a:prstGeom prst="rect">
            <a:avLst/>
          </a:prstGeom>
        </p:spPr>
        <p:txBody>
          <a:bodyPr vert="horz" lIns="121917" tIns="60958" rIns="121917" bIns="60958" rtlCol="0" anchor="ctr"/>
          <a:lstStyle>
            <a:lvl1pPr algn="ctr">
              <a:defRPr sz="1600">
                <a:solidFill>
                  <a:schemeClr val="tx1">
                    <a:tint val="75000"/>
                  </a:schemeClr>
                </a:solidFill>
              </a:defRPr>
            </a:lvl1pPr>
          </a:lstStyle>
          <a:p>
            <a:endParaRPr lang="en-US"/>
          </a:p>
        </p:txBody>
      </p:sp>
      <p:sp>
        <p:nvSpPr>
          <p:cNvPr id="6" name="投影片編號版面配置區 5"/>
          <p:cNvSpPr>
            <a:spLocks noGrp="1"/>
          </p:cNvSpPr>
          <p:nvPr>
            <p:ph type="sldNum" sz="quarter" idx="4"/>
          </p:nvPr>
        </p:nvSpPr>
        <p:spPr>
          <a:xfrm>
            <a:off x="8737600" y="6356351"/>
            <a:ext cx="2844800" cy="365125"/>
          </a:xfrm>
          <a:prstGeom prst="rect">
            <a:avLst/>
          </a:prstGeom>
        </p:spPr>
        <p:txBody>
          <a:bodyPr vert="horz" lIns="121917" tIns="60958" rIns="121917" bIns="60958" rtlCol="0" anchor="ctr"/>
          <a:lstStyle>
            <a:lvl1pPr algn="r">
              <a:defRPr sz="1600">
                <a:solidFill>
                  <a:schemeClr val="tx1">
                    <a:tint val="75000"/>
                  </a:schemeClr>
                </a:solidFill>
              </a:defRPr>
            </a:lvl1pPr>
          </a:lstStyle>
          <a:p>
            <a:pPr marL="0" lvl="0" indent="0" algn="r" rtl="0">
              <a:spcBef>
                <a:spcPts val="0"/>
              </a:spcBef>
              <a:spcAft>
                <a:spcPts val="0"/>
              </a:spcAft>
              <a:buNone/>
            </a:pPr>
            <a:fld id="{00000000-1234-1234-1234-123412341234}" type="slidenum">
              <a:rPr lang="en-US" smtClean="0"/>
              <a:t>‹#›</a:t>
            </a:fld>
            <a:endParaRPr lang="en-US"/>
          </a:p>
        </p:txBody>
      </p:sp>
    </p:spTree>
    <p:custDataLst>
      <p:tags r:id="rId7"/>
    </p:custDataLst>
    <p:extLst>
      <p:ext uri="{BB962C8B-B14F-4D97-AF65-F5344CB8AC3E}">
        <p14:creationId xmlns:p14="http://schemas.microsoft.com/office/powerpoint/2010/main" val="2481010658"/>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72" r:id="rId4"/>
    <p:sldLayoutId id="2147483670" r:id="rId5"/>
  </p:sldLayoutIdLst>
  <p:hf sldNum="0"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anose="020B0604020202020204"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anose="020B0604020202020204" pitchFamily="34" charset="0"/>
        <a:buChar char="–"/>
        <a:defRPr sz="3700" kern="1200">
          <a:solidFill>
            <a:schemeClr val="tx1"/>
          </a:solidFill>
          <a:latin typeface="+mn-lt"/>
          <a:ea typeface="+mn-ea"/>
          <a:cs typeface="+mn-cs"/>
        </a:defRPr>
      </a:lvl2pPr>
      <a:lvl3pPr marL="1523962" indent="-304792" algn="l" defTabSz="121917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anose="020B0604020202020204" pitchFamily="34" charset="0"/>
        <a:buChar char="•"/>
        <a:defRPr sz="2700" kern="1200">
          <a:solidFill>
            <a:schemeClr val="tx1"/>
          </a:solidFill>
          <a:latin typeface="+mn-lt"/>
          <a:ea typeface="+mn-ea"/>
          <a:cs typeface="+mn-cs"/>
        </a:defRPr>
      </a:lvl9pPr>
    </p:bodyStyle>
    <p:otherStyle>
      <a:defPPr>
        <a:defRPr lang="zh-HK"/>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TW" altLang="en-US"/>
              <a:t>按一下以編輯母片標題樣式</a:t>
            </a:r>
            <a:endParaRPr lang="en-US"/>
          </a:p>
        </p:txBody>
      </p:sp>
      <p:sp>
        <p:nvSpPr>
          <p:cNvPr id="3" name="文字版面配置區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TW" altLang="en-US"/>
              <a:t>編輯母片文字樣式</a:t>
            </a:r>
          </a:p>
          <a:p>
            <a:pPr lvl="1"/>
            <a:r>
              <a:rPr lang="zh-TW" altLang="en-US"/>
              <a:t>第二層</a:t>
            </a:r>
          </a:p>
          <a:p>
            <a:pPr lvl="2"/>
            <a:r>
              <a:rPr lang="zh-TW" altLang="en-US"/>
              <a:t>第三層</a:t>
            </a:r>
          </a:p>
          <a:p>
            <a:pPr lvl="3"/>
            <a:r>
              <a:rPr lang="zh-TW" altLang="en-US"/>
              <a:t>第四層</a:t>
            </a:r>
          </a:p>
          <a:p>
            <a:pPr lvl="4"/>
            <a:r>
              <a:rPr lang="zh-TW" altLang="en-US"/>
              <a:t>第五層</a:t>
            </a:r>
            <a:endParaRPr lang="en-US"/>
          </a:p>
        </p:txBody>
      </p:sp>
      <p:sp>
        <p:nvSpPr>
          <p:cNvPr id="4" name="日期版面配置區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B3210C-A70B-4A21-99C6-C7645F52CF44}" type="datetimeFigureOut">
              <a:rPr lang="en-US" smtClean="0"/>
              <a:t>4/26/2024</a:t>
            </a:fld>
            <a:endParaRPr lang="en-US"/>
          </a:p>
        </p:txBody>
      </p:sp>
      <p:sp>
        <p:nvSpPr>
          <p:cNvPr id="5" name="頁尾版面配置區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投影片編號版面配置區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076E5E0-70B4-4EF2-B58A-5D012A943E76}" type="slidenum">
              <a:rPr lang="en-US" smtClean="0"/>
              <a:t>‹#›</a:t>
            </a:fld>
            <a:endParaRPr lang="en-US"/>
          </a:p>
        </p:txBody>
      </p:sp>
    </p:spTree>
    <p:extLst>
      <p:ext uri="{BB962C8B-B14F-4D97-AF65-F5344CB8AC3E}">
        <p14:creationId xmlns:p14="http://schemas.microsoft.com/office/powerpoint/2010/main" val="2673787208"/>
      </p:ext>
    </p:extLst>
  </p:cSld>
  <p:clrMap bg1="lt1" tx1="dk1" bg2="lt2" tx2="dk2" accent1="accent1" accent2="accent2" accent3="accent3" accent4="accent4" accent5="accent5" accent6="accent6" hlink="hlink" folHlink="folHlink"/>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tags" Target="../tags/tag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hyperlink" Target="http://steam.ouhk.edu.hk/"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5.xml"/><Relationship Id="rId5" Type="http://schemas.openxmlformats.org/officeDocument/2006/relationships/hyperlink" Target="https://creativecommons.org/licenses/by/4.0/" TargetMode="External"/><Relationship Id="rId4" Type="http://schemas.openxmlformats.org/officeDocument/2006/relationships/hyperlink" Target="https://chem.libretexts.org/Courses/Providence_College/CHM_331_Advanced_Analytical_Chemistry_1/06%3A_General_Properties_of_Electromagnetic_Radiation/6.02%3A_The_Nature_of_Light/6.2.02%3A_The_Law_of_Reflection"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1.xml"/><Relationship Id="rId1" Type="http://schemas.openxmlformats.org/officeDocument/2006/relationships/slideLayout" Target="../slideLayouts/slideLayout5.xml"/><Relationship Id="rId5" Type="http://schemas.openxmlformats.org/officeDocument/2006/relationships/image" Target="../media/image25.jpg"/><Relationship Id="rId4" Type="http://schemas.openxmlformats.org/officeDocument/2006/relationships/image" Target="../media/image24.jpg"/></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hyperlink" Target="https://creativecommons.org/licenses/by/4.0/" TargetMode="External"/><Relationship Id="rId4" Type="http://schemas.openxmlformats.org/officeDocument/2006/relationships/hyperlink" Target="https://chem.libretexts.org/Courses/Providence_College/CHM_331_Advanced_Analytical_Chemistry_1/06%3A_General_Properties_of_Electromagnetic_Radiation/6.02%3A_The_Nature_of_Light/6.2.03%3A_Refraction"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hyperlink" Target="https://creativecommons.org/licenses/by/4.0/" TargetMode="External"/><Relationship Id="rId4" Type="http://schemas.openxmlformats.org/officeDocument/2006/relationships/hyperlink" Target="https://pressbooks.bccampus.ca/collegephysics/chapter/the-law-of-refraction/"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5.xml"/><Relationship Id="rId5" Type="http://schemas.openxmlformats.org/officeDocument/2006/relationships/image" Target="../media/image12.jpeg"/><Relationship Id="rId4"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image" Target="../media/image30.jpeg"/><Relationship Id="rId5" Type="http://schemas.openxmlformats.org/officeDocument/2006/relationships/hyperlink" Target="https://creativecommons.org/licenses/by-sa/3.0/" TargetMode="External"/><Relationship Id="rId4" Type="http://schemas.openxmlformats.org/officeDocument/2006/relationships/hyperlink" Target="https://physics.stackexchange.com/questions/163808/chopsticks-in-water"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s://phet.colorado.edu/sims/html/bending-light/latest/bending-light_en.html" TargetMode="External"/><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10.jpeg"/><Relationship Id="rId5" Type="http://schemas.openxmlformats.org/officeDocument/2006/relationships/hyperlink" Target="https://creativecommons.org/licenses/by-nc-sa/4.0/" TargetMode="External"/><Relationship Id="rId4" Type="http://schemas.openxmlformats.org/officeDocument/2006/relationships/hyperlink" Target="https://chem.libretexts.org/Courses/Providence_College/CHM_331_Advanced_Analytical_Chemistry_1/06%3A_General_Properties_of_Electromagnetic_Radiation/6.02%3A_The_Nature_of_Light/6.2.06%3A_Diffraction"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4.xml"/><Relationship Id="rId1" Type="http://schemas.openxmlformats.org/officeDocument/2006/relationships/slideLayout" Target="../slideLayouts/slideLayout5.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11.jpeg"/><Relationship Id="rId5" Type="http://schemas.openxmlformats.org/officeDocument/2006/relationships/hyperlink" Target="https://creativecommons.org/licenses/by-nc-sa/4.0/" TargetMode="External"/><Relationship Id="rId4" Type="http://schemas.openxmlformats.org/officeDocument/2006/relationships/hyperlink" Target="https://chem.libretexts.org/Bookshelves/Physical_and_Theoretical_Chemistry_Textbook_Maps/Supplemental_Modules_(Physical_and_Theoretical_Chemistry)/Quantum_Mechanics/02._Fundamental_Concepts_of_Quantum_Mechanics/Photons"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phet.colorado.edu/sims/cheerpj/photoelectric/latest/photoelectric.html?simulation=photoelectric" TargetMode="External"/><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hyperlink" Target="https://creativecommons.org/licenses/by-nc-sa/3.0/" TargetMode="External"/><Relationship Id="rId4" Type="http://schemas.openxmlformats.org/officeDocument/2006/relationships/hyperlink" Target="https://chem.libretexts.org/Bookshelves/Introductory_Chemistry/Map%3A_Introductory_Chemistry_(Tro)/09%3A_Electrons_in_Atoms_and_the_Periodic_Table/9.03%3A_The_Electromagnetic_Spectrum" TargetMode="Externa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8.jpeg"/><Relationship Id="rId4" Type="http://schemas.openxmlformats.org/officeDocument/2006/relationships/image" Target="../media/image7.jpeg"/></Relationships>
</file>

<file path=ppt/slides/_rels/slide30.xml.rels><?xml version="1.0" encoding="UTF-8" standalone="yes"?>
<Relationships xmlns="http://schemas.openxmlformats.org/package/2006/relationships"><Relationship Id="rId3" Type="http://schemas.openxmlformats.org/officeDocument/2006/relationships/hyperlink" Target="https://www.hrc.utexas.edu/niepce-heliograph/" TargetMode="External"/><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0.xml"/><Relationship Id="rId1" Type="http://schemas.openxmlformats.org/officeDocument/2006/relationships/slideLayout" Target="../slideLayouts/slideLayout5.xml"/><Relationship Id="rId5" Type="http://schemas.openxmlformats.org/officeDocument/2006/relationships/hyperlink" Target="https://creativecommons.org/licenses/by/4.0/" TargetMode="External"/><Relationship Id="rId4" Type="http://schemas.openxmlformats.org/officeDocument/2006/relationships/hyperlink" Target="https://phys.libretexts.org/Courses/Muhlenberg_College/Physics_122%3A_General_Physics_II_(Collett)/10%3A_Geometric_Optics_and_Image_Formation/10.07%3A_The_Camera" TargetMode="External"/></Relationships>
</file>

<file path=ppt/slides/_rels/slide3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1.xml"/><Relationship Id="rId1" Type="http://schemas.openxmlformats.org/officeDocument/2006/relationships/slideLayout" Target="../slideLayouts/slideLayout5.xml"/><Relationship Id="rId5" Type="http://schemas.openxmlformats.org/officeDocument/2006/relationships/hyperlink" Target="https://creativecommons.org/licenses/by/4.0/" TargetMode="External"/><Relationship Id="rId4" Type="http://schemas.openxmlformats.org/officeDocument/2006/relationships/hyperlink" Target="https://phys.libretexts.org/Courses/Muhlenberg_College/Physics_122%3A_General_Physics_II_(Collett)/10%3A_Geometric_Optics_and_Image_Formation/10.07%3A_The_Camera"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2.xml"/><Relationship Id="rId1" Type="http://schemas.openxmlformats.org/officeDocument/2006/relationships/slideLayout" Target="../slideLayouts/slideLayout5.xml"/><Relationship Id="rId5" Type="http://schemas.openxmlformats.org/officeDocument/2006/relationships/hyperlink" Target="https://creativecommons.org/licenses/by/4.0/" TargetMode="External"/><Relationship Id="rId4" Type="http://schemas.openxmlformats.org/officeDocument/2006/relationships/hyperlink" Target="https://phys.libretexts.org/Courses/Muhlenberg_College/Physics_122%3A_General_Physics_II_(Collett)/10%3A_Geometric_Optics_and_Image_Formation/10.07%3A_The_Camera" TargetMode="External"/></Relationships>
</file>

<file path=ppt/slides/_rels/slide34.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33.xml"/><Relationship Id="rId1" Type="http://schemas.openxmlformats.org/officeDocument/2006/relationships/slideLayout" Target="../slideLayouts/slideLayout5.xml"/><Relationship Id="rId6" Type="http://schemas.openxmlformats.org/officeDocument/2006/relationships/image" Target="../media/image39.png"/><Relationship Id="rId5" Type="http://schemas.openxmlformats.org/officeDocument/2006/relationships/image" Target="../media/image38.jp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6.png"/><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5.xml"/><Relationship Id="rId5" Type="http://schemas.openxmlformats.org/officeDocument/2006/relationships/hyperlink" Target="https://creativecommons.org/licenses/by/4.0/" TargetMode="External"/><Relationship Id="rId4" Type="http://schemas.openxmlformats.org/officeDocument/2006/relationships/hyperlink" Target="https://chem.libretexts.org/Courses/Providence_College/CHM_331_Advanced_Analytical_Chemistry_1/06%3A_General_Properties_of_Electromagnetic_Radiation/6.02%3A_The_Nature_of_Light/6.2.02%3A_The_Law_of_Reflection"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hyperlink" Target="https://creativecommons.org/licenses/by/4.0/" TargetMode="External"/><Relationship Id="rId5" Type="http://schemas.openxmlformats.org/officeDocument/2006/relationships/hyperlink" Target="https://chem.libretexts.org/Courses/Providence_College/CHM_331_Advanced_Analytical_Chemistry_1/06%3A_General_Properties_of_Electromagnetic_Radiation/6.02%3A_The_Nature_of_Light/6.2.02%3A_The_Law_of_Reflection" TargetMode="External"/><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標題 2">
            <a:extLst>
              <a:ext uri="{FF2B5EF4-FFF2-40B4-BE49-F238E27FC236}">
                <a16:creationId xmlns:a16="http://schemas.microsoft.com/office/drawing/2014/main" id="{27E4476A-D0B7-4F17-818C-B5D67AE8AB86}"/>
              </a:ext>
            </a:extLst>
          </p:cNvPr>
          <p:cNvSpPr>
            <a:spLocks noGrp="1"/>
          </p:cNvSpPr>
          <p:nvPr>
            <p:ph type="title" idx="4294967295"/>
          </p:nvPr>
        </p:nvSpPr>
        <p:spPr>
          <a:xfrm>
            <a:off x="349962" y="798960"/>
            <a:ext cx="5000635" cy="704157"/>
          </a:xfrm>
        </p:spPr>
        <p:txBody>
          <a:bodyPr>
            <a:normAutofit/>
          </a:bodyPr>
          <a:lstStyle/>
          <a:p>
            <a:r>
              <a:rPr lang="en-US" altLang="zh-TW" sz="2800" dirty="0">
                <a:solidFill>
                  <a:schemeClr val="accent5">
                    <a:lumMod val="50000"/>
                  </a:schemeClr>
                </a:solidFill>
                <a:latin typeface="Helvetica LT Std" panose="020B0504020202020204" pitchFamily="34" charset="0"/>
              </a:rPr>
              <a:t>Photos in a Coffee Can</a:t>
            </a:r>
          </a:p>
        </p:txBody>
      </p:sp>
      <p:sp>
        <p:nvSpPr>
          <p:cNvPr id="5" name="標題 2">
            <a:extLst>
              <a:ext uri="{FF2B5EF4-FFF2-40B4-BE49-F238E27FC236}">
                <a16:creationId xmlns:a16="http://schemas.microsoft.com/office/drawing/2014/main" id="{8E7A87A1-ECAB-4B0D-AB35-1404DA5C9ADB}"/>
              </a:ext>
            </a:extLst>
          </p:cNvPr>
          <p:cNvSpPr txBox="1">
            <a:spLocks/>
          </p:cNvSpPr>
          <p:nvPr/>
        </p:nvSpPr>
        <p:spPr>
          <a:xfrm>
            <a:off x="1160096" y="6018290"/>
            <a:ext cx="4484095" cy="696434"/>
          </a:xfrm>
          <a:prstGeom prst="rect">
            <a:avLst/>
          </a:prstGeom>
        </p:spPr>
        <p:txBody>
          <a:bodyPr vert="horz" lIns="121917" tIns="60958" rIns="121917" bIns="60958" rtlCol="0" anchor="ctr">
            <a:normAutofit/>
          </a:bodyPr>
          <a:lstStyle>
            <a:lvl1pPr algn="ctr" defTabSz="1219170" rtl="0" eaLnBrk="1" latinLnBrk="0" hangingPunct="1">
              <a:spcBef>
                <a:spcPct val="0"/>
              </a:spcBef>
              <a:buNone/>
              <a:defRPr sz="5900" kern="1200">
                <a:solidFill>
                  <a:schemeClr val="tx1"/>
                </a:solidFill>
                <a:latin typeface="+mj-lt"/>
                <a:ea typeface="+mj-ea"/>
                <a:cs typeface="+mj-cs"/>
              </a:defRPr>
            </a:lvl1pPr>
          </a:lstStyle>
          <a:p>
            <a:pPr algn="l">
              <a:spcBef>
                <a:spcPts val="600"/>
              </a:spcBef>
            </a:pPr>
            <a:r>
              <a:rPr lang="en-US" altLang="zh-TW" sz="1400" kern="2000" dirty="0">
                <a:solidFill>
                  <a:srgbClr val="FFFFFF"/>
                </a:solidFill>
                <a:latin typeface="Century Gothic" panose="020B0502020202020204" pitchFamily="34" charset="0"/>
                <a:hlinkClick r:id="rId4"/>
              </a:rPr>
              <a:t>Jockey Club </a:t>
            </a:r>
          </a:p>
          <a:p>
            <a:pPr algn="l">
              <a:spcBef>
                <a:spcPts val="600"/>
              </a:spcBef>
            </a:pPr>
            <a:r>
              <a:rPr lang="en-US" altLang="zh-TW" sz="1400" kern="2000" dirty="0">
                <a:solidFill>
                  <a:srgbClr val="FFFFFF"/>
                </a:solidFill>
                <a:latin typeface="Century Gothic" panose="020B0502020202020204" pitchFamily="34" charset="0"/>
                <a:hlinkClick r:id="rId4"/>
              </a:rPr>
              <a:t>STEAM Education Resources Sharing Scheme</a:t>
            </a:r>
            <a:endParaRPr lang="en-US" altLang="zh-TW" sz="1400" kern="2000" dirty="0">
              <a:solidFill>
                <a:srgbClr val="FFFFFF"/>
              </a:solidFill>
              <a:latin typeface="Century Gothic" panose="020B0502020202020204" pitchFamily="34" charset="0"/>
            </a:endParaRPr>
          </a:p>
        </p:txBody>
      </p:sp>
      <p:sp>
        <p:nvSpPr>
          <p:cNvPr id="6" name="矩形 5">
            <a:extLst>
              <a:ext uri="{FF2B5EF4-FFF2-40B4-BE49-F238E27FC236}">
                <a16:creationId xmlns:a16="http://schemas.microsoft.com/office/drawing/2014/main" id="{C1E4678A-C2FC-4306-82DA-2F62E1F3D4CE}"/>
              </a:ext>
            </a:extLst>
          </p:cNvPr>
          <p:cNvSpPr/>
          <p:nvPr/>
        </p:nvSpPr>
        <p:spPr>
          <a:xfrm>
            <a:off x="349962" y="1584926"/>
            <a:ext cx="6135679" cy="1661993"/>
          </a:xfrm>
          <a:prstGeom prst="rect">
            <a:avLst/>
          </a:prstGeom>
          <a:noFill/>
        </p:spPr>
        <p:txBody>
          <a:bodyPr wrap="square">
            <a:spAutoFit/>
          </a:bodyPr>
          <a:lstStyle>
            <a:defPPr>
              <a:defRPr lang="en-US"/>
            </a:defPPr>
            <a:lvl1pPr algn="l" rtl="0" eaLnBrk="0" fontAlgn="base" hangingPunct="0">
              <a:spcBef>
                <a:spcPct val="0"/>
              </a:spcBef>
              <a:spcAft>
                <a:spcPct val="0"/>
              </a:spcAft>
              <a:defRPr sz="5000" kern="1200">
                <a:solidFill>
                  <a:schemeClr val="tx1"/>
                </a:solidFill>
                <a:latin typeface="Arial" panose="020B0604020202020204" pitchFamily="34" charset="0"/>
                <a:ea typeface="標楷體" panose="03000509000000000000" pitchFamily="65" charset="-120"/>
                <a:cs typeface="+mn-cs"/>
              </a:defRPr>
            </a:lvl1pPr>
            <a:lvl2pPr marL="457200" algn="l" rtl="0" eaLnBrk="0" fontAlgn="base" hangingPunct="0">
              <a:spcBef>
                <a:spcPct val="0"/>
              </a:spcBef>
              <a:spcAft>
                <a:spcPct val="0"/>
              </a:spcAft>
              <a:defRPr sz="5000" kern="1200">
                <a:solidFill>
                  <a:schemeClr val="tx1"/>
                </a:solidFill>
                <a:latin typeface="Arial" panose="020B0604020202020204" pitchFamily="34" charset="0"/>
                <a:ea typeface="標楷體" panose="03000509000000000000" pitchFamily="65" charset="-120"/>
                <a:cs typeface="+mn-cs"/>
              </a:defRPr>
            </a:lvl2pPr>
            <a:lvl3pPr marL="914400" algn="l" rtl="0" eaLnBrk="0" fontAlgn="base" hangingPunct="0">
              <a:spcBef>
                <a:spcPct val="0"/>
              </a:spcBef>
              <a:spcAft>
                <a:spcPct val="0"/>
              </a:spcAft>
              <a:defRPr sz="5000" kern="1200">
                <a:solidFill>
                  <a:schemeClr val="tx1"/>
                </a:solidFill>
                <a:latin typeface="Arial" panose="020B0604020202020204" pitchFamily="34" charset="0"/>
                <a:ea typeface="標楷體" panose="03000509000000000000" pitchFamily="65" charset="-120"/>
                <a:cs typeface="+mn-cs"/>
              </a:defRPr>
            </a:lvl3pPr>
            <a:lvl4pPr marL="1371600" algn="l" rtl="0" eaLnBrk="0" fontAlgn="base" hangingPunct="0">
              <a:spcBef>
                <a:spcPct val="0"/>
              </a:spcBef>
              <a:spcAft>
                <a:spcPct val="0"/>
              </a:spcAft>
              <a:defRPr sz="5000" kern="1200">
                <a:solidFill>
                  <a:schemeClr val="tx1"/>
                </a:solidFill>
                <a:latin typeface="Arial" panose="020B0604020202020204" pitchFamily="34" charset="0"/>
                <a:ea typeface="標楷體" panose="03000509000000000000" pitchFamily="65" charset="-120"/>
                <a:cs typeface="+mn-cs"/>
              </a:defRPr>
            </a:lvl4pPr>
            <a:lvl5pPr marL="1828800" algn="l" rtl="0" eaLnBrk="0" fontAlgn="base" hangingPunct="0">
              <a:spcBef>
                <a:spcPct val="0"/>
              </a:spcBef>
              <a:spcAft>
                <a:spcPct val="0"/>
              </a:spcAft>
              <a:defRPr sz="5000" kern="1200">
                <a:solidFill>
                  <a:schemeClr val="tx1"/>
                </a:solidFill>
                <a:latin typeface="Arial" panose="020B0604020202020204" pitchFamily="34" charset="0"/>
                <a:ea typeface="標楷體" panose="03000509000000000000" pitchFamily="65" charset="-120"/>
                <a:cs typeface="+mn-cs"/>
              </a:defRPr>
            </a:lvl5pPr>
            <a:lvl6pPr marL="2286000" algn="l" defTabSz="914400" rtl="0" eaLnBrk="1" latinLnBrk="0" hangingPunct="1">
              <a:defRPr sz="5000" kern="1200">
                <a:solidFill>
                  <a:schemeClr val="tx1"/>
                </a:solidFill>
                <a:latin typeface="Arial" panose="020B0604020202020204" pitchFamily="34" charset="0"/>
                <a:ea typeface="標楷體" panose="03000509000000000000" pitchFamily="65" charset="-120"/>
                <a:cs typeface="+mn-cs"/>
              </a:defRPr>
            </a:lvl6pPr>
            <a:lvl7pPr marL="2743200" algn="l" defTabSz="914400" rtl="0" eaLnBrk="1" latinLnBrk="0" hangingPunct="1">
              <a:defRPr sz="5000" kern="1200">
                <a:solidFill>
                  <a:schemeClr val="tx1"/>
                </a:solidFill>
                <a:latin typeface="Arial" panose="020B0604020202020204" pitchFamily="34" charset="0"/>
                <a:ea typeface="標楷體" panose="03000509000000000000" pitchFamily="65" charset="-120"/>
                <a:cs typeface="+mn-cs"/>
              </a:defRPr>
            </a:lvl7pPr>
            <a:lvl8pPr marL="3200400" algn="l" defTabSz="914400" rtl="0" eaLnBrk="1" latinLnBrk="0" hangingPunct="1">
              <a:defRPr sz="5000" kern="1200">
                <a:solidFill>
                  <a:schemeClr val="tx1"/>
                </a:solidFill>
                <a:latin typeface="Arial" panose="020B0604020202020204" pitchFamily="34" charset="0"/>
                <a:ea typeface="標楷體" panose="03000509000000000000" pitchFamily="65" charset="-120"/>
                <a:cs typeface="+mn-cs"/>
              </a:defRPr>
            </a:lvl8pPr>
            <a:lvl9pPr marL="3657600" algn="l" defTabSz="914400" rtl="0" eaLnBrk="1" latinLnBrk="0" hangingPunct="1">
              <a:defRPr sz="5000" kern="1200">
                <a:solidFill>
                  <a:schemeClr val="tx1"/>
                </a:solidFill>
                <a:latin typeface="Arial" panose="020B0604020202020204" pitchFamily="34" charset="0"/>
                <a:ea typeface="標楷體" panose="03000509000000000000" pitchFamily="65" charset="-120"/>
                <a:cs typeface="+mn-cs"/>
              </a:defRPr>
            </a:lvl9pPr>
          </a:lstStyle>
          <a:p>
            <a:pPr>
              <a:defRPr/>
            </a:pPr>
            <a:r>
              <a:rPr lang="en-US" altLang="zh-HK" sz="5400" dirty="0">
                <a:gradFill>
                  <a:gsLst>
                    <a:gs pos="34000">
                      <a:srgbClr val="82390C"/>
                    </a:gs>
                    <a:gs pos="90000">
                      <a:srgbClr val="FFC332"/>
                    </a:gs>
                  </a:gsLst>
                  <a:lin ang="5400000" scaled="0"/>
                </a:gradFill>
                <a:effectLst>
                  <a:innerShdw blurRad="88900">
                    <a:prstClr val="black">
                      <a:alpha val="42000"/>
                    </a:prstClr>
                  </a:innerShdw>
                </a:effectLst>
                <a:latin typeface="Helvetica LT Std" panose="020B0504020202020204" pitchFamily="34" charset="0"/>
              </a:rPr>
              <a:t>Unit 1</a:t>
            </a:r>
          </a:p>
          <a:p>
            <a:pPr>
              <a:defRPr/>
            </a:pPr>
            <a:r>
              <a:rPr lang="en-US" altLang="zh-TW" sz="4800" dirty="0">
                <a:gradFill>
                  <a:gsLst>
                    <a:gs pos="34000">
                      <a:srgbClr val="82390C"/>
                    </a:gs>
                    <a:gs pos="90000">
                      <a:srgbClr val="FFC332"/>
                    </a:gs>
                  </a:gsLst>
                  <a:lin ang="5400000" scaled="0"/>
                </a:gradFill>
                <a:effectLst>
                  <a:innerShdw blurRad="88900">
                    <a:prstClr val="black">
                      <a:alpha val="42000"/>
                    </a:prstClr>
                  </a:innerShdw>
                </a:effectLst>
                <a:latin typeface="Helvetica LT Std" panose="020B0504020202020204" pitchFamily="34" charset="0"/>
              </a:rPr>
              <a:t>Capturing the Light</a:t>
            </a:r>
          </a:p>
        </p:txBody>
      </p:sp>
      <p:sp>
        <p:nvSpPr>
          <p:cNvPr id="4" name="矩形 3">
            <a:hlinkClick r:id="rId4"/>
          </p:cNvPr>
          <p:cNvSpPr/>
          <p:nvPr/>
        </p:nvSpPr>
        <p:spPr>
          <a:xfrm>
            <a:off x="1572972" y="5033414"/>
            <a:ext cx="5193588" cy="4572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圖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414171" y="6082869"/>
            <a:ext cx="595052" cy="595052"/>
          </a:xfrm>
          <a:prstGeom prst="rect">
            <a:avLst/>
          </a:prstGeom>
        </p:spPr>
      </p:pic>
      <p:pic>
        <p:nvPicPr>
          <p:cNvPr id="2" name="圖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488" y="6212264"/>
            <a:ext cx="1005435" cy="373973"/>
          </a:xfrm>
          <a:prstGeom prst="rect">
            <a:avLst/>
          </a:prstGeom>
        </p:spPr>
      </p:pic>
    </p:spTree>
    <p:custDataLst>
      <p:tags r:id="rId1"/>
    </p:custDataLst>
    <p:extLst>
      <p:ext uri="{BB962C8B-B14F-4D97-AF65-F5344CB8AC3E}">
        <p14:creationId xmlns:p14="http://schemas.microsoft.com/office/powerpoint/2010/main" val="359324387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9"/>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Light Reflection</a:t>
            </a:r>
            <a:endParaRPr dirty="0">
              <a:solidFill>
                <a:schemeClr val="accent3">
                  <a:lumMod val="75000"/>
                </a:schemeClr>
              </a:solidFill>
              <a:latin typeface="Myriad Pro" panose="020B0503030403020204" pitchFamily="34" charset="0"/>
              <a:ea typeface="Adobe 黑体 Std R" pitchFamily="34" charset="-128"/>
            </a:endParaRPr>
          </a:p>
        </p:txBody>
      </p:sp>
      <p:sp>
        <p:nvSpPr>
          <p:cNvPr id="265" name="Google Shape;265;p9"/>
          <p:cNvSpPr txBox="1"/>
          <p:nvPr/>
        </p:nvSpPr>
        <p:spPr>
          <a:xfrm>
            <a:off x="3116348" y="1243050"/>
            <a:ext cx="5394153"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u="sng">
                <a:solidFill>
                  <a:srgbClr val="C00000"/>
                </a:solidFill>
                <a:latin typeface="Open Sans"/>
                <a:ea typeface="Open Sans"/>
                <a:cs typeface="Open Sans"/>
                <a:sym typeface="Open Sans"/>
              </a:rPr>
              <a:t>Question time! </a:t>
            </a:r>
            <a:r>
              <a:rPr lang="en-US" sz="2800" b="1" u="sng" dirty="0">
                <a:solidFill>
                  <a:srgbClr val="C00000"/>
                </a:solidFill>
                <a:latin typeface="Open Sans"/>
                <a:ea typeface="Open Sans"/>
                <a:cs typeface="Open Sans"/>
                <a:sym typeface="Open Sans"/>
              </a:rPr>
              <a:t>Very difficult!</a:t>
            </a:r>
            <a:endParaRPr dirty="0"/>
          </a:p>
        </p:txBody>
      </p:sp>
      <p:pic>
        <p:nvPicPr>
          <p:cNvPr id="266" name="Google Shape;266;p9"/>
          <p:cNvPicPr preferRelativeResize="0"/>
          <p:nvPr/>
        </p:nvPicPr>
        <p:blipFill rotWithShape="1">
          <a:blip r:embed="rId3">
            <a:alphaModFix/>
          </a:blip>
          <a:srcRect/>
          <a:stretch/>
        </p:blipFill>
        <p:spPr>
          <a:xfrm>
            <a:off x="1993443" y="2839420"/>
            <a:ext cx="2561045" cy="2949776"/>
          </a:xfrm>
          <a:prstGeom prst="rect">
            <a:avLst/>
          </a:prstGeom>
          <a:noFill/>
          <a:ln>
            <a:noFill/>
          </a:ln>
        </p:spPr>
      </p:pic>
      <p:sp>
        <p:nvSpPr>
          <p:cNvPr id="267" name="Google Shape;267;p9"/>
          <p:cNvSpPr txBox="1"/>
          <p:nvPr/>
        </p:nvSpPr>
        <p:spPr>
          <a:xfrm>
            <a:off x="1739670" y="1791901"/>
            <a:ext cx="9266584" cy="70784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dirty="0">
                <a:solidFill>
                  <a:schemeClr val="accent2"/>
                </a:solidFill>
                <a:latin typeface="Myriad Pro" panose="020B0503030403020204" pitchFamily="34" charset="0"/>
                <a:ea typeface="Adobe 黑体 Std R" pitchFamily="34" charset="-128"/>
                <a:sym typeface="Open Sans"/>
              </a:rPr>
              <a:t>Try to explain why the incoming light ray and the outgoing light ray in the following graph are always parallel to each other</a:t>
            </a:r>
            <a:endParaRPr sz="2000" b="1" dirty="0">
              <a:solidFill>
                <a:schemeClr val="accent2"/>
              </a:solidFill>
              <a:latin typeface="Myriad Pro" panose="020B0503030403020204" pitchFamily="34" charset="0"/>
              <a:ea typeface="Adobe 黑体 Std R" pitchFamily="34" charset="-128"/>
              <a:sym typeface="Open Sans"/>
            </a:endParaRPr>
          </a:p>
        </p:txBody>
      </p:sp>
      <p:grpSp>
        <p:nvGrpSpPr>
          <p:cNvPr id="268" name="Google Shape;268;p9"/>
          <p:cNvGrpSpPr/>
          <p:nvPr/>
        </p:nvGrpSpPr>
        <p:grpSpPr>
          <a:xfrm>
            <a:off x="4975668" y="3606987"/>
            <a:ext cx="5221331" cy="2007963"/>
            <a:chOff x="4656084" y="2499845"/>
            <a:chExt cx="5221331" cy="2007963"/>
          </a:xfrm>
        </p:grpSpPr>
        <p:sp>
          <p:nvSpPr>
            <p:cNvPr id="269" name="Google Shape;269;p9"/>
            <p:cNvSpPr/>
            <p:nvPr/>
          </p:nvSpPr>
          <p:spPr>
            <a:xfrm>
              <a:off x="4656084" y="2499845"/>
              <a:ext cx="4298334" cy="2007963"/>
            </a:xfrm>
            <a:prstGeom prst="roundRect">
              <a:avLst>
                <a:gd name="adj" fmla="val 16667"/>
              </a:avLst>
            </a:prstGeom>
            <a:solidFill>
              <a:srgbClr val="EAF5D6"/>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nvGrpSpPr>
            <p:cNvPr id="270" name="Google Shape;270;p9"/>
            <p:cNvGrpSpPr/>
            <p:nvPr/>
          </p:nvGrpSpPr>
          <p:grpSpPr>
            <a:xfrm>
              <a:off x="4848473" y="2646287"/>
              <a:ext cx="5028942" cy="1790423"/>
              <a:chOff x="4863391" y="2614412"/>
              <a:chExt cx="5028942" cy="1790423"/>
            </a:xfrm>
          </p:grpSpPr>
          <p:sp>
            <p:nvSpPr>
              <p:cNvPr id="271" name="Google Shape;271;p9"/>
              <p:cNvSpPr txBox="1"/>
              <p:nvPr/>
            </p:nvSpPr>
            <p:spPr>
              <a:xfrm>
                <a:off x="4863391" y="3204506"/>
                <a:ext cx="4105945"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rgbClr val="7030A0"/>
                    </a:solidFill>
                    <a:latin typeface="Open Sans"/>
                    <a:ea typeface="Open Sans"/>
                    <a:cs typeface="Open Sans"/>
                    <a:sym typeface="Open Sans"/>
                  </a:rPr>
                  <a:t>Hints: </a:t>
                </a:r>
                <a:br>
                  <a:rPr lang="en-US" sz="2400" b="1" dirty="0">
                    <a:solidFill>
                      <a:srgbClr val="7030A0"/>
                    </a:solidFill>
                    <a:latin typeface="Open Sans"/>
                    <a:ea typeface="Open Sans"/>
                    <a:cs typeface="Open Sans"/>
                    <a:sym typeface="Open Sans"/>
                  </a:rPr>
                </a:br>
                <a:r>
                  <a:rPr lang="en-US" sz="2400" b="1" dirty="0">
                    <a:solidFill>
                      <a:srgbClr val="7030A0"/>
                    </a:solidFill>
                    <a:latin typeface="Open Sans"/>
                    <a:ea typeface="Open Sans"/>
                    <a:cs typeface="Open Sans"/>
                    <a:sym typeface="Open Sans"/>
                  </a:rPr>
                  <a:t>1. Angle sum of a triangle</a:t>
                </a:r>
                <a:endParaRPr dirty="0"/>
              </a:p>
              <a:p>
                <a:pPr marL="0" marR="0" lvl="0" indent="0" algn="l" rtl="0">
                  <a:spcBef>
                    <a:spcPts val="0"/>
                  </a:spcBef>
                  <a:spcAft>
                    <a:spcPts val="0"/>
                  </a:spcAft>
                  <a:buNone/>
                </a:pPr>
                <a:r>
                  <a:rPr lang="en-US" sz="2400" b="1" dirty="0">
                    <a:solidFill>
                      <a:srgbClr val="7030A0"/>
                    </a:solidFill>
                    <a:latin typeface="Open Sans"/>
                    <a:ea typeface="Open Sans"/>
                    <a:cs typeface="Open Sans"/>
                    <a:sym typeface="Open Sans"/>
                  </a:rPr>
                  <a:t>2. Alternate angles equal</a:t>
                </a:r>
                <a:endParaRPr sz="2400" b="1" dirty="0">
                  <a:solidFill>
                    <a:srgbClr val="7030A0"/>
                  </a:solidFill>
                  <a:latin typeface="Open Sans"/>
                  <a:ea typeface="Open Sans"/>
                  <a:cs typeface="Open Sans"/>
                  <a:sym typeface="Open Sans"/>
                </a:endParaRPr>
              </a:p>
            </p:txBody>
          </p:sp>
          <p:sp>
            <p:nvSpPr>
              <p:cNvPr id="272" name="Google Shape;272;p9"/>
              <p:cNvSpPr txBox="1"/>
              <p:nvPr/>
            </p:nvSpPr>
            <p:spPr>
              <a:xfrm>
                <a:off x="5178037" y="2614412"/>
                <a:ext cx="4714296"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i="1" u="sng" dirty="0">
                    <a:solidFill>
                      <a:srgbClr val="EC4714"/>
                    </a:solidFill>
                    <a:latin typeface="Open Sans"/>
                    <a:ea typeface="Open Sans"/>
                    <a:cs typeface="Open Sans"/>
                    <a:sym typeface="Open Sans"/>
                  </a:rPr>
                  <a:t>Still remember?</a:t>
                </a:r>
                <a:endParaRPr sz="3200" b="1" i="1" u="sng" dirty="0">
                  <a:solidFill>
                    <a:srgbClr val="EC4714"/>
                  </a:solidFill>
                  <a:latin typeface="Open Sans"/>
                  <a:ea typeface="Open Sans"/>
                  <a:cs typeface="Open Sans"/>
                  <a:sym typeface="Open Sans"/>
                </a:endParaRPr>
              </a:p>
            </p:txBody>
          </p:sp>
        </p:grpSp>
      </p:grpSp>
      <p:sp>
        <p:nvSpPr>
          <p:cNvPr id="12" name="Google Shape;230;p6"/>
          <p:cNvSpPr txBox="1"/>
          <p:nvPr/>
        </p:nvSpPr>
        <p:spPr>
          <a:xfrm>
            <a:off x="1529540" y="5986830"/>
            <a:ext cx="3638517" cy="261570"/>
          </a:xfrm>
          <a:prstGeom prst="rect">
            <a:avLst/>
          </a:prstGeom>
          <a:noFill/>
          <a:ln>
            <a:noFill/>
          </a:ln>
        </p:spPr>
        <p:txBody>
          <a:bodyPr spcFirstLastPara="1" wrap="square" lIns="91425" tIns="45700" rIns="91425" bIns="45700" anchor="t" anchorCtr="0">
            <a:spAutoFit/>
          </a:bodyPr>
          <a:lstStyle/>
          <a:p>
            <a:r>
              <a:rPr lang="en-US" sz="1100" dirty="0">
                <a:solidFill>
                  <a:schemeClr val="dk1"/>
                </a:solidFill>
                <a:latin typeface="Open Sans"/>
                <a:ea typeface="Open Sans"/>
                <a:cs typeface="Open Sans"/>
                <a:sym typeface="Open Sans"/>
              </a:rPr>
              <a:t>Source: </a:t>
            </a:r>
            <a:r>
              <a:rPr lang="en-US" sz="1100" dirty="0">
                <a:solidFill>
                  <a:schemeClr val="dk1"/>
                </a:solidFill>
                <a:latin typeface="Open Sans"/>
                <a:ea typeface="Open Sans"/>
                <a:cs typeface="Open Sans"/>
                <a:sym typeface="Open Sans"/>
                <a:hlinkClick r:id="rId4"/>
              </a:rPr>
              <a:t>Libretexts Chemistry</a:t>
            </a:r>
            <a:r>
              <a:rPr lang="en-US" sz="1100" dirty="0">
                <a:solidFill>
                  <a:schemeClr val="dk1"/>
                </a:solidFill>
                <a:latin typeface="Open Sans"/>
                <a:ea typeface="Open Sans"/>
                <a:cs typeface="Open Sans"/>
                <a:sym typeface="Open Sans"/>
              </a:rPr>
              <a:t> license under </a:t>
            </a:r>
            <a:r>
              <a:rPr lang="en-US" sz="1100" dirty="0">
                <a:hlinkClick r:id="rId5"/>
              </a:rPr>
              <a:t>(CC BY 4.0)</a:t>
            </a:r>
            <a:endParaRPr lang="en-US" sz="1100" dirty="0"/>
          </a:p>
        </p:txBody>
      </p:sp>
      <p:sp>
        <p:nvSpPr>
          <p:cNvPr id="13"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10</a:t>
            </a:fld>
            <a:endParaRPr lang="zh-HK" alt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1" name="Google Shape;181;p4"/>
          <p:cNvSpPr txBox="1"/>
          <p:nvPr/>
        </p:nvSpPr>
        <p:spPr>
          <a:xfrm>
            <a:off x="3692145" y="583180"/>
            <a:ext cx="2980303" cy="95406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b="1" u="sng" dirty="0">
                <a:solidFill>
                  <a:srgbClr val="00B050"/>
                </a:solidFill>
                <a:latin typeface="Open Sans"/>
                <a:ea typeface="Open Sans"/>
                <a:cs typeface="Open Sans"/>
                <a:sym typeface="Open Sans"/>
              </a:rPr>
              <a:t>The properties of light:</a:t>
            </a:r>
            <a:endParaRPr dirty="0"/>
          </a:p>
        </p:txBody>
      </p:sp>
      <p:grpSp>
        <p:nvGrpSpPr>
          <p:cNvPr id="182" name="Google Shape;182;p4"/>
          <p:cNvGrpSpPr/>
          <p:nvPr/>
        </p:nvGrpSpPr>
        <p:grpSpPr>
          <a:xfrm>
            <a:off x="3209269" y="1807177"/>
            <a:ext cx="4234315" cy="4234315"/>
            <a:chOff x="426346" y="0"/>
            <a:chExt cx="4234315" cy="4234315"/>
          </a:xfrm>
        </p:grpSpPr>
        <p:sp>
          <p:nvSpPr>
            <p:cNvPr id="183" name="Google Shape;183;p4"/>
            <p:cNvSpPr/>
            <p:nvPr/>
          </p:nvSpPr>
          <p:spPr>
            <a:xfrm>
              <a:off x="426346" y="0"/>
              <a:ext cx="4234315" cy="4234315"/>
            </a:xfrm>
            <a:prstGeom prst="diamond">
              <a:avLst/>
            </a:prstGeom>
            <a:solidFill>
              <a:srgbClr val="CDE7DF"/>
            </a:soli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4"/>
            <p:cNvSpPr/>
            <p:nvPr/>
          </p:nvSpPr>
          <p:spPr>
            <a:xfrm>
              <a:off x="2607018" y="402259"/>
              <a:ext cx="1651382" cy="1651382"/>
            </a:xfrm>
            <a:prstGeom prst="roundRect">
              <a:avLst>
                <a:gd name="adj" fmla="val 16667"/>
              </a:avLst>
            </a:prstGeom>
            <a:gradFill>
              <a:gsLst>
                <a:gs pos="0">
                  <a:srgbClr val="56C3A7">
                    <a:alpha val="76862"/>
                  </a:srgbClr>
                </a:gs>
                <a:gs pos="78000">
                  <a:srgbClr val="3DAF94">
                    <a:alpha val="76862"/>
                  </a:srgbClr>
                </a:gs>
                <a:gs pos="100000">
                  <a:srgbClr val="3DAF94">
                    <a:alpha val="76862"/>
                  </a:srgbClr>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4"/>
            <p:cNvSpPr txBox="1"/>
            <p:nvPr/>
          </p:nvSpPr>
          <p:spPr>
            <a:xfrm>
              <a:off x="2687632" y="482873"/>
              <a:ext cx="1490154" cy="1490154"/>
            </a:xfrm>
            <a:prstGeom prst="rect">
              <a:avLst/>
            </a:prstGeom>
            <a:ln/>
          </p:spPr>
          <p:style>
            <a:lnRef idx="3">
              <a:schemeClr val="lt1"/>
            </a:lnRef>
            <a:fillRef idx="1">
              <a:schemeClr val="accent6"/>
            </a:fillRef>
            <a:effectRef idx="1">
              <a:schemeClr val="accent6"/>
            </a:effectRef>
            <a:fontRef idx="minor">
              <a:schemeClr val="lt1"/>
            </a:fontRef>
          </p:style>
          <p:txBody>
            <a:bodyPr spcFirstLastPara="1" wrap="square" lIns="83800" tIns="83800" rIns="83800" bIns="83800" anchor="ctr" anchorCtr="0">
              <a:noAutofit/>
            </a:bodyPr>
            <a:lstStyle>
              <a:defPPr marR="0" lvl="0" algn="l" rtl="0">
                <a:lnSpc>
                  <a:spcPct val="100000"/>
                </a:lnSpc>
                <a:spcBef>
                  <a:spcPts val="0"/>
                </a:spcBef>
                <a:spcAft>
                  <a:spcPts val="0"/>
                </a:spcAft>
              </a:defPPr>
              <a:lvl1pPr marL="0" indent="0" algn="ctr">
                <a:lnSpc>
                  <a:spcPct val="90000"/>
                </a:lnSpc>
                <a:buNone/>
                <a:defRPr sz="2200">
                  <a:solidFill>
                    <a:schemeClr val="lt1"/>
                  </a:solidFill>
                  <a:latin typeface="Trebuchet MS"/>
                  <a:ea typeface="Trebuchet MS"/>
                  <a:cs typeface="Trebuchet M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dirty="0">
                  <a:sym typeface="Trebuchet MS"/>
                </a:rPr>
                <a:t>Refraction</a:t>
              </a:r>
              <a:endParaRPr dirty="0">
                <a:sym typeface="Trebuchet MS"/>
              </a:endParaRPr>
            </a:p>
          </p:txBody>
        </p:sp>
        <p:sp>
          <p:nvSpPr>
            <p:cNvPr id="188" name="Google Shape;188;p4"/>
            <p:cNvSpPr/>
            <p:nvPr/>
          </p:nvSpPr>
          <p:spPr>
            <a:xfrm>
              <a:off x="828606" y="2180672"/>
              <a:ext cx="1651382" cy="1651382"/>
            </a:xfrm>
            <a:prstGeom prst="roundRect">
              <a:avLst>
                <a:gd name="adj" fmla="val 16667"/>
              </a:avLst>
            </a:prstGeom>
            <a:gradFill>
              <a:gsLst>
                <a:gs pos="0">
                  <a:srgbClr val="56C3A7">
                    <a:alpha val="63137"/>
                  </a:srgbClr>
                </a:gs>
                <a:gs pos="78000">
                  <a:srgbClr val="3DAF94">
                    <a:alpha val="63137"/>
                  </a:srgbClr>
                </a:gs>
                <a:gs pos="100000">
                  <a:srgbClr val="3DAF94">
                    <a:alpha val="63137"/>
                  </a:srgbClr>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4"/>
            <p:cNvSpPr txBox="1"/>
            <p:nvPr/>
          </p:nvSpPr>
          <p:spPr>
            <a:xfrm>
              <a:off x="909220" y="2261286"/>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a:solidFill>
                    <a:schemeClr val="lt1"/>
                  </a:solidFill>
                  <a:latin typeface="Trebuchet MS"/>
                  <a:ea typeface="Trebuchet MS"/>
                  <a:cs typeface="Trebuchet MS"/>
                  <a:sym typeface="Trebuchet MS"/>
                </a:rPr>
                <a:t>Wave</a:t>
              </a:r>
              <a:endParaRPr sz="2200">
                <a:solidFill>
                  <a:schemeClr val="lt1"/>
                </a:solidFill>
                <a:latin typeface="Trebuchet MS"/>
                <a:ea typeface="Trebuchet MS"/>
                <a:cs typeface="Trebuchet MS"/>
                <a:sym typeface="Trebuchet MS"/>
              </a:endParaRPr>
            </a:p>
          </p:txBody>
        </p:sp>
        <p:sp>
          <p:nvSpPr>
            <p:cNvPr id="190" name="Google Shape;190;p4"/>
            <p:cNvSpPr/>
            <p:nvPr/>
          </p:nvSpPr>
          <p:spPr>
            <a:xfrm>
              <a:off x="2607018" y="2180672"/>
              <a:ext cx="1651382" cy="1651382"/>
            </a:xfrm>
            <a:prstGeom prst="roundRect">
              <a:avLst>
                <a:gd name="adj" fmla="val 16667"/>
              </a:avLst>
            </a:prstGeom>
            <a:gradFill>
              <a:gsLst>
                <a:gs pos="0">
                  <a:srgbClr val="56C3A7">
                    <a:alpha val="49803"/>
                  </a:srgbClr>
                </a:gs>
                <a:gs pos="78000">
                  <a:srgbClr val="3DAF94">
                    <a:alpha val="49803"/>
                  </a:srgbClr>
                </a:gs>
                <a:gs pos="100000">
                  <a:srgbClr val="3DAF94">
                    <a:alpha val="49803"/>
                  </a:srgbClr>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4"/>
            <p:cNvSpPr txBox="1"/>
            <p:nvPr/>
          </p:nvSpPr>
          <p:spPr>
            <a:xfrm>
              <a:off x="2687632" y="2261286"/>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a:solidFill>
                    <a:schemeClr val="lt1"/>
                  </a:solidFill>
                  <a:latin typeface="Trebuchet MS"/>
                  <a:ea typeface="Trebuchet MS"/>
                  <a:cs typeface="Trebuchet MS"/>
                  <a:sym typeface="Trebuchet MS"/>
                </a:rPr>
                <a:t>Particle</a:t>
              </a:r>
              <a:endParaRPr sz="2200">
                <a:solidFill>
                  <a:schemeClr val="lt1"/>
                </a:solidFill>
                <a:latin typeface="Trebuchet MS"/>
                <a:ea typeface="Trebuchet MS"/>
                <a:cs typeface="Trebuchet MS"/>
                <a:sym typeface="Trebuchet MS"/>
              </a:endParaRPr>
            </a:p>
          </p:txBody>
        </p:sp>
      </p:grpSp>
      <p:pic>
        <p:nvPicPr>
          <p:cNvPr id="2050" name="Picture 2" descr="Free 玻璃建筑的低角度摄影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800" y="1773291"/>
            <a:ext cx="1822552" cy="273930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ree 不堅固的, 動態, 壁紙 的 免费素材图片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811" y="4177824"/>
            <a:ext cx="2997783" cy="225284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Free cg, vfx, 動畫 的 免费素材图片 Stock Phot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2738" y="3624825"/>
            <a:ext cx="2025805" cy="303870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Free 人拿着镜头球 Stock Photo"/>
          <p:cNvPicPr>
            <a:picLocks noChangeAspect="1" noChangeArrowheads="1"/>
          </p:cNvPicPr>
          <p:nvPr/>
        </p:nvPicPr>
        <p:blipFill rotWithShape="1">
          <a:blip r:embed="rId6">
            <a:extLst>
              <a:ext uri="{28A0092B-C50C-407E-A947-70E740481C1C}">
                <a14:useLocalDpi xmlns:a14="http://schemas.microsoft.com/office/drawing/2010/main" val="0"/>
              </a:ext>
            </a:extLst>
          </a:blip>
          <a:srcRect l="20425" t="27565" r="27391" b="1"/>
          <a:stretch/>
        </p:blipFill>
        <p:spPr bwMode="auto">
          <a:xfrm>
            <a:off x="8173180" y="1008390"/>
            <a:ext cx="2824920" cy="2616435"/>
          </a:xfrm>
          <a:prstGeom prst="rect">
            <a:avLst/>
          </a:prstGeom>
          <a:noFill/>
          <a:extLst>
            <a:ext uri="{909E8E84-426E-40DD-AFC4-6F175D3DCCD1}">
              <a14:hiddenFill xmlns:a14="http://schemas.microsoft.com/office/drawing/2010/main">
                <a:solidFill>
                  <a:srgbClr val="FFFFFF"/>
                </a:solidFill>
              </a14:hiddenFill>
            </a:ext>
          </a:extLst>
        </p:spPr>
      </p:pic>
      <p:sp>
        <p:nvSpPr>
          <p:cNvPr id="19" name="Google Shape;560;p22"/>
          <p:cNvSpPr/>
          <p:nvPr/>
        </p:nvSpPr>
        <p:spPr>
          <a:xfrm>
            <a:off x="3586129" y="2196736"/>
            <a:ext cx="1651382" cy="1651382"/>
          </a:xfrm>
          <a:prstGeom prst="roundRect">
            <a:avLst>
              <a:gd name="adj" fmla="val 16667"/>
            </a:avLst>
          </a:prstGeom>
          <a:solidFill>
            <a:srgbClr val="BFBFBF"/>
          </a:soli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561;p22"/>
          <p:cNvSpPr txBox="1"/>
          <p:nvPr/>
        </p:nvSpPr>
        <p:spPr>
          <a:xfrm>
            <a:off x="3666743" y="2277350"/>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a:solidFill>
                  <a:schemeClr val="lt1"/>
                </a:solidFill>
                <a:latin typeface="Trebuchet MS"/>
                <a:ea typeface="Trebuchet MS"/>
                <a:cs typeface="Trebuchet MS"/>
                <a:sym typeface="Trebuchet MS"/>
              </a:rPr>
              <a:t>Reflection</a:t>
            </a:r>
            <a:endParaRPr sz="2200">
              <a:solidFill>
                <a:schemeClr val="lt1"/>
              </a:solidFill>
              <a:latin typeface="Trebuchet MS"/>
              <a:ea typeface="Trebuchet MS"/>
              <a:cs typeface="Trebuchet MS"/>
              <a:sym typeface="Trebuchet MS"/>
            </a:endParaRPr>
          </a:p>
        </p:txBody>
      </p:sp>
      <p:sp>
        <p:nvSpPr>
          <p:cNvPr id="17"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11</a:t>
            </a:fld>
            <a:endParaRPr lang="zh-HK" altLang="en-US" dirty="0"/>
          </a:p>
        </p:txBody>
      </p:sp>
    </p:spTree>
    <p:extLst>
      <p:ext uri="{BB962C8B-B14F-4D97-AF65-F5344CB8AC3E}">
        <p14:creationId xmlns:p14="http://schemas.microsoft.com/office/powerpoint/2010/main" val="2102587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11"/>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Light Refraction</a:t>
            </a:r>
            <a:endParaRPr dirty="0">
              <a:solidFill>
                <a:schemeClr val="accent3">
                  <a:lumMod val="75000"/>
                </a:schemeClr>
              </a:solidFill>
              <a:latin typeface="Myriad Pro" panose="020B0503030403020204" pitchFamily="34" charset="0"/>
              <a:ea typeface="Adobe 黑体 Std R" pitchFamily="34" charset="-128"/>
            </a:endParaRPr>
          </a:p>
        </p:txBody>
      </p:sp>
      <p:sp>
        <p:nvSpPr>
          <p:cNvPr id="299" name="Google Shape;299;p11"/>
          <p:cNvSpPr txBox="1"/>
          <p:nvPr/>
        </p:nvSpPr>
        <p:spPr>
          <a:xfrm>
            <a:off x="3261556" y="1345625"/>
            <a:ext cx="5374444"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b="1" u="sng" dirty="0">
                <a:solidFill>
                  <a:srgbClr val="FF0066"/>
                </a:solidFill>
                <a:latin typeface="Open Sans"/>
                <a:ea typeface="Open Sans"/>
                <a:cs typeface="Open Sans"/>
                <a:sym typeface="Open Sans"/>
              </a:rPr>
              <a:t>Can you bend the light?</a:t>
            </a:r>
            <a:endParaRPr sz="3200" b="1" u="sng" dirty="0">
              <a:solidFill>
                <a:srgbClr val="FF0066"/>
              </a:solidFill>
              <a:latin typeface="Open Sans"/>
              <a:ea typeface="Open Sans"/>
              <a:cs typeface="Open Sans"/>
              <a:sym typeface="Open Sans"/>
            </a:endParaRPr>
          </a:p>
        </p:txBody>
      </p:sp>
      <p:grpSp>
        <p:nvGrpSpPr>
          <p:cNvPr id="300" name="Google Shape;300;p11"/>
          <p:cNvGrpSpPr/>
          <p:nvPr/>
        </p:nvGrpSpPr>
        <p:grpSpPr>
          <a:xfrm>
            <a:off x="2197601" y="2016213"/>
            <a:ext cx="6632029" cy="1947960"/>
            <a:chOff x="0" y="8737"/>
            <a:chExt cx="6632029" cy="1947960"/>
          </a:xfrm>
        </p:grpSpPr>
        <p:sp>
          <p:nvSpPr>
            <p:cNvPr id="301" name="Google Shape;301;p11"/>
            <p:cNvSpPr/>
            <p:nvPr/>
          </p:nvSpPr>
          <p:spPr>
            <a:xfrm>
              <a:off x="0" y="8737"/>
              <a:ext cx="6632029" cy="933660"/>
            </a:xfrm>
            <a:prstGeom prst="roundRect">
              <a:avLst>
                <a:gd name="adj" fmla="val 16667"/>
              </a:avLst>
            </a:prstGeom>
            <a:gradFill>
              <a:gsLst>
                <a:gs pos="0">
                  <a:srgbClr val="4CAC76"/>
                </a:gs>
                <a:gs pos="78000">
                  <a:srgbClr val="2E9862"/>
                </a:gs>
                <a:gs pos="100000">
                  <a:srgbClr val="2E9862"/>
                </a:gs>
              </a:gsLst>
              <a:lin ang="5400000" scaled="0"/>
            </a:gradFill>
            <a:ln>
              <a:noFill/>
            </a:ln>
            <a:effectLst>
              <a:outerShdw blurRad="50800" dist="381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11"/>
            <p:cNvSpPr txBox="1"/>
            <p:nvPr/>
          </p:nvSpPr>
          <p:spPr>
            <a:xfrm>
              <a:off x="45578" y="54315"/>
              <a:ext cx="6540873" cy="842504"/>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None/>
              </a:pPr>
              <a:r>
                <a:rPr lang="en-US" sz="2400" b="1">
                  <a:solidFill>
                    <a:schemeClr val="lt1"/>
                  </a:solidFill>
                  <a:latin typeface="Open Sans"/>
                  <a:ea typeface="Open Sans"/>
                  <a:cs typeface="Open Sans"/>
                  <a:sym typeface="Open Sans"/>
                </a:rPr>
                <a:t>A light beam can be parallel, divergent or convergent</a:t>
              </a:r>
              <a:endParaRPr/>
            </a:p>
          </p:txBody>
        </p:sp>
        <p:sp>
          <p:nvSpPr>
            <p:cNvPr id="303" name="Google Shape;303;p11"/>
            <p:cNvSpPr/>
            <p:nvPr/>
          </p:nvSpPr>
          <p:spPr>
            <a:xfrm>
              <a:off x="0" y="1023037"/>
              <a:ext cx="6632029" cy="933660"/>
            </a:xfrm>
            <a:prstGeom prst="roundRect">
              <a:avLst>
                <a:gd name="adj" fmla="val 16667"/>
              </a:avLst>
            </a:prstGeom>
            <a:gradFill>
              <a:gsLst>
                <a:gs pos="0">
                  <a:srgbClr val="53C4A7"/>
                </a:gs>
                <a:gs pos="78000">
                  <a:srgbClr val="3BAF93"/>
                </a:gs>
                <a:gs pos="100000">
                  <a:srgbClr val="3BAF93"/>
                </a:gs>
              </a:gsLst>
              <a:lin ang="5400000" scaled="0"/>
            </a:gradFill>
            <a:ln>
              <a:noFill/>
            </a:ln>
            <a:effectLst>
              <a:outerShdw blurRad="50800" dist="381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11"/>
            <p:cNvSpPr txBox="1"/>
            <p:nvPr/>
          </p:nvSpPr>
          <p:spPr>
            <a:xfrm>
              <a:off x="45578" y="1068615"/>
              <a:ext cx="6540873" cy="842504"/>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None/>
              </a:pPr>
              <a:r>
                <a:rPr lang="en-US" sz="2400" b="1">
                  <a:solidFill>
                    <a:schemeClr val="lt1"/>
                  </a:solidFill>
                  <a:latin typeface="Open Sans"/>
                  <a:ea typeface="Open Sans"/>
                  <a:cs typeface="Open Sans"/>
                  <a:sym typeface="Open Sans"/>
                </a:rPr>
                <a:t>But always straight!</a:t>
              </a:r>
              <a:endParaRPr/>
            </a:p>
          </p:txBody>
        </p:sp>
      </p:grpSp>
      <p:pic>
        <p:nvPicPr>
          <p:cNvPr id="305" name="Google Shape;305;p11" descr="https://1.bp.blogspot.com/-A3vEN5tF5MQ/Xf4jbYaXD9I/AAAAAAAABb0/ozOIMDQTAN8TSTCNCKyJCYUdbGW-myTTACLcBGAsYHQ/s1600/parallel-beam-of-light.jpg"/>
          <p:cNvPicPr preferRelativeResize="0"/>
          <p:nvPr/>
        </p:nvPicPr>
        <p:blipFill rotWithShape="1">
          <a:blip r:embed="rId3">
            <a:alphaModFix/>
          </a:blip>
          <a:srcRect/>
          <a:stretch/>
        </p:blipFill>
        <p:spPr>
          <a:xfrm>
            <a:off x="402747" y="4900137"/>
            <a:ext cx="3589707" cy="1147639"/>
          </a:xfrm>
          <a:prstGeom prst="rect">
            <a:avLst/>
          </a:prstGeom>
          <a:noFill/>
          <a:ln>
            <a:noFill/>
          </a:ln>
        </p:spPr>
      </p:pic>
      <p:pic>
        <p:nvPicPr>
          <p:cNvPr id="306" name="Google Shape;306;p11" descr="https://1.bp.blogspot.com/-DQ-8rYQ2-9Q/Xf423Ni_wnI/AAAAAAAABcE/Z_c7zlOeK9E2T41OL2VgcQciid7Hpwd1gCLcBGAsYHQ/s1600/diverging-beam-of-light.jpg"/>
          <p:cNvPicPr preferRelativeResize="0"/>
          <p:nvPr/>
        </p:nvPicPr>
        <p:blipFill rotWithShape="1">
          <a:blip r:embed="rId4">
            <a:alphaModFix/>
          </a:blip>
          <a:srcRect/>
          <a:stretch/>
        </p:blipFill>
        <p:spPr>
          <a:xfrm flipH="1">
            <a:off x="3589640" y="4772987"/>
            <a:ext cx="3589707" cy="1498998"/>
          </a:xfrm>
          <a:prstGeom prst="rect">
            <a:avLst/>
          </a:prstGeom>
          <a:noFill/>
          <a:ln>
            <a:noFill/>
          </a:ln>
        </p:spPr>
      </p:pic>
      <p:pic>
        <p:nvPicPr>
          <p:cNvPr id="307" name="Google Shape;307;p11" descr="https://1.bp.blogspot.com/-wSfdpaExr8o/Xf45wDDlY1I/AAAAAAAABcQ/RRhgjk7m5Z4STb6G_5TDjsDTAuG6Xqp3wCLcBGAsYHQ/s1600/converging-beam-of-light.jpg"/>
          <p:cNvPicPr preferRelativeResize="0"/>
          <p:nvPr/>
        </p:nvPicPr>
        <p:blipFill rotWithShape="1">
          <a:blip r:embed="rId5">
            <a:alphaModFix/>
          </a:blip>
          <a:srcRect/>
          <a:stretch/>
        </p:blipFill>
        <p:spPr>
          <a:xfrm>
            <a:off x="7034777" y="4864819"/>
            <a:ext cx="3589705" cy="1255659"/>
          </a:xfrm>
          <a:prstGeom prst="rect">
            <a:avLst/>
          </a:prstGeom>
          <a:noFill/>
          <a:ln>
            <a:noFill/>
          </a:ln>
        </p:spPr>
      </p:pic>
      <p:sp>
        <p:nvSpPr>
          <p:cNvPr id="308" name="Google Shape;308;p11"/>
          <p:cNvSpPr txBox="1"/>
          <p:nvPr/>
        </p:nvSpPr>
        <p:spPr>
          <a:xfrm>
            <a:off x="722875" y="4449571"/>
            <a:ext cx="2650640"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u="sng" dirty="0">
                <a:solidFill>
                  <a:srgbClr val="FF0066"/>
                </a:solidFill>
                <a:latin typeface="Open Sans"/>
                <a:ea typeface="Open Sans"/>
                <a:cs typeface="Open Sans"/>
                <a:sym typeface="Open Sans"/>
              </a:rPr>
              <a:t>Parallel light beam</a:t>
            </a:r>
            <a:endParaRPr dirty="0"/>
          </a:p>
        </p:txBody>
      </p:sp>
      <p:sp>
        <p:nvSpPr>
          <p:cNvPr id="309" name="Google Shape;309;p11"/>
          <p:cNvSpPr txBox="1"/>
          <p:nvPr/>
        </p:nvSpPr>
        <p:spPr>
          <a:xfrm>
            <a:off x="4011560" y="4449571"/>
            <a:ext cx="3023217"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u="sng" dirty="0">
                <a:solidFill>
                  <a:srgbClr val="FF0000"/>
                </a:solidFill>
                <a:latin typeface="Open Sans"/>
                <a:ea typeface="Open Sans"/>
                <a:cs typeface="Open Sans"/>
                <a:sym typeface="Open Sans"/>
              </a:rPr>
              <a:t>Divergent light beam</a:t>
            </a:r>
            <a:endParaRPr dirty="0"/>
          </a:p>
        </p:txBody>
      </p:sp>
      <p:sp>
        <p:nvSpPr>
          <p:cNvPr id="310" name="Google Shape;310;p11"/>
          <p:cNvSpPr txBox="1"/>
          <p:nvPr/>
        </p:nvSpPr>
        <p:spPr>
          <a:xfrm>
            <a:off x="7558340" y="4449571"/>
            <a:ext cx="3183641"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u="sng" dirty="0">
                <a:solidFill>
                  <a:srgbClr val="7030A0"/>
                </a:solidFill>
                <a:latin typeface="Open Sans"/>
                <a:ea typeface="Open Sans"/>
                <a:cs typeface="Open Sans"/>
                <a:sym typeface="Open Sans"/>
              </a:rPr>
              <a:t>Convergent light beam</a:t>
            </a:r>
            <a:endParaRPr dirty="0"/>
          </a:p>
        </p:txBody>
      </p:sp>
      <p:sp>
        <p:nvSpPr>
          <p:cNvPr id="15"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12</a:t>
            </a:fld>
            <a:endParaRPr lang="zh-HK" alt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12"/>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r>
              <a:rPr lang="en-US" dirty="0">
                <a:solidFill>
                  <a:schemeClr val="accent3">
                    <a:lumMod val="75000"/>
                  </a:schemeClr>
                </a:solidFill>
                <a:latin typeface="Myriad Pro" panose="020B0503030403020204" pitchFamily="34" charset="0"/>
                <a:ea typeface="Adobe 黑体 Std R" pitchFamily="34" charset="-128"/>
              </a:rPr>
              <a:t>Light Refraction</a:t>
            </a:r>
            <a:endParaRPr dirty="0">
              <a:solidFill>
                <a:schemeClr val="accent3">
                  <a:lumMod val="75000"/>
                </a:schemeClr>
              </a:solidFill>
              <a:latin typeface="Myriad Pro" panose="020B0503030403020204" pitchFamily="34" charset="0"/>
              <a:ea typeface="Adobe 黑体 Std R" pitchFamily="34" charset="-128"/>
            </a:endParaRPr>
          </a:p>
        </p:txBody>
      </p:sp>
      <p:sp>
        <p:nvSpPr>
          <p:cNvPr id="316" name="Google Shape;316;p12"/>
          <p:cNvSpPr txBox="1"/>
          <p:nvPr/>
        </p:nvSpPr>
        <p:spPr>
          <a:xfrm>
            <a:off x="4287973" y="1216777"/>
            <a:ext cx="3651447"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u="sng" dirty="0">
                <a:solidFill>
                  <a:srgbClr val="FF0066"/>
                </a:solidFill>
                <a:latin typeface="Open Sans"/>
                <a:ea typeface="Open Sans"/>
                <a:cs typeface="Open Sans"/>
                <a:sym typeface="Open Sans"/>
              </a:rPr>
              <a:t>Yes, you can!</a:t>
            </a:r>
            <a:endParaRPr sz="3200" b="1" u="sng" dirty="0">
              <a:solidFill>
                <a:srgbClr val="FF0066"/>
              </a:solidFill>
              <a:latin typeface="Open Sans"/>
              <a:ea typeface="Open Sans"/>
              <a:cs typeface="Open Sans"/>
              <a:sym typeface="Open Sans"/>
            </a:endParaRPr>
          </a:p>
        </p:txBody>
      </p:sp>
      <p:grpSp>
        <p:nvGrpSpPr>
          <p:cNvPr id="317" name="Google Shape;317;p12"/>
          <p:cNvGrpSpPr/>
          <p:nvPr/>
        </p:nvGrpSpPr>
        <p:grpSpPr>
          <a:xfrm>
            <a:off x="407047" y="1869930"/>
            <a:ext cx="6641399" cy="3859661"/>
            <a:chOff x="977634" y="10555"/>
            <a:chExt cx="6641399" cy="3859661"/>
          </a:xfrm>
        </p:grpSpPr>
        <p:sp>
          <p:nvSpPr>
            <p:cNvPr id="318" name="Google Shape;318;p12"/>
            <p:cNvSpPr/>
            <p:nvPr/>
          </p:nvSpPr>
          <p:spPr>
            <a:xfrm>
              <a:off x="977634" y="10555"/>
              <a:ext cx="3859661" cy="3859661"/>
            </a:xfrm>
            <a:prstGeom prst="ellipse">
              <a:avLst/>
            </a:prstGeom>
            <a:solidFill>
              <a:srgbClr val="98CB37">
                <a:alpha val="49803"/>
              </a:srgbClr>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12"/>
            <p:cNvSpPr txBox="1"/>
            <p:nvPr/>
          </p:nvSpPr>
          <p:spPr>
            <a:xfrm>
              <a:off x="1516595" y="465692"/>
              <a:ext cx="2225390" cy="2949387"/>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en-US" sz="2600">
                  <a:solidFill>
                    <a:schemeClr val="dk1"/>
                  </a:solidFill>
                  <a:latin typeface="Open Sans"/>
                  <a:ea typeface="Open Sans"/>
                  <a:cs typeface="Open Sans"/>
                  <a:sym typeface="Open Sans"/>
                </a:rPr>
                <a:t>When a light ray enters a medium from another</a:t>
              </a:r>
              <a:endParaRPr/>
            </a:p>
          </p:txBody>
        </p:sp>
        <p:sp>
          <p:nvSpPr>
            <p:cNvPr id="320" name="Google Shape;320;p12"/>
            <p:cNvSpPr/>
            <p:nvPr/>
          </p:nvSpPr>
          <p:spPr>
            <a:xfrm>
              <a:off x="3759372" y="10555"/>
              <a:ext cx="3859661" cy="3859661"/>
            </a:xfrm>
            <a:prstGeom prst="ellipse">
              <a:avLst/>
            </a:prstGeom>
            <a:solidFill>
              <a:srgbClr val="98CB37">
                <a:alpha val="49803"/>
              </a:srgbClr>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12"/>
            <p:cNvSpPr txBox="1"/>
            <p:nvPr/>
          </p:nvSpPr>
          <p:spPr>
            <a:xfrm>
              <a:off x="4837295" y="465692"/>
              <a:ext cx="2225390" cy="2949387"/>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None/>
              </a:pPr>
              <a:r>
                <a:rPr lang="en-US" sz="2600" dirty="0">
                  <a:solidFill>
                    <a:schemeClr val="dk1"/>
                  </a:solidFill>
                  <a:latin typeface="Open Sans"/>
                  <a:ea typeface="Open Sans"/>
                  <a:cs typeface="Open Sans"/>
                  <a:sym typeface="Open Sans"/>
                </a:rPr>
                <a:t>The refraction of light is due to the difference in its </a:t>
              </a:r>
              <a:r>
                <a:rPr lang="en-US" sz="2600" dirty="0">
                  <a:solidFill>
                    <a:srgbClr val="FF0000"/>
                  </a:solidFill>
                  <a:latin typeface="Open Sans"/>
                  <a:ea typeface="Open Sans"/>
                  <a:cs typeface="Open Sans"/>
                  <a:sym typeface="Open Sans"/>
                </a:rPr>
                <a:t>travelling speeds </a:t>
              </a:r>
              <a:r>
                <a:rPr lang="en-US" sz="2600" dirty="0">
                  <a:solidFill>
                    <a:schemeClr val="dk1"/>
                  </a:solidFill>
                  <a:latin typeface="Open Sans"/>
                  <a:ea typeface="Open Sans"/>
                  <a:cs typeface="Open Sans"/>
                  <a:sym typeface="Open Sans"/>
                </a:rPr>
                <a:t>in different media.</a:t>
              </a:r>
              <a:endParaRPr dirty="0"/>
            </a:p>
          </p:txBody>
        </p:sp>
      </p:grpSp>
      <p:pic>
        <p:nvPicPr>
          <p:cNvPr id="322" name="Google Shape;322;p12"/>
          <p:cNvPicPr preferRelativeResize="0"/>
          <p:nvPr/>
        </p:nvPicPr>
        <p:blipFill rotWithShape="1">
          <a:blip r:embed="rId3">
            <a:alphaModFix/>
          </a:blip>
          <a:srcRect/>
          <a:stretch/>
        </p:blipFill>
        <p:spPr>
          <a:xfrm>
            <a:off x="7456375" y="1464707"/>
            <a:ext cx="4376448" cy="3880773"/>
          </a:xfrm>
          <a:prstGeom prst="rect">
            <a:avLst/>
          </a:prstGeom>
          <a:noFill/>
          <a:ln>
            <a:noFill/>
          </a:ln>
        </p:spPr>
      </p:pic>
      <p:sp>
        <p:nvSpPr>
          <p:cNvPr id="323" name="Google Shape;323;p12"/>
          <p:cNvSpPr txBox="1"/>
          <p:nvPr/>
        </p:nvSpPr>
        <p:spPr>
          <a:xfrm>
            <a:off x="1707377" y="5635219"/>
            <a:ext cx="3884511" cy="7078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dirty="0">
                <a:solidFill>
                  <a:srgbClr val="444026"/>
                </a:solidFill>
                <a:latin typeface="Open Sans"/>
                <a:ea typeface="Open Sans"/>
                <a:cs typeface="Open Sans"/>
                <a:sym typeface="Open Sans"/>
              </a:rPr>
              <a:t>Speed of light in air: </a:t>
            </a:r>
            <a:br>
              <a:rPr lang="en-US" sz="2000" b="1" dirty="0">
                <a:solidFill>
                  <a:srgbClr val="444026"/>
                </a:solidFill>
                <a:latin typeface="Open Sans"/>
                <a:ea typeface="Open Sans"/>
                <a:cs typeface="Open Sans"/>
                <a:sym typeface="Open Sans"/>
              </a:rPr>
            </a:br>
            <a:r>
              <a:rPr lang="en-US" sz="2000" b="1" dirty="0">
                <a:solidFill>
                  <a:srgbClr val="444026"/>
                </a:solidFill>
                <a:latin typeface="Open Sans"/>
                <a:ea typeface="Open Sans"/>
                <a:cs typeface="Open Sans"/>
                <a:sym typeface="Open Sans"/>
              </a:rPr>
              <a:t>~3 x 10</a:t>
            </a:r>
            <a:r>
              <a:rPr lang="en-US" sz="2000" b="1" baseline="30000" dirty="0">
                <a:solidFill>
                  <a:srgbClr val="444026"/>
                </a:solidFill>
                <a:latin typeface="Open Sans"/>
                <a:ea typeface="Open Sans"/>
                <a:cs typeface="Open Sans"/>
                <a:sym typeface="Open Sans"/>
              </a:rPr>
              <a:t>8</a:t>
            </a:r>
            <a:r>
              <a:rPr lang="en-US" sz="2000" b="1" dirty="0">
                <a:solidFill>
                  <a:srgbClr val="444026"/>
                </a:solidFill>
                <a:latin typeface="Open Sans"/>
                <a:ea typeface="Open Sans"/>
                <a:cs typeface="Open Sans"/>
                <a:sym typeface="Open Sans"/>
              </a:rPr>
              <a:t> m/s</a:t>
            </a:r>
            <a:endParaRPr sz="2000" b="1" dirty="0">
              <a:solidFill>
                <a:srgbClr val="444026"/>
              </a:solidFill>
              <a:latin typeface="Open Sans"/>
              <a:ea typeface="Open Sans"/>
              <a:cs typeface="Open Sans"/>
              <a:sym typeface="Open Sans"/>
            </a:endParaRPr>
          </a:p>
        </p:txBody>
      </p:sp>
      <p:sp>
        <p:nvSpPr>
          <p:cNvPr id="324" name="Google Shape;324;p12"/>
          <p:cNvSpPr txBox="1"/>
          <p:nvPr/>
        </p:nvSpPr>
        <p:spPr>
          <a:xfrm>
            <a:off x="7939421" y="5687683"/>
            <a:ext cx="3410356" cy="70784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dirty="0">
                <a:solidFill>
                  <a:srgbClr val="0070C0"/>
                </a:solidFill>
                <a:latin typeface="Open Sans"/>
                <a:ea typeface="Open Sans"/>
                <a:cs typeface="Open Sans"/>
                <a:sym typeface="Open Sans"/>
              </a:rPr>
              <a:t>Speed of light in water: </a:t>
            </a:r>
            <a:br>
              <a:rPr lang="en-US" sz="2000" b="1" dirty="0">
                <a:solidFill>
                  <a:srgbClr val="0070C0"/>
                </a:solidFill>
                <a:latin typeface="Open Sans"/>
                <a:ea typeface="Open Sans"/>
                <a:cs typeface="Open Sans"/>
                <a:sym typeface="Open Sans"/>
              </a:rPr>
            </a:br>
            <a:r>
              <a:rPr lang="en-US" sz="2000" b="1" dirty="0">
                <a:solidFill>
                  <a:srgbClr val="0070C0"/>
                </a:solidFill>
                <a:latin typeface="Open Sans"/>
                <a:ea typeface="Open Sans"/>
                <a:cs typeface="Open Sans"/>
                <a:sym typeface="Open Sans"/>
              </a:rPr>
              <a:t>~2.25 x 10</a:t>
            </a:r>
            <a:r>
              <a:rPr lang="en-US" sz="2000" b="1" baseline="30000" dirty="0">
                <a:solidFill>
                  <a:srgbClr val="0070C0"/>
                </a:solidFill>
                <a:latin typeface="Open Sans"/>
                <a:ea typeface="Open Sans"/>
                <a:cs typeface="Open Sans"/>
                <a:sym typeface="Open Sans"/>
              </a:rPr>
              <a:t>8</a:t>
            </a:r>
            <a:r>
              <a:rPr lang="en-US" sz="2000" b="1" dirty="0">
                <a:solidFill>
                  <a:srgbClr val="0070C0"/>
                </a:solidFill>
                <a:latin typeface="Open Sans"/>
                <a:ea typeface="Open Sans"/>
                <a:cs typeface="Open Sans"/>
                <a:sym typeface="Open Sans"/>
              </a:rPr>
              <a:t> m/s</a:t>
            </a:r>
            <a:endParaRPr sz="2000" b="1" dirty="0">
              <a:solidFill>
                <a:srgbClr val="0070C0"/>
              </a:solidFill>
              <a:latin typeface="Open Sans"/>
              <a:ea typeface="Open Sans"/>
              <a:cs typeface="Open Sans"/>
              <a:sym typeface="Open Sans"/>
            </a:endParaRPr>
          </a:p>
        </p:txBody>
      </p:sp>
      <p:sp>
        <p:nvSpPr>
          <p:cNvPr id="13" name="Google Shape;230;p6"/>
          <p:cNvSpPr txBox="1"/>
          <p:nvPr/>
        </p:nvSpPr>
        <p:spPr>
          <a:xfrm>
            <a:off x="7939420" y="5354143"/>
            <a:ext cx="3729484" cy="261570"/>
          </a:xfrm>
          <a:prstGeom prst="rect">
            <a:avLst/>
          </a:prstGeom>
          <a:noFill/>
          <a:ln>
            <a:noFill/>
          </a:ln>
        </p:spPr>
        <p:txBody>
          <a:bodyPr spcFirstLastPara="1" wrap="square" lIns="91425" tIns="45700" rIns="91425" bIns="45700" anchor="t" anchorCtr="0">
            <a:spAutoFit/>
          </a:bodyPr>
          <a:lstStyle/>
          <a:p>
            <a:r>
              <a:rPr lang="en-US" sz="1100" dirty="0">
                <a:solidFill>
                  <a:schemeClr val="dk1"/>
                </a:solidFill>
                <a:latin typeface="Open Sans"/>
                <a:ea typeface="Open Sans"/>
                <a:cs typeface="Open Sans"/>
                <a:sym typeface="Open Sans"/>
              </a:rPr>
              <a:t>Source: </a:t>
            </a:r>
            <a:r>
              <a:rPr lang="en-US" sz="1100" dirty="0">
                <a:solidFill>
                  <a:schemeClr val="dk1"/>
                </a:solidFill>
                <a:latin typeface="Open Sans"/>
                <a:ea typeface="Open Sans"/>
                <a:cs typeface="Open Sans"/>
                <a:sym typeface="Open Sans"/>
                <a:hlinkClick r:id="rId4"/>
              </a:rPr>
              <a:t>Libretexts Chemistry</a:t>
            </a:r>
            <a:r>
              <a:rPr lang="en-US" sz="1100" dirty="0">
                <a:solidFill>
                  <a:schemeClr val="dk1"/>
                </a:solidFill>
                <a:latin typeface="Open Sans"/>
                <a:ea typeface="Open Sans"/>
                <a:cs typeface="Open Sans"/>
                <a:sym typeface="Open Sans"/>
              </a:rPr>
              <a:t> license under </a:t>
            </a:r>
            <a:r>
              <a:rPr lang="en-US" sz="1100" dirty="0">
                <a:hlinkClick r:id="rId5"/>
              </a:rPr>
              <a:t>(CC BY 4.0)</a:t>
            </a:r>
            <a:endParaRPr lang="en-US" sz="1100" dirty="0"/>
          </a:p>
        </p:txBody>
      </p:sp>
      <p:sp>
        <p:nvSpPr>
          <p:cNvPr id="14"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13</a:t>
            </a:fld>
            <a:endParaRPr lang="zh-HK" alt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13"/>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Light Refraction</a:t>
            </a:r>
            <a:endParaRPr dirty="0">
              <a:solidFill>
                <a:schemeClr val="accent3">
                  <a:lumMod val="75000"/>
                </a:schemeClr>
              </a:solidFill>
              <a:latin typeface="Myriad Pro" panose="020B0503030403020204" pitchFamily="34" charset="0"/>
              <a:ea typeface="Adobe 黑体 Std R" pitchFamily="34" charset="-128"/>
            </a:endParaRPr>
          </a:p>
        </p:txBody>
      </p:sp>
      <p:sp>
        <p:nvSpPr>
          <p:cNvPr id="331" name="Google Shape;331;p13"/>
          <p:cNvSpPr txBox="1"/>
          <p:nvPr/>
        </p:nvSpPr>
        <p:spPr>
          <a:xfrm>
            <a:off x="3930562" y="1175401"/>
            <a:ext cx="3391402"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b="1" u="sng" dirty="0">
                <a:solidFill>
                  <a:srgbClr val="FF0066"/>
                </a:solidFill>
                <a:latin typeface="Open Sans"/>
                <a:ea typeface="Open Sans"/>
                <a:cs typeface="Open Sans"/>
                <a:sym typeface="Open Sans"/>
              </a:rPr>
              <a:t>But why?</a:t>
            </a:r>
            <a:endParaRPr sz="3200" b="1" u="sng" dirty="0">
              <a:solidFill>
                <a:srgbClr val="FF0066"/>
              </a:solidFill>
              <a:latin typeface="Open Sans"/>
              <a:ea typeface="Open Sans"/>
              <a:cs typeface="Open Sans"/>
              <a:sym typeface="Open Sans"/>
            </a:endParaRPr>
          </a:p>
        </p:txBody>
      </p:sp>
      <p:grpSp>
        <p:nvGrpSpPr>
          <p:cNvPr id="2" name="Group 1"/>
          <p:cNvGrpSpPr/>
          <p:nvPr/>
        </p:nvGrpSpPr>
        <p:grpSpPr>
          <a:xfrm>
            <a:off x="1239625" y="2224201"/>
            <a:ext cx="9013703" cy="3693924"/>
            <a:chOff x="107286" y="2279147"/>
            <a:chExt cx="9525000" cy="4276726"/>
          </a:xfrm>
        </p:grpSpPr>
        <p:pic>
          <p:nvPicPr>
            <p:cNvPr id="332" name="Google Shape;332;p13" descr="The Law of Refraction | Physics"/>
            <p:cNvPicPr preferRelativeResize="0"/>
            <p:nvPr/>
          </p:nvPicPr>
          <p:blipFill rotWithShape="1">
            <a:blip r:embed="rId3">
              <a:alphaModFix/>
            </a:blip>
            <a:srcRect/>
            <a:stretch/>
          </p:blipFill>
          <p:spPr>
            <a:xfrm>
              <a:off x="107286" y="2279147"/>
              <a:ext cx="9525000" cy="4276726"/>
            </a:xfrm>
            <a:prstGeom prst="rect">
              <a:avLst/>
            </a:prstGeom>
            <a:noFill/>
            <a:ln>
              <a:noFill/>
            </a:ln>
          </p:spPr>
        </p:pic>
        <p:sp>
          <p:nvSpPr>
            <p:cNvPr id="333" name="Google Shape;333;p13"/>
            <p:cNvSpPr/>
            <p:nvPr/>
          </p:nvSpPr>
          <p:spPr>
            <a:xfrm>
              <a:off x="1886438" y="4106848"/>
              <a:ext cx="562708" cy="621323"/>
            </a:xfrm>
            <a:prstGeom prst="ellipse">
              <a:avLst/>
            </a:prstGeom>
            <a:noFill/>
            <a:ln w="381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34" name="Google Shape;334;p13"/>
            <p:cNvSpPr/>
            <p:nvPr/>
          </p:nvSpPr>
          <p:spPr>
            <a:xfrm>
              <a:off x="7026030" y="4262374"/>
              <a:ext cx="562708" cy="621323"/>
            </a:xfrm>
            <a:prstGeom prst="ellipse">
              <a:avLst/>
            </a:prstGeom>
            <a:noFill/>
            <a:ln w="3810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35" name="Google Shape;335;p13"/>
            <p:cNvSpPr/>
            <p:nvPr/>
          </p:nvSpPr>
          <p:spPr>
            <a:xfrm>
              <a:off x="2575169" y="3347973"/>
              <a:ext cx="562708" cy="621323"/>
            </a:xfrm>
            <a:prstGeom prst="ellipse">
              <a:avLst/>
            </a:prstGeom>
            <a:noFill/>
            <a:ln w="38100" cap="flat" cmpd="sng">
              <a:solidFill>
                <a:srgbClr val="0070C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36" name="Google Shape;336;p13"/>
            <p:cNvSpPr/>
            <p:nvPr/>
          </p:nvSpPr>
          <p:spPr>
            <a:xfrm>
              <a:off x="7805988" y="3796186"/>
              <a:ext cx="562708" cy="621323"/>
            </a:xfrm>
            <a:prstGeom prst="ellipse">
              <a:avLst/>
            </a:prstGeom>
            <a:noFill/>
            <a:ln w="38100" cap="flat" cmpd="sng">
              <a:solidFill>
                <a:srgbClr val="0070C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sp>
        <p:nvSpPr>
          <p:cNvPr id="337" name="Google Shape;337;p13"/>
          <p:cNvSpPr txBox="1"/>
          <p:nvPr/>
        </p:nvSpPr>
        <p:spPr>
          <a:xfrm>
            <a:off x="1239625" y="1773406"/>
            <a:ext cx="4492694"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u="sng" dirty="0">
                <a:solidFill>
                  <a:srgbClr val="00B050"/>
                </a:solidFill>
                <a:latin typeface="Open Sans"/>
                <a:ea typeface="Open Sans"/>
                <a:cs typeface="Open Sans"/>
                <a:sym typeface="Open Sans"/>
              </a:rPr>
              <a:t>Going from road to grass:</a:t>
            </a:r>
            <a:endParaRPr sz="2400" b="1" u="sng" dirty="0">
              <a:solidFill>
                <a:srgbClr val="00B050"/>
              </a:solidFill>
              <a:latin typeface="Open Sans"/>
              <a:ea typeface="Open Sans"/>
              <a:cs typeface="Open Sans"/>
              <a:sym typeface="Open Sans"/>
            </a:endParaRPr>
          </a:p>
        </p:txBody>
      </p:sp>
      <p:sp>
        <p:nvSpPr>
          <p:cNvPr id="338" name="Google Shape;338;p13"/>
          <p:cNvSpPr txBox="1"/>
          <p:nvPr/>
        </p:nvSpPr>
        <p:spPr>
          <a:xfrm>
            <a:off x="4943163" y="1773407"/>
            <a:ext cx="6220124" cy="461624"/>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u="sng" dirty="0">
                <a:solidFill>
                  <a:srgbClr val="0070C0"/>
                </a:solidFill>
                <a:latin typeface="Open Sans"/>
                <a:ea typeface="Open Sans"/>
                <a:cs typeface="Open Sans"/>
                <a:sym typeface="Open Sans"/>
              </a:rPr>
              <a:t>Going from grass to road:</a:t>
            </a:r>
            <a:endParaRPr sz="2400" b="1" u="sng" dirty="0">
              <a:solidFill>
                <a:srgbClr val="0070C0"/>
              </a:solidFill>
              <a:latin typeface="Open Sans"/>
              <a:ea typeface="Open Sans"/>
              <a:cs typeface="Open Sans"/>
              <a:sym typeface="Open Sans"/>
            </a:endParaRPr>
          </a:p>
        </p:txBody>
      </p:sp>
      <p:sp>
        <p:nvSpPr>
          <p:cNvPr id="3" name="TextBox 2"/>
          <p:cNvSpPr txBox="1"/>
          <p:nvPr/>
        </p:nvSpPr>
        <p:spPr>
          <a:xfrm>
            <a:off x="3102331" y="5918125"/>
            <a:ext cx="6610815" cy="338554"/>
          </a:xfrm>
          <a:prstGeom prst="rect">
            <a:avLst/>
          </a:prstGeom>
          <a:noFill/>
        </p:spPr>
        <p:txBody>
          <a:bodyPr wrap="square" rtlCol="0">
            <a:spAutoFit/>
          </a:bodyPr>
          <a:lstStyle/>
          <a:p>
            <a:r>
              <a:rPr lang="en-US" sz="1600" dirty="0"/>
              <a:t>Source: </a:t>
            </a:r>
            <a:r>
              <a:rPr lang="en-US" sz="1600" b="1" dirty="0">
                <a:hlinkClick r:id="rId4"/>
              </a:rPr>
              <a:t>College Physics: </a:t>
            </a:r>
            <a:r>
              <a:rPr lang="en-US" sz="1600" b="1" dirty="0" err="1">
                <a:hlinkClick r:id="rId4"/>
              </a:rPr>
              <a:t>OpenStax</a:t>
            </a:r>
            <a:r>
              <a:rPr lang="en-US" sz="1600" dirty="0"/>
              <a:t>, licensed under  </a:t>
            </a:r>
            <a:r>
              <a:rPr lang="en-US" sz="1600" u="sng" dirty="0">
                <a:hlinkClick r:id="rId5"/>
              </a:rPr>
              <a:t>CC BY 4.0</a:t>
            </a:r>
            <a:endParaRPr lang="en-US" sz="1600" b="1" dirty="0"/>
          </a:p>
        </p:txBody>
      </p:sp>
      <p:sp>
        <p:nvSpPr>
          <p:cNvPr id="13"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14</a:t>
            </a:fld>
            <a:endParaRPr lang="zh-HK" altLang="en-US"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14"/>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Light Refraction</a:t>
            </a:r>
            <a:endParaRPr dirty="0">
              <a:solidFill>
                <a:schemeClr val="accent3">
                  <a:lumMod val="75000"/>
                </a:schemeClr>
              </a:solidFill>
              <a:latin typeface="Myriad Pro" panose="020B0503030403020204" pitchFamily="34" charset="0"/>
              <a:ea typeface="Adobe 黑体 Std R" pitchFamily="34" charset="-128"/>
            </a:endParaRPr>
          </a:p>
        </p:txBody>
      </p:sp>
      <p:grpSp>
        <p:nvGrpSpPr>
          <p:cNvPr id="344" name="Google Shape;344;p14"/>
          <p:cNvGrpSpPr/>
          <p:nvPr/>
        </p:nvGrpSpPr>
        <p:grpSpPr>
          <a:xfrm>
            <a:off x="131618" y="737911"/>
            <a:ext cx="11441084" cy="5637720"/>
            <a:chOff x="2526" y="131897"/>
            <a:chExt cx="11441084" cy="5637720"/>
          </a:xfrm>
        </p:grpSpPr>
        <p:sp>
          <p:nvSpPr>
            <p:cNvPr id="345" name="Google Shape;345;p14"/>
            <p:cNvSpPr/>
            <p:nvPr/>
          </p:nvSpPr>
          <p:spPr>
            <a:xfrm>
              <a:off x="2526" y="1710231"/>
              <a:ext cx="3130858" cy="2582303"/>
            </a:xfrm>
            <a:prstGeom prst="roundRect">
              <a:avLst>
                <a:gd name="adj" fmla="val 10000"/>
              </a:avLst>
            </a:prstGeom>
            <a:solidFill>
              <a:schemeClr val="lt1">
                <a:alpha val="89803"/>
              </a:schemeClr>
            </a:solidFill>
            <a:ln w="19050" cap="rnd" cmpd="sng">
              <a:solidFill>
                <a:srgbClr val="34A76C"/>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14"/>
            <p:cNvSpPr/>
            <p:nvPr/>
          </p:nvSpPr>
          <p:spPr>
            <a:xfrm>
              <a:off x="1766882" y="2342839"/>
              <a:ext cx="3426778" cy="3426778"/>
            </a:xfrm>
            <a:custGeom>
              <a:avLst/>
              <a:gdLst/>
              <a:ahLst/>
              <a:cxnLst/>
              <a:rect l="l" t="t" r="r" b="b"/>
              <a:pathLst>
                <a:path w="120000" h="120000" extrusionOk="0">
                  <a:moveTo>
                    <a:pt x="9968" y="88413"/>
                  </a:moveTo>
                  <a:lnTo>
                    <a:pt x="13181" y="86588"/>
                  </a:lnTo>
                  <a:lnTo>
                    <a:pt x="13181" y="86588"/>
                  </a:lnTo>
                  <a:cubicBezTo>
                    <a:pt x="22208" y="102485"/>
                    <a:pt x="38686" y="112715"/>
                    <a:pt x="56937" y="113755"/>
                  </a:cubicBezTo>
                  <a:cubicBezTo>
                    <a:pt x="75189" y="114795"/>
                    <a:pt x="92722" y="106502"/>
                    <a:pt x="103497" y="91734"/>
                  </a:cubicBezTo>
                  <a:lnTo>
                    <a:pt x="101365" y="90523"/>
                  </a:lnTo>
                  <a:lnTo>
                    <a:pt x="108426" y="87501"/>
                  </a:lnTo>
                  <a:lnTo>
                    <a:pt x="108861" y="94780"/>
                  </a:lnTo>
                  <a:lnTo>
                    <a:pt x="106729" y="93569"/>
                  </a:lnTo>
                  <a:lnTo>
                    <a:pt x="106729" y="93569"/>
                  </a:lnTo>
                  <a:cubicBezTo>
                    <a:pt x="95287" y="109496"/>
                    <a:pt x="76521" y="118499"/>
                    <a:pt x="56938" y="117455"/>
                  </a:cubicBezTo>
                  <a:cubicBezTo>
                    <a:pt x="37355" y="116412"/>
                    <a:pt x="19652" y="105466"/>
                    <a:pt x="9968" y="88413"/>
                  </a:cubicBezTo>
                  <a:close/>
                </a:path>
              </a:pathLst>
            </a:custGeom>
            <a:solidFill>
              <a:srgbClr val="34A76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14"/>
            <p:cNvSpPr/>
            <p:nvPr/>
          </p:nvSpPr>
          <p:spPr>
            <a:xfrm>
              <a:off x="698272" y="3739183"/>
              <a:ext cx="2782985" cy="1106701"/>
            </a:xfrm>
            <a:prstGeom prst="roundRect">
              <a:avLst>
                <a:gd name="adj" fmla="val 10000"/>
              </a:avLst>
            </a:prstGeom>
            <a:solidFill>
              <a:srgbClr val="34A76C"/>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14"/>
            <p:cNvSpPr txBox="1"/>
            <p:nvPr/>
          </p:nvSpPr>
          <p:spPr>
            <a:xfrm>
              <a:off x="730686" y="3771597"/>
              <a:ext cx="2718157" cy="1041873"/>
            </a:xfrm>
            <a:prstGeom prst="rect">
              <a:avLst/>
            </a:prstGeom>
            <a:noFill/>
            <a:ln>
              <a:noFill/>
            </a:ln>
          </p:spPr>
          <p:txBody>
            <a:bodyPr spcFirstLastPara="1" wrap="square" lIns="45700" tIns="30475" rIns="45700" bIns="30475" anchor="ctr" anchorCtr="0">
              <a:noAutofit/>
            </a:bodyPr>
            <a:lstStyle/>
            <a:p>
              <a:pPr marL="0" marR="0" lvl="0" indent="0" algn="ctr" rtl="0">
                <a:lnSpc>
                  <a:spcPct val="90000"/>
                </a:lnSpc>
                <a:spcBef>
                  <a:spcPts val="0"/>
                </a:spcBef>
                <a:spcAft>
                  <a:spcPts val="0"/>
                </a:spcAft>
                <a:buNone/>
              </a:pPr>
              <a:r>
                <a:rPr lang="en-US" sz="2400" b="1">
                  <a:solidFill>
                    <a:schemeClr val="lt1"/>
                  </a:solidFill>
                  <a:latin typeface="Open Sans"/>
                  <a:ea typeface="Open Sans"/>
                  <a:cs typeface="Open Sans"/>
                  <a:sym typeface="Open Sans"/>
                </a:rPr>
                <a:t>Laws of refraction:</a:t>
              </a:r>
              <a:endParaRPr/>
            </a:p>
          </p:txBody>
        </p:sp>
        <p:sp>
          <p:nvSpPr>
            <p:cNvPr id="349" name="Google Shape;349;p14"/>
            <p:cNvSpPr/>
            <p:nvPr/>
          </p:nvSpPr>
          <p:spPr>
            <a:xfrm>
              <a:off x="3983702" y="1710231"/>
              <a:ext cx="3130858" cy="2582303"/>
            </a:xfrm>
            <a:prstGeom prst="roundRect">
              <a:avLst>
                <a:gd name="adj" fmla="val 10000"/>
              </a:avLst>
            </a:prstGeom>
            <a:solidFill>
              <a:schemeClr val="lt1">
                <a:alpha val="89803"/>
              </a:schemeClr>
            </a:solidFill>
            <a:ln w="19050" cap="rnd" cmpd="sng">
              <a:solidFill>
                <a:srgbClr val="3AB48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14"/>
            <p:cNvSpPr/>
            <p:nvPr/>
          </p:nvSpPr>
          <p:spPr>
            <a:xfrm>
              <a:off x="5721968" y="131897"/>
              <a:ext cx="3826832" cy="3826832"/>
            </a:xfrm>
            <a:custGeom>
              <a:avLst/>
              <a:gdLst/>
              <a:ahLst/>
              <a:cxnLst/>
              <a:rect l="l" t="t" r="r" b="b"/>
              <a:pathLst>
                <a:path w="120000" h="120000" extrusionOk="0">
                  <a:moveTo>
                    <a:pt x="9745" y="31460"/>
                  </a:moveTo>
                  <a:lnTo>
                    <a:pt x="9745" y="31460"/>
                  </a:lnTo>
                  <a:cubicBezTo>
                    <a:pt x="19530" y="14229"/>
                    <a:pt x="37462" y="3212"/>
                    <a:pt x="57256" y="2271"/>
                  </a:cubicBezTo>
                  <a:cubicBezTo>
                    <a:pt x="77051" y="1331"/>
                    <a:pt x="95947" y="10597"/>
                    <a:pt x="107322" y="26823"/>
                  </a:cubicBezTo>
                  <a:lnTo>
                    <a:pt x="109234" y="25737"/>
                  </a:lnTo>
                  <a:lnTo>
                    <a:pt x="108817" y="32277"/>
                  </a:lnTo>
                  <a:lnTo>
                    <a:pt x="102520" y="29550"/>
                  </a:lnTo>
                  <a:lnTo>
                    <a:pt x="104432" y="28465"/>
                  </a:lnTo>
                  <a:lnTo>
                    <a:pt x="104432" y="28465"/>
                  </a:lnTo>
                  <a:cubicBezTo>
                    <a:pt x="93651" y="13275"/>
                    <a:pt x="75859" y="4646"/>
                    <a:pt x="57256" y="5584"/>
                  </a:cubicBezTo>
                  <a:cubicBezTo>
                    <a:pt x="38654" y="6522"/>
                    <a:pt x="21819" y="16898"/>
                    <a:pt x="12621" y="33094"/>
                  </a:cubicBezTo>
                  <a:close/>
                </a:path>
              </a:pathLst>
            </a:custGeom>
            <a:solidFill>
              <a:srgbClr val="41C1A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14"/>
            <p:cNvSpPr/>
            <p:nvPr/>
          </p:nvSpPr>
          <p:spPr>
            <a:xfrm>
              <a:off x="4679449" y="1156880"/>
              <a:ext cx="2782985" cy="1106701"/>
            </a:xfrm>
            <a:prstGeom prst="roundRect">
              <a:avLst>
                <a:gd name="adj" fmla="val 10000"/>
              </a:avLst>
            </a:prstGeom>
            <a:solidFill>
              <a:srgbClr val="3AB486"/>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14"/>
            <p:cNvSpPr txBox="1"/>
            <p:nvPr/>
          </p:nvSpPr>
          <p:spPr>
            <a:xfrm>
              <a:off x="4711863" y="1189294"/>
              <a:ext cx="2718157" cy="1041873"/>
            </a:xfrm>
            <a:prstGeom prst="rect">
              <a:avLst/>
            </a:prstGeom>
            <a:noFill/>
            <a:ln>
              <a:noFill/>
            </a:ln>
          </p:spPr>
          <p:txBody>
            <a:bodyPr spcFirstLastPara="1" wrap="square" lIns="34275" tIns="22850" rIns="34275" bIns="22850" anchor="ctr" anchorCtr="0">
              <a:noAutofit/>
            </a:bodyPr>
            <a:lstStyle/>
            <a:p>
              <a:pPr marL="0" marR="0" lvl="0" indent="0" algn="ctr" rtl="0">
                <a:lnSpc>
                  <a:spcPct val="90000"/>
                </a:lnSpc>
                <a:spcBef>
                  <a:spcPts val="0"/>
                </a:spcBef>
                <a:spcAft>
                  <a:spcPts val="0"/>
                </a:spcAft>
                <a:buNone/>
              </a:pPr>
              <a:r>
                <a:rPr lang="en-US" sz="1800" b="1">
                  <a:solidFill>
                    <a:schemeClr val="lt1"/>
                  </a:solidFill>
                  <a:latin typeface="Open Sans"/>
                  <a:ea typeface="Open Sans"/>
                  <a:cs typeface="Open Sans"/>
                  <a:sym typeface="Open Sans"/>
                </a:rPr>
                <a:t>The incident ray, refracted ray and normal all lie on the same plane.</a:t>
              </a:r>
              <a:endParaRPr/>
            </a:p>
          </p:txBody>
        </p:sp>
        <p:sp>
          <p:nvSpPr>
            <p:cNvPr id="353" name="Google Shape;353;p14"/>
            <p:cNvSpPr/>
            <p:nvPr/>
          </p:nvSpPr>
          <p:spPr>
            <a:xfrm>
              <a:off x="7964879" y="1710231"/>
              <a:ext cx="3130858" cy="2582303"/>
            </a:xfrm>
            <a:prstGeom prst="roundRect">
              <a:avLst>
                <a:gd name="adj" fmla="val 10000"/>
              </a:avLst>
            </a:prstGeom>
            <a:solidFill>
              <a:schemeClr val="lt1">
                <a:alpha val="89803"/>
              </a:schemeClr>
            </a:solidFill>
            <a:ln w="19050" cap="rnd" cmpd="sng">
              <a:solidFill>
                <a:srgbClr val="41C1A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14"/>
            <p:cNvSpPr/>
            <p:nvPr/>
          </p:nvSpPr>
          <p:spPr>
            <a:xfrm>
              <a:off x="8660625" y="3739183"/>
              <a:ext cx="2782985" cy="1106701"/>
            </a:xfrm>
            <a:prstGeom prst="roundRect">
              <a:avLst>
                <a:gd name="adj" fmla="val 10000"/>
              </a:avLst>
            </a:prstGeom>
            <a:solidFill>
              <a:srgbClr val="41C1A2"/>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14"/>
            <p:cNvSpPr txBox="1"/>
            <p:nvPr/>
          </p:nvSpPr>
          <p:spPr>
            <a:xfrm>
              <a:off x="8693039" y="3771597"/>
              <a:ext cx="2718157" cy="1041873"/>
            </a:xfrm>
            <a:prstGeom prst="rect">
              <a:avLst/>
            </a:prstGeom>
            <a:noFill/>
            <a:ln>
              <a:noFill/>
            </a:ln>
          </p:spPr>
          <p:txBody>
            <a:bodyPr spcFirstLastPara="1" wrap="square" lIns="45700" tIns="30475" rIns="45700" bIns="30475" anchor="ctr" anchorCtr="0">
              <a:noAutofit/>
            </a:bodyPr>
            <a:lstStyle/>
            <a:p>
              <a:pPr marL="0" marR="0" lvl="0" indent="0" algn="ctr" rtl="0">
                <a:lnSpc>
                  <a:spcPct val="90000"/>
                </a:lnSpc>
                <a:spcBef>
                  <a:spcPts val="0"/>
                </a:spcBef>
                <a:spcAft>
                  <a:spcPts val="0"/>
                </a:spcAft>
                <a:buNone/>
              </a:pPr>
              <a:r>
                <a:rPr lang="en-US" sz="2400" b="1">
                  <a:solidFill>
                    <a:schemeClr val="lt1"/>
                  </a:solidFill>
                  <a:latin typeface="Open Sans"/>
                  <a:ea typeface="Open Sans"/>
                  <a:cs typeface="Open Sans"/>
                  <a:sym typeface="Open Sans"/>
                </a:rPr>
                <a:t>Snell’s law:</a:t>
              </a:r>
              <a:endParaRPr/>
            </a:p>
          </p:txBody>
        </p:sp>
      </p:grpSp>
      <p:pic>
        <p:nvPicPr>
          <p:cNvPr id="357" name="Google Shape;357;p14"/>
          <p:cNvPicPr preferRelativeResize="0"/>
          <p:nvPr/>
        </p:nvPicPr>
        <p:blipFill rotWithShape="1">
          <a:blip r:embed="rId3">
            <a:alphaModFix/>
          </a:blip>
          <a:srcRect/>
          <a:stretch/>
        </p:blipFill>
        <p:spPr>
          <a:xfrm>
            <a:off x="4529973" y="2884287"/>
            <a:ext cx="2170176" cy="1924382"/>
          </a:xfrm>
          <a:prstGeom prst="rect">
            <a:avLst/>
          </a:prstGeom>
          <a:noFill/>
          <a:ln>
            <a:noFill/>
          </a:ln>
        </p:spPr>
      </p:pic>
      <p:pic>
        <p:nvPicPr>
          <p:cNvPr id="358" name="Google Shape;358;p14" descr="Refractive Index - SPM Physics"/>
          <p:cNvPicPr preferRelativeResize="0"/>
          <p:nvPr/>
        </p:nvPicPr>
        <p:blipFill rotWithShape="1">
          <a:blip r:embed="rId4">
            <a:alphaModFix/>
          </a:blip>
          <a:srcRect/>
          <a:stretch/>
        </p:blipFill>
        <p:spPr>
          <a:xfrm>
            <a:off x="8504878" y="2336594"/>
            <a:ext cx="2345168" cy="1977759"/>
          </a:xfrm>
          <a:prstGeom prst="rect">
            <a:avLst/>
          </a:prstGeom>
          <a:noFill/>
          <a:ln>
            <a:noFill/>
          </a:ln>
        </p:spPr>
      </p:pic>
      <p:sp>
        <p:nvSpPr>
          <p:cNvPr id="359" name="Google Shape;359;p14"/>
          <p:cNvSpPr txBox="1"/>
          <p:nvPr/>
        </p:nvSpPr>
        <p:spPr>
          <a:xfrm>
            <a:off x="5113623" y="5134624"/>
            <a:ext cx="5939952" cy="13849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u="sng" dirty="0">
                <a:solidFill>
                  <a:srgbClr val="EC4714"/>
                </a:solidFill>
                <a:latin typeface="Open Sans"/>
                <a:ea typeface="Open Sans"/>
                <a:cs typeface="Open Sans"/>
                <a:sym typeface="Open Sans"/>
              </a:rPr>
              <a:t>Refractive index (n):</a:t>
            </a:r>
            <a:endParaRPr dirty="0"/>
          </a:p>
          <a:p>
            <a:pPr marL="457200" marR="0" lvl="0" indent="-457200" algn="l" rtl="0">
              <a:spcBef>
                <a:spcPts val="0"/>
              </a:spcBef>
              <a:spcAft>
                <a:spcPts val="0"/>
              </a:spcAft>
              <a:buClr>
                <a:schemeClr val="dk1"/>
              </a:buClr>
              <a:buSzPts val="2800"/>
              <a:buFont typeface="Arial"/>
              <a:buChar char="•"/>
            </a:pPr>
            <a:r>
              <a:rPr lang="en-US" sz="2800" b="1" dirty="0">
                <a:solidFill>
                  <a:schemeClr val="dk1"/>
                </a:solidFill>
                <a:latin typeface="Open Sans"/>
                <a:ea typeface="Open Sans"/>
                <a:cs typeface="Open Sans"/>
                <a:sym typeface="Open Sans"/>
              </a:rPr>
              <a:t>Air:  1.000</a:t>
            </a:r>
            <a:endParaRPr dirty="0"/>
          </a:p>
          <a:p>
            <a:pPr marL="457200" marR="0" lvl="0" indent="-457200" algn="l" rtl="0">
              <a:spcBef>
                <a:spcPts val="0"/>
              </a:spcBef>
              <a:spcAft>
                <a:spcPts val="0"/>
              </a:spcAft>
              <a:buClr>
                <a:schemeClr val="dk1"/>
              </a:buClr>
              <a:buSzPts val="2800"/>
              <a:buFont typeface="Arial"/>
              <a:buChar char="•"/>
            </a:pPr>
            <a:r>
              <a:rPr lang="en-US" sz="2800" b="1" dirty="0">
                <a:solidFill>
                  <a:schemeClr val="dk1"/>
                </a:solidFill>
                <a:latin typeface="Open Sans"/>
                <a:ea typeface="Open Sans"/>
                <a:cs typeface="Open Sans"/>
                <a:sym typeface="Open Sans"/>
              </a:rPr>
              <a:t>Water:  1.333</a:t>
            </a:r>
            <a:endParaRPr sz="2800" b="1" dirty="0">
              <a:solidFill>
                <a:schemeClr val="dk1"/>
              </a:solidFill>
              <a:latin typeface="Open Sans"/>
              <a:ea typeface="Open Sans"/>
              <a:cs typeface="Open Sans"/>
              <a:sym typeface="Open Sans"/>
            </a:endParaRPr>
          </a:p>
        </p:txBody>
      </p:sp>
      <p:pic>
        <p:nvPicPr>
          <p:cNvPr id="19" name="Picture 10" descr="Free 人拿着镜头球 Stock Photo"/>
          <p:cNvPicPr>
            <a:picLocks noChangeAspect="1" noChangeArrowheads="1"/>
          </p:cNvPicPr>
          <p:nvPr/>
        </p:nvPicPr>
        <p:blipFill rotWithShape="1">
          <a:blip r:embed="rId5">
            <a:extLst>
              <a:ext uri="{28A0092B-C50C-407E-A947-70E740481C1C}">
                <a14:useLocalDpi xmlns:a14="http://schemas.microsoft.com/office/drawing/2010/main" val="0"/>
              </a:ext>
            </a:extLst>
          </a:blip>
          <a:srcRect l="20425" t="27565" r="27391" b="1"/>
          <a:stretch/>
        </p:blipFill>
        <p:spPr bwMode="auto">
          <a:xfrm>
            <a:off x="859778" y="2283831"/>
            <a:ext cx="2276754" cy="2108725"/>
          </a:xfrm>
          <a:prstGeom prst="rect">
            <a:avLst/>
          </a:prstGeom>
          <a:noFill/>
          <a:extLst>
            <a:ext uri="{909E8E84-426E-40DD-AFC4-6F175D3DCCD1}">
              <a14:hiddenFill xmlns:a14="http://schemas.microsoft.com/office/drawing/2010/main">
                <a:solidFill>
                  <a:srgbClr val="FFFFFF"/>
                </a:solidFill>
              </a14:hiddenFill>
            </a:ext>
          </a:extLst>
        </p:spPr>
      </p:pic>
      <p:sp>
        <p:nvSpPr>
          <p:cNvPr id="20"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15</a:t>
            </a:fld>
            <a:endParaRPr lang="zh-HK" altLang="en-US"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15"/>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Light Refraction</a:t>
            </a:r>
            <a:endParaRPr dirty="0">
              <a:solidFill>
                <a:schemeClr val="accent3">
                  <a:lumMod val="75000"/>
                </a:schemeClr>
              </a:solidFill>
              <a:latin typeface="Myriad Pro" panose="020B0503030403020204" pitchFamily="34" charset="0"/>
              <a:ea typeface="Adobe 黑体 Std R" pitchFamily="34" charset="-128"/>
            </a:endParaRPr>
          </a:p>
        </p:txBody>
      </p:sp>
      <p:pic>
        <p:nvPicPr>
          <p:cNvPr id="365" name="Google Shape;365;p15" descr="Chopsticks in Water - Physics Stack Exchange"/>
          <p:cNvPicPr preferRelativeResize="0"/>
          <p:nvPr/>
        </p:nvPicPr>
        <p:blipFill rotWithShape="1">
          <a:blip r:embed="rId3">
            <a:alphaModFix/>
          </a:blip>
          <a:srcRect/>
          <a:stretch/>
        </p:blipFill>
        <p:spPr>
          <a:xfrm>
            <a:off x="1342729" y="2565101"/>
            <a:ext cx="3419985" cy="3276899"/>
          </a:xfrm>
          <a:prstGeom prst="rect">
            <a:avLst/>
          </a:prstGeom>
          <a:noFill/>
          <a:ln>
            <a:noFill/>
          </a:ln>
        </p:spPr>
      </p:pic>
      <p:sp>
        <p:nvSpPr>
          <p:cNvPr id="368" name="Google Shape;368;p15"/>
          <p:cNvSpPr/>
          <p:nvPr/>
        </p:nvSpPr>
        <p:spPr>
          <a:xfrm>
            <a:off x="940069" y="5938877"/>
            <a:ext cx="4993192" cy="276959"/>
          </a:xfrm>
          <a:prstGeom prst="rect">
            <a:avLst/>
          </a:prstGeom>
          <a:noFill/>
          <a:ln>
            <a:noFill/>
          </a:ln>
        </p:spPr>
        <p:txBody>
          <a:bodyPr spcFirstLastPara="1" wrap="square" lIns="91425" tIns="45700" rIns="91425" bIns="45700" anchor="t" anchorCtr="0">
            <a:spAutoFit/>
          </a:bodyPr>
          <a:lstStyle/>
          <a:p>
            <a:pPr lvl="0"/>
            <a:r>
              <a:rPr lang="en-US" sz="1200" u="sng" dirty="0">
                <a:solidFill>
                  <a:schemeClr val="dk1"/>
                </a:solidFill>
                <a:latin typeface="Trebuchet MS"/>
                <a:ea typeface="Trebuchet MS"/>
                <a:cs typeface="Trebuchet MS"/>
                <a:sym typeface="Trebuchet MS"/>
              </a:rPr>
              <a:t>Source: </a:t>
            </a:r>
            <a:r>
              <a:rPr lang="en-US" sz="1200" u="sng" dirty="0">
                <a:solidFill>
                  <a:schemeClr val="dk1"/>
                </a:solidFill>
                <a:latin typeface="Trebuchet MS"/>
                <a:ea typeface="Trebuchet MS"/>
                <a:cs typeface="Trebuchet MS"/>
                <a:sym typeface="Trebuchet MS"/>
                <a:hlinkClick r:id="rId4"/>
              </a:rPr>
              <a:t>Stack Exchange: Physics</a:t>
            </a:r>
            <a:r>
              <a:rPr lang="en-US" sz="1200" u="sng" dirty="0">
                <a:solidFill>
                  <a:schemeClr val="dk1"/>
                </a:solidFill>
                <a:latin typeface="Trebuchet MS"/>
                <a:ea typeface="Trebuchet MS"/>
                <a:cs typeface="Trebuchet MS"/>
                <a:sym typeface="Trebuchet MS"/>
              </a:rPr>
              <a:t> licensed under </a:t>
            </a:r>
            <a:r>
              <a:rPr lang="en-US" sz="1200" u="sng" dirty="0">
                <a:hlinkClick r:id="rId5"/>
              </a:rPr>
              <a:t>CC BY-SA 3.0</a:t>
            </a:r>
            <a:r>
              <a:rPr lang="en-US" sz="1200" dirty="0"/>
              <a:t>.</a:t>
            </a:r>
            <a:endParaRPr sz="1200" dirty="0">
              <a:solidFill>
                <a:schemeClr val="dk1"/>
              </a:solidFill>
              <a:latin typeface="Trebuchet MS"/>
              <a:ea typeface="Trebuchet MS"/>
              <a:cs typeface="Trebuchet MS"/>
              <a:sym typeface="Trebuchet MS"/>
            </a:endParaRPr>
          </a:p>
        </p:txBody>
      </p:sp>
      <p:sp>
        <p:nvSpPr>
          <p:cNvPr id="369" name="Google Shape;369;p15"/>
          <p:cNvSpPr txBox="1"/>
          <p:nvPr/>
        </p:nvSpPr>
        <p:spPr>
          <a:xfrm>
            <a:off x="3052722" y="1435110"/>
            <a:ext cx="5678683" cy="95406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b="1" u="sng" dirty="0">
                <a:solidFill>
                  <a:srgbClr val="FF0066"/>
                </a:solidFill>
                <a:latin typeface="Open Sans"/>
                <a:ea typeface="Open Sans"/>
                <a:cs typeface="Open Sans"/>
                <a:sym typeface="Open Sans"/>
              </a:rPr>
              <a:t>The objects are bent? </a:t>
            </a:r>
            <a:br>
              <a:rPr lang="en-US" sz="2800" b="1" u="sng" dirty="0">
                <a:solidFill>
                  <a:srgbClr val="FF0066"/>
                </a:solidFill>
                <a:latin typeface="Open Sans"/>
                <a:ea typeface="Open Sans"/>
                <a:cs typeface="Open Sans"/>
                <a:sym typeface="Open Sans"/>
              </a:rPr>
            </a:br>
            <a:r>
              <a:rPr lang="en-US" sz="2800" b="1" u="sng" dirty="0">
                <a:solidFill>
                  <a:srgbClr val="FF0066"/>
                </a:solidFill>
                <a:latin typeface="Open Sans"/>
                <a:ea typeface="Open Sans"/>
                <a:cs typeface="Open Sans"/>
                <a:sym typeface="Open Sans"/>
              </a:rPr>
              <a:t>No, the light rays are bent!</a:t>
            </a:r>
            <a:endParaRPr sz="2800" b="1" u="sng" dirty="0">
              <a:solidFill>
                <a:srgbClr val="FF0066"/>
              </a:solidFill>
              <a:latin typeface="Open Sans"/>
              <a:ea typeface="Open Sans"/>
              <a:cs typeface="Open Sans"/>
              <a:sym typeface="Open Sans"/>
            </a:endParaRPr>
          </a:p>
        </p:txBody>
      </p:sp>
      <p:pic>
        <p:nvPicPr>
          <p:cNvPr id="6148" name="Picture 4" descr="Free 蓝水 Stock Phot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13528" y="2565101"/>
            <a:ext cx="2879107" cy="3835400"/>
          </a:xfrm>
          <a:prstGeom prst="rect">
            <a:avLst/>
          </a:prstGeom>
          <a:noFill/>
          <a:extLst>
            <a:ext uri="{909E8E84-426E-40DD-AFC4-6F175D3DCCD1}">
              <a14:hiddenFill xmlns:a14="http://schemas.microsoft.com/office/drawing/2010/main">
                <a:solidFill>
                  <a:srgbClr val="FFFFFF"/>
                </a:solidFill>
              </a14:hiddenFill>
            </a:ext>
          </a:extLst>
        </p:spPr>
      </p:pic>
      <p:sp>
        <p:nvSpPr>
          <p:cNvPr id="7"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16</a:t>
            </a:fld>
            <a:endParaRPr lang="zh-HK"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16"/>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Light Refraction</a:t>
            </a:r>
            <a:endParaRPr dirty="0">
              <a:solidFill>
                <a:schemeClr val="accent3">
                  <a:lumMod val="75000"/>
                </a:schemeClr>
              </a:solidFill>
              <a:latin typeface="Myriad Pro" panose="020B0503030403020204" pitchFamily="34" charset="0"/>
              <a:ea typeface="Adobe 黑体 Std R" pitchFamily="34" charset="-128"/>
            </a:endParaRPr>
          </a:p>
        </p:txBody>
      </p:sp>
      <p:sp>
        <p:nvSpPr>
          <p:cNvPr id="375" name="Google Shape;375;p16"/>
          <p:cNvSpPr txBox="1"/>
          <p:nvPr/>
        </p:nvSpPr>
        <p:spPr>
          <a:xfrm>
            <a:off x="3718140" y="1425524"/>
            <a:ext cx="4629934"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b="1" u="sng" dirty="0">
                <a:solidFill>
                  <a:srgbClr val="FF0066"/>
                </a:solidFill>
                <a:latin typeface="Open Sans"/>
                <a:ea typeface="Open Sans"/>
                <a:cs typeface="Open Sans"/>
                <a:sym typeface="Open Sans"/>
              </a:rPr>
              <a:t>Try the simulation!</a:t>
            </a:r>
            <a:endParaRPr sz="3200" b="1" u="sng" dirty="0">
              <a:solidFill>
                <a:srgbClr val="FF0066"/>
              </a:solidFill>
              <a:latin typeface="Open Sans"/>
              <a:ea typeface="Open Sans"/>
              <a:cs typeface="Open Sans"/>
              <a:sym typeface="Open Sans"/>
            </a:endParaRPr>
          </a:p>
        </p:txBody>
      </p:sp>
      <p:sp>
        <p:nvSpPr>
          <p:cNvPr id="376" name="Google Shape;376;p16"/>
          <p:cNvSpPr/>
          <p:nvPr/>
        </p:nvSpPr>
        <p:spPr>
          <a:xfrm>
            <a:off x="3976755" y="2944787"/>
            <a:ext cx="4743498" cy="58477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00" u="sng" dirty="0">
                <a:solidFill>
                  <a:schemeClr val="dk1"/>
                </a:solidFill>
                <a:latin typeface="Trebuchet MS"/>
                <a:ea typeface="Trebuchet MS"/>
                <a:cs typeface="Trebuchet MS"/>
                <a:sym typeface="Trebuchet MS"/>
                <a:hlinkClick r:id="rId3">
                  <a:extLst>
                    <a:ext uri="{A12FA001-AC4F-418D-AE19-62706E023703}">
                      <ahyp:hlinkClr xmlns:ahyp="http://schemas.microsoft.com/office/drawing/2018/hyperlinkcolor" val="tx"/>
                    </a:ext>
                  </a:extLst>
                </a:hlinkClick>
              </a:rPr>
              <a:t>https://phet.colorado.edu/sims/html/bending-light/latest/bending-light_en.html</a:t>
            </a:r>
            <a:endParaRPr sz="1600" dirty="0">
              <a:solidFill>
                <a:schemeClr val="dk1"/>
              </a:solidFill>
              <a:latin typeface="Trebuchet MS"/>
              <a:ea typeface="Trebuchet MS"/>
              <a:cs typeface="Trebuchet MS"/>
              <a:sym typeface="Trebuchet MS"/>
            </a:endParaRPr>
          </a:p>
        </p:txBody>
      </p:sp>
      <p:sp>
        <p:nvSpPr>
          <p:cNvPr id="5"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17</a:t>
            </a:fld>
            <a:endParaRPr lang="zh-HK"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17"/>
          <p:cNvSpPr/>
          <p:nvPr/>
        </p:nvSpPr>
        <p:spPr>
          <a:xfrm>
            <a:off x="2501462" y="1944469"/>
            <a:ext cx="6348248" cy="646331"/>
          </a:xfrm>
          <a:prstGeom prst="roundRect">
            <a:avLst>
              <a:gd name="adj" fmla="val 16667"/>
            </a:avLst>
          </a:prstGeom>
          <a:solidFill>
            <a:srgbClr val="EAF5D6"/>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83" name="Google Shape;383;p17"/>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Light Refraction</a:t>
            </a:r>
            <a:endParaRPr dirty="0">
              <a:solidFill>
                <a:schemeClr val="accent3">
                  <a:lumMod val="75000"/>
                </a:schemeClr>
              </a:solidFill>
              <a:latin typeface="Myriad Pro" panose="020B0503030403020204" pitchFamily="34" charset="0"/>
              <a:ea typeface="Adobe 黑体 Std R" pitchFamily="34" charset="-128"/>
            </a:endParaRPr>
          </a:p>
        </p:txBody>
      </p:sp>
      <p:sp>
        <p:nvSpPr>
          <p:cNvPr id="384" name="Google Shape;384;p17"/>
          <p:cNvSpPr txBox="1"/>
          <p:nvPr/>
        </p:nvSpPr>
        <p:spPr>
          <a:xfrm>
            <a:off x="1686757" y="1331735"/>
            <a:ext cx="8328857" cy="55395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u="sng" dirty="0">
                <a:solidFill>
                  <a:srgbClr val="FF0066"/>
                </a:solidFill>
                <a:latin typeface="Open Sans"/>
                <a:ea typeface="Open Sans"/>
                <a:cs typeface="Open Sans"/>
                <a:sym typeface="Open Sans"/>
              </a:rPr>
              <a:t>Light can also be refracted by using lens</a:t>
            </a:r>
            <a:endParaRPr sz="3000" b="1" u="sng" dirty="0">
              <a:solidFill>
                <a:srgbClr val="FF0066"/>
              </a:solidFill>
              <a:latin typeface="Open Sans"/>
              <a:ea typeface="Open Sans"/>
              <a:cs typeface="Open Sans"/>
              <a:sym typeface="Open Sans"/>
            </a:endParaRPr>
          </a:p>
        </p:txBody>
      </p:sp>
      <p:sp>
        <p:nvSpPr>
          <p:cNvPr id="385" name="Google Shape;385;p17"/>
          <p:cNvSpPr/>
          <p:nvPr/>
        </p:nvSpPr>
        <p:spPr>
          <a:xfrm>
            <a:off x="2650709" y="1944469"/>
            <a:ext cx="6096000"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dirty="0">
                <a:solidFill>
                  <a:schemeClr val="dk1"/>
                </a:solidFill>
                <a:latin typeface="Open Sans"/>
                <a:ea typeface="Open Sans"/>
                <a:cs typeface="Open Sans"/>
                <a:sym typeface="Open Sans"/>
              </a:rPr>
              <a:t>Laws of refraction: #1 Ray parallel to principal axis will pass through focus</a:t>
            </a:r>
            <a:endParaRPr sz="1800" dirty="0">
              <a:solidFill>
                <a:schemeClr val="dk1"/>
              </a:solidFill>
              <a:latin typeface="Open Sans"/>
              <a:ea typeface="Open Sans"/>
              <a:cs typeface="Open Sans"/>
              <a:sym typeface="Open Sans"/>
            </a:endParaRPr>
          </a:p>
        </p:txBody>
      </p:sp>
      <p:grpSp>
        <p:nvGrpSpPr>
          <p:cNvPr id="386" name="Google Shape;386;p17"/>
          <p:cNvGrpSpPr/>
          <p:nvPr/>
        </p:nvGrpSpPr>
        <p:grpSpPr>
          <a:xfrm>
            <a:off x="2104864" y="2707891"/>
            <a:ext cx="7618686" cy="3929144"/>
            <a:chOff x="1332131" y="1278336"/>
            <a:chExt cx="10280073" cy="5301687"/>
          </a:xfrm>
        </p:grpSpPr>
        <p:sp>
          <p:nvSpPr>
            <p:cNvPr id="387" name="Google Shape;387;p17"/>
            <p:cNvSpPr/>
            <p:nvPr/>
          </p:nvSpPr>
          <p:spPr>
            <a:xfrm>
              <a:off x="5591019" y="1278336"/>
              <a:ext cx="881149" cy="5187142"/>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rebuchet MS"/>
                <a:ea typeface="Trebuchet MS"/>
                <a:cs typeface="Trebuchet MS"/>
                <a:sym typeface="Trebuchet MS"/>
              </a:endParaRPr>
            </a:p>
          </p:txBody>
        </p:sp>
        <p:cxnSp>
          <p:nvCxnSpPr>
            <p:cNvPr id="388" name="Google Shape;388;p17"/>
            <p:cNvCxnSpPr/>
            <p:nvPr/>
          </p:nvCxnSpPr>
          <p:spPr>
            <a:xfrm rot="10800000" flipH="1">
              <a:off x="1332131" y="3871907"/>
              <a:ext cx="10280073" cy="49877"/>
            </a:xfrm>
            <a:prstGeom prst="straightConnector1">
              <a:avLst/>
            </a:prstGeom>
            <a:noFill/>
            <a:ln w="38100" cap="flat" cmpd="sng">
              <a:solidFill>
                <a:schemeClr val="dk1"/>
              </a:solidFill>
              <a:prstDash val="solid"/>
              <a:round/>
              <a:headEnd type="none" w="sm" len="sm"/>
              <a:tailEnd type="none" w="sm" len="sm"/>
            </a:ln>
          </p:spPr>
        </p:cxnSp>
        <p:sp>
          <p:nvSpPr>
            <p:cNvPr id="389" name="Google Shape;389;p17"/>
            <p:cNvSpPr/>
            <p:nvPr/>
          </p:nvSpPr>
          <p:spPr>
            <a:xfrm>
              <a:off x="9361072" y="3818335"/>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90" name="Google Shape;390;p17"/>
            <p:cNvSpPr/>
            <p:nvPr/>
          </p:nvSpPr>
          <p:spPr>
            <a:xfrm>
              <a:off x="2532023" y="3842812"/>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91" name="Google Shape;391;p17"/>
            <p:cNvSpPr/>
            <p:nvPr/>
          </p:nvSpPr>
          <p:spPr>
            <a:xfrm>
              <a:off x="5946547" y="3813024"/>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392" name="Google Shape;392;p17"/>
            <p:cNvSpPr txBox="1"/>
            <p:nvPr/>
          </p:nvSpPr>
          <p:spPr>
            <a:xfrm>
              <a:off x="2318991" y="3942183"/>
              <a:ext cx="1552337" cy="78905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Trebuchet MS"/>
                  <a:ea typeface="Trebuchet MS"/>
                  <a:cs typeface="Trebuchet MS"/>
                  <a:sym typeface="Trebuchet MS"/>
                </a:rPr>
                <a:t>F’</a:t>
              </a:r>
              <a:endParaRPr sz="3200">
                <a:solidFill>
                  <a:schemeClr val="dk1"/>
                </a:solidFill>
                <a:latin typeface="Trebuchet MS"/>
                <a:ea typeface="Trebuchet MS"/>
                <a:cs typeface="Trebuchet MS"/>
                <a:sym typeface="Trebuchet MS"/>
              </a:endParaRPr>
            </a:p>
          </p:txBody>
        </p:sp>
        <p:sp>
          <p:nvSpPr>
            <p:cNvPr id="393" name="Google Shape;393;p17"/>
            <p:cNvSpPr txBox="1"/>
            <p:nvPr/>
          </p:nvSpPr>
          <p:spPr>
            <a:xfrm>
              <a:off x="9192405" y="3931109"/>
              <a:ext cx="507423"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Trebuchet MS"/>
                  <a:ea typeface="Trebuchet MS"/>
                  <a:cs typeface="Trebuchet MS"/>
                  <a:sym typeface="Trebuchet MS"/>
                </a:rPr>
                <a:t>F</a:t>
              </a:r>
              <a:endParaRPr sz="3200">
                <a:solidFill>
                  <a:schemeClr val="dk1"/>
                </a:solidFill>
                <a:latin typeface="Trebuchet MS"/>
                <a:ea typeface="Trebuchet MS"/>
                <a:cs typeface="Trebuchet MS"/>
                <a:sym typeface="Trebuchet MS"/>
              </a:endParaRPr>
            </a:p>
          </p:txBody>
        </p:sp>
        <p:sp>
          <p:nvSpPr>
            <p:cNvPr id="394" name="Google Shape;394;p17"/>
            <p:cNvSpPr txBox="1"/>
            <p:nvPr/>
          </p:nvSpPr>
          <p:spPr>
            <a:xfrm>
              <a:off x="5744632" y="3824232"/>
              <a:ext cx="507423"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Trebuchet MS"/>
                  <a:ea typeface="Trebuchet MS"/>
                  <a:cs typeface="Trebuchet MS"/>
                  <a:sym typeface="Trebuchet MS"/>
                </a:rPr>
                <a:t>O</a:t>
              </a:r>
              <a:endParaRPr sz="3200">
                <a:solidFill>
                  <a:schemeClr val="dk1"/>
                </a:solidFill>
                <a:latin typeface="Trebuchet MS"/>
                <a:ea typeface="Trebuchet MS"/>
                <a:cs typeface="Trebuchet MS"/>
                <a:sym typeface="Trebuchet MS"/>
              </a:endParaRPr>
            </a:p>
          </p:txBody>
        </p:sp>
        <p:grpSp>
          <p:nvGrpSpPr>
            <p:cNvPr id="395" name="Google Shape;395;p17"/>
            <p:cNvGrpSpPr/>
            <p:nvPr/>
          </p:nvGrpSpPr>
          <p:grpSpPr>
            <a:xfrm>
              <a:off x="1488455" y="2325740"/>
              <a:ext cx="9522463" cy="2313594"/>
              <a:chOff x="1488455" y="2325740"/>
              <a:chExt cx="9522463" cy="2313594"/>
            </a:xfrm>
          </p:grpSpPr>
          <p:cxnSp>
            <p:nvCxnSpPr>
              <p:cNvPr id="396" name="Google Shape;396;p17"/>
              <p:cNvCxnSpPr/>
              <p:nvPr/>
            </p:nvCxnSpPr>
            <p:spPr>
              <a:xfrm>
                <a:off x="1488455" y="2325740"/>
                <a:ext cx="1280160" cy="0"/>
              </a:xfrm>
              <a:prstGeom prst="straightConnector1">
                <a:avLst/>
              </a:prstGeom>
              <a:noFill/>
              <a:ln w="76200" cap="flat" cmpd="sng">
                <a:solidFill>
                  <a:srgbClr val="056E9F"/>
                </a:solidFill>
                <a:prstDash val="solid"/>
                <a:round/>
                <a:headEnd type="none" w="sm" len="sm"/>
                <a:tailEnd type="triangle" w="med" len="med"/>
              </a:ln>
            </p:spPr>
          </p:cxnSp>
          <p:cxnSp>
            <p:nvCxnSpPr>
              <p:cNvPr id="397" name="Google Shape;397;p17"/>
              <p:cNvCxnSpPr/>
              <p:nvPr/>
            </p:nvCxnSpPr>
            <p:spPr>
              <a:xfrm>
                <a:off x="2702115" y="2325740"/>
                <a:ext cx="3348024" cy="0"/>
              </a:xfrm>
              <a:prstGeom prst="straightConnector1">
                <a:avLst/>
              </a:prstGeom>
              <a:noFill/>
              <a:ln w="76200" cap="flat" cmpd="sng">
                <a:solidFill>
                  <a:srgbClr val="056E9F"/>
                </a:solidFill>
                <a:prstDash val="solid"/>
                <a:round/>
                <a:headEnd type="none" w="sm" len="sm"/>
                <a:tailEnd type="none" w="sm" len="sm"/>
              </a:ln>
            </p:spPr>
          </p:cxnSp>
          <p:cxnSp>
            <p:nvCxnSpPr>
              <p:cNvPr id="398" name="Google Shape;398;p17"/>
              <p:cNvCxnSpPr/>
              <p:nvPr/>
            </p:nvCxnSpPr>
            <p:spPr>
              <a:xfrm>
                <a:off x="6050139" y="2325740"/>
                <a:ext cx="4960779" cy="2313594"/>
              </a:xfrm>
              <a:prstGeom prst="straightConnector1">
                <a:avLst/>
              </a:prstGeom>
              <a:noFill/>
              <a:ln w="76200" cap="flat" cmpd="sng">
                <a:solidFill>
                  <a:srgbClr val="056E9F"/>
                </a:solidFill>
                <a:prstDash val="solid"/>
                <a:round/>
                <a:headEnd type="none" w="sm" len="sm"/>
                <a:tailEnd type="triangle" w="med" len="med"/>
              </a:ln>
            </p:spPr>
          </p:cxnSp>
        </p:grpSp>
        <p:grpSp>
          <p:nvGrpSpPr>
            <p:cNvPr id="399" name="Google Shape;399;p17"/>
            <p:cNvGrpSpPr/>
            <p:nvPr/>
          </p:nvGrpSpPr>
          <p:grpSpPr>
            <a:xfrm>
              <a:off x="1488455" y="2857754"/>
              <a:ext cx="9522463" cy="1504143"/>
              <a:chOff x="1488455" y="2857754"/>
              <a:chExt cx="9522463" cy="1504143"/>
            </a:xfrm>
          </p:grpSpPr>
          <p:cxnSp>
            <p:nvCxnSpPr>
              <p:cNvPr id="400" name="Google Shape;400;p17"/>
              <p:cNvCxnSpPr/>
              <p:nvPr/>
            </p:nvCxnSpPr>
            <p:spPr>
              <a:xfrm>
                <a:off x="1488455" y="2857754"/>
                <a:ext cx="1280160" cy="0"/>
              </a:xfrm>
              <a:prstGeom prst="straightConnector1">
                <a:avLst/>
              </a:prstGeom>
              <a:noFill/>
              <a:ln w="76200" cap="flat" cmpd="sng">
                <a:solidFill>
                  <a:srgbClr val="08A5EF"/>
                </a:solidFill>
                <a:prstDash val="solid"/>
                <a:round/>
                <a:headEnd type="none" w="sm" len="sm"/>
                <a:tailEnd type="triangle" w="med" len="med"/>
              </a:ln>
            </p:spPr>
          </p:cxnSp>
          <p:cxnSp>
            <p:nvCxnSpPr>
              <p:cNvPr id="401" name="Google Shape;401;p17"/>
              <p:cNvCxnSpPr/>
              <p:nvPr/>
            </p:nvCxnSpPr>
            <p:spPr>
              <a:xfrm>
                <a:off x="2702115" y="2857754"/>
                <a:ext cx="3348024" cy="0"/>
              </a:xfrm>
              <a:prstGeom prst="straightConnector1">
                <a:avLst/>
              </a:prstGeom>
              <a:noFill/>
              <a:ln w="76200" cap="flat" cmpd="sng">
                <a:solidFill>
                  <a:srgbClr val="08A5EF"/>
                </a:solidFill>
                <a:prstDash val="solid"/>
                <a:round/>
                <a:headEnd type="none" w="sm" len="sm"/>
                <a:tailEnd type="none" w="sm" len="sm"/>
              </a:ln>
            </p:spPr>
          </p:cxnSp>
          <p:cxnSp>
            <p:nvCxnSpPr>
              <p:cNvPr id="402" name="Google Shape;402;p17"/>
              <p:cNvCxnSpPr/>
              <p:nvPr/>
            </p:nvCxnSpPr>
            <p:spPr>
              <a:xfrm>
                <a:off x="6050139" y="2857754"/>
                <a:ext cx="4960779" cy="1504143"/>
              </a:xfrm>
              <a:prstGeom prst="straightConnector1">
                <a:avLst/>
              </a:prstGeom>
              <a:noFill/>
              <a:ln w="76200" cap="flat" cmpd="sng">
                <a:solidFill>
                  <a:srgbClr val="08A5EF"/>
                </a:solidFill>
                <a:prstDash val="solid"/>
                <a:round/>
                <a:headEnd type="none" w="sm" len="sm"/>
                <a:tailEnd type="triangle" w="med" len="med"/>
              </a:ln>
            </p:spPr>
          </p:cxnSp>
        </p:grpSp>
        <p:grpSp>
          <p:nvGrpSpPr>
            <p:cNvPr id="403" name="Google Shape;403;p17"/>
            <p:cNvGrpSpPr/>
            <p:nvPr/>
          </p:nvGrpSpPr>
          <p:grpSpPr>
            <a:xfrm>
              <a:off x="1488455" y="3389768"/>
              <a:ext cx="9522463" cy="664791"/>
              <a:chOff x="1488455" y="3389768"/>
              <a:chExt cx="9522463" cy="664791"/>
            </a:xfrm>
          </p:grpSpPr>
          <p:cxnSp>
            <p:nvCxnSpPr>
              <p:cNvPr id="404" name="Google Shape;404;p17"/>
              <p:cNvCxnSpPr/>
              <p:nvPr/>
            </p:nvCxnSpPr>
            <p:spPr>
              <a:xfrm>
                <a:off x="1488455" y="3389768"/>
                <a:ext cx="1280160" cy="0"/>
              </a:xfrm>
              <a:prstGeom prst="straightConnector1">
                <a:avLst/>
              </a:prstGeom>
              <a:noFill/>
              <a:ln w="76200" cap="flat" cmpd="sng">
                <a:solidFill>
                  <a:srgbClr val="95DBFB"/>
                </a:solidFill>
                <a:prstDash val="solid"/>
                <a:round/>
                <a:headEnd type="none" w="sm" len="sm"/>
                <a:tailEnd type="triangle" w="med" len="med"/>
              </a:ln>
            </p:spPr>
          </p:cxnSp>
          <p:cxnSp>
            <p:nvCxnSpPr>
              <p:cNvPr id="405" name="Google Shape;405;p17"/>
              <p:cNvCxnSpPr/>
              <p:nvPr/>
            </p:nvCxnSpPr>
            <p:spPr>
              <a:xfrm>
                <a:off x="2702115" y="3389768"/>
                <a:ext cx="3348024" cy="0"/>
              </a:xfrm>
              <a:prstGeom prst="straightConnector1">
                <a:avLst/>
              </a:prstGeom>
              <a:noFill/>
              <a:ln w="76200" cap="flat" cmpd="sng">
                <a:solidFill>
                  <a:srgbClr val="95DBFB"/>
                </a:solidFill>
                <a:prstDash val="solid"/>
                <a:round/>
                <a:headEnd type="none" w="sm" len="sm"/>
                <a:tailEnd type="none" w="sm" len="sm"/>
              </a:ln>
            </p:spPr>
          </p:cxnSp>
          <p:cxnSp>
            <p:nvCxnSpPr>
              <p:cNvPr id="406" name="Google Shape;406;p17"/>
              <p:cNvCxnSpPr/>
              <p:nvPr/>
            </p:nvCxnSpPr>
            <p:spPr>
              <a:xfrm>
                <a:off x="6050139" y="3389768"/>
                <a:ext cx="4960779" cy="664791"/>
              </a:xfrm>
              <a:prstGeom prst="straightConnector1">
                <a:avLst/>
              </a:prstGeom>
              <a:noFill/>
              <a:ln w="76200" cap="flat" cmpd="sng">
                <a:solidFill>
                  <a:srgbClr val="95DBFB"/>
                </a:solidFill>
                <a:prstDash val="solid"/>
                <a:round/>
                <a:headEnd type="none" w="sm" len="sm"/>
                <a:tailEnd type="triangle" w="med" len="med"/>
              </a:ln>
            </p:spPr>
          </p:cxnSp>
        </p:grpSp>
        <p:grpSp>
          <p:nvGrpSpPr>
            <p:cNvPr id="407" name="Google Shape;407;p17"/>
            <p:cNvGrpSpPr/>
            <p:nvPr/>
          </p:nvGrpSpPr>
          <p:grpSpPr>
            <a:xfrm>
              <a:off x="1488455" y="3343819"/>
              <a:ext cx="9522463" cy="1827528"/>
              <a:chOff x="1488455" y="3343819"/>
              <a:chExt cx="9522463" cy="1827528"/>
            </a:xfrm>
          </p:grpSpPr>
          <p:cxnSp>
            <p:nvCxnSpPr>
              <p:cNvPr id="408" name="Google Shape;408;p17"/>
              <p:cNvCxnSpPr/>
              <p:nvPr/>
            </p:nvCxnSpPr>
            <p:spPr>
              <a:xfrm>
                <a:off x="1488455" y="5171347"/>
                <a:ext cx="1280160" cy="0"/>
              </a:xfrm>
              <a:prstGeom prst="straightConnector1">
                <a:avLst/>
              </a:prstGeom>
              <a:noFill/>
              <a:ln w="76200" cap="flat" cmpd="sng">
                <a:solidFill>
                  <a:srgbClr val="00B050"/>
                </a:solidFill>
                <a:prstDash val="solid"/>
                <a:round/>
                <a:headEnd type="none" w="sm" len="sm"/>
                <a:tailEnd type="triangle" w="med" len="med"/>
              </a:ln>
            </p:spPr>
          </p:cxnSp>
          <p:cxnSp>
            <p:nvCxnSpPr>
              <p:cNvPr id="409" name="Google Shape;409;p17"/>
              <p:cNvCxnSpPr/>
              <p:nvPr/>
            </p:nvCxnSpPr>
            <p:spPr>
              <a:xfrm>
                <a:off x="2702115" y="5171347"/>
                <a:ext cx="3348024" cy="0"/>
              </a:xfrm>
              <a:prstGeom prst="straightConnector1">
                <a:avLst/>
              </a:prstGeom>
              <a:noFill/>
              <a:ln w="76200" cap="flat" cmpd="sng">
                <a:solidFill>
                  <a:srgbClr val="00B050"/>
                </a:solidFill>
                <a:prstDash val="solid"/>
                <a:round/>
                <a:headEnd type="none" w="sm" len="sm"/>
                <a:tailEnd type="none" w="sm" len="sm"/>
              </a:ln>
            </p:spPr>
          </p:cxnSp>
          <p:cxnSp>
            <p:nvCxnSpPr>
              <p:cNvPr id="410" name="Google Shape;410;p17"/>
              <p:cNvCxnSpPr/>
              <p:nvPr/>
            </p:nvCxnSpPr>
            <p:spPr>
              <a:xfrm rot="10800000" flipH="1">
                <a:off x="6050139" y="3343819"/>
                <a:ext cx="4960779" cy="1827528"/>
              </a:xfrm>
              <a:prstGeom prst="straightConnector1">
                <a:avLst/>
              </a:prstGeom>
              <a:noFill/>
              <a:ln w="76200" cap="flat" cmpd="sng">
                <a:solidFill>
                  <a:srgbClr val="00B050"/>
                </a:solidFill>
                <a:prstDash val="solid"/>
                <a:round/>
                <a:headEnd type="none" w="sm" len="sm"/>
                <a:tailEnd type="triangle" w="med" len="med"/>
              </a:ln>
            </p:spPr>
          </p:cxnSp>
        </p:grpSp>
        <p:sp>
          <p:nvSpPr>
            <p:cNvPr id="411" name="Google Shape;411;p17"/>
            <p:cNvSpPr/>
            <p:nvPr/>
          </p:nvSpPr>
          <p:spPr>
            <a:xfrm>
              <a:off x="9361072" y="3805347"/>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12" name="Google Shape;412;p17"/>
            <p:cNvSpPr txBox="1"/>
            <p:nvPr/>
          </p:nvSpPr>
          <p:spPr>
            <a:xfrm>
              <a:off x="6487150" y="5790972"/>
              <a:ext cx="4518468" cy="78905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Trebuchet MS"/>
                  <a:ea typeface="Trebuchet MS"/>
                  <a:cs typeface="Trebuchet MS"/>
                  <a:sym typeface="Trebuchet MS"/>
                </a:rPr>
                <a:t>Convex lens</a:t>
              </a:r>
              <a:endParaRPr sz="3200">
                <a:solidFill>
                  <a:schemeClr val="dk1"/>
                </a:solidFill>
                <a:latin typeface="Trebuchet MS"/>
                <a:ea typeface="Trebuchet MS"/>
                <a:cs typeface="Trebuchet MS"/>
                <a:sym typeface="Trebuchet MS"/>
              </a:endParaRPr>
            </a:p>
          </p:txBody>
        </p:sp>
      </p:grpSp>
      <p:sp>
        <p:nvSpPr>
          <p:cNvPr id="33"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18</a:t>
            </a:fld>
            <a:endParaRPr lang="zh-HK" alt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18"/>
          <p:cNvSpPr/>
          <p:nvPr/>
        </p:nvSpPr>
        <p:spPr>
          <a:xfrm>
            <a:off x="2501462" y="1944469"/>
            <a:ext cx="6348248" cy="646331"/>
          </a:xfrm>
          <a:prstGeom prst="roundRect">
            <a:avLst>
              <a:gd name="adj" fmla="val 16667"/>
            </a:avLst>
          </a:prstGeom>
          <a:solidFill>
            <a:srgbClr val="EAF5D6"/>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18" name="Google Shape;418;p18"/>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Light Refraction</a:t>
            </a:r>
            <a:endParaRPr dirty="0">
              <a:solidFill>
                <a:schemeClr val="accent3">
                  <a:lumMod val="75000"/>
                </a:schemeClr>
              </a:solidFill>
              <a:latin typeface="Myriad Pro" panose="020B0503030403020204" pitchFamily="34" charset="0"/>
              <a:ea typeface="Adobe 黑体 Std R" pitchFamily="34" charset="-128"/>
            </a:endParaRPr>
          </a:p>
        </p:txBody>
      </p:sp>
      <p:sp>
        <p:nvSpPr>
          <p:cNvPr id="420" name="Google Shape;420;p18"/>
          <p:cNvSpPr/>
          <p:nvPr/>
        </p:nvSpPr>
        <p:spPr>
          <a:xfrm>
            <a:off x="2650709" y="1944469"/>
            <a:ext cx="6096000"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a:solidFill>
                  <a:schemeClr val="dk1"/>
                </a:solidFill>
                <a:latin typeface="Open Sans"/>
                <a:ea typeface="Open Sans"/>
                <a:cs typeface="Open Sans"/>
                <a:sym typeface="Open Sans"/>
              </a:rPr>
              <a:t>Laws of refraction: #2 Ray passing through focus will become parallel to principal axis</a:t>
            </a:r>
            <a:endParaRPr/>
          </a:p>
        </p:txBody>
      </p:sp>
      <p:grpSp>
        <p:nvGrpSpPr>
          <p:cNvPr id="421" name="Google Shape;421;p18"/>
          <p:cNvGrpSpPr/>
          <p:nvPr/>
        </p:nvGrpSpPr>
        <p:grpSpPr>
          <a:xfrm>
            <a:off x="1903006" y="2801827"/>
            <a:ext cx="7730391" cy="3906192"/>
            <a:chOff x="666634" y="1222579"/>
            <a:chExt cx="11001327" cy="5559007"/>
          </a:xfrm>
        </p:grpSpPr>
        <p:sp>
          <p:nvSpPr>
            <p:cNvPr id="422" name="Google Shape;422;p18"/>
            <p:cNvSpPr/>
            <p:nvPr/>
          </p:nvSpPr>
          <p:spPr>
            <a:xfrm>
              <a:off x="5613323" y="1222579"/>
              <a:ext cx="881149" cy="5187142"/>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rebuchet MS"/>
                <a:ea typeface="Trebuchet MS"/>
                <a:cs typeface="Trebuchet MS"/>
                <a:sym typeface="Trebuchet MS"/>
              </a:endParaRPr>
            </a:p>
          </p:txBody>
        </p:sp>
        <p:cxnSp>
          <p:nvCxnSpPr>
            <p:cNvPr id="423" name="Google Shape;423;p18"/>
            <p:cNvCxnSpPr/>
            <p:nvPr/>
          </p:nvCxnSpPr>
          <p:spPr>
            <a:xfrm rot="10800000" flipH="1">
              <a:off x="1387888" y="3793848"/>
              <a:ext cx="10280073" cy="49877"/>
            </a:xfrm>
            <a:prstGeom prst="straightConnector1">
              <a:avLst/>
            </a:prstGeom>
            <a:noFill/>
            <a:ln w="38100" cap="flat" cmpd="sng">
              <a:solidFill>
                <a:schemeClr val="dk1"/>
              </a:solidFill>
              <a:prstDash val="solid"/>
              <a:round/>
              <a:headEnd type="none" w="sm" len="sm"/>
              <a:tailEnd type="none" w="sm" len="sm"/>
            </a:ln>
          </p:spPr>
        </p:cxnSp>
        <p:sp>
          <p:nvSpPr>
            <p:cNvPr id="424" name="Google Shape;424;p18"/>
            <p:cNvSpPr/>
            <p:nvPr/>
          </p:nvSpPr>
          <p:spPr>
            <a:xfrm>
              <a:off x="9383376" y="3762578"/>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25" name="Google Shape;425;p18"/>
            <p:cNvSpPr/>
            <p:nvPr/>
          </p:nvSpPr>
          <p:spPr>
            <a:xfrm>
              <a:off x="2554327" y="3787055"/>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26" name="Google Shape;426;p18"/>
            <p:cNvSpPr/>
            <p:nvPr/>
          </p:nvSpPr>
          <p:spPr>
            <a:xfrm>
              <a:off x="5968851" y="3757267"/>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27" name="Google Shape;427;p18"/>
            <p:cNvSpPr txBox="1"/>
            <p:nvPr/>
          </p:nvSpPr>
          <p:spPr>
            <a:xfrm>
              <a:off x="2331347" y="3939842"/>
              <a:ext cx="1646007" cy="83220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Trebuchet MS"/>
                  <a:ea typeface="Trebuchet MS"/>
                  <a:cs typeface="Trebuchet MS"/>
                  <a:sym typeface="Trebuchet MS"/>
                </a:rPr>
                <a:t>F’</a:t>
              </a:r>
              <a:endParaRPr sz="3200">
                <a:solidFill>
                  <a:schemeClr val="dk1"/>
                </a:solidFill>
                <a:latin typeface="Trebuchet MS"/>
                <a:ea typeface="Trebuchet MS"/>
                <a:cs typeface="Trebuchet MS"/>
                <a:sym typeface="Trebuchet MS"/>
              </a:endParaRPr>
            </a:p>
          </p:txBody>
        </p:sp>
        <p:sp>
          <p:nvSpPr>
            <p:cNvPr id="428" name="Google Shape;428;p18"/>
            <p:cNvSpPr txBox="1"/>
            <p:nvPr/>
          </p:nvSpPr>
          <p:spPr>
            <a:xfrm>
              <a:off x="9214709" y="3815744"/>
              <a:ext cx="507423" cy="58477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Trebuchet MS"/>
                  <a:ea typeface="Trebuchet MS"/>
                  <a:cs typeface="Trebuchet MS"/>
                  <a:sym typeface="Trebuchet MS"/>
                </a:rPr>
                <a:t>F</a:t>
              </a:r>
              <a:endParaRPr sz="3200">
                <a:solidFill>
                  <a:schemeClr val="dk1"/>
                </a:solidFill>
                <a:latin typeface="Trebuchet MS"/>
                <a:ea typeface="Trebuchet MS"/>
                <a:cs typeface="Trebuchet MS"/>
                <a:sym typeface="Trebuchet MS"/>
              </a:endParaRPr>
            </a:p>
          </p:txBody>
        </p:sp>
        <p:sp>
          <p:nvSpPr>
            <p:cNvPr id="429" name="Google Shape;429;p18"/>
            <p:cNvSpPr txBox="1"/>
            <p:nvPr/>
          </p:nvSpPr>
          <p:spPr>
            <a:xfrm>
              <a:off x="5763206" y="3758745"/>
              <a:ext cx="507423" cy="58477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Trebuchet MS"/>
                  <a:ea typeface="Trebuchet MS"/>
                  <a:cs typeface="Trebuchet MS"/>
                  <a:sym typeface="Trebuchet MS"/>
                </a:rPr>
                <a:t>O</a:t>
              </a:r>
              <a:endParaRPr sz="3200">
                <a:solidFill>
                  <a:schemeClr val="dk1"/>
                </a:solidFill>
                <a:latin typeface="Trebuchet MS"/>
                <a:ea typeface="Trebuchet MS"/>
                <a:cs typeface="Trebuchet MS"/>
                <a:sym typeface="Trebuchet MS"/>
              </a:endParaRPr>
            </a:p>
          </p:txBody>
        </p:sp>
        <p:grpSp>
          <p:nvGrpSpPr>
            <p:cNvPr id="430" name="Google Shape;430;p18"/>
            <p:cNvGrpSpPr/>
            <p:nvPr/>
          </p:nvGrpSpPr>
          <p:grpSpPr>
            <a:xfrm>
              <a:off x="721864" y="2909442"/>
              <a:ext cx="9712841" cy="2757636"/>
              <a:chOff x="721864" y="2909442"/>
              <a:chExt cx="9712841" cy="2757636"/>
            </a:xfrm>
          </p:grpSpPr>
          <p:cxnSp>
            <p:nvCxnSpPr>
              <p:cNvPr id="431" name="Google Shape;431;p18"/>
              <p:cNvCxnSpPr/>
              <p:nvPr/>
            </p:nvCxnSpPr>
            <p:spPr>
              <a:xfrm>
                <a:off x="6033748" y="5650453"/>
                <a:ext cx="4400957" cy="16625"/>
              </a:xfrm>
              <a:prstGeom prst="straightConnector1">
                <a:avLst/>
              </a:prstGeom>
              <a:noFill/>
              <a:ln w="76200" cap="flat" cmpd="sng">
                <a:solidFill>
                  <a:srgbClr val="31521B"/>
                </a:solidFill>
                <a:prstDash val="solid"/>
                <a:round/>
                <a:headEnd type="none" w="sm" len="sm"/>
                <a:tailEnd type="triangle" w="med" len="med"/>
              </a:ln>
            </p:spPr>
          </p:cxnSp>
          <p:cxnSp>
            <p:nvCxnSpPr>
              <p:cNvPr id="432" name="Google Shape;432;p18"/>
              <p:cNvCxnSpPr/>
              <p:nvPr/>
            </p:nvCxnSpPr>
            <p:spPr>
              <a:xfrm>
                <a:off x="1495865" y="3293662"/>
                <a:ext cx="4596131" cy="2360670"/>
              </a:xfrm>
              <a:prstGeom prst="straightConnector1">
                <a:avLst/>
              </a:prstGeom>
              <a:noFill/>
              <a:ln w="76200" cap="flat" cmpd="sng">
                <a:solidFill>
                  <a:srgbClr val="31521B"/>
                </a:solidFill>
                <a:prstDash val="solid"/>
                <a:round/>
                <a:headEnd type="none" w="sm" len="sm"/>
                <a:tailEnd type="none" w="sm" len="sm"/>
              </a:ln>
            </p:spPr>
          </p:cxnSp>
          <p:cxnSp>
            <p:nvCxnSpPr>
              <p:cNvPr id="433" name="Google Shape;433;p18"/>
              <p:cNvCxnSpPr/>
              <p:nvPr/>
            </p:nvCxnSpPr>
            <p:spPr>
              <a:xfrm>
                <a:off x="721864" y="2909442"/>
                <a:ext cx="951226" cy="477255"/>
              </a:xfrm>
              <a:prstGeom prst="straightConnector1">
                <a:avLst/>
              </a:prstGeom>
              <a:noFill/>
              <a:ln w="76200" cap="flat" cmpd="sng">
                <a:solidFill>
                  <a:srgbClr val="31521B"/>
                </a:solidFill>
                <a:prstDash val="solid"/>
                <a:round/>
                <a:headEnd type="none" w="sm" len="sm"/>
                <a:tailEnd type="triangle" w="med" len="med"/>
              </a:ln>
            </p:spPr>
          </p:cxnSp>
        </p:grpSp>
        <p:sp>
          <p:nvSpPr>
            <p:cNvPr id="434" name="Google Shape;434;p18"/>
            <p:cNvSpPr/>
            <p:nvPr/>
          </p:nvSpPr>
          <p:spPr>
            <a:xfrm>
              <a:off x="9383376" y="3749590"/>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nvGrpSpPr>
            <p:cNvPr id="435" name="Google Shape;435;p18"/>
            <p:cNvGrpSpPr/>
            <p:nvPr/>
          </p:nvGrpSpPr>
          <p:grpSpPr>
            <a:xfrm>
              <a:off x="666634" y="3145630"/>
              <a:ext cx="9788220" cy="2038301"/>
              <a:chOff x="666634" y="3145630"/>
              <a:chExt cx="9788220" cy="2038301"/>
            </a:xfrm>
          </p:grpSpPr>
          <p:cxnSp>
            <p:nvCxnSpPr>
              <p:cNvPr id="436" name="Google Shape;436;p18"/>
              <p:cNvCxnSpPr/>
              <p:nvPr/>
            </p:nvCxnSpPr>
            <p:spPr>
              <a:xfrm>
                <a:off x="6053897" y="5164129"/>
                <a:ext cx="4400957" cy="16625"/>
              </a:xfrm>
              <a:prstGeom prst="straightConnector1">
                <a:avLst/>
              </a:prstGeom>
              <a:noFill/>
              <a:ln w="76200" cap="flat" cmpd="sng">
                <a:solidFill>
                  <a:srgbClr val="4A7B29"/>
                </a:solidFill>
                <a:prstDash val="solid"/>
                <a:round/>
                <a:headEnd type="none" w="sm" len="sm"/>
                <a:tailEnd type="triangle" w="med" len="med"/>
              </a:ln>
            </p:spPr>
          </p:cxnSp>
          <p:cxnSp>
            <p:nvCxnSpPr>
              <p:cNvPr id="437" name="Google Shape;437;p18"/>
              <p:cNvCxnSpPr/>
              <p:nvPr/>
            </p:nvCxnSpPr>
            <p:spPr>
              <a:xfrm>
                <a:off x="1152267" y="3350776"/>
                <a:ext cx="4980121" cy="1833155"/>
              </a:xfrm>
              <a:prstGeom prst="straightConnector1">
                <a:avLst/>
              </a:prstGeom>
              <a:noFill/>
              <a:ln w="76200" cap="flat" cmpd="sng">
                <a:solidFill>
                  <a:srgbClr val="4A7B29"/>
                </a:solidFill>
                <a:prstDash val="solid"/>
                <a:round/>
                <a:headEnd type="none" w="sm" len="sm"/>
                <a:tailEnd type="none" w="sm" len="sm"/>
              </a:ln>
            </p:spPr>
          </p:cxnSp>
          <p:cxnSp>
            <p:nvCxnSpPr>
              <p:cNvPr id="438" name="Google Shape;438;p18"/>
              <p:cNvCxnSpPr/>
              <p:nvPr/>
            </p:nvCxnSpPr>
            <p:spPr>
              <a:xfrm>
                <a:off x="666634" y="3145630"/>
                <a:ext cx="1014922" cy="400125"/>
              </a:xfrm>
              <a:prstGeom prst="straightConnector1">
                <a:avLst/>
              </a:prstGeom>
              <a:noFill/>
              <a:ln w="76200" cap="flat" cmpd="sng">
                <a:solidFill>
                  <a:srgbClr val="4A7B29"/>
                </a:solidFill>
                <a:prstDash val="solid"/>
                <a:round/>
                <a:headEnd type="none" w="sm" len="sm"/>
                <a:tailEnd type="triangle" w="med" len="med"/>
              </a:ln>
            </p:spPr>
          </p:cxnSp>
        </p:grpSp>
        <p:grpSp>
          <p:nvGrpSpPr>
            <p:cNvPr id="439" name="Google Shape;439;p18"/>
            <p:cNvGrpSpPr/>
            <p:nvPr/>
          </p:nvGrpSpPr>
          <p:grpSpPr>
            <a:xfrm>
              <a:off x="707888" y="3448634"/>
              <a:ext cx="9726817" cy="1189750"/>
              <a:chOff x="707888" y="3448634"/>
              <a:chExt cx="9726817" cy="1189750"/>
            </a:xfrm>
          </p:grpSpPr>
          <p:cxnSp>
            <p:nvCxnSpPr>
              <p:cNvPr id="440" name="Google Shape;440;p18"/>
              <p:cNvCxnSpPr/>
              <p:nvPr/>
            </p:nvCxnSpPr>
            <p:spPr>
              <a:xfrm>
                <a:off x="6033748" y="4615035"/>
                <a:ext cx="4400957" cy="16625"/>
              </a:xfrm>
              <a:prstGeom prst="straightConnector1">
                <a:avLst/>
              </a:prstGeom>
              <a:noFill/>
              <a:ln w="76200" cap="flat" cmpd="sng">
                <a:solidFill>
                  <a:srgbClr val="30937B"/>
                </a:solidFill>
                <a:prstDash val="solid"/>
                <a:round/>
                <a:headEnd type="none" w="sm" len="sm"/>
                <a:tailEnd type="triangle" w="med" len="med"/>
              </a:ln>
            </p:spPr>
          </p:cxnSp>
          <p:cxnSp>
            <p:nvCxnSpPr>
              <p:cNvPr id="441" name="Google Shape;441;p18"/>
              <p:cNvCxnSpPr/>
              <p:nvPr/>
            </p:nvCxnSpPr>
            <p:spPr>
              <a:xfrm>
                <a:off x="1604364" y="3668851"/>
                <a:ext cx="4521893" cy="969533"/>
              </a:xfrm>
              <a:prstGeom prst="straightConnector1">
                <a:avLst/>
              </a:prstGeom>
              <a:noFill/>
              <a:ln w="76200" cap="flat" cmpd="sng">
                <a:solidFill>
                  <a:srgbClr val="30937B"/>
                </a:solidFill>
                <a:prstDash val="solid"/>
                <a:round/>
                <a:headEnd type="none" w="sm" len="sm"/>
                <a:tailEnd type="none" w="sm" len="sm"/>
              </a:ln>
            </p:spPr>
          </p:cxnSp>
          <p:cxnSp>
            <p:nvCxnSpPr>
              <p:cNvPr id="442" name="Google Shape;442;p18"/>
              <p:cNvCxnSpPr/>
              <p:nvPr/>
            </p:nvCxnSpPr>
            <p:spPr>
              <a:xfrm>
                <a:off x="707888" y="3448634"/>
                <a:ext cx="983152" cy="248737"/>
              </a:xfrm>
              <a:prstGeom prst="straightConnector1">
                <a:avLst/>
              </a:prstGeom>
              <a:noFill/>
              <a:ln w="76200" cap="flat" cmpd="sng">
                <a:solidFill>
                  <a:srgbClr val="30937B"/>
                </a:solidFill>
                <a:prstDash val="solid"/>
                <a:round/>
                <a:headEnd type="none" w="sm" len="sm"/>
                <a:tailEnd type="triangle" w="med" len="med"/>
              </a:ln>
            </p:spPr>
          </p:cxnSp>
        </p:grpSp>
        <p:grpSp>
          <p:nvGrpSpPr>
            <p:cNvPr id="443" name="Google Shape;443;p18"/>
            <p:cNvGrpSpPr/>
            <p:nvPr/>
          </p:nvGrpSpPr>
          <p:grpSpPr>
            <a:xfrm>
              <a:off x="785447" y="2611927"/>
              <a:ext cx="9604048" cy="1935835"/>
              <a:chOff x="785447" y="2611927"/>
              <a:chExt cx="9604048" cy="1935835"/>
            </a:xfrm>
          </p:grpSpPr>
          <p:cxnSp>
            <p:nvCxnSpPr>
              <p:cNvPr id="444" name="Google Shape;444;p18"/>
              <p:cNvCxnSpPr/>
              <p:nvPr/>
            </p:nvCxnSpPr>
            <p:spPr>
              <a:xfrm>
                <a:off x="5988538" y="2624673"/>
                <a:ext cx="4400957" cy="16625"/>
              </a:xfrm>
              <a:prstGeom prst="straightConnector1">
                <a:avLst/>
              </a:prstGeom>
              <a:noFill/>
              <a:ln w="76200" cap="flat" cmpd="sng">
                <a:solidFill>
                  <a:srgbClr val="FFC000"/>
                </a:solidFill>
                <a:prstDash val="solid"/>
                <a:round/>
                <a:headEnd type="none" w="sm" len="sm"/>
                <a:tailEnd type="triangle" w="med" len="med"/>
              </a:ln>
            </p:spPr>
          </p:cxnSp>
          <p:cxnSp>
            <p:nvCxnSpPr>
              <p:cNvPr id="445" name="Google Shape;445;p18"/>
              <p:cNvCxnSpPr/>
              <p:nvPr/>
            </p:nvCxnSpPr>
            <p:spPr>
              <a:xfrm rot="10800000" flipH="1">
                <a:off x="1604364" y="2611927"/>
                <a:ext cx="4442422" cy="1607019"/>
              </a:xfrm>
              <a:prstGeom prst="straightConnector1">
                <a:avLst/>
              </a:prstGeom>
              <a:noFill/>
              <a:ln w="76200" cap="flat" cmpd="sng">
                <a:solidFill>
                  <a:srgbClr val="FFC000"/>
                </a:solidFill>
                <a:prstDash val="solid"/>
                <a:round/>
                <a:headEnd type="none" w="sm" len="sm"/>
                <a:tailEnd type="none" w="sm" len="sm"/>
              </a:ln>
            </p:spPr>
          </p:cxnSp>
          <p:cxnSp>
            <p:nvCxnSpPr>
              <p:cNvPr id="446" name="Google Shape;446;p18"/>
              <p:cNvCxnSpPr/>
              <p:nvPr/>
            </p:nvCxnSpPr>
            <p:spPr>
              <a:xfrm rot="10800000" flipH="1">
                <a:off x="785447" y="4164134"/>
                <a:ext cx="924452" cy="383628"/>
              </a:xfrm>
              <a:prstGeom prst="straightConnector1">
                <a:avLst/>
              </a:prstGeom>
              <a:noFill/>
              <a:ln w="76200" cap="flat" cmpd="sng">
                <a:solidFill>
                  <a:srgbClr val="FFC000"/>
                </a:solidFill>
                <a:prstDash val="solid"/>
                <a:round/>
                <a:headEnd type="none" w="sm" len="sm"/>
                <a:tailEnd type="triangle" w="med" len="med"/>
              </a:ln>
            </p:spPr>
          </p:cxnSp>
        </p:grpSp>
        <p:sp>
          <p:nvSpPr>
            <p:cNvPr id="447" name="Google Shape;447;p18"/>
            <p:cNvSpPr/>
            <p:nvPr/>
          </p:nvSpPr>
          <p:spPr>
            <a:xfrm>
              <a:off x="2556823" y="3793428"/>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48" name="Google Shape;448;p18"/>
            <p:cNvSpPr txBox="1"/>
            <p:nvPr/>
          </p:nvSpPr>
          <p:spPr>
            <a:xfrm>
              <a:off x="6626222" y="5949377"/>
              <a:ext cx="3985709" cy="83220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Trebuchet MS"/>
                  <a:ea typeface="Trebuchet MS"/>
                  <a:cs typeface="Trebuchet MS"/>
                  <a:sym typeface="Trebuchet MS"/>
                </a:rPr>
                <a:t>Convex lens</a:t>
              </a:r>
              <a:endParaRPr sz="3200">
                <a:solidFill>
                  <a:schemeClr val="dk1"/>
                </a:solidFill>
                <a:latin typeface="Trebuchet MS"/>
                <a:ea typeface="Trebuchet MS"/>
                <a:cs typeface="Trebuchet MS"/>
                <a:sym typeface="Trebuchet MS"/>
              </a:endParaRPr>
            </a:p>
          </p:txBody>
        </p:sp>
      </p:grpSp>
      <p:sp>
        <p:nvSpPr>
          <p:cNvPr id="34"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19</a:t>
            </a:fld>
            <a:endParaRPr lang="zh-HK" altLang="en-US" dirty="0"/>
          </a:p>
        </p:txBody>
      </p:sp>
      <p:sp>
        <p:nvSpPr>
          <p:cNvPr id="35" name="Google Shape;384;p17">
            <a:extLst>
              <a:ext uri="{FF2B5EF4-FFF2-40B4-BE49-F238E27FC236}">
                <a16:creationId xmlns:a16="http://schemas.microsoft.com/office/drawing/2014/main" id="{A39992A8-45AC-40FA-B7F3-E7DF14558A33}"/>
              </a:ext>
            </a:extLst>
          </p:cNvPr>
          <p:cNvSpPr txBox="1"/>
          <p:nvPr/>
        </p:nvSpPr>
        <p:spPr>
          <a:xfrm>
            <a:off x="1686757" y="1331735"/>
            <a:ext cx="8328857" cy="55395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u="sng" dirty="0">
                <a:solidFill>
                  <a:srgbClr val="FF0066"/>
                </a:solidFill>
                <a:latin typeface="Open Sans"/>
                <a:ea typeface="Open Sans"/>
                <a:cs typeface="Open Sans"/>
                <a:sym typeface="Open Sans"/>
              </a:rPr>
              <a:t>Light can also be refracted by using lens</a:t>
            </a:r>
            <a:endParaRPr sz="3000" b="1" u="sng" dirty="0">
              <a:solidFill>
                <a:srgbClr val="FF0066"/>
              </a:solidFill>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72557" y="1583696"/>
            <a:ext cx="10972800" cy="4624655"/>
          </a:xfrm>
        </p:spPr>
        <p:txBody>
          <a:bodyPr>
            <a:normAutofit fontScale="92500"/>
          </a:bodyPr>
          <a:lstStyle/>
          <a:p>
            <a:pPr marL="0" indent="0">
              <a:buNone/>
            </a:pPr>
            <a:r>
              <a:rPr lang="en-US" dirty="0"/>
              <a:t>Students should be able to:</a:t>
            </a:r>
          </a:p>
          <a:p>
            <a:r>
              <a:rPr lang="en-US" dirty="0"/>
              <a:t>Understand the concepts of light reflection and refraction</a:t>
            </a:r>
          </a:p>
          <a:p>
            <a:r>
              <a:rPr lang="en-US" dirty="0"/>
              <a:t>Identify the dual nature properties of light</a:t>
            </a:r>
          </a:p>
          <a:p>
            <a:r>
              <a:rPr lang="en-US" dirty="0"/>
              <a:t>List out different parts in a simple film camera</a:t>
            </a:r>
          </a:p>
          <a:p>
            <a:r>
              <a:rPr lang="en-US" dirty="0"/>
              <a:t>Explain the usage of different parts in a simple film camera</a:t>
            </a:r>
          </a:p>
          <a:p>
            <a:r>
              <a:rPr lang="en-US" dirty="0"/>
              <a:t>Explain part of the working mechanism </a:t>
            </a:r>
            <a:r>
              <a:rPr lang="en-US"/>
              <a:t>of photography </a:t>
            </a:r>
            <a:endParaRPr lang="en-US" dirty="0"/>
          </a:p>
          <a:p>
            <a:endParaRPr lang="en-US" dirty="0"/>
          </a:p>
        </p:txBody>
      </p:sp>
      <p:sp>
        <p:nvSpPr>
          <p:cNvPr id="3" name="Title 2"/>
          <p:cNvSpPr>
            <a:spLocks noGrp="1"/>
          </p:cNvSpPr>
          <p:nvPr>
            <p:ph type="ctrTitle"/>
          </p:nvPr>
        </p:nvSpPr>
        <p:spPr/>
        <p:txBody>
          <a:bodyPr/>
          <a:lstStyle/>
          <a:p>
            <a:r>
              <a:rPr lang="en-US" dirty="0"/>
              <a:t>Learning Objectives</a:t>
            </a:r>
          </a:p>
        </p:txBody>
      </p:sp>
      <p:sp>
        <p:nvSpPr>
          <p:cNvPr id="4"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2</a:t>
            </a:fld>
            <a:endParaRPr lang="zh-HK" altLang="en-US" dirty="0"/>
          </a:p>
        </p:txBody>
      </p:sp>
    </p:spTree>
    <p:extLst>
      <p:ext uri="{BB962C8B-B14F-4D97-AF65-F5344CB8AC3E}">
        <p14:creationId xmlns:p14="http://schemas.microsoft.com/office/powerpoint/2010/main" val="243295075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19"/>
          <p:cNvSpPr/>
          <p:nvPr/>
        </p:nvSpPr>
        <p:spPr>
          <a:xfrm>
            <a:off x="2501462" y="1944469"/>
            <a:ext cx="6348248" cy="646331"/>
          </a:xfrm>
          <a:prstGeom prst="roundRect">
            <a:avLst>
              <a:gd name="adj" fmla="val 16667"/>
            </a:avLst>
          </a:prstGeom>
          <a:solidFill>
            <a:srgbClr val="EAF5D6"/>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54" name="Google Shape;454;p19"/>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Light Refraction</a:t>
            </a:r>
            <a:endParaRPr dirty="0">
              <a:solidFill>
                <a:schemeClr val="accent3">
                  <a:lumMod val="75000"/>
                </a:schemeClr>
              </a:solidFill>
              <a:latin typeface="Myriad Pro" panose="020B0503030403020204" pitchFamily="34" charset="0"/>
              <a:ea typeface="Adobe 黑体 Std R" pitchFamily="34" charset="-128"/>
            </a:endParaRPr>
          </a:p>
        </p:txBody>
      </p:sp>
      <p:sp>
        <p:nvSpPr>
          <p:cNvPr id="456" name="Google Shape;456;p19"/>
          <p:cNvSpPr/>
          <p:nvPr/>
        </p:nvSpPr>
        <p:spPr>
          <a:xfrm>
            <a:off x="2650709" y="1944469"/>
            <a:ext cx="6096000" cy="64633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800">
                <a:solidFill>
                  <a:schemeClr val="dk1"/>
                </a:solidFill>
                <a:latin typeface="Open Sans"/>
                <a:ea typeface="Open Sans"/>
                <a:cs typeface="Open Sans"/>
                <a:sym typeface="Open Sans"/>
              </a:rPr>
              <a:t>Laws of refraction: #3 Ray passing through optical center will go straight</a:t>
            </a:r>
            <a:endParaRPr/>
          </a:p>
        </p:txBody>
      </p:sp>
      <p:grpSp>
        <p:nvGrpSpPr>
          <p:cNvPr id="457" name="Google Shape;457;p19"/>
          <p:cNvGrpSpPr/>
          <p:nvPr/>
        </p:nvGrpSpPr>
        <p:grpSpPr>
          <a:xfrm>
            <a:off x="2501462" y="2844225"/>
            <a:ext cx="7185044" cy="3863016"/>
            <a:chOff x="1276376" y="1256033"/>
            <a:chExt cx="10280073" cy="5527047"/>
          </a:xfrm>
        </p:grpSpPr>
        <p:sp>
          <p:nvSpPr>
            <p:cNvPr id="458" name="Google Shape;458;p19"/>
            <p:cNvSpPr/>
            <p:nvPr/>
          </p:nvSpPr>
          <p:spPr>
            <a:xfrm>
              <a:off x="5535264" y="1256033"/>
              <a:ext cx="881149" cy="5187142"/>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rebuchet MS"/>
                <a:ea typeface="Trebuchet MS"/>
                <a:cs typeface="Trebuchet MS"/>
                <a:sym typeface="Trebuchet MS"/>
              </a:endParaRPr>
            </a:p>
          </p:txBody>
        </p:sp>
        <p:cxnSp>
          <p:nvCxnSpPr>
            <p:cNvPr id="459" name="Google Shape;459;p19"/>
            <p:cNvCxnSpPr/>
            <p:nvPr/>
          </p:nvCxnSpPr>
          <p:spPr>
            <a:xfrm rot="10800000" flipH="1">
              <a:off x="1276376" y="3849604"/>
              <a:ext cx="10280073" cy="49877"/>
            </a:xfrm>
            <a:prstGeom prst="straightConnector1">
              <a:avLst/>
            </a:prstGeom>
            <a:noFill/>
            <a:ln w="38100" cap="flat" cmpd="sng">
              <a:solidFill>
                <a:schemeClr val="dk1"/>
              </a:solidFill>
              <a:prstDash val="solid"/>
              <a:round/>
              <a:headEnd type="none" w="sm" len="sm"/>
              <a:tailEnd type="none" w="sm" len="sm"/>
            </a:ln>
          </p:spPr>
        </p:cxnSp>
        <p:sp>
          <p:nvSpPr>
            <p:cNvPr id="460" name="Google Shape;460;p19"/>
            <p:cNvSpPr/>
            <p:nvPr/>
          </p:nvSpPr>
          <p:spPr>
            <a:xfrm>
              <a:off x="9305317" y="3796032"/>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61" name="Google Shape;461;p19"/>
            <p:cNvSpPr/>
            <p:nvPr/>
          </p:nvSpPr>
          <p:spPr>
            <a:xfrm>
              <a:off x="2476268" y="3820509"/>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62" name="Google Shape;462;p19"/>
            <p:cNvSpPr/>
            <p:nvPr/>
          </p:nvSpPr>
          <p:spPr>
            <a:xfrm>
              <a:off x="5890792" y="3790721"/>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63" name="Google Shape;463;p19"/>
            <p:cNvSpPr txBox="1"/>
            <p:nvPr/>
          </p:nvSpPr>
          <p:spPr>
            <a:xfrm>
              <a:off x="2280931" y="3923523"/>
              <a:ext cx="1090681" cy="83667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Trebuchet MS"/>
                  <a:ea typeface="Trebuchet MS"/>
                  <a:cs typeface="Trebuchet MS"/>
                  <a:sym typeface="Trebuchet MS"/>
                </a:rPr>
                <a:t>F’</a:t>
              </a:r>
              <a:endParaRPr sz="3200">
                <a:solidFill>
                  <a:schemeClr val="dk1"/>
                </a:solidFill>
                <a:latin typeface="Trebuchet MS"/>
                <a:ea typeface="Trebuchet MS"/>
                <a:cs typeface="Trebuchet MS"/>
                <a:sym typeface="Trebuchet MS"/>
              </a:endParaRPr>
            </a:p>
          </p:txBody>
        </p:sp>
        <p:sp>
          <p:nvSpPr>
            <p:cNvPr id="464" name="Google Shape;464;p19"/>
            <p:cNvSpPr txBox="1"/>
            <p:nvPr/>
          </p:nvSpPr>
          <p:spPr>
            <a:xfrm>
              <a:off x="9128269" y="3884458"/>
              <a:ext cx="507423" cy="584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Trebuchet MS"/>
                  <a:ea typeface="Trebuchet MS"/>
                  <a:cs typeface="Trebuchet MS"/>
                  <a:sym typeface="Trebuchet MS"/>
                </a:rPr>
                <a:t>F</a:t>
              </a:r>
              <a:endParaRPr sz="3200">
                <a:solidFill>
                  <a:schemeClr val="dk1"/>
                </a:solidFill>
                <a:latin typeface="Trebuchet MS"/>
                <a:ea typeface="Trebuchet MS"/>
                <a:cs typeface="Trebuchet MS"/>
                <a:sym typeface="Trebuchet MS"/>
              </a:endParaRPr>
            </a:p>
          </p:txBody>
        </p:sp>
        <p:sp>
          <p:nvSpPr>
            <p:cNvPr id="465" name="Google Shape;465;p19"/>
            <p:cNvSpPr txBox="1"/>
            <p:nvPr/>
          </p:nvSpPr>
          <p:spPr>
            <a:xfrm>
              <a:off x="5655280" y="3851909"/>
              <a:ext cx="507423" cy="584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Trebuchet MS"/>
                  <a:ea typeface="Trebuchet MS"/>
                  <a:cs typeface="Trebuchet MS"/>
                  <a:sym typeface="Trebuchet MS"/>
                </a:rPr>
                <a:t>O</a:t>
              </a:r>
              <a:endParaRPr sz="3200">
                <a:solidFill>
                  <a:schemeClr val="dk1"/>
                </a:solidFill>
                <a:latin typeface="Trebuchet MS"/>
                <a:ea typeface="Trebuchet MS"/>
                <a:cs typeface="Trebuchet MS"/>
                <a:sym typeface="Trebuchet MS"/>
              </a:endParaRPr>
            </a:p>
          </p:txBody>
        </p:sp>
        <p:grpSp>
          <p:nvGrpSpPr>
            <p:cNvPr id="466" name="Google Shape;466;p19"/>
            <p:cNvGrpSpPr/>
            <p:nvPr/>
          </p:nvGrpSpPr>
          <p:grpSpPr>
            <a:xfrm>
              <a:off x="2657602" y="1754797"/>
              <a:ext cx="6647715" cy="4308142"/>
              <a:chOff x="2657602" y="1754797"/>
              <a:chExt cx="6647715" cy="4308142"/>
            </a:xfrm>
          </p:grpSpPr>
          <p:cxnSp>
            <p:nvCxnSpPr>
              <p:cNvPr id="467" name="Google Shape;467;p19"/>
              <p:cNvCxnSpPr/>
              <p:nvPr/>
            </p:nvCxnSpPr>
            <p:spPr>
              <a:xfrm>
                <a:off x="4026678" y="2581046"/>
                <a:ext cx="4134607" cy="2735623"/>
              </a:xfrm>
              <a:prstGeom prst="straightConnector1">
                <a:avLst/>
              </a:prstGeom>
              <a:noFill/>
              <a:ln w="76200" cap="flat" cmpd="sng">
                <a:solidFill>
                  <a:srgbClr val="BF49A0"/>
                </a:solidFill>
                <a:prstDash val="solid"/>
                <a:round/>
                <a:headEnd type="none" w="sm" len="sm"/>
                <a:tailEnd type="triangle" w="med" len="med"/>
              </a:ln>
            </p:spPr>
          </p:cxnSp>
          <p:cxnSp>
            <p:nvCxnSpPr>
              <p:cNvPr id="468" name="Google Shape;468;p19"/>
              <p:cNvCxnSpPr/>
              <p:nvPr/>
            </p:nvCxnSpPr>
            <p:spPr>
              <a:xfrm>
                <a:off x="2657602" y="1754797"/>
                <a:ext cx="1424966" cy="883517"/>
              </a:xfrm>
              <a:prstGeom prst="straightConnector1">
                <a:avLst/>
              </a:prstGeom>
              <a:noFill/>
              <a:ln w="76200" cap="flat" cmpd="sng">
                <a:solidFill>
                  <a:srgbClr val="BF49A0"/>
                </a:solidFill>
                <a:prstDash val="solid"/>
                <a:round/>
                <a:headEnd type="none" w="sm" len="sm"/>
                <a:tailEnd type="triangle" w="med" len="med"/>
              </a:ln>
            </p:spPr>
          </p:cxnSp>
          <p:cxnSp>
            <p:nvCxnSpPr>
              <p:cNvPr id="469" name="Google Shape;469;p19"/>
              <p:cNvCxnSpPr/>
              <p:nvPr/>
            </p:nvCxnSpPr>
            <p:spPr>
              <a:xfrm>
                <a:off x="7796731" y="5076487"/>
                <a:ext cx="1508586" cy="986452"/>
              </a:xfrm>
              <a:prstGeom prst="straightConnector1">
                <a:avLst/>
              </a:prstGeom>
              <a:noFill/>
              <a:ln w="76200" cap="flat" cmpd="sng">
                <a:solidFill>
                  <a:srgbClr val="BF49A0"/>
                </a:solidFill>
                <a:prstDash val="solid"/>
                <a:round/>
                <a:headEnd type="none" w="sm" len="sm"/>
                <a:tailEnd type="none" w="sm" len="sm"/>
              </a:ln>
            </p:spPr>
          </p:cxnSp>
        </p:grpSp>
        <p:grpSp>
          <p:nvGrpSpPr>
            <p:cNvPr id="470" name="Google Shape;470;p19"/>
            <p:cNvGrpSpPr/>
            <p:nvPr/>
          </p:nvGrpSpPr>
          <p:grpSpPr>
            <a:xfrm>
              <a:off x="2626660" y="2335597"/>
              <a:ext cx="6817210" cy="3200974"/>
              <a:chOff x="2626660" y="2335597"/>
              <a:chExt cx="6817210" cy="3200974"/>
            </a:xfrm>
          </p:grpSpPr>
          <p:cxnSp>
            <p:nvCxnSpPr>
              <p:cNvPr id="471" name="Google Shape;471;p19"/>
              <p:cNvCxnSpPr/>
              <p:nvPr/>
            </p:nvCxnSpPr>
            <p:spPr>
              <a:xfrm>
                <a:off x="4015436" y="2978391"/>
                <a:ext cx="4072621" cy="1903208"/>
              </a:xfrm>
              <a:prstGeom prst="straightConnector1">
                <a:avLst/>
              </a:prstGeom>
              <a:noFill/>
              <a:ln w="76200" cap="flat" cmpd="sng">
                <a:solidFill>
                  <a:srgbClr val="D280BD"/>
                </a:solidFill>
                <a:prstDash val="solid"/>
                <a:round/>
                <a:headEnd type="none" w="sm" len="sm"/>
                <a:tailEnd type="triangle" w="med" len="med"/>
              </a:ln>
            </p:spPr>
          </p:cxnSp>
          <p:cxnSp>
            <p:nvCxnSpPr>
              <p:cNvPr id="472" name="Google Shape;472;p19"/>
              <p:cNvCxnSpPr/>
              <p:nvPr/>
            </p:nvCxnSpPr>
            <p:spPr>
              <a:xfrm>
                <a:off x="2626660" y="2335597"/>
                <a:ext cx="1472396" cy="684405"/>
              </a:xfrm>
              <a:prstGeom prst="straightConnector1">
                <a:avLst/>
              </a:prstGeom>
              <a:noFill/>
              <a:ln w="76200" cap="flat" cmpd="sng">
                <a:solidFill>
                  <a:srgbClr val="D280BD"/>
                </a:solidFill>
                <a:prstDash val="solid"/>
                <a:round/>
                <a:headEnd type="none" w="sm" len="sm"/>
                <a:tailEnd type="triangle" w="med" len="med"/>
              </a:ln>
            </p:spPr>
          </p:cxnSp>
          <p:cxnSp>
            <p:nvCxnSpPr>
              <p:cNvPr id="473" name="Google Shape;473;p19"/>
              <p:cNvCxnSpPr/>
              <p:nvPr/>
            </p:nvCxnSpPr>
            <p:spPr>
              <a:xfrm>
                <a:off x="7949504" y="4792758"/>
                <a:ext cx="1494366" cy="743813"/>
              </a:xfrm>
              <a:prstGeom prst="straightConnector1">
                <a:avLst/>
              </a:prstGeom>
              <a:noFill/>
              <a:ln w="76200" cap="flat" cmpd="sng">
                <a:solidFill>
                  <a:srgbClr val="D280BD"/>
                </a:solidFill>
                <a:prstDash val="solid"/>
                <a:round/>
                <a:headEnd type="none" w="sm" len="sm"/>
                <a:tailEnd type="none" w="sm" len="sm"/>
              </a:ln>
            </p:spPr>
          </p:cxnSp>
        </p:grpSp>
        <p:grpSp>
          <p:nvGrpSpPr>
            <p:cNvPr id="474" name="Google Shape;474;p19"/>
            <p:cNvGrpSpPr/>
            <p:nvPr/>
          </p:nvGrpSpPr>
          <p:grpSpPr>
            <a:xfrm>
              <a:off x="2758497" y="2441006"/>
              <a:ext cx="6495863" cy="2805038"/>
              <a:chOff x="2758497" y="2441006"/>
              <a:chExt cx="6495863" cy="2805038"/>
            </a:xfrm>
          </p:grpSpPr>
          <p:cxnSp>
            <p:nvCxnSpPr>
              <p:cNvPr id="475" name="Google Shape;475;p19"/>
              <p:cNvCxnSpPr/>
              <p:nvPr/>
            </p:nvCxnSpPr>
            <p:spPr>
              <a:xfrm rot="10800000" flipH="1">
                <a:off x="3942206" y="2915026"/>
                <a:ext cx="4219079" cy="1829434"/>
              </a:xfrm>
              <a:prstGeom prst="straightConnector1">
                <a:avLst/>
              </a:prstGeom>
              <a:noFill/>
              <a:ln w="76200" cap="flat" cmpd="sng">
                <a:solidFill>
                  <a:srgbClr val="7030A0"/>
                </a:solidFill>
                <a:prstDash val="solid"/>
                <a:round/>
                <a:headEnd type="none" w="sm" len="sm"/>
                <a:tailEnd type="triangle" w="med" len="med"/>
              </a:ln>
            </p:spPr>
          </p:cxnSp>
          <p:cxnSp>
            <p:nvCxnSpPr>
              <p:cNvPr id="476" name="Google Shape;476;p19"/>
              <p:cNvCxnSpPr/>
              <p:nvPr/>
            </p:nvCxnSpPr>
            <p:spPr>
              <a:xfrm rot="10800000" flipH="1">
                <a:off x="2758497" y="4681225"/>
                <a:ext cx="1308026" cy="564819"/>
              </a:xfrm>
              <a:prstGeom prst="straightConnector1">
                <a:avLst/>
              </a:prstGeom>
              <a:noFill/>
              <a:ln w="76200" cap="flat" cmpd="sng">
                <a:solidFill>
                  <a:srgbClr val="7030A0"/>
                </a:solidFill>
                <a:prstDash val="solid"/>
                <a:round/>
                <a:headEnd type="none" w="sm" len="sm"/>
                <a:tailEnd type="triangle" w="med" len="med"/>
              </a:ln>
            </p:spPr>
          </p:cxnSp>
          <p:cxnSp>
            <p:nvCxnSpPr>
              <p:cNvPr id="477" name="Google Shape;477;p19"/>
              <p:cNvCxnSpPr/>
              <p:nvPr/>
            </p:nvCxnSpPr>
            <p:spPr>
              <a:xfrm rot="10800000" flipH="1">
                <a:off x="7982167" y="2441006"/>
                <a:ext cx="1272193" cy="562986"/>
              </a:xfrm>
              <a:prstGeom prst="straightConnector1">
                <a:avLst/>
              </a:prstGeom>
              <a:noFill/>
              <a:ln w="76200" cap="flat" cmpd="sng">
                <a:solidFill>
                  <a:srgbClr val="7030A0"/>
                </a:solidFill>
                <a:prstDash val="solid"/>
                <a:round/>
                <a:headEnd type="none" w="sm" len="sm"/>
                <a:tailEnd type="none" w="sm" len="sm"/>
              </a:ln>
            </p:spPr>
          </p:cxnSp>
        </p:grpSp>
        <p:grpSp>
          <p:nvGrpSpPr>
            <p:cNvPr id="478" name="Google Shape;478;p19"/>
            <p:cNvGrpSpPr/>
            <p:nvPr/>
          </p:nvGrpSpPr>
          <p:grpSpPr>
            <a:xfrm>
              <a:off x="2776523" y="1754797"/>
              <a:ext cx="6445174" cy="4191611"/>
              <a:chOff x="2776523" y="1754797"/>
              <a:chExt cx="6445174" cy="4191611"/>
            </a:xfrm>
          </p:grpSpPr>
          <p:cxnSp>
            <p:nvCxnSpPr>
              <p:cNvPr id="479" name="Google Shape;479;p19"/>
              <p:cNvCxnSpPr/>
              <p:nvPr/>
            </p:nvCxnSpPr>
            <p:spPr>
              <a:xfrm rot="10800000" flipH="1">
                <a:off x="4015436" y="2509539"/>
                <a:ext cx="4062252" cy="2655125"/>
              </a:xfrm>
              <a:prstGeom prst="straightConnector1">
                <a:avLst/>
              </a:prstGeom>
              <a:noFill/>
              <a:ln w="76200" cap="flat" cmpd="sng">
                <a:solidFill>
                  <a:srgbClr val="AA72D4"/>
                </a:solidFill>
                <a:prstDash val="solid"/>
                <a:round/>
                <a:headEnd type="none" w="sm" len="sm"/>
                <a:tailEnd type="triangle" w="med" len="med"/>
              </a:ln>
            </p:spPr>
          </p:cxnSp>
          <p:cxnSp>
            <p:nvCxnSpPr>
              <p:cNvPr id="480" name="Google Shape;480;p19"/>
              <p:cNvCxnSpPr/>
              <p:nvPr/>
            </p:nvCxnSpPr>
            <p:spPr>
              <a:xfrm rot="10800000" flipH="1">
                <a:off x="2776523" y="5110815"/>
                <a:ext cx="1355677" cy="835593"/>
              </a:xfrm>
              <a:prstGeom prst="straightConnector1">
                <a:avLst/>
              </a:prstGeom>
              <a:noFill/>
              <a:ln w="76200" cap="flat" cmpd="sng">
                <a:solidFill>
                  <a:srgbClr val="AA72D4"/>
                </a:solidFill>
                <a:prstDash val="solid"/>
                <a:round/>
                <a:headEnd type="none" w="sm" len="sm"/>
                <a:tailEnd type="triangle" w="med" len="med"/>
              </a:ln>
            </p:spPr>
          </p:cxnSp>
          <p:cxnSp>
            <p:nvCxnSpPr>
              <p:cNvPr id="481" name="Google Shape;481;p19"/>
              <p:cNvCxnSpPr/>
              <p:nvPr/>
            </p:nvCxnSpPr>
            <p:spPr>
              <a:xfrm rot="10800000" flipH="1">
                <a:off x="7995948" y="1754797"/>
                <a:ext cx="1225749" cy="787988"/>
              </a:xfrm>
              <a:prstGeom prst="straightConnector1">
                <a:avLst/>
              </a:prstGeom>
              <a:noFill/>
              <a:ln w="76200" cap="flat" cmpd="sng">
                <a:solidFill>
                  <a:srgbClr val="AA72D4"/>
                </a:solidFill>
                <a:prstDash val="solid"/>
                <a:round/>
                <a:headEnd type="none" w="sm" len="sm"/>
                <a:tailEnd type="none" w="sm" len="sm"/>
              </a:ln>
            </p:spPr>
          </p:cxnSp>
        </p:grpSp>
        <p:sp>
          <p:nvSpPr>
            <p:cNvPr id="482" name="Google Shape;482;p19"/>
            <p:cNvSpPr/>
            <p:nvPr/>
          </p:nvSpPr>
          <p:spPr>
            <a:xfrm>
              <a:off x="5894815" y="3802573"/>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483" name="Google Shape;483;p19"/>
            <p:cNvSpPr txBox="1"/>
            <p:nvPr/>
          </p:nvSpPr>
          <p:spPr>
            <a:xfrm>
              <a:off x="6416413" y="5946408"/>
              <a:ext cx="4136373" cy="83667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Trebuchet MS"/>
                  <a:ea typeface="Trebuchet MS"/>
                  <a:cs typeface="Trebuchet MS"/>
                  <a:sym typeface="Trebuchet MS"/>
                </a:rPr>
                <a:t>Convex lens</a:t>
              </a:r>
              <a:endParaRPr sz="3200">
                <a:solidFill>
                  <a:schemeClr val="dk1"/>
                </a:solidFill>
                <a:latin typeface="Trebuchet MS"/>
                <a:ea typeface="Trebuchet MS"/>
                <a:cs typeface="Trebuchet MS"/>
                <a:sym typeface="Trebuchet MS"/>
              </a:endParaRPr>
            </a:p>
          </p:txBody>
        </p:sp>
      </p:grpSp>
      <p:sp>
        <p:nvSpPr>
          <p:cNvPr id="33"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20</a:t>
            </a:fld>
            <a:endParaRPr lang="zh-HK" altLang="en-US" dirty="0"/>
          </a:p>
        </p:txBody>
      </p:sp>
      <p:sp>
        <p:nvSpPr>
          <p:cNvPr id="34" name="Google Shape;384;p17">
            <a:extLst>
              <a:ext uri="{FF2B5EF4-FFF2-40B4-BE49-F238E27FC236}">
                <a16:creationId xmlns:a16="http://schemas.microsoft.com/office/drawing/2014/main" id="{8583510F-5005-425E-8A6E-3A4F01D55E80}"/>
              </a:ext>
            </a:extLst>
          </p:cNvPr>
          <p:cNvSpPr txBox="1"/>
          <p:nvPr/>
        </p:nvSpPr>
        <p:spPr>
          <a:xfrm>
            <a:off x="1686757" y="1331735"/>
            <a:ext cx="8328857" cy="55395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000" b="1" u="sng" dirty="0">
                <a:solidFill>
                  <a:srgbClr val="FF0066"/>
                </a:solidFill>
                <a:latin typeface="Open Sans"/>
                <a:ea typeface="Open Sans"/>
                <a:cs typeface="Open Sans"/>
                <a:sym typeface="Open Sans"/>
              </a:rPr>
              <a:t>Light can also be refracted by using lens</a:t>
            </a:r>
            <a:endParaRPr sz="3000" b="1" u="sng" dirty="0">
              <a:solidFill>
                <a:srgbClr val="FF0066"/>
              </a:solidFill>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sp>
        <p:nvSpPr>
          <p:cNvPr id="488" name="Google Shape;488;p20"/>
          <p:cNvSpPr txBox="1">
            <a:spLocks noGrp="1"/>
          </p:cNvSpPr>
          <p:nvPr>
            <p:ph type="sldNum" idx="12"/>
          </p:nvPr>
        </p:nvSpPr>
        <p:spPr>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3F3F3F"/>
              </a:buClr>
              <a:buSzPts val="1000"/>
              <a:buFont typeface="Open Sans"/>
              <a:buNone/>
            </a:pPr>
            <a:fld id="{00000000-1234-1234-1234-123412341234}" type="slidenum">
              <a:rPr lang="en-US"/>
              <a:t>21</a:t>
            </a:fld>
            <a:endParaRPr/>
          </a:p>
        </p:txBody>
      </p:sp>
      <p:sp>
        <p:nvSpPr>
          <p:cNvPr id="513" name="Google Shape;513;p20"/>
          <p:cNvSpPr/>
          <p:nvPr/>
        </p:nvSpPr>
        <p:spPr>
          <a:xfrm>
            <a:off x="3687263" y="935070"/>
            <a:ext cx="4110537" cy="461665"/>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chemeClr val="dk1"/>
                </a:solidFill>
                <a:latin typeface="Open Sans"/>
                <a:ea typeface="Open Sans"/>
                <a:cs typeface="Open Sans"/>
                <a:sym typeface="Open Sans"/>
              </a:rPr>
              <a:t>Example #1 of ray diagram:</a:t>
            </a:r>
            <a:endParaRPr dirty="0"/>
          </a:p>
        </p:txBody>
      </p:sp>
      <p:sp>
        <p:nvSpPr>
          <p:cNvPr id="515" name="Google Shape;515;p20"/>
          <p:cNvSpPr/>
          <p:nvPr/>
        </p:nvSpPr>
        <p:spPr>
          <a:xfrm>
            <a:off x="9098416" y="2110377"/>
            <a:ext cx="2977338" cy="461665"/>
          </a:xfrm>
          <a:prstGeom prst="rect">
            <a:avLst/>
          </a:prstGeom>
          <a:solidFill>
            <a:srgbClr val="44C1A3"/>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a:solidFill>
                  <a:schemeClr val="dk1"/>
                </a:solidFill>
                <a:latin typeface="Open Sans"/>
                <a:ea typeface="Open Sans"/>
                <a:cs typeface="Open Sans"/>
                <a:sym typeface="Open Sans"/>
              </a:rPr>
              <a:t>Image: Beyond 2F</a:t>
            </a:r>
            <a:endParaRPr/>
          </a:p>
        </p:txBody>
      </p:sp>
      <p:sp>
        <p:nvSpPr>
          <p:cNvPr id="516" name="Google Shape;516;p20"/>
          <p:cNvSpPr/>
          <p:nvPr/>
        </p:nvSpPr>
        <p:spPr>
          <a:xfrm>
            <a:off x="9239794" y="530233"/>
            <a:ext cx="2831331" cy="1569660"/>
          </a:xfrm>
          <a:prstGeom prst="rect">
            <a:avLst/>
          </a:prstGeom>
          <a:solidFill>
            <a:srgbClr val="99CC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dk1"/>
                </a:solidFill>
                <a:latin typeface="Open Sans"/>
                <a:ea typeface="Open Sans"/>
                <a:cs typeface="Open Sans"/>
                <a:sym typeface="Open Sans"/>
              </a:rPr>
              <a:t>Nature of image:</a:t>
            </a:r>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Open Sans"/>
                <a:ea typeface="Open Sans"/>
                <a:cs typeface="Open Sans"/>
                <a:sym typeface="Open Sans"/>
              </a:rPr>
              <a:t>Enlarged </a:t>
            </a:r>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Open Sans"/>
                <a:ea typeface="Open Sans"/>
                <a:cs typeface="Open Sans"/>
                <a:sym typeface="Open Sans"/>
              </a:rPr>
              <a:t>Real </a:t>
            </a:r>
            <a:endParaRPr/>
          </a:p>
          <a:p>
            <a:pPr marL="342900" marR="0" lvl="0" indent="-342900" algn="l" rtl="0">
              <a:spcBef>
                <a:spcPts val="0"/>
              </a:spcBef>
              <a:spcAft>
                <a:spcPts val="0"/>
              </a:spcAft>
              <a:buClr>
                <a:schemeClr val="dk1"/>
              </a:buClr>
              <a:buSzPts val="2400"/>
              <a:buFont typeface="Arial"/>
              <a:buChar char="•"/>
            </a:pPr>
            <a:r>
              <a:rPr lang="en-US" sz="2400">
                <a:solidFill>
                  <a:schemeClr val="dk1"/>
                </a:solidFill>
                <a:latin typeface="Open Sans"/>
                <a:ea typeface="Open Sans"/>
                <a:cs typeface="Open Sans"/>
                <a:sym typeface="Open Sans"/>
              </a:rPr>
              <a:t>Inverted</a:t>
            </a:r>
            <a:endParaRPr/>
          </a:p>
        </p:txBody>
      </p:sp>
      <p:grpSp>
        <p:nvGrpSpPr>
          <p:cNvPr id="5" name="Group 4"/>
          <p:cNvGrpSpPr/>
          <p:nvPr/>
        </p:nvGrpSpPr>
        <p:grpSpPr>
          <a:xfrm>
            <a:off x="1482243" y="1579418"/>
            <a:ext cx="9744558" cy="3702845"/>
            <a:chOff x="-333858" y="665018"/>
            <a:chExt cx="12527321" cy="6277516"/>
          </a:xfrm>
        </p:grpSpPr>
        <p:sp>
          <p:nvSpPr>
            <p:cNvPr id="490" name="Google Shape;490;p20"/>
            <p:cNvSpPr/>
            <p:nvPr/>
          </p:nvSpPr>
          <p:spPr>
            <a:xfrm rot="10800000">
              <a:off x="11282267" y="3278677"/>
              <a:ext cx="911196" cy="2322572"/>
            </a:xfrm>
            <a:prstGeom prst="upArrow">
              <a:avLst>
                <a:gd name="adj1" fmla="val 50000"/>
                <a:gd name="adj2" fmla="val 50000"/>
              </a:avLst>
            </a:prstGeom>
            <a:solidFill>
              <a:schemeClr val="accent4"/>
            </a:solidFill>
            <a:ln w="254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a:ea typeface="Open Sans"/>
                <a:cs typeface="Open Sans"/>
                <a:sym typeface="Open Sans"/>
              </a:endParaRPr>
            </a:p>
          </p:txBody>
        </p:sp>
        <p:sp>
          <p:nvSpPr>
            <p:cNvPr id="491" name="Google Shape;491;p20"/>
            <p:cNvSpPr/>
            <p:nvPr/>
          </p:nvSpPr>
          <p:spPr>
            <a:xfrm>
              <a:off x="5229188" y="665018"/>
              <a:ext cx="881149" cy="5187142"/>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Open Sans"/>
                <a:ea typeface="Open Sans"/>
                <a:cs typeface="Open Sans"/>
                <a:sym typeface="Open Sans"/>
              </a:endParaRPr>
            </a:p>
          </p:txBody>
        </p:sp>
        <p:cxnSp>
          <p:nvCxnSpPr>
            <p:cNvPr id="492" name="Google Shape;492;p20"/>
            <p:cNvCxnSpPr/>
            <p:nvPr/>
          </p:nvCxnSpPr>
          <p:spPr>
            <a:xfrm rot="10800000" flipH="1">
              <a:off x="-333858" y="3294232"/>
              <a:ext cx="12525858" cy="63419"/>
            </a:xfrm>
            <a:prstGeom prst="straightConnector1">
              <a:avLst/>
            </a:prstGeom>
            <a:noFill/>
            <a:ln w="38100" cap="flat" cmpd="sng">
              <a:solidFill>
                <a:schemeClr val="dk1"/>
              </a:solidFill>
              <a:prstDash val="solid"/>
              <a:round/>
              <a:headEnd type="none" w="sm" len="sm"/>
              <a:tailEnd type="none" w="sm" len="sm"/>
            </a:ln>
          </p:spPr>
        </p:cxnSp>
        <p:sp>
          <p:nvSpPr>
            <p:cNvPr id="493" name="Google Shape;493;p20"/>
            <p:cNvSpPr/>
            <p:nvPr/>
          </p:nvSpPr>
          <p:spPr>
            <a:xfrm>
              <a:off x="2929611" y="3244992"/>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a:ea typeface="Open Sans"/>
                <a:cs typeface="Open Sans"/>
                <a:sym typeface="Open Sans"/>
              </a:endParaRPr>
            </a:p>
          </p:txBody>
        </p:sp>
        <p:sp>
          <p:nvSpPr>
            <p:cNvPr id="494" name="Google Shape;494;p20"/>
            <p:cNvSpPr/>
            <p:nvPr/>
          </p:nvSpPr>
          <p:spPr>
            <a:xfrm>
              <a:off x="5584716" y="3199706"/>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a:ea typeface="Open Sans"/>
                <a:cs typeface="Open Sans"/>
                <a:sym typeface="Open Sans"/>
              </a:endParaRPr>
            </a:p>
          </p:txBody>
        </p:sp>
        <p:sp>
          <p:nvSpPr>
            <p:cNvPr id="495" name="Google Shape;495;p20"/>
            <p:cNvSpPr txBox="1"/>
            <p:nvPr/>
          </p:nvSpPr>
          <p:spPr>
            <a:xfrm>
              <a:off x="2845990" y="3456739"/>
              <a:ext cx="994511" cy="9913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dirty="0">
                  <a:solidFill>
                    <a:schemeClr val="dk1"/>
                  </a:solidFill>
                  <a:latin typeface="Open Sans"/>
                  <a:ea typeface="Open Sans"/>
                  <a:cs typeface="Open Sans"/>
                  <a:sym typeface="Open Sans"/>
                </a:rPr>
                <a:t>F’</a:t>
              </a:r>
              <a:endParaRPr sz="3200" dirty="0">
                <a:solidFill>
                  <a:schemeClr val="dk1"/>
                </a:solidFill>
                <a:latin typeface="Open Sans"/>
                <a:ea typeface="Open Sans"/>
                <a:cs typeface="Open Sans"/>
                <a:sym typeface="Open Sans"/>
              </a:endParaRPr>
            </a:p>
          </p:txBody>
        </p:sp>
        <p:sp>
          <p:nvSpPr>
            <p:cNvPr id="496" name="Google Shape;496;p20"/>
            <p:cNvSpPr txBox="1"/>
            <p:nvPr/>
          </p:nvSpPr>
          <p:spPr>
            <a:xfrm>
              <a:off x="5469646" y="3425952"/>
              <a:ext cx="507423"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Open Sans"/>
                  <a:ea typeface="Open Sans"/>
                  <a:cs typeface="Open Sans"/>
                  <a:sym typeface="Open Sans"/>
                </a:rPr>
                <a:t>O</a:t>
              </a:r>
              <a:endParaRPr sz="3200">
                <a:solidFill>
                  <a:schemeClr val="dk1"/>
                </a:solidFill>
                <a:latin typeface="Open Sans"/>
                <a:ea typeface="Open Sans"/>
                <a:cs typeface="Open Sans"/>
                <a:sym typeface="Open Sans"/>
              </a:endParaRPr>
            </a:p>
          </p:txBody>
        </p:sp>
        <p:sp>
          <p:nvSpPr>
            <p:cNvPr id="497" name="Google Shape;497;p20"/>
            <p:cNvSpPr txBox="1"/>
            <p:nvPr/>
          </p:nvSpPr>
          <p:spPr>
            <a:xfrm>
              <a:off x="4697173" y="5951220"/>
              <a:ext cx="3688261" cy="9913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dirty="0">
                  <a:solidFill>
                    <a:schemeClr val="dk1"/>
                  </a:solidFill>
                  <a:latin typeface="Open Sans"/>
                  <a:ea typeface="Open Sans"/>
                  <a:cs typeface="Open Sans"/>
                  <a:sym typeface="Open Sans"/>
                </a:rPr>
                <a:t>Convex lens</a:t>
              </a:r>
              <a:endParaRPr sz="3200" dirty="0">
                <a:solidFill>
                  <a:schemeClr val="dk1"/>
                </a:solidFill>
                <a:latin typeface="Open Sans"/>
                <a:ea typeface="Open Sans"/>
                <a:cs typeface="Open Sans"/>
                <a:sym typeface="Open Sans"/>
              </a:endParaRPr>
            </a:p>
          </p:txBody>
        </p:sp>
        <p:sp>
          <p:nvSpPr>
            <p:cNvPr id="498" name="Google Shape;498;p20"/>
            <p:cNvSpPr/>
            <p:nvPr/>
          </p:nvSpPr>
          <p:spPr>
            <a:xfrm>
              <a:off x="502364" y="3249834"/>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a:ea typeface="Open Sans"/>
                <a:cs typeface="Open Sans"/>
                <a:sym typeface="Open Sans"/>
              </a:endParaRPr>
            </a:p>
          </p:txBody>
        </p:sp>
        <p:sp>
          <p:nvSpPr>
            <p:cNvPr id="499" name="Google Shape;499;p20"/>
            <p:cNvSpPr txBox="1"/>
            <p:nvPr/>
          </p:nvSpPr>
          <p:spPr>
            <a:xfrm>
              <a:off x="57259" y="3456739"/>
              <a:ext cx="982815" cy="99131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dirty="0">
                  <a:solidFill>
                    <a:schemeClr val="dk1"/>
                  </a:solidFill>
                  <a:latin typeface="Open Sans"/>
                  <a:ea typeface="Open Sans"/>
                  <a:cs typeface="Open Sans"/>
                  <a:sym typeface="Open Sans"/>
                </a:rPr>
                <a:t>2F’</a:t>
              </a:r>
              <a:endParaRPr sz="3200" dirty="0">
                <a:solidFill>
                  <a:schemeClr val="dk1"/>
                </a:solidFill>
                <a:latin typeface="Open Sans"/>
                <a:ea typeface="Open Sans"/>
                <a:cs typeface="Open Sans"/>
                <a:sym typeface="Open Sans"/>
              </a:endParaRPr>
            </a:p>
          </p:txBody>
        </p:sp>
        <p:sp>
          <p:nvSpPr>
            <p:cNvPr id="500" name="Google Shape;500;p20"/>
            <p:cNvSpPr/>
            <p:nvPr/>
          </p:nvSpPr>
          <p:spPr>
            <a:xfrm>
              <a:off x="10496977" y="3208241"/>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a:ea typeface="Open Sans"/>
                <a:cs typeface="Open Sans"/>
                <a:sym typeface="Open Sans"/>
              </a:endParaRPr>
            </a:p>
          </p:txBody>
        </p:sp>
        <p:sp>
          <p:nvSpPr>
            <p:cNvPr id="501" name="Google Shape;501;p20"/>
            <p:cNvSpPr txBox="1"/>
            <p:nvPr/>
          </p:nvSpPr>
          <p:spPr>
            <a:xfrm>
              <a:off x="10233240" y="3419988"/>
              <a:ext cx="715669"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Open Sans"/>
                  <a:ea typeface="Open Sans"/>
                  <a:cs typeface="Open Sans"/>
                  <a:sym typeface="Open Sans"/>
                </a:rPr>
                <a:t>2F</a:t>
              </a:r>
              <a:endParaRPr sz="3200">
                <a:solidFill>
                  <a:schemeClr val="dk1"/>
                </a:solidFill>
                <a:latin typeface="Open Sans"/>
                <a:ea typeface="Open Sans"/>
                <a:cs typeface="Open Sans"/>
                <a:sym typeface="Open Sans"/>
              </a:endParaRPr>
            </a:p>
          </p:txBody>
        </p:sp>
        <p:sp>
          <p:nvSpPr>
            <p:cNvPr id="502" name="Google Shape;502;p20"/>
            <p:cNvSpPr/>
            <p:nvPr/>
          </p:nvSpPr>
          <p:spPr>
            <a:xfrm>
              <a:off x="8069730" y="3213083"/>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a:ea typeface="Open Sans"/>
                <a:cs typeface="Open Sans"/>
                <a:sym typeface="Open Sans"/>
              </a:endParaRPr>
            </a:p>
          </p:txBody>
        </p:sp>
        <p:sp>
          <p:nvSpPr>
            <p:cNvPr id="503" name="Google Shape;503;p20"/>
            <p:cNvSpPr txBox="1"/>
            <p:nvPr/>
          </p:nvSpPr>
          <p:spPr>
            <a:xfrm>
              <a:off x="7995356" y="3419988"/>
              <a:ext cx="390078"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Open Sans"/>
                  <a:ea typeface="Open Sans"/>
                  <a:cs typeface="Open Sans"/>
                  <a:sym typeface="Open Sans"/>
                </a:rPr>
                <a:t>F</a:t>
              </a:r>
              <a:endParaRPr sz="3200">
                <a:solidFill>
                  <a:schemeClr val="dk1"/>
                </a:solidFill>
                <a:latin typeface="Open Sans"/>
                <a:ea typeface="Open Sans"/>
                <a:cs typeface="Open Sans"/>
                <a:sym typeface="Open Sans"/>
              </a:endParaRPr>
            </a:p>
          </p:txBody>
        </p:sp>
        <p:cxnSp>
          <p:nvCxnSpPr>
            <p:cNvPr id="505" name="Google Shape;505;p20"/>
            <p:cNvCxnSpPr/>
            <p:nvPr/>
          </p:nvCxnSpPr>
          <p:spPr>
            <a:xfrm>
              <a:off x="1463033" y="1712422"/>
              <a:ext cx="943751" cy="0"/>
            </a:xfrm>
            <a:prstGeom prst="straightConnector1">
              <a:avLst/>
            </a:prstGeom>
            <a:noFill/>
            <a:ln w="76200" cap="flat" cmpd="sng">
              <a:solidFill>
                <a:srgbClr val="056E9F"/>
              </a:solidFill>
              <a:prstDash val="solid"/>
              <a:round/>
              <a:headEnd type="none" w="sm" len="sm"/>
              <a:tailEnd type="triangle" w="med" len="med"/>
            </a:ln>
          </p:spPr>
        </p:cxnSp>
        <p:cxnSp>
          <p:nvCxnSpPr>
            <p:cNvPr id="506" name="Google Shape;506;p20"/>
            <p:cNvCxnSpPr/>
            <p:nvPr/>
          </p:nvCxnSpPr>
          <p:spPr>
            <a:xfrm>
              <a:off x="2340284" y="1712422"/>
              <a:ext cx="3348024" cy="0"/>
            </a:xfrm>
            <a:prstGeom prst="straightConnector1">
              <a:avLst/>
            </a:prstGeom>
            <a:noFill/>
            <a:ln w="76200" cap="flat" cmpd="sng">
              <a:solidFill>
                <a:srgbClr val="056E9F"/>
              </a:solidFill>
              <a:prstDash val="solid"/>
              <a:round/>
              <a:headEnd type="none" w="sm" len="sm"/>
              <a:tailEnd type="none" w="sm" len="sm"/>
            </a:ln>
          </p:spPr>
        </p:cxnSp>
        <p:cxnSp>
          <p:nvCxnSpPr>
            <p:cNvPr id="507" name="Google Shape;507;p20"/>
            <p:cNvCxnSpPr/>
            <p:nvPr/>
          </p:nvCxnSpPr>
          <p:spPr>
            <a:xfrm>
              <a:off x="5688308" y="1712422"/>
              <a:ext cx="6030349" cy="3872871"/>
            </a:xfrm>
            <a:prstGeom prst="straightConnector1">
              <a:avLst/>
            </a:prstGeom>
            <a:noFill/>
            <a:ln w="76200" cap="flat" cmpd="sng">
              <a:solidFill>
                <a:srgbClr val="056E9F"/>
              </a:solidFill>
              <a:prstDash val="solid"/>
              <a:round/>
              <a:headEnd type="none" w="sm" len="sm"/>
              <a:tailEnd type="triangle" w="med" len="med"/>
            </a:ln>
          </p:spPr>
        </p:cxnSp>
        <p:sp>
          <p:nvSpPr>
            <p:cNvPr id="508" name="Google Shape;508;p20"/>
            <p:cNvSpPr/>
            <p:nvPr/>
          </p:nvSpPr>
          <p:spPr>
            <a:xfrm>
              <a:off x="1161821" y="1690906"/>
              <a:ext cx="645459" cy="1645227"/>
            </a:xfrm>
            <a:prstGeom prst="upArrow">
              <a:avLst>
                <a:gd name="adj1" fmla="val 50000"/>
                <a:gd name="adj2" fmla="val 50000"/>
              </a:avLst>
            </a:prstGeom>
            <a:solidFill>
              <a:srgbClr val="44C1A3"/>
            </a:solidFill>
            <a:ln w="254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a:ea typeface="Open Sans"/>
                <a:cs typeface="Open Sans"/>
                <a:sym typeface="Open Sans"/>
              </a:endParaRPr>
            </a:p>
          </p:txBody>
        </p:sp>
        <p:cxnSp>
          <p:nvCxnSpPr>
            <p:cNvPr id="510" name="Google Shape;510;p20"/>
            <p:cNvCxnSpPr/>
            <p:nvPr/>
          </p:nvCxnSpPr>
          <p:spPr>
            <a:xfrm>
              <a:off x="2945297" y="2232141"/>
              <a:ext cx="5015102" cy="1935129"/>
            </a:xfrm>
            <a:prstGeom prst="straightConnector1">
              <a:avLst/>
            </a:prstGeom>
            <a:noFill/>
            <a:ln w="76200" cap="flat" cmpd="sng">
              <a:solidFill>
                <a:srgbClr val="BF49A0"/>
              </a:solidFill>
              <a:prstDash val="solid"/>
              <a:round/>
              <a:headEnd type="none" w="sm" len="sm"/>
              <a:tailEnd type="triangle" w="med" len="med"/>
            </a:ln>
          </p:spPr>
        </p:cxnSp>
        <p:cxnSp>
          <p:nvCxnSpPr>
            <p:cNvPr id="511" name="Google Shape;511;p20"/>
            <p:cNvCxnSpPr/>
            <p:nvPr/>
          </p:nvCxnSpPr>
          <p:spPr>
            <a:xfrm>
              <a:off x="1463033" y="1712422"/>
              <a:ext cx="1712186" cy="604615"/>
            </a:xfrm>
            <a:prstGeom prst="straightConnector1">
              <a:avLst/>
            </a:prstGeom>
            <a:noFill/>
            <a:ln w="76200" cap="flat" cmpd="sng">
              <a:solidFill>
                <a:srgbClr val="BF49A0"/>
              </a:solidFill>
              <a:prstDash val="solid"/>
              <a:round/>
              <a:headEnd type="none" w="sm" len="sm"/>
              <a:tailEnd type="triangle" w="med" len="med"/>
            </a:ln>
          </p:spPr>
        </p:cxnSp>
        <p:cxnSp>
          <p:nvCxnSpPr>
            <p:cNvPr id="512" name="Google Shape;512;p20"/>
            <p:cNvCxnSpPr/>
            <p:nvPr/>
          </p:nvCxnSpPr>
          <p:spPr>
            <a:xfrm>
              <a:off x="4581967" y="2869219"/>
              <a:ext cx="7152376" cy="2716074"/>
            </a:xfrm>
            <a:prstGeom prst="straightConnector1">
              <a:avLst/>
            </a:prstGeom>
            <a:noFill/>
            <a:ln w="76200" cap="flat" cmpd="sng">
              <a:solidFill>
                <a:srgbClr val="BF49A0"/>
              </a:solidFill>
              <a:prstDash val="solid"/>
              <a:round/>
              <a:headEnd type="none" w="sm" len="sm"/>
              <a:tailEnd type="triangle" w="med" len="med"/>
            </a:ln>
          </p:spPr>
        </p:cxnSp>
        <p:sp>
          <p:nvSpPr>
            <p:cNvPr id="514" name="Google Shape;514;p20"/>
            <p:cNvSpPr/>
            <p:nvPr/>
          </p:nvSpPr>
          <p:spPr>
            <a:xfrm>
              <a:off x="967141" y="3564316"/>
              <a:ext cx="1665669" cy="1408738"/>
            </a:xfrm>
            <a:prstGeom prst="rect">
              <a:avLst/>
            </a:prstGeom>
            <a:solidFill>
              <a:srgbClr val="44C1A3"/>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dirty="0">
                  <a:solidFill>
                    <a:schemeClr val="dk1"/>
                  </a:solidFill>
                  <a:latin typeface="Open Sans"/>
                  <a:ea typeface="Open Sans"/>
                  <a:cs typeface="Open Sans"/>
                  <a:sym typeface="Open Sans"/>
                </a:rPr>
                <a:t>Object: Between F’ and 2F’</a:t>
              </a:r>
              <a:endParaRPr sz="1050" dirty="0"/>
            </a:p>
          </p:txBody>
        </p:sp>
        <p:pic>
          <p:nvPicPr>
            <p:cNvPr id="517" name="Google Shape;517;p20"/>
            <p:cNvPicPr preferRelativeResize="0"/>
            <p:nvPr/>
          </p:nvPicPr>
          <p:blipFill rotWithShape="1">
            <a:blip r:embed="rId3">
              <a:alphaModFix/>
            </a:blip>
            <a:srcRect/>
            <a:stretch/>
          </p:blipFill>
          <p:spPr>
            <a:xfrm>
              <a:off x="11143962" y="5809962"/>
              <a:ext cx="1048038" cy="1048038"/>
            </a:xfrm>
            <a:prstGeom prst="rect">
              <a:avLst/>
            </a:prstGeom>
            <a:noFill/>
            <a:ln>
              <a:noFill/>
            </a:ln>
          </p:spPr>
        </p:pic>
      </p:grpSp>
      <p:sp>
        <p:nvSpPr>
          <p:cNvPr id="32" name="投影片編號版面配置區 2"/>
          <p:cNvSpPr txBox="1">
            <a:spLocks/>
          </p:cNvSpPr>
          <p:nvPr/>
        </p:nvSpPr>
        <p:spPr>
          <a:xfrm>
            <a:off x="115330" y="6415546"/>
            <a:ext cx="497726" cy="365125"/>
          </a:xfrm>
          <a:prstGeom prst="rect">
            <a:avLst/>
          </a:prstGeom>
          <a:noFill/>
          <a:ln>
            <a:noFill/>
          </a:ln>
        </p:spPr>
        <p:txBody>
          <a:bodyPr spcFirstLastPara="1" vert="horz" wrap="square" lIns="91425" tIns="45700" rIns="91425" bIns="45700" rtlCol="0" anchor="b" anchorCtr="0">
            <a:noAutofit/>
          </a:bodyPr>
          <a:lstStyle>
            <a:defPPr>
              <a:defRPr lang="zh-TW"/>
            </a:defPPr>
            <a:lvl1pPr marL="0" lvl="0" indent="0" algn="r" defTabSz="914400" rtl="0" eaLnBrk="1" latinLnBrk="0" hangingPunct="1">
              <a:spcBef>
                <a:spcPts val="0"/>
              </a:spcBef>
              <a:buNone/>
              <a:defRPr sz="1600" kern="1200">
                <a:solidFill>
                  <a:schemeClr val="tx1">
                    <a:tint val="75000"/>
                  </a:schemeClr>
                </a:solidFill>
                <a:latin typeface="+mn-lt"/>
                <a:ea typeface="+mn-ea"/>
                <a:cs typeface="+mn-cs"/>
              </a:defRPr>
            </a:lvl1pPr>
            <a:lvl2pPr marL="0" lvl="1" indent="0" algn="r" defTabSz="914400" rtl="0" eaLnBrk="1" latinLnBrk="0" hangingPunct="1">
              <a:spcBef>
                <a:spcPts val="0"/>
              </a:spcBef>
              <a:buNone/>
              <a:defRPr sz="1800" kern="1200">
                <a:solidFill>
                  <a:schemeClr val="tx1"/>
                </a:solidFill>
                <a:latin typeface="+mn-lt"/>
                <a:ea typeface="+mn-ea"/>
                <a:cs typeface="+mn-cs"/>
              </a:defRPr>
            </a:lvl2pPr>
            <a:lvl3pPr marL="0" lvl="2" indent="0" algn="r" defTabSz="914400" rtl="0" eaLnBrk="1" latinLnBrk="0" hangingPunct="1">
              <a:spcBef>
                <a:spcPts val="0"/>
              </a:spcBef>
              <a:buNone/>
              <a:defRPr sz="1800" kern="1200">
                <a:solidFill>
                  <a:schemeClr val="tx1"/>
                </a:solidFill>
                <a:latin typeface="+mn-lt"/>
                <a:ea typeface="+mn-ea"/>
                <a:cs typeface="+mn-cs"/>
              </a:defRPr>
            </a:lvl3pPr>
            <a:lvl4pPr marL="0" lvl="3" indent="0" algn="r" defTabSz="914400" rtl="0" eaLnBrk="1" latinLnBrk="0" hangingPunct="1">
              <a:spcBef>
                <a:spcPts val="0"/>
              </a:spcBef>
              <a:buNone/>
              <a:defRPr sz="1800" kern="1200">
                <a:solidFill>
                  <a:schemeClr val="tx1"/>
                </a:solidFill>
                <a:latin typeface="+mn-lt"/>
                <a:ea typeface="+mn-ea"/>
                <a:cs typeface="+mn-cs"/>
              </a:defRPr>
            </a:lvl4pPr>
            <a:lvl5pPr marL="0" lvl="4" indent="0" algn="r" defTabSz="914400" rtl="0" eaLnBrk="1" latinLnBrk="0" hangingPunct="1">
              <a:spcBef>
                <a:spcPts val="0"/>
              </a:spcBef>
              <a:buNone/>
              <a:defRPr sz="1800" kern="1200">
                <a:solidFill>
                  <a:schemeClr val="tx1"/>
                </a:solidFill>
                <a:latin typeface="+mn-lt"/>
                <a:ea typeface="+mn-ea"/>
                <a:cs typeface="+mn-cs"/>
              </a:defRPr>
            </a:lvl5pPr>
            <a:lvl6pPr marL="0" lvl="5" indent="0" algn="r" defTabSz="914400" rtl="0" eaLnBrk="1" latinLnBrk="0" hangingPunct="1">
              <a:spcBef>
                <a:spcPts val="0"/>
              </a:spcBef>
              <a:buNone/>
              <a:defRPr sz="1800" kern="1200">
                <a:solidFill>
                  <a:schemeClr val="tx1"/>
                </a:solidFill>
                <a:latin typeface="+mn-lt"/>
                <a:ea typeface="+mn-ea"/>
                <a:cs typeface="+mn-cs"/>
              </a:defRPr>
            </a:lvl6pPr>
            <a:lvl7pPr marL="0" lvl="6" indent="0" algn="r" defTabSz="914400" rtl="0" eaLnBrk="1" latinLnBrk="0" hangingPunct="1">
              <a:spcBef>
                <a:spcPts val="0"/>
              </a:spcBef>
              <a:buNone/>
              <a:defRPr sz="1800" kern="1200">
                <a:solidFill>
                  <a:schemeClr val="tx1"/>
                </a:solidFill>
                <a:latin typeface="+mn-lt"/>
                <a:ea typeface="+mn-ea"/>
                <a:cs typeface="+mn-cs"/>
              </a:defRPr>
            </a:lvl7pPr>
            <a:lvl8pPr marL="0" lvl="7" indent="0" algn="r" defTabSz="914400" rtl="0" eaLnBrk="1" latinLnBrk="0" hangingPunct="1">
              <a:spcBef>
                <a:spcPts val="0"/>
              </a:spcBef>
              <a:buNone/>
              <a:defRPr sz="1800" kern="1200">
                <a:solidFill>
                  <a:schemeClr val="tx1"/>
                </a:solidFill>
                <a:latin typeface="+mn-lt"/>
                <a:ea typeface="+mn-ea"/>
                <a:cs typeface="+mn-cs"/>
              </a:defRPr>
            </a:lvl8pPr>
            <a:lvl9pPr marL="0" lvl="8" indent="0" algn="r" defTabSz="914400" rtl="0" eaLnBrk="1" latinLnBrk="0" hangingPunct="1">
              <a:spcBef>
                <a:spcPts val="0"/>
              </a:spcBef>
              <a:buNone/>
              <a:defRPr sz="1800" kern="1200">
                <a:solidFill>
                  <a:schemeClr val="tx1"/>
                </a:solidFill>
                <a:latin typeface="+mn-lt"/>
                <a:ea typeface="+mn-ea"/>
                <a:cs typeface="+mn-cs"/>
              </a:defRPr>
            </a:lvl9pPr>
          </a:lstStyle>
          <a:p>
            <a:fld id="{B44CB0C5-55E6-4519-B511-F53B9C1F04A8}" type="slidenum">
              <a:rPr lang="zh-HK" altLang="en-US" smtClean="0"/>
              <a:pPr/>
              <a:t>21</a:t>
            </a:fld>
            <a:endParaRPr lang="zh-HK"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15"/>
                                        </p:tgtEl>
                                        <p:attrNameLst>
                                          <p:attrName>style.visibility</p:attrName>
                                        </p:attrNameLst>
                                      </p:cBhvr>
                                      <p:to>
                                        <p:strVal val="visible"/>
                                      </p:to>
                                    </p:set>
                                    <p:animEffect transition="in" filter="fade">
                                      <p:cBhvr>
                                        <p:cTn id="7" dur="500"/>
                                        <p:tgtEl>
                                          <p:spTgt spid="5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16"/>
                                        </p:tgtEl>
                                        <p:attrNameLst>
                                          <p:attrName>style.visibility</p:attrName>
                                        </p:attrNameLst>
                                      </p:cBhvr>
                                      <p:to>
                                        <p:strVal val="visible"/>
                                      </p:to>
                                    </p:set>
                                    <p:animEffect transition="in" filter="fade">
                                      <p:cBhvr>
                                        <p:cTn id="12" dur="500"/>
                                        <p:tgtEl>
                                          <p:spTgt spid="5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sp>
        <p:nvSpPr>
          <p:cNvPr id="523" name="Google Shape;523;p21"/>
          <p:cNvSpPr txBox="1">
            <a:spLocks noGrp="1"/>
          </p:cNvSpPr>
          <p:nvPr>
            <p:ph type="sldNum" idx="12"/>
          </p:nvPr>
        </p:nvSpPr>
        <p:spPr>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3F3F3F"/>
              </a:buClr>
              <a:buSzPts val="1000"/>
              <a:buFont typeface="Open Sans"/>
              <a:buNone/>
            </a:pPr>
            <a:fld id="{00000000-1234-1234-1234-123412341234}" type="slidenum">
              <a:rPr lang="en-US"/>
              <a:t>22</a:t>
            </a:fld>
            <a:endParaRPr/>
          </a:p>
        </p:txBody>
      </p:sp>
      <p:sp>
        <p:nvSpPr>
          <p:cNvPr id="549" name="Google Shape;549;p21"/>
          <p:cNvSpPr/>
          <p:nvPr/>
        </p:nvSpPr>
        <p:spPr>
          <a:xfrm>
            <a:off x="8847685" y="1356472"/>
            <a:ext cx="2680196" cy="1569660"/>
          </a:xfrm>
          <a:prstGeom prst="rect">
            <a:avLst/>
          </a:prstGeom>
          <a:solidFill>
            <a:srgbClr val="99CCFF"/>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dirty="0">
                <a:solidFill>
                  <a:schemeClr val="dk1"/>
                </a:solidFill>
                <a:latin typeface="Open Sans"/>
                <a:ea typeface="Open Sans"/>
                <a:cs typeface="Open Sans"/>
                <a:sym typeface="Open Sans"/>
              </a:rPr>
              <a:t>Nature of image: </a:t>
            </a:r>
            <a:endParaRPr dirty="0"/>
          </a:p>
          <a:p>
            <a:pPr marL="342900" marR="0" lvl="0" indent="-342900" algn="l" rtl="0">
              <a:spcBef>
                <a:spcPts val="0"/>
              </a:spcBef>
              <a:spcAft>
                <a:spcPts val="0"/>
              </a:spcAft>
              <a:buClr>
                <a:schemeClr val="dk1"/>
              </a:buClr>
              <a:buSzPts val="2400"/>
              <a:buFont typeface="Arial"/>
              <a:buChar char="•"/>
            </a:pPr>
            <a:r>
              <a:rPr lang="en-US" sz="2400" dirty="0">
                <a:solidFill>
                  <a:schemeClr val="dk1"/>
                </a:solidFill>
                <a:latin typeface="Open Sans"/>
                <a:ea typeface="Open Sans"/>
                <a:cs typeface="Open Sans"/>
                <a:sym typeface="Open Sans"/>
              </a:rPr>
              <a:t>Enlarged </a:t>
            </a:r>
            <a:endParaRPr dirty="0"/>
          </a:p>
          <a:p>
            <a:pPr marL="342900" marR="0" lvl="0" indent="-342900" algn="l" rtl="0">
              <a:spcBef>
                <a:spcPts val="0"/>
              </a:spcBef>
              <a:spcAft>
                <a:spcPts val="0"/>
              </a:spcAft>
              <a:buClr>
                <a:schemeClr val="dk1"/>
              </a:buClr>
              <a:buSzPts val="2400"/>
              <a:buFont typeface="Arial"/>
              <a:buChar char="•"/>
            </a:pPr>
            <a:r>
              <a:rPr lang="en-US" sz="2400" dirty="0">
                <a:solidFill>
                  <a:schemeClr val="dk1"/>
                </a:solidFill>
                <a:latin typeface="Open Sans"/>
                <a:ea typeface="Open Sans"/>
                <a:cs typeface="Open Sans"/>
                <a:sym typeface="Open Sans"/>
              </a:rPr>
              <a:t>Virtual </a:t>
            </a:r>
            <a:endParaRPr dirty="0"/>
          </a:p>
          <a:p>
            <a:pPr marL="342900" marR="0" lvl="0" indent="-342900" algn="l" rtl="0">
              <a:spcBef>
                <a:spcPts val="0"/>
              </a:spcBef>
              <a:spcAft>
                <a:spcPts val="0"/>
              </a:spcAft>
              <a:buClr>
                <a:schemeClr val="dk1"/>
              </a:buClr>
              <a:buSzPts val="2400"/>
              <a:buFont typeface="Arial"/>
              <a:buChar char="•"/>
            </a:pPr>
            <a:r>
              <a:rPr lang="en-US" sz="2400" dirty="0">
                <a:solidFill>
                  <a:schemeClr val="dk1"/>
                </a:solidFill>
                <a:latin typeface="Open Sans"/>
                <a:ea typeface="Open Sans"/>
                <a:cs typeface="Open Sans"/>
                <a:sym typeface="Open Sans"/>
              </a:rPr>
              <a:t>Erect</a:t>
            </a:r>
            <a:endParaRPr dirty="0"/>
          </a:p>
        </p:txBody>
      </p:sp>
      <p:sp>
        <p:nvSpPr>
          <p:cNvPr id="550" name="Google Shape;550;p21"/>
          <p:cNvSpPr/>
          <p:nvPr/>
        </p:nvSpPr>
        <p:spPr>
          <a:xfrm>
            <a:off x="3875358" y="1207055"/>
            <a:ext cx="4181514" cy="461665"/>
          </a:xfrm>
          <a:prstGeom prst="rect">
            <a:avLst/>
          </a:prstGeom>
          <a:solidFill>
            <a:srgbClr val="FFC000"/>
          </a:solid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dk1"/>
                </a:solidFill>
                <a:latin typeface="Open Sans"/>
                <a:ea typeface="Open Sans"/>
                <a:cs typeface="Open Sans"/>
                <a:sym typeface="Open Sans"/>
              </a:rPr>
              <a:t>Example #2 of ray diagram:</a:t>
            </a:r>
            <a:endParaRPr/>
          </a:p>
        </p:txBody>
      </p:sp>
      <p:grpSp>
        <p:nvGrpSpPr>
          <p:cNvPr id="8" name="Group 7"/>
          <p:cNvGrpSpPr/>
          <p:nvPr/>
        </p:nvGrpSpPr>
        <p:grpSpPr>
          <a:xfrm>
            <a:off x="1171823" y="1802067"/>
            <a:ext cx="10591141" cy="4630048"/>
            <a:chOff x="751511" y="1268667"/>
            <a:chExt cx="7833689" cy="4087961"/>
          </a:xfrm>
        </p:grpSpPr>
        <p:grpSp>
          <p:nvGrpSpPr>
            <p:cNvPr id="7" name="Group 6"/>
            <p:cNvGrpSpPr/>
            <p:nvPr/>
          </p:nvGrpSpPr>
          <p:grpSpPr>
            <a:xfrm>
              <a:off x="751511" y="1268667"/>
              <a:ext cx="7833689" cy="4087961"/>
              <a:chOff x="756342" y="1268667"/>
              <a:chExt cx="7892358" cy="3809968"/>
            </a:xfrm>
          </p:grpSpPr>
          <p:grpSp>
            <p:nvGrpSpPr>
              <p:cNvPr id="6" name="Group 5"/>
              <p:cNvGrpSpPr/>
              <p:nvPr/>
            </p:nvGrpSpPr>
            <p:grpSpPr>
              <a:xfrm>
                <a:off x="756342" y="1268667"/>
                <a:ext cx="7892358" cy="3809968"/>
                <a:chOff x="1025901" y="1268667"/>
                <a:chExt cx="11166099" cy="6117313"/>
              </a:xfrm>
            </p:grpSpPr>
            <p:grpSp>
              <p:nvGrpSpPr>
                <p:cNvPr id="5" name="Group 4"/>
                <p:cNvGrpSpPr/>
                <p:nvPr/>
              </p:nvGrpSpPr>
              <p:grpSpPr>
                <a:xfrm>
                  <a:off x="1025901" y="1268667"/>
                  <a:ext cx="11166099" cy="6117313"/>
                  <a:chOff x="1025901" y="1268667"/>
                  <a:chExt cx="11166099" cy="6117313"/>
                </a:xfrm>
              </p:grpSpPr>
              <p:sp>
                <p:nvSpPr>
                  <p:cNvPr id="531" name="Google Shape;531;p21"/>
                  <p:cNvSpPr txBox="1"/>
                  <p:nvPr/>
                </p:nvSpPr>
                <p:spPr>
                  <a:xfrm>
                    <a:off x="9388964" y="4324142"/>
                    <a:ext cx="507423"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a:solidFill>
                          <a:schemeClr val="dk1"/>
                        </a:solidFill>
                        <a:latin typeface="Open Sans"/>
                        <a:ea typeface="Open Sans"/>
                        <a:cs typeface="Open Sans"/>
                        <a:sym typeface="Open Sans"/>
                      </a:rPr>
                      <a:t>F</a:t>
                    </a:r>
                    <a:endParaRPr sz="3200">
                      <a:solidFill>
                        <a:schemeClr val="dk1"/>
                      </a:solidFill>
                      <a:latin typeface="Open Sans"/>
                      <a:ea typeface="Open Sans"/>
                      <a:cs typeface="Open Sans"/>
                      <a:sym typeface="Open Sans"/>
                    </a:endParaRPr>
                  </a:p>
                </p:txBody>
              </p:sp>
              <p:grpSp>
                <p:nvGrpSpPr>
                  <p:cNvPr id="4" name="Group 3"/>
                  <p:cNvGrpSpPr/>
                  <p:nvPr/>
                </p:nvGrpSpPr>
                <p:grpSpPr>
                  <a:xfrm>
                    <a:off x="1025901" y="1268667"/>
                    <a:ext cx="11166099" cy="6117313"/>
                    <a:chOff x="1025901" y="1268667"/>
                    <a:chExt cx="11166099" cy="6117313"/>
                  </a:xfrm>
                </p:grpSpPr>
                <p:sp>
                  <p:nvSpPr>
                    <p:cNvPr id="530" name="Google Shape;530;p21"/>
                    <p:cNvSpPr txBox="1"/>
                    <p:nvPr/>
                  </p:nvSpPr>
                  <p:spPr>
                    <a:xfrm>
                      <a:off x="2415541" y="4406921"/>
                      <a:ext cx="752209" cy="93885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dirty="0">
                          <a:solidFill>
                            <a:schemeClr val="dk1"/>
                          </a:solidFill>
                          <a:latin typeface="Open Sans"/>
                          <a:ea typeface="Open Sans"/>
                          <a:cs typeface="Open Sans"/>
                          <a:sym typeface="Open Sans"/>
                        </a:rPr>
                        <a:t>F’</a:t>
                      </a:r>
                      <a:endParaRPr sz="3200" dirty="0">
                        <a:solidFill>
                          <a:schemeClr val="dk1"/>
                        </a:solidFill>
                        <a:latin typeface="Open Sans"/>
                        <a:ea typeface="Open Sans"/>
                        <a:cs typeface="Open Sans"/>
                        <a:sym typeface="Open Sans"/>
                      </a:endParaRPr>
                    </a:p>
                  </p:txBody>
                </p:sp>
                <p:sp>
                  <p:nvSpPr>
                    <p:cNvPr id="547" name="Google Shape;547;p21"/>
                    <p:cNvSpPr/>
                    <p:nvPr/>
                  </p:nvSpPr>
                  <p:spPr>
                    <a:xfrm>
                      <a:off x="3771900" y="4444399"/>
                      <a:ext cx="1447612" cy="1097876"/>
                    </a:xfrm>
                    <a:prstGeom prst="rect">
                      <a:avLst/>
                    </a:prstGeom>
                    <a:solidFill>
                      <a:srgbClr val="44C1A3"/>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600" dirty="0">
                          <a:solidFill>
                            <a:schemeClr val="dk1"/>
                          </a:solidFill>
                          <a:latin typeface="Open Sans"/>
                          <a:ea typeface="Open Sans"/>
                          <a:cs typeface="Open Sans"/>
                          <a:sym typeface="Open Sans"/>
                        </a:rPr>
                        <a:t>Object: Between F’ and O</a:t>
                      </a:r>
                      <a:endParaRPr sz="1050" dirty="0"/>
                    </a:p>
                  </p:txBody>
                </p:sp>
                <p:grpSp>
                  <p:nvGrpSpPr>
                    <p:cNvPr id="3" name="Group 2"/>
                    <p:cNvGrpSpPr/>
                    <p:nvPr/>
                  </p:nvGrpSpPr>
                  <p:grpSpPr>
                    <a:xfrm>
                      <a:off x="1025901" y="1268667"/>
                      <a:ext cx="11166099" cy="6117313"/>
                      <a:chOff x="1025901" y="1268667"/>
                      <a:chExt cx="11166099" cy="6117313"/>
                    </a:xfrm>
                  </p:grpSpPr>
                  <p:sp>
                    <p:nvSpPr>
                      <p:cNvPr id="542" name="Google Shape;542;p21"/>
                      <p:cNvSpPr/>
                      <p:nvPr/>
                    </p:nvSpPr>
                    <p:spPr>
                      <a:xfrm>
                        <a:off x="4433208" y="3257196"/>
                        <a:ext cx="351112" cy="980488"/>
                      </a:xfrm>
                      <a:prstGeom prst="upArrow">
                        <a:avLst>
                          <a:gd name="adj1" fmla="val 50000"/>
                          <a:gd name="adj2" fmla="val 50000"/>
                        </a:avLst>
                      </a:prstGeom>
                      <a:solidFill>
                        <a:srgbClr val="FF3399"/>
                      </a:solidFill>
                      <a:ln w="254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a:ea typeface="Open Sans"/>
                          <a:cs typeface="Open Sans"/>
                          <a:sym typeface="Open Sans"/>
                        </a:endParaRPr>
                      </a:p>
                    </p:txBody>
                  </p:sp>
                  <p:grpSp>
                    <p:nvGrpSpPr>
                      <p:cNvPr id="2" name="Group 1"/>
                      <p:cNvGrpSpPr/>
                      <p:nvPr/>
                    </p:nvGrpSpPr>
                    <p:grpSpPr>
                      <a:xfrm>
                        <a:off x="1025901" y="1268667"/>
                        <a:ext cx="11166099" cy="6117313"/>
                        <a:chOff x="1025901" y="1268667"/>
                        <a:chExt cx="11166099" cy="6117313"/>
                      </a:xfrm>
                    </p:grpSpPr>
                    <p:sp>
                      <p:nvSpPr>
                        <p:cNvPr id="525" name="Google Shape;525;p21"/>
                        <p:cNvSpPr/>
                        <p:nvPr/>
                      </p:nvSpPr>
                      <p:spPr>
                        <a:xfrm>
                          <a:off x="5702531" y="1601723"/>
                          <a:ext cx="881149" cy="5187142"/>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Open Sans"/>
                            <a:ea typeface="Open Sans"/>
                            <a:cs typeface="Open Sans"/>
                            <a:sym typeface="Open Sans"/>
                          </a:endParaRPr>
                        </a:p>
                      </p:txBody>
                    </p:sp>
                    <p:cxnSp>
                      <p:nvCxnSpPr>
                        <p:cNvPr id="526" name="Google Shape;526;p21"/>
                        <p:cNvCxnSpPr/>
                        <p:nvPr/>
                      </p:nvCxnSpPr>
                      <p:spPr>
                        <a:xfrm rot="10800000" flipH="1">
                          <a:off x="1294879" y="4216930"/>
                          <a:ext cx="10280073" cy="49877"/>
                        </a:xfrm>
                        <a:prstGeom prst="straightConnector1">
                          <a:avLst/>
                        </a:prstGeom>
                        <a:noFill/>
                        <a:ln w="38100" cap="flat" cmpd="sng">
                          <a:solidFill>
                            <a:schemeClr val="dk1"/>
                          </a:solidFill>
                          <a:prstDash val="solid"/>
                          <a:round/>
                          <a:headEnd type="none" w="sm" len="sm"/>
                          <a:tailEnd type="none" w="sm" len="sm"/>
                        </a:ln>
                      </p:spPr>
                    </p:cxnSp>
                    <p:cxnSp>
                      <p:nvCxnSpPr>
                        <p:cNvPr id="533" name="Google Shape;533;p21"/>
                        <p:cNvCxnSpPr/>
                        <p:nvPr/>
                      </p:nvCxnSpPr>
                      <p:spPr>
                        <a:xfrm>
                          <a:off x="1682251" y="1430658"/>
                          <a:ext cx="4545900" cy="1826538"/>
                        </a:xfrm>
                        <a:prstGeom prst="straightConnector1">
                          <a:avLst/>
                        </a:prstGeom>
                        <a:noFill/>
                        <a:ln w="76200" cap="flat" cmpd="sng">
                          <a:solidFill>
                            <a:srgbClr val="056E9F"/>
                          </a:solidFill>
                          <a:prstDash val="dash"/>
                          <a:round/>
                          <a:headEnd type="none" w="sm" len="sm"/>
                          <a:tailEnd type="none" w="sm" len="sm"/>
                        </a:ln>
                      </p:spPr>
                    </p:cxnSp>
                    <p:sp>
                      <p:nvSpPr>
                        <p:cNvPr id="535" name="Google Shape;535;p21"/>
                        <p:cNvSpPr txBox="1"/>
                        <p:nvPr/>
                      </p:nvSpPr>
                      <p:spPr>
                        <a:xfrm>
                          <a:off x="4851787" y="6801205"/>
                          <a:ext cx="3125585"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dirty="0">
                              <a:solidFill>
                                <a:schemeClr val="dk1"/>
                              </a:solidFill>
                              <a:latin typeface="Open Sans"/>
                              <a:ea typeface="Open Sans"/>
                              <a:cs typeface="Open Sans"/>
                              <a:sym typeface="Open Sans"/>
                            </a:rPr>
                            <a:t>Convex lens</a:t>
                          </a:r>
                          <a:endParaRPr sz="3200" dirty="0">
                            <a:solidFill>
                              <a:schemeClr val="dk1"/>
                            </a:solidFill>
                            <a:latin typeface="Open Sans"/>
                            <a:ea typeface="Open Sans"/>
                            <a:cs typeface="Open Sans"/>
                            <a:sym typeface="Open Sans"/>
                          </a:endParaRPr>
                        </a:p>
                      </p:txBody>
                    </p:sp>
                    <p:grpSp>
                      <p:nvGrpSpPr>
                        <p:cNvPr id="536" name="Google Shape;536;p21"/>
                        <p:cNvGrpSpPr/>
                        <p:nvPr/>
                      </p:nvGrpSpPr>
                      <p:grpSpPr>
                        <a:xfrm>
                          <a:off x="4695271" y="3227279"/>
                          <a:ext cx="4790687" cy="3157506"/>
                          <a:chOff x="4681897" y="3251123"/>
                          <a:chExt cx="4790687" cy="3157506"/>
                        </a:xfrm>
                      </p:grpSpPr>
                      <p:cxnSp>
                        <p:nvCxnSpPr>
                          <p:cNvPr id="537" name="Google Shape;537;p21"/>
                          <p:cNvCxnSpPr/>
                          <p:nvPr/>
                        </p:nvCxnSpPr>
                        <p:spPr>
                          <a:xfrm>
                            <a:off x="5956242" y="4123745"/>
                            <a:ext cx="2372310" cy="1538614"/>
                          </a:xfrm>
                          <a:prstGeom prst="straightConnector1">
                            <a:avLst/>
                          </a:prstGeom>
                          <a:noFill/>
                          <a:ln w="76200" cap="flat" cmpd="sng">
                            <a:solidFill>
                              <a:srgbClr val="BF49A0"/>
                            </a:solidFill>
                            <a:prstDash val="solid"/>
                            <a:round/>
                            <a:headEnd type="none" w="sm" len="sm"/>
                            <a:tailEnd type="triangle" w="med" len="med"/>
                          </a:ln>
                        </p:spPr>
                      </p:cxnSp>
                      <p:cxnSp>
                        <p:nvCxnSpPr>
                          <p:cNvPr id="538" name="Google Shape;538;p21"/>
                          <p:cNvCxnSpPr/>
                          <p:nvPr/>
                        </p:nvCxnSpPr>
                        <p:spPr>
                          <a:xfrm>
                            <a:off x="4681897" y="3251123"/>
                            <a:ext cx="1385188" cy="919214"/>
                          </a:xfrm>
                          <a:prstGeom prst="straightConnector1">
                            <a:avLst/>
                          </a:prstGeom>
                          <a:noFill/>
                          <a:ln w="76200" cap="flat" cmpd="sng">
                            <a:solidFill>
                              <a:srgbClr val="BF49A0"/>
                            </a:solidFill>
                            <a:prstDash val="solid"/>
                            <a:round/>
                            <a:headEnd type="none" w="sm" len="sm"/>
                            <a:tailEnd type="triangle" w="med" len="med"/>
                          </a:ln>
                        </p:spPr>
                      </p:cxnSp>
                      <p:cxnSp>
                        <p:nvCxnSpPr>
                          <p:cNvPr id="539" name="Google Shape;539;p21"/>
                          <p:cNvCxnSpPr/>
                          <p:nvPr/>
                        </p:nvCxnSpPr>
                        <p:spPr>
                          <a:xfrm>
                            <a:off x="7963998" y="5422177"/>
                            <a:ext cx="1508586" cy="986452"/>
                          </a:xfrm>
                          <a:prstGeom prst="straightConnector1">
                            <a:avLst/>
                          </a:prstGeom>
                          <a:noFill/>
                          <a:ln w="76200" cap="flat" cmpd="sng">
                            <a:solidFill>
                              <a:srgbClr val="BF49A0"/>
                            </a:solidFill>
                            <a:prstDash val="solid"/>
                            <a:round/>
                            <a:headEnd type="none" w="sm" len="sm"/>
                            <a:tailEnd type="none" w="sm" len="sm"/>
                          </a:ln>
                        </p:spPr>
                      </p:cxnSp>
                    </p:grpSp>
                    <p:grpSp>
                      <p:nvGrpSpPr>
                        <p:cNvPr id="540" name="Google Shape;540;p21"/>
                        <p:cNvGrpSpPr/>
                        <p:nvPr/>
                      </p:nvGrpSpPr>
                      <p:grpSpPr>
                        <a:xfrm>
                          <a:off x="4608764" y="3197636"/>
                          <a:ext cx="6831879" cy="1591242"/>
                          <a:chOff x="4520647" y="3215220"/>
                          <a:chExt cx="6583237" cy="2314787"/>
                        </a:xfrm>
                      </p:grpSpPr>
                      <p:cxnSp>
                        <p:nvCxnSpPr>
                          <p:cNvPr id="541" name="Google Shape;541;p21"/>
                          <p:cNvCxnSpPr>
                            <a:stCxn id="542" idx="0"/>
                          </p:cNvCxnSpPr>
                          <p:nvPr/>
                        </p:nvCxnSpPr>
                        <p:spPr>
                          <a:xfrm rot="10800000" flipH="1">
                            <a:off x="4520647" y="3284462"/>
                            <a:ext cx="956700" cy="17400"/>
                          </a:xfrm>
                          <a:prstGeom prst="straightConnector1">
                            <a:avLst/>
                          </a:prstGeom>
                          <a:noFill/>
                          <a:ln w="76200" cap="flat" cmpd="sng">
                            <a:solidFill>
                              <a:srgbClr val="056E9F"/>
                            </a:solidFill>
                            <a:prstDash val="solid"/>
                            <a:round/>
                            <a:headEnd type="none" w="sm" len="sm"/>
                            <a:tailEnd type="triangle" w="med" len="med"/>
                          </a:ln>
                        </p:spPr>
                      </p:cxnSp>
                      <p:cxnSp>
                        <p:nvCxnSpPr>
                          <p:cNvPr id="543" name="Google Shape;543;p21"/>
                          <p:cNvCxnSpPr/>
                          <p:nvPr/>
                        </p:nvCxnSpPr>
                        <p:spPr>
                          <a:xfrm>
                            <a:off x="6143105" y="3216413"/>
                            <a:ext cx="4960779" cy="2313594"/>
                          </a:xfrm>
                          <a:prstGeom prst="straightConnector1">
                            <a:avLst/>
                          </a:prstGeom>
                          <a:noFill/>
                          <a:ln w="76200" cap="flat" cmpd="sng">
                            <a:solidFill>
                              <a:srgbClr val="056E9F"/>
                            </a:solidFill>
                            <a:prstDash val="solid"/>
                            <a:round/>
                            <a:headEnd type="none" w="sm" len="sm"/>
                            <a:tailEnd type="triangle" w="med" len="med"/>
                          </a:ln>
                        </p:spPr>
                      </p:cxnSp>
                      <p:cxnSp>
                        <p:nvCxnSpPr>
                          <p:cNvPr id="544" name="Google Shape;544;p21"/>
                          <p:cNvCxnSpPr/>
                          <p:nvPr/>
                        </p:nvCxnSpPr>
                        <p:spPr>
                          <a:xfrm rot="10800000" flipH="1">
                            <a:off x="5109166" y="3215220"/>
                            <a:ext cx="1069516" cy="11937"/>
                          </a:xfrm>
                          <a:prstGeom prst="straightConnector1">
                            <a:avLst/>
                          </a:prstGeom>
                          <a:noFill/>
                          <a:ln w="76200" cap="flat" cmpd="sng">
                            <a:solidFill>
                              <a:srgbClr val="056E9F"/>
                            </a:solidFill>
                            <a:prstDash val="solid"/>
                            <a:round/>
                            <a:headEnd type="none" w="sm" len="sm"/>
                            <a:tailEnd type="none" w="sm" len="sm"/>
                          </a:ln>
                        </p:spPr>
                      </p:cxnSp>
                    </p:grpSp>
                    <p:cxnSp>
                      <p:nvCxnSpPr>
                        <p:cNvPr id="545" name="Google Shape;545;p21"/>
                        <p:cNvCxnSpPr/>
                        <p:nvPr/>
                      </p:nvCxnSpPr>
                      <p:spPr>
                        <a:xfrm>
                          <a:off x="1794240" y="1268667"/>
                          <a:ext cx="2941385" cy="1987405"/>
                        </a:xfrm>
                        <a:prstGeom prst="straightConnector1">
                          <a:avLst/>
                        </a:prstGeom>
                        <a:noFill/>
                        <a:ln w="76200" cap="flat" cmpd="sng">
                          <a:solidFill>
                            <a:srgbClr val="C14FA3"/>
                          </a:solidFill>
                          <a:prstDash val="dash"/>
                          <a:round/>
                          <a:headEnd type="none" w="sm" len="sm"/>
                          <a:tailEnd type="none" w="sm" len="sm"/>
                        </a:ln>
                      </p:spPr>
                    </p:cxnSp>
                    <p:sp>
                      <p:nvSpPr>
                        <p:cNvPr id="546" name="Google Shape;546;p21"/>
                        <p:cNvSpPr/>
                        <p:nvPr/>
                      </p:nvSpPr>
                      <p:spPr>
                        <a:xfrm>
                          <a:off x="2036991" y="1736113"/>
                          <a:ext cx="1102893" cy="2445197"/>
                        </a:xfrm>
                        <a:prstGeom prst="upArrow">
                          <a:avLst>
                            <a:gd name="adj1" fmla="val 50000"/>
                            <a:gd name="adj2" fmla="val 50000"/>
                          </a:avLst>
                        </a:prstGeom>
                        <a:solidFill>
                          <a:srgbClr val="FF3399"/>
                        </a:solidFill>
                        <a:ln w="2540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a:ea typeface="Open Sans"/>
                            <a:cs typeface="Open Sans"/>
                            <a:sym typeface="Open Sans"/>
                          </a:endParaRPr>
                        </a:p>
                      </p:txBody>
                    </p:sp>
                    <p:sp>
                      <p:nvSpPr>
                        <p:cNvPr id="548" name="Google Shape;548;p21"/>
                        <p:cNvSpPr/>
                        <p:nvPr/>
                      </p:nvSpPr>
                      <p:spPr>
                        <a:xfrm>
                          <a:off x="1025901" y="5081485"/>
                          <a:ext cx="2482589" cy="528579"/>
                        </a:xfrm>
                        <a:prstGeom prst="rect">
                          <a:avLst/>
                        </a:prstGeom>
                        <a:solidFill>
                          <a:srgbClr val="44C1A3"/>
                        </a:solid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dirty="0">
                              <a:solidFill>
                                <a:schemeClr val="dk1"/>
                              </a:solidFill>
                              <a:latin typeface="Open Sans"/>
                              <a:ea typeface="Open Sans"/>
                              <a:cs typeface="Open Sans"/>
                              <a:sym typeface="Open Sans"/>
                            </a:rPr>
                            <a:t>Image: Beyond F’</a:t>
                          </a:r>
                          <a:endParaRPr sz="1200" dirty="0"/>
                        </a:p>
                      </p:txBody>
                    </p:sp>
                    <p:pic>
                      <p:nvPicPr>
                        <p:cNvPr id="551" name="Google Shape;551;p21"/>
                        <p:cNvPicPr preferRelativeResize="0"/>
                        <p:nvPr/>
                      </p:nvPicPr>
                      <p:blipFill rotWithShape="1">
                        <a:blip r:embed="rId3">
                          <a:alphaModFix/>
                        </a:blip>
                        <a:srcRect/>
                        <a:stretch/>
                      </p:blipFill>
                      <p:spPr>
                        <a:xfrm>
                          <a:off x="10732333" y="5398333"/>
                          <a:ext cx="1459667" cy="1459667"/>
                        </a:xfrm>
                        <a:prstGeom prst="rect">
                          <a:avLst/>
                        </a:prstGeom>
                        <a:noFill/>
                        <a:ln>
                          <a:noFill/>
                        </a:ln>
                      </p:spPr>
                    </p:pic>
                  </p:grpSp>
                </p:grpSp>
              </p:grpSp>
            </p:grpSp>
            <p:sp>
              <p:nvSpPr>
                <p:cNvPr id="528" name="Google Shape;528;p21"/>
                <p:cNvSpPr/>
                <p:nvPr/>
              </p:nvSpPr>
              <p:spPr>
                <a:xfrm>
                  <a:off x="2535298" y="4099900"/>
                  <a:ext cx="157824" cy="274580"/>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a:ea typeface="Open Sans"/>
                    <a:cs typeface="Open Sans"/>
                    <a:sym typeface="Open Sans"/>
                  </a:endParaRPr>
                </a:p>
              </p:txBody>
            </p:sp>
          </p:grpSp>
          <p:sp>
            <p:nvSpPr>
              <p:cNvPr id="529" name="Google Shape;529;p21"/>
              <p:cNvSpPr/>
              <p:nvPr/>
            </p:nvSpPr>
            <p:spPr>
              <a:xfrm>
                <a:off x="4279694" y="3017625"/>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a:ea typeface="Open Sans"/>
                  <a:cs typeface="Open Sans"/>
                  <a:sym typeface="Open Sans"/>
                </a:endParaRPr>
              </a:p>
            </p:txBody>
          </p:sp>
          <p:sp>
            <p:nvSpPr>
              <p:cNvPr id="534" name="Google Shape;534;p21"/>
              <p:cNvSpPr/>
              <p:nvPr/>
            </p:nvSpPr>
            <p:spPr>
              <a:xfrm>
                <a:off x="6736031" y="3024448"/>
                <a:ext cx="170092" cy="157943"/>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Open Sans"/>
                  <a:ea typeface="Open Sans"/>
                  <a:cs typeface="Open Sans"/>
                  <a:sym typeface="Open Sans"/>
                </a:endParaRPr>
              </a:p>
            </p:txBody>
          </p:sp>
        </p:grpSp>
        <p:sp>
          <p:nvSpPr>
            <p:cNvPr id="532" name="Google Shape;532;p21"/>
            <p:cNvSpPr txBox="1"/>
            <p:nvPr/>
          </p:nvSpPr>
          <p:spPr>
            <a:xfrm>
              <a:off x="4061851" y="3250467"/>
              <a:ext cx="507423"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dirty="0">
                  <a:solidFill>
                    <a:schemeClr val="dk1"/>
                  </a:solidFill>
                  <a:latin typeface="Open Sans"/>
                  <a:ea typeface="Open Sans"/>
                  <a:cs typeface="Open Sans"/>
                  <a:sym typeface="Open Sans"/>
                </a:rPr>
                <a:t>O</a:t>
              </a:r>
              <a:endParaRPr sz="3200" dirty="0">
                <a:solidFill>
                  <a:schemeClr val="dk1"/>
                </a:solidFill>
                <a:latin typeface="Open Sans"/>
                <a:ea typeface="Open Sans"/>
                <a:cs typeface="Open Sans"/>
                <a:sym typeface="Open Sans"/>
              </a:endParaRPr>
            </a:p>
          </p:txBody>
        </p:sp>
      </p:grpSp>
      <p:sp>
        <p:nvSpPr>
          <p:cNvPr id="38" name="投影片編號版面配置區 2"/>
          <p:cNvSpPr txBox="1">
            <a:spLocks/>
          </p:cNvSpPr>
          <p:nvPr/>
        </p:nvSpPr>
        <p:spPr>
          <a:xfrm>
            <a:off x="115330" y="6415546"/>
            <a:ext cx="497726" cy="365125"/>
          </a:xfrm>
          <a:prstGeom prst="rect">
            <a:avLst/>
          </a:prstGeom>
          <a:noFill/>
          <a:ln>
            <a:noFill/>
          </a:ln>
        </p:spPr>
        <p:txBody>
          <a:bodyPr spcFirstLastPara="1" vert="horz" wrap="square" lIns="91425" tIns="45700" rIns="91425" bIns="45700" rtlCol="0" anchor="b" anchorCtr="0">
            <a:noAutofit/>
          </a:bodyPr>
          <a:lstStyle>
            <a:defPPr>
              <a:defRPr lang="zh-TW"/>
            </a:defPPr>
            <a:lvl1pPr marL="0" lvl="0" indent="0" algn="r" defTabSz="914400" rtl="0" eaLnBrk="1" latinLnBrk="0" hangingPunct="1">
              <a:spcBef>
                <a:spcPts val="0"/>
              </a:spcBef>
              <a:buNone/>
              <a:defRPr sz="1600" kern="1200">
                <a:solidFill>
                  <a:schemeClr val="tx1">
                    <a:tint val="75000"/>
                  </a:schemeClr>
                </a:solidFill>
                <a:latin typeface="+mn-lt"/>
                <a:ea typeface="+mn-ea"/>
                <a:cs typeface="+mn-cs"/>
              </a:defRPr>
            </a:lvl1pPr>
            <a:lvl2pPr marL="0" lvl="1" indent="0" algn="r" defTabSz="914400" rtl="0" eaLnBrk="1" latinLnBrk="0" hangingPunct="1">
              <a:spcBef>
                <a:spcPts val="0"/>
              </a:spcBef>
              <a:buNone/>
              <a:defRPr sz="1800" kern="1200">
                <a:solidFill>
                  <a:schemeClr val="tx1"/>
                </a:solidFill>
                <a:latin typeface="+mn-lt"/>
                <a:ea typeface="+mn-ea"/>
                <a:cs typeface="+mn-cs"/>
              </a:defRPr>
            </a:lvl2pPr>
            <a:lvl3pPr marL="0" lvl="2" indent="0" algn="r" defTabSz="914400" rtl="0" eaLnBrk="1" latinLnBrk="0" hangingPunct="1">
              <a:spcBef>
                <a:spcPts val="0"/>
              </a:spcBef>
              <a:buNone/>
              <a:defRPr sz="1800" kern="1200">
                <a:solidFill>
                  <a:schemeClr val="tx1"/>
                </a:solidFill>
                <a:latin typeface="+mn-lt"/>
                <a:ea typeface="+mn-ea"/>
                <a:cs typeface="+mn-cs"/>
              </a:defRPr>
            </a:lvl3pPr>
            <a:lvl4pPr marL="0" lvl="3" indent="0" algn="r" defTabSz="914400" rtl="0" eaLnBrk="1" latinLnBrk="0" hangingPunct="1">
              <a:spcBef>
                <a:spcPts val="0"/>
              </a:spcBef>
              <a:buNone/>
              <a:defRPr sz="1800" kern="1200">
                <a:solidFill>
                  <a:schemeClr val="tx1"/>
                </a:solidFill>
                <a:latin typeface="+mn-lt"/>
                <a:ea typeface="+mn-ea"/>
                <a:cs typeface="+mn-cs"/>
              </a:defRPr>
            </a:lvl4pPr>
            <a:lvl5pPr marL="0" lvl="4" indent="0" algn="r" defTabSz="914400" rtl="0" eaLnBrk="1" latinLnBrk="0" hangingPunct="1">
              <a:spcBef>
                <a:spcPts val="0"/>
              </a:spcBef>
              <a:buNone/>
              <a:defRPr sz="1800" kern="1200">
                <a:solidFill>
                  <a:schemeClr val="tx1"/>
                </a:solidFill>
                <a:latin typeface="+mn-lt"/>
                <a:ea typeface="+mn-ea"/>
                <a:cs typeface="+mn-cs"/>
              </a:defRPr>
            </a:lvl5pPr>
            <a:lvl6pPr marL="0" lvl="5" indent="0" algn="r" defTabSz="914400" rtl="0" eaLnBrk="1" latinLnBrk="0" hangingPunct="1">
              <a:spcBef>
                <a:spcPts val="0"/>
              </a:spcBef>
              <a:buNone/>
              <a:defRPr sz="1800" kern="1200">
                <a:solidFill>
                  <a:schemeClr val="tx1"/>
                </a:solidFill>
                <a:latin typeface="+mn-lt"/>
                <a:ea typeface="+mn-ea"/>
                <a:cs typeface="+mn-cs"/>
              </a:defRPr>
            </a:lvl6pPr>
            <a:lvl7pPr marL="0" lvl="6" indent="0" algn="r" defTabSz="914400" rtl="0" eaLnBrk="1" latinLnBrk="0" hangingPunct="1">
              <a:spcBef>
                <a:spcPts val="0"/>
              </a:spcBef>
              <a:buNone/>
              <a:defRPr sz="1800" kern="1200">
                <a:solidFill>
                  <a:schemeClr val="tx1"/>
                </a:solidFill>
                <a:latin typeface="+mn-lt"/>
                <a:ea typeface="+mn-ea"/>
                <a:cs typeface="+mn-cs"/>
              </a:defRPr>
            </a:lvl7pPr>
            <a:lvl8pPr marL="0" lvl="7" indent="0" algn="r" defTabSz="914400" rtl="0" eaLnBrk="1" latinLnBrk="0" hangingPunct="1">
              <a:spcBef>
                <a:spcPts val="0"/>
              </a:spcBef>
              <a:buNone/>
              <a:defRPr sz="1800" kern="1200">
                <a:solidFill>
                  <a:schemeClr val="tx1"/>
                </a:solidFill>
                <a:latin typeface="+mn-lt"/>
                <a:ea typeface="+mn-ea"/>
                <a:cs typeface="+mn-cs"/>
              </a:defRPr>
            </a:lvl8pPr>
            <a:lvl9pPr marL="0" lvl="8" indent="0" algn="r" defTabSz="914400" rtl="0" eaLnBrk="1" latinLnBrk="0" hangingPunct="1">
              <a:spcBef>
                <a:spcPts val="0"/>
              </a:spcBef>
              <a:buNone/>
              <a:defRPr sz="1800" kern="1200">
                <a:solidFill>
                  <a:schemeClr val="tx1"/>
                </a:solidFill>
                <a:latin typeface="+mn-lt"/>
                <a:ea typeface="+mn-ea"/>
                <a:cs typeface="+mn-cs"/>
              </a:defRPr>
            </a:lvl9pPr>
          </a:lstStyle>
          <a:p>
            <a:fld id="{B44CB0C5-55E6-4519-B511-F53B9C1F04A8}" type="slidenum">
              <a:rPr lang="zh-HK" altLang="en-US" smtClean="0"/>
              <a:pPr/>
              <a:t>22</a:t>
            </a:fld>
            <a:endParaRPr lang="zh-HK"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49"/>
                                        </p:tgtEl>
                                        <p:attrNameLst>
                                          <p:attrName>style.visibility</p:attrName>
                                        </p:attrNameLst>
                                      </p:cBhvr>
                                      <p:to>
                                        <p:strVal val="visible"/>
                                      </p:to>
                                    </p:set>
                                    <p:animEffect transition="in" filter="fade">
                                      <p:cBhvr>
                                        <p:cTn id="7" dur="500"/>
                                        <p:tgtEl>
                                          <p:spTgt spid="5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grpSp>
        <p:nvGrpSpPr>
          <p:cNvPr id="182" name="Google Shape;182;p4"/>
          <p:cNvGrpSpPr/>
          <p:nvPr/>
        </p:nvGrpSpPr>
        <p:grpSpPr>
          <a:xfrm>
            <a:off x="3209269" y="1807177"/>
            <a:ext cx="4234315" cy="4234315"/>
            <a:chOff x="426346" y="0"/>
            <a:chExt cx="4234315" cy="4234315"/>
          </a:xfrm>
        </p:grpSpPr>
        <p:sp>
          <p:nvSpPr>
            <p:cNvPr id="183" name="Google Shape;183;p4"/>
            <p:cNvSpPr/>
            <p:nvPr/>
          </p:nvSpPr>
          <p:spPr>
            <a:xfrm>
              <a:off x="426346" y="0"/>
              <a:ext cx="4234315" cy="4234315"/>
            </a:xfrm>
            <a:prstGeom prst="diamond">
              <a:avLst/>
            </a:prstGeom>
            <a:solidFill>
              <a:srgbClr val="CDE7DF"/>
            </a:soli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4"/>
            <p:cNvSpPr/>
            <p:nvPr/>
          </p:nvSpPr>
          <p:spPr>
            <a:xfrm>
              <a:off x="2607018" y="402259"/>
              <a:ext cx="1651382" cy="1651382"/>
            </a:xfrm>
            <a:prstGeom prst="roundRect">
              <a:avLst>
                <a:gd name="adj" fmla="val 16667"/>
              </a:avLst>
            </a:prstGeom>
            <a:solidFill>
              <a:srgbClr val="BFBFBF"/>
            </a:solidFill>
            <a:ln>
              <a:solidFill>
                <a:srgbClr val="BFBFBF"/>
              </a:solid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4"/>
            <p:cNvSpPr/>
            <p:nvPr/>
          </p:nvSpPr>
          <p:spPr>
            <a:xfrm>
              <a:off x="828606" y="2180672"/>
              <a:ext cx="1651382" cy="1651382"/>
            </a:xfrm>
            <a:prstGeom prst="roundRect">
              <a:avLst>
                <a:gd name="adj" fmla="val 16667"/>
              </a:avLst>
            </a:prstGeom>
            <a:gradFill>
              <a:gsLst>
                <a:gs pos="0">
                  <a:srgbClr val="56C3A7">
                    <a:alpha val="63137"/>
                  </a:srgbClr>
                </a:gs>
                <a:gs pos="78000">
                  <a:srgbClr val="3DAF94">
                    <a:alpha val="63137"/>
                  </a:srgbClr>
                </a:gs>
                <a:gs pos="100000">
                  <a:srgbClr val="3DAF94">
                    <a:alpha val="63137"/>
                  </a:srgbClr>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4"/>
            <p:cNvSpPr txBox="1"/>
            <p:nvPr/>
          </p:nvSpPr>
          <p:spPr>
            <a:xfrm>
              <a:off x="909220" y="2261286"/>
              <a:ext cx="1490154" cy="1490154"/>
            </a:xfrm>
            <a:prstGeom prst="rect">
              <a:avLst/>
            </a:prstGeom>
            <a:ln/>
          </p:spPr>
          <p:style>
            <a:lnRef idx="3">
              <a:schemeClr val="lt1"/>
            </a:lnRef>
            <a:fillRef idx="1">
              <a:schemeClr val="accent6"/>
            </a:fillRef>
            <a:effectRef idx="1">
              <a:schemeClr val="accent6"/>
            </a:effectRef>
            <a:fontRef idx="minor">
              <a:schemeClr val="lt1"/>
            </a:fontRef>
          </p:style>
          <p:txBody>
            <a:bodyPr spcFirstLastPara="1" wrap="square" lIns="83800" tIns="83800" rIns="83800" bIns="83800" anchor="ctr" anchorCtr="0">
              <a:noAutofit/>
            </a:bodyPr>
            <a:lstStyle>
              <a:defPPr marR="0" lvl="0" algn="l" rtl="0">
                <a:lnSpc>
                  <a:spcPct val="100000"/>
                </a:lnSpc>
                <a:spcBef>
                  <a:spcPts val="0"/>
                </a:spcBef>
                <a:spcAft>
                  <a:spcPts val="0"/>
                </a:spcAft>
                <a:defRPr/>
              </a:defPPr>
              <a:lvl1pPr marL="0" indent="0" algn="ctr">
                <a:lnSpc>
                  <a:spcPct val="90000"/>
                </a:lnSpc>
                <a:buNone/>
                <a:defRPr sz="2200">
                  <a:solidFill>
                    <a:schemeClr val="lt1"/>
                  </a:solidFill>
                  <a:latin typeface="Trebuchet MS"/>
                  <a:ea typeface="Trebuchet MS"/>
                  <a:cs typeface="Trebuchet M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a:sym typeface="Trebuchet MS"/>
                </a:rPr>
                <a:t>Wave</a:t>
              </a:r>
              <a:endParaRPr>
                <a:sym typeface="Trebuchet MS"/>
              </a:endParaRPr>
            </a:p>
          </p:txBody>
        </p:sp>
        <p:sp>
          <p:nvSpPr>
            <p:cNvPr id="190" name="Google Shape;190;p4"/>
            <p:cNvSpPr/>
            <p:nvPr/>
          </p:nvSpPr>
          <p:spPr>
            <a:xfrm>
              <a:off x="2607018" y="2180672"/>
              <a:ext cx="1651382" cy="1651382"/>
            </a:xfrm>
            <a:prstGeom prst="roundRect">
              <a:avLst>
                <a:gd name="adj" fmla="val 16667"/>
              </a:avLst>
            </a:prstGeom>
            <a:gradFill>
              <a:gsLst>
                <a:gs pos="0">
                  <a:srgbClr val="56C3A7">
                    <a:alpha val="49803"/>
                  </a:srgbClr>
                </a:gs>
                <a:gs pos="78000">
                  <a:srgbClr val="3DAF94">
                    <a:alpha val="49803"/>
                  </a:srgbClr>
                </a:gs>
                <a:gs pos="100000">
                  <a:srgbClr val="3DAF94">
                    <a:alpha val="49803"/>
                  </a:srgbClr>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4"/>
            <p:cNvSpPr txBox="1"/>
            <p:nvPr/>
          </p:nvSpPr>
          <p:spPr>
            <a:xfrm>
              <a:off x="2687632" y="2261286"/>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a:solidFill>
                    <a:schemeClr val="lt1"/>
                  </a:solidFill>
                  <a:latin typeface="Trebuchet MS"/>
                  <a:ea typeface="Trebuchet MS"/>
                  <a:cs typeface="Trebuchet MS"/>
                  <a:sym typeface="Trebuchet MS"/>
                </a:rPr>
                <a:t>Particle</a:t>
              </a:r>
              <a:endParaRPr sz="2200">
                <a:solidFill>
                  <a:schemeClr val="lt1"/>
                </a:solidFill>
                <a:latin typeface="Trebuchet MS"/>
                <a:ea typeface="Trebuchet MS"/>
                <a:cs typeface="Trebuchet MS"/>
                <a:sym typeface="Trebuchet MS"/>
              </a:endParaRPr>
            </a:p>
          </p:txBody>
        </p:sp>
      </p:grpSp>
      <p:pic>
        <p:nvPicPr>
          <p:cNvPr id="2050" name="Picture 2" descr="Free 玻璃建筑的低角度摄影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800" y="1773291"/>
            <a:ext cx="1822552" cy="273930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ree 不堅固的, 動態, 壁紙 的 免费素材图片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811" y="4177824"/>
            <a:ext cx="2997783" cy="225284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Free cg, vfx, 動畫 的 免费素材图片 Stock Phot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2738" y="3624825"/>
            <a:ext cx="2025805" cy="303870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Free 人拿着镜头球 Stock Photo"/>
          <p:cNvPicPr>
            <a:picLocks noChangeAspect="1" noChangeArrowheads="1"/>
          </p:cNvPicPr>
          <p:nvPr/>
        </p:nvPicPr>
        <p:blipFill rotWithShape="1">
          <a:blip r:embed="rId6">
            <a:extLst>
              <a:ext uri="{28A0092B-C50C-407E-A947-70E740481C1C}">
                <a14:useLocalDpi xmlns:a14="http://schemas.microsoft.com/office/drawing/2010/main" val="0"/>
              </a:ext>
            </a:extLst>
          </a:blip>
          <a:srcRect l="20425" t="27565" r="27391" b="1"/>
          <a:stretch/>
        </p:blipFill>
        <p:spPr bwMode="auto">
          <a:xfrm>
            <a:off x="8173180" y="1008390"/>
            <a:ext cx="2824920" cy="2616435"/>
          </a:xfrm>
          <a:prstGeom prst="rect">
            <a:avLst/>
          </a:prstGeom>
          <a:noFill/>
          <a:extLst>
            <a:ext uri="{909E8E84-426E-40DD-AFC4-6F175D3DCCD1}">
              <a14:hiddenFill xmlns:a14="http://schemas.microsoft.com/office/drawing/2010/main">
                <a:solidFill>
                  <a:srgbClr val="FFFFFF"/>
                </a:solidFill>
              </a14:hiddenFill>
            </a:ext>
          </a:extLst>
        </p:spPr>
      </p:pic>
      <p:sp>
        <p:nvSpPr>
          <p:cNvPr id="19" name="Google Shape;560;p22"/>
          <p:cNvSpPr/>
          <p:nvPr/>
        </p:nvSpPr>
        <p:spPr>
          <a:xfrm>
            <a:off x="3586129" y="2196736"/>
            <a:ext cx="1651382" cy="1651382"/>
          </a:xfrm>
          <a:prstGeom prst="roundRect">
            <a:avLst>
              <a:gd name="adj" fmla="val 16667"/>
            </a:avLst>
          </a:prstGeom>
          <a:solidFill>
            <a:srgbClr val="BFBFBF"/>
          </a:soli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561;p22"/>
          <p:cNvSpPr txBox="1"/>
          <p:nvPr/>
        </p:nvSpPr>
        <p:spPr>
          <a:xfrm>
            <a:off x="3666743" y="2277350"/>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a:solidFill>
                  <a:schemeClr val="lt1"/>
                </a:solidFill>
                <a:latin typeface="Trebuchet MS"/>
                <a:ea typeface="Trebuchet MS"/>
                <a:cs typeface="Trebuchet MS"/>
                <a:sym typeface="Trebuchet MS"/>
              </a:rPr>
              <a:t>Reflection</a:t>
            </a:r>
            <a:endParaRPr sz="2200">
              <a:solidFill>
                <a:schemeClr val="lt1"/>
              </a:solidFill>
              <a:latin typeface="Trebuchet MS"/>
              <a:ea typeface="Trebuchet MS"/>
              <a:cs typeface="Trebuchet MS"/>
              <a:sym typeface="Trebuchet MS"/>
            </a:endParaRPr>
          </a:p>
        </p:txBody>
      </p:sp>
      <p:sp>
        <p:nvSpPr>
          <p:cNvPr id="21" name="Google Shape;561;p22"/>
          <p:cNvSpPr txBox="1"/>
          <p:nvPr/>
        </p:nvSpPr>
        <p:spPr>
          <a:xfrm>
            <a:off x="5470555" y="2277350"/>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dirty="0">
                <a:solidFill>
                  <a:schemeClr val="lt1"/>
                </a:solidFill>
                <a:latin typeface="Trebuchet MS"/>
                <a:ea typeface="Trebuchet MS"/>
                <a:cs typeface="Trebuchet MS"/>
                <a:sym typeface="Trebuchet MS"/>
              </a:rPr>
              <a:t>Refraction</a:t>
            </a:r>
            <a:endParaRPr sz="2200" dirty="0">
              <a:solidFill>
                <a:schemeClr val="lt1"/>
              </a:solidFill>
              <a:latin typeface="Trebuchet MS"/>
              <a:ea typeface="Trebuchet MS"/>
              <a:cs typeface="Trebuchet MS"/>
              <a:sym typeface="Trebuchet MS"/>
            </a:endParaRPr>
          </a:p>
        </p:txBody>
      </p:sp>
      <p:sp>
        <p:nvSpPr>
          <p:cNvPr id="17"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23</a:t>
            </a:fld>
            <a:endParaRPr lang="zh-HK" altLang="en-US" dirty="0"/>
          </a:p>
        </p:txBody>
      </p:sp>
      <p:sp>
        <p:nvSpPr>
          <p:cNvPr id="23" name="Google Shape;181;p4">
            <a:extLst>
              <a:ext uri="{FF2B5EF4-FFF2-40B4-BE49-F238E27FC236}">
                <a16:creationId xmlns:a16="http://schemas.microsoft.com/office/drawing/2014/main" id="{0064924D-C701-4EEA-94F0-5DC9EC2AAE0D}"/>
              </a:ext>
            </a:extLst>
          </p:cNvPr>
          <p:cNvSpPr txBox="1"/>
          <p:nvPr/>
        </p:nvSpPr>
        <p:spPr>
          <a:xfrm>
            <a:off x="3277949" y="1015326"/>
            <a:ext cx="4402202"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u="sng" dirty="0">
                <a:solidFill>
                  <a:srgbClr val="00B050"/>
                </a:solidFill>
                <a:latin typeface="Open Sans"/>
                <a:ea typeface="Open Sans"/>
                <a:cs typeface="Open Sans"/>
                <a:sym typeface="Open Sans"/>
              </a:rPr>
              <a:t>The properties of light:</a:t>
            </a:r>
            <a:endParaRPr dirty="0"/>
          </a:p>
        </p:txBody>
      </p:sp>
    </p:spTree>
    <p:extLst>
      <p:ext uri="{BB962C8B-B14F-4D97-AF65-F5344CB8AC3E}">
        <p14:creationId xmlns:p14="http://schemas.microsoft.com/office/powerpoint/2010/main" val="22275526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76"/>
        <p:cNvGrpSpPr/>
        <p:nvPr/>
      </p:nvGrpSpPr>
      <p:grpSpPr>
        <a:xfrm>
          <a:off x="0" y="0"/>
          <a:ext cx="0" cy="0"/>
          <a:chOff x="0" y="0"/>
          <a:chExt cx="0" cy="0"/>
        </a:xfrm>
      </p:grpSpPr>
      <p:sp>
        <p:nvSpPr>
          <p:cNvPr id="577" name="Google Shape;577;p23"/>
          <p:cNvSpPr/>
          <p:nvPr/>
        </p:nvSpPr>
        <p:spPr>
          <a:xfrm>
            <a:off x="677334" y="2515175"/>
            <a:ext cx="6879166" cy="3002756"/>
          </a:xfrm>
          <a:prstGeom prst="roundRect">
            <a:avLst>
              <a:gd name="adj" fmla="val 16667"/>
            </a:avLst>
          </a:prstGeom>
          <a:solidFill>
            <a:srgbClr val="DAEFF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578" name="Google Shape;578;p23"/>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Dual Nature of Light</a:t>
            </a:r>
            <a:endParaRPr dirty="0">
              <a:solidFill>
                <a:schemeClr val="accent3">
                  <a:lumMod val="75000"/>
                </a:schemeClr>
              </a:solidFill>
              <a:latin typeface="Myriad Pro" panose="020B0503030403020204" pitchFamily="34" charset="0"/>
              <a:ea typeface="Adobe 黑体 Std R" pitchFamily="34" charset="-128"/>
            </a:endParaRPr>
          </a:p>
        </p:txBody>
      </p:sp>
      <p:sp>
        <p:nvSpPr>
          <p:cNvPr id="579" name="Google Shape;579;p23"/>
          <p:cNvSpPr txBox="1"/>
          <p:nvPr/>
        </p:nvSpPr>
        <p:spPr>
          <a:xfrm>
            <a:off x="4468778" y="1319010"/>
            <a:ext cx="5117039"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u="sng" dirty="0">
                <a:solidFill>
                  <a:srgbClr val="EC4714"/>
                </a:solidFill>
                <a:latin typeface="Open Sans"/>
                <a:ea typeface="Open Sans"/>
                <a:cs typeface="Open Sans"/>
                <a:sym typeface="Open Sans"/>
              </a:rPr>
              <a:t>What is light?</a:t>
            </a:r>
            <a:endParaRPr sz="3200" b="1" u="sng" dirty="0">
              <a:solidFill>
                <a:srgbClr val="EC4714"/>
              </a:solidFill>
              <a:latin typeface="Open Sans"/>
              <a:ea typeface="Open Sans"/>
              <a:cs typeface="Open Sans"/>
              <a:sym typeface="Open Sans"/>
            </a:endParaRPr>
          </a:p>
        </p:txBody>
      </p:sp>
      <p:sp>
        <p:nvSpPr>
          <p:cNvPr id="580" name="Google Shape;580;p23"/>
          <p:cNvSpPr txBox="1"/>
          <p:nvPr/>
        </p:nvSpPr>
        <p:spPr>
          <a:xfrm>
            <a:off x="677335" y="2590800"/>
            <a:ext cx="6701365" cy="2800726"/>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2200"/>
              <a:buFont typeface="Arial"/>
              <a:buChar char="•"/>
            </a:pPr>
            <a:r>
              <a:rPr lang="en-US" sz="2200" dirty="0">
                <a:solidFill>
                  <a:schemeClr val="dk1"/>
                </a:solidFill>
                <a:latin typeface="Open Sans"/>
                <a:ea typeface="Open Sans"/>
                <a:cs typeface="Open Sans"/>
                <a:sym typeface="Open Sans"/>
              </a:rPr>
              <a:t>Light can be reflected</a:t>
            </a:r>
            <a:endParaRPr dirty="0"/>
          </a:p>
          <a:p>
            <a:pPr marL="285750" marR="0" lvl="0" indent="-146050" algn="l" rtl="0">
              <a:spcBef>
                <a:spcPts val="0"/>
              </a:spcBef>
              <a:spcAft>
                <a:spcPts val="0"/>
              </a:spcAft>
              <a:buClr>
                <a:schemeClr val="dk1"/>
              </a:buClr>
              <a:buSzPts val="2200"/>
              <a:buFont typeface="Arial"/>
              <a:buNone/>
            </a:pPr>
            <a:endParaRPr sz="2200" dirty="0">
              <a:solidFill>
                <a:schemeClr val="dk1"/>
              </a:solidFill>
              <a:latin typeface="Open Sans"/>
              <a:ea typeface="Open Sans"/>
              <a:cs typeface="Open Sans"/>
              <a:sym typeface="Open Sans"/>
            </a:endParaRPr>
          </a:p>
          <a:p>
            <a:pPr marL="285750" marR="0" lvl="0" indent="-285750" algn="l" rtl="0">
              <a:spcBef>
                <a:spcPts val="0"/>
              </a:spcBef>
              <a:spcAft>
                <a:spcPts val="0"/>
              </a:spcAft>
              <a:buClr>
                <a:schemeClr val="dk1"/>
              </a:buClr>
              <a:buSzPts val="2200"/>
              <a:buFont typeface="Arial"/>
              <a:buChar char="•"/>
            </a:pPr>
            <a:r>
              <a:rPr lang="en-US" sz="2200" dirty="0">
                <a:solidFill>
                  <a:schemeClr val="dk1"/>
                </a:solidFill>
                <a:latin typeface="Open Sans"/>
                <a:ea typeface="Open Sans"/>
                <a:cs typeface="Open Sans"/>
                <a:sym typeface="Open Sans"/>
              </a:rPr>
              <a:t>Light can be refracted</a:t>
            </a:r>
            <a:endParaRPr dirty="0"/>
          </a:p>
          <a:p>
            <a:pPr marL="285750" marR="0" lvl="0" indent="-146050" algn="l" rtl="0">
              <a:spcBef>
                <a:spcPts val="0"/>
              </a:spcBef>
              <a:spcAft>
                <a:spcPts val="0"/>
              </a:spcAft>
              <a:buClr>
                <a:schemeClr val="dk1"/>
              </a:buClr>
              <a:buSzPts val="2200"/>
              <a:buFont typeface="Arial"/>
              <a:buNone/>
            </a:pPr>
            <a:endParaRPr sz="2200" dirty="0">
              <a:solidFill>
                <a:schemeClr val="dk1"/>
              </a:solidFill>
              <a:latin typeface="Open Sans"/>
              <a:ea typeface="Open Sans"/>
              <a:cs typeface="Open Sans"/>
              <a:sym typeface="Open Sans"/>
            </a:endParaRPr>
          </a:p>
          <a:p>
            <a:pPr marL="285750" marR="0" lvl="0" indent="-285750" algn="l" rtl="0">
              <a:spcBef>
                <a:spcPts val="0"/>
              </a:spcBef>
              <a:spcAft>
                <a:spcPts val="0"/>
              </a:spcAft>
              <a:buClr>
                <a:schemeClr val="dk1"/>
              </a:buClr>
              <a:buSzPts val="2200"/>
              <a:buFont typeface="Arial"/>
              <a:buChar char="•"/>
            </a:pPr>
            <a:r>
              <a:rPr lang="en-US" sz="2200" dirty="0">
                <a:solidFill>
                  <a:schemeClr val="dk1"/>
                </a:solidFill>
                <a:latin typeface="Open Sans"/>
                <a:ea typeface="Open Sans"/>
                <a:cs typeface="Open Sans"/>
                <a:sym typeface="Open Sans"/>
              </a:rPr>
              <a:t>Actually, light can also be diffracted (diffraction) and interfered (interference)</a:t>
            </a:r>
            <a:endParaRPr dirty="0"/>
          </a:p>
          <a:p>
            <a:pPr marL="285750" marR="0" lvl="0" indent="-146050" algn="l" rtl="0">
              <a:spcBef>
                <a:spcPts val="0"/>
              </a:spcBef>
              <a:spcAft>
                <a:spcPts val="0"/>
              </a:spcAft>
              <a:buClr>
                <a:schemeClr val="dk1"/>
              </a:buClr>
              <a:buSzPts val="2200"/>
              <a:buFont typeface="Arial"/>
              <a:buNone/>
            </a:pPr>
            <a:endParaRPr sz="2200" dirty="0">
              <a:solidFill>
                <a:schemeClr val="dk1"/>
              </a:solidFill>
              <a:latin typeface="Open Sans"/>
              <a:ea typeface="Open Sans"/>
              <a:cs typeface="Open Sans"/>
              <a:sym typeface="Open Sans"/>
            </a:endParaRPr>
          </a:p>
          <a:p>
            <a:pPr marL="285750" marR="0" lvl="0" indent="-285750" algn="l" rtl="0">
              <a:spcBef>
                <a:spcPts val="0"/>
              </a:spcBef>
              <a:spcAft>
                <a:spcPts val="0"/>
              </a:spcAft>
              <a:buClr>
                <a:schemeClr val="dk1"/>
              </a:buClr>
              <a:buSzPts val="2200"/>
              <a:buFont typeface="Arial"/>
              <a:buChar char="•"/>
            </a:pPr>
            <a:r>
              <a:rPr lang="en-US" sz="2200" dirty="0">
                <a:solidFill>
                  <a:schemeClr val="dk1"/>
                </a:solidFill>
                <a:latin typeface="Open Sans"/>
                <a:ea typeface="Open Sans"/>
                <a:cs typeface="Open Sans"/>
                <a:sym typeface="Open Sans"/>
              </a:rPr>
              <a:t>These properties give us a conclusion that:</a:t>
            </a:r>
            <a:endParaRPr sz="2200" dirty="0">
              <a:solidFill>
                <a:schemeClr val="dk1"/>
              </a:solidFill>
              <a:latin typeface="Open Sans"/>
              <a:ea typeface="Open Sans"/>
              <a:cs typeface="Open Sans"/>
              <a:sym typeface="Open Sans"/>
            </a:endParaRPr>
          </a:p>
        </p:txBody>
      </p:sp>
      <p:sp>
        <p:nvSpPr>
          <p:cNvPr id="581" name="Google Shape;581;p23"/>
          <p:cNvSpPr txBox="1"/>
          <p:nvPr/>
        </p:nvSpPr>
        <p:spPr>
          <a:xfrm>
            <a:off x="716316" y="1957015"/>
            <a:ext cx="4755800" cy="55395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000" b="1" u="sng" dirty="0">
                <a:solidFill>
                  <a:srgbClr val="FF0066"/>
                </a:solidFill>
                <a:latin typeface="Open Sans"/>
                <a:ea typeface="Open Sans"/>
                <a:cs typeface="Open Sans"/>
                <a:sym typeface="Open Sans"/>
              </a:rPr>
              <a:t>What we know so far:</a:t>
            </a:r>
            <a:endParaRPr sz="3000" b="1" u="sng" dirty="0">
              <a:solidFill>
                <a:srgbClr val="FF0066"/>
              </a:solidFill>
              <a:latin typeface="Open Sans"/>
              <a:ea typeface="Open Sans"/>
              <a:cs typeface="Open Sans"/>
              <a:sym typeface="Open Sans"/>
            </a:endParaRPr>
          </a:p>
        </p:txBody>
      </p:sp>
      <p:pic>
        <p:nvPicPr>
          <p:cNvPr id="582" name="Google Shape;582;p23"/>
          <p:cNvPicPr preferRelativeResize="0"/>
          <p:nvPr/>
        </p:nvPicPr>
        <p:blipFill rotWithShape="1">
          <a:blip r:embed="rId3">
            <a:alphaModFix/>
          </a:blip>
          <a:srcRect/>
          <a:stretch/>
        </p:blipFill>
        <p:spPr>
          <a:xfrm>
            <a:off x="8606689" y="2096476"/>
            <a:ext cx="2780150" cy="2289842"/>
          </a:xfrm>
          <a:prstGeom prst="rect">
            <a:avLst/>
          </a:prstGeom>
          <a:noFill/>
          <a:ln>
            <a:noFill/>
          </a:ln>
        </p:spPr>
      </p:pic>
      <p:sp>
        <p:nvSpPr>
          <p:cNvPr id="583" name="Google Shape;583;p23"/>
          <p:cNvSpPr txBox="1"/>
          <p:nvPr/>
        </p:nvSpPr>
        <p:spPr>
          <a:xfrm>
            <a:off x="5181600" y="2592139"/>
            <a:ext cx="1845698" cy="101562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000" b="1" u="sng" dirty="0">
                <a:solidFill>
                  <a:srgbClr val="002060"/>
                </a:solidFill>
                <a:latin typeface="Open Sans"/>
                <a:ea typeface="Open Sans"/>
                <a:cs typeface="Open Sans"/>
                <a:sym typeface="Open Sans"/>
              </a:rPr>
              <a:t>Diffraction</a:t>
            </a:r>
            <a:endParaRPr sz="1200" dirty="0"/>
          </a:p>
          <a:p>
            <a:pPr marL="0" marR="0" lvl="0" indent="0" algn="l" rtl="0">
              <a:spcBef>
                <a:spcPts val="0"/>
              </a:spcBef>
              <a:spcAft>
                <a:spcPts val="0"/>
              </a:spcAft>
              <a:buNone/>
            </a:pPr>
            <a:r>
              <a:rPr lang="en-US" sz="2000" b="1" u="sng" dirty="0">
                <a:solidFill>
                  <a:schemeClr val="dk1"/>
                </a:solidFill>
                <a:latin typeface="Open Sans"/>
                <a:ea typeface="Open Sans"/>
                <a:cs typeface="Open Sans"/>
                <a:sym typeface="Open Sans"/>
              </a:rPr>
              <a:t>And </a:t>
            </a:r>
            <a:endParaRPr sz="1200" dirty="0"/>
          </a:p>
          <a:p>
            <a:pPr marL="0" marR="0" lvl="0" indent="0" algn="l" rtl="0">
              <a:spcBef>
                <a:spcPts val="0"/>
              </a:spcBef>
              <a:spcAft>
                <a:spcPts val="0"/>
              </a:spcAft>
              <a:buNone/>
            </a:pPr>
            <a:r>
              <a:rPr lang="en-US" sz="2000" b="1" u="sng" dirty="0">
                <a:solidFill>
                  <a:srgbClr val="C00000"/>
                </a:solidFill>
                <a:latin typeface="Open Sans"/>
                <a:ea typeface="Open Sans"/>
                <a:cs typeface="Open Sans"/>
                <a:sym typeface="Open Sans"/>
              </a:rPr>
              <a:t>Interference</a:t>
            </a:r>
            <a:endParaRPr sz="2000" b="1" u="sng" dirty="0">
              <a:solidFill>
                <a:srgbClr val="C00000"/>
              </a:solidFill>
              <a:latin typeface="Open Sans"/>
              <a:ea typeface="Open Sans"/>
              <a:cs typeface="Open Sans"/>
              <a:sym typeface="Open Sans"/>
            </a:endParaRPr>
          </a:p>
        </p:txBody>
      </p:sp>
      <p:sp>
        <p:nvSpPr>
          <p:cNvPr id="584" name="Google Shape;584;p23"/>
          <p:cNvSpPr/>
          <p:nvPr/>
        </p:nvSpPr>
        <p:spPr>
          <a:xfrm>
            <a:off x="8285574" y="4412933"/>
            <a:ext cx="3706466" cy="400069"/>
          </a:xfrm>
          <a:prstGeom prst="rect">
            <a:avLst/>
          </a:prstGeom>
          <a:noFill/>
          <a:ln>
            <a:noFill/>
          </a:ln>
        </p:spPr>
        <p:txBody>
          <a:bodyPr spcFirstLastPara="1" wrap="square" lIns="91425" tIns="45700" rIns="91425" bIns="45700" anchor="t" anchorCtr="0">
            <a:spAutoFit/>
          </a:bodyPr>
          <a:lstStyle/>
          <a:p>
            <a:r>
              <a:rPr lang="en-US" sz="1000" dirty="0">
                <a:solidFill>
                  <a:schemeClr val="dk1"/>
                </a:solidFill>
                <a:latin typeface="Trebuchet MS"/>
                <a:ea typeface="Trebuchet MS"/>
                <a:cs typeface="Trebuchet MS"/>
                <a:sym typeface="Trebuchet MS"/>
              </a:rPr>
              <a:t>Source: </a:t>
            </a:r>
            <a:r>
              <a:rPr lang="en-US" sz="1000" dirty="0">
                <a:solidFill>
                  <a:schemeClr val="dk1"/>
                </a:solidFill>
                <a:latin typeface="Trebuchet MS"/>
                <a:ea typeface="Trebuchet MS"/>
                <a:cs typeface="Trebuchet MS"/>
                <a:sym typeface="Trebuchet MS"/>
                <a:hlinkClick r:id="rId4"/>
              </a:rPr>
              <a:t>Libretexts Chemistry </a:t>
            </a:r>
            <a:r>
              <a:rPr lang="en-US" sz="1000" dirty="0">
                <a:solidFill>
                  <a:schemeClr val="dk1"/>
                </a:solidFill>
                <a:latin typeface="Trebuchet MS"/>
                <a:ea typeface="Trebuchet MS"/>
                <a:cs typeface="Trebuchet MS"/>
                <a:sym typeface="Trebuchet MS"/>
              </a:rPr>
              <a:t>licensed by </a:t>
            </a:r>
            <a:r>
              <a:rPr lang="en-US" sz="1000" b="1" dirty="0">
                <a:hlinkClick r:id="rId5"/>
              </a:rPr>
              <a:t>CC BY-NC-SA 4.0</a:t>
            </a:r>
            <a:endParaRPr lang="en-US" sz="1000" b="1" dirty="0"/>
          </a:p>
          <a:p>
            <a:pPr marL="0" marR="0" lvl="0" indent="0" algn="l" rtl="0">
              <a:spcBef>
                <a:spcPts val="0"/>
              </a:spcBef>
              <a:spcAft>
                <a:spcPts val="0"/>
              </a:spcAft>
              <a:buNone/>
            </a:pPr>
            <a:endParaRPr sz="1000" dirty="0">
              <a:solidFill>
                <a:schemeClr val="dk1"/>
              </a:solidFill>
              <a:latin typeface="Trebuchet MS"/>
              <a:ea typeface="Trebuchet MS"/>
              <a:cs typeface="Trebuchet MS"/>
              <a:sym typeface="Trebuchet MS"/>
            </a:endParaRPr>
          </a:p>
        </p:txBody>
      </p:sp>
      <p:sp>
        <p:nvSpPr>
          <p:cNvPr id="586" name="Google Shape;586;p23"/>
          <p:cNvSpPr/>
          <p:nvPr/>
        </p:nvSpPr>
        <p:spPr>
          <a:xfrm>
            <a:off x="3004527" y="5544546"/>
            <a:ext cx="5602162" cy="92333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1" i="1" cap="none" dirty="0">
                <a:solidFill>
                  <a:srgbClr val="EC4714"/>
                </a:solidFill>
                <a:latin typeface="Open Sans"/>
                <a:ea typeface="Open Sans"/>
                <a:cs typeface="Open Sans"/>
                <a:sym typeface="Open Sans"/>
              </a:rPr>
              <a:t>Light is a wave</a:t>
            </a:r>
            <a:r>
              <a:rPr lang="en-US" altLang="zh-TW" sz="5400" b="1" i="1" cap="none" dirty="0">
                <a:solidFill>
                  <a:srgbClr val="EC4714"/>
                </a:solidFill>
                <a:latin typeface="Open Sans"/>
                <a:ea typeface="Open Sans"/>
                <a:cs typeface="Open Sans"/>
                <a:sym typeface="Open Sans"/>
              </a:rPr>
              <a:t>.</a:t>
            </a:r>
            <a:endParaRPr dirty="0"/>
          </a:p>
        </p:txBody>
      </p:sp>
      <p:pic>
        <p:nvPicPr>
          <p:cNvPr id="13" name="Picture 4" descr="Free 不堅固的, 動態, 壁紙 的 免费素材图片 Stock Phot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077019" y="5151820"/>
            <a:ext cx="1839489" cy="1382382"/>
          </a:xfrm>
          <a:prstGeom prst="rect">
            <a:avLst/>
          </a:prstGeom>
          <a:noFill/>
          <a:extLst>
            <a:ext uri="{909E8E84-426E-40DD-AFC4-6F175D3DCCD1}">
              <a14:hiddenFill xmlns:a14="http://schemas.microsoft.com/office/drawing/2010/main">
                <a:solidFill>
                  <a:srgbClr val="FFFFFF"/>
                </a:solidFill>
              </a14:hiddenFill>
            </a:ext>
          </a:extLst>
        </p:spPr>
      </p:pic>
      <p:sp>
        <p:nvSpPr>
          <p:cNvPr id="12"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24</a:t>
            </a:fld>
            <a:endParaRPr lang="zh-HK" altLang="en-US"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grpSp>
        <p:nvGrpSpPr>
          <p:cNvPr id="182" name="Google Shape;182;p4"/>
          <p:cNvGrpSpPr/>
          <p:nvPr/>
        </p:nvGrpSpPr>
        <p:grpSpPr>
          <a:xfrm>
            <a:off x="3209269" y="1807177"/>
            <a:ext cx="4234315" cy="4234315"/>
            <a:chOff x="426346" y="0"/>
            <a:chExt cx="4234315" cy="4234315"/>
          </a:xfrm>
        </p:grpSpPr>
        <p:sp>
          <p:nvSpPr>
            <p:cNvPr id="183" name="Google Shape;183;p4"/>
            <p:cNvSpPr/>
            <p:nvPr/>
          </p:nvSpPr>
          <p:spPr>
            <a:xfrm>
              <a:off x="426346" y="0"/>
              <a:ext cx="4234315" cy="4234315"/>
            </a:xfrm>
            <a:prstGeom prst="diamond">
              <a:avLst/>
            </a:prstGeom>
            <a:solidFill>
              <a:srgbClr val="CDE7DF"/>
            </a:soli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4"/>
            <p:cNvSpPr/>
            <p:nvPr/>
          </p:nvSpPr>
          <p:spPr>
            <a:xfrm>
              <a:off x="2607018" y="402259"/>
              <a:ext cx="1651382" cy="1651382"/>
            </a:xfrm>
            <a:prstGeom prst="roundRect">
              <a:avLst>
                <a:gd name="adj" fmla="val 16667"/>
              </a:avLst>
            </a:prstGeom>
            <a:solidFill>
              <a:srgbClr val="BFBFBF"/>
            </a:solidFill>
            <a:ln>
              <a:solidFill>
                <a:srgbClr val="BFBFBF"/>
              </a:solid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050" name="Picture 2" descr="Free 玻璃建筑的低角度摄影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800" y="1773291"/>
            <a:ext cx="1822552" cy="273930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ree 不堅固的, 動態, 壁紙 的 免费素材图片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811" y="4177824"/>
            <a:ext cx="2997783" cy="225284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Free cg, vfx, 動畫 的 免费素材图片 Stock Phot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2738" y="3624825"/>
            <a:ext cx="2025805" cy="303870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Free 人拿着镜头球 Stock Photo"/>
          <p:cNvPicPr>
            <a:picLocks noChangeAspect="1" noChangeArrowheads="1"/>
          </p:cNvPicPr>
          <p:nvPr/>
        </p:nvPicPr>
        <p:blipFill rotWithShape="1">
          <a:blip r:embed="rId6">
            <a:extLst>
              <a:ext uri="{28A0092B-C50C-407E-A947-70E740481C1C}">
                <a14:useLocalDpi xmlns:a14="http://schemas.microsoft.com/office/drawing/2010/main" val="0"/>
              </a:ext>
            </a:extLst>
          </a:blip>
          <a:srcRect l="20425" t="27565" r="27391" b="1"/>
          <a:stretch/>
        </p:blipFill>
        <p:spPr bwMode="auto">
          <a:xfrm>
            <a:off x="8173180" y="1008390"/>
            <a:ext cx="2824920" cy="2616435"/>
          </a:xfrm>
          <a:prstGeom prst="rect">
            <a:avLst/>
          </a:prstGeom>
          <a:noFill/>
          <a:extLst>
            <a:ext uri="{909E8E84-426E-40DD-AFC4-6F175D3DCCD1}">
              <a14:hiddenFill xmlns:a14="http://schemas.microsoft.com/office/drawing/2010/main">
                <a:solidFill>
                  <a:srgbClr val="FFFFFF"/>
                </a:solidFill>
              </a14:hiddenFill>
            </a:ext>
          </a:extLst>
        </p:spPr>
      </p:pic>
      <p:sp>
        <p:nvSpPr>
          <p:cNvPr id="19" name="Google Shape;560;p22"/>
          <p:cNvSpPr/>
          <p:nvPr/>
        </p:nvSpPr>
        <p:spPr>
          <a:xfrm>
            <a:off x="3586129" y="2196736"/>
            <a:ext cx="1651382" cy="1651382"/>
          </a:xfrm>
          <a:prstGeom prst="roundRect">
            <a:avLst>
              <a:gd name="adj" fmla="val 16667"/>
            </a:avLst>
          </a:prstGeom>
          <a:solidFill>
            <a:srgbClr val="BFBFBF"/>
          </a:soli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561;p22"/>
          <p:cNvSpPr txBox="1"/>
          <p:nvPr/>
        </p:nvSpPr>
        <p:spPr>
          <a:xfrm>
            <a:off x="3666743" y="2277350"/>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a:solidFill>
                  <a:schemeClr val="lt1"/>
                </a:solidFill>
                <a:latin typeface="Trebuchet MS"/>
                <a:ea typeface="Trebuchet MS"/>
                <a:cs typeface="Trebuchet MS"/>
                <a:sym typeface="Trebuchet MS"/>
              </a:rPr>
              <a:t>Reflection</a:t>
            </a:r>
            <a:endParaRPr sz="2200">
              <a:solidFill>
                <a:schemeClr val="lt1"/>
              </a:solidFill>
              <a:latin typeface="Trebuchet MS"/>
              <a:ea typeface="Trebuchet MS"/>
              <a:cs typeface="Trebuchet MS"/>
              <a:sym typeface="Trebuchet MS"/>
            </a:endParaRPr>
          </a:p>
        </p:txBody>
      </p:sp>
      <p:sp>
        <p:nvSpPr>
          <p:cNvPr id="21" name="Google Shape;561;p22"/>
          <p:cNvSpPr txBox="1"/>
          <p:nvPr/>
        </p:nvSpPr>
        <p:spPr>
          <a:xfrm>
            <a:off x="5470555" y="2277350"/>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dirty="0">
                <a:solidFill>
                  <a:schemeClr val="lt1"/>
                </a:solidFill>
                <a:latin typeface="Trebuchet MS"/>
                <a:ea typeface="Trebuchet MS"/>
                <a:cs typeface="Trebuchet MS"/>
                <a:sym typeface="Trebuchet MS"/>
              </a:rPr>
              <a:t>Refraction</a:t>
            </a:r>
            <a:endParaRPr sz="2200" dirty="0">
              <a:solidFill>
                <a:schemeClr val="lt1"/>
              </a:solidFill>
              <a:latin typeface="Trebuchet MS"/>
              <a:ea typeface="Trebuchet MS"/>
              <a:cs typeface="Trebuchet MS"/>
              <a:sym typeface="Trebuchet MS"/>
            </a:endParaRPr>
          </a:p>
        </p:txBody>
      </p:sp>
      <p:sp>
        <p:nvSpPr>
          <p:cNvPr id="23" name="Google Shape;560;p22"/>
          <p:cNvSpPr/>
          <p:nvPr/>
        </p:nvSpPr>
        <p:spPr>
          <a:xfrm>
            <a:off x="3586458" y="4010296"/>
            <a:ext cx="1651382" cy="1651382"/>
          </a:xfrm>
          <a:prstGeom prst="roundRect">
            <a:avLst>
              <a:gd name="adj" fmla="val 16667"/>
            </a:avLst>
          </a:prstGeom>
          <a:solidFill>
            <a:srgbClr val="BFBFBF"/>
          </a:soli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561;p22"/>
          <p:cNvSpPr txBox="1"/>
          <p:nvPr/>
        </p:nvSpPr>
        <p:spPr>
          <a:xfrm>
            <a:off x="3666743" y="4090910"/>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dirty="0">
                <a:solidFill>
                  <a:schemeClr val="lt1"/>
                </a:solidFill>
                <a:latin typeface="Trebuchet MS"/>
                <a:ea typeface="Trebuchet MS"/>
                <a:cs typeface="Trebuchet MS"/>
                <a:sym typeface="Trebuchet MS"/>
              </a:rPr>
              <a:t>Wave</a:t>
            </a:r>
            <a:endParaRPr sz="2200" dirty="0">
              <a:solidFill>
                <a:schemeClr val="lt1"/>
              </a:solidFill>
              <a:latin typeface="Trebuchet MS"/>
              <a:ea typeface="Trebuchet MS"/>
              <a:cs typeface="Trebuchet MS"/>
              <a:sym typeface="Trebuchet MS"/>
            </a:endParaRPr>
          </a:p>
        </p:txBody>
      </p:sp>
      <p:sp>
        <p:nvSpPr>
          <p:cNvPr id="25" name="Google Shape;560;p22"/>
          <p:cNvSpPr/>
          <p:nvPr/>
        </p:nvSpPr>
        <p:spPr>
          <a:xfrm>
            <a:off x="5398436" y="3985956"/>
            <a:ext cx="1651382" cy="1651382"/>
          </a:xfrm>
          <a:prstGeom prst="roundRect">
            <a:avLst>
              <a:gd name="adj" fmla="val 16667"/>
            </a:avLst>
          </a:prstGeom>
          <a:solidFill>
            <a:srgbClr val="BFBFBF"/>
          </a:soli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561;p22"/>
          <p:cNvSpPr txBox="1"/>
          <p:nvPr/>
        </p:nvSpPr>
        <p:spPr>
          <a:xfrm>
            <a:off x="5479050" y="4069947"/>
            <a:ext cx="1490154" cy="1502888"/>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dirty="0">
                <a:solidFill>
                  <a:schemeClr val="lt1"/>
                </a:solidFill>
                <a:latin typeface="Trebuchet MS"/>
                <a:ea typeface="Trebuchet MS"/>
                <a:cs typeface="Trebuchet MS"/>
                <a:sym typeface="Trebuchet MS"/>
              </a:rPr>
              <a:t>Particle</a:t>
            </a:r>
            <a:endParaRPr sz="2200" dirty="0">
              <a:solidFill>
                <a:schemeClr val="lt1"/>
              </a:solidFill>
              <a:latin typeface="Trebuchet MS"/>
              <a:ea typeface="Trebuchet MS"/>
              <a:cs typeface="Trebuchet MS"/>
              <a:sym typeface="Trebuchet MS"/>
            </a:endParaRPr>
          </a:p>
        </p:txBody>
      </p:sp>
      <p:sp>
        <p:nvSpPr>
          <p:cNvPr id="17"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25</a:t>
            </a:fld>
            <a:endParaRPr lang="zh-HK" altLang="en-US" dirty="0"/>
          </a:p>
        </p:txBody>
      </p:sp>
      <p:sp>
        <p:nvSpPr>
          <p:cNvPr id="27" name="Google Shape;181;p4">
            <a:extLst>
              <a:ext uri="{FF2B5EF4-FFF2-40B4-BE49-F238E27FC236}">
                <a16:creationId xmlns:a16="http://schemas.microsoft.com/office/drawing/2014/main" id="{5BAD827B-9CCF-4B0F-A564-46D47BF3A6B1}"/>
              </a:ext>
            </a:extLst>
          </p:cNvPr>
          <p:cNvSpPr txBox="1"/>
          <p:nvPr/>
        </p:nvSpPr>
        <p:spPr>
          <a:xfrm>
            <a:off x="3277949" y="1015326"/>
            <a:ext cx="4402202"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u="sng" dirty="0">
                <a:solidFill>
                  <a:srgbClr val="00B050"/>
                </a:solidFill>
                <a:latin typeface="Open Sans"/>
                <a:ea typeface="Open Sans"/>
                <a:cs typeface="Open Sans"/>
                <a:sym typeface="Open Sans"/>
              </a:rPr>
              <a:t>The properties of light:</a:t>
            </a:r>
            <a:endParaRPr dirty="0"/>
          </a:p>
        </p:txBody>
      </p:sp>
    </p:spTree>
    <p:extLst>
      <p:ext uri="{BB962C8B-B14F-4D97-AF65-F5344CB8AC3E}">
        <p14:creationId xmlns:p14="http://schemas.microsoft.com/office/powerpoint/2010/main" val="12594512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2" name="Google Shape;592;p24"/>
          <p:cNvSpPr/>
          <p:nvPr/>
        </p:nvSpPr>
        <p:spPr>
          <a:xfrm>
            <a:off x="677334" y="2515175"/>
            <a:ext cx="7156857" cy="1808041"/>
          </a:xfrm>
          <a:prstGeom prst="roundRect">
            <a:avLst>
              <a:gd name="adj" fmla="val 16667"/>
            </a:avLst>
          </a:prstGeom>
          <a:solidFill>
            <a:srgbClr val="DAEFF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593" name="Google Shape;593;p24"/>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Dual Nature of Light</a:t>
            </a:r>
            <a:endParaRPr dirty="0">
              <a:solidFill>
                <a:schemeClr val="accent3">
                  <a:lumMod val="75000"/>
                </a:schemeClr>
              </a:solidFill>
              <a:latin typeface="Myriad Pro" panose="020B0503030403020204" pitchFamily="34" charset="0"/>
              <a:ea typeface="Adobe 黑体 Std R" pitchFamily="34" charset="-128"/>
            </a:endParaRPr>
          </a:p>
        </p:txBody>
      </p:sp>
      <p:sp>
        <p:nvSpPr>
          <p:cNvPr id="594" name="Google Shape;594;p24"/>
          <p:cNvSpPr txBox="1"/>
          <p:nvPr/>
        </p:nvSpPr>
        <p:spPr>
          <a:xfrm>
            <a:off x="4383800" y="1345625"/>
            <a:ext cx="3121900"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u="sng" dirty="0">
                <a:solidFill>
                  <a:srgbClr val="EC4714"/>
                </a:solidFill>
                <a:latin typeface="Open Sans"/>
                <a:ea typeface="Open Sans"/>
                <a:cs typeface="Open Sans"/>
                <a:sym typeface="Open Sans"/>
              </a:rPr>
              <a:t>What is light?</a:t>
            </a:r>
            <a:endParaRPr sz="3200" b="1" u="sng" dirty="0">
              <a:solidFill>
                <a:srgbClr val="EC4714"/>
              </a:solidFill>
              <a:latin typeface="Open Sans"/>
              <a:ea typeface="Open Sans"/>
              <a:cs typeface="Open Sans"/>
              <a:sym typeface="Open Sans"/>
            </a:endParaRPr>
          </a:p>
        </p:txBody>
      </p:sp>
      <p:sp>
        <p:nvSpPr>
          <p:cNvPr id="595" name="Google Shape;595;p24"/>
          <p:cNvSpPr txBox="1"/>
          <p:nvPr/>
        </p:nvSpPr>
        <p:spPr>
          <a:xfrm>
            <a:off x="677334" y="2590800"/>
            <a:ext cx="6828366" cy="1477287"/>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2200"/>
              <a:buFont typeface="Arial"/>
              <a:buChar char="•"/>
            </a:pPr>
            <a:r>
              <a:rPr lang="en-US" sz="2200" dirty="0">
                <a:solidFill>
                  <a:schemeClr val="dk1"/>
                </a:solidFill>
                <a:latin typeface="Open Sans"/>
                <a:ea typeface="Open Sans"/>
                <a:cs typeface="Open Sans"/>
                <a:sym typeface="Open Sans"/>
              </a:rPr>
              <a:t>Light can also be used to kick out electrons from a metal surface</a:t>
            </a:r>
            <a:endParaRPr sz="2200" dirty="0">
              <a:solidFill>
                <a:schemeClr val="dk1"/>
              </a:solidFill>
              <a:latin typeface="Open Sans"/>
              <a:ea typeface="Open Sans"/>
              <a:cs typeface="Open Sans"/>
              <a:sym typeface="Open Sans"/>
            </a:endParaRPr>
          </a:p>
          <a:p>
            <a:pPr marL="285750" marR="0" lvl="0" indent="-285750" algn="l" rtl="0">
              <a:spcBef>
                <a:spcPts val="0"/>
              </a:spcBef>
              <a:spcAft>
                <a:spcPts val="0"/>
              </a:spcAft>
              <a:buClr>
                <a:schemeClr val="dk1"/>
              </a:buClr>
              <a:buSzPts val="2200"/>
              <a:buFont typeface="Arial"/>
              <a:buChar char="•"/>
            </a:pPr>
            <a:r>
              <a:rPr lang="en-US" sz="2200" dirty="0">
                <a:solidFill>
                  <a:schemeClr val="dk1"/>
                </a:solidFill>
                <a:latin typeface="Open Sans"/>
                <a:ea typeface="Open Sans"/>
                <a:cs typeface="Open Sans"/>
                <a:sym typeface="Open Sans"/>
              </a:rPr>
              <a:t>It is called </a:t>
            </a:r>
            <a:r>
              <a:rPr lang="en-US" sz="2400" dirty="0">
                <a:solidFill>
                  <a:srgbClr val="7030A0"/>
                </a:solidFill>
                <a:latin typeface="Open Sans"/>
                <a:ea typeface="Open Sans"/>
                <a:cs typeface="Open Sans"/>
                <a:sym typeface="Open Sans"/>
              </a:rPr>
              <a:t>The Photoelectric Effect</a:t>
            </a:r>
            <a:endParaRPr sz="2200" dirty="0">
              <a:solidFill>
                <a:schemeClr val="dk1"/>
              </a:solidFill>
              <a:latin typeface="Open Sans"/>
              <a:ea typeface="Open Sans"/>
              <a:cs typeface="Open Sans"/>
              <a:sym typeface="Open Sans"/>
            </a:endParaRPr>
          </a:p>
          <a:p>
            <a:pPr marL="285750" marR="0" lvl="0" indent="-285750" algn="l" rtl="0">
              <a:spcBef>
                <a:spcPts val="0"/>
              </a:spcBef>
              <a:spcAft>
                <a:spcPts val="0"/>
              </a:spcAft>
              <a:buClr>
                <a:schemeClr val="dk1"/>
              </a:buClr>
              <a:buSzPts val="2200"/>
              <a:buFont typeface="Arial"/>
              <a:buChar char="•"/>
            </a:pPr>
            <a:r>
              <a:rPr lang="en-US" sz="2200" dirty="0">
                <a:solidFill>
                  <a:schemeClr val="dk1"/>
                </a:solidFill>
                <a:latin typeface="Open Sans"/>
                <a:ea typeface="Open Sans"/>
                <a:cs typeface="Open Sans"/>
                <a:sym typeface="Open Sans"/>
              </a:rPr>
              <a:t>Based on Einstein’s explanation of this effect:</a:t>
            </a:r>
            <a:endParaRPr dirty="0"/>
          </a:p>
        </p:txBody>
      </p:sp>
      <p:sp>
        <p:nvSpPr>
          <p:cNvPr id="596" name="Google Shape;596;p24"/>
          <p:cNvSpPr txBox="1"/>
          <p:nvPr/>
        </p:nvSpPr>
        <p:spPr>
          <a:xfrm>
            <a:off x="677334" y="1930400"/>
            <a:ext cx="2535766"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u="sng" dirty="0">
                <a:solidFill>
                  <a:srgbClr val="FF0066"/>
                </a:solidFill>
                <a:latin typeface="Open Sans"/>
                <a:ea typeface="Open Sans"/>
                <a:cs typeface="Open Sans"/>
                <a:sym typeface="Open Sans"/>
              </a:rPr>
              <a:t>However:</a:t>
            </a:r>
            <a:endParaRPr sz="3200" b="1" u="sng" dirty="0">
              <a:solidFill>
                <a:srgbClr val="FF0066"/>
              </a:solidFill>
              <a:latin typeface="Open Sans"/>
              <a:ea typeface="Open Sans"/>
              <a:cs typeface="Open Sans"/>
              <a:sym typeface="Open Sans"/>
            </a:endParaRPr>
          </a:p>
        </p:txBody>
      </p:sp>
      <p:sp>
        <p:nvSpPr>
          <p:cNvPr id="597" name="Google Shape;597;p24"/>
          <p:cNvSpPr/>
          <p:nvPr/>
        </p:nvSpPr>
        <p:spPr>
          <a:xfrm>
            <a:off x="1426106" y="4507922"/>
            <a:ext cx="7099123" cy="175432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5400" b="1" i="1" cap="none" dirty="0">
                <a:solidFill>
                  <a:srgbClr val="FF0066"/>
                </a:solidFill>
                <a:latin typeface="Open Sans"/>
                <a:ea typeface="Open Sans"/>
                <a:cs typeface="Open Sans"/>
                <a:sym typeface="Open Sans"/>
              </a:rPr>
              <a:t>Light is a particle</a:t>
            </a:r>
            <a:endParaRPr dirty="0"/>
          </a:p>
          <a:p>
            <a:pPr marL="0" marR="0" lvl="0" indent="0" algn="ctr" rtl="0">
              <a:spcBef>
                <a:spcPts val="0"/>
              </a:spcBef>
              <a:spcAft>
                <a:spcPts val="0"/>
              </a:spcAft>
              <a:buNone/>
            </a:pPr>
            <a:r>
              <a:rPr lang="en-US" sz="5400" b="1" i="1" dirty="0">
                <a:solidFill>
                  <a:srgbClr val="FF0066"/>
                </a:solidFill>
                <a:latin typeface="Open Sans"/>
                <a:ea typeface="Open Sans"/>
                <a:cs typeface="Open Sans"/>
                <a:sym typeface="Open Sans"/>
              </a:rPr>
              <a:t>called photon</a:t>
            </a:r>
            <a:r>
              <a:rPr lang="en-US" altLang="zh-TW" sz="5400" b="1" i="1" dirty="0">
                <a:solidFill>
                  <a:srgbClr val="FF0066"/>
                </a:solidFill>
                <a:latin typeface="Open Sans"/>
                <a:ea typeface="Open Sans"/>
                <a:cs typeface="Open Sans"/>
                <a:sym typeface="Open Sans"/>
              </a:rPr>
              <a:t>.</a:t>
            </a:r>
            <a:endParaRPr sz="5400" b="1" i="1" cap="none" dirty="0">
              <a:solidFill>
                <a:srgbClr val="FF0066"/>
              </a:solidFill>
              <a:latin typeface="Open Sans"/>
              <a:ea typeface="Open Sans"/>
              <a:cs typeface="Open Sans"/>
              <a:sym typeface="Open Sans"/>
            </a:endParaRPr>
          </a:p>
        </p:txBody>
      </p:sp>
      <p:pic>
        <p:nvPicPr>
          <p:cNvPr id="598" name="Google Shape;598;p24"/>
          <p:cNvPicPr preferRelativeResize="0"/>
          <p:nvPr/>
        </p:nvPicPr>
        <p:blipFill rotWithShape="1">
          <a:blip r:embed="rId3">
            <a:alphaModFix/>
          </a:blip>
          <a:srcRect/>
          <a:stretch/>
        </p:blipFill>
        <p:spPr>
          <a:xfrm>
            <a:off x="9263636" y="1333500"/>
            <a:ext cx="2190750" cy="2514600"/>
          </a:xfrm>
          <a:prstGeom prst="rect">
            <a:avLst/>
          </a:prstGeom>
          <a:noFill/>
          <a:ln>
            <a:noFill/>
          </a:ln>
        </p:spPr>
      </p:pic>
      <p:sp>
        <p:nvSpPr>
          <p:cNvPr id="11" name="Google Shape;584;p23"/>
          <p:cNvSpPr/>
          <p:nvPr/>
        </p:nvSpPr>
        <p:spPr>
          <a:xfrm>
            <a:off x="8443245" y="3923147"/>
            <a:ext cx="3706466" cy="400069"/>
          </a:xfrm>
          <a:prstGeom prst="rect">
            <a:avLst/>
          </a:prstGeom>
          <a:noFill/>
          <a:ln>
            <a:noFill/>
          </a:ln>
        </p:spPr>
        <p:txBody>
          <a:bodyPr spcFirstLastPara="1" wrap="square" lIns="91425" tIns="45700" rIns="91425" bIns="45700" anchor="t" anchorCtr="0">
            <a:spAutoFit/>
          </a:bodyPr>
          <a:lstStyle/>
          <a:p>
            <a:r>
              <a:rPr lang="en-US" sz="1000" dirty="0">
                <a:solidFill>
                  <a:schemeClr val="dk1"/>
                </a:solidFill>
                <a:latin typeface="Trebuchet MS"/>
                <a:ea typeface="Trebuchet MS"/>
                <a:cs typeface="Trebuchet MS"/>
                <a:sym typeface="Trebuchet MS"/>
              </a:rPr>
              <a:t>Source: </a:t>
            </a:r>
            <a:r>
              <a:rPr lang="en-US" sz="1000" dirty="0">
                <a:solidFill>
                  <a:schemeClr val="dk1"/>
                </a:solidFill>
                <a:latin typeface="Trebuchet MS"/>
                <a:ea typeface="Trebuchet MS"/>
                <a:cs typeface="Trebuchet MS"/>
                <a:sym typeface="Trebuchet MS"/>
                <a:hlinkClick r:id="rId4"/>
              </a:rPr>
              <a:t>Libretexts Chemistry </a:t>
            </a:r>
            <a:r>
              <a:rPr lang="en-US" sz="1000" dirty="0">
                <a:solidFill>
                  <a:schemeClr val="dk1"/>
                </a:solidFill>
                <a:latin typeface="Trebuchet MS"/>
                <a:ea typeface="Trebuchet MS"/>
                <a:cs typeface="Trebuchet MS"/>
                <a:sym typeface="Trebuchet MS"/>
              </a:rPr>
              <a:t>licensed by </a:t>
            </a:r>
            <a:r>
              <a:rPr lang="en-US" sz="1000" b="1" dirty="0">
                <a:hlinkClick r:id="rId5"/>
              </a:rPr>
              <a:t>CC BY-NC-SA 4.0</a:t>
            </a:r>
            <a:endParaRPr lang="en-US" sz="1000" b="1" dirty="0"/>
          </a:p>
          <a:p>
            <a:pPr marL="0" marR="0" lvl="0" indent="0" algn="l" rtl="0">
              <a:spcBef>
                <a:spcPts val="0"/>
              </a:spcBef>
              <a:spcAft>
                <a:spcPts val="0"/>
              </a:spcAft>
              <a:buNone/>
            </a:pPr>
            <a:endParaRPr sz="1000" dirty="0">
              <a:solidFill>
                <a:schemeClr val="dk1"/>
              </a:solidFill>
              <a:latin typeface="Trebuchet MS"/>
              <a:ea typeface="Trebuchet MS"/>
              <a:cs typeface="Trebuchet MS"/>
              <a:sym typeface="Trebuchet MS"/>
            </a:endParaRPr>
          </a:p>
        </p:txBody>
      </p:sp>
      <p:pic>
        <p:nvPicPr>
          <p:cNvPr id="12" name="Picture 8" descr="Free cg, vfx, 動畫 的 免费素材图片 Stock Photo"/>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229599" y="4323216"/>
            <a:ext cx="1480015" cy="2220023"/>
          </a:xfrm>
          <a:prstGeom prst="rect">
            <a:avLst/>
          </a:prstGeom>
          <a:noFill/>
          <a:extLst>
            <a:ext uri="{909E8E84-426E-40DD-AFC4-6F175D3DCCD1}">
              <a14:hiddenFill xmlns:a14="http://schemas.microsoft.com/office/drawing/2010/main">
                <a:solidFill>
                  <a:srgbClr val="FFFFFF"/>
                </a:solidFill>
              </a14:hiddenFill>
            </a:ext>
          </a:extLst>
        </p:spPr>
      </p:pic>
      <p:sp>
        <p:nvSpPr>
          <p:cNvPr id="13"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26</a:t>
            </a:fld>
            <a:endParaRPr lang="zh-HK" altLang="en-US"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03"/>
        <p:cNvGrpSpPr/>
        <p:nvPr/>
      </p:nvGrpSpPr>
      <p:grpSpPr>
        <a:xfrm>
          <a:off x="0" y="0"/>
          <a:ext cx="0" cy="0"/>
          <a:chOff x="0" y="0"/>
          <a:chExt cx="0" cy="0"/>
        </a:xfrm>
      </p:grpSpPr>
      <p:sp>
        <p:nvSpPr>
          <p:cNvPr id="604" name="Google Shape;604;p25"/>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Dual Nature of Light</a:t>
            </a:r>
            <a:endParaRPr dirty="0">
              <a:solidFill>
                <a:schemeClr val="accent3">
                  <a:lumMod val="75000"/>
                </a:schemeClr>
              </a:solidFill>
              <a:latin typeface="Myriad Pro" panose="020B0503030403020204" pitchFamily="34" charset="0"/>
              <a:ea typeface="Adobe 黑体 Std R" pitchFamily="34" charset="-128"/>
            </a:endParaRPr>
          </a:p>
        </p:txBody>
      </p:sp>
      <p:sp>
        <p:nvSpPr>
          <p:cNvPr id="605" name="Google Shape;605;p25"/>
          <p:cNvSpPr txBox="1"/>
          <p:nvPr/>
        </p:nvSpPr>
        <p:spPr>
          <a:xfrm>
            <a:off x="2867479" y="2111470"/>
            <a:ext cx="5699472" cy="120032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600" b="1" u="sng" dirty="0">
                <a:solidFill>
                  <a:srgbClr val="FF0066"/>
                </a:solidFill>
                <a:latin typeface="Open Sans"/>
                <a:ea typeface="Open Sans"/>
                <a:cs typeface="Open Sans"/>
                <a:sym typeface="Open Sans"/>
              </a:rPr>
              <a:t>The Photoelectric effect</a:t>
            </a:r>
            <a:endParaRPr dirty="0"/>
          </a:p>
          <a:p>
            <a:pPr marL="0" marR="0" lvl="0" indent="0" algn="ctr" rtl="0">
              <a:spcBef>
                <a:spcPts val="0"/>
              </a:spcBef>
              <a:spcAft>
                <a:spcPts val="0"/>
              </a:spcAft>
              <a:buNone/>
            </a:pPr>
            <a:r>
              <a:rPr lang="en-US" sz="3600" b="1" u="sng" dirty="0">
                <a:solidFill>
                  <a:srgbClr val="FF0066"/>
                </a:solidFill>
                <a:latin typeface="Open Sans"/>
                <a:ea typeface="Open Sans"/>
                <a:cs typeface="Open Sans"/>
                <a:sym typeface="Open Sans"/>
              </a:rPr>
              <a:t>Try the simulation!</a:t>
            </a:r>
            <a:endParaRPr sz="3600" b="1" u="sng" dirty="0">
              <a:solidFill>
                <a:srgbClr val="FF0066"/>
              </a:solidFill>
              <a:latin typeface="Open Sans"/>
              <a:ea typeface="Open Sans"/>
              <a:cs typeface="Open Sans"/>
              <a:sym typeface="Open Sans"/>
            </a:endParaRPr>
          </a:p>
        </p:txBody>
      </p:sp>
      <p:sp>
        <p:nvSpPr>
          <p:cNvPr id="606" name="Google Shape;606;p25"/>
          <p:cNvSpPr/>
          <p:nvPr/>
        </p:nvSpPr>
        <p:spPr>
          <a:xfrm>
            <a:off x="2768065" y="3799518"/>
            <a:ext cx="6096000" cy="58477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1600" u="sng" dirty="0">
                <a:solidFill>
                  <a:schemeClr val="dk1"/>
                </a:solidFill>
                <a:latin typeface="Open Sans"/>
                <a:ea typeface="Open Sans"/>
                <a:cs typeface="Open Sans"/>
                <a:sym typeface="Open Sans"/>
                <a:hlinkClick r:id="rId3">
                  <a:extLst>
                    <a:ext uri="{A12FA001-AC4F-418D-AE19-62706E023703}">
                      <ahyp:hlinkClr xmlns:ahyp="http://schemas.microsoft.com/office/drawing/2018/hyperlinkcolor" val="tx"/>
                    </a:ext>
                  </a:extLst>
                </a:hlinkClick>
              </a:rPr>
              <a:t>https://phet.colorado.edu/sims/cheerpj/photoelectric/latest/photoelectric.html?simulation=photoelectric</a:t>
            </a:r>
            <a:endParaRPr sz="1600" dirty="0">
              <a:solidFill>
                <a:schemeClr val="dk1"/>
              </a:solidFill>
              <a:latin typeface="Open Sans"/>
              <a:ea typeface="Open Sans"/>
              <a:cs typeface="Open Sans"/>
              <a:sym typeface="Open Sans"/>
            </a:endParaRPr>
          </a:p>
        </p:txBody>
      </p:sp>
      <p:sp>
        <p:nvSpPr>
          <p:cNvPr id="5"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27</a:t>
            </a:fld>
            <a:endParaRPr lang="zh-HK" altLang="en-US"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26"/>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Dual Nature of Light</a:t>
            </a:r>
            <a:endParaRPr dirty="0">
              <a:solidFill>
                <a:schemeClr val="accent3">
                  <a:lumMod val="75000"/>
                </a:schemeClr>
              </a:solidFill>
              <a:latin typeface="Myriad Pro" panose="020B0503030403020204" pitchFamily="34" charset="0"/>
              <a:ea typeface="Adobe 黑体 Std R" pitchFamily="34" charset="-128"/>
            </a:endParaRPr>
          </a:p>
        </p:txBody>
      </p:sp>
      <p:pic>
        <p:nvPicPr>
          <p:cNvPr id="613" name="Google Shape;613;p26"/>
          <p:cNvPicPr preferRelativeResize="0"/>
          <p:nvPr/>
        </p:nvPicPr>
        <p:blipFill rotWithShape="1">
          <a:blip r:embed="rId3">
            <a:alphaModFix/>
          </a:blip>
          <a:srcRect/>
          <a:stretch/>
        </p:blipFill>
        <p:spPr>
          <a:xfrm>
            <a:off x="2318872" y="3476871"/>
            <a:ext cx="6066846" cy="2734758"/>
          </a:xfrm>
          <a:prstGeom prst="rect">
            <a:avLst/>
          </a:prstGeom>
          <a:noFill/>
          <a:ln>
            <a:noFill/>
          </a:ln>
        </p:spPr>
      </p:pic>
      <p:sp>
        <p:nvSpPr>
          <p:cNvPr id="614" name="Google Shape;614;p26"/>
          <p:cNvSpPr txBox="1"/>
          <p:nvPr/>
        </p:nvSpPr>
        <p:spPr>
          <a:xfrm>
            <a:off x="2677766" y="1270000"/>
            <a:ext cx="6433632"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b="1" u="sng" dirty="0">
                <a:solidFill>
                  <a:srgbClr val="7030A0"/>
                </a:solidFill>
                <a:latin typeface="Open Sans"/>
                <a:ea typeface="Open Sans"/>
                <a:cs typeface="Open Sans"/>
                <a:sym typeface="Open Sans"/>
              </a:rPr>
              <a:t>The electromagnetic spectrum</a:t>
            </a:r>
            <a:endParaRPr sz="3200" b="1" u="sng" dirty="0">
              <a:solidFill>
                <a:srgbClr val="7030A0"/>
              </a:solidFill>
              <a:latin typeface="Open Sans"/>
              <a:ea typeface="Open Sans"/>
              <a:cs typeface="Open Sans"/>
              <a:sym typeface="Open Sans"/>
            </a:endParaRPr>
          </a:p>
        </p:txBody>
      </p:sp>
      <p:sp>
        <p:nvSpPr>
          <p:cNvPr id="615" name="Google Shape;615;p26"/>
          <p:cNvSpPr txBox="1"/>
          <p:nvPr/>
        </p:nvSpPr>
        <p:spPr>
          <a:xfrm>
            <a:off x="677334" y="1968806"/>
            <a:ext cx="11321378" cy="1508065"/>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2400"/>
              <a:buFont typeface="Arial"/>
              <a:buChar char="•"/>
            </a:pPr>
            <a:r>
              <a:rPr lang="en-US" sz="2300" dirty="0">
                <a:solidFill>
                  <a:schemeClr val="dk1"/>
                </a:solidFill>
                <a:latin typeface="Open Sans"/>
                <a:ea typeface="Open Sans"/>
                <a:cs typeface="Open Sans"/>
                <a:sym typeface="Open Sans"/>
              </a:rPr>
              <a:t>Visible light is only a small part of the light spectrum</a:t>
            </a:r>
            <a:endParaRPr sz="2300" dirty="0"/>
          </a:p>
          <a:p>
            <a:pPr marL="285750" marR="0" lvl="0" indent="-285750" algn="l" rtl="0">
              <a:spcBef>
                <a:spcPts val="0"/>
              </a:spcBef>
              <a:spcAft>
                <a:spcPts val="0"/>
              </a:spcAft>
              <a:buClr>
                <a:schemeClr val="dk1"/>
              </a:buClr>
              <a:buSzPts val="2400"/>
              <a:buFont typeface="Arial"/>
              <a:buChar char="•"/>
            </a:pPr>
            <a:r>
              <a:rPr lang="en-US" sz="2300" dirty="0">
                <a:solidFill>
                  <a:schemeClr val="dk1"/>
                </a:solidFill>
                <a:latin typeface="Open Sans"/>
                <a:ea typeface="Open Sans"/>
                <a:cs typeface="Open Sans"/>
                <a:sym typeface="Open Sans"/>
              </a:rPr>
              <a:t>Other parts such as radio wave, infrared, ultra-violet and x-rays are also photons</a:t>
            </a:r>
            <a:endParaRPr sz="2300" dirty="0"/>
          </a:p>
          <a:p>
            <a:pPr marL="285750" marR="0" lvl="0" indent="-285750" algn="l" rtl="0">
              <a:spcBef>
                <a:spcPts val="0"/>
              </a:spcBef>
              <a:spcAft>
                <a:spcPts val="0"/>
              </a:spcAft>
              <a:buClr>
                <a:schemeClr val="dk1"/>
              </a:buClr>
              <a:buSzPts val="2400"/>
              <a:buFont typeface="Arial"/>
              <a:buChar char="•"/>
            </a:pPr>
            <a:r>
              <a:rPr lang="en-US" sz="2300" dirty="0">
                <a:solidFill>
                  <a:schemeClr val="dk1"/>
                </a:solidFill>
                <a:latin typeface="Open Sans"/>
                <a:ea typeface="Open Sans"/>
                <a:cs typeface="Open Sans"/>
                <a:sym typeface="Open Sans"/>
              </a:rPr>
              <a:t>But with different energy (frequency)</a:t>
            </a:r>
            <a:endParaRPr sz="2300" dirty="0">
              <a:solidFill>
                <a:schemeClr val="dk1"/>
              </a:solidFill>
              <a:latin typeface="Open Sans"/>
              <a:ea typeface="Open Sans"/>
              <a:cs typeface="Open Sans"/>
              <a:sym typeface="Open Sans"/>
            </a:endParaRPr>
          </a:p>
        </p:txBody>
      </p:sp>
      <p:sp>
        <p:nvSpPr>
          <p:cNvPr id="616" name="Google Shape;616;p26"/>
          <p:cNvSpPr/>
          <p:nvPr/>
        </p:nvSpPr>
        <p:spPr>
          <a:xfrm>
            <a:off x="6786643" y="6243661"/>
            <a:ext cx="3752045" cy="253875"/>
          </a:xfrm>
          <a:prstGeom prst="rect">
            <a:avLst/>
          </a:prstGeom>
          <a:noFill/>
          <a:ln>
            <a:noFill/>
          </a:ln>
        </p:spPr>
        <p:txBody>
          <a:bodyPr spcFirstLastPara="1" wrap="square" lIns="91425" tIns="45700" rIns="91425" bIns="45700" anchor="t" anchorCtr="0">
            <a:spAutoFit/>
          </a:bodyPr>
          <a:lstStyle/>
          <a:p>
            <a:r>
              <a:rPr lang="en-US" sz="1050" dirty="0">
                <a:solidFill>
                  <a:schemeClr val="dk1"/>
                </a:solidFill>
                <a:latin typeface="Trebuchet MS"/>
                <a:ea typeface="Trebuchet MS"/>
                <a:cs typeface="Trebuchet MS"/>
                <a:sym typeface="Trebuchet MS"/>
              </a:rPr>
              <a:t>Source: </a:t>
            </a:r>
            <a:r>
              <a:rPr lang="en-US" sz="1050" dirty="0">
                <a:solidFill>
                  <a:schemeClr val="dk1"/>
                </a:solidFill>
                <a:latin typeface="Trebuchet MS"/>
                <a:ea typeface="Trebuchet MS"/>
                <a:cs typeface="Trebuchet MS"/>
                <a:sym typeface="Trebuchet MS"/>
                <a:hlinkClick r:id="rId4"/>
              </a:rPr>
              <a:t>Libretexts Chemistry</a:t>
            </a:r>
            <a:r>
              <a:rPr lang="en-US" sz="1050" dirty="0">
                <a:solidFill>
                  <a:schemeClr val="dk1"/>
                </a:solidFill>
                <a:latin typeface="Trebuchet MS"/>
                <a:ea typeface="Trebuchet MS"/>
                <a:cs typeface="Trebuchet MS"/>
                <a:sym typeface="Trebuchet MS"/>
              </a:rPr>
              <a:t> licensed by </a:t>
            </a:r>
            <a:r>
              <a:rPr lang="en-US" sz="1000" b="1" dirty="0">
                <a:hlinkClick r:id="rId5"/>
              </a:rPr>
              <a:t>CC BY-NC-SA 3.0</a:t>
            </a:r>
            <a:endParaRPr lang="en-US" sz="1000" b="1" dirty="0"/>
          </a:p>
        </p:txBody>
      </p:sp>
      <p:sp>
        <p:nvSpPr>
          <p:cNvPr id="7"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28</a:t>
            </a:fld>
            <a:endParaRPr lang="zh-HK" alt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1" name="Google Shape;181;p4"/>
          <p:cNvSpPr txBox="1"/>
          <p:nvPr/>
        </p:nvSpPr>
        <p:spPr>
          <a:xfrm>
            <a:off x="3277949" y="1015326"/>
            <a:ext cx="4402202"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u="sng" dirty="0">
                <a:solidFill>
                  <a:srgbClr val="00B050"/>
                </a:solidFill>
                <a:latin typeface="Open Sans"/>
                <a:ea typeface="Open Sans"/>
                <a:cs typeface="Open Sans"/>
                <a:sym typeface="Open Sans"/>
              </a:rPr>
              <a:t>The properties of light:</a:t>
            </a:r>
            <a:endParaRPr dirty="0"/>
          </a:p>
        </p:txBody>
      </p:sp>
      <p:grpSp>
        <p:nvGrpSpPr>
          <p:cNvPr id="182" name="Google Shape;182;p4"/>
          <p:cNvGrpSpPr/>
          <p:nvPr/>
        </p:nvGrpSpPr>
        <p:grpSpPr>
          <a:xfrm>
            <a:off x="3209269" y="1807177"/>
            <a:ext cx="4234315" cy="4234315"/>
            <a:chOff x="426346" y="0"/>
            <a:chExt cx="4234315" cy="4234315"/>
          </a:xfrm>
        </p:grpSpPr>
        <p:sp>
          <p:nvSpPr>
            <p:cNvPr id="183" name="Google Shape;183;p4"/>
            <p:cNvSpPr/>
            <p:nvPr/>
          </p:nvSpPr>
          <p:spPr>
            <a:xfrm>
              <a:off x="426346" y="0"/>
              <a:ext cx="4234315" cy="4234315"/>
            </a:xfrm>
            <a:prstGeom prst="diamond">
              <a:avLst/>
            </a:prstGeom>
            <a:solidFill>
              <a:srgbClr val="CDE7DF"/>
            </a:soli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4"/>
            <p:cNvSpPr/>
            <p:nvPr/>
          </p:nvSpPr>
          <p:spPr>
            <a:xfrm>
              <a:off x="2607018" y="402259"/>
              <a:ext cx="1651382" cy="1651382"/>
            </a:xfrm>
            <a:prstGeom prst="roundRect">
              <a:avLst>
                <a:gd name="adj" fmla="val 16667"/>
              </a:avLst>
            </a:prstGeom>
            <a:solidFill>
              <a:srgbClr val="BFBFBF"/>
            </a:solidFill>
            <a:ln>
              <a:solidFill>
                <a:srgbClr val="BFBFBF"/>
              </a:solid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050" name="Picture 2" descr="Free 玻璃建筑的低角度摄影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800" y="1773291"/>
            <a:ext cx="1822552" cy="273930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ree 不堅固的, 動態, 壁紙 的 免费素材图片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811" y="4177824"/>
            <a:ext cx="2997783" cy="225284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Free cg, vfx, 動畫 的 免费素材图片 Stock Phot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2738" y="3624825"/>
            <a:ext cx="2025805" cy="303870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Free 人拿着镜头球 Stock Photo"/>
          <p:cNvPicPr>
            <a:picLocks noChangeAspect="1" noChangeArrowheads="1"/>
          </p:cNvPicPr>
          <p:nvPr/>
        </p:nvPicPr>
        <p:blipFill rotWithShape="1">
          <a:blip r:embed="rId6">
            <a:extLst>
              <a:ext uri="{28A0092B-C50C-407E-A947-70E740481C1C}">
                <a14:useLocalDpi xmlns:a14="http://schemas.microsoft.com/office/drawing/2010/main" val="0"/>
              </a:ext>
            </a:extLst>
          </a:blip>
          <a:srcRect l="20425" t="27565" r="27391" b="1"/>
          <a:stretch/>
        </p:blipFill>
        <p:spPr bwMode="auto">
          <a:xfrm>
            <a:off x="8173180" y="1008390"/>
            <a:ext cx="2824920" cy="2616435"/>
          </a:xfrm>
          <a:prstGeom prst="rect">
            <a:avLst/>
          </a:prstGeom>
          <a:noFill/>
          <a:extLst>
            <a:ext uri="{909E8E84-426E-40DD-AFC4-6F175D3DCCD1}">
              <a14:hiddenFill xmlns:a14="http://schemas.microsoft.com/office/drawing/2010/main">
                <a:solidFill>
                  <a:srgbClr val="FFFFFF"/>
                </a:solidFill>
              </a14:hiddenFill>
            </a:ext>
          </a:extLst>
        </p:spPr>
      </p:pic>
      <p:sp>
        <p:nvSpPr>
          <p:cNvPr id="19" name="Google Shape;560;p22"/>
          <p:cNvSpPr/>
          <p:nvPr/>
        </p:nvSpPr>
        <p:spPr>
          <a:xfrm>
            <a:off x="3586129" y="2196736"/>
            <a:ext cx="1651382" cy="1651382"/>
          </a:xfrm>
          <a:prstGeom prst="roundRect">
            <a:avLst>
              <a:gd name="adj" fmla="val 16667"/>
            </a:avLst>
          </a:prstGeom>
          <a:solidFill>
            <a:srgbClr val="BFBFBF"/>
          </a:soli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561;p22"/>
          <p:cNvSpPr txBox="1"/>
          <p:nvPr/>
        </p:nvSpPr>
        <p:spPr>
          <a:xfrm>
            <a:off x="3666743" y="2277350"/>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a:solidFill>
                  <a:schemeClr val="lt1"/>
                </a:solidFill>
                <a:latin typeface="Trebuchet MS"/>
                <a:ea typeface="Trebuchet MS"/>
                <a:cs typeface="Trebuchet MS"/>
                <a:sym typeface="Trebuchet MS"/>
              </a:rPr>
              <a:t>Reflection</a:t>
            </a:r>
            <a:endParaRPr sz="2200">
              <a:solidFill>
                <a:schemeClr val="lt1"/>
              </a:solidFill>
              <a:latin typeface="Trebuchet MS"/>
              <a:ea typeface="Trebuchet MS"/>
              <a:cs typeface="Trebuchet MS"/>
              <a:sym typeface="Trebuchet MS"/>
            </a:endParaRPr>
          </a:p>
        </p:txBody>
      </p:sp>
      <p:sp>
        <p:nvSpPr>
          <p:cNvPr id="21" name="Google Shape;561;p22"/>
          <p:cNvSpPr txBox="1"/>
          <p:nvPr/>
        </p:nvSpPr>
        <p:spPr>
          <a:xfrm>
            <a:off x="5470555" y="2277350"/>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dirty="0">
                <a:solidFill>
                  <a:schemeClr val="lt1"/>
                </a:solidFill>
                <a:latin typeface="Trebuchet MS"/>
                <a:ea typeface="Trebuchet MS"/>
                <a:cs typeface="Trebuchet MS"/>
                <a:sym typeface="Trebuchet MS"/>
              </a:rPr>
              <a:t>Refraction</a:t>
            </a:r>
            <a:endParaRPr sz="2200" dirty="0">
              <a:solidFill>
                <a:schemeClr val="lt1"/>
              </a:solidFill>
              <a:latin typeface="Trebuchet MS"/>
              <a:ea typeface="Trebuchet MS"/>
              <a:cs typeface="Trebuchet MS"/>
              <a:sym typeface="Trebuchet MS"/>
            </a:endParaRPr>
          </a:p>
        </p:txBody>
      </p:sp>
      <p:sp>
        <p:nvSpPr>
          <p:cNvPr id="23" name="Google Shape;560;p22"/>
          <p:cNvSpPr/>
          <p:nvPr/>
        </p:nvSpPr>
        <p:spPr>
          <a:xfrm>
            <a:off x="3586458" y="4010296"/>
            <a:ext cx="1651382" cy="1651382"/>
          </a:xfrm>
          <a:prstGeom prst="roundRect">
            <a:avLst>
              <a:gd name="adj" fmla="val 16667"/>
            </a:avLst>
          </a:prstGeom>
          <a:solidFill>
            <a:srgbClr val="BFBFBF"/>
          </a:soli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561;p22"/>
          <p:cNvSpPr txBox="1"/>
          <p:nvPr/>
        </p:nvSpPr>
        <p:spPr>
          <a:xfrm>
            <a:off x="3666743" y="4090910"/>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dirty="0">
                <a:solidFill>
                  <a:schemeClr val="lt1"/>
                </a:solidFill>
                <a:latin typeface="Trebuchet MS"/>
                <a:ea typeface="Trebuchet MS"/>
                <a:cs typeface="Trebuchet MS"/>
                <a:sym typeface="Trebuchet MS"/>
              </a:rPr>
              <a:t>Wave</a:t>
            </a:r>
            <a:endParaRPr sz="2200" dirty="0">
              <a:solidFill>
                <a:schemeClr val="lt1"/>
              </a:solidFill>
              <a:latin typeface="Trebuchet MS"/>
              <a:ea typeface="Trebuchet MS"/>
              <a:cs typeface="Trebuchet MS"/>
              <a:sym typeface="Trebuchet MS"/>
            </a:endParaRPr>
          </a:p>
        </p:txBody>
      </p:sp>
      <p:sp>
        <p:nvSpPr>
          <p:cNvPr id="25" name="Google Shape;560;p22"/>
          <p:cNvSpPr/>
          <p:nvPr/>
        </p:nvSpPr>
        <p:spPr>
          <a:xfrm>
            <a:off x="5398436" y="3985956"/>
            <a:ext cx="1651382" cy="1651382"/>
          </a:xfrm>
          <a:prstGeom prst="roundRect">
            <a:avLst>
              <a:gd name="adj" fmla="val 16667"/>
            </a:avLst>
          </a:prstGeom>
          <a:solidFill>
            <a:srgbClr val="BFBFBF"/>
          </a:soli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561;p22"/>
          <p:cNvSpPr txBox="1"/>
          <p:nvPr/>
        </p:nvSpPr>
        <p:spPr>
          <a:xfrm>
            <a:off x="5479050" y="4069947"/>
            <a:ext cx="1490154" cy="1502888"/>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dirty="0">
                <a:solidFill>
                  <a:schemeClr val="lt1"/>
                </a:solidFill>
                <a:latin typeface="Trebuchet MS"/>
                <a:ea typeface="Trebuchet MS"/>
                <a:cs typeface="Trebuchet MS"/>
                <a:sym typeface="Trebuchet MS"/>
              </a:rPr>
              <a:t>Particle</a:t>
            </a:r>
            <a:endParaRPr sz="2200" dirty="0">
              <a:solidFill>
                <a:schemeClr val="lt1"/>
              </a:solidFill>
              <a:latin typeface="Trebuchet MS"/>
              <a:ea typeface="Trebuchet MS"/>
              <a:cs typeface="Trebuchet MS"/>
              <a:sym typeface="Trebuchet MS"/>
            </a:endParaRPr>
          </a:p>
        </p:txBody>
      </p:sp>
      <p:sp>
        <p:nvSpPr>
          <p:cNvPr id="17"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29</a:t>
            </a:fld>
            <a:endParaRPr lang="zh-HK" altLang="en-US" dirty="0"/>
          </a:p>
        </p:txBody>
      </p:sp>
    </p:spTree>
    <p:extLst>
      <p:ext uri="{BB962C8B-B14F-4D97-AF65-F5344CB8AC3E}">
        <p14:creationId xmlns:p14="http://schemas.microsoft.com/office/powerpoint/2010/main" val="11463811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3"/>
          <p:cNvSpPr/>
          <p:nvPr/>
        </p:nvSpPr>
        <p:spPr>
          <a:xfrm>
            <a:off x="677334" y="1353932"/>
            <a:ext cx="8508707" cy="777765"/>
          </a:xfrm>
          <a:prstGeom prst="roundRect">
            <a:avLst>
              <a:gd name="adj" fmla="val 16667"/>
            </a:avLst>
          </a:prstGeom>
          <a:solidFill>
            <a:srgbClr val="EAF5D6"/>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Trebuchet MS"/>
              <a:ea typeface="Trebuchet MS"/>
              <a:cs typeface="Trebuchet MS"/>
              <a:sym typeface="Trebuchet MS"/>
            </a:endParaRPr>
          </a:p>
        </p:txBody>
      </p:sp>
      <p:sp>
        <p:nvSpPr>
          <p:cNvPr id="163" name="Google Shape;163;p3"/>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Introduction</a:t>
            </a:r>
            <a:endParaRPr dirty="0">
              <a:solidFill>
                <a:schemeClr val="accent3">
                  <a:lumMod val="75000"/>
                </a:schemeClr>
              </a:solidFill>
              <a:latin typeface="Myriad Pro" panose="020B0503030403020204" pitchFamily="34" charset="0"/>
              <a:ea typeface="Adobe 黑体 Std R" pitchFamily="34" charset="-128"/>
            </a:endParaRPr>
          </a:p>
        </p:txBody>
      </p:sp>
      <p:sp>
        <p:nvSpPr>
          <p:cNvPr id="164" name="Google Shape;164;p3"/>
          <p:cNvSpPr txBox="1"/>
          <p:nvPr/>
        </p:nvSpPr>
        <p:spPr>
          <a:xfrm>
            <a:off x="677333" y="1450428"/>
            <a:ext cx="8254793"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i="0" u="none" strike="noStrike" cap="none" dirty="0">
                <a:solidFill>
                  <a:srgbClr val="FF0000"/>
                </a:solidFill>
                <a:latin typeface="Open Sans"/>
                <a:ea typeface="Open Sans"/>
                <a:cs typeface="Open Sans"/>
                <a:sym typeface="Open Sans"/>
              </a:rPr>
              <a:t>Light</a:t>
            </a:r>
            <a:r>
              <a:rPr lang="en-US" sz="3200" b="1" i="0" u="none" strike="noStrike" cap="none" dirty="0">
                <a:solidFill>
                  <a:schemeClr val="dk1"/>
                </a:solidFill>
                <a:latin typeface="Open Sans"/>
                <a:ea typeface="Open Sans"/>
                <a:cs typeface="Open Sans"/>
                <a:sym typeface="Open Sans"/>
              </a:rPr>
              <a:t> is very important to our life!</a:t>
            </a:r>
            <a:endParaRPr dirty="0"/>
          </a:p>
        </p:txBody>
      </p:sp>
      <p:sp>
        <p:nvSpPr>
          <p:cNvPr id="166" name="Google Shape;166;p3"/>
          <p:cNvSpPr txBox="1"/>
          <p:nvPr/>
        </p:nvSpPr>
        <p:spPr>
          <a:xfrm>
            <a:off x="779037" y="4714027"/>
            <a:ext cx="2760692" cy="46166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1" u="sng" dirty="0">
                <a:solidFill>
                  <a:srgbClr val="00B050"/>
                </a:solidFill>
                <a:latin typeface="Open Sans"/>
                <a:ea typeface="Open Sans"/>
                <a:cs typeface="Open Sans"/>
                <a:sym typeface="Open Sans"/>
              </a:rPr>
              <a:t>Photosynthesis of plants</a:t>
            </a:r>
            <a:endParaRPr dirty="0"/>
          </a:p>
        </p:txBody>
      </p:sp>
      <p:sp>
        <p:nvSpPr>
          <p:cNvPr id="168" name="Google Shape;168;p3"/>
          <p:cNvSpPr txBox="1"/>
          <p:nvPr/>
        </p:nvSpPr>
        <p:spPr>
          <a:xfrm>
            <a:off x="3954104" y="4714026"/>
            <a:ext cx="3287277" cy="46166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1" u="sng">
                <a:solidFill>
                  <a:srgbClr val="C00000"/>
                </a:solidFill>
                <a:latin typeface="Open Sans"/>
                <a:ea typeface="Open Sans"/>
                <a:cs typeface="Open Sans"/>
                <a:sym typeface="Open Sans"/>
              </a:rPr>
              <a:t>Maintaining earth’s temperature</a:t>
            </a:r>
            <a:endParaRPr/>
          </a:p>
        </p:txBody>
      </p:sp>
      <p:sp>
        <p:nvSpPr>
          <p:cNvPr id="170" name="Google Shape;170;p3"/>
          <p:cNvSpPr txBox="1"/>
          <p:nvPr/>
        </p:nvSpPr>
        <p:spPr>
          <a:xfrm>
            <a:off x="8065660" y="4714026"/>
            <a:ext cx="2832827" cy="46166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2400" b="1" u="sng">
                <a:solidFill>
                  <a:srgbClr val="08A5EF"/>
                </a:solidFill>
                <a:latin typeface="Open Sans"/>
                <a:ea typeface="Open Sans"/>
                <a:cs typeface="Open Sans"/>
                <a:sym typeface="Open Sans"/>
              </a:rPr>
              <a:t>Light up our environment</a:t>
            </a:r>
            <a:endParaRPr/>
          </a:p>
        </p:txBody>
      </p:sp>
      <p:sp>
        <p:nvSpPr>
          <p:cNvPr id="173" name="Google Shape;173;p3"/>
          <p:cNvSpPr txBox="1"/>
          <p:nvPr/>
        </p:nvSpPr>
        <p:spPr>
          <a:xfrm>
            <a:off x="618436" y="5608538"/>
            <a:ext cx="8068364"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4000" b="1" i="1" dirty="0">
                <a:solidFill>
                  <a:srgbClr val="7030A0"/>
                </a:solidFill>
                <a:latin typeface="Open Sans"/>
                <a:ea typeface="Open Sans"/>
                <a:cs typeface="Open Sans"/>
                <a:sym typeface="Open Sans"/>
              </a:rPr>
              <a:t>Do you know what light is? </a:t>
            </a:r>
            <a:endParaRPr dirty="0"/>
          </a:p>
        </p:txBody>
      </p:sp>
      <p:pic>
        <p:nvPicPr>
          <p:cNvPr id="1026" name="Picture 2" descr="Free 光合作用, 增長, 新鮮 的 免费素材图片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7333" y="2523057"/>
            <a:ext cx="2984510" cy="198967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ree 行星地球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5441" y="2291234"/>
            <a:ext cx="2364601" cy="2364601"/>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Free 白天多云的天空下的树木和草田 Stock Phot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435422" y="2339011"/>
            <a:ext cx="4475301" cy="2173718"/>
          </a:xfrm>
          <a:prstGeom prst="rect">
            <a:avLst/>
          </a:prstGeom>
          <a:noFill/>
          <a:extLst>
            <a:ext uri="{909E8E84-426E-40DD-AFC4-6F175D3DCCD1}">
              <a14:hiddenFill xmlns:a14="http://schemas.microsoft.com/office/drawing/2010/main">
                <a:solidFill>
                  <a:srgbClr val="FFFFFF"/>
                </a:solidFill>
              </a14:hiddenFill>
            </a:ext>
          </a:extLst>
        </p:spPr>
      </p:pic>
      <p:sp>
        <p:nvSpPr>
          <p:cNvPr id="13"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3</a:t>
            </a:fld>
            <a:endParaRPr lang="zh-HK"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sp>
        <p:nvSpPr>
          <p:cNvPr id="641" name="Google Shape;641;p28"/>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Film Camera</a:t>
            </a:r>
            <a:endParaRPr dirty="0">
              <a:solidFill>
                <a:schemeClr val="accent3">
                  <a:lumMod val="75000"/>
                </a:schemeClr>
              </a:solidFill>
              <a:latin typeface="Myriad Pro" panose="020B0503030403020204" pitchFamily="34" charset="0"/>
              <a:ea typeface="Adobe 黑体 Std R" pitchFamily="34" charset="-128"/>
            </a:endParaRPr>
          </a:p>
        </p:txBody>
      </p:sp>
      <p:sp>
        <p:nvSpPr>
          <p:cNvPr id="642" name="Google Shape;642;p28"/>
          <p:cNvSpPr txBox="1"/>
          <p:nvPr/>
        </p:nvSpPr>
        <p:spPr>
          <a:xfrm>
            <a:off x="3762084" y="1345625"/>
            <a:ext cx="6436015"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u="sng" dirty="0">
                <a:solidFill>
                  <a:srgbClr val="FF0000"/>
                </a:solidFill>
                <a:latin typeface="Open Sans"/>
                <a:ea typeface="Open Sans"/>
                <a:cs typeface="Open Sans"/>
                <a:sym typeface="Open Sans"/>
              </a:rPr>
              <a:t>Can we capture the light?</a:t>
            </a:r>
            <a:endParaRPr dirty="0"/>
          </a:p>
        </p:txBody>
      </p:sp>
      <p:sp>
        <p:nvSpPr>
          <p:cNvPr id="643" name="Google Shape;643;p28"/>
          <p:cNvSpPr txBox="1"/>
          <p:nvPr/>
        </p:nvSpPr>
        <p:spPr>
          <a:xfrm>
            <a:off x="563937" y="1971135"/>
            <a:ext cx="11003782" cy="83095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2400" b="1" dirty="0">
                <a:solidFill>
                  <a:schemeClr val="dk1"/>
                </a:solidFill>
                <a:latin typeface="Open Sans"/>
                <a:ea typeface="Open Sans"/>
                <a:cs typeface="Open Sans"/>
                <a:sym typeface="Open Sans"/>
              </a:rPr>
              <a:t>Now, we capture the light by using our cell phone or camera (photo)</a:t>
            </a:r>
            <a:endParaRPr sz="1200" dirty="0"/>
          </a:p>
          <a:p>
            <a:pPr marL="0" marR="0" lvl="0" indent="0" algn="l" rtl="0">
              <a:spcBef>
                <a:spcPts val="0"/>
              </a:spcBef>
              <a:spcAft>
                <a:spcPts val="0"/>
              </a:spcAft>
              <a:buNone/>
            </a:pPr>
            <a:r>
              <a:rPr lang="en-US" sz="2400" b="1" dirty="0">
                <a:solidFill>
                  <a:schemeClr val="dk1"/>
                </a:solidFill>
                <a:latin typeface="Open Sans"/>
                <a:ea typeface="Open Sans"/>
                <a:cs typeface="Open Sans"/>
                <a:sym typeface="Open Sans"/>
              </a:rPr>
              <a:t>In 1826, Joseph </a:t>
            </a:r>
            <a:r>
              <a:rPr lang="en-US" sz="2400" b="1" dirty="0" err="1">
                <a:solidFill>
                  <a:schemeClr val="dk1"/>
                </a:solidFill>
                <a:latin typeface="Open Sans"/>
                <a:ea typeface="Open Sans"/>
                <a:cs typeface="Open Sans"/>
                <a:sym typeface="Open Sans"/>
              </a:rPr>
              <a:t>Nicéphore</a:t>
            </a:r>
            <a:r>
              <a:rPr lang="en-US" sz="2400" b="1" dirty="0">
                <a:solidFill>
                  <a:schemeClr val="dk1"/>
                </a:solidFill>
                <a:latin typeface="Open Sans"/>
                <a:ea typeface="Open Sans"/>
                <a:cs typeface="Open Sans"/>
                <a:sym typeface="Open Sans"/>
              </a:rPr>
              <a:t> </a:t>
            </a:r>
            <a:r>
              <a:rPr lang="en-US" sz="2400" b="1" dirty="0" err="1">
                <a:solidFill>
                  <a:schemeClr val="dk1"/>
                </a:solidFill>
                <a:latin typeface="Open Sans"/>
                <a:ea typeface="Open Sans"/>
                <a:cs typeface="Open Sans"/>
                <a:sym typeface="Open Sans"/>
              </a:rPr>
              <a:t>Niépce</a:t>
            </a:r>
            <a:r>
              <a:rPr lang="en-US" sz="2400" b="1" dirty="0">
                <a:solidFill>
                  <a:schemeClr val="dk1"/>
                </a:solidFill>
                <a:latin typeface="Open Sans"/>
                <a:ea typeface="Open Sans"/>
                <a:cs typeface="Open Sans"/>
                <a:sym typeface="Open Sans"/>
              </a:rPr>
              <a:t> took </a:t>
            </a:r>
            <a:r>
              <a:rPr lang="en-US" sz="2400" b="1" dirty="0">
                <a:solidFill>
                  <a:srgbClr val="7030A0"/>
                </a:solidFill>
                <a:latin typeface="Open Sans"/>
                <a:ea typeface="Open Sans"/>
                <a:cs typeface="Open Sans"/>
                <a:sym typeface="Open Sans"/>
              </a:rPr>
              <a:t>the world’s first photograph</a:t>
            </a:r>
            <a:endParaRPr sz="2400" b="1" dirty="0">
              <a:solidFill>
                <a:srgbClr val="7030A0"/>
              </a:solidFill>
              <a:latin typeface="Open Sans"/>
              <a:ea typeface="Open Sans"/>
              <a:cs typeface="Open Sans"/>
              <a:sym typeface="Open Sans"/>
            </a:endParaRPr>
          </a:p>
        </p:txBody>
      </p:sp>
      <p:sp>
        <p:nvSpPr>
          <p:cNvPr id="646" name="Google Shape;646;p28"/>
          <p:cNvSpPr txBox="1"/>
          <p:nvPr/>
        </p:nvSpPr>
        <p:spPr>
          <a:xfrm>
            <a:off x="252461" y="3404455"/>
            <a:ext cx="5968242" cy="83095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a:solidFill>
                  <a:schemeClr val="dk1"/>
                </a:solidFill>
                <a:latin typeface="Open Sans"/>
                <a:ea typeface="Open Sans"/>
                <a:cs typeface="Open Sans"/>
                <a:sym typeface="Open Sans"/>
              </a:rPr>
              <a:t>Titled: </a:t>
            </a:r>
            <a:endParaRPr sz="1200"/>
          </a:p>
          <a:p>
            <a:pPr marL="0" marR="0" lvl="0" indent="0" algn="ctr" rtl="0">
              <a:spcBef>
                <a:spcPts val="0"/>
              </a:spcBef>
              <a:spcAft>
                <a:spcPts val="0"/>
              </a:spcAft>
              <a:buNone/>
            </a:pPr>
            <a:r>
              <a:rPr lang="en-US" sz="2400" b="1">
                <a:solidFill>
                  <a:schemeClr val="dk1"/>
                </a:solidFill>
                <a:latin typeface="Open Sans"/>
                <a:ea typeface="Open Sans"/>
                <a:cs typeface="Open Sans"/>
                <a:sym typeface="Open Sans"/>
              </a:rPr>
              <a:t>View from the Window at Le Gras</a:t>
            </a:r>
            <a:endParaRPr sz="2400" b="1">
              <a:solidFill>
                <a:schemeClr val="dk1"/>
              </a:solidFill>
              <a:latin typeface="Open Sans"/>
              <a:ea typeface="Open Sans"/>
              <a:cs typeface="Open Sans"/>
              <a:sym typeface="Open Sans"/>
            </a:endParaRPr>
          </a:p>
        </p:txBody>
      </p:sp>
      <p:sp>
        <p:nvSpPr>
          <p:cNvPr id="647" name="Google Shape;647;p28"/>
          <p:cNvSpPr txBox="1"/>
          <p:nvPr/>
        </p:nvSpPr>
        <p:spPr>
          <a:xfrm>
            <a:off x="-153939" y="4294029"/>
            <a:ext cx="6986539" cy="120028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600" b="1" i="1" dirty="0">
                <a:solidFill>
                  <a:srgbClr val="7030A0"/>
                </a:solidFill>
                <a:latin typeface="Open Sans"/>
                <a:ea typeface="Open Sans"/>
                <a:cs typeface="Open Sans"/>
                <a:sym typeface="Open Sans"/>
              </a:rPr>
              <a:t>Do you know how light is </a:t>
            </a:r>
            <a:endParaRPr sz="1200" dirty="0"/>
          </a:p>
          <a:p>
            <a:pPr marL="0" marR="0" lvl="0" indent="0" algn="ctr" rtl="0">
              <a:spcBef>
                <a:spcPts val="0"/>
              </a:spcBef>
              <a:spcAft>
                <a:spcPts val="0"/>
              </a:spcAft>
              <a:buNone/>
            </a:pPr>
            <a:r>
              <a:rPr lang="en-US" sz="3600" b="1" i="1" dirty="0">
                <a:solidFill>
                  <a:srgbClr val="7030A0"/>
                </a:solidFill>
                <a:latin typeface="Open Sans"/>
                <a:ea typeface="Open Sans"/>
                <a:cs typeface="Open Sans"/>
                <a:sym typeface="Open Sans"/>
              </a:rPr>
              <a:t>captured by camera?</a:t>
            </a:r>
            <a:endParaRPr sz="3600" b="1" i="1" dirty="0">
              <a:solidFill>
                <a:srgbClr val="7030A0"/>
              </a:solidFill>
              <a:latin typeface="Open Sans"/>
              <a:ea typeface="Open Sans"/>
              <a:cs typeface="Open Sans"/>
              <a:sym typeface="Open Sans"/>
            </a:endParaRPr>
          </a:p>
        </p:txBody>
      </p:sp>
      <p:sp>
        <p:nvSpPr>
          <p:cNvPr id="2" name="Rectangle 1"/>
          <p:cNvSpPr/>
          <p:nvPr/>
        </p:nvSpPr>
        <p:spPr>
          <a:xfrm>
            <a:off x="7048500" y="3666044"/>
            <a:ext cx="4005142" cy="523220"/>
          </a:xfrm>
          <a:prstGeom prst="rect">
            <a:avLst/>
          </a:prstGeom>
        </p:spPr>
        <p:txBody>
          <a:bodyPr wrap="square">
            <a:spAutoFit/>
          </a:bodyPr>
          <a:lstStyle/>
          <a:p>
            <a:r>
              <a:rPr lang="en-US" b="1" u="sng" dirty="0">
                <a:solidFill>
                  <a:schemeClr val="tx1"/>
                </a:solidFill>
                <a:hlinkClick r:id="rId3"/>
              </a:rPr>
              <a:t>Check here: </a:t>
            </a:r>
            <a:r>
              <a:rPr lang="en-US" dirty="0">
                <a:hlinkClick r:id="rId3"/>
              </a:rPr>
              <a:t>The </a:t>
            </a:r>
            <a:r>
              <a:rPr lang="en-US" dirty="0" err="1">
                <a:hlinkClick r:id="rId3"/>
              </a:rPr>
              <a:t>Niépce</a:t>
            </a:r>
            <a:r>
              <a:rPr lang="en-US" dirty="0">
                <a:hlinkClick r:id="rId3"/>
              </a:rPr>
              <a:t> Heliograph (utexas.edu)</a:t>
            </a:r>
            <a:endParaRPr lang="en-US" dirty="0"/>
          </a:p>
        </p:txBody>
      </p:sp>
      <p:sp>
        <p:nvSpPr>
          <p:cNvPr id="8"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30</a:t>
            </a:fld>
            <a:endParaRPr lang="zh-HK" alt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51"/>
        <p:cNvGrpSpPr/>
        <p:nvPr/>
      </p:nvGrpSpPr>
      <p:grpSpPr>
        <a:xfrm>
          <a:off x="0" y="0"/>
          <a:ext cx="0" cy="0"/>
          <a:chOff x="0" y="0"/>
          <a:chExt cx="0" cy="0"/>
        </a:xfrm>
      </p:grpSpPr>
      <p:sp>
        <p:nvSpPr>
          <p:cNvPr id="652" name="Google Shape;652;p29"/>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Film Camera</a:t>
            </a:r>
            <a:endParaRPr dirty="0">
              <a:solidFill>
                <a:schemeClr val="accent3">
                  <a:lumMod val="75000"/>
                </a:schemeClr>
              </a:solidFill>
              <a:latin typeface="Myriad Pro" panose="020B0503030403020204" pitchFamily="34" charset="0"/>
              <a:ea typeface="Adobe 黑体 Std R" pitchFamily="34" charset="-128"/>
            </a:endParaRPr>
          </a:p>
        </p:txBody>
      </p:sp>
      <p:sp>
        <p:nvSpPr>
          <p:cNvPr id="653" name="Google Shape;653;p29"/>
          <p:cNvSpPr txBox="1"/>
          <p:nvPr/>
        </p:nvSpPr>
        <p:spPr>
          <a:xfrm>
            <a:off x="788276" y="1599520"/>
            <a:ext cx="3468538"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chemeClr val="dk1"/>
                </a:solidFill>
                <a:latin typeface="Open Sans"/>
                <a:ea typeface="Open Sans"/>
                <a:cs typeface="Open Sans"/>
                <a:sym typeface="Open Sans"/>
              </a:rPr>
              <a:t>What is film camera?</a:t>
            </a:r>
            <a:endParaRPr sz="2400" b="1" dirty="0">
              <a:solidFill>
                <a:schemeClr val="dk1"/>
              </a:solidFill>
              <a:latin typeface="Open Sans"/>
              <a:ea typeface="Open Sans"/>
              <a:cs typeface="Open Sans"/>
              <a:sym typeface="Open Sans"/>
            </a:endParaRPr>
          </a:p>
        </p:txBody>
      </p:sp>
      <p:grpSp>
        <p:nvGrpSpPr>
          <p:cNvPr id="654" name="Google Shape;654;p29"/>
          <p:cNvGrpSpPr/>
          <p:nvPr/>
        </p:nvGrpSpPr>
        <p:grpSpPr>
          <a:xfrm>
            <a:off x="788276" y="2142754"/>
            <a:ext cx="6036816" cy="3875315"/>
            <a:chOff x="2217683" y="2084707"/>
            <a:chExt cx="6036816" cy="3875315"/>
          </a:xfrm>
        </p:grpSpPr>
        <p:pic>
          <p:nvPicPr>
            <p:cNvPr id="655" name="Google Shape;655;p29" descr="Figure shows the side view of a digital camera. At the front of the camera is a disc labeled aperture, followed by a bi-convex lens, a bi-concave lens, a slanted mirror labeled flip-up mirror, a shutter and a sensor. The light path is shown such that light enters the camera through the aperture and lenses and strikes the mirror. It is reflected upwards to the viewing system. Here it reflects from two more mirrors before going through a bi-convex lens and emerging out of the camera."/>
            <p:cNvPicPr preferRelativeResize="0"/>
            <p:nvPr/>
          </p:nvPicPr>
          <p:blipFill rotWithShape="1">
            <a:blip r:embed="rId3">
              <a:alphaModFix/>
            </a:blip>
            <a:srcRect/>
            <a:stretch/>
          </p:blipFill>
          <p:spPr>
            <a:xfrm>
              <a:off x="2217683" y="2084707"/>
              <a:ext cx="6036816" cy="3875315"/>
            </a:xfrm>
            <a:prstGeom prst="rect">
              <a:avLst/>
            </a:prstGeom>
            <a:noFill/>
            <a:ln>
              <a:noFill/>
            </a:ln>
          </p:spPr>
        </p:pic>
        <p:sp>
          <p:nvSpPr>
            <p:cNvPr id="656" name="Google Shape;656;p29"/>
            <p:cNvSpPr/>
            <p:nvPr/>
          </p:nvSpPr>
          <p:spPr>
            <a:xfrm>
              <a:off x="7602858" y="4099034"/>
              <a:ext cx="651641" cy="231228"/>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a:solidFill>
                    <a:schemeClr val="dk1"/>
                  </a:solidFill>
                  <a:latin typeface="Calibri"/>
                  <a:ea typeface="Calibri"/>
                  <a:cs typeface="Calibri"/>
                  <a:sym typeface="Calibri"/>
                </a:rPr>
                <a:t>Film</a:t>
              </a:r>
              <a:endParaRPr sz="1400">
                <a:solidFill>
                  <a:schemeClr val="dk1"/>
                </a:solidFill>
                <a:latin typeface="Calibri"/>
                <a:ea typeface="Calibri"/>
                <a:cs typeface="Calibri"/>
                <a:sym typeface="Calibri"/>
              </a:endParaRPr>
            </a:p>
          </p:txBody>
        </p:sp>
      </p:grpSp>
      <p:grpSp>
        <p:nvGrpSpPr>
          <p:cNvPr id="657" name="Google Shape;657;p29"/>
          <p:cNvGrpSpPr/>
          <p:nvPr/>
        </p:nvGrpSpPr>
        <p:grpSpPr>
          <a:xfrm>
            <a:off x="7116972" y="2023869"/>
            <a:ext cx="4314059" cy="4120056"/>
            <a:chOff x="7052440" y="2238703"/>
            <a:chExt cx="4314059" cy="4120056"/>
          </a:xfrm>
        </p:grpSpPr>
        <p:sp>
          <p:nvSpPr>
            <p:cNvPr id="658" name="Google Shape;658;p29"/>
            <p:cNvSpPr/>
            <p:nvPr/>
          </p:nvSpPr>
          <p:spPr>
            <a:xfrm>
              <a:off x="7052440" y="2238703"/>
              <a:ext cx="4314059" cy="4120056"/>
            </a:xfrm>
            <a:prstGeom prst="roundRect">
              <a:avLst>
                <a:gd name="adj" fmla="val 16667"/>
              </a:avLst>
            </a:prstGeom>
            <a:solidFill>
              <a:srgbClr val="DEF1D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659" name="Google Shape;659;p29"/>
            <p:cNvSpPr txBox="1"/>
            <p:nvPr/>
          </p:nvSpPr>
          <p:spPr>
            <a:xfrm>
              <a:off x="7278484" y="2498238"/>
              <a:ext cx="3986416" cy="3600986"/>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2200"/>
                <a:buFont typeface="Arial"/>
                <a:buChar char="•"/>
              </a:pPr>
              <a:r>
                <a:rPr lang="en-US" sz="2200" dirty="0">
                  <a:solidFill>
                    <a:schemeClr val="dk1"/>
                  </a:solidFill>
                  <a:latin typeface="Open Sans"/>
                  <a:ea typeface="Open Sans"/>
                  <a:cs typeface="Open Sans"/>
                  <a:sym typeface="Open Sans"/>
                </a:rPr>
                <a:t>A tool for light or image capturing</a:t>
              </a:r>
              <a:endParaRPr dirty="0"/>
            </a:p>
            <a:p>
              <a:pPr marL="285750" marR="0" lvl="0" indent="-285750" algn="l" rtl="0">
                <a:spcBef>
                  <a:spcPts val="1200"/>
                </a:spcBef>
                <a:spcAft>
                  <a:spcPts val="0"/>
                </a:spcAft>
                <a:buClr>
                  <a:schemeClr val="dk1"/>
                </a:buClr>
                <a:buSzPts val="2200"/>
                <a:buFont typeface="Arial"/>
                <a:buChar char="•"/>
              </a:pPr>
              <a:r>
                <a:rPr lang="en-US" sz="2200" dirty="0">
                  <a:solidFill>
                    <a:schemeClr val="dk1"/>
                  </a:solidFill>
                  <a:latin typeface="Open Sans"/>
                  <a:ea typeface="Open Sans"/>
                  <a:cs typeface="Open Sans"/>
                  <a:sym typeface="Open Sans"/>
                </a:rPr>
                <a:t>By making use of the physics of light (Reflection and refraction)</a:t>
              </a:r>
              <a:endParaRPr dirty="0"/>
            </a:p>
            <a:p>
              <a:pPr marL="285750" marR="0" lvl="0" indent="-285750" algn="l" rtl="0">
                <a:spcBef>
                  <a:spcPts val="1200"/>
                </a:spcBef>
                <a:spcAft>
                  <a:spcPts val="0"/>
                </a:spcAft>
                <a:buClr>
                  <a:schemeClr val="dk1"/>
                </a:buClr>
                <a:buSzPts val="2200"/>
                <a:buFont typeface="Arial"/>
                <a:buChar char="•"/>
              </a:pPr>
              <a:r>
                <a:rPr lang="en-US" sz="2200" dirty="0">
                  <a:solidFill>
                    <a:schemeClr val="dk1"/>
                  </a:solidFill>
                  <a:latin typeface="Open Sans"/>
                  <a:ea typeface="Open Sans"/>
                  <a:cs typeface="Open Sans"/>
                  <a:sym typeface="Open Sans"/>
                </a:rPr>
                <a:t>Light rays can be directed into our eyes or the film</a:t>
              </a:r>
              <a:endParaRPr dirty="0"/>
            </a:p>
            <a:p>
              <a:pPr marL="342900" marR="0" lvl="0" indent="-342900" algn="l" rtl="0">
                <a:spcBef>
                  <a:spcPts val="1200"/>
                </a:spcBef>
                <a:spcAft>
                  <a:spcPts val="0"/>
                </a:spcAft>
                <a:buClr>
                  <a:schemeClr val="dk1"/>
                </a:buClr>
                <a:buSzPts val="2200"/>
                <a:buFont typeface="Arial"/>
                <a:buChar char="•"/>
              </a:pPr>
              <a:r>
                <a:rPr lang="en-US" sz="2200" dirty="0">
                  <a:solidFill>
                    <a:schemeClr val="dk1"/>
                  </a:solidFill>
                  <a:latin typeface="Open Sans"/>
                  <a:ea typeface="Open Sans"/>
                  <a:cs typeface="Open Sans"/>
                  <a:sym typeface="Open Sans"/>
                </a:rPr>
                <a:t>By aperture, lenses and mirror</a:t>
              </a:r>
              <a:endParaRPr sz="2200" dirty="0">
                <a:solidFill>
                  <a:schemeClr val="dk1"/>
                </a:solidFill>
                <a:latin typeface="Open Sans"/>
                <a:ea typeface="Open Sans"/>
                <a:cs typeface="Open Sans"/>
                <a:sym typeface="Open Sans"/>
              </a:endParaRPr>
            </a:p>
          </p:txBody>
        </p:sp>
      </p:grpSp>
      <p:sp>
        <p:nvSpPr>
          <p:cNvPr id="660" name="Google Shape;660;p29"/>
          <p:cNvSpPr/>
          <p:nvPr/>
        </p:nvSpPr>
        <p:spPr>
          <a:xfrm>
            <a:off x="788276" y="6097189"/>
            <a:ext cx="6096000" cy="261570"/>
          </a:xfrm>
          <a:prstGeom prst="rect">
            <a:avLst/>
          </a:prstGeom>
          <a:noFill/>
          <a:ln>
            <a:noFill/>
          </a:ln>
        </p:spPr>
        <p:txBody>
          <a:bodyPr spcFirstLastPara="1" wrap="square" lIns="91425" tIns="45700" rIns="91425" bIns="45700" anchor="t" anchorCtr="0">
            <a:spAutoFit/>
          </a:bodyPr>
          <a:lstStyle/>
          <a:p>
            <a:r>
              <a:rPr lang="en-US" sz="1100" dirty="0">
                <a:solidFill>
                  <a:schemeClr val="dk1"/>
                </a:solidFill>
                <a:latin typeface="Trebuchet MS"/>
                <a:ea typeface="Trebuchet MS"/>
                <a:cs typeface="Trebuchet MS"/>
                <a:sym typeface="Trebuchet MS"/>
              </a:rPr>
              <a:t>Source: </a:t>
            </a:r>
            <a:r>
              <a:rPr lang="en-US" sz="1100" dirty="0">
                <a:solidFill>
                  <a:schemeClr val="dk1"/>
                </a:solidFill>
                <a:latin typeface="Trebuchet MS"/>
                <a:ea typeface="Trebuchet MS"/>
                <a:cs typeface="Trebuchet MS"/>
                <a:sym typeface="Trebuchet MS"/>
                <a:hlinkClick r:id="rId4"/>
              </a:rPr>
              <a:t>Libretexts Physics</a:t>
            </a:r>
            <a:r>
              <a:rPr lang="en-US" sz="1100" dirty="0">
                <a:solidFill>
                  <a:schemeClr val="dk1"/>
                </a:solidFill>
                <a:latin typeface="Trebuchet MS"/>
                <a:ea typeface="Trebuchet MS"/>
                <a:cs typeface="Trebuchet MS"/>
                <a:sym typeface="Trebuchet MS"/>
              </a:rPr>
              <a:t> licensed by </a:t>
            </a:r>
            <a:r>
              <a:rPr lang="en-US" sz="1100" b="1" dirty="0">
                <a:hlinkClick r:id="rId5"/>
              </a:rPr>
              <a:t>CC BY 4.0</a:t>
            </a:r>
            <a:endParaRPr lang="en-US" sz="1100" b="1" dirty="0"/>
          </a:p>
        </p:txBody>
      </p:sp>
      <p:sp>
        <p:nvSpPr>
          <p:cNvPr id="11"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31</a:t>
            </a:fld>
            <a:endParaRPr lang="zh-HK" alt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664"/>
        <p:cNvGrpSpPr/>
        <p:nvPr/>
      </p:nvGrpSpPr>
      <p:grpSpPr>
        <a:xfrm>
          <a:off x="0" y="0"/>
          <a:ext cx="0" cy="0"/>
          <a:chOff x="0" y="0"/>
          <a:chExt cx="0" cy="0"/>
        </a:xfrm>
      </p:grpSpPr>
      <p:sp>
        <p:nvSpPr>
          <p:cNvPr id="665" name="Google Shape;665;p30"/>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Film Camera</a:t>
            </a:r>
            <a:endParaRPr dirty="0">
              <a:solidFill>
                <a:schemeClr val="accent3">
                  <a:lumMod val="75000"/>
                </a:schemeClr>
              </a:solidFill>
              <a:latin typeface="Myriad Pro" panose="020B0503030403020204" pitchFamily="34" charset="0"/>
              <a:ea typeface="Adobe 黑体 Std R" pitchFamily="34" charset="-128"/>
            </a:endParaRPr>
          </a:p>
        </p:txBody>
      </p:sp>
      <p:grpSp>
        <p:nvGrpSpPr>
          <p:cNvPr id="666" name="Google Shape;666;p30"/>
          <p:cNvGrpSpPr/>
          <p:nvPr/>
        </p:nvGrpSpPr>
        <p:grpSpPr>
          <a:xfrm>
            <a:off x="5694923" y="1930400"/>
            <a:ext cx="6036816" cy="3875315"/>
            <a:chOff x="2217683" y="2084707"/>
            <a:chExt cx="6036816" cy="3875315"/>
          </a:xfrm>
        </p:grpSpPr>
        <p:pic>
          <p:nvPicPr>
            <p:cNvPr id="667" name="Google Shape;667;p30" descr="Figure shows the side view of a digital camera. At the front of the camera is a disc labeled aperture, followed by a bi-convex lens, a bi-concave lens, a slanted mirror labeled flip-up mirror, a shutter and a sensor. The light path is shown such that light enters the camera through the aperture and lenses and strikes the mirror. It is reflected upwards to the viewing system. Here it reflects from two more mirrors before going through a bi-convex lens and emerging out of the camera."/>
            <p:cNvPicPr preferRelativeResize="0"/>
            <p:nvPr/>
          </p:nvPicPr>
          <p:blipFill rotWithShape="1">
            <a:blip r:embed="rId3">
              <a:alphaModFix/>
            </a:blip>
            <a:srcRect/>
            <a:stretch/>
          </p:blipFill>
          <p:spPr>
            <a:xfrm>
              <a:off x="2217683" y="2084707"/>
              <a:ext cx="6036816" cy="3875315"/>
            </a:xfrm>
            <a:prstGeom prst="rect">
              <a:avLst/>
            </a:prstGeom>
            <a:noFill/>
            <a:ln>
              <a:noFill/>
            </a:ln>
          </p:spPr>
        </p:pic>
        <p:sp>
          <p:nvSpPr>
            <p:cNvPr id="668" name="Google Shape;668;p30"/>
            <p:cNvSpPr/>
            <p:nvPr/>
          </p:nvSpPr>
          <p:spPr>
            <a:xfrm>
              <a:off x="7602858" y="4099034"/>
              <a:ext cx="651641" cy="231228"/>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a:solidFill>
                    <a:schemeClr val="dk1"/>
                  </a:solidFill>
                  <a:latin typeface="Calibri"/>
                  <a:ea typeface="Calibri"/>
                  <a:cs typeface="Calibri"/>
                  <a:sym typeface="Calibri"/>
                </a:rPr>
                <a:t>Film</a:t>
              </a:r>
              <a:endParaRPr sz="1400">
                <a:solidFill>
                  <a:schemeClr val="dk1"/>
                </a:solidFill>
                <a:latin typeface="Calibri"/>
                <a:ea typeface="Calibri"/>
                <a:cs typeface="Calibri"/>
                <a:sym typeface="Calibri"/>
              </a:endParaRPr>
            </a:p>
          </p:txBody>
        </p:sp>
      </p:grpSp>
      <p:sp>
        <p:nvSpPr>
          <p:cNvPr id="670" name="Google Shape;670;p30"/>
          <p:cNvSpPr/>
          <p:nvPr/>
        </p:nvSpPr>
        <p:spPr>
          <a:xfrm>
            <a:off x="351319" y="1553591"/>
            <a:ext cx="5157383" cy="2421645"/>
          </a:xfrm>
          <a:prstGeom prst="roundRect">
            <a:avLst>
              <a:gd name="adj" fmla="val 16667"/>
            </a:avLst>
          </a:prstGeom>
          <a:solidFill>
            <a:srgbClr val="EAF5D6"/>
          </a:solidFill>
          <a:ln w="19050" cap="rnd" cmpd="sng">
            <a:solidFill>
              <a:srgbClr val="89814D"/>
            </a:solidFill>
            <a:prstDash val="solid"/>
            <a:round/>
            <a:headEnd type="none" w="sm" len="sm"/>
            <a:tailEnd type="none" w="sm" len="sm"/>
          </a:ln>
        </p:spPr>
        <p:txBody>
          <a:bodyPr spcFirstLastPara="1" wrap="square" lIns="91425" tIns="45700" rIns="91425" bIns="45700" anchor="ctr" anchorCtr="0">
            <a:noAutofit/>
          </a:bodyPr>
          <a:lstStyle/>
          <a:p>
            <a:pPr lvl="0" algn="ctr"/>
            <a:r>
              <a:rPr lang="en-US" sz="1700" b="1" u="sng" dirty="0">
                <a:solidFill>
                  <a:schemeClr val="dk1"/>
                </a:solidFill>
                <a:latin typeface="Open Sans"/>
                <a:ea typeface="Open Sans"/>
                <a:cs typeface="Open Sans"/>
                <a:sym typeface="Open Sans"/>
              </a:rPr>
              <a:t>Aperture</a:t>
            </a:r>
            <a:endParaRPr lang="en-US" sz="1800" dirty="0"/>
          </a:p>
          <a:p>
            <a:pPr marL="285750" lvl="0" indent="-285750">
              <a:buClr>
                <a:schemeClr val="dk1"/>
              </a:buClr>
              <a:buSzPts val="1700"/>
              <a:buFont typeface="Arial"/>
              <a:buChar char="•"/>
            </a:pPr>
            <a:r>
              <a:rPr lang="en-US" sz="1700" dirty="0">
                <a:solidFill>
                  <a:schemeClr val="dk1"/>
                </a:solidFill>
                <a:latin typeface="Open Sans"/>
                <a:ea typeface="Open Sans"/>
                <a:cs typeface="Open Sans"/>
                <a:sym typeface="Open Sans"/>
              </a:rPr>
              <a:t>An “opening” </a:t>
            </a:r>
            <a:endParaRPr lang="en-US" sz="1800" dirty="0"/>
          </a:p>
          <a:p>
            <a:pPr marL="285750" lvl="0" indent="-285750">
              <a:buClr>
                <a:schemeClr val="dk1"/>
              </a:buClr>
              <a:buSzPts val="1700"/>
              <a:buFont typeface="Arial"/>
              <a:buChar char="•"/>
            </a:pPr>
            <a:r>
              <a:rPr lang="en-US" sz="1700" dirty="0">
                <a:solidFill>
                  <a:schemeClr val="dk1"/>
                </a:solidFill>
                <a:latin typeface="Open Sans"/>
                <a:ea typeface="Open Sans"/>
                <a:cs typeface="Open Sans"/>
                <a:sym typeface="Open Sans"/>
              </a:rPr>
              <a:t>Allows light to enter the camera</a:t>
            </a:r>
            <a:endParaRPr lang="en-US" sz="1800" dirty="0"/>
          </a:p>
          <a:p>
            <a:pPr marL="285750" lvl="0" indent="-285750">
              <a:buClr>
                <a:schemeClr val="dk1"/>
              </a:buClr>
              <a:buSzPts val="1700"/>
              <a:buFont typeface="Arial"/>
              <a:buChar char="•"/>
            </a:pPr>
            <a:r>
              <a:rPr lang="en-US" sz="1700" dirty="0">
                <a:solidFill>
                  <a:schemeClr val="dk1"/>
                </a:solidFill>
                <a:latin typeface="Open Sans"/>
                <a:ea typeface="Open Sans"/>
                <a:cs typeface="Open Sans"/>
                <a:sym typeface="Open Sans"/>
              </a:rPr>
              <a:t>Just like your pupil</a:t>
            </a:r>
            <a:endParaRPr lang="en-US" sz="1800" dirty="0"/>
          </a:p>
          <a:p>
            <a:pPr marL="285750" lvl="0" indent="-285750">
              <a:buClr>
                <a:schemeClr val="dk1"/>
              </a:buClr>
              <a:buSzPts val="1700"/>
              <a:buFont typeface="Arial"/>
              <a:buChar char="•"/>
            </a:pPr>
            <a:r>
              <a:rPr lang="en-US" sz="1700" dirty="0">
                <a:solidFill>
                  <a:schemeClr val="dk1"/>
                </a:solidFill>
                <a:latin typeface="Open Sans"/>
                <a:ea typeface="Open Sans"/>
                <a:cs typeface="Open Sans"/>
                <a:sym typeface="Open Sans"/>
              </a:rPr>
              <a:t>The size of “opening” can be enlarged or shrunk</a:t>
            </a:r>
            <a:endParaRPr lang="en-US" sz="1800" dirty="0"/>
          </a:p>
          <a:p>
            <a:pPr marL="285750" lvl="0" indent="-285750">
              <a:buClr>
                <a:schemeClr val="dk1"/>
              </a:buClr>
              <a:buSzPts val="1700"/>
              <a:buFont typeface="Arial"/>
              <a:buChar char="•"/>
            </a:pPr>
            <a:r>
              <a:rPr lang="en-US" sz="1700" dirty="0">
                <a:solidFill>
                  <a:schemeClr val="dk1"/>
                </a:solidFill>
                <a:latin typeface="Open Sans"/>
                <a:ea typeface="Open Sans"/>
                <a:cs typeface="Open Sans"/>
                <a:sym typeface="Open Sans"/>
              </a:rPr>
              <a:t>Control the amount of light entering the camera</a:t>
            </a:r>
          </a:p>
        </p:txBody>
      </p:sp>
      <p:sp>
        <p:nvSpPr>
          <p:cNvPr id="673" name="Google Shape;673;p30"/>
          <p:cNvSpPr/>
          <p:nvPr/>
        </p:nvSpPr>
        <p:spPr>
          <a:xfrm>
            <a:off x="351319" y="4093711"/>
            <a:ext cx="5157383" cy="2260695"/>
          </a:xfrm>
          <a:prstGeom prst="roundRect">
            <a:avLst>
              <a:gd name="adj" fmla="val 16667"/>
            </a:avLst>
          </a:prstGeom>
          <a:solidFill>
            <a:srgbClr val="EAF5D6"/>
          </a:solidFill>
          <a:ln w="19050" cap="rnd" cmpd="sng">
            <a:solidFill>
              <a:srgbClr val="89814D"/>
            </a:solidFill>
            <a:prstDash val="solid"/>
            <a:round/>
            <a:headEnd type="none" w="sm" len="sm"/>
            <a:tailEnd type="none" w="sm" len="sm"/>
          </a:ln>
        </p:spPr>
        <p:txBody>
          <a:bodyPr spcFirstLastPara="1" wrap="square" lIns="91425" tIns="45700" rIns="91425" bIns="45700" anchor="ctr" anchorCtr="0">
            <a:noAutofit/>
          </a:bodyPr>
          <a:lstStyle/>
          <a:p>
            <a:pPr lvl="0" algn="ctr"/>
            <a:r>
              <a:rPr lang="en-US" sz="1800" b="1" u="sng">
                <a:solidFill>
                  <a:schemeClr val="dk1"/>
                </a:solidFill>
                <a:latin typeface="Open Sans"/>
                <a:ea typeface="Open Sans"/>
                <a:cs typeface="Open Sans"/>
                <a:sym typeface="Open Sans"/>
              </a:rPr>
              <a:t>The lenses</a:t>
            </a:r>
            <a:endParaRPr lang="en-US" sz="1800"/>
          </a:p>
          <a:p>
            <a:pPr marL="285750" lvl="0" indent="-285750">
              <a:buClr>
                <a:schemeClr val="dk1"/>
              </a:buClr>
              <a:buSzPts val="1700"/>
              <a:buFont typeface="Arial"/>
              <a:buChar char="•"/>
            </a:pPr>
            <a:r>
              <a:rPr lang="en-US" sz="1800">
                <a:solidFill>
                  <a:schemeClr val="dk1"/>
                </a:solidFill>
                <a:latin typeface="Open Sans"/>
                <a:ea typeface="Open Sans"/>
                <a:cs typeface="Open Sans"/>
                <a:sym typeface="Open Sans"/>
              </a:rPr>
              <a:t>Direct and focus the light to the film</a:t>
            </a:r>
            <a:endParaRPr lang="en-US" sz="1800"/>
          </a:p>
          <a:p>
            <a:pPr marL="285750" lvl="0" indent="-285750">
              <a:buClr>
                <a:schemeClr val="dk1"/>
              </a:buClr>
              <a:buSzPts val="1700"/>
              <a:buFont typeface="Arial"/>
              <a:buChar char="•"/>
            </a:pPr>
            <a:r>
              <a:rPr lang="en-US" sz="1800">
                <a:solidFill>
                  <a:schemeClr val="dk1"/>
                </a:solidFill>
                <a:latin typeface="Open Sans"/>
                <a:ea typeface="Open Sans"/>
                <a:cs typeface="Open Sans"/>
                <a:sym typeface="Open Sans"/>
              </a:rPr>
              <a:t>By refraction of light</a:t>
            </a:r>
            <a:endParaRPr lang="en-US" sz="1800"/>
          </a:p>
          <a:p>
            <a:pPr marL="285750" lvl="0" indent="-285750">
              <a:buClr>
                <a:schemeClr val="dk1"/>
              </a:buClr>
              <a:buSzPts val="1700"/>
              <a:buFont typeface="Arial"/>
              <a:buChar char="•"/>
            </a:pPr>
            <a:r>
              <a:rPr lang="en-US" sz="1800">
                <a:solidFill>
                  <a:schemeClr val="dk1"/>
                </a:solidFill>
                <a:latin typeface="Open Sans"/>
                <a:ea typeface="Open Sans"/>
                <a:cs typeface="Open Sans"/>
                <a:sym typeface="Open Sans"/>
              </a:rPr>
              <a:t>Include concave and convex lenses</a:t>
            </a:r>
            <a:endParaRPr lang="en-US" sz="1800"/>
          </a:p>
          <a:p>
            <a:pPr marL="285750" lvl="0" indent="-285750">
              <a:buClr>
                <a:schemeClr val="dk1"/>
              </a:buClr>
              <a:buSzPts val="1700"/>
              <a:buFont typeface="Arial"/>
              <a:buChar char="•"/>
            </a:pPr>
            <a:r>
              <a:rPr lang="en-US" sz="1800">
                <a:solidFill>
                  <a:schemeClr val="dk1"/>
                </a:solidFill>
                <a:latin typeface="Open Sans"/>
                <a:ea typeface="Open Sans"/>
                <a:cs typeface="Open Sans"/>
                <a:sym typeface="Open Sans"/>
              </a:rPr>
              <a:t>The size of the image is affected by the focal length of the lenses</a:t>
            </a:r>
            <a:endParaRPr lang="en-US" sz="1800" dirty="0">
              <a:solidFill>
                <a:schemeClr val="dk1"/>
              </a:solidFill>
              <a:latin typeface="Open Sans"/>
              <a:ea typeface="Open Sans"/>
              <a:cs typeface="Open Sans"/>
              <a:sym typeface="Open Sans"/>
            </a:endParaRPr>
          </a:p>
        </p:txBody>
      </p:sp>
      <p:sp>
        <p:nvSpPr>
          <p:cNvPr id="675" name="Google Shape;675;p30"/>
          <p:cNvSpPr txBox="1"/>
          <p:nvPr/>
        </p:nvSpPr>
        <p:spPr>
          <a:xfrm>
            <a:off x="5482648" y="1270000"/>
            <a:ext cx="6461365" cy="46166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400" b="1" u="sng" dirty="0">
                <a:solidFill>
                  <a:schemeClr val="dk1"/>
                </a:solidFill>
                <a:latin typeface="Open Sans"/>
                <a:ea typeface="Open Sans"/>
                <a:cs typeface="Open Sans"/>
                <a:sym typeface="Open Sans"/>
              </a:rPr>
              <a:t>The structure of a simple film camera</a:t>
            </a:r>
            <a:endParaRPr sz="2400" b="1" u="sng" dirty="0">
              <a:solidFill>
                <a:schemeClr val="dk1"/>
              </a:solidFill>
              <a:latin typeface="Open Sans"/>
              <a:ea typeface="Open Sans"/>
              <a:cs typeface="Open Sans"/>
              <a:sym typeface="Open Sans"/>
            </a:endParaRPr>
          </a:p>
        </p:txBody>
      </p:sp>
      <p:sp>
        <p:nvSpPr>
          <p:cNvPr id="13" name="Google Shape;660;p29"/>
          <p:cNvSpPr/>
          <p:nvPr/>
        </p:nvSpPr>
        <p:spPr>
          <a:xfrm>
            <a:off x="6815584" y="5949069"/>
            <a:ext cx="6096000" cy="261570"/>
          </a:xfrm>
          <a:prstGeom prst="rect">
            <a:avLst/>
          </a:prstGeom>
          <a:noFill/>
          <a:ln>
            <a:noFill/>
          </a:ln>
        </p:spPr>
        <p:txBody>
          <a:bodyPr spcFirstLastPara="1" wrap="square" lIns="91425" tIns="45700" rIns="91425" bIns="45700" anchor="t" anchorCtr="0">
            <a:spAutoFit/>
          </a:bodyPr>
          <a:lstStyle/>
          <a:p>
            <a:r>
              <a:rPr lang="en-US" sz="1100" dirty="0">
                <a:solidFill>
                  <a:schemeClr val="dk1"/>
                </a:solidFill>
                <a:latin typeface="Trebuchet MS"/>
                <a:ea typeface="Trebuchet MS"/>
                <a:cs typeface="Trebuchet MS"/>
                <a:sym typeface="Trebuchet MS"/>
              </a:rPr>
              <a:t>Source: </a:t>
            </a:r>
            <a:r>
              <a:rPr lang="en-US" sz="1100" dirty="0" err="1">
                <a:solidFill>
                  <a:schemeClr val="dk1"/>
                </a:solidFill>
                <a:latin typeface="Trebuchet MS"/>
                <a:ea typeface="Trebuchet MS"/>
                <a:cs typeface="Trebuchet MS"/>
                <a:sym typeface="Trebuchet MS"/>
              </a:rPr>
              <a:t>Openstax</a:t>
            </a:r>
            <a:r>
              <a:rPr lang="en-US" sz="1100" dirty="0">
                <a:solidFill>
                  <a:schemeClr val="dk1"/>
                </a:solidFill>
                <a:latin typeface="Trebuchet MS"/>
                <a:ea typeface="Trebuchet MS"/>
                <a:cs typeface="Trebuchet MS"/>
                <a:sym typeface="Trebuchet MS"/>
              </a:rPr>
              <a:t> </a:t>
            </a:r>
            <a:r>
              <a:rPr lang="en-US" sz="1100" dirty="0">
                <a:solidFill>
                  <a:schemeClr val="dk1"/>
                </a:solidFill>
                <a:latin typeface="Trebuchet MS"/>
                <a:ea typeface="Trebuchet MS"/>
                <a:cs typeface="Trebuchet MS"/>
                <a:sym typeface="Trebuchet MS"/>
                <a:hlinkClick r:id="rId4"/>
              </a:rPr>
              <a:t>Libretexts Physics</a:t>
            </a:r>
            <a:r>
              <a:rPr lang="en-US" sz="1100" dirty="0">
                <a:solidFill>
                  <a:schemeClr val="dk1"/>
                </a:solidFill>
                <a:latin typeface="Trebuchet MS"/>
                <a:ea typeface="Trebuchet MS"/>
                <a:cs typeface="Trebuchet MS"/>
                <a:sym typeface="Trebuchet MS"/>
              </a:rPr>
              <a:t> licensed by </a:t>
            </a:r>
            <a:r>
              <a:rPr lang="en-US" sz="1100" b="1" dirty="0">
                <a:hlinkClick r:id="rId5"/>
              </a:rPr>
              <a:t>CC BY 4.0</a:t>
            </a:r>
            <a:endParaRPr lang="en-US" sz="1100" b="1" dirty="0"/>
          </a:p>
        </p:txBody>
      </p:sp>
      <p:sp>
        <p:nvSpPr>
          <p:cNvPr id="10"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32</a:t>
            </a:fld>
            <a:endParaRPr lang="zh-HK" alt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679"/>
        <p:cNvGrpSpPr/>
        <p:nvPr/>
      </p:nvGrpSpPr>
      <p:grpSpPr>
        <a:xfrm>
          <a:off x="0" y="0"/>
          <a:ext cx="0" cy="0"/>
          <a:chOff x="0" y="0"/>
          <a:chExt cx="0" cy="0"/>
        </a:xfrm>
      </p:grpSpPr>
      <p:sp>
        <p:nvSpPr>
          <p:cNvPr id="680" name="Google Shape;680;p31"/>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Film Camera</a:t>
            </a:r>
            <a:endParaRPr dirty="0">
              <a:solidFill>
                <a:schemeClr val="accent3">
                  <a:lumMod val="75000"/>
                </a:schemeClr>
              </a:solidFill>
              <a:latin typeface="Myriad Pro" panose="020B0503030403020204" pitchFamily="34" charset="0"/>
              <a:ea typeface="Adobe 黑体 Std R" pitchFamily="34" charset="-128"/>
            </a:endParaRPr>
          </a:p>
        </p:txBody>
      </p:sp>
      <p:grpSp>
        <p:nvGrpSpPr>
          <p:cNvPr id="681" name="Google Shape;681;p31"/>
          <p:cNvGrpSpPr/>
          <p:nvPr/>
        </p:nvGrpSpPr>
        <p:grpSpPr>
          <a:xfrm>
            <a:off x="1323235" y="1721137"/>
            <a:ext cx="5101352" cy="3136503"/>
            <a:chOff x="2217683" y="2084707"/>
            <a:chExt cx="6036816" cy="3875315"/>
          </a:xfrm>
        </p:grpSpPr>
        <p:pic>
          <p:nvPicPr>
            <p:cNvPr id="682" name="Google Shape;682;p31" descr="Figure shows the side view of a digital camera. At the front of the camera is a disc labeled aperture, followed by a bi-convex lens, a bi-concave lens, a slanted mirror labeled flip-up mirror, a shutter and a sensor. The light path is shown such that light enters the camera through the aperture and lenses and strikes the mirror. It is reflected upwards to the viewing system. Here it reflects from two more mirrors before going through a bi-convex lens and emerging out of the camera."/>
            <p:cNvPicPr preferRelativeResize="0"/>
            <p:nvPr/>
          </p:nvPicPr>
          <p:blipFill rotWithShape="1">
            <a:blip r:embed="rId3">
              <a:alphaModFix/>
            </a:blip>
            <a:srcRect/>
            <a:stretch/>
          </p:blipFill>
          <p:spPr>
            <a:xfrm>
              <a:off x="2217683" y="2084707"/>
              <a:ext cx="6036816" cy="3875315"/>
            </a:xfrm>
            <a:prstGeom prst="rect">
              <a:avLst/>
            </a:prstGeom>
            <a:noFill/>
            <a:ln>
              <a:noFill/>
            </a:ln>
          </p:spPr>
        </p:pic>
        <p:sp>
          <p:nvSpPr>
            <p:cNvPr id="683" name="Google Shape;683;p31"/>
            <p:cNvSpPr/>
            <p:nvPr/>
          </p:nvSpPr>
          <p:spPr>
            <a:xfrm>
              <a:off x="7602858" y="4099034"/>
              <a:ext cx="651641" cy="231228"/>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a:solidFill>
                    <a:schemeClr val="dk1"/>
                  </a:solidFill>
                  <a:latin typeface="Calibri"/>
                  <a:ea typeface="Calibri"/>
                  <a:cs typeface="Calibri"/>
                  <a:sym typeface="Calibri"/>
                </a:rPr>
                <a:t>Film</a:t>
              </a:r>
              <a:endParaRPr sz="1400">
                <a:solidFill>
                  <a:schemeClr val="dk1"/>
                </a:solidFill>
                <a:latin typeface="Calibri"/>
                <a:ea typeface="Calibri"/>
                <a:cs typeface="Calibri"/>
                <a:sym typeface="Calibri"/>
              </a:endParaRPr>
            </a:p>
          </p:txBody>
        </p:sp>
      </p:grpSp>
      <p:sp>
        <p:nvSpPr>
          <p:cNvPr id="685" name="Google Shape;685;p31"/>
          <p:cNvSpPr/>
          <p:nvPr/>
        </p:nvSpPr>
        <p:spPr>
          <a:xfrm>
            <a:off x="7469868" y="1296854"/>
            <a:ext cx="4550689" cy="2260696"/>
          </a:xfrm>
          <a:prstGeom prst="roundRect">
            <a:avLst>
              <a:gd name="adj" fmla="val 16667"/>
            </a:avLst>
          </a:prstGeom>
          <a:solidFill>
            <a:srgbClr val="EAF5D6"/>
          </a:solidFill>
          <a:ln w="19050" cap="rnd" cmpd="sng">
            <a:solidFill>
              <a:srgbClr val="89814D"/>
            </a:solidFill>
            <a:prstDash val="solid"/>
            <a:round/>
            <a:headEnd type="none" w="sm" len="sm"/>
            <a:tailEnd type="none" w="sm" len="sm"/>
          </a:ln>
        </p:spPr>
        <p:txBody>
          <a:bodyPr spcFirstLastPara="1" wrap="square" lIns="91425" tIns="45700" rIns="91425" bIns="45700" anchor="ctr" anchorCtr="0">
            <a:noAutofit/>
          </a:bodyPr>
          <a:lstStyle/>
          <a:p>
            <a:pPr lvl="0"/>
            <a:r>
              <a:rPr lang="en-US" sz="1800" b="1" u="sng" dirty="0">
                <a:solidFill>
                  <a:schemeClr val="dk1"/>
                </a:solidFill>
                <a:latin typeface="Open Sans"/>
                <a:ea typeface="Open Sans"/>
                <a:cs typeface="Open Sans"/>
                <a:sym typeface="Open Sans"/>
              </a:rPr>
              <a:t>View finder (viewing system)</a:t>
            </a:r>
            <a:endParaRPr lang="en-US" sz="1800" dirty="0"/>
          </a:p>
          <a:p>
            <a:pPr marL="285750" lvl="0" indent="-285750">
              <a:buClr>
                <a:schemeClr val="dk1"/>
              </a:buClr>
              <a:buSzPts val="1700"/>
              <a:buFont typeface="Arial"/>
              <a:buChar char="•"/>
            </a:pPr>
            <a:r>
              <a:rPr lang="en-US" sz="1800" dirty="0">
                <a:solidFill>
                  <a:schemeClr val="dk1"/>
                </a:solidFill>
                <a:latin typeface="Open Sans"/>
                <a:ea typeface="Open Sans"/>
                <a:cs typeface="Open Sans"/>
                <a:sym typeface="Open Sans"/>
              </a:rPr>
              <a:t>A hole or a lens</a:t>
            </a:r>
            <a:endParaRPr lang="en-US" sz="1800" dirty="0"/>
          </a:p>
          <a:p>
            <a:pPr marL="285750" lvl="0" indent="-285750">
              <a:buClr>
                <a:schemeClr val="dk1"/>
              </a:buClr>
              <a:buSzPts val="1700"/>
              <a:buFont typeface="Arial"/>
              <a:buChar char="•"/>
            </a:pPr>
            <a:r>
              <a:rPr lang="en-US" sz="1800" dirty="0">
                <a:solidFill>
                  <a:schemeClr val="dk1"/>
                </a:solidFill>
                <a:latin typeface="Open Sans"/>
                <a:ea typeface="Open Sans"/>
                <a:cs typeface="Open Sans"/>
                <a:sym typeface="Open Sans"/>
              </a:rPr>
              <a:t>At the back of the camera</a:t>
            </a:r>
            <a:endParaRPr lang="en-US" sz="1800" dirty="0"/>
          </a:p>
          <a:p>
            <a:pPr marL="285750" lvl="0" indent="-285750">
              <a:buClr>
                <a:schemeClr val="dk1"/>
              </a:buClr>
              <a:buSzPts val="1700"/>
              <a:buFont typeface="Arial"/>
              <a:buChar char="•"/>
            </a:pPr>
            <a:r>
              <a:rPr lang="en-US" sz="1800" dirty="0">
                <a:solidFill>
                  <a:schemeClr val="dk1"/>
                </a:solidFill>
                <a:latin typeface="Open Sans"/>
                <a:ea typeface="Open Sans"/>
                <a:cs typeface="Open Sans"/>
                <a:sym typeface="Open Sans"/>
              </a:rPr>
              <a:t>Allow the photographer to “preview” the image</a:t>
            </a:r>
            <a:endParaRPr lang="en-US" sz="1800" dirty="0"/>
          </a:p>
          <a:p>
            <a:pPr marL="285750" lvl="0" indent="-285750">
              <a:buClr>
                <a:schemeClr val="dk1"/>
              </a:buClr>
              <a:buSzPts val="1700"/>
              <a:buFont typeface="Arial"/>
              <a:buChar char="•"/>
            </a:pPr>
            <a:r>
              <a:rPr lang="en-US" sz="1800" dirty="0">
                <a:solidFill>
                  <a:schemeClr val="dk1"/>
                </a:solidFill>
                <a:latin typeface="Open Sans"/>
                <a:ea typeface="Open Sans"/>
                <a:cs typeface="Open Sans"/>
                <a:sym typeface="Open Sans"/>
              </a:rPr>
              <a:t>Before image capturing by the film</a:t>
            </a:r>
          </a:p>
        </p:txBody>
      </p:sp>
      <p:sp>
        <p:nvSpPr>
          <p:cNvPr id="688" name="Google Shape;688;p31"/>
          <p:cNvSpPr/>
          <p:nvPr/>
        </p:nvSpPr>
        <p:spPr>
          <a:xfrm>
            <a:off x="7418256" y="3832381"/>
            <a:ext cx="4550689" cy="2050518"/>
          </a:xfrm>
          <a:prstGeom prst="roundRect">
            <a:avLst>
              <a:gd name="adj" fmla="val 16667"/>
            </a:avLst>
          </a:prstGeom>
          <a:solidFill>
            <a:srgbClr val="EAF5D6"/>
          </a:solidFill>
          <a:ln w="19050" cap="rnd" cmpd="sng">
            <a:solidFill>
              <a:srgbClr val="89814D"/>
            </a:solidFill>
            <a:prstDash val="solid"/>
            <a:round/>
            <a:headEnd type="none" w="sm" len="sm"/>
            <a:tailEnd type="none" w="sm" len="sm"/>
          </a:ln>
        </p:spPr>
        <p:txBody>
          <a:bodyPr spcFirstLastPara="1" wrap="square" lIns="91425" tIns="45700" rIns="91425" bIns="45700" anchor="ctr" anchorCtr="0">
            <a:noAutofit/>
          </a:bodyPr>
          <a:lstStyle/>
          <a:p>
            <a:pPr lvl="0" algn="ctr"/>
            <a:r>
              <a:rPr lang="en-US" sz="1800" b="1" u="sng">
                <a:solidFill>
                  <a:schemeClr val="dk1"/>
                </a:solidFill>
                <a:latin typeface="Open Sans"/>
                <a:ea typeface="Open Sans"/>
                <a:cs typeface="Open Sans"/>
                <a:sym typeface="Open Sans"/>
              </a:rPr>
              <a:t>Shutter</a:t>
            </a:r>
            <a:endParaRPr lang="en-US" sz="1800"/>
          </a:p>
          <a:p>
            <a:pPr marL="285750" lvl="0" indent="-285750">
              <a:buClr>
                <a:schemeClr val="dk1"/>
              </a:buClr>
              <a:buSzPts val="1700"/>
              <a:buFont typeface="Arial"/>
              <a:buChar char="•"/>
            </a:pPr>
            <a:r>
              <a:rPr lang="en-US" sz="1800">
                <a:solidFill>
                  <a:schemeClr val="dk1"/>
                </a:solidFill>
                <a:latin typeface="Open Sans"/>
                <a:ea typeface="Open Sans"/>
                <a:cs typeface="Open Sans"/>
                <a:sym typeface="Open Sans"/>
              </a:rPr>
              <a:t>A “gate”</a:t>
            </a:r>
            <a:endParaRPr lang="en-US" sz="1800"/>
          </a:p>
          <a:p>
            <a:pPr marL="285750" lvl="0" indent="-285750">
              <a:buClr>
                <a:schemeClr val="dk1"/>
              </a:buClr>
              <a:buSzPts val="1700"/>
              <a:buFont typeface="Arial"/>
              <a:buChar char="•"/>
            </a:pPr>
            <a:r>
              <a:rPr lang="en-US" sz="1800">
                <a:solidFill>
                  <a:schemeClr val="dk1"/>
                </a:solidFill>
                <a:latin typeface="Open Sans"/>
                <a:ea typeface="Open Sans"/>
                <a:cs typeface="Open Sans"/>
                <a:sym typeface="Open Sans"/>
              </a:rPr>
              <a:t>A piece of metal or plastic</a:t>
            </a:r>
            <a:endParaRPr lang="en-US" sz="1800"/>
          </a:p>
          <a:p>
            <a:pPr marL="285750" lvl="0" indent="-285750">
              <a:buClr>
                <a:schemeClr val="dk1"/>
              </a:buClr>
              <a:buSzPts val="1700"/>
              <a:buFont typeface="Arial"/>
              <a:buChar char="•"/>
            </a:pPr>
            <a:r>
              <a:rPr lang="en-US" sz="1800">
                <a:solidFill>
                  <a:schemeClr val="dk1"/>
                </a:solidFill>
                <a:latin typeface="Open Sans"/>
                <a:ea typeface="Open Sans"/>
                <a:cs typeface="Open Sans"/>
                <a:sym typeface="Open Sans"/>
              </a:rPr>
              <a:t>Opaque (not transparent)</a:t>
            </a:r>
            <a:endParaRPr lang="en-US" sz="1800"/>
          </a:p>
          <a:p>
            <a:pPr marL="285750" lvl="0" indent="-285750">
              <a:buClr>
                <a:schemeClr val="dk1"/>
              </a:buClr>
              <a:buSzPts val="1700"/>
              <a:buFont typeface="Arial"/>
              <a:buChar char="•"/>
            </a:pPr>
            <a:r>
              <a:rPr lang="en-US" sz="1800">
                <a:solidFill>
                  <a:schemeClr val="dk1"/>
                </a:solidFill>
                <a:latin typeface="Open Sans"/>
                <a:ea typeface="Open Sans"/>
                <a:cs typeface="Open Sans"/>
                <a:sym typeface="Open Sans"/>
              </a:rPr>
              <a:t>Prevents light from reaching the film</a:t>
            </a:r>
            <a:endParaRPr lang="en-US" sz="1800"/>
          </a:p>
          <a:p>
            <a:pPr marL="285750" lvl="0" indent="-285750">
              <a:buClr>
                <a:schemeClr val="dk1"/>
              </a:buClr>
              <a:buSzPts val="1700"/>
              <a:buFont typeface="Arial"/>
              <a:buChar char="•"/>
            </a:pPr>
            <a:r>
              <a:rPr lang="en-US" sz="1800">
                <a:solidFill>
                  <a:schemeClr val="dk1"/>
                </a:solidFill>
                <a:latin typeface="Open Sans"/>
                <a:ea typeface="Open Sans"/>
                <a:cs typeface="Open Sans"/>
                <a:sym typeface="Open Sans"/>
              </a:rPr>
              <a:t>Controlled by Shutter Release</a:t>
            </a:r>
            <a:endParaRPr lang="en-US" sz="1800" dirty="0">
              <a:solidFill>
                <a:schemeClr val="dk1"/>
              </a:solidFill>
              <a:latin typeface="Open Sans"/>
              <a:ea typeface="Open Sans"/>
              <a:cs typeface="Open Sans"/>
              <a:sym typeface="Open Sans"/>
            </a:endParaRPr>
          </a:p>
        </p:txBody>
      </p:sp>
      <p:sp>
        <p:nvSpPr>
          <p:cNvPr id="691" name="Google Shape;691;p31"/>
          <p:cNvSpPr/>
          <p:nvPr/>
        </p:nvSpPr>
        <p:spPr>
          <a:xfrm>
            <a:off x="677334" y="5184701"/>
            <a:ext cx="6247573" cy="1225686"/>
          </a:xfrm>
          <a:prstGeom prst="roundRect">
            <a:avLst>
              <a:gd name="adj" fmla="val 16667"/>
            </a:avLst>
          </a:prstGeom>
          <a:solidFill>
            <a:srgbClr val="EAF5D6"/>
          </a:solidFill>
          <a:ln w="19050" cap="rnd" cmpd="sng">
            <a:solidFill>
              <a:srgbClr val="89814D"/>
            </a:solidFill>
            <a:prstDash val="solid"/>
            <a:round/>
            <a:headEnd type="none" w="sm" len="sm"/>
            <a:tailEnd type="none" w="sm" len="sm"/>
          </a:ln>
        </p:spPr>
        <p:txBody>
          <a:bodyPr spcFirstLastPara="1" wrap="square" lIns="91425" tIns="45700" rIns="91425" bIns="45700" anchor="ctr" anchorCtr="0">
            <a:noAutofit/>
          </a:bodyPr>
          <a:lstStyle/>
          <a:p>
            <a:pPr lvl="0" algn="ctr"/>
            <a:r>
              <a:rPr lang="en-US" sz="1800" b="1" u="sng" dirty="0">
                <a:solidFill>
                  <a:schemeClr val="dk1"/>
                </a:solidFill>
                <a:latin typeface="Open Sans"/>
                <a:ea typeface="Open Sans"/>
                <a:cs typeface="Open Sans"/>
                <a:sym typeface="Open Sans"/>
              </a:rPr>
              <a:t>Flip-up mirror</a:t>
            </a:r>
            <a:endParaRPr lang="en-US" sz="1800" dirty="0"/>
          </a:p>
          <a:p>
            <a:pPr marL="285750" lvl="0" indent="-285750">
              <a:buClr>
                <a:schemeClr val="dk1"/>
              </a:buClr>
              <a:buSzPts val="1700"/>
              <a:buFont typeface="Arial"/>
              <a:buChar char="•"/>
            </a:pPr>
            <a:r>
              <a:rPr lang="en-US" sz="1800" dirty="0">
                <a:solidFill>
                  <a:schemeClr val="dk1"/>
                </a:solidFill>
                <a:latin typeface="Open Sans"/>
                <a:ea typeface="Open Sans"/>
                <a:cs typeface="Open Sans"/>
                <a:sym typeface="Open Sans"/>
              </a:rPr>
              <a:t>A movable mirror</a:t>
            </a:r>
            <a:endParaRPr lang="en-US" sz="1800" dirty="0"/>
          </a:p>
          <a:p>
            <a:pPr marL="285750" lvl="0" indent="-285750">
              <a:buClr>
                <a:schemeClr val="dk1"/>
              </a:buClr>
              <a:buSzPts val="1700"/>
              <a:buFont typeface="Arial"/>
              <a:buChar char="•"/>
            </a:pPr>
            <a:r>
              <a:rPr lang="en-US" sz="1800" dirty="0">
                <a:solidFill>
                  <a:schemeClr val="dk1"/>
                </a:solidFill>
                <a:latin typeface="Open Sans"/>
                <a:ea typeface="Open Sans"/>
                <a:cs typeface="Open Sans"/>
                <a:sym typeface="Open Sans"/>
              </a:rPr>
              <a:t>Reflects the light from the object to the view finder</a:t>
            </a:r>
            <a:endParaRPr lang="en-US" sz="1800" dirty="0"/>
          </a:p>
          <a:p>
            <a:pPr marL="285750" lvl="0" indent="-285750">
              <a:buClr>
                <a:schemeClr val="dk1"/>
              </a:buClr>
              <a:buSzPts val="1700"/>
              <a:buFont typeface="Arial"/>
              <a:buChar char="•"/>
            </a:pPr>
            <a:r>
              <a:rPr lang="en-US" sz="1800" dirty="0">
                <a:solidFill>
                  <a:schemeClr val="dk1"/>
                </a:solidFill>
                <a:latin typeface="Open Sans"/>
                <a:ea typeface="Open Sans"/>
                <a:cs typeface="Open Sans"/>
                <a:sym typeface="Open Sans"/>
              </a:rPr>
              <a:t>Will be flipped up when you take to photo</a:t>
            </a:r>
          </a:p>
        </p:txBody>
      </p:sp>
      <p:sp>
        <p:nvSpPr>
          <p:cNvPr id="693" name="Google Shape;693;p31"/>
          <p:cNvSpPr txBox="1"/>
          <p:nvPr/>
        </p:nvSpPr>
        <p:spPr>
          <a:xfrm>
            <a:off x="1032579" y="1270000"/>
            <a:ext cx="638567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u="sng" dirty="0">
                <a:solidFill>
                  <a:schemeClr val="dk1"/>
                </a:solidFill>
                <a:latin typeface="Open Sans"/>
                <a:ea typeface="Open Sans"/>
                <a:cs typeface="Open Sans"/>
                <a:sym typeface="Open Sans"/>
              </a:rPr>
              <a:t>The structure of simple film camera</a:t>
            </a:r>
            <a:endParaRPr sz="2400" b="1" u="sng" dirty="0">
              <a:solidFill>
                <a:schemeClr val="dk1"/>
              </a:solidFill>
              <a:latin typeface="Open Sans"/>
              <a:ea typeface="Open Sans"/>
              <a:cs typeface="Open Sans"/>
              <a:sym typeface="Open Sans"/>
            </a:endParaRPr>
          </a:p>
        </p:txBody>
      </p:sp>
      <p:sp>
        <p:nvSpPr>
          <p:cNvPr id="16" name="Google Shape;660;p29"/>
          <p:cNvSpPr/>
          <p:nvPr/>
        </p:nvSpPr>
        <p:spPr>
          <a:xfrm>
            <a:off x="1856416" y="4857640"/>
            <a:ext cx="3940702" cy="261570"/>
          </a:xfrm>
          <a:prstGeom prst="rect">
            <a:avLst/>
          </a:prstGeom>
          <a:noFill/>
          <a:ln>
            <a:noFill/>
          </a:ln>
        </p:spPr>
        <p:txBody>
          <a:bodyPr spcFirstLastPara="1" wrap="square" lIns="91425" tIns="45700" rIns="91425" bIns="45700" anchor="t" anchorCtr="0">
            <a:spAutoFit/>
          </a:bodyPr>
          <a:lstStyle/>
          <a:p>
            <a:r>
              <a:rPr lang="en-US" sz="1100" dirty="0">
                <a:solidFill>
                  <a:schemeClr val="dk1"/>
                </a:solidFill>
                <a:latin typeface="Trebuchet MS"/>
                <a:ea typeface="Trebuchet MS"/>
                <a:cs typeface="Trebuchet MS"/>
                <a:sym typeface="Trebuchet MS"/>
              </a:rPr>
              <a:t>Source: </a:t>
            </a:r>
            <a:r>
              <a:rPr lang="en-US" sz="1100" dirty="0" err="1">
                <a:solidFill>
                  <a:schemeClr val="dk1"/>
                </a:solidFill>
                <a:latin typeface="Trebuchet MS"/>
                <a:ea typeface="Trebuchet MS"/>
                <a:cs typeface="Trebuchet MS"/>
                <a:sym typeface="Trebuchet MS"/>
              </a:rPr>
              <a:t>Openstax</a:t>
            </a:r>
            <a:r>
              <a:rPr lang="en-US" sz="1100" dirty="0">
                <a:solidFill>
                  <a:schemeClr val="dk1"/>
                </a:solidFill>
                <a:latin typeface="Trebuchet MS"/>
                <a:ea typeface="Trebuchet MS"/>
                <a:cs typeface="Trebuchet MS"/>
                <a:sym typeface="Trebuchet MS"/>
              </a:rPr>
              <a:t> </a:t>
            </a:r>
            <a:r>
              <a:rPr lang="en-US" sz="1100" dirty="0">
                <a:solidFill>
                  <a:schemeClr val="dk1"/>
                </a:solidFill>
                <a:latin typeface="Trebuchet MS"/>
                <a:ea typeface="Trebuchet MS"/>
                <a:cs typeface="Trebuchet MS"/>
                <a:sym typeface="Trebuchet MS"/>
                <a:hlinkClick r:id="rId4"/>
              </a:rPr>
              <a:t>Libretexts Physics</a:t>
            </a:r>
            <a:r>
              <a:rPr lang="en-US" sz="1100" dirty="0">
                <a:solidFill>
                  <a:schemeClr val="dk1"/>
                </a:solidFill>
                <a:latin typeface="Trebuchet MS"/>
                <a:ea typeface="Trebuchet MS"/>
                <a:cs typeface="Trebuchet MS"/>
                <a:sym typeface="Trebuchet MS"/>
              </a:rPr>
              <a:t> licensed by </a:t>
            </a:r>
            <a:r>
              <a:rPr lang="en-US" sz="1100" b="1" dirty="0">
                <a:hlinkClick r:id="rId5"/>
              </a:rPr>
              <a:t>CC BY 4.0</a:t>
            </a:r>
            <a:endParaRPr lang="en-US" sz="1100" b="1" dirty="0"/>
          </a:p>
        </p:txBody>
      </p:sp>
      <p:sp>
        <p:nvSpPr>
          <p:cNvPr id="11"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33</a:t>
            </a:fld>
            <a:endParaRPr lang="zh-HK" alt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cxnSp>
        <p:nvCxnSpPr>
          <p:cNvPr id="698" name="Google Shape;698;p32"/>
          <p:cNvCxnSpPr>
            <a:stCxn id="699" idx="0"/>
          </p:cNvCxnSpPr>
          <p:nvPr/>
        </p:nvCxnSpPr>
        <p:spPr>
          <a:xfrm rot="10800000" flipH="1">
            <a:off x="2136489" y="1985811"/>
            <a:ext cx="5348700" cy="140700"/>
          </a:xfrm>
          <a:prstGeom prst="straightConnector1">
            <a:avLst/>
          </a:prstGeom>
          <a:noFill/>
          <a:ln w="28575" cap="flat" cmpd="sng">
            <a:solidFill>
              <a:srgbClr val="C1DF87"/>
            </a:solidFill>
            <a:prstDash val="solid"/>
            <a:round/>
            <a:headEnd type="none" w="sm" len="sm"/>
            <a:tailEnd type="none" w="sm" len="sm"/>
          </a:ln>
        </p:spPr>
      </p:cxnSp>
      <p:sp>
        <p:nvSpPr>
          <p:cNvPr id="700" name="Google Shape;700;p32"/>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Film Camera</a:t>
            </a:r>
            <a:endParaRPr dirty="0">
              <a:solidFill>
                <a:schemeClr val="accent3">
                  <a:lumMod val="75000"/>
                </a:schemeClr>
              </a:solidFill>
              <a:latin typeface="Myriad Pro" panose="020B0503030403020204" pitchFamily="34" charset="0"/>
              <a:ea typeface="Adobe 黑体 Std R" pitchFamily="34" charset="-128"/>
            </a:endParaRPr>
          </a:p>
        </p:txBody>
      </p:sp>
      <p:sp>
        <p:nvSpPr>
          <p:cNvPr id="701" name="Google Shape;701;p32"/>
          <p:cNvSpPr/>
          <p:nvPr/>
        </p:nvSpPr>
        <p:spPr>
          <a:xfrm>
            <a:off x="676188" y="1334330"/>
            <a:ext cx="2981413" cy="64629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u="sng" dirty="0">
                <a:solidFill>
                  <a:schemeClr val="dk1"/>
                </a:solidFill>
                <a:latin typeface="Open Sans"/>
                <a:ea typeface="Open Sans"/>
                <a:cs typeface="Open Sans"/>
                <a:sym typeface="Open Sans"/>
              </a:rPr>
              <a:t>Viewfinder </a:t>
            </a:r>
            <a:endParaRPr sz="1100" dirty="0"/>
          </a:p>
          <a:p>
            <a:pPr marL="0" marR="0" lvl="0" indent="0" algn="l" rtl="0">
              <a:spcBef>
                <a:spcPts val="0"/>
              </a:spcBef>
              <a:spcAft>
                <a:spcPts val="0"/>
              </a:spcAft>
              <a:buNone/>
            </a:pPr>
            <a:r>
              <a:rPr lang="en-US" sz="1800" b="1" u="sng" dirty="0">
                <a:solidFill>
                  <a:schemeClr val="dk1"/>
                </a:solidFill>
                <a:latin typeface="Open Sans"/>
                <a:ea typeface="Open Sans"/>
                <a:cs typeface="Open Sans"/>
                <a:sym typeface="Open Sans"/>
              </a:rPr>
              <a:t>(viewing system)</a:t>
            </a:r>
            <a:endParaRPr sz="1100" dirty="0"/>
          </a:p>
        </p:txBody>
      </p:sp>
      <p:grpSp>
        <p:nvGrpSpPr>
          <p:cNvPr id="702" name="Google Shape;702;p32"/>
          <p:cNvGrpSpPr/>
          <p:nvPr/>
        </p:nvGrpSpPr>
        <p:grpSpPr>
          <a:xfrm>
            <a:off x="858089" y="2126511"/>
            <a:ext cx="1768154" cy="1105787"/>
            <a:chOff x="2217683" y="2084707"/>
            <a:chExt cx="6036816" cy="3875315"/>
          </a:xfrm>
        </p:grpSpPr>
        <p:pic>
          <p:nvPicPr>
            <p:cNvPr id="703" name="Google Shape;703;p32" descr="Figure shows the side view of a digital camera. At the front of the camera is a disc labeled aperture, followed by a bi-convex lens, a bi-concave lens, a slanted mirror labeled flip-up mirror, a shutter and a sensor. The light path is shown such that light enters the camera through the aperture and lenses and strikes the mirror. It is reflected upwards to the viewing system. Here it reflects from two more mirrors before going through a bi-convex lens and emerging out of the camera."/>
            <p:cNvPicPr preferRelativeResize="0"/>
            <p:nvPr/>
          </p:nvPicPr>
          <p:blipFill rotWithShape="1">
            <a:blip r:embed="rId3">
              <a:alphaModFix/>
            </a:blip>
            <a:srcRect/>
            <a:stretch/>
          </p:blipFill>
          <p:spPr>
            <a:xfrm>
              <a:off x="2217683" y="2084707"/>
              <a:ext cx="6036816" cy="3875315"/>
            </a:xfrm>
            <a:prstGeom prst="rect">
              <a:avLst/>
            </a:prstGeom>
            <a:noFill/>
            <a:ln>
              <a:noFill/>
            </a:ln>
          </p:spPr>
        </p:pic>
        <p:sp>
          <p:nvSpPr>
            <p:cNvPr id="704" name="Google Shape;704;p32"/>
            <p:cNvSpPr/>
            <p:nvPr/>
          </p:nvSpPr>
          <p:spPr>
            <a:xfrm>
              <a:off x="7602858" y="4099034"/>
              <a:ext cx="651641" cy="231228"/>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1400">
                  <a:solidFill>
                    <a:schemeClr val="dk1"/>
                  </a:solidFill>
                  <a:latin typeface="Calibri"/>
                  <a:ea typeface="Calibri"/>
                  <a:cs typeface="Calibri"/>
                  <a:sym typeface="Calibri"/>
                </a:rPr>
                <a:t>Film</a:t>
              </a:r>
              <a:endParaRPr sz="1400">
                <a:solidFill>
                  <a:schemeClr val="dk1"/>
                </a:solidFill>
                <a:latin typeface="Calibri"/>
                <a:ea typeface="Calibri"/>
                <a:cs typeface="Calibri"/>
                <a:sym typeface="Calibri"/>
              </a:endParaRPr>
            </a:p>
          </p:txBody>
        </p:sp>
      </p:grpSp>
      <p:pic>
        <p:nvPicPr>
          <p:cNvPr id="705" name="Google Shape;705;p32"/>
          <p:cNvPicPr preferRelativeResize="0"/>
          <p:nvPr/>
        </p:nvPicPr>
        <p:blipFill rotWithShape="1">
          <a:blip r:embed="rId4">
            <a:alphaModFix/>
          </a:blip>
          <a:srcRect/>
          <a:stretch/>
        </p:blipFill>
        <p:spPr>
          <a:xfrm>
            <a:off x="3572681" y="1930400"/>
            <a:ext cx="4403651" cy="4062892"/>
          </a:xfrm>
          <a:prstGeom prst="rect">
            <a:avLst/>
          </a:prstGeom>
          <a:noFill/>
          <a:ln>
            <a:noFill/>
          </a:ln>
        </p:spPr>
      </p:pic>
      <p:sp>
        <p:nvSpPr>
          <p:cNvPr id="699" name="Google Shape;699;p32"/>
          <p:cNvSpPr/>
          <p:nvPr/>
        </p:nvSpPr>
        <p:spPr>
          <a:xfrm>
            <a:off x="1742166" y="2126511"/>
            <a:ext cx="788646" cy="744280"/>
          </a:xfrm>
          <a:prstGeom prst="ellipse">
            <a:avLst/>
          </a:prstGeom>
          <a:noFill/>
          <a:ln w="57150" cap="flat" cmpd="sng">
            <a:solidFill>
              <a:srgbClr val="00B05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706" name="Google Shape;706;p32"/>
          <p:cNvSpPr/>
          <p:nvPr/>
        </p:nvSpPr>
        <p:spPr>
          <a:xfrm>
            <a:off x="3285460" y="1930400"/>
            <a:ext cx="5241852" cy="4481033"/>
          </a:xfrm>
          <a:prstGeom prst="roundRect">
            <a:avLst>
              <a:gd name="adj" fmla="val 16667"/>
            </a:avLst>
          </a:prstGeom>
          <a:noFill/>
          <a:ln w="38100" cap="flat" cmpd="sng">
            <a:solidFill>
              <a:srgbClr val="00B05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cxnSp>
        <p:nvCxnSpPr>
          <p:cNvPr id="707" name="Google Shape;707;p32"/>
          <p:cNvCxnSpPr>
            <a:stCxn id="699" idx="0"/>
          </p:cNvCxnSpPr>
          <p:nvPr/>
        </p:nvCxnSpPr>
        <p:spPr>
          <a:xfrm rot="10800000" flipH="1">
            <a:off x="2136489" y="1930311"/>
            <a:ext cx="1893300" cy="196200"/>
          </a:xfrm>
          <a:prstGeom prst="straightConnector1">
            <a:avLst/>
          </a:prstGeom>
          <a:noFill/>
          <a:ln w="28575" cap="flat" cmpd="sng">
            <a:solidFill>
              <a:srgbClr val="C1DF87"/>
            </a:solidFill>
            <a:prstDash val="solid"/>
            <a:round/>
            <a:headEnd type="none" w="sm" len="sm"/>
            <a:tailEnd type="none" w="sm" len="sm"/>
          </a:ln>
        </p:spPr>
      </p:cxnSp>
      <p:cxnSp>
        <p:nvCxnSpPr>
          <p:cNvPr id="708" name="Google Shape;708;p32"/>
          <p:cNvCxnSpPr>
            <a:stCxn id="699" idx="0"/>
          </p:cNvCxnSpPr>
          <p:nvPr/>
        </p:nvCxnSpPr>
        <p:spPr>
          <a:xfrm>
            <a:off x="2136489" y="2126511"/>
            <a:ext cx="1244400" cy="3977700"/>
          </a:xfrm>
          <a:prstGeom prst="straightConnector1">
            <a:avLst/>
          </a:prstGeom>
          <a:noFill/>
          <a:ln w="28575" cap="flat" cmpd="sng">
            <a:solidFill>
              <a:srgbClr val="C1DF87"/>
            </a:solidFill>
            <a:prstDash val="solid"/>
            <a:round/>
            <a:headEnd type="none" w="sm" len="sm"/>
            <a:tailEnd type="none" w="sm" len="sm"/>
          </a:ln>
        </p:spPr>
      </p:cxnSp>
      <p:cxnSp>
        <p:nvCxnSpPr>
          <p:cNvPr id="709" name="Google Shape;709;p32"/>
          <p:cNvCxnSpPr>
            <a:stCxn id="699" idx="0"/>
          </p:cNvCxnSpPr>
          <p:nvPr/>
        </p:nvCxnSpPr>
        <p:spPr>
          <a:xfrm>
            <a:off x="2136489" y="2126511"/>
            <a:ext cx="1149000" cy="924900"/>
          </a:xfrm>
          <a:prstGeom prst="straightConnector1">
            <a:avLst/>
          </a:prstGeom>
          <a:noFill/>
          <a:ln w="28575" cap="flat" cmpd="sng">
            <a:solidFill>
              <a:srgbClr val="C1DF87"/>
            </a:solidFill>
            <a:prstDash val="solid"/>
            <a:round/>
            <a:headEnd type="none" w="sm" len="sm"/>
            <a:tailEnd type="none" w="sm" len="sm"/>
          </a:ln>
        </p:spPr>
      </p:cxnSp>
      <p:cxnSp>
        <p:nvCxnSpPr>
          <p:cNvPr id="710" name="Google Shape;710;p32"/>
          <p:cNvCxnSpPr/>
          <p:nvPr/>
        </p:nvCxnSpPr>
        <p:spPr>
          <a:xfrm rot="10800000">
            <a:off x="4135539" y="3935523"/>
            <a:ext cx="946825" cy="902291"/>
          </a:xfrm>
          <a:prstGeom prst="straightConnector1">
            <a:avLst/>
          </a:prstGeom>
          <a:noFill/>
          <a:ln w="28575" cap="flat" cmpd="sng">
            <a:solidFill>
              <a:schemeClr val="dk1"/>
            </a:solidFill>
            <a:prstDash val="dash"/>
            <a:round/>
            <a:headEnd type="none" w="sm" len="sm"/>
            <a:tailEnd type="none" w="sm" len="sm"/>
          </a:ln>
        </p:spPr>
      </p:cxnSp>
      <p:cxnSp>
        <p:nvCxnSpPr>
          <p:cNvPr id="711" name="Google Shape;711;p32"/>
          <p:cNvCxnSpPr/>
          <p:nvPr/>
        </p:nvCxnSpPr>
        <p:spPr>
          <a:xfrm rot="10800000" flipH="1">
            <a:off x="4718854" y="2639310"/>
            <a:ext cx="361658" cy="670104"/>
          </a:xfrm>
          <a:prstGeom prst="straightConnector1">
            <a:avLst/>
          </a:prstGeom>
          <a:noFill/>
          <a:ln w="28575" cap="flat" cmpd="sng">
            <a:solidFill>
              <a:schemeClr val="dk1"/>
            </a:solidFill>
            <a:prstDash val="dash"/>
            <a:round/>
            <a:headEnd type="none" w="sm" len="sm"/>
            <a:tailEnd type="none" w="sm" len="sm"/>
          </a:ln>
        </p:spPr>
      </p:cxnSp>
      <p:cxnSp>
        <p:nvCxnSpPr>
          <p:cNvPr id="712" name="Google Shape;712;p32"/>
          <p:cNvCxnSpPr/>
          <p:nvPr/>
        </p:nvCxnSpPr>
        <p:spPr>
          <a:xfrm rot="10800000" flipH="1">
            <a:off x="4104034" y="3171146"/>
            <a:ext cx="1110422" cy="331082"/>
          </a:xfrm>
          <a:prstGeom prst="straightConnector1">
            <a:avLst/>
          </a:prstGeom>
          <a:noFill/>
          <a:ln w="28575" cap="flat" cmpd="sng">
            <a:solidFill>
              <a:schemeClr val="dk1"/>
            </a:solidFill>
            <a:prstDash val="dash"/>
            <a:round/>
            <a:headEnd type="none" w="sm" len="sm"/>
            <a:tailEnd type="none" w="sm" len="sm"/>
          </a:ln>
        </p:spPr>
      </p:cxnSp>
      <p:sp>
        <p:nvSpPr>
          <p:cNvPr id="713" name="Google Shape;713;p32"/>
          <p:cNvSpPr/>
          <p:nvPr/>
        </p:nvSpPr>
        <p:spPr>
          <a:xfrm rot="8938504">
            <a:off x="4896511" y="2811375"/>
            <a:ext cx="243877" cy="261906"/>
          </a:xfrm>
          <a:prstGeom prst="arc">
            <a:avLst>
              <a:gd name="adj1" fmla="val 16200000"/>
              <a:gd name="adj2" fmla="val 0"/>
            </a:avLst>
          </a:prstGeom>
          <a:noFill/>
          <a:ln w="1905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714" name="Google Shape;714;p32"/>
          <p:cNvSpPr/>
          <p:nvPr/>
        </p:nvSpPr>
        <p:spPr>
          <a:xfrm rot="4069223">
            <a:off x="4365289" y="3343444"/>
            <a:ext cx="207815" cy="114802"/>
          </a:xfrm>
          <a:prstGeom prst="arc">
            <a:avLst>
              <a:gd name="adj1" fmla="val 16200000"/>
              <a:gd name="adj2" fmla="val 0"/>
            </a:avLst>
          </a:prstGeom>
          <a:noFill/>
          <a:ln w="19050" cap="flat" cmpd="sng">
            <a:solidFill>
              <a:srgbClr val="7030A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715" name="Google Shape;715;p32"/>
          <p:cNvSpPr/>
          <p:nvPr/>
        </p:nvSpPr>
        <p:spPr>
          <a:xfrm rot="-8645176">
            <a:off x="4747117" y="4446176"/>
            <a:ext cx="299631" cy="410354"/>
          </a:xfrm>
          <a:prstGeom prst="arc">
            <a:avLst>
              <a:gd name="adj1" fmla="val 16200000"/>
              <a:gd name="adj2" fmla="val 0"/>
            </a:avLst>
          </a:prstGeom>
          <a:noFill/>
          <a:ln w="19050" cap="flat" cmpd="sng">
            <a:solidFill>
              <a:srgbClr val="00B05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716" name="Google Shape;716;p32"/>
          <p:cNvSpPr/>
          <p:nvPr/>
        </p:nvSpPr>
        <p:spPr>
          <a:xfrm rot="-2620354">
            <a:off x="4759040" y="4475150"/>
            <a:ext cx="371549" cy="391785"/>
          </a:xfrm>
          <a:prstGeom prst="arc">
            <a:avLst>
              <a:gd name="adj1" fmla="val 16200000"/>
              <a:gd name="adj2" fmla="val 0"/>
            </a:avLst>
          </a:prstGeom>
          <a:noFill/>
          <a:ln w="19050" cap="flat" cmpd="sng">
            <a:solidFill>
              <a:srgbClr val="00B05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rebuchet MS"/>
              <a:ea typeface="Trebuchet MS"/>
              <a:cs typeface="Trebuchet MS"/>
              <a:sym typeface="Trebuchet MS"/>
            </a:endParaRPr>
          </a:p>
        </p:txBody>
      </p:sp>
      <p:grpSp>
        <p:nvGrpSpPr>
          <p:cNvPr id="717" name="Google Shape;717;p32"/>
          <p:cNvGrpSpPr/>
          <p:nvPr/>
        </p:nvGrpSpPr>
        <p:grpSpPr>
          <a:xfrm>
            <a:off x="2000395" y="4374670"/>
            <a:ext cx="272187" cy="1070538"/>
            <a:chOff x="2828187" y="4257624"/>
            <a:chExt cx="472969" cy="2047710"/>
          </a:xfrm>
        </p:grpSpPr>
        <p:cxnSp>
          <p:nvCxnSpPr>
            <p:cNvPr id="718" name="Google Shape;718;p32"/>
            <p:cNvCxnSpPr/>
            <p:nvPr/>
          </p:nvCxnSpPr>
          <p:spPr>
            <a:xfrm flipH="1">
              <a:off x="2888909" y="6097535"/>
              <a:ext cx="402431" cy="207799"/>
            </a:xfrm>
            <a:prstGeom prst="straightConnector1">
              <a:avLst/>
            </a:prstGeom>
            <a:noFill/>
            <a:ln w="38100" cap="flat" cmpd="sng">
              <a:solidFill>
                <a:srgbClr val="31521B"/>
              </a:solidFill>
              <a:prstDash val="solid"/>
              <a:round/>
              <a:headEnd type="none" w="sm" len="sm"/>
              <a:tailEnd type="none" w="sm" len="sm"/>
            </a:ln>
          </p:spPr>
        </p:cxnSp>
        <p:cxnSp>
          <p:nvCxnSpPr>
            <p:cNvPr id="719" name="Google Shape;719;p32"/>
            <p:cNvCxnSpPr/>
            <p:nvPr/>
          </p:nvCxnSpPr>
          <p:spPr>
            <a:xfrm rot="10800000">
              <a:off x="3244006" y="4257624"/>
              <a:ext cx="57150" cy="1828799"/>
            </a:xfrm>
            <a:prstGeom prst="straightConnector1">
              <a:avLst/>
            </a:prstGeom>
            <a:noFill/>
            <a:ln w="38100" cap="flat" cmpd="sng">
              <a:solidFill>
                <a:srgbClr val="31521B"/>
              </a:solidFill>
              <a:prstDash val="solid"/>
              <a:round/>
              <a:headEnd type="none" w="sm" len="sm"/>
              <a:tailEnd type="none" w="sm" len="sm"/>
            </a:ln>
          </p:spPr>
        </p:cxnSp>
        <p:cxnSp>
          <p:nvCxnSpPr>
            <p:cNvPr id="720" name="Google Shape;720;p32"/>
            <p:cNvCxnSpPr/>
            <p:nvPr/>
          </p:nvCxnSpPr>
          <p:spPr>
            <a:xfrm rot="10800000">
              <a:off x="2828187" y="4447959"/>
              <a:ext cx="66675" cy="1857375"/>
            </a:xfrm>
            <a:prstGeom prst="straightConnector1">
              <a:avLst/>
            </a:prstGeom>
            <a:noFill/>
            <a:ln w="38100" cap="flat" cmpd="sng">
              <a:solidFill>
                <a:srgbClr val="31521B"/>
              </a:solidFill>
              <a:prstDash val="solid"/>
              <a:round/>
              <a:headEnd type="none" w="sm" len="sm"/>
              <a:tailEnd type="none" w="sm" len="sm"/>
            </a:ln>
          </p:spPr>
        </p:cxnSp>
        <p:cxnSp>
          <p:nvCxnSpPr>
            <p:cNvPr id="721" name="Google Shape;721;p32"/>
            <p:cNvCxnSpPr/>
            <p:nvPr/>
          </p:nvCxnSpPr>
          <p:spPr>
            <a:xfrm flipH="1">
              <a:off x="2840423" y="4257624"/>
              <a:ext cx="393768" cy="187160"/>
            </a:xfrm>
            <a:prstGeom prst="straightConnector1">
              <a:avLst/>
            </a:prstGeom>
            <a:noFill/>
            <a:ln w="38100" cap="flat" cmpd="sng">
              <a:solidFill>
                <a:srgbClr val="31521B"/>
              </a:solidFill>
              <a:prstDash val="solid"/>
              <a:round/>
              <a:headEnd type="none" w="sm" len="sm"/>
              <a:tailEnd type="none" w="sm" len="sm"/>
            </a:ln>
          </p:spPr>
        </p:cxnSp>
        <p:cxnSp>
          <p:nvCxnSpPr>
            <p:cNvPr id="722" name="Google Shape;722;p32"/>
            <p:cNvCxnSpPr/>
            <p:nvPr/>
          </p:nvCxnSpPr>
          <p:spPr>
            <a:xfrm flipH="1">
              <a:off x="2884444" y="5154562"/>
              <a:ext cx="364629" cy="222084"/>
            </a:xfrm>
            <a:prstGeom prst="straightConnector1">
              <a:avLst/>
            </a:prstGeom>
            <a:noFill/>
            <a:ln w="38100" cap="flat" cmpd="sng">
              <a:solidFill>
                <a:srgbClr val="31521B"/>
              </a:solidFill>
              <a:prstDash val="solid"/>
              <a:round/>
              <a:headEnd type="none" w="sm" len="sm"/>
              <a:tailEnd type="none" w="sm" len="sm"/>
            </a:ln>
          </p:spPr>
        </p:cxnSp>
        <p:sp>
          <p:nvSpPr>
            <p:cNvPr id="723" name="Google Shape;723;p32"/>
            <p:cNvSpPr/>
            <p:nvPr/>
          </p:nvSpPr>
          <p:spPr>
            <a:xfrm rot="10800000">
              <a:off x="2990508" y="4556475"/>
              <a:ext cx="107156" cy="293686"/>
            </a:xfrm>
            <a:prstGeom prst="ellipse">
              <a:avLst/>
            </a:prstGeom>
            <a:solidFill>
              <a:srgbClr val="C00000"/>
            </a:solidFill>
            <a:ln w="19050" cap="rnd"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724" name="Google Shape;724;p32"/>
            <p:cNvSpPr/>
            <p:nvPr/>
          </p:nvSpPr>
          <p:spPr>
            <a:xfrm rot="10800000">
              <a:off x="3001118" y="5502852"/>
              <a:ext cx="157162" cy="290513"/>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cxnSp>
        <p:nvCxnSpPr>
          <p:cNvPr id="725" name="Google Shape;725;p32"/>
          <p:cNvCxnSpPr/>
          <p:nvPr/>
        </p:nvCxnSpPr>
        <p:spPr>
          <a:xfrm rot="10800000">
            <a:off x="2264735" y="4837814"/>
            <a:ext cx="1392866" cy="0"/>
          </a:xfrm>
          <a:prstGeom prst="straightConnector1">
            <a:avLst/>
          </a:prstGeom>
          <a:noFill/>
          <a:ln w="19050" cap="flat" cmpd="sng">
            <a:solidFill>
              <a:srgbClr val="0070C0"/>
            </a:solidFill>
            <a:prstDash val="solid"/>
            <a:round/>
            <a:headEnd type="none" w="sm" len="sm"/>
            <a:tailEnd type="none" w="sm" len="sm"/>
          </a:ln>
        </p:spPr>
      </p:cxnSp>
      <p:sp>
        <p:nvSpPr>
          <p:cNvPr id="726" name="Google Shape;726;p32"/>
          <p:cNvSpPr txBox="1"/>
          <p:nvPr/>
        </p:nvSpPr>
        <p:spPr>
          <a:xfrm>
            <a:off x="1043200" y="3905509"/>
            <a:ext cx="1748281" cy="43088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200" b="1" u="sng" dirty="0">
                <a:solidFill>
                  <a:schemeClr val="dk1"/>
                </a:solidFill>
                <a:latin typeface="Open Sans"/>
                <a:ea typeface="Open Sans"/>
                <a:cs typeface="Open Sans"/>
                <a:sym typeface="Open Sans"/>
              </a:rPr>
              <a:t>The object</a:t>
            </a:r>
            <a:endParaRPr sz="2200" b="1" u="sng" dirty="0">
              <a:solidFill>
                <a:schemeClr val="dk1"/>
              </a:solidFill>
              <a:latin typeface="Open Sans"/>
              <a:ea typeface="Open Sans"/>
              <a:cs typeface="Open Sans"/>
              <a:sym typeface="Open Sans"/>
            </a:endParaRPr>
          </a:p>
        </p:txBody>
      </p:sp>
      <p:pic>
        <p:nvPicPr>
          <p:cNvPr id="727" name="Google Shape;727;p32" descr="Cute Eye Cartoon - Eyes With Lashes Clipart - Png Download (#3292776) -  PikPng"/>
          <p:cNvPicPr preferRelativeResize="0"/>
          <p:nvPr/>
        </p:nvPicPr>
        <p:blipFill rotWithShape="1">
          <a:blip r:embed="rId5">
            <a:alphaModFix/>
          </a:blip>
          <a:srcRect/>
          <a:stretch/>
        </p:blipFill>
        <p:spPr>
          <a:xfrm>
            <a:off x="7559748" y="3282776"/>
            <a:ext cx="839957" cy="429978"/>
          </a:xfrm>
          <a:prstGeom prst="rect">
            <a:avLst/>
          </a:prstGeom>
          <a:noFill/>
          <a:ln>
            <a:noFill/>
          </a:ln>
        </p:spPr>
      </p:pic>
      <p:sp>
        <p:nvSpPr>
          <p:cNvPr id="728" name="Google Shape;728;p32"/>
          <p:cNvSpPr txBox="1"/>
          <p:nvPr/>
        </p:nvSpPr>
        <p:spPr>
          <a:xfrm>
            <a:off x="7368279" y="2961147"/>
            <a:ext cx="1258197"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u="sng" dirty="0">
                <a:solidFill>
                  <a:schemeClr val="dk1"/>
                </a:solidFill>
                <a:latin typeface="Open Sans"/>
                <a:ea typeface="Open Sans"/>
                <a:cs typeface="Open Sans"/>
                <a:sym typeface="Open Sans"/>
              </a:rPr>
              <a:t>Our eyes</a:t>
            </a:r>
            <a:endParaRPr sz="1800" b="1" u="sng" dirty="0">
              <a:solidFill>
                <a:schemeClr val="dk1"/>
              </a:solidFill>
              <a:latin typeface="Open Sans"/>
              <a:ea typeface="Open Sans"/>
              <a:cs typeface="Open Sans"/>
              <a:sym typeface="Open Sans"/>
            </a:endParaRPr>
          </a:p>
        </p:txBody>
      </p:sp>
      <p:sp>
        <p:nvSpPr>
          <p:cNvPr id="729" name="Google Shape;729;p32"/>
          <p:cNvSpPr txBox="1"/>
          <p:nvPr/>
        </p:nvSpPr>
        <p:spPr>
          <a:xfrm>
            <a:off x="4194763" y="1307217"/>
            <a:ext cx="3423246" cy="52318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800" b="1" u="sng" dirty="0">
                <a:solidFill>
                  <a:schemeClr val="dk1"/>
                </a:solidFill>
                <a:latin typeface="Open Sans"/>
                <a:ea typeface="Open Sans"/>
                <a:cs typeface="Open Sans"/>
                <a:sym typeface="Open Sans"/>
              </a:rPr>
              <a:t>Reflection of light</a:t>
            </a:r>
            <a:endParaRPr sz="2800" b="1" u="sng" dirty="0">
              <a:solidFill>
                <a:schemeClr val="dk1"/>
              </a:solidFill>
              <a:latin typeface="Open Sans"/>
              <a:ea typeface="Open Sans"/>
              <a:cs typeface="Open Sans"/>
              <a:sym typeface="Open Sans"/>
            </a:endParaRPr>
          </a:p>
        </p:txBody>
      </p:sp>
      <p:sp>
        <p:nvSpPr>
          <p:cNvPr id="730" name="Google Shape;730;p32"/>
          <p:cNvSpPr/>
          <p:nvPr/>
        </p:nvSpPr>
        <p:spPr>
          <a:xfrm rot="10800000">
            <a:off x="4702437" y="2910124"/>
            <a:ext cx="252727" cy="183777"/>
          </a:xfrm>
          <a:prstGeom prst="arc">
            <a:avLst>
              <a:gd name="adj1" fmla="val 16200000"/>
              <a:gd name="adj2" fmla="val 0"/>
            </a:avLst>
          </a:prstGeom>
          <a:noFill/>
          <a:ln w="19050" cap="flat"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rebuchet MS"/>
              <a:ea typeface="Trebuchet MS"/>
              <a:cs typeface="Trebuchet MS"/>
              <a:sym typeface="Trebuchet MS"/>
            </a:endParaRPr>
          </a:p>
        </p:txBody>
      </p:sp>
      <p:sp>
        <p:nvSpPr>
          <p:cNvPr id="731" name="Google Shape;731;p32"/>
          <p:cNvSpPr/>
          <p:nvPr/>
        </p:nvSpPr>
        <p:spPr>
          <a:xfrm rot="771768">
            <a:off x="4289037" y="3265799"/>
            <a:ext cx="195513" cy="153704"/>
          </a:xfrm>
          <a:prstGeom prst="arc">
            <a:avLst>
              <a:gd name="adj1" fmla="val 16200000"/>
              <a:gd name="adj2" fmla="val 0"/>
            </a:avLst>
          </a:prstGeom>
          <a:noFill/>
          <a:ln w="19050" cap="flat" cmpd="sng">
            <a:solidFill>
              <a:srgbClr val="7030A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dk1"/>
              </a:solidFill>
              <a:latin typeface="Trebuchet MS"/>
              <a:ea typeface="Trebuchet MS"/>
              <a:cs typeface="Trebuchet MS"/>
              <a:sym typeface="Trebuchet MS"/>
            </a:endParaRPr>
          </a:p>
        </p:txBody>
      </p:sp>
      <p:grpSp>
        <p:nvGrpSpPr>
          <p:cNvPr id="732" name="Google Shape;732;p32"/>
          <p:cNvGrpSpPr/>
          <p:nvPr/>
        </p:nvGrpSpPr>
        <p:grpSpPr>
          <a:xfrm>
            <a:off x="8615077" y="1615540"/>
            <a:ext cx="3429664" cy="4795893"/>
            <a:chOff x="8615077" y="1615540"/>
            <a:chExt cx="3429664" cy="4795893"/>
          </a:xfrm>
        </p:grpSpPr>
        <p:sp>
          <p:nvSpPr>
            <p:cNvPr id="733" name="Google Shape;733;p32"/>
            <p:cNvSpPr/>
            <p:nvPr/>
          </p:nvSpPr>
          <p:spPr>
            <a:xfrm>
              <a:off x="8615077" y="1615540"/>
              <a:ext cx="3405956" cy="4795893"/>
            </a:xfrm>
            <a:prstGeom prst="roundRect">
              <a:avLst>
                <a:gd name="adj" fmla="val 16667"/>
              </a:avLst>
            </a:prstGeom>
            <a:solidFill>
              <a:srgbClr val="DEF1D1"/>
            </a:solidFill>
            <a:ln w="19050" cap="rnd" cmpd="sng">
              <a:solidFill>
                <a:srgbClr val="92D05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nvGrpSpPr>
            <p:cNvPr id="734" name="Google Shape;734;p32"/>
            <p:cNvGrpSpPr/>
            <p:nvPr/>
          </p:nvGrpSpPr>
          <p:grpSpPr>
            <a:xfrm>
              <a:off x="8717263" y="1752495"/>
              <a:ext cx="3327478" cy="4351716"/>
              <a:chOff x="8717263" y="1730866"/>
              <a:chExt cx="3327478" cy="4351716"/>
            </a:xfrm>
          </p:grpSpPr>
          <p:sp>
            <p:nvSpPr>
              <p:cNvPr id="735" name="Google Shape;735;p32"/>
              <p:cNvSpPr txBox="1"/>
              <p:nvPr/>
            </p:nvSpPr>
            <p:spPr>
              <a:xfrm>
                <a:off x="8803313" y="1730866"/>
                <a:ext cx="3241428"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u="sng" dirty="0">
                    <a:solidFill>
                      <a:schemeClr val="dk1"/>
                    </a:solidFill>
                    <a:latin typeface="Open Sans"/>
                    <a:ea typeface="Open Sans"/>
                    <a:cs typeface="Open Sans"/>
                    <a:sym typeface="Open Sans"/>
                  </a:rPr>
                  <a:t>The law of reflection:</a:t>
                </a:r>
                <a:endParaRPr sz="2000" b="1" u="sng" dirty="0">
                  <a:solidFill>
                    <a:schemeClr val="dk1"/>
                  </a:solidFill>
                  <a:latin typeface="Open Sans"/>
                  <a:ea typeface="Open Sans"/>
                  <a:cs typeface="Open Sans"/>
                  <a:sym typeface="Open Sans"/>
                </a:endParaRPr>
              </a:p>
            </p:txBody>
          </p:sp>
          <p:sp>
            <p:nvSpPr>
              <p:cNvPr id="736" name="Google Shape;736;p32"/>
              <p:cNvSpPr txBox="1"/>
              <p:nvPr/>
            </p:nvSpPr>
            <p:spPr>
              <a:xfrm>
                <a:off x="8717263" y="2115616"/>
                <a:ext cx="3201584" cy="1477287"/>
              </a:xfrm>
              <a:prstGeom prst="rect">
                <a:avLst/>
              </a:prstGeom>
              <a:noFill/>
              <a:ln>
                <a:noFill/>
              </a:ln>
            </p:spPr>
            <p:txBody>
              <a:bodyPr spcFirstLastPara="1" wrap="square" lIns="91425" tIns="45700" rIns="91425" bIns="45700" anchor="t" anchorCtr="0">
                <a:spAutoFit/>
              </a:bodyPr>
              <a:lstStyle/>
              <a:p>
                <a:pPr marR="0" lvl="0" algn="just" rtl="0">
                  <a:spcBef>
                    <a:spcPts val="0"/>
                  </a:spcBef>
                  <a:spcAft>
                    <a:spcPts val="0"/>
                  </a:spcAft>
                  <a:buClr>
                    <a:schemeClr val="dk1"/>
                  </a:buClr>
                  <a:buSzPts val="2000"/>
                </a:pPr>
                <a:r>
                  <a:rPr lang="en-US" dirty="0">
                    <a:solidFill>
                      <a:schemeClr val="dk1"/>
                    </a:solidFill>
                    <a:latin typeface="Open Sans"/>
                    <a:ea typeface="Open Sans"/>
                    <a:cs typeface="Open Sans"/>
                    <a:sym typeface="Open Sans"/>
                  </a:rPr>
                  <a:t>The angle between the normal and the incident light is equal to the angle between the normal and the reflection light </a:t>
                </a:r>
                <a:endParaRPr dirty="0">
                  <a:solidFill>
                    <a:schemeClr val="dk1"/>
                  </a:solidFill>
                  <a:latin typeface="Open Sans"/>
                  <a:ea typeface="Open Sans"/>
                  <a:cs typeface="Open Sans"/>
                  <a:sym typeface="Open Sans"/>
                </a:endParaRPr>
              </a:p>
            </p:txBody>
          </p:sp>
          <p:pic>
            <p:nvPicPr>
              <p:cNvPr id="737" name="Google Shape;737;p32"/>
              <p:cNvPicPr preferRelativeResize="0"/>
              <p:nvPr/>
            </p:nvPicPr>
            <p:blipFill rotWithShape="1">
              <a:blip r:embed="rId6">
                <a:alphaModFix/>
              </a:blip>
              <a:srcRect/>
              <a:stretch/>
            </p:blipFill>
            <p:spPr>
              <a:xfrm>
                <a:off x="9085815" y="3617930"/>
                <a:ext cx="2464480" cy="2464652"/>
              </a:xfrm>
              <a:prstGeom prst="rect">
                <a:avLst/>
              </a:prstGeom>
              <a:noFill/>
              <a:ln>
                <a:noFill/>
              </a:ln>
            </p:spPr>
          </p:pic>
        </p:grpSp>
      </p:grpSp>
      <p:sp>
        <p:nvSpPr>
          <p:cNvPr id="42"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34</a:t>
            </a:fld>
            <a:endParaRPr lang="zh-HK" alt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741"/>
        <p:cNvGrpSpPr/>
        <p:nvPr/>
      </p:nvGrpSpPr>
      <p:grpSpPr>
        <a:xfrm>
          <a:off x="0" y="0"/>
          <a:ext cx="0" cy="0"/>
          <a:chOff x="0" y="0"/>
          <a:chExt cx="0" cy="0"/>
        </a:xfrm>
      </p:grpSpPr>
      <p:sp>
        <p:nvSpPr>
          <p:cNvPr id="742" name="Google Shape;742;p33"/>
          <p:cNvSpPr/>
          <p:nvPr/>
        </p:nvSpPr>
        <p:spPr>
          <a:xfrm>
            <a:off x="5071640" y="1770958"/>
            <a:ext cx="544270" cy="4096013"/>
          </a:xfrm>
          <a:prstGeom prst="ellipse">
            <a:avLst/>
          </a:prstGeom>
          <a:solidFill>
            <a:srgbClr val="B8E7FC"/>
          </a:solidFill>
          <a:ln w="19050" cap="rnd"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743" name="Google Shape;743;p33"/>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Film Camera</a:t>
            </a:r>
            <a:endParaRPr dirty="0">
              <a:solidFill>
                <a:schemeClr val="accent3">
                  <a:lumMod val="75000"/>
                </a:schemeClr>
              </a:solidFill>
              <a:latin typeface="Myriad Pro" panose="020B0503030403020204" pitchFamily="34" charset="0"/>
              <a:ea typeface="Adobe 黑体 Std R" pitchFamily="34" charset="-128"/>
            </a:endParaRPr>
          </a:p>
        </p:txBody>
      </p:sp>
      <p:cxnSp>
        <p:nvCxnSpPr>
          <p:cNvPr id="744" name="Google Shape;744;p33"/>
          <p:cNvCxnSpPr/>
          <p:nvPr/>
        </p:nvCxnSpPr>
        <p:spPr>
          <a:xfrm rot="10800000" flipH="1">
            <a:off x="1271787" y="3831989"/>
            <a:ext cx="7713808" cy="17455"/>
          </a:xfrm>
          <a:prstGeom prst="straightConnector1">
            <a:avLst/>
          </a:prstGeom>
          <a:noFill/>
          <a:ln w="57150" cap="flat" cmpd="sng">
            <a:solidFill>
              <a:srgbClr val="4C661A"/>
            </a:solidFill>
            <a:prstDash val="solid"/>
            <a:round/>
            <a:headEnd type="none" w="sm" len="sm"/>
            <a:tailEnd type="triangle" w="med" len="med"/>
          </a:ln>
        </p:spPr>
      </p:cxnSp>
      <p:sp>
        <p:nvSpPr>
          <p:cNvPr id="745" name="Google Shape;745;p33"/>
          <p:cNvSpPr/>
          <p:nvPr/>
        </p:nvSpPr>
        <p:spPr>
          <a:xfrm>
            <a:off x="5282000" y="3775935"/>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746" name="Google Shape;746;p33"/>
          <p:cNvSpPr/>
          <p:nvPr/>
        </p:nvSpPr>
        <p:spPr>
          <a:xfrm>
            <a:off x="6746837" y="3777723"/>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747" name="Google Shape;747;p33"/>
          <p:cNvSpPr/>
          <p:nvPr/>
        </p:nvSpPr>
        <p:spPr>
          <a:xfrm>
            <a:off x="8211674" y="3759798"/>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748" name="Google Shape;748;p33"/>
          <p:cNvSpPr/>
          <p:nvPr/>
        </p:nvSpPr>
        <p:spPr>
          <a:xfrm>
            <a:off x="2352326" y="3781053"/>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749" name="Google Shape;749;p33"/>
          <p:cNvSpPr/>
          <p:nvPr/>
        </p:nvSpPr>
        <p:spPr>
          <a:xfrm>
            <a:off x="3817163" y="3763128"/>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cxnSp>
        <p:nvCxnSpPr>
          <p:cNvPr id="750" name="Google Shape;750;p33"/>
          <p:cNvCxnSpPr>
            <a:stCxn id="742" idx="0"/>
            <a:endCxn id="742" idx="4"/>
          </p:cNvCxnSpPr>
          <p:nvPr/>
        </p:nvCxnSpPr>
        <p:spPr>
          <a:xfrm>
            <a:off x="5343775" y="1770958"/>
            <a:ext cx="0" cy="4095900"/>
          </a:xfrm>
          <a:prstGeom prst="straightConnector1">
            <a:avLst/>
          </a:prstGeom>
          <a:noFill/>
          <a:ln w="19050" cap="flat" cmpd="sng">
            <a:solidFill>
              <a:schemeClr val="dk1"/>
            </a:solidFill>
            <a:prstDash val="lgDash"/>
            <a:round/>
            <a:headEnd type="none" w="sm" len="sm"/>
            <a:tailEnd type="none" w="sm" len="sm"/>
          </a:ln>
        </p:spPr>
      </p:cxnSp>
      <p:sp>
        <p:nvSpPr>
          <p:cNvPr id="751" name="Google Shape;751;p33"/>
          <p:cNvSpPr txBox="1"/>
          <p:nvPr/>
        </p:nvSpPr>
        <p:spPr>
          <a:xfrm>
            <a:off x="5282000" y="3851238"/>
            <a:ext cx="29527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O</a:t>
            </a:r>
            <a:endParaRPr sz="1800" b="1">
              <a:solidFill>
                <a:schemeClr val="dk1"/>
              </a:solidFill>
              <a:latin typeface="Open Sans"/>
              <a:ea typeface="Open Sans"/>
              <a:cs typeface="Open Sans"/>
              <a:sym typeface="Open Sans"/>
            </a:endParaRPr>
          </a:p>
        </p:txBody>
      </p:sp>
      <p:sp>
        <p:nvSpPr>
          <p:cNvPr id="752" name="Google Shape;752;p33"/>
          <p:cNvSpPr txBox="1"/>
          <p:nvPr/>
        </p:nvSpPr>
        <p:spPr>
          <a:xfrm>
            <a:off x="6665011" y="3847232"/>
            <a:ext cx="27122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F</a:t>
            </a:r>
            <a:endParaRPr sz="1800" b="1">
              <a:solidFill>
                <a:schemeClr val="dk1"/>
              </a:solidFill>
              <a:latin typeface="Open Sans"/>
              <a:ea typeface="Open Sans"/>
              <a:cs typeface="Open Sans"/>
              <a:sym typeface="Open Sans"/>
            </a:endParaRPr>
          </a:p>
        </p:txBody>
      </p:sp>
      <p:sp>
        <p:nvSpPr>
          <p:cNvPr id="753" name="Google Shape;753;p33"/>
          <p:cNvSpPr txBox="1"/>
          <p:nvPr/>
        </p:nvSpPr>
        <p:spPr>
          <a:xfrm>
            <a:off x="8105802" y="3847232"/>
            <a:ext cx="37221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2F</a:t>
            </a:r>
            <a:endParaRPr sz="1800" b="1">
              <a:solidFill>
                <a:schemeClr val="dk1"/>
              </a:solidFill>
              <a:latin typeface="Open Sans"/>
              <a:ea typeface="Open Sans"/>
              <a:cs typeface="Open Sans"/>
              <a:sym typeface="Open Sans"/>
            </a:endParaRPr>
          </a:p>
        </p:txBody>
      </p:sp>
      <p:sp>
        <p:nvSpPr>
          <p:cNvPr id="754" name="Google Shape;754;p33"/>
          <p:cNvSpPr txBox="1"/>
          <p:nvPr/>
        </p:nvSpPr>
        <p:spPr>
          <a:xfrm>
            <a:off x="3733511" y="3847232"/>
            <a:ext cx="31451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F’</a:t>
            </a:r>
            <a:endParaRPr sz="1800" b="1">
              <a:solidFill>
                <a:schemeClr val="dk1"/>
              </a:solidFill>
              <a:latin typeface="Open Sans"/>
              <a:ea typeface="Open Sans"/>
              <a:cs typeface="Open Sans"/>
              <a:sym typeface="Open Sans"/>
            </a:endParaRPr>
          </a:p>
        </p:txBody>
      </p:sp>
      <p:sp>
        <p:nvSpPr>
          <p:cNvPr id="755" name="Google Shape;755;p33"/>
          <p:cNvSpPr txBox="1"/>
          <p:nvPr/>
        </p:nvSpPr>
        <p:spPr>
          <a:xfrm>
            <a:off x="2225712" y="3847232"/>
            <a:ext cx="41549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2F’</a:t>
            </a:r>
            <a:endParaRPr sz="1800" b="1">
              <a:solidFill>
                <a:schemeClr val="dk1"/>
              </a:solidFill>
              <a:latin typeface="Open Sans"/>
              <a:ea typeface="Open Sans"/>
              <a:cs typeface="Open Sans"/>
              <a:sym typeface="Open Sans"/>
            </a:endParaRPr>
          </a:p>
        </p:txBody>
      </p:sp>
      <p:cxnSp>
        <p:nvCxnSpPr>
          <p:cNvPr id="756" name="Google Shape;756;p33"/>
          <p:cNvCxnSpPr/>
          <p:nvPr/>
        </p:nvCxnSpPr>
        <p:spPr>
          <a:xfrm rot="10800000" flipH="1">
            <a:off x="3103523" y="3331105"/>
            <a:ext cx="2249916" cy="24424"/>
          </a:xfrm>
          <a:prstGeom prst="straightConnector1">
            <a:avLst/>
          </a:prstGeom>
          <a:noFill/>
          <a:ln w="57150" cap="flat" cmpd="sng">
            <a:solidFill>
              <a:srgbClr val="C00000"/>
            </a:solidFill>
            <a:prstDash val="solid"/>
            <a:round/>
            <a:headEnd type="none" w="sm" len="sm"/>
            <a:tailEnd type="triangle" w="med" len="med"/>
          </a:ln>
        </p:spPr>
      </p:cxnSp>
      <p:cxnSp>
        <p:nvCxnSpPr>
          <p:cNvPr id="757" name="Google Shape;757;p33"/>
          <p:cNvCxnSpPr/>
          <p:nvPr/>
        </p:nvCxnSpPr>
        <p:spPr>
          <a:xfrm>
            <a:off x="5326222" y="3325614"/>
            <a:ext cx="4300879" cy="1506984"/>
          </a:xfrm>
          <a:prstGeom prst="straightConnector1">
            <a:avLst/>
          </a:prstGeom>
          <a:noFill/>
          <a:ln w="57150" cap="flat" cmpd="sng">
            <a:solidFill>
              <a:srgbClr val="C00000"/>
            </a:solidFill>
            <a:prstDash val="solid"/>
            <a:round/>
            <a:headEnd type="none" w="sm" len="sm"/>
            <a:tailEnd type="triangle" w="med" len="med"/>
          </a:ln>
        </p:spPr>
      </p:cxnSp>
      <p:cxnSp>
        <p:nvCxnSpPr>
          <p:cNvPr id="758" name="Google Shape;758;p33"/>
          <p:cNvCxnSpPr/>
          <p:nvPr/>
        </p:nvCxnSpPr>
        <p:spPr>
          <a:xfrm>
            <a:off x="3078404" y="3336528"/>
            <a:ext cx="6530837" cy="1463951"/>
          </a:xfrm>
          <a:prstGeom prst="straightConnector1">
            <a:avLst/>
          </a:prstGeom>
          <a:noFill/>
          <a:ln w="57150" cap="flat" cmpd="sng">
            <a:solidFill>
              <a:srgbClr val="FFC000"/>
            </a:solidFill>
            <a:prstDash val="solid"/>
            <a:round/>
            <a:headEnd type="none" w="sm" len="sm"/>
            <a:tailEnd type="triangle" w="med" len="med"/>
          </a:ln>
        </p:spPr>
      </p:cxnSp>
      <p:cxnSp>
        <p:nvCxnSpPr>
          <p:cNvPr id="759" name="Google Shape;759;p33"/>
          <p:cNvCxnSpPr/>
          <p:nvPr/>
        </p:nvCxnSpPr>
        <p:spPr>
          <a:xfrm>
            <a:off x="3112229" y="3366443"/>
            <a:ext cx="2241210" cy="1416912"/>
          </a:xfrm>
          <a:prstGeom prst="straightConnector1">
            <a:avLst/>
          </a:prstGeom>
          <a:noFill/>
          <a:ln w="57150" cap="flat" cmpd="sng">
            <a:solidFill>
              <a:srgbClr val="7030A0"/>
            </a:solidFill>
            <a:prstDash val="solid"/>
            <a:round/>
            <a:headEnd type="none" w="sm" len="sm"/>
            <a:tailEnd type="triangle" w="med" len="med"/>
          </a:ln>
        </p:spPr>
      </p:cxnSp>
      <p:cxnSp>
        <p:nvCxnSpPr>
          <p:cNvPr id="760" name="Google Shape;760;p33"/>
          <p:cNvCxnSpPr/>
          <p:nvPr/>
        </p:nvCxnSpPr>
        <p:spPr>
          <a:xfrm>
            <a:off x="5310470" y="4781206"/>
            <a:ext cx="4332382" cy="0"/>
          </a:xfrm>
          <a:prstGeom prst="straightConnector1">
            <a:avLst/>
          </a:prstGeom>
          <a:noFill/>
          <a:ln w="57150" cap="flat" cmpd="sng">
            <a:solidFill>
              <a:srgbClr val="7030A0"/>
            </a:solidFill>
            <a:prstDash val="solid"/>
            <a:round/>
            <a:headEnd type="none" w="sm" len="sm"/>
            <a:tailEnd type="triangle" w="med" len="med"/>
          </a:ln>
        </p:spPr>
      </p:cxnSp>
      <p:grpSp>
        <p:nvGrpSpPr>
          <p:cNvPr id="761" name="Google Shape;761;p33"/>
          <p:cNvGrpSpPr/>
          <p:nvPr/>
        </p:nvGrpSpPr>
        <p:grpSpPr>
          <a:xfrm>
            <a:off x="8933562" y="2484306"/>
            <a:ext cx="1396603" cy="2787651"/>
            <a:chOff x="4413647" y="2546350"/>
            <a:chExt cx="1396603" cy="2787651"/>
          </a:xfrm>
        </p:grpSpPr>
        <p:cxnSp>
          <p:nvCxnSpPr>
            <p:cNvPr id="762" name="Google Shape;762;p33"/>
            <p:cNvCxnSpPr/>
            <p:nvPr/>
          </p:nvCxnSpPr>
          <p:spPr>
            <a:xfrm>
              <a:off x="4413647" y="2546350"/>
              <a:ext cx="57150" cy="2514600"/>
            </a:xfrm>
            <a:prstGeom prst="straightConnector1">
              <a:avLst/>
            </a:prstGeom>
            <a:noFill/>
            <a:ln w="28575" cap="flat" cmpd="sng">
              <a:solidFill>
                <a:srgbClr val="444026"/>
              </a:solidFill>
              <a:prstDash val="solid"/>
              <a:round/>
              <a:headEnd type="none" w="sm" len="sm"/>
              <a:tailEnd type="none" w="sm" len="sm"/>
            </a:ln>
          </p:spPr>
        </p:cxnSp>
        <p:cxnSp>
          <p:nvCxnSpPr>
            <p:cNvPr id="763" name="Google Shape;763;p33"/>
            <p:cNvCxnSpPr/>
            <p:nvPr/>
          </p:nvCxnSpPr>
          <p:spPr>
            <a:xfrm>
              <a:off x="4449961" y="2546350"/>
              <a:ext cx="1303139" cy="292100"/>
            </a:xfrm>
            <a:prstGeom prst="straightConnector1">
              <a:avLst/>
            </a:prstGeom>
            <a:noFill/>
            <a:ln w="28575" cap="flat" cmpd="sng">
              <a:solidFill>
                <a:srgbClr val="444026"/>
              </a:solidFill>
              <a:prstDash val="solid"/>
              <a:round/>
              <a:headEnd type="none" w="sm" len="sm"/>
              <a:tailEnd type="none" w="sm" len="sm"/>
            </a:ln>
          </p:spPr>
        </p:cxnSp>
        <p:cxnSp>
          <p:nvCxnSpPr>
            <p:cNvPr id="764" name="Google Shape;764;p33"/>
            <p:cNvCxnSpPr/>
            <p:nvPr/>
          </p:nvCxnSpPr>
          <p:spPr>
            <a:xfrm>
              <a:off x="5753100" y="2828925"/>
              <a:ext cx="57150" cy="2505076"/>
            </a:xfrm>
            <a:prstGeom prst="straightConnector1">
              <a:avLst/>
            </a:prstGeom>
            <a:noFill/>
            <a:ln w="28575" cap="flat" cmpd="sng">
              <a:solidFill>
                <a:srgbClr val="444026"/>
              </a:solidFill>
              <a:prstDash val="solid"/>
              <a:round/>
              <a:headEnd type="none" w="sm" len="sm"/>
              <a:tailEnd type="none" w="sm" len="sm"/>
            </a:ln>
          </p:spPr>
        </p:cxnSp>
        <p:cxnSp>
          <p:nvCxnSpPr>
            <p:cNvPr id="765" name="Google Shape;765;p33"/>
            <p:cNvCxnSpPr/>
            <p:nvPr/>
          </p:nvCxnSpPr>
          <p:spPr>
            <a:xfrm>
              <a:off x="4885730" y="2978151"/>
              <a:ext cx="385762" cy="82548"/>
            </a:xfrm>
            <a:prstGeom prst="straightConnector1">
              <a:avLst/>
            </a:prstGeom>
            <a:noFill/>
            <a:ln w="38100" cap="flat" cmpd="sng">
              <a:solidFill>
                <a:srgbClr val="31521B"/>
              </a:solidFill>
              <a:prstDash val="solid"/>
              <a:round/>
              <a:headEnd type="none" w="sm" len="sm"/>
              <a:tailEnd type="none" w="sm" len="sm"/>
            </a:ln>
          </p:spPr>
        </p:cxnSp>
        <p:cxnSp>
          <p:nvCxnSpPr>
            <p:cNvPr id="766" name="Google Shape;766;p33"/>
            <p:cNvCxnSpPr/>
            <p:nvPr/>
          </p:nvCxnSpPr>
          <p:spPr>
            <a:xfrm>
              <a:off x="4885730" y="2981326"/>
              <a:ext cx="57150" cy="1828799"/>
            </a:xfrm>
            <a:prstGeom prst="straightConnector1">
              <a:avLst/>
            </a:prstGeom>
            <a:noFill/>
            <a:ln w="38100" cap="flat" cmpd="sng">
              <a:solidFill>
                <a:srgbClr val="31521B"/>
              </a:solidFill>
              <a:prstDash val="solid"/>
              <a:round/>
              <a:headEnd type="none" w="sm" len="sm"/>
              <a:tailEnd type="none" w="sm" len="sm"/>
            </a:ln>
          </p:spPr>
        </p:cxnSp>
        <p:cxnSp>
          <p:nvCxnSpPr>
            <p:cNvPr id="767" name="Google Shape;767;p33"/>
            <p:cNvCxnSpPr/>
            <p:nvPr/>
          </p:nvCxnSpPr>
          <p:spPr>
            <a:xfrm>
              <a:off x="5271492" y="3060699"/>
              <a:ext cx="66675" cy="1857375"/>
            </a:xfrm>
            <a:prstGeom prst="straightConnector1">
              <a:avLst/>
            </a:prstGeom>
            <a:noFill/>
            <a:ln w="38100" cap="flat" cmpd="sng">
              <a:solidFill>
                <a:srgbClr val="31521B"/>
              </a:solidFill>
              <a:prstDash val="solid"/>
              <a:round/>
              <a:headEnd type="none" w="sm" len="sm"/>
              <a:tailEnd type="none" w="sm" len="sm"/>
            </a:ln>
          </p:spPr>
        </p:cxnSp>
        <p:cxnSp>
          <p:nvCxnSpPr>
            <p:cNvPr id="768" name="Google Shape;768;p33"/>
            <p:cNvCxnSpPr/>
            <p:nvPr/>
          </p:nvCxnSpPr>
          <p:spPr>
            <a:xfrm>
              <a:off x="4942880" y="4818062"/>
              <a:ext cx="395287" cy="119062"/>
            </a:xfrm>
            <a:prstGeom prst="straightConnector1">
              <a:avLst/>
            </a:prstGeom>
            <a:noFill/>
            <a:ln w="38100" cap="flat" cmpd="sng">
              <a:solidFill>
                <a:srgbClr val="31521B"/>
              </a:solidFill>
              <a:prstDash val="solid"/>
              <a:round/>
              <a:headEnd type="none" w="sm" len="sm"/>
              <a:tailEnd type="none" w="sm" len="sm"/>
            </a:ln>
          </p:spPr>
        </p:cxnSp>
        <p:cxnSp>
          <p:nvCxnSpPr>
            <p:cNvPr id="769" name="Google Shape;769;p33"/>
            <p:cNvCxnSpPr/>
            <p:nvPr/>
          </p:nvCxnSpPr>
          <p:spPr>
            <a:xfrm>
              <a:off x="4470797" y="5076826"/>
              <a:ext cx="1339453" cy="257175"/>
            </a:xfrm>
            <a:prstGeom prst="straightConnector1">
              <a:avLst/>
            </a:prstGeom>
            <a:noFill/>
            <a:ln w="38100" cap="flat" cmpd="sng">
              <a:solidFill>
                <a:srgbClr val="1B190F"/>
              </a:solidFill>
              <a:prstDash val="solid"/>
              <a:round/>
              <a:headEnd type="none" w="sm" len="sm"/>
              <a:tailEnd type="none" w="sm" len="sm"/>
            </a:ln>
          </p:spPr>
        </p:cxnSp>
        <p:cxnSp>
          <p:nvCxnSpPr>
            <p:cNvPr id="770" name="Google Shape;770;p33"/>
            <p:cNvCxnSpPr/>
            <p:nvPr/>
          </p:nvCxnSpPr>
          <p:spPr>
            <a:xfrm>
              <a:off x="4927997" y="3921125"/>
              <a:ext cx="360164" cy="85723"/>
            </a:xfrm>
            <a:prstGeom prst="straightConnector1">
              <a:avLst/>
            </a:prstGeom>
            <a:noFill/>
            <a:ln w="38100" cap="flat" cmpd="sng">
              <a:solidFill>
                <a:srgbClr val="31521B"/>
              </a:solidFill>
              <a:prstDash val="solid"/>
              <a:round/>
              <a:headEnd type="none" w="sm" len="sm"/>
              <a:tailEnd type="none" w="sm" len="sm"/>
            </a:ln>
          </p:spPr>
        </p:cxnSp>
        <p:sp>
          <p:nvSpPr>
            <p:cNvPr id="771" name="Google Shape;771;p33"/>
            <p:cNvSpPr/>
            <p:nvPr/>
          </p:nvSpPr>
          <p:spPr>
            <a:xfrm>
              <a:off x="5089326" y="4396581"/>
              <a:ext cx="107156" cy="293686"/>
            </a:xfrm>
            <a:prstGeom prst="ellipse">
              <a:avLst/>
            </a:prstGeom>
            <a:solidFill>
              <a:srgbClr val="C00000"/>
            </a:solidFill>
            <a:ln w="19050" cap="rnd"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772" name="Google Shape;772;p33"/>
            <p:cNvSpPr/>
            <p:nvPr/>
          </p:nvSpPr>
          <p:spPr>
            <a:xfrm>
              <a:off x="5028605" y="3498054"/>
              <a:ext cx="157162" cy="290513"/>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grpSp>
        <p:nvGrpSpPr>
          <p:cNvPr id="773" name="Google Shape;773;p33"/>
          <p:cNvGrpSpPr/>
          <p:nvPr/>
        </p:nvGrpSpPr>
        <p:grpSpPr>
          <a:xfrm>
            <a:off x="3010215" y="3295179"/>
            <a:ext cx="272187" cy="1070538"/>
            <a:chOff x="2828187" y="4257624"/>
            <a:chExt cx="472969" cy="2047710"/>
          </a:xfrm>
        </p:grpSpPr>
        <p:cxnSp>
          <p:nvCxnSpPr>
            <p:cNvPr id="774" name="Google Shape;774;p33"/>
            <p:cNvCxnSpPr/>
            <p:nvPr/>
          </p:nvCxnSpPr>
          <p:spPr>
            <a:xfrm flipH="1">
              <a:off x="2888909" y="6097535"/>
              <a:ext cx="402431" cy="207799"/>
            </a:xfrm>
            <a:prstGeom prst="straightConnector1">
              <a:avLst/>
            </a:prstGeom>
            <a:noFill/>
            <a:ln w="38100" cap="flat" cmpd="sng">
              <a:solidFill>
                <a:srgbClr val="31521B"/>
              </a:solidFill>
              <a:prstDash val="solid"/>
              <a:round/>
              <a:headEnd type="none" w="sm" len="sm"/>
              <a:tailEnd type="none" w="sm" len="sm"/>
            </a:ln>
          </p:spPr>
        </p:cxnSp>
        <p:cxnSp>
          <p:nvCxnSpPr>
            <p:cNvPr id="775" name="Google Shape;775;p33"/>
            <p:cNvCxnSpPr/>
            <p:nvPr/>
          </p:nvCxnSpPr>
          <p:spPr>
            <a:xfrm rot="10800000">
              <a:off x="3244006" y="4257624"/>
              <a:ext cx="57150" cy="1828799"/>
            </a:xfrm>
            <a:prstGeom prst="straightConnector1">
              <a:avLst/>
            </a:prstGeom>
            <a:noFill/>
            <a:ln w="38100" cap="flat" cmpd="sng">
              <a:solidFill>
                <a:srgbClr val="31521B"/>
              </a:solidFill>
              <a:prstDash val="solid"/>
              <a:round/>
              <a:headEnd type="none" w="sm" len="sm"/>
              <a:tailEnd type="none" w="sm" len="sm"/>
            </a:ln>
          </p:spPr>
        </p:cxnSp>
        <p:cxnSp>
          <p:nvCxnSpPr>
            <p:cNvPr id="776" name="Google Shape;776;p33"/>
            <p:cNvCxnSpPr/>
            <p:nvPr/>
          </p:nvCxnSpPr>
          <p:spPr>
            <a:xfrm rot="10800000">
              <a:off x="2828187" y="4447959"/>
              <a:ext cx="66675" cy="1857375"/>
            </a:xfrm>
            <a:prstGeom prst="straightConnector1">
              <a:avLst/>
            </a:prstGeom>
            <a:noFill/>
            <a:ln w="38100" cap="flat" cmpd="sng">
              <a:solidFill>
                <a:srgbClr val="31521B"/>
              </a:solidFill>
              <a:prstDash val="solid"/>
              <a:round/>
              <a:headEnd type="none" w="sm" len="sm"/>
              <a:tailEnd type="none" w="sm" len="sm"/>
            </a:ln>
          </p:spPr>
        </p:cxnSp>
        <p:cxnSp>
          <p:nvCxnSpPr>
            <p:cNvPr id="777" name="Google Shape;777;p33"/>
            <p:cNvCxnSpPr/>
            <p:nvPr/>
          </p:nvCxnSpPr>
          <p:spPr>
            <a:xfrm flipH="1">
              <a:off x="2840423" y="4257624"/>
              <a:ext cx="393768" cy="187160"/>
            </a:xfrm>
            <a:prstGeom prst="straightConnector1">
              <a:avLst/>
            </a:prstGeom>
            <a:noFill/>
            <a:ln w="38100" cap="flat" cmpd="sng">
              <a:solidFill>
                <a:srgbClr val="31521B"/>
              </a:solidFill>
              <a:prstDash val="solid"/>
              <a:round/>
              <a:headEnd type="none" w="sm" len="sm"/>
              <a:tailEnd type="none" w="sm" len="sm"/>
            </a:ln>
          </p:spPr>
        </p:cxnSp>
        <p:cxnSp>
          <p:nvCxnSpPr>
            <p:cNvPr id="778" name="Google Shape;778;p33"/>
            <p:cNvCxnSpPr/>
            <p:nvPr/>
          </p:nvCxnSpPr>
          <p:spPr>
            <a:xfrm flipH="1">
              <a:off x="2884444" y="5154562"/>
              <a:ext cx="364629" cy="222084"/>
            </a:xfrm>
            <a:prstGeom prst="straightConnector1">
              <a:avLst/>
            </a:prstGeom>
            <a:noFill/>
            <a:ln w="38100" cap="flat" cmpd="sng">
              <a:solidFill>
                <a:srgbClr val="31521B"/>
              </a:solidFill>
              <a:prstDash val="solid"/>
              <a:round/>
              <a:headEnd type="none" w="sm" len="sm"/>
              <a:tailEnd type="none" w="sm" len="sm"/>
            </a:ln>
          </p:spPr>
        </p:cxnSp>
        <p:sp>
          <p:nvSpPr>
            <p:cNvPr id="779" name="Google Shape;779;p33"/>
            <p:cNvSpPr/>
            <p:nvPr/>
          </p:nvSpPr>
          <p:spPr>
            <a:xfrm rot="10800000">
              <a:off x="2990508" y="4556475"/>
              <a:ext cx="107156" cy="293686"/>
            </a:xfrm>
            <a:prstGeom prst="ellipse">
              <a:avLst/>
            </a:prstGeom>
            <a:solidFill>
              <a:srgbClr val="C00000"/>
            </a:solidFill>
            <a:ln w="19050" cap="rnd"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780" name="Google Shape;780;p33"/>
            <p:cNvSpPr/>
            <p:nvPr/>
          </p:nvSpPr>
          <p:spPr>
            <a:xfrm rot="10800000">
              <a:off x="3001118" y="5502852"/>
              <a:ext cx="157162" cy="290513"/>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sp>
        <p:nvSpPr>
          <p:cNvPr id="781" name="Google Shape;781;p33"/>
          <p:cNvSpPr txBox="1"/>
          <p:nvPr/>
        </p:nvSpPr>
        <p:spPr>
          <a:xfrm>
            <a:off x="8912726" y="2523956"/>
            <a:ext cx="63579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Open Sans"/>
                <a:ea typeface="Open Sans"/>
                <a:cs typeface="Open Sans"/>
                <a:sym typeface="Open Sans"/>
              </a:rPr>
              <a:t>Film</a:t>
            </a:r>
            <a:endParaRPr sz="1800" b="1" dirty="0">
              <a:solidFill>
                <a:schemeClr val="dk1"/>
              </a:solidFill>
              <a:latin typeface="Open Sans"/>
              <a:ea typeface="Open Sans"/>
              <a:cs typeface="Open Sans"/>
              <a:sym typeface="Open Sans"/>
            </a:endParaRPr>
          </a:p>
        </p:txBody>
      </p:sp>
      <p:sp>
        <p:nvSpPr>
          <p:cNvPr id="782" name="Google Shape;782;p33"/>
          <p:cNvSpPr txBox="1"/>
          <p:nvPr/>
        </p:nvSpPr>
        <p:spPr>
          <a:xfrm>
            <a:off x="777324" y="1429354"/>
            <a:ext cx="4416934" cy="181588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dirty="0">
                <a:solidFill>
                  <a:schemeClr val="dk1"/>
                </a:solidFill>
                <a:latin typeface="Open Sans"/>
                <a:ea typeface="Open Sans"/>
                <a:cs typeface="Open Sans"/>
                <a:sym typeface="Open Sans"/>
              </a:rPr>
              <a:t>How the light from the target is captured </a:t>
            </a:r>
            <a:endParaRPr dirty="0"/>
          </a:p>
          <a:p>
            <a:pPr marL="0" marR="0" lvl="0" indent="0" algn="l" rtl="0">
              <a:spcBef>
                <a:spcPts val="0"/>
              </a:spcBef>
              <a:spcAft>
                <a:spcPts val="0"/>
              </a:spcAft>
              <a:buNone/>
            </a:pPr>
            <a:r>
              <a:rPr lang="en-US" sz="2800" b="1" dirty="0">
                <a:solidFill>
                  <a:schemeClr val="dk1"/>
                </a:solidFill>
                <a:latin typeface="Open Sans"/>
                <a:ea typeface="Open Sans"/>
                <a:cs typeface="Open Sans"/>
                <a:sym typeface="Open Sans"/>
              </a:rPr>
              <a:t>by the film? </a:t>
            </a:r>
            <a:br>
              <a:rPr lang="en-US" sz="2800" b="1" dirty="0">
                <a:solidFill>
                  <a:schemeClr val="dk1"/>
                </a:solidFill>
                <a:latin typeface="Open Sans"/>
                <a:ea typeface="Open Sans"/>
                <a:cs typeface="Open Sans"/>
                <a:sym typeface="Open Sans"/>
              </a:rPr>
            </a:br>
            <a:r>
              <a:rPr lang="en-US" sz="2800" b="1" dirty="0">
                <a:solidFill>
                  <a:srgbClr val="FF0000"/>
                </a:solidFill>
                <a:latin typeface="Open Sans"/>
                <a:ea typeface="Open Sans"/>
                <a:cs typeface="Open Sans"/>
                <a:sym typeface="Open Sans"/>
              </a:rPr>
              <a:t>(Between F’ and 2F’)</a:t>
            </a:r>
            <a:endParaRPr sz="2800" b="1" dirty="0">
              <a:solidFill>
                <a:srgbClr val="FF0000"/>
              </a:solidFill>
              <a:latin typeface="Open Sans"/>
              <a:ea typeface="Open Sans"/>
              <a:cs typeface="Open Sans"/>
              <a:sym typeface="Open Sans"/>
            </a:endParaRPr>
          </a:p>
        </p:txBody>
      </p:sp>
      <p:grpSp>
        <p:nvGrpSpPr>
          <p:cNvPr id="783" name="Google Shape;783;p33"/>
          <p:cNvGrpSpPr/>
          <p:nvPr/>
        </p:nvGrpSpPr>
        <p:grpSpPr>
          <a:xfrm>
            <a:off x="6244667" y="5014782"/>
            <a:ext cx="2688896" cy="1741487"/>
            <a:chOff x="6244666" y="5014782"/>
            <a:chExt cx="3826433" cy="1741487"/>
          </a:xfrm>
        </p:grpSpPr>
        <p:sp>
          <p:nvSpPr>
            <p:cNvPr id="784" name="Google Shape;784;p33"/>
            <p:cNvSpPr/>
            <p:nvPr/>
          </p:nvSpPr>
          <p:spPr>
            <a:xfrm>
              <a:off x="6244666" y="5014782"/>
              <a:ext cx="3826433" cy="1741487"/>
            </a:xfrm>
            <a:prstGeom prst="roundRect">
              <a:avLst>
                <a:gd name="adj" fmla="val 16667"/>
              </a:avLst>
            </a:prstGeom>
            <a:solidFill>
              <a:srgbClr val="EAF5D6"/>
            </a:solidFill>
            <a:ln w="19050" cap="rnd" cmpd="sng">
              <a:solidFill>
                <a:srgbClr val="4C661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nvGrpSpPr>
            <p:cNvPr id="785" name="Google Shape;785;p33"/>
            <p:cNvGrpSpPr/>
            <p:nvPr/>
          </p:nvGrpSpPr>
          <p:grpSpPr>
            <a:xfrm>
              <a:off x="6426130" y="5106454"/>
              <a:ext cx="3484096" cy="1487026"/>
              <a:chOff x="6426130" y="5056940"/>
              <a:chExt cx="3484096" cy="1487026"/>
            </a:xfrm>
          </p:grpSpPr>
          <p:sp>
            <p:nvSpPr>
              <p:cNvPr id="786" name="Google Shape;786;p33"/>
              <p:cNvSpPr txBox="1"/>
              <p:nvPr/>
            </p:nvSpPr>
            <p:spPr>
              <a:xfrm>
                <a:off x="6426130" y="5056940"/>
                <a:ext cx="3484096" cy="400069"/>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u="sng" dirty="0">
                    <a:solidFill>
                      <a:schemeClr val="dk1"/>
                    </a:solidFill>
                    <a:latin typeface="Open Sans"/>
                    <a:ea typeface="Open Sans"/>
                    <a:cs typeface="Open Sans"/>
                    <a:sym typeface="Open Sans"/>
                  </a:rPr>
                  <a:t>The image on the film is:</a:t>
                </a:r>
                <a:endParaRPr sz="2000" b="1" u="sng" dirty="0">
                  <a:solidFill>
                    <a:schemeClr val="dk1"/>
                  </a:solidFill>
                  <a:latin typeface="Open Sans"/>
                  <a:ea typeface="Open Sans"/>
                  <a:cs typeface="Open Sans"/>
                  <a:sym typeface="Open Sans"/>
                </a:endParaRPr>
              </a:p>
            </p:txBody>
          </p:sp>
          <p:sp>
            <p:nvSpPr>
              <p:cNvPr id="787" name="Google Shape;787;p33"/>
              <p:cNvSpPr txBox="1"/>
              <p:nvPr/>
            </p:nvSpPr>
            <p:spPr>
              <a:xfrm>
                <a:off x="6699429" y="5712969"/>
                <a:ext cx="3108647" cy="830997"/>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2400"/>
                  <a:buFont typeface="Arial"/>
                  <a:buChar char="•"/>
                </a:pPr>
                <a:r>
                  <a:rPr lang="en-US" sz="2400">
                    <a:solidFill>
                      <a:schemeClr val="dk1"/>
                    </a:solidFill>
                    <a:latin typeface="Open Sans"/>
                    <a:ea typeface="Open Sans"/>
                    <a:cs typeface="Open Sans"/>
                    <a:sym typeface="Open Sans"/>
                  </a:rPr>
                  <a:t>Inverted</a:t>
                </a:r>
                <a:endParaRPr/>
              </a:p>
              <a:p>
                <a:pPr marL="285750" marR="0" lvl="0" indent="-285750" algn="l" rtl="0">
                  <a:spcBef>
                    <a:spcPts val="0"/>
                  </a:spcBef>
                  <a:spcAft>
                    <a:spcPts val="0"/>
                  </a:spcAft>
                  <a:buClr>
                    <a:schemeClr val="dk1"/>
                  </a:buClr>
                  <a:buSzPts val="2400"/>
                  <a:buFont typeface="Arial"/>
                  <a:buChar char="•"/>
                </a:pPr>
                <a:r>
                  <a:rPr lang="en-US" sz="2400">
                    <a:solidFill>
                      <a:schemeClr val="dk1"/>
                    </a:solidFill>
                    <a:latin typeface="Open Sans"/>
                    <a:ea typeface="Open Sans"/>
                    <a:cs typeface="Open Sans"/>
                    <a:sym typeface="Open Sans"/>
                  </a:rPr>
                  <a:t>Enlarged</a:t>
                </a:r>
                <a:endParaRPr sz="2400">
                  <a:solidFill>
                    <a:schemeClr val="dk1"/>
                  </a:solidFill>
                  <a:latin typeface="Open Sans"/>
                  <a:ea typeface="Open Sans"/>
                  <a:cs typeface="Open Sans"/>
                  <a:sym typeface="Open Sans"/>
                </a:endParaRPr>
              </a:p>
            </p:txBody>
          </p:sp>
        </p:grpSp>
      </p:grpSp>
      <p:sp>
        <p:nvSpPr>
          <p:cNvPr id="788" name="Google Shape;788;p33"/>
          <p:cNvSpPr txBox="1"/>
          <p:nvPr/>
        </p:nvSpPr>
        <p:spPr>
          <a:xfrm>
            <a:off x="5835409" y="1410692"/>
            <a:ext cx="4235691" cy="584775"/>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3200" b="1" u="sng" dirty="0">
                <a:solidFill>
                  <a:schemeClr val="dk1"/>
                </a:solidFill>
                <a:latin typeface="Open Sans"/>
                <a:ea typeface="Open Sans"/>
                <a:cs typeface="Open Sans"/>
                <a:sym typeface="Open Sans"/>
              </a:rPr>
              <a:t>Refraction of light</a:t>
            </a:r>
            <a:endParaRPr sz="3200" b="1" u="sng" dirty="0">
              <a:solidFill>
                <a:schemeClr val="dk1"/>
              </a:solidFill>
              <a:latin typeface="Open Sans"/>
              <a:ea typeface="Open Sans"/>
              <a:cs typeface="Open Sans"/>
              <a:sym typeface="Open Sans"/>
            </a:endParaRPr>
          </a:p>
        </p:txBody>
      </p:sp>
      <p:sp>
        <p:nvSpPr>
          <p:cNvPr id="49"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35</a:t>
            </a:fld>
            <a:endParaRPr lang="zh-HK" alt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92"/>
        <p:cNvGrpSpPr/>
        <p:nvPr/>
      </p:nvGrpSpPr>
      <p:grpSpPr>
        <a:xfrm>
          <a:off x="0" y="0"/>
          <a:ext cx="0" cy="0"/>
          <a:chOff x="0" y="0"/>
          <a:chExt cx="0" cy="0"/>
        </a:xfrm>
      </p:grpSpPr>
      <p:sp>
        <p:nvSpPr>
          <p:cNvPr id="793" name="Google Shape;793;p34"/>
          <p:cNvSpPr/>
          <p:nvPr/>
        </p:nvSpPr>
        <p:spPr>
          <a:xfrm>
            <a:off x="5071640" y="2328508"/>
            <a:ext cx="544270" cy="4096013"/>
          </a:xfrm>
          <a:prstGeom prst="ellipse">
            <a:avLst/>
          </a:prstGeom>
          <a:solidFill>
            <a:srgbClr val="B8E7FC"/>
          </a:solidFill>
          <a:ln w="19050" cap="rnd"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794" name="Google Shape;794;p34"/>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Film Camera</a:t>
            </a:r>
            <a:endParaRPr dirty="0">
              <a:solidFill>
                <a:schemeClr val="accent3">
                  <a:lumMod val="75000"/>
                </a:schemeClr>
              </a:solidFill>
              <a:latin typeface="Myriad Pro" panose="020B0503030403020204" pitchFamily="34" charset="0"/>
              <a:ea typeface="Adobe 黑体 Std R" pitchFamily="34" charset="-128"/>
            </a:endParaRPr>
          </a:p>
        </p:txBody>
      </p:sp>
      <p:cxnSp>
        <p:nvCxnSpPr>
          <p:cNvPr id="795" name="Google Shape;795;p34"/>
          <p:cNvCxnSpPr/>
          <p:nvPr/>
        </p:nvCxnSpPr>
        <p:spPr>
          <a:xfrm rot="10800000" flipH="1">
            <a:off x="1271787" y="4389539"/>
            <a:ext cx="7713808" cy="17455"/>
          </a:xfrm>
          <a:prstGeom prst="straightConnector1">
            <a:avLst/>
          </a:prstGeom>
          <a:noFill/>
          <a:ln w="57150" cap="flat" cmpd="sng">
            <a:solidFill>
              <a:srgbClr val="4C661A"/>
            </a:solidFill>
            <a:prstDash val="solid"/>
            <a:round/>
            <a:headEnd type="none" w="sm" len="sm"/>
            <a:tailEnd type="triangle" w="med" len="med"/>
          </a:ln>
        </p:spPr>
      </p:cxnSp>
      <p:sp>
        <p:nvSpPr>
          <p:cNvPr id="796" name="Google Shape;796;p34"/>
          <p:cNvSpPr/>
          <p:nvPr/>
        </p:nvSpPr>
        <p:spPr>
          <a:xfrm>
            <a:off x="5282000" y="4333485"/>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797" name="Google Shape;797;p34"/>
          <p:cNvSpPr/>
          <p:nvPr/>
        </p:nvSpPr>
        <p:spPr>
          <a:xfrm>
            <a:off x="6746837" y="4335273"/>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798" name="Google Shape;798;p34"/>
          <p:cNvSpPr/>
          <p:nvPr/>
        </p:nvSpPr>
        <p:spPr>
          <a:xfrm>
            <a:off x="8211674" y="4317348"/>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799" name="Google Shape;799;p34"/>
          <p:cNvSpPr/>
          <p:nvPr/>
        </p:nvSpPr>
        <p:spPr>
          <a:xfrm>
            <a:off x="2352326" y="4338603"/>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800" name="Google Shape;800;p34"/>
          <p:cNvSpPr/>
          <p:nvPr/>
        </p:nvSpPr>
        <p:spPr>
          <a:xfrm>
            <a:off x="3817163" y="4320678"/>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cxnSp>
        <p:nvCxnSpPr>
          <p:cNvPr id="801" name="Google Shape;801;p34"/>
          <p:cNvCxnSpPr>
            <a:stCxn id="793" idx="0"/>
            <a:endCxn id="793" idx="4"/>
          </p:cNvCxnSpPr>
          <p:nvPr/>
        </p:nvCxnSpPr>
        <p:spPr>
          <a:xfrm>
            <a:off x="5343775" y="2328508"/>
            <a:ext cx="0" cy="4095900"/>
          </a:xfrm>
          <a:prstGeom prst="straightConnector1">
            <a:avLst/>
          </a:prstGeom>
          <a:noFill/>
          <a:ln w="19050" cap="flat" cmpd="sng">
            <a:solidFill>
              <a:schemeClr val="dk1"/>
            </a:solidFill>
            <a:prstDash val="lgDash"/>
            <a:round/>
            <a:headEnd type="none" w="sm" len="sm"/>
            <a:tailEnd type="none" w="sm" len="sm"/>
          </a:ln>
        </p:spPr>
      </p:cxnSp>
      <p:sp>
        <p:nvSpPr>
          <p:cNvPr id="802" name="Google Shape;802;p34"/>
          <p:cNvSpPr txBox="1"/>
          <p:nvPr/>
        </p:nvSpPr>
        <p:spPr>
          <a:xfrm>
            <a:off x="5282000" y="4408788"/>
            <a:ext cx="29527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O</a:t>
            </a:r>
            <a:endParaRPr sz="1800" b="1">
              <a:solidFill>
                <a:schemeClr val="dk1"/>
              </a:solidFill>
              <a:latin typeface="Open Sans"/>
              <a:ea typeface="Open Sans"/>
              <a:cs typeface="Open Sans"/>
              <a:sym typeface="Open Sans"/>
            </a:endParaRPr>
          </a:p>
        </p:txBody>
      </p:sp>
      <p:sp>
        <p:nvSpPr>
          <p:cNvPr id="803" name="Google Shape;803;p34"/>
          <p:cNvSpPr txBox="1"/>
          <p:nvPr/>
        </p:nvSpPr>
        <p:spPr>
          <a:xfrm>
            <a:off x="6665011" y="4404782"/>
            <a:ext cx="27122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F</a:t>
            </a:r>
            <a:endParaRPr sz="1800" b="1">
              <a:solidFill>
                <a:schemeClr val="dk1"/>
              </a:solidFill>
              <a:latin typeface="Open Sans"/>
              <a:ea typeface="Open Sans"/>
              <a:cs typeface="Open Sans"/>
              <a:sym typeface="Open Sans"/>
            </a:endParaRPr>
          </a:p>
        </p:txBody>
      </p:sp>
      <p:sp>
        <p:nvSpPr>
          <p:cNvPr id="804" name="Google Shape;804;p34"/>
          <p:cNvSpPr txBox="1"/>
          <p:nvPr/>
        </p:nvSpPr>
        <p:spPr>
          <a:xfrm>
            <a:off x="8095840" y="4925203"/>
            <a:ext cx="58250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Open Sans"/>
                <a:ea typeface="Open Sans"/>
                <a:cs typeface="Open Sans"/>
                <a:sym typeface="Open Sans"/>
              </a:rPr>
              <a:t>2F</a:t>
            </a:r>
            <a:endParaRPr sz="1800" b="1" dirty="0">
              <a:solidFill>
                <a:schemeClr val="dk1"/>
              </a:solidFill>
              <a:latin typeface="Open Sans"/>
              <a:ea typeface="Open Sans"/>
              <a:cs typeface="Open Sans"/>
              <a:sym typeface="Open Sans"/>
            </a:endParaRPr>
          </a:p>
        </p:txBody>
      </p:sp>
      <p:sp>
        <p:nvSpPr>
          <p:cNvPr id="805" name="Google Shape;805;p34"/>
          <p:cNvSpPr txBox="1"/>
          <p:nvPr/>
        </p:nvSpPr>
        <p:spPr>
          <a:xfrm>
            <a:off x="3733511" y="4404782"/>
            <a:ext cx="31451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F’</a:t>
            </a:r>
            <a:endParaRPr sz="1800" b="1">
              <a:solidFill>
                <a:schemeClr val="dk1"/>
              </a:solidFill>
              <a:latin typeface="Open Sans"/>
              <a:ea typeface="Open Sans"/>
              <a:cs typeface="Open Sans"/>
              <a:sym typeface="Open Sans"/>
            </a:endParaRPr>
          </a:p>
        </p:txBody>
      </p:sp>
      <p:sp>
        <p:nvSpPr>
          <p:cNvPr id="806" name="Google Shape;806;p34"/>
          <p:cNvSpPr txBox="1"/>
          <p:nvPr/>
        </p:nvSpPr>
        <p:spPr>
          <a:xfrm>
            <a:off x="2187642" y="4901736"/>
            <a:ext cx="54285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Open Sans"/>
                <a:ea typeface="Open Sans"/>
                <a:cs typeface="Open Sans"/>
                <a:sym typeface="Open Sans"/>
              </a:rPr>
              <a:t>2F’</a:t>
            </a:r>
            <a:endParaRPr sz="1800" b="1" dirty="0">
              <a:solidFill>
                <a:schemeClr val="dk1"/>
              </a:solidFill>
              <a:latin typeface="Open Sans"/>
              <a:ea typeface="Open Sans"/>
              <a:cs typeface="Open Sans"/>
              <a:sym typeface="Open Sans"/>
            </a:endParaRPr>
          </a:p>
        </p:txBody>
      </p:sp>
      <p:cxnSp>
        <p:nvCxnSpPr>
          <p:cNvPr id="807" name="Google Shape;807;p34"/>
          <p:cNvCxnSpPr/>
          <p:nvPr/>
        </p:nvCxnSpPr>
        <p:spPr>
          <a:xfrm rot="10800000" flipH="1">
            <a:off x="2377946" y="3927905"/>
            <a:ext cx="2986009" cy="10154"/>
          </a:xfrm>
          <a:prstGeom prst="straightConnector1">
            <a:avLst/>
          </a:prstGeom>
          <a:noFill/>
          <a:ln w="57150" cap="flat" cmpd="sng">
            <a:solidFill>
              <a:srgbClr val="C00000"/>
            </a:solidFill>
            <a:prstDash val="solid"/>
            <a:round/>
            <a:headEnd type="none" w="sm" len="sm"/>
            <a:tailEnd type="triangle" w="med" len="med"/>
          </a:ln>
        </p:spPr>
      </p:cxnSp>
      <p:cxnSp>
        <p:nvCxnSpPr>
          <p:cNvPr id="808" name="Google Shape;808;p34"/>
          <p:cNvCxnSpPr/>
          <p:nvPr/>
        </p:nvCxnSpPr>
        <p:spPr>
          <a:xfrm>
            <a:off x="5331471" y="3918687"/>
            <a:ext cx="2950478" cy="976514"/>
          </a:xfrm>
          <a:prstGeom prst="straightConnector1">
            <a:avLst/>
          </a:prstGeom>
          <a:noFill/>
          <a:ln w="57150" cap="flat" cmpd="sng">
            <a:solidFill>
              <a:srgbClr val="C00000"/>
            </a:solidFill>
            <a:prstDash val="solid"/>
            <a:round/>
            <a:headEnd type="none" w="sm" len="sm"/>
            <a:tailEnd type="triangle" w="med" len="med"/>
          </a:ln>
        </p:spPr>
      </p:cxnSp>
      <p:cxnSp>
        <p:nvCxnSpPr>
          <p:cNvPr id="809" name="Google Shape;809;p34"/>
          <p:cNvCxnSpPr/>
          <p:nvPr/>
        </p:nvCxnSpPr>
        <p:spPr>
          <a:xfrm>
            <a:off x="2397525" y="3932982"/>
            <a:ext cx="5929962" cy="969762"/>
          </a:xfrm>
          <a:prstGeom prst="straightConnector1">
            <a:avLst/>
          </a:prstGeom>
          <a:noFill/>
          <a:ln w="57150" cap="flat" cmpd="sng">
            <a:solidFill>
              <a:srgbClr val="FFC000"/>
            </a:solidFill>
            <a:prstDash val="solid"/>
            <a:round/>
            <a:headEnd type="none" w="sm" len="sm"/>
            <a:tailEnd type="triangle" w="med" len="med"/>
          </a:ln>
        </p:spPr>
      </p:cxnSp>
      <p:cxnSp>
        <p:nvCxnSpPr>
          <p:cNvPr id="810" name="Google Shape;810;p34"/>
          <p:cNvCxnSpPr/>
          <p:nvPr/>
        </p:nvCxnSpPr>
        <p:spPr>
          <a:xfrm>
            <a:off x="2396702" y="3927905"/>
            <a:ext cx="2997444" cy="960826"/>
          </a:xfrm>
          <a:prstGeom prst="straightConnector1">
            <a:avLst/>
          </a:prstGeom>
          <a:noFill/>
          <a:ln w="57150" cap="flat" cmpd="sng">
            <a:solidFill>
              <a:srgbClr val="7030A0"/>
            </a:solidFill>
            <a:prstDash val="solid"/>
            <a:round/>
            <a:headEnd type="none" w="sm" len="sm"/>
            <a:tailEnd type="triangle" w="med" len="med"/>
          </a:ln>
        </p:spPr>
      </p:cxnSp>
      <p:cxnSp>
        <p:nvCxnSpPr>
          <p:cNvPr id="811" name="Google Shape;811;p34"/>
          <p:cNvCxnSpPr/>
          <p:nvPr/>
        </p:nvCxnSpPr>
        <p:spPr>
          <a:xfrm>
            <a:off x="5380178" y="4904538"/>
            <a:ext cx="2924892" cy="7738"/>
          </a:xfrm>
          <a:prstGeom prst="straightConnector1">
            <a:avLst/>
          </a:prstGeom>
          <a:noFill/>
          <a:ln w="57150" cap="flat" cmpd="sng">
            <a:solidFill>
              <a:srgbClr val="7030A0"/>
            </a:solidFill>
            <a:prstDash val="solid"/>
            <a:round/>
            <a:headEnd type="none" w="sm" len="sm"/>
            <a:tailEnd type="triangle" w="med" len="med"/>
          </a:ln>
        </p:spPr>
      </p:cxnSp>
      <p:cxnSp>
        <p:nvCxnSpPr>
          <p:cNvPr id="812" name="Google Shape;812;p34"/>
          <p:cNvCxnSpPr/>
          <p:nvPr/>
        </p:nvCxnSpPr>
        <p:spPr>
          <a:xfrm>
            <a:off x="8950478" y="3029798"/>
            <a:ext cx="57150" cy="2514600"/>
          </a:xfrm>
          <a:prstGeom prst="straightConnector1">
            <a:avLst/>
          </a:prstGeom>
          <a:noFill/>
          <a:ln w="28575" cap="flat" cmpd="sng">
            <a:solidFill>
              <a:srgbClr val="444026"/>
            </a:solidFill>
            <a:prstDash val="solid"/>
            <a:round/>
            <a:headEnd type="none" w="sm" len="sm"/>
            <a:tailEnd type="none" w="sm" len="sm"/>
          </a:ln>
        </p:spPr>
      </p:cxnSp>
      <p:cxnSp>
        <p:nvCxnSpPr>
          <p:cNvPr id="813" name="Google Shape;813;p34"/>
          <p:cNvCxnSpPr/>
          <p:nvPr/>
        </p:nvCxnSpPr>
        <p:spPr>
          <a:xfrm>
            <a:off x="8986792" y="3029798"/>
            <a:ext cx="1303139" cy="292100"/>
          </a:xfrm>
          <a:prstGeom prst="straightConnector1">
            <a:avLst/>
          </a:prstGeom>
          <a:noFill/>
          <a:ln w="28575" cap="flat" cmpd="sng">
            <a:solidFill>
              <a:srgbClr val="444026"/>
            </a:solidFill>
            <a:prstDash val="solid"/>
            <a:round/>
            <a:headEnd type="none" w="sm" len="sm"/>
            <a:tailEnd type="none" w="sm" len="sm"/>
          </a:ln>
        </p:spPr>
      </p:cxnSp>
      <p:cxnSp>
        <p:nvCxnSpPr>
          <p:cNvPr id="814" name="Google Shape;814;p34"/>
          <p:cNvCxnSpPr/>
          <p:nvPr/>
        </p:nvCxnSpPr>
        <p:spPr>
          <a:xfrm>
            <a:off x="10289931" y="3312373"/>
            <a:ext cx="57150" cy="2505076"/>
          </a:xfrm>
          <a:prstGeom prst="straightConnector1">
            <a:avLst/>
          </a:prstGeom>
          <a:noFill/>
          <a:ln w="28575" cap="flat" cmpd="sng">
            <a:solidFill>
              <a:srgbClr val="444026"/>
            </a:solidFill>
            <a:prstDash val="solid"/>
            <a:round/>
            <a:headEnd type="none" w="sm" len="sm"/>
            <a:tailEnd type="none" w="sm" len="sm"/>
          </a:ln>
        </p:spPr>
      </p:cxnSp>
      <p:cxnSp>
        <p:nvCxnSpPr>
          <p:cNvPr id="815" name="Google Shape;815;p34"/>
          <p:cNvCxnSpPr/>
          <p:nvPr/>
        </p:nvCxnSpPr>
        <p:spPr>
          <a:xfrm>
            <a:off x="9007628" y="5560274"/>
            <a:ext cx="1339453" cy="257175"/>
          </a:xfrm>
          <a:prstGeom prst="straightConnector1">
            <a:avLst/>
          </a:prstGeom>
          <a:noFill/>
          <a:ln w="38100" cap="flat" cmpd="sng">
            <a:solidFill>
              <a:srgbClr val="1B190F"/>
            </a:solidFill>
            <a:prstDash val="solid"/>
            <a:round/>
            <a:headEnd type="none" w="sm" len="sm"/>
            <a:tailEnd type="none" w="sm" len="sm"/>
          </a:ln>
        </p:spPr>
      </p:cxnSp>
      <p:grpSp>
        <p:nvGrpSpPr>
          <p:cNvPr id="816" name="Google Shape;816;p34"/>
          <p:cNvGrpSpPr/>
          <p:nvPr/>
        </p:nvGrpSpPr>
        <p:grpSpPr>
          <a:xfrm>
            <a:off x="2260231" y="3878982"/>
            <a:ext cx="272187" cy="1070538"/>
            <a:chOff x="2828187" y="4257624"/>
            <a:chExt cx="472969" cy="2047710"/>
          </a:xfrm>
        </p:grpSpPr>
        <p:cxnSp>
          <p:nvCxnSpPr>
            <p:cNvPr id="817" name="Google Shape;817;p34"/>
            <p:cNvCxnSpPr/>
            <p:nvPr/>
          </p:nvCxnSpPr>
          <p:spPr>
            <a:xfrm flipH="1">
              <a:off x="2888909" y="6097535"/>
              <a:ext cx="402431" cy="207799"/>
            </a:xfrm>
            <a:prstGeom prst="straightConnector1">
              <a:avLst/>
            </a:prstGeom>
            <a:noFill/>
            <a:ln w="38100" cap="flat" cmpd="sng">
              <a:solidFill>
                <a:srgbClr val="31521B"/>
              </a:solidFill>
              <a:prstDash val="solid"/>
              <a:round/>
              <a:headEnd type="none" w="sm" len="sm"/>
              <a:tailEnd type="none" w="sm" len="sm"/>
            </a:ln>
          </p:spPr>
        </p:cxnSp>
        <p:cxnSp>
          <p:nvCxnSpPr>
            <p:cNvPr id="818" name="Google Shape;818;p34"/>
            <p:cNvCxnSpPr/>
            <p:nvPr/>
          </p:nvCxnSpPr>
          <p:spPr>
            <a:xfrm rot="10800000">
              <a:off x="3244006" y="4257624"/>
              <a:ext cx="57150" cy="1828799"/>
            </a:xfrm>
            <a:prstGeom prst="straightConnector1">
              <a:avLst/>
            </a:prstGeom>
            <a:noFill/>
            <a:ln w="38100" cap="flat" cmpd="sng">
              <a:solidFill>
                <a:srgbClr val="31521B"/>
              </a:solidFill>
              <a:prstDash val="solid"/>
              <a:round/>
              <a:headEnd type="none" w="sm" len="sm"/>
              <a:tailEnd type="none" w="sm" len="sm"/>
            </a:ln>
          </p:spPr>
        </p:cxnSp>
        <p:cxnSp>
          <p:nvCxnSpPr>
            <p:cNvPr id="819" name="Google Shape;819;p34"/>
            <p:cNvCxnSpPr/>
            <p:nvPr/>
          </p:nvCxnSpPr>
          <p:spPr>
            <a:xfrm rot="10800000">
              <a:off x="2828187" y="4447959"/>
              <a:ext cx="66675" cy="1857375"/>
            </a:xfrm>
            <a:prstGeom prst="straightConnector1">
              <a:avLst/>
            </a:prstGeom>
            <a:noFill/>
            <a:ln w="38100" cap="flat" cmpd="sng">
              <a:solidFill>
                <a:srgbClr val="31521B"/>
              </a:solidFill>
              <a:prstDash val="solid"/>
              <a:round/>
              <a:headEnd type="none" w="sm" len="sm"/>
              <a:tailEnd type="none" w="sm" len="sm"/>
            </a:ln>
          </p:spPr>
        </p:cxnSp>
        <p:cxnSp>
          <p:nvCxnSpPr>
            <p:cNvPr id="820" name="Google Shape;820;p34"/>
            <p:cNvCxnSpPr/>
            <p:nvPr/>
          </p:nvCxnSpPr>
          <p:spPr>
            <a:xfrm flipH="1">
              <a:off x="2840423" y="4257624"/>
              <a:ext cx="393768" cy="187160"/>
            </a:xfrm>
            <a:prstGeom prst="straightConnector1">
              <a:avLst/>
            </a:prstGeom>
            <a:noFill/>
            <a:ln w="38100" cap="flat" cmpd="sng">
              <a:solidFill>
                <a:srgbClr val="31521B"/>
              </a:solidFill>
              <a:prstDash val="solid"/>
              <a:round/>
              <a:headEnd type="none" w="sm" len="sm"/>
              <a:tailEnd type="none" w="sm" len="sm"/>
            </a:ln>
          </p:spPr>
        </p:cxnSp>
        <p:cxnSp>
          <p:nvCxnSpPr>
            <p:cNvPr id="821" name="Google Shape;821;p34"/>
            <p:cNvCxnSpPr/>
            <p:nvPr/>
          </p:nvCxnSpPr>
          <p:spPr>
            <a:xfrm flipH="1">
              <a:off x="2884444" y="5154562"/>
              <a:ext cx="364629" cy="222084"/>
            </a:xfrm>
            <a:prstGeom prst="straightConnector1">
              <a:avLst/>
            </a:prstGeom>
            <a:noFill/>
            <a:ln w="38100" cap="flat" cmpd="sng">
              <a:solidFill>
                <a:srgbClr val="31521B"/>
              </a:solidFill>
              <a:prstDash val="solid"/>
              <a:round/>
              <a:headEnd type="none" w="sm" len="sm"/>
              <a:tailEnd type="none" w="sm" len="sm"/>
            </a:ln>
          </p:spPr>
        </p:cxnSp>
        <p:sp>
          <p:nvSpPr>
            <p:cNvPr id="822" name="Google Shape;822;p34"/>
            <p:cNvSpPr/>
            <p:nvPr/>
          </p:nvSpPr>
          <p:spPr>
            <a:xfrm rot="10800000">
              <a:off x="2990508" y="4556475"/>
              <a:ext cx="107156" cy="293686"/>
            </a:xfrm>
            <a:prstGeom prst="ellipse">
              <a:avLst/>
            </a:prstGeom>
            <a:solidFill>
              <a:srgbClr val="C00000"/>
            </a:solidFill>
            <a:ln w="19050" cap="rnd"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823" name="Google Shape;823;p34"/>
            <p:cNvSpPr/>
            <p:nvPr/>
          </p:nvSpPr>
          <p:spPr>
            <a:xfrm rot="10800000">
              <a:off x="3001118" y="5502852"/>
              <a:ext cx="157162" cy="290513"/>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sp>
        <p:nvSpPr>
          <p:cNvPr id="824" name="Google Shape;824;p34"/>
          <p:cNvSpPr txBox="1"/>
          <p:nvPr/>
        </p:nvSpPr>
        <p:spPr>
          <a:xfrm>
            <a:off x="9021404" y="3063691"/>
            <a:ext cx="86662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Open Sans"/>
                <a:ea typeface="Open Sans"/>
                <a:cs typeface="Open Sans"/>
                <a:sym typeface="Open Sans"/>
              </a:rPr>
              <a:t>Film</a:t>
            </a:r>
            <a:endParaRPr sz="1800" b="1" dirty="0">
              <a:solidFill>
                <a:schemeClr val="dk1"/>
              </a:solidFill>
              <a:latin typeface="Open Sans"/>
              <a:ea typeface="Open Sans"/>
              <a:cs typeface="Open Sans"/>
              <a:sym typeface="Open Sans"/>
            </a:endParaRPr>
          </a:p>
        </p:txBody>
      </p:sp>
      <p:grpSp>
        <p:nvGrpSpPr>
          <p:cNvPr id="825" name="Google Shape;825;p34"/>
          <p:cNvGrpSpPr/>
          <p:nvPr/>
        </p:nvGrpSpPr>
        <p:grpSpPr>
          <a:xfrm>
            <a:off x="5944032" y="736358"/>
            <a:ext cx="3809568" cy="2006826"/>
            <a:chOff x="5944032" y="736358"/>
            <a:chExt cx="3001056" cy="1752607"/>
          </a:xfrm>
        </p:grpSpPr>
        <p:sp>
          <p:nvSpPr>
            <p:cNvPr id="826" name="Google Shape;826;p34"/>
            <p:cNvSpPr/>
            <p:nvPr/>
          </p:nvSpPr>
          <p:spPr>
            <a:xfrm>
              <a:off x="5944032" y="736358"/>
              <a:ext cx="3001056" cy="1752607"/>
            </a:xfrm>
            <a:prstGeom prst="roundRect">
              <a:avLst>
                <a:gd name="adj" fmla="val 16667"/>
              </a:avLst>
            </a:prstGeom>
            <a:solidFill>
              <a:srgbClr val="EAF5D6"/>
            </a:solidFill>
            <a:ln w="19050" cap="rnd" cmpd="sng">
              <a:solidFill>
                <a:srgbClr val="4C661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nvGrpSpPr>
            <p:cNvPr id="827" name="Google Shape;827;p34"/>
            <p:cNvGrpSpPr/>
            <p:nvPr/>
          </p:nvGrpSpPr>
          <p:grpSpPr>
            <a:xfrm>
              <a:off x="5967329" y="846827"/>
              <a:ext cx="2954463" cy="1531668"/>
              <a:chOff x="6008356" y="755914"/>
              <a:chExt cx="2954463" cy="1531668"/>
            </a:xfrm>
          </p:grpSpPr>
          <p:sp>
            <p:nvSpPr>
              <p:cNvPr id="828" name="Google Shape;828;p34"/>
              <p:cNvSpPr txBox="1"/>
              <p:nvPr/>
            </p:nvSpPr>
            <p:spPr>
              <a:xfrm>
                <a:off x="6008356" y="755914"/>
                <a:ext cx="2954463"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u="sng">
                    <a:solidFill>
                      <a:schemeClr val="dk1"/>
                    </a:solidFill>
                    <a:latin typeface="Open Sans"/>
                    <a:ea typeface="Open Sans"/>
                    <a:cs typeface="Open Sans"/>
                    <a:sym typeface="Open Sans"/>
                  </a:rPr>
                  <a:t>The image on the film is:</a:t>
                </a:r>
                <a:endParaRPr sz="2000" b="1" u="sng">
                  <a:solidFill>
                    <a:schemeClr val="dk1"/>
                  </a:solidFill>
                  <a:latin typeface="Open Sans"/>
                  <a:ea typeface="Open Sans"/>
                  <a:cs typeface="Open Sans"/>
                  <a:sym typeface="Open Sans"/>
                </a:endParaRPr>
              </a:p>
            </p:txBody>
          </p:sp>
          <p:sp>
            <p:nvSpPr>
              <p:cNvPr id="829" name="Google Shape;829;p34"/>
              <p:cNvSpPr txBox="1"/>
              <p:nvPr/>
            </p:nvSpPr>
            <p:spPr>
              <a:xfrm>
                <a:off x="6043819" y="1148809"/>
                <a:ext cx="2883537" cy="1138773"/>
              </a:xfrm>
              <a:prstGeom prst="rect">
                <a:avLst/>
              </a:prstGeom>
              <a:noFill/>
              <a:ln>
                <a:noFill/>
              </a:ln>
            </p:spPr>
            <p:txBody>
              <a:bodyPr spcFirstLastPara="1" wrap="square" lIns="91425" tIns="45700" rIns="91425" bIns="45700" anchor="t" anchorCtr="0">
                <a:spAutoFit/>
              </a:bodyPr>
              <a:lstStyle/>
              <a:p>
                <a:pPr marL="285750" marR="0" lvl="0" indent="-285750" algn="just" rtl="0">
                  <a:spcBef>
                    <a:spcPts val="0"/>
                  </a:spcBef>
                  <a:spcAft>
                    <a:spcPts val="0"/>
                  </a:spcAft>
                  <a:buClr>
                    <a:schemeClr val="dk1"/>
                  </a:buClr>
                  <a:buSzPts val="1700"/>
                  <a:buFont typeface="Arial"/>
                  <a:buChar char="•"/>
                </a:pPr>
                <a:r>
                  <a:rPr lang="en-US" sz="1700" dirty="0">
                    <a:solidFill>
                      <a:schemeClr val="dk1"/>
                    </a:solidFill>
                    <a:latin typeface="Open Sans"/>
                    <a:ea typeface="Open Sans"/>
                    <a:cs typeface="Open Sans"/>
                    <a:sym typeface="Open Sans"/>
                  </a:rPr>
                  <a:t>Not focused on the film</a:t>
                </a:r>
                <a:endParaRPr dirty="0"/>
              </a:p>
              <a:p>
                <a:pPr marL="285750" marR="0" lvl="0" indent="-285750" algn="just" rtl="0">
                  <a:spcBef>
                    <a:spcPts val="0"/>
                  </a:spcBef>
                  <a:spcAft>
                    <a:spcPts val="0"/>
                  </a:spcAft>
                  <a:buClr>
                    <a:schemeClr val="dk1"/>
                  </a:buClr>
                  <a:buSzPts val="1700"/>
                  <a:buFont typeface="Arial"/>
                  <a:buChar char="•"/>
                </a:pPr>
                <a:r>
                  <a:rPr lang="en-US" sz="1700" dirty="0">
                    <a:solidFill>
                      <a:schemeClr val="dk1"/>
                    </a:solidFill>
                    <a:latin typeface="Open Sans"/>
                    <a:ea typeface="Open Sans"/>
                    <a:cs typeface="Open Sans"/>
                    <a:sym typeface="Open Sans"/>
                  </a:rPr>
                  <a:t>Focused in front of the film</a:t>
                </a:r>
                <a:endParaRPr dirty="0"/>
              </a:p>
              <a:p>
                <a:pPr marL="285750" marR="0" lvl="0" indent="-285750" algn="just" rtl="0">
                  <a:spcBef>
                    <a:spcPts val="0"/>
                  </a:spcBef>
                  <a:spcAft>
                    <a:spcPts val="0"/>
                  </a:spcAft>
                  <a:buClr>
                    <a:schemeClr val="dk1"/>
                  </a:buClr>
                  <a:buSzPts val="1700"/>
                  <a:buFont typeface="Arial"/>
                  <a:buChar char="•"/>
                </a:pPr>
                <a:r>
                  <a:rPr lang="en-US" sz="1700" dirty="0">
                    <a:solidFill>
                      <a:schemeClr val="dk1"/>
                    </a:solidFill>
                    <a:latin typeface="Open Sans"/>
                    <a:ea typeface="Open Sans"/>
                    <a:cs typeface="Open Sans"/>
                    <a:sym typeface="Open Sans"/>
                  </a:rPr>
                  <a:t>Need a lens which has longer focal length</a:t>
                </a:r>
                <a:endParaRPr sz="1700" dirty="0">
                  <a:solidFill>
                    <a:schemeClr val="dk1"/>
                  </a:solidFill>
                  <a:latin typeface="Open Sans"/>
                  <a:ea typeface="Open Sans"/>
                  <a:cs typeface="Open Sans"/>
                  <a:sym typeface="Open Sans"/>
                </a:endParaRPr>
              </a:p>
            </p:txBody>
          </p:sp>
        </p:grpSp>
      </p:grpSp>
      <p:grpSp>
        <p:nvGrpSpPr>
          <p:cNvPr id="830" name="Google Shape;830;p34"/>
          <p:cNvGrpSpPr/>
          <p:nvPr/>
        </p:nvGrpSpPr>
        <p:grpSpPr>
          <a:xfrm>
            <a:off x="8129553" y="3863298"/>
            <a:ext cx="288181" cy="1068944"/>
            <a:chOff x="2708986" y="4449151"/>
            <a:chExt cx="452437" cy="1958973"/>
          </a:xfrm>
        </p:grpSpPr>
        <p:cxnSp>
          <p:nvCxnSpPr>
            <p:cNvPr id="831" name="Google Shape;831;p34"/>
            <p:cNvCxnSpPr/>
            <p:nvPr/>
          </p:nvCxnSpPr>
          <p:spPr>
            <a:xfrm>
              <a:off x="2708986" y="4449151"/>
              <a:ext cx="385762" cy="82548"/>
            </a:xfrm>
            <a:prstGeom prst="straightConnector1">
              <a:avLst/>
            </a:prstGeom>
            <a:noFill/>
            <a:ln w="38100" cap="flat" cmpd="sng">
              <a:solidFill>
                <a:srgbClr val="31521B"/>
              </a:solidFill>
              <a:prstDash val="solid"/>
              <a:round/>
              <a:headEnd type="none" w="sm" len="sm"/>
              <a:tailEnd type="none" w="sm" len="sm"/>
            </a:ln>
          </p:spPr>
        </p:cxnSp>
        <p:cxnSp>
          <p:nvCxnSpPr>
            <p:cNvPr id="832" name="Google Shape;832;p34"/>
            <p:cNvCxnSpPr/>
            <p:nvPr/>
          </p:nvCxnSpPr>
          <p:spPr>
            <a:xfrm>
              <a:off x="2708986" y="4452326"/>
              <a:ext cx="57150" cy="1828799"/>
            </a:xfrm>
            <a:prstGeom prst="straightConnector1">
              <a:avLst/>
            </a:prstGeom>
            <a:noFill/>
            <a:ln w="38100" cap="flat" cmpd="sng">
              <a:solidFill>
                <a:srgbClr val="31521B"/>
              </a:solidFill>
              <a:prstDash val="solid"/>
              <a:round/>
              <a:headEnd type="none" w="sm" len="sm"/>
              <a:tailEnd type="none" w="sm" len="sm"/>
            </a:ln>
          </p:spPr>
        </p:cxnSp>
        <p:cxnSp>
          <p:nvCxnSpPr>
            <p:cNvPr id="833" name="Google Shape;833;p34"/>
            <p:cNvCxnSpPr/>
            <p:nvPr/>
          </p:nvCxnSpPr>
          <p:spPr>
            <a:xfrm>
              <a:off x="3094748" y="4531699"/>
              <a:ext cx="66675" cy="1857375"/>
            </a:xfrm>
            <a:prstGeom prst="straightConnector1">
              <a:avLst/>
            </a:prstGeom>
            <a:noFill/>
            <a:ln w="38100" cap="flat" cmpd="sng">
              <a:solidFill>
                <a:srgbClr val="31521B"/>
              </a:solidFill>
              <a:prstDash val="solid"/>
              <a:round/>
              <a:headEnd type="none" w="sm" len="sm"/>
              <a:tailEnd type="none" w="sm" len="sm"/>
            </a:ln>
          </p:spPr>
        </p:cxnSp>
        <p:cxnSp>
          <p:nvCxnSpPr>
            <p:cNvPr id="834" name="Google Shape;834;p34"/>
            <p:cNvCxnSpPr/>
            <p:nvPr/>
          </p:nvCxnSpPr>
          <p:spPr>
            <a:xfrm>
              <a:off x="2766136" y="6289062"/>
              <a:ext cx="395287" cy="119062"/>
            </a:xfrm>
            <a:prstGeom prst="straightConnector1">
              <a:avLst/>
            </a:prstGeom>
            <a:noFill/>
            <a:ln w="38100" cap="flat" cmpd="sng">
              <a:solidFill>
                <a:srgbClr val="31521B"/>
              </a:solidFill>
              <a:prstDash val="solid"/>
              <a:round/>
              <a:headEnd type="none" w="sm" len="sm"/>
              <a:tailEnd type="none" w="sm" len="sm"/>
            </a:ln>
          </p:spPr>
        </p:cxnSp>
        <p:cxnSp>
          <p:nvCxnSpPr>
            <p:cNvPr id="835" name="Google Shape;835;p34"/>
            <p:cNvCxnSpPr/>
            <p:nvPr/>
          </p:nvCxnSpPr>
          <p:spPr>
            <a:xfrm>
              <a:off x="2751253" y="5392125"/>
              <a:ext cx="360164" cy="85723"/>
            </a:xfrm>
            <a:prstGeom prst="straightConnector1">
              <a:avLst/>
            </a:prstGeom>
            <a:noFill/>
            <a:ln w="38100" cap="flat" cmpd="sng">
              <a:solidFill>
                <a:srgbClr val="31521B"/>
              </a:solidFill>
              <a:prstDash val="solid"/>
              <a:round/>
              <a:headEnd type="none" w="sm" len="sm"/>
              <a:tailEnd type="none" w="sm" len="sm"/>
            </a:ln>
          </p:spPr>
        </p:cxnSp>
        <p:sp>
          <p:nvSpPr>
            <p:cNvPr id="836" name="Google Shape;836;p34"/>
            <p:cNvSpPr/>
            <p:nvPr/>
          </p:nvSpPr>
          <p:spPr>
            <a:xfrm>
              <a:off x="2912582" y="5867581"/>
              <a:ext cx="107156" cy="293686"/>
            </a:xfrm>
            <a:prstGeom prst="ellipse">
              <a:avLst/>
            </a:prstGeom>
            <a:solidFill>
              <a:srgbClr val="C00000"/>
            </a:solidFill>
            <a:ln w="19050" cap="rnd"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837" name="Google Shape;837;p34"/>
            <p:cNvSpPr/>
            <p:nvPr/>
          </p:nvSpPr>
          <p:spPr>
            <a:xfrm>
              <a:off x="2851861" y="4969054"/>
              <a:ext cx="157162" cy="290513"/>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sp>
        <p:nvSpPr>
          <p:cNvPr id="838" name="Google Shape;838;p34"/>
          <p:cNvSpPr txBox="1"/>
          <p:nvPr/>
        </p:nvSpPr>
        <p:spPr>
          <a:xfrm>
            <a:off x="677334" y="1492161"/>
            <a:ext cx="4536669" cy="126184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chemeClr val="dk1"/>
                </a:solidFill>
                <a:latin typeface="Open Sans"/>
                <a:ea typeface="Open Sans"/>
                <a:cs typeface="Open Sans"/>
                <a:sym typeface="Open Sans"/>
              </a:rPr>
              <a:t>How the light from the target which is far away from us is captured by the film?</a:t>
            </a:r>
            <a:r>
              <a:rPr lang="en-US" sz="2800" b="1" dirty="0">
                <a:solidFill>
                  <a:schemeClr val="dk1"/>
                </a:solidFill>
                <a:latin typeface="Open Sans"/>
                <a:ea typeface="Open Sans"/>
                <a:cs typeface="Open Sans"/>
                <a:sym typeface="Open Sans"/>
              </a:rPr>
              <a:t> </a:t>
            </a:r>
            <a:r>
              <a:rPr lang="en-US" sz="2400" b="1" dirty="0">
                <a:solidFill>
                  <a:schemeClr val="dk1"/>
                </a:solidFill>
                <a:latin typeface="Open Sans"/>
                <a:ea typeface="Open Sans"/>
                <a:cs typeface="Open Sans"/>
                <a:sym typeface="Open Sans"/>
              </a:rPr>
              <a:t>(</a:t>
            </a:r>
            <a:r>
              <a:rPr lang="en-US" sz="2400" b="1" dirty="0">
                <a:solidFill>
                  <a:srgbClr val="FF0000"/>
                </a:solidFill>
                <a:latin typeface="Open Sans"/>
                <a:ea typeface="Open Sans"/>
                <a:cs typeface="Open Sans"/>
                <a:sym typeface="Open Sans"/>
              </a:rPr>
              <a:t>At 2F’</a:t>
            </a:r>
            <a:r>
              <a:rPr lang="en-US" sz="2400" b="1" dirty="0">
                <a:solidFill>
                  <a:schemeClr val="dk1"/>
                </a:solidFill>
                <a:latin typeface="Open Sans"/>
                <a:ea typeface="Open Sans"/>
                <a:cs typeface="Open Sans"/>
                <a:sym typeface="Open Sans"/>
              </a:rPr>
              <a:t>)</a:t>
            </a:r>
            <a:endParaRPr sz="2800" b="1" dirty="0">
              <a:solidFill>
                <a:schemeClr val="dk1"/>
              </a:solidFill>
              <a:latin typeface="Open Sans"/>
              <a:ea typeface="Open Sans"/>
              <a:cs typeface="Open Sans"/>
              <a:sym typeface="Open Sans"/>
            </a:endParaRPr>
          </a:p>
        </p:txBody>
      </p:sp>
      <p:sp>
        <p:nvSpPr>
          <p:cNvPr id="48"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36</a:t>
            </a:fld>
            <a:endParaRPr lang="zh-HK" alt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42"/>
        <p:cNvGrpSpPr/>
        <p:nvPr/>
      </p:nvGrpSpPr>
      <p:grpSpPr>
        <a:xfrm>
          <a:off x="0" y="0"/>
          <a:ext cx="0" cy="0"/>
          <a:chOff x="0" y="0"/>
          <a:chExt cx="0" cy="0"/>
        </a:xfrm>
      </p:grpSpPr>
      <p:sp>
        <p:nvSpPr>
          <p:cNvPr id="843" name="Google Shape;843;p35"/>
          <p:cNvSpPr/>
          <p:nvPr/>
        </p:nvSpPr>
        <p:spPr>
          <a:xfrm>
            <a:off x="5071640" y="1770958"/>
            <a:ext cx="544270" cy="4096013"/>
          </a:xfrm>
          <a:prstGeom prst="ellipse">
            <a:avLst/>
          </a:prstGeom>
          <a:solidFill>
            <a:srgbClr val="B8E7FC"/>
          </a:solidFill>
          <a:ln w="19050" cap="rnd"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844" name="Google Shape;844;p35"/>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Film Camera</a:t>
            </a:r>
            <a:endParaRPr dirty="0">
              <a:solidFill>
                <a:schemeClr val="accent3">
                  <a:lumMod val="75000"/>
                </a:schemeClr>
              </a:solidFill>
              <a:latin typeface="Myriad Pro" panose="020B0503030403020204" pitchFamily="34" charset="0"/>
              <a:ea typeface="Adobe 黑体 Std R" pitchFamily="34" charset="-128"/>
            </a:endParaRPr>
          </a:p>
        </p:txBody>
      </p:sp>
      <p:cxnSp>
        <p:nvCxnSpPr>
          <p:cNvPr id="845" name="Google Shape;845;p35"/>
          <p:cNvCxnSpPr/>
          <p:nvPr/>
        </p:nvCxnSpPr>
        <p:spPr>
          <a:xfrm rot="10800000" flipH="1">
            <a:off x="1271787" y="3831989"/>
            <a:ext cx="7713808" cy="17455"/>
          </a:xfrm>
          <a:prstGeom prst="straightConnector1">
            <a:avLst/>
          </a:prstGeom>
          <a:noFill/>
          <a:ln w="57150" cap="flat" cmpd="sng">
            <a:solidFill>
              <a:srgbClr val="4C661A"/>
            </a:solidFill>
            <a:prstDash val="solid"/>
            <a:round/>
            <a:headEnd type="none" w="sm" len="sm"/>
            <a:tailEnd type="triangle" w="med" len="med"/>
          </a:ln>
        </p:spPr>
      </p:cxnSp>
      <p:sp>
        <p:nvSpPr>
          <p:cNvPr id="846" name="Google Shape;846;p35"/>
          <p:cNvSpPr/>
          <p:nvPr/>
        </p:nvSpPr>
        <p:spPr>
          <a:xfrm>
            <a:off x="5282000" y="3775935"/>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847" name="Google Shape;847;p35"/>
          <p:cNvSpPr/>
          <p:nvPr/>
        </p:nvSpPr>
        <p:spPr>
          <a:xfrm>
            <a:off x="7070687" y="3777723"/>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848" name="Google Shape;848;p35"/>
          <p:cNvSpPr/>
          <p:nvPr/>
        </p:nvSpPr>
        <p:spPr>
          <a:xfrm>
            <a:off x="3502838" y="3763128"/>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cxnSp>
        <p:nvCxnSpPr>
          <p:cNvPr id="849" name="Google Shape;849;p35"/>
          <p:cNvCxnSpPr>
            <a:stCxn id="843" idx="0"/>
            <a:endCxn id="843" idx="4"/>
          </p:cNvCxnSpPr>
          <p:nvPr/>
        </p:nvCxnSpPr>
        <p:spPr>
          <a:xfrm>
            <a:off x="5343775" y="1770958"/>
            <a:ext cx="0" cy="4095900"/>
          </a:xfrm>
          <a:prstGeom prst="straightConnector1">
            <a:avLst/>
          </a:prstGeom>
          <a:noFill/>
          <a:ln w="19050" cap="flat" cmpd="sng">
            <a:solidFill>
              <a:schemeClr val="dk1"/>
            </a:solidFill>
            <a:prstDash val="lgDash"/>
            <a:round/>
            <a:headEnd type="none" w="sm" len="sm"/>
            <a:tailEnd type="none" w="sm" len="sm"/>
          </a:ln>
        </p:spPr>
      </p:cxnSp>
      <p:sp>
        <p:nvSpPr>
          <p:cNvPr id="850" name="Google Shape;850;p35"/>
          <p:cNvSpPr txBox="1"/>
          <p:nvPr/>
        </p:nvSpPr>
        <p:spPr>
          <a:xfrm>
            <a:off x="5282000" y="3851238"/>
            <a:ext cx="29527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O</a:t>
            </a:r>
            <a:endParaRPr sz="1800" b="1">
              <a:solidFill>
                <a:schemeClr val="dk1"/>
              </a:solidFill>
              <a:latin typeface="Open Sans"/>
              <a:ea typeface="Open Sans"/>
              <a:cs typeface="Open Sans"/>
              <a:sym typeface="Open Sans"/>
            </a:endParaRPr>
          </a:p>
        </p:txBody>
      </p:sp>
      <p:sp>
        <p:nvSpPr>
          <p:cNvPr id="851" name="Google Shape;851;p35"/>
          <p:cNvSpPr txBox="1"/>
          <p:nvPr/>
        </p:nvSpPr>
        <p:spPr>
          <a:xfrm>
            <a:off x="6988861" y="3847232"/>
            <a:ext cx="27122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F</a:t>
            </a:r>
            <a:endParaRPr sz="1800" b="1">
              <a:solidFill>
                <a:schemeClr val="dk1"/>
              </a:solidFill>
              <a:latin typeface="Open Sans"/>
              <a:ea typeface="Open Sans"/>
              <a:cs typeface="Open Sans"/>
              <a:sym typeface="Open Sans"/>
            </a:endParaRPr>
          </a:p>
        </p:txBody>
      </p:sp>
      <p:sp>
        <p:nvSpPr>
          <p:cNvPr id="852" name="Google Shape;852;p35"/>
          <p:cNvSpPr txBox="1"/>
          <p:nvPr/>
        </p:nvSpPr>
        <p:spPr>
          <a:xfrm>
            <a:off x="3419186" y="3847232"/>
            <a:ext cx="31451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F’</a:t>
            </a:r>
            <a:endParaRPr sz="1800" b="1">
              <a:solidFill>
                <a:schemeClr val="dk1"/>
              </a:solidFill>
              <a:latin typeface="Open Sans"/>
              <a:ea typeface="Open Sans"/>
              <a:cs typeface="Open Sans"/>
              <a:sym typeface="Open Sans"/>
            </a:endParaRPr>
          </a:p>
        </p:txBody>
      </p:sp>
      <p:cxnSp>
        <p:nvCxnSpPr>
          <p:cNvPr id="853" name="Google Shape;853;p35"/>
          <p:cNvCxnSpPr/>
          <p:nvPr/>
        </p:nvCxnSpPr>
        <p:spPr>
          <a:xfrm rot="10800000" flipH="1">
            <a:off x="2371907" y="3369241"/>
            <a:ext cx="2986009" cy="10154"/>
          </a:xfrm>
          <a:prstGeom prst="straightConnector1">
            <a:avLst/>
          </a:prstGeom>
          <a:noFill/>
          <a:ln w="57150" cap="flat" cmpd="sng">
            <a:solidFill>
              <a:srgbClr val="C00000"/>
            </a:solidFill>
            <a:prstDash val="solid"/>
            <a:round/>
            <a:headEnd type="none" w="sm" len="sm"/>
            <a:tailEnd type="triangle" w="med" len="med"/>
          </a:ln>
        </p:spPr>
      </p:cxnSp>
      <p:cxnSp>
        <p:nvCxnSpPr>
          <p:cNvPr id="854" name="Google Shape;854;p35"/>
          <p:cNvCxnSpPr/>
          <p:nvPr/>
        </p:nvCxnSpPr>
        <p:spPr>
          <a:xfrm>
            <a:off x="5322232" y="3361631"/>
            <a:ext cx="4381929" cy="1099030"/>
          </a:xfrm>
          <a:prstGeom prst="straightConnector1">
            <a:avLst/>
          </a:prstGeom>
          <a:noFill/>
          <a:ln w="57150" cap="flat" cmpd="sng">
            <a:solidFill>
              <a:srgbClr val="C00000"/>
            </a:solidFill>
            <a:prstDash val="solid"/>
            <a:round/>
            <a:headEnd type="none" w="sm" len="sm"/>
            <a:tailEnd type="triangle" w="med" len="med"/>
          </a:ln>
        </p:spPr>
      </p:cxnSp>
      <p:cxnSp>
        <p:nvCxnSpPr>
          <p:cNvPr id="855" name="Google Shape;855;p35"/>
          <p:cNvCxnSpPr/>
          <p:nvPr/>
        </p:nvCxnSpPr>
        <p:spPr>
          <a:xfrm>
            <a:off x="2345949" y="3385590"/>
            <a:ext cx="7337251" cy="1063977"/>
          </a:xfrm>
          <a:prstGeom prst="straightConnector1">
            <a:avLst/>
          </a:prstGeom>
          <a:noFill/>
          <a:ln w="57150" cap="flat" cmpd="sng">
            <a:solidFill>
              <a:srgbClr val="FFC000"/>
            </a:solidFill>
            <a:prstDash val="solid"/>
            <a:round/>
            <a:headEnd type="none" w="sm" len="sm"/>
            <a:tailEnd type="triangle" w="med" len="med"/>
          </a:ln>
        </p:spPr>
      </p:cxnSp>
      <p:cxnSp>
        <p:nvCxnSpPr>
          <p:cNvPr id="856" name="Google Shape;856;p35"/>
          <p:cNvCxnSpPr/>
          <p:nvPr/>
        </p:nvCxnSpPr>
        <p:spPr>
          <a:xfrm>
            <a:off x="2404197" y="3409810"/>
            <a:ext cx="2967241" cy="1074810"/>
          </a:xfrm>
          <a:prstGeom prst="straightConnector1">
            <a:avLst/>
          </a:prstGeom>
          <a:noFill/>
          <a:ln w="57150" cap="flat" cmpd="sng">
            <a:solidFill>
              <a:srgbClr val="7030A0"/>
            </a:solidFill>
            <a:prstDash val="solid"/>
            <a:round/>
            <a:headEnd type="none" w="sm" len="sm"/>
            <a:tailEnd type="triangle" w="med" len="med"/>
          </a:ln>
        </p:spPr>
      </p:cxnSp>
      <p:cxnSp>
        <p:nvCxnSpPr>
          <p:cNvPr id="857" name="Google Shape;857;p35"/>
          <p:cNvCxnSpPr/>
          <p:nvPr/>
        </p:nvCxnSpPr>
        <p:spPr>
          <a:xfrm>
            <a:off x="5349790" y="4459214"/>
            <a:ext cx="4342479" cy="6362"/>
          </a:xfrm>
          <a:prstGeom prst="straightConnector1">
            <a:avLst/>
          </a:prstGeom>
          <a:noFill/>
          <a:ln w="57150" cap="flat" cmpd="sng">
            <a:solidFill>
              <a:srgbClr val="7030A0"/>
            </a:solidFill>
            <a:prstDash val="solid"/>
            <a:round/>
            <a:headEnd type="none" w="sm" len="sm"/>
            <a:tailEnd type="triangle" w="med" len="med"/>
          </a:ln>
        </p:spPr>
      </p:cxnSp>
      <p:cxnSp>
        <p:nvCxnSpPr>
          <p:cNvPr id="858" name="Google Shape;858;p35"/>
          <p:cNvCxnSpPr/>
          <p:nvPr/>
        </p:nvCxnSpPr>
        <p:spPr>
          <a:xfrm>
            <a:off x="8962416" y="2654326"/>
            <a:ext cx="57150" cy="2514600"/>
          </a:xfrm>
          <a:prstGeom prst="straightConnector1">
            <a:avLst/>
          </a:prstGeom>
          <a:noFill/>
          <a:ln w="28575" cap="flat" cmpd="sng">
            <a:solidFill>
              <a:srgbClr val="444026"/>
            </a:solidFill>
            <a:prstDash val="solid"/>
            <a:round/>
            <a:headEnd type="none" w="sm" len="sm"/>
            <a:tailEnd type="none" w="sm" len="sm"/>
          </a:ln>
        </p:spPr>
      </p:cxnSp>
      <p:cxnSp>
        <p:nvCxnSpPr>
          <p:cNvPr id="859" name="Google Shape;859;p35"/>
          <p:cNvCxnSpPr/>
          <p:nvPr/>
        </p:nvCxnSpPr>
        <p:spPr>
          <a:xfrm>
            <a:off x="8998730" y="2654326"/>
            <a:ext cx="1303139" cy="292100"/>
          </a:xfrm>
          <a:prstGeom prst="straightConnector1">
            <a:avLst/>
          </a:prstGeom>
          <a:noFill/>
          <a:ln w="28575" cap="flat" cmpd="sng">
            <a:solidFill>
              <a:srgbClr val="444026"/>
            </a:solidFill>
            <a:prstDash val="solid"/>
            <a:round/>
            <a:headEnd type="none" w="sm" len="sm"/>
            <a:tailEnd type="none" w="sm" len="sm"/>
          </a:ln>
        </p:spPr>
      </p:cxnSp>
      <p:cxnSp>
        <p:nvCxnSpPr>
          <p:cNvPr id="860" name="Google Shape;860;p35"/>
          <p:cNvCxnSpPr/>
          <p:nvPr/>
        </p:nvCxnSpPr>
        <p:spPr>
          <a:xfrm>
            <a:off x="10301869" y="2936901"/>
            <a:ext cx="57150" cy="2505076"/>
          </a:xfrm>
          <a:prstGeom prst="straightConnector1">
            <a:avLst/>
          </a:prstGeom>
          <a:noFill/>
          <a:ln w="28575" cap="flat" cmpd="sng">
            <a:solidFill>
              <a:srgbClr val="444026"/>
            </a:solidFill>
            <a:prstDash val="solid"/>
            <a:round/>
            <a:headEnd type="none" w="sm" len="sm"/>
            <a:tailEnd type="none" w="sm" len="sm"/>
          </a:ln>
        </p:spPr>
      </p:cxnSp>
      <p:cxnSp>
        <p:nvCxnSpPr>
          <p:cNvPr id="861" name="Google Shape;861;p35"/>
          <p:cNvCxnSpPr/>
          <p:nvPr/>
        </p:nvCxnSpPr>
        <p:spPr>
          <a:xfrm>
            <a:off x="9019566" y="5184802"/>
            <a:ext cx="1339453" cy="257175"/>
          </a:xfrm>
          <a:prstGeom prst="straightConnector1">
            <a:avLst/>
          </a:prstGeom>
          <a:noFill/>
          <a:ln w="38100" cap="flat" cmpd="sng">
            <a:solidFill>
              <a:srgbClr val="1B190F"/>
            </a:solidFill>
            <a:prstDash val="solid"/>
            <a:round/>
            <a:headEnd type="none" w="sm" len="sm"/>
            <a:tailEnd type="none" w="sm" len="sm"/>
          </a:ln>
        </p:spPr>
      </p:cxnSp>
      <p:grpSp>
        <p:nvGrpSpPr>
          <p:cNvPr id="862" name="Google Shape;862;p35"/>
          <p:cNvGrpSpPr/>
          <p:nvPr/>
        </p:nvGrpSpPr>
        <p:grpSpPr>
          <a:xfrm>
            <a:off x="2266903" y="3311963"/>
            <a:ext cx="272187" cy="1070538"/>
            <a:chOff x="2828187" y="4257624"/>
            <a:chExt cx="472969" cy="2047710"/>
          </a:xfrm>
        </p:grpSpPr>
        <p:cxnSp>
          <p:nvCxnSpPr>
            <p:cNvPr id="863" name="Google Shape;863;p35"/>
            <p:cNvCxnSpPr/>
            <p:nvPr/>
          </p:nvCxnSpPr>
          <p:spPr>
            <a:xfrm flipH="1">
              <a:off x="2888909" y="6097535"/>
              <a:ext cx="402431" cy="207799"/>
            </a:xfrm>
            <a:prstGeom prst="straightConnector1">
              <a:avLst/>
            </a:prstGeom>
            <a:noFill/>
            <a:ln w="38100" cap="flat" cmpd="sng">
              <a:solidFill>
                <a:srgbClr val="31521B"/>
              </a:solidFill>
              <a:prstDash val="solid"/>
              <a:round/>
              <a:headEnd type="none" w="sm" len="sm"/>
              <a:tailEnd type="none" w="sm" len="sm"/>
            </a:ln>
          </p:spPr>
        </p:cxnSp>
        <p:cxnSp>
          <p:nvCxnSpPr>
            <p:cNvPr id="864" name="Google Shape;864;p35"/>
            <p:cNvCxnSpPr/>
            <p:nvPr/>
          </p:nvCxnSpPr>
          <p:spPr>
            <a:xfrm rot="10800000">
              <a:off x="3244006" y="4257624"/>
              <a:ext cx="57150" cy="1828799"/>
            </a:xfrm>
            <a:prstGeom prst="straightConnector1">
              <a:avLst/>
            </a:prstGeom>
            <a:noFill/>
            <a:ln w="38100" cap="flat" cmpd="sng">
              <a:solidFill>
                <a:srgbClr val="31521B"/>
              </a:solidFill>
              <a:prstDash val="solid"/>
              <a:round/>
              <a:headEnd type="none" w="sm" len="sm"/>
              <a:tailEnd type="none" w="sm" len="sm"/>
            </a:ln>
          </p:spPr>
        </p:cxnSp>
        <p:cxnSp>
          <p:nvCxnSpPr>
            <p:cNvPr id="865" name="Google Shape;865;p35"/>
            <p:cNvCxnSpPr/>
            <p:nvPr/>
          </p:nvCxnSpPr>
          <p:spPr>
            <a:xfrm rot="10800000">
              <a:off x="2828187" y="4447959"/>
              <a:ext cx="66675" cy="1857375"/>
            </a:xfrm>
            <a:prstGeom prst="straightConnector1">
              <a:avLst/>
            </a:prstGeom>
            <a:noFill/>
            <a:ln w="38100" cap="flat" cmpd="sng">
              <a:solidFill>
                <a:srgbClr val="31521B"/>
              </a:solidFill>
              <a:prstDash val="solid"/>
              <a:round/>
              <a:headEnd type="none" w="sm" len="sm"/>
              <a:tailEnd type="none" w="sm" len="sm"/>
            </a:ln>
          </p:spPr>
        </p:cxnSp>
        <p:cxnSp>
          <p:nvCxnSpPr>
            <p:cNvPr id="866" name="Google Shape;866;p35"/>
            <p:cNvCxnSpPr/>
            <p:nvPr/>
          </p:nvCxnSpPr>
          <p:spPr>
            <a:xfrm flipH="1">
              <a:off x="2840423" y="4257624"/>
              <a:ext cx="393768" cy="187160"/>
            </a:xfrm>
            <a:prstGeom prst="straightConnector1">
              <a:avLst/>
            </a:prstGeom>
            <a:noFill/>
            <a:ln w="38100" cap="flat" cmpd="sng">
              <a:solidFill>
                <a:srgbClr val="31521B"/>
              </a:solidFill>
              <a:prstDash val="solid"/>
              <a:round/>
              <a:headEnd type="none" w="sm" len="sm"/>
              <a:tailEnd type="none" w="sm" len="sm"/>
            </a:ln>
          </p:spPr>
        </p:cxnSp>
        <p:cxnSp>
          <p:nvCxnSpPr>
            <p:cNvPr id="867" name="Google Shape;867;p35"/>
            <p:cNvCxnSpPr/>
            <p:nvPr/>
          </p:nvCxnSpPr>
          <p:spPr>
            <a:xfrm flipH="1">
              <a:off x="2884444" y="5154562"/>
              <a:ext cx="364629" cy="222084"/>
            </a:xfrm>
            <a:prstGeom prst="straightConnector1">
              <a:avLst/>
            </a:prstGeom>
            <a:noFill/>
            <a:ln w="38100" cap="flat" cmpd="sng">
              <a:solidFill>
                <a:srgbClr val="31521B"/>
              </a:solidFill>
              <a:prstDash val="solid"/>
              <a:round/>
              <a:headEnd type="none" w="sm" len="sm"/>
              <a:tailEnd type="none" w="sm" len="sm"/>
            </a:ln>
          </p:spPr>
        </p:cxnSp>
        <p:sp>
          <p:nvSpPr>
            <p:cNvPr id="868" name="Google Shape;868;p35"/>
            <p:cNvSpPr/>
            <p:nvPr/>
          </p:nvSpPr>
          <p:spPr>
            <a:xfrm rot="10800000">
              <a:off x="2990508" y="4556475"/>
              <a:ext cx="107156" cy="293686"/>
            </a:xfrm>
            <a:prstGeom prst="ellipse">
              <a:avLst/>
            </a:prstGeom>
            <a:solidFill>
              <a:srgbClr val="C00000"/>
            </a:solidFill>
            <a:ln w="19050" cap="rnd"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869" name="Google Shape;869;p35"/>
            <p:cNvSpPr/>
            <p:nvPr/>
          </p:nvSpPr>
          <p:spPr>
            <a:xfrm rot="10800000">
              <a:off x="3001118" y="5502852"/>
              <a:ext cx="157162" cy="290513"/>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sp>
        <p:nvSpPr>
          <p:cNvPr id="870" name="Google Shape;870;p35"/>
          <p:cNvSpPr txBox="1"/>
          <p:nvPr/>
        </p:nvSpPr>
        <p:spPr>
          <a:xfrm>
            <a:off x="9033342" y="2688219"/>
            <a:ext cx="68599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Film</a:t>
            </a:r>
            <a:endParaRPr sz="1800" b="1">
              <a:solidFill>
                <a:schemeClr val="dk1"/>
              </a:solidFill>
              <a:latin typeface="Open Sans"/>
              <a:ea typeface="Open Sans"/>
              <a:cs typeface="Open Sans"/>
              <a:sym typeface="Open Sans"/>
            </a:endParaRPr>
          </a:p>
        </p:txBody>
      </p:sp>
      <p:sp>
        <p:nvSpPr>
          <p:cNvPr id="871" name="Google Shape;871;p35"/>
          <p:cNvSpPr txBox="1"/>
          <p:nvPr/>
        </p:nvSpPr>
        <p:spPr>
          <a:xfrm>
            <a:off x="684686" y="1504431"/>
            <a:ext cx="4129585" cy="15696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chemeClr val="dk1"/>
                </a:solidFill>
                <a:latin typeface="Open Sans"/>
                <a:ea typeface="Open Sans"/>
                <a:cs typeface="Open Sans"/>
                <a:sym typeface="Open Sans"/>
              </a:rPr>
              <a:t>How the light from the target which is far away from us is captured by the film? (</a:t>
            </a:r>
            <a:r>
              <a:rPr lang="en-US" sz="2400" b="1" dirty="0">
                <a:solidFill>
                  <a:srgbClr val="FF0000"/>
                </a:solidFill>
                <a:latin typeface="Open Sans"/>
                <a:ea typeface="Open Sans"/>
                <a:cs typeface="Open Sans"/>
                <a:sym typeface="Open Sans"/>
              </a:rPr>
              <a:t>At 2F’</a:t>
            </a:r>
            <a:r>
              <a:rPr lang="en-US" sz="2400" b="1" dirty="0">
                <a:solidFill>
                  <a:schemeClr val="dk1"/>
                </a:solidFill>
                <a:latin typeface="Open Sans"/>
                <a:ea typeface="Open Sans"/>
                <a:cs typeface="Open Sans"/>
                <a:sym typeface="Open Sans"/>
              </a:rPr>
              <a:t>)</a:t>
            </a:r>
            <a:endParaRPr sz="2400" b="1" dirty="0">
              <a:solidFill>
                <a:schemeClr val="dk1"/>
              </a:solidFill>
              <a:latin typeface="Open Sans"/>
              <a:ea typeface="Open Sans"/>
              <a:cs typeface="Open Sans"/>
              <a:sym typeface="Open Sans"/>
            </a:endParaRPr>
          </a:p>
        </p:txBody>
      </p:sp>
      <p:grpSp>
        <p:nvGrpSpPr>
          <p:cNvPr id="872" name="Google Shape;872;p35"/>
          <p:cNvGrpSpPr/>
          <p:nvPr/>
        </p:nvGrpSpPr>
        <p:grpSpPr>
          <a:xfrm>
            <a:off x="5888045" y="635318"/>
            <a:ext cx="3974608" cy="1949254"/>
            <a:chOff x="5888045" y="635318"/>
            <a:chExt cx="3211636" cy="1752607"/>
          </a:xfrm>
        </p:grpSpPr>
        <p:sp>
          <p:nvSpPr>
            <p:cNvPr id="873" name="Google Shape;873;p35"/>
            <p:cNvSpPr/>
            <p:nvPr/>
          </p:nvSpPr>
          <p:spPr>
            <a:xfrm>
              <a:off x="5888045" y="635318"/>
              <a:ext cx="3211636" cy="1752607"/>
            </a:xfrm>
            <a:prstGeom prst="roundRect">
              <a:avLst>
                <a:gd name="adj" fmla="val 16667"/>
              </a:avLst>
            </a:prstGeom>
            <a:solidFill>
              <a:srgbClr val="EAF5D6"/>
            </a:solidFill>
            <a:ln w="19050" cap="rnd" cmpd="sng">
              <a:solidFill>
                <a:srgbClr val="4C661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nvGrpSpPr>
            <p:cNvPr id="874" name="Google Shape;874;p35"/>
            <p:cNvGrpSpPr/>
            <p:nvPr/>
          </p:nvGrpSpPr>
          <p:grpSpPr>
            <a:xfrm>
              <a:off x="6003848" y="745787"/>
              <a:ext cx="2980031" cy="1531668"/>
              <a:chOff x="5972025" y="654874"/>
              <a:chExt cx="2980031" cy="1531668"/>
            </a:xfrm>
          </p:grpSpPr>
          <p:sp>
            <p:nvSpPr>
              <p:cNvPr id="875" name="Google Shape;875;p35"/>
              <p:cNvSpPr txBox="1"/>
              <p:nvPr/>
            </p:nvSpPr>
            <p:spPr>
              <a:xfrm>
                <a:off x="5984809" y="654874"/>
                <a:ext cx="2954463"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u="sng">
                    <a:solidFill>
                      <a:schemeClr val="dk1"/>
                    </a:solidFill>
                    <a:latin typeface="Open Sans"/>
                    <a:ea typeface="Open Sans"/>
                    <a:cs typeface="Open Sans"/>
                    <a:sym typeface="Open Sans"/>
                  </a:rPr>
                  <a:t>The image on the film is:</a:t>
                </a:r>
                <a:endParaRPr sz="2000" b="1" u="sng">
                  <a:solidFill>
                    <a:schemeClr val="dk1"/>
                  </a:solidFill>
                  <a:latin typeface="Open Sans"/>
                  <a:ea typeface="Open Sans"/>
                  <a:cs typeface="Open Sans"/>
                  <a:sym typeface="Open Sans"/>
                </a:endParaRPr>
              </a:p>
            </p:txBody>
          </p:sp>
          <p:sp>
            <p:nvSpPr>
              <p:cNvPr id="876" name="Google Shape;876;p35"/>
              <p:cNvSpPr txBox="1"/>
              <p:nvPr/>
            </p:nvSpPr>
            <p:spPr>
              <a:xfrm>
                <a:off x="5972025" y="1047769"/>
                <a:ext cx="2980031" cy="1138773"/>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700"/>
                  <a:buFont typeface="Arial"/>
                  <a:buChar char="•"/>
                </a:pPr>
                <a:r>
                  <a:rPr lang="en-US" sz="1700" dirty="0">
                    <a:solidFill>
                      <a:schemeClr val="dk1"/>
                    </a:solidFill>
                    <a:latin typeface="Open Sans"/>
                    <a:ea typeface="Open Sans"/>
                    <a:cs typeface="Open Sans"/>
                    <a:sym typeface="Open Sans"/>
                  </a:rPr>
                  <a:t>Need a lens which have different focal length</a:t>
                </a:r>
                <a:endParaRPr dirty="0"/>
              </a:p>
              <a:p>
                <a:pPr marL="285750" marR="0" lvl="0" indent="-285750" algn="l" rtl="0">
                  <a:spcBef>
                    <a:spcPts val="0"/>
                  </a:spcBef>
                  <a:spcAft>
                    <a:spcPts val="0"/>
                  </a:spcAft>
                  <a:buClr>
                    <a:schemeClr val="dk1"/>
                  </a:buClr>
                  <a:buSzPts val="1700"/>
                  <a:buFont typeface="Arial"/>
                  <a:buChar char="•"/>
                </a:pPr>
                <a:r>
                  <a:rPr lang="en-US" sz="1700" dirty="0">
                    <a:solidFill>
                      <a:schemeClr val="dk1"/>
                    </a:solidFill>
                    <a:latin typeface="Open Sans"/>
                    <a:ea typeface="Open Sans"/>
                    <a:cs typeface="Open Sans"/>
                    <a:sym typeface="Open Sans"/>
                  </a:rPr>
                  <a:t>In order to focus the image on the film</a:t>
                </a:r>
                <a:endParaRPr dirty="0"/>
              </a:p>
            </p:txBody>
          </p:sp>
        </p:grpSp>
      </p:grpSp>
      <p:sp>
        <p:nvSpPr>
          <p:cNvPr id="877" name="Google Shape;877;p35"/>
          <p:cNvSpPr txBox="1"/>
          <p:nvPr/>
        </p:nvSpPr>
        <p:spPr>
          <a:xfrm>
            <a:off x="3733511" y="3847232"/>
            <a:ext cx="31451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rgbClr val="A5A5A5"/>
                </a:solidFill>
                <a:latin typeface="Open Sans"/>
                <a:ea typeface="Open Sans"/>
                <a:cs typeface="Open Sans"/>
                <a:sym typeface="Open Sans"/>
              </a:rPr>
              <a:t>F’</a:t>
            </a:r>
            <a:endParaRPr sz="1800" b="1">
              <a:solidFill>
                <a:srgbClr val="A5A5A5"/>
              </a:solidFill>
              <a:latin typeface="Open Sans"/>
              <a:ea typeface="Open Sans"/>
              <a:cs typeface="Open Sans"/>
              <a:sym typeface="Open Sans"/>
            </a:endParaRPr>
          </a:p>
        </p:txBody>
      </p:sp>
      <p:sp>
        <p:nvSpPr>
          <p:cNvPr id="878" name="Google Shape;878;p35"/>
          <p:cNvSpPr txBox="1"/>
          <p:nvPr/>
        </p:nvSpPr>
        <p:spPr>
          <a:xfrm>
            <a:off x="6665011" y="3847232"/>
            <a:ext cx="27122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rgbClr val="A5A5A5"/>
                </a:solidFill>
                <a:latin typeface="Open Sans"/>
                <a:ea typeface="Open Sans"/>
                <a:cs typeface="Open Sans"/>
                <a:sym typeface="Open Sans"/>
              </a:rPr>
              <a:t>F</a:t>
            </a:r>
            <a:endParaRPr sz="1800" b="1">
              <a:solidFill>
                <a:srgbClr val="A5A5A5"/>
              </a:solidFill>
              <a:latin typeface="Open Sans"/>
              <a:ea typeface="Open Sans"/>
              <a:cs typeface="Open Sans"/>
              <a:sym typeface="Open Sans"/>
            </a:endParaRPr>
          </a:p>
        </p:txBody>
      </p:sp>
      <p:sp>
        <p:nvSpPr>
          <p:cNvPr id="879" name="Google Shape;879;p35"/>
          <p:cNvSpPr/>
          <p:nvPr/>
        </p:nvSpPr>
        <p:spPr>
          <a:xfrm>
            <a:off x="6735299" y="3769323"/>
            <a:ext cx="107576" cy="118334"/>
          </a:xfrm>
          <a:prstGeom prst="ellipse">
            <a:avLst/>
          </a:prstGeom>
          <a:solidFill>
            <a:srgbClr val="A5A5A5"/>
          </a:solidFill>
          <a:ln w="19050" cap="rnd"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880" name="Google Shape;880;p35"/>
          <p:cNvSpPr/>
          <p:nvPr/>
        </p:nvSpPr>
        <p:spPr>
          <a:xfrm>
            <a:off x="3811124" y="3769323"/>
            <a:ext cx="107576" cy="118334"/>
          </a:xfrm>
          <a:prstGeom prst="ellipse">
            <a:avLst/>
          </a:prstGeom>
          <a:solidFill>
            <a:srgbClr val="BFBFBF"/>
          </a:solidFill>
          <a:ln w="19050" cap="rnd" cmpd="sng">
            <a:solidFill>
              <a:srgbClr val="BFBFB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nvGrpSpPr>
          <p:cNvPr id="881" name="Google Shape;881;p35"/>
          <p:cNvGrpSpPr/>
          <p:nvPr/>
        </p:nvGrpSpPr>
        <p:grpSpPr>
          <a:xfrm>
            <a:off x="9410216" y="3037502"/>
            <a:ext cx="452437" cy="1507790"/>
            <a:chOff x="9397081" y="3430279"/>
            <a:chExt cx="452437" cy="1958973"/>
          </a:xfrm>
        </p:grpSpPr>
        <p:cxnSp>
          <p:nvCxnSpPr>
            <p:cNvPr id="882" name="Google Shape;882;p35"/>
            <p:cNvCxnSpPr/>
            <p:nvPr/>
          </p:nvCxnSpPr>
          <p:spPr>
            <a:xfrm>
              <a:off x="9397081" y="3430279"/>
              <a:ext cx="385762" cy="82548"/>
            </a:xfrm>
            <a:prstGeom prst="straightConnector1">
              <a:avLst/>
            </a:prstGeom>
            <a:noFill/>
            <a:ln w="38100" cap="flat" cmpd="sng">
              <a:solidFill>
                <a:srgbClr val="31521B"/>
              </a:solidFill>
              <a:prstDash val="solid"/>
              <a:round/>
              <a:headEnd type="none" w="sm" len="sm"/>
              <a:tailEnd type="none" w="sm" len="sm"/>
            </a:ln>
          </p:spPr>
        </p:cxnSp>
        <p:cxnSp>
          <p:nvCxnSpPr>
            <p:cNvPr id="883" name="Google Shape;883;p35"/>
            <p:cNvCxnSpPr/>
            <p:nvPr/>
          </p:nvCxnSpPr>
          <p:spPr>
            <a:xfrm>
              <a:off x="9397081" y="3433454"/>
              <a:ext cx="57150" cy="1828799"/>
            </a:xfrm>
            <a:prstGeom prst="straightConnector1">
              <a:avLst/>
            </a:prstGeom>
            <a:noFill/>
            <a:ln w="38100" cap="flat" cmpd="sng">
              <a:solidFill>
                <a:srgbClr val="31521B"/>
              </a:solidFill>
              <a:prstDash val="solid"/>
              <a:round/>
              <a:headEnd type="none" w="sm" len="sm"/>
              <a:tailEnd type="none" w="sm" len="sm"/>
            </a:ln>
          </p:spPr>
        </p:cxnSp>
        <p:cxnSp>
          <p:nvCxnSpPr>
            <p:cNvPr id="884" name="Google Shape;884;p35"/>
            <p:cNvCxnSpPr/>
            <p:nvPr/>
          </p:nvCxnSpPr>
          <p:spPr>
            <a:xfrm>
              <a:off x="9782843" y="3512827"/>
              <a:ext cx="66675" cy="1857375"/>
            </a:xfrm>
            <a:prstGeom prst="straightConnector1">
              <a:avLst/>
            </a:prstGeom>
            <a:noFill/>
            <a:ln w="38100" cap="flat" cmpd="sng">
              <a:solidFill>
                <a:srgbClr val="31521B"/>
              </a:solidFill>
              <a:prstDash val="solid"/>
              <a:round/>
              <a:headEnd type="none" w="sm" len="sm"/>
              <a:tailEnd type="none" w="sm" len="sm"/>
            </a:ln>
          </p:spPr>
        </p:cxnSp>
        <p:cxnSp>
          <p:nvCxnSpPr>
            <p:cNvPr id="885" name="Google Shape;885;p35"/>
            <p:cNvCxnSpPr/>
            <p:nvPr/>
          </p:nvCxnSpPr>
          <p:spPr>
            <a:xfrm>
              <a:off x="9454231" y="5270190"/>
              <a:ext cx="395287" cy="119062"/>
            </a:xfrm>
            <a:prstGeom prst="straightConnector1">
              <a:avLst/>
            </a:prstGeom>
            <a:noFill/>
            <a:ln w="38100" cap="flat" cmpd="sng">
              <a:solidFill>
                <a:srgbClr val="31521B"/>
              </a:solidFill>
              <a:prstDash val="solid"/>
              <a:round/>
              <a:headEnd type="none" w="sm" len="sm"/>
              <a:tailEnd type="none" w="sm" len="sm"/>
            </a:ln>
          </p:spPr>
        </p:cxnSp>
        <p:cxnSp>
          <p:nvCxnSpPr>
            <p:cNvPr id="886" name="Google Shape;886;p35"/>
            <p:cNvCxnSpPr/>
            <p:nvPr/>
          </p:nvCxnSpPr>
          <p:spPr>
            <a:xfrm>
              <a:off x="9439348" y="4373253"/>
              <a:ext cx="360164" cy="85723"/>
            </a:xfrm>
            <a:prstGeom prst="straightConnector1">
              <a:avLst/>
            </a:prstGeom>
            <a:noFill/>
            <a:ln w="38100" cap="flat" cmpd="sng">
              <a:solidFill>
                <a:srgbClr val="31521B"/>
              </a:solidFill>
              <a:prstDash val="solid"/>
              <a:round/>
              <a:headEnd type="none" w="sm" len="sm"/>
              <a:tailEnd type="none" w="sm" len="sm"/>
            </a:ln>
          </p:spPr>
        </p:cxnSp>
        <p:sp>
          <p:nvSpPr>
            <p:cNvPr id="887" name="Google Shape;887;p35"/>
            <p:cNvSpPr/>
            <p:nvPr/>
          </p:nvSpPr>
          <p:spPr>
            <a:xfrm>
              <a:off x="9600677" y="4848709"/>
              <a:ext cx="107156" cy="293686"/>
            </a:xfrm>
            <a:prstGeom prst="ellipse">
              <a:avLst/>
            </a:prstGeom>
            <a:solidFill>
              <a:srgbClr val="C00000"/>
            </a:solidFill>
            <a:ln w="19050" cap="rnd"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888" name="Google Shape;888;p35"/>
            <p:cNvSpPr/>
            <p:nvPr/>
          </p:nvSpPr>
          <p:spPr>
            <a:xfrm>
              <a:off x="9539956" y="3950182"/>
              <a:ext cx="157162" cy="290513"/>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sp>
        <p:nvSpPr>
          <p:cNvPr id="889" name="Google Shape;889;p35"/>
          <p:cNvSpPr/>
          <p:nvPr/>
        </p:nvSpPr>
        <p:spPr>
          <a:xfrm>
            <a:off x="783418" y="5833021"/>
            <a:ext cx="8830394" cy="494221"/>
          </a:xfrm>
          <a:prstGeom prst="roundRect">
            <a:avLst>
              <a:gd name="adj" fmla="val 16667"/>
            </a:avLst>
          </a:prstGeom>
          <a:solidFill>
            <a:srgbClr val="EAF5D6"/>
          </a:solidFill>
          <a:ln w="19050" cap="rnd" cmpd="sng">
            <a:solidFill>
              <a:srgbClr val="4C661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890" name="Google Shape;890;p35"/>
          <p:cNvSpPr txBox="1"/>
          <p:nvPr/>
        </p:nvSpPr>
        <p:spPr>
          <a:xfrm>
            <a:off x="783418" y="5874405"/>
            <a:ext cx="9292437" cy="40011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2000">
                <a:solidFill>
                  <a:schemeClr val="dk1"/>
                </a:solidFill>
                <a:latin typeface="Open Sans"/>
                <a:ea typeface="Open Sans"/>
                <a:cs typeface="Open Sans"/>
                <a:sym typeface="Open Sans"/>
              </a:rPr>
              <a:t>Which will you use, a thinner or thicker lens, in order to have a bigger F? </a:t>
            </a:r>
            <a:endParaRPr sz="2000">
              <a:solidFill>
                <a:schemeClr val="dk1"/>
              </a:solidFill>
              <a:latin typeface="Open Sans"/>
              <a:ea typeface="Open Sans"/>
              <a:cs typeface="Open Sans"/>
              <a:sym typeface="Open Sans"/>
            </a:endParaRPr>
          </a:p>
        </p:txBody>
      </p:sp>
      <p:sp>
        <p:nvSpPr>
          <p:cNvPr id="891" name="Google Shape;891;p35"/>
          <p:cNvSpPr txBox="1"/>
          <p:nvPr/>
        </p:nvSpPr>
        <p:spPr>
          <a:xfrm>
            <a:off x="1906733" y="3847232"/>
            <a:ext cx="493492"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Open Sans"/>
                <a:ea typeface="Open Sans"/>
                <a:cs typeface="Open Sans"/>
                <a:sym typeface="Open Sans"/>
              </a:rPr>
              <a:t>2F’</a:t>
            </a:r>
            <a:endParaRPr sz="1800" b="1" dirty="0">
              <a:solidFill>
                <a:schemeClr val="dk1"/>
              </a:solidFill>
              <a:latin typeface="Open Sans"/>
              <a:ea typeface="Open Sans"/>
              <a:cs typeface="Open Sans"/>
              <a:sym typeface="Open San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95"/>
        <p:cNvGrpSpPr/>
        <p:nvPr/>
      </p:nvGrpSpPr>
      <p:grpSpPr>
        <a:xfrm>
          <a:off x="0" y="0"/>
          <a:ext cx="0" cy="0"/>
          <a:chOff x="0" y="0"/>
          <a:chExt cx="0" cy="0"/>
        </a:xfrm>
      </p:grpSpPr>
      <p:sp>
        <p:nvSpPr>
          <p:cNvPr id="896" name="Google Shape;896;p36"/>
          <p:cNvSpPr/>
          <p:nvPr/>
        </p:nvSpPr>
        <p:spPr>
          <a:xfrm>
            <a:off x="9621109" y="4094612"/>
            <a:ext cx="480518" cy="2282747"/>
          </a:xfrm>
          <a:prstGeom prst="ellipse">
            <a:avLst/>
          </a:prstGeom>
          <a:solidFill>
            <a:srgbClr val="95DBFB"/>
          </a:solidFill>
          <a:ln w="19050" cap="rnd" cmpd="sng">
            <a:solidFill>
              <a:srgbClr val="08A5E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897" name="Google Shape;897;p36"/>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Film Camera</a:t>
            </a:r>
            <a:endParaRPr dirty="0">
              <a:solidFill>
                <a:schemeClr val="accent3">
                  <a:lumMod val="75000"/>
                </a:schemeClr>
              </a:solidFill>
              <a:latin typeface="Myriad Pro" panose="020B0503030403020204" pitchFamily="34" charset="0"/>
              <a:ea typeface="Adobe 黑体 Std R" pitchFamily="34" charset="-128"/>
            </a:endParaRPr>
          </a:p>
        </p:txBody>
      </p:sp>
      <p:sp>
        <p:nvSpPr>
          <p:cNvPr id="898" name="Google Shape;898;p36"/>
          <p:cNvSpPr txBox="1"/>
          <p:nvPr/>
        </p:nvSpPr>
        <p:spPr>
          <a:xfrm>
            <a:off x="393404" y="1668775"/>
            <a:ext cx="6903211" cy="1938992"/>
          </a:xfrm>
          <a:prstGeom prst="rect">
            <a:avLst/>
          </a:prstGeom>
          <a:solidFill>
            <a:schemeClr val="bg2">
              <a:lumMod val="90000"/>
            </a:schemeClr>
          </a:solid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2000"/>
              <a:buFont typeface="Arial"/>
              <a:buChar char="•"/>
            </a:pPr>
            <a:r>
              <a:rPr lang="en-US" sz="2000" b="1" dirty="0">
                <a:solidFill>
                  <a:schemeClr val="dk1"/>
                </a:solidFill>
                <a:latin typeface="Open Sans"/>
                <a:ea typeface="Open Sans"/>
                <a:cs typeface="Open Sans"/>
                <a:sym typeface="Open Sans"/>
              </a:rPr>
              <a:t>Thinner lens: </a:t>
            </a:r>
            <a:endParaRPr dirty="0"/>
          </a:p>
          <a:p>
            <a:pPr marL="742950" marR="0" lvl="1" indent="-285750" algn="l" rtl="0">
              <a:spcBef>
                <a:spcPts val="0"/>
              </a:spcBef>
              <a:spcAft>
                <a:spcPts val="0"/>
              </a:spcAft>
              <a:buClr>
                <a:schemeClr val="dk1"/>
              </a:buClr>
              <a:buSzPts val="2000"/>
              <a:buFont typeface="Arial"/>
              <a:buChar char="•"/>
            </a:pPr>
            <a:r>
              <a:rPr lang="en-US" sz="2000" b="0" i="0" u="none" strike="noStrike" cap="none" dirty="0">
                <a:solidFill>
                  <a:schemeClr val="dk1"/>
                </a:solidFill>
                <a:latin typeface="Open Sans"/>
                <a:ea typeface="Open Sans"/>
                <a:cs typeface="Open Sans"/>
                <a:sym typeface="Open Sans"/>
              </a:rPr>
              <a:t>The time for the light to refract would be shorter</a:t>
            </a:r>
            <a:endParaRPr dirty="0"/>
          </a:p>
          <a:p>
            <a:pPr marL="742950" marR="0" lvl="1" indent="-285750" algn="l" rtl="0">
              <a:spcBef>
                <a:spcPts val="0"/>
              </a:spcBef>
              <a:spcAft>
                <a:spcPts val="0"/>
              </a:spcAft>
              <a:buClr>
                <a:schemeClr val="dk1"/>
              </a:buClr>
              <a:buSzPts val="2000"/>
              <a:buFont typeface="Arial"/>
              <a:buChar char="•"/>
            </a:pPr>
            <a:r>
              <a:rPr lang="en-US" sz="2000" b="0" i="0" u="none" strike="noStrike" cap="none" dirty="0">
                <a:solidFill>
                  <a:schemeClr val="dk1"/>
                </a:solidFill>
                <a:latin typeface="Open Sans"/>
                <a:ea typeface="Open Sans"/>
                <a:cs typeface="Open Sans"/>
                <a:sym typeface="Open Sans"/>
              </a:rPr>
              <a:t>The light would be refracted to a lesser extent</a:t>
            </a:r>
            <a:endParaRPr dirty="0"/>
          </a:p>
          <a:p>
            <a:pPr marL="742950" marR="0" lvl="1" indent="-285750" algn="l" rtl="0">
              <a:spcBef>
                <a:spcPts val="0"/>
              </a:spcBef>
              <a:spcAft>
                <a:spcPts val="0"/>
              </a:spcAft>
              <a:buClr>
                <a:schemeClr val="dk1"/>
              </a:buClr>
              <a:buSzPts val="2000"/>
              <a:buFont typeface="Arial"/>
              <a:buChar char="•"/>
            </a:pPr>
            <a:r>
              <a:rPr lang="en-US" sz="2000" b="0" i="0" u="none" strike="noStrike" cap="none" dirty="0">
                <a:solidFill>
                  <a:schemeClr val="dk1"/>
                </a:solidFill>
                <a:latin typeface="Open Sans"/>
                <a:ea typeface="Open Sans"/>
                <a:cs typeface="Open Sans"/>
                <a:sym typeface="Open Sans"/>
              </a:rPr>
              <a:t>Therefore, the refracted light would reach the principle axis later</a:t>
            </a:r>
            <a:endParaRPr dirty="0"/>
          </a:p>
          <a:p>
            <a:pPr marL="742950" marR="0" lvl="1" indent="-285750" algn="l" rtl="0">
              <a:spcBef>
                <a:spcPts val="0"/>
              </a:spcBef>
              <a:spcAft>
                <a:spcPts val="0"/>
              </a:spcAft>
              <a:buClr>
                <a:srgbClr val="FF0000"/>
              </a:buClr>
              <a:buSzPts val="2000"/>
              <a:buFont typeface="Arial"/>
              <a:buChar char="•"/>
            </a:pPr>
            <a:r>
              <a:rPr lang="en-US" sz="2000" b="0" i="0" u="none" strike="noStrike" cap="none" dirty="0">
                <a:solidFill>
                  <a:srgbClr val="FF0000"/>
                </a:solidFill>
                <a:latin typeface="Open Sans"/>
                <a:ea typeface="Open Sans"/>
                <a:cs typeface="Open Sans"/>
                <a:sym typeface="Open Sans"/>
              </a:rPr>
              <a:t>And the F would be bigger </a:t>
            </a:r>
            <a:endParaRPr sz="2000" b="0" i="0" u="none" strike="noStrike" cap="none" dirty="0">
              <a:solidFill>
                <a:srgbClr val="FF0000"/>
              </a:solidFill>
              <a:latin typeface="Open Sans"/>
              <a:ea typeface="Open Sans"/>
              <a:cs typeface="Open Sans"/>
              <a:sym typeface="Open Sans"/>
            </a:endParaRPr>
          </a:p>
        </p:txBody>
      </p:sp>
      <p:sp>
        <p:nvSpPr>
          <p:cNvPr id="899" name="Google Shape;899;p36"/>
          <p:cNvSpPr txBox="1"/>
          <p:nvPr/>
        </p:nvSpPr>
        <p:spPr>
          <a:xfrm>
            <a:off x="393404" y="3926068"/>
            <a:ext cx="6901163" cy="1938992"/>
          </a:xfrm>
          <a:prstGeom prst="rect">
            <a:avLst/>
          </a:prstGeom>
          <a:solidFill>
            <a:schemeClr val="bg2">
              <a:lumMod val="90000"/>
            </a:schemeClr>
          </a:solid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2000"/>
              <a:buFont typeface="Arial"/>
              <a:buChar char="•"/>
            </a:pPr>
            <a:r>
              <a:rPr lang="en-US" sz="2000" b="1" dirty="0">
                <a:solidFill>
                  <a:schemeClr val="dk1"/>
                </a:solidFill>
                <a:latin typeface="Open Sans"/>
                <a:ea typeface="Open Sans"/>
                <a:cs typeface="Open Sans"/>
                <a:sym typeface="Open Sans"/>
              </a:rPr>
              <a:t>Thicker lens: </a:t>
            </a:r>
            <a:endParaRPr dirty="0"/>
          </a:p>
          <a:p>
            <a:pPr marL="742950" marR="0" lvl="1" indent="-285750" algn="l" rtl="0">
              <a:spcBef>
                <a:spcPts val="0"/>
              </a:spcBef>
              <a:spcAft>
                <a:spcPts val="0"/>
              </a:spcAft>
              <a:buClr>
                <a:schemeClr val="dk1"/>
              </a:buClr>
              <a:buSzPts val="2000"/>
              <a:buFont typeface="Arial"/>
              <a:buChar char="•"/>
            </a:pPr>
            <a:r>
              <a:rPr lang="en-US" sz="2000" b="0" i="0" u="none" strike="noStrike" cap="none" dirty="0">
                <a:solidFill>
                  <a:schemeClr val="dk1"/>
                </a:solidFill>
                <a:latin typeface="Open Sans"/>
                <a:ea typeface="Open Sans"/>
                <a:cs typeface="Open Sans"/>
                <a:sym typeface="Open Sans"/>
              </a:rPr>
              <a:t>The time for the light to refract would be longer</a:t>
            </a:r>
            <a:endParaRPr dirty="0"/>
          </a:p>
          <a:p>
            <a:pPr marL="742950" marR="0" lvl="1" indent="-285750" algn="l" rtl="0">
              <a:spcBef>
                <a:spcPts val="0"/>
              </a:spcBef>
              <a:spcAft>
                <a:spcPts val="0"/>
              </a:spcAft>
              <a:buClr>
                <a:schemeClr val="dk1"/>
              </a:buClr>
              <a:buSzPts val="2000"/>
              <a:buFont typeface="Arial"/>
              <a:buChar char="•"/>
            </a:pPr>
            <a:r>
              <a:rPr lang="en-US" sz="2000" b="0" i="0" u="none" strike="noStrike" cap="none" dirty="0">
                <a:solidFill>
                  <a:schemeClr val="dk1"/>
                </a:solidFill>
                <a:latin typeface="Open Sans"/>
                <a:ea typeface="Open Sans"/>
                <a:cs typeface="Open Sans"/>
                <a:sym typeface="Open Sans"/>
              </a:rPr>
              <a:t>The light would be refracted to a greater extent</a:t>
            </a:r>
            <a:endParaRPr dirty="0"/>
          </a:p>
          <a:p>
            <a:pPr marL="742950" marR="0" lvl="1" indent="-285750" algn="l" rtl="0">
              <a:spcBef>
                <a:spcPts val="0"/>
              </a:spcBef>
              <a:spcAft>
                <a:spcPts val="0"/>
              </a:spcAft>
              <a:buClr>
                <a:schemeClr val="dk1"/>
              </a:buClr>
              <a:buSzPts val="2000"/>
              <a:buFont typeface="Arial"/>
              <a:buChar char="•"/>
            </a:pPr>
            <a:r>
              <a:rPr lang="en-US" sz="2000" b="0" i="0" u="none" strike="noStrike" cap="none" dirty="0">
                <a:solidFill>
                  <a:schemeClr val="dk1"/>
                </a:solidFill>
                <a:latin typeface="Open Sans"/>
                <a:ea typeface="Open Sans"/>
                <a:cs typeface="Open Sans"/>
                <a:sym typeface="Open Sans"/>
              </a:rPr>
              <a:t>Therefore, the refracted light would reach the principle axis earlier</a:t>
            </a:r>
            <a:endParaRPr dirty="0"/>
          </a:p>
          <a:p>
            <a:pPr marL="742950" marR="0" lvl="1" indent="-285750" algn="l" rtl="0">
              <a:spcBef>
                <a:spcPts val="0"/>
              </a:spcBef>
              <a:spcAft>
                <a:spcPts val="0"/>
              </a:spcAft>
              <a:buClr>
                <a:srgbClr val="056E9F"/>
              </a:buClr>
              <a:buSzPts val="2000"/>
              <a:buFont typeface="Arial"/>
              <a:buChar char="•"/>
            </a:pPr>
            <a:r>
              <a:rPr lang="en-US" sz="2000" b="0" i="0" u="none" strike="noStrike" cap="none" dirty="0">
                <a:solidFill>
                  <a:srgbClr val="056E9F"/>
                </a:solidFill>
                <a:latin typeface="Open Sans"/>
                <a:ea typeface="Open Sans"/>
                <a:cs typeface="Open Sans"/>
                <a:sym typeface="Open Sans"/>
              </a:rPr>
              <a:t>And the F would be smaller</a:t>
            </a:r>
            <a:endParaRPr sz="2000" b="0" i="0" u="none" strike="noStrike" cap="none" dirty="0">
              <a:solidFill>
                <a:srgbClr val="056E9F"/>
              </a:solidFill>
              <a:latin typeface="Open Sans"/>
              <a:ea typeface="Open Sans"/>
              <a:cs typeface="Open Sans"/>
              <a:sym typeface="Open Sans"/>
            </a:endParaRPr>
          </a:p>
        </p:txBody>
      </p:sp>
      <p:sp>
        <p:nvSpPr>
          <p:cNvPr id="900" name="Google Shape;900;p36"/>
          <p:cNvSpPr/>
          <p:nvPr/>
        </p:nvSpPr>
        <p:spPr>
          <a:xfrm>
            <a:off x="9758451" y="1398887"/>
            <a:ext cx="202019" cy="2282747"/>
          </a:xfrm>
          <a:prstGeom prst="ellipse">
            <a:avLst/>
          </a:prstGeom>
          <a:solidFill>
            <a:srgbClr val="95DBFB"/>
          </a:solidFill>
          <a:ln w="19050" cap="rnd" cmpd="sng">
            <a:solidFill>
              <a:srgbClr val="08A5E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cxnSp>
        <p:nvCxnSpPr>
          <p:cNvPr id="901" name="Google Shape;901;p36"/>
          <p:cNvCxnSpPr/>
          <p:nvPr/>
        </p:nvCxnSpPr>
        <p:spPr>
          <a:xfrm>
            <a:off x="8301791" y="1804090"/>
            <a:ext cx="1467293" cy="0"/>
          </a:xfrm>
          <a:prstGeom prst="straightConnector1">
            <a:avLst/>
          </a:prstGeom>
          <a:noFill/>
          <a:ln w="12700" cap="rnd" cmpd="sng">
            <a:solidFill>
              <a:schemeClr val="dk1"/>
            </a:solidFill>
            <a:prstDash val="solid"/>
            <a:round/>
            <a:headEnd type="none" w="sm" len="sm"/>
            <a:tailEnd type="triangle" w="med" len="med"/>
          </a:ln>
        </p:spPr>
      </p:cxnSp>
      <p:cxnSp>
        <p:nvCxnSpPr>
          <p:cNvPr id="902" name="Google Shape;902;p36"/>
          <p:cNvCxnSpPr/>
          <p:nvPr/>
        </p:nvCxnSpPr>
        <p:spPr>
          <a:xfrm>
            <a:off x="9788036" y="1804090"/>
            <a:ext cx="172434" cy="152471"/>
          </a:xfrm>
          <a:prstGeom prst="straightConnector1">
            <a:avLst/>
          </a:prstGeom>
          <a:noFill/>
          <a:ln w="12700" cap="rnd" cmpd="sng">
            <a:solidFill>
              <a:schemeClr val="dk1"/>
            </a:solidFill>
            <a:prstDash val="solid"/>
            <a:round/>
            <a:headEnd type="none" w="sm" len="sm"/>
            <a:tailEnd type="triangle" w="med" len="med"/>
          </a:ln>
        </p:spPr>
      </p:cxnSp>
      <p:cxnSp>
        <p:nvCxnSpPr>
          <p:cNvPr id="903" name="Google Shape;903;p36"/>
          <p:cNvCxnSpPr/>
          <p:nvPr/>
        </p:nvCxnSpPr>
        <p:spPr>
          <a:xfrm>
            <a:off x="9960470" y="1956561"/>
            <a:ext cx="1290507" cy="1505415"/>
          </a:xfrm>
          <a:prstGeom prst="straightConnector1">
            <a:avLst/>
          </a:prstGeom>
          <a:noFill/>
          <a:ln w="12700" cap="rnd" cmpd="sng">
            <a:solidFill>
              <a:schemeClr val="dk1"/>
            </a:solidFill>
            <a:prstDash val="solid"/>
            <a:round/>
            <a:headEnd type="none" w="sm" len="sm"/>
            <a:tailEnd type="triangle" w="med" len="med"/>
          </a:ln>
        </p:spPr>
      </p:cxnSp>
      <p:cxnSp>
        <p:nvCxnSpPr>
          <p:cNvPr id="904" name="Google Shape;904;p36"/>
          <p:cNvCxnSpPr/>
          <p:nvPr/>
        </p:nvCxnSpPr>
        <p:spPr>
          <a:xfrm>
            <a:off x="7931713" y="2540260"/>
            <a:ext cx="3855493" cy="0"/>
          </a:xfrm>
          <a:prstGeom prst="straightConnector1">
            <a:avLst/>
          </a:prstGeom>
          <a:noFill/>
          <a:ln w="12700" cap="rnd" cmpd="sng">
            <a:solidFill>
              <a:srgbClr val="31521B"/>
            </a:solidFill>
            <a:prstDash val="solid"/>
            <a:round/>
            <a:headEnd type="none" w="sm" len="sm"/>
            <a:tailEnd type="triangle" w="med" len="med"/>
          </a:ln>
        </p:spPr>
      </p:cxnSp>
      <p:sp>
        <p:nvSpPr>
          <p:cNvPr id="905" name="Google Shape;905;p36"/>
          <p:cNvSpPr txBox="1"/>
          <p:nvPr/>
        </p:nvSpPr>
        <p:spPr>
          <a:xfrm>
            <a:off x="7581723" y="1421971"/>
            <a:ext cx="88357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Light ray</a:t>
            </a:r>
            <a:endParaRPr sz="1800" b="1">
              <a:solidFill>
                <a:schemeClr val="dk1"/>
              </a:solidFill>
              <a:latin typeface="Open Sans"/>
              <a:ea typeface="Open Sans"/>
              <a:cs typeface="Open Sans"/>
              <a:sym typeface="Open Sans"/>
            </a:endParaRPr>
          </a:p>
        </p:txBody>
      </p:sp>
      <p:sp>
        <p:nvSpPr>
          <p:cNvPr id="906" name="Google Shape;906;p36"/>
          <p:cNvSpPr txBox="1"/>
          <p:nvPr/>
        </p:nvSpPr>
        <p:spPr>
          <a:xfrm>
            <a:off x="9909100" y="1307063"/>
            <a:ext cx="115288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u="sng">
                <a:solidFill>
                  <a:schemeClr val="dk1"/>
                </a:solidFill>
                <a:latin typeface="Open Sans"/>
                <a:ea typeface="Open Sans"/>
                <a:cs typeface="Open Sans"/>
                <a:sym typeface="Open Sans"/>
              </a:rPr>
              <a:t>Thinner lens</a:t>
            </a:r>
            <a:endParaRPr sz="1800" b="1" u="sng">
              <a:solidFill>
                <a:schemeClr val="dk1"/>
              </a:solidFill>
              <a:latin typeface="Open Sans"/>
              <a:ea typeface="Open Sans"/>
              <a:cs typeface="Open Sans"/>
              <a:sym typeface="Open Sans"/>
            </a:endParaRPr>
          </a:p>
        </p:txBody>
      </p:sp>
      <p:cxnSp>
        <p:nvCxnSpPr>
          <p:cNvPr id="907" name="Google Shape;907;p36"/>
          <p:cNvCxnSpPr/>
          <p:nvPr/>
        </p:nvCxnSpPr>
        <p:spPr>
          <a:xfrm>
            <a:off x="8343299" y="4453055"/>
            <a:ext cx="1329427" cy="0"/>
          </a:xfrm>
          <a:prstGeom prst="straightConnector1">
            <a:avLst/>
          </a:prstGeom>
          <a:noFill/>
          <a:ln w="12700" cap="rnd" cmpd="sng">
            <a:solidFill>
              <a:schemeClr val="dk1"/>
            </a:solidFill>
            <a:prstDash val="solid"/>
            <a:round/>
            <a:headEnd type="none" w="sm" len="sm"/>
            <a:tailEnd type="triangle" w="med" len="med"/>
          </a:ln>
        </p:spPr>
      </p:cxnSp>
      <p:cxnSp>
        <p:nvCxnSpPr>
          <p:cNvPr id="908" name="Google Shape;908;p36"/>
          <p:cNvCxnSpPr/>
          <p:nvPr/>
        </p:nvCxnSpPr>
        <p:spPr>
          <a:xfrm>
            <a:off x="7921603" y="5189225"/>
            <a:ext cx="3855493" cy="0"/>
          </a:xfrm>
          <a:prstGeom prst="straightConnector1">
            <a:avLst/>
          </a:prstGeom>
          <a:noFill/>
          <a:ln w="12700" cap="rnd" cmpd="sng">
            <a:solidFill>
              <a:srgbClr val="31521B"/>
            </a:solidFill>
            <a:prstDash val="solid"/>
            <a:round/>
            <a:headEnd type="none" w="sm" len="sm"/>
            <a:tailEnd type="triangle" w="med" len="med"/>
          </a:ln>
        </p:spPr>
      </p:cxnSp>
      <p:sp>
        <p:nvSpPr>
          <p:cNvPr id="909" name="Google Shape;909;p36"/>
          <p:cNvSpPr txBox="1"/>
          <p:nvPr/>
        </p:nvSpPr>
        <p:spPr>
          <a:xfrm>
            <a:off x="7749222" y="4083723"/>
            <a:ext cx="88357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Light ray</a:t>
            </a:r>
            <a:endParaRPr sz="1800" b="1">
              <a:solidFill>
                <a:schemeClr val="dk1"/>
              </a:solidFill>
              <a:latin typeface="Open Sans"/>
              <a:ea typeface="Open Sans"/>
              <a:cs typeface="Open Sans"/>
              <a:sym typeface="Open Sans"/>
            </a:endParaRPr>
          </a:p>
        </p:txBody>
      </p:sp>
      <p:cxnSp>
        <p:nvCxnSpPr>
          <p:cNvPr id="910" name="Google Shape;910;p36"/>
          <p:cNvCxnSpPr/>
          <p:nvPr/>
        </p:nvCxnSpPr>
        <p:spPr>
          <a:xfrm>
            <a:off x="9682867" y="4453055"/>
            <a:ext cx="418760" cy="367476"/>
          </a:xfrm>
          <a:prstGeom prst="straightConnector1">
            <a:avLst/>
          </a:prstGeom>
          <a:noFill/>
          <a:ln w="12700" cap="rnd" cmpd="sng">
            <a:solidFill>
              <a:schemeClr val="dk1"/>
            </a:solidFill>
            <a:prstDash val="solid"/>
            <a:round/>
            <a:headEnd type="none" w="sm" len="sm"/>
            <a:tailEnd type="triangle" w="med" len="med"/>
          </a:ln>
        </p:spPr>
      </p:cxnSp>
      <p:cxnSp>
        <p:nvCxnSpPr>
          <p:cNvPr id="911" name="Google Shape;911;p36"/>
          <p:cNvCxnSpPr/>
          <p:nvPr/>
        </p:nvCxnSpPr>
        <p:spPr>
          <a:xfrm>
            <a:off x="10450693" y="1880325"/>
            <a:ext cx="69694" cy="3941887"/>
          </a:xfrm>
          <a:prstGeom prst="straightConnector1">
            <a:avLst/>
          </a:prstGeom>
          <a:noFill/>
          <a:ln w="19050" cap="flat" cmpd="sng">
            <a:solidFill>
              <a:srgbClr val="FF0000"/>
            </a:solidFill>
            <a:prstDash val="dash"/>
            <a:round/>
            <a:headEnd type="none" w="sm" len="sm"/>
            <a:tailEnd type="none" w="sm" len="sm"/>
          </a:ln>
        </p:spPr>
      </p:cxnSp>
      <p:cxnSp>
        <p:nvCxnSpPr>
          <p:cNvPr id="912" name="Google Shape;912;p36"/>
          <p:cNvCxnSpPr/>
          <p:nvPr/>
        </p:nvCxnSpPr>
        <p:spPr>
          <a:xfrm>
            <a:off x="10101627" y="4793742"/>
            <a:ext cx="1290507" cy="1505415"/>
          </a:xfrm>
          <a:prstGeom prst="straightConnector1">
            <a:avLst/>
          </a:prstGeom>
          <a:noFill/>
          <a:ln w="12700" cap="rnd" cmpd="sng">
            <a:solidFill>
              <a:schemeClr val="dk1"/>
            </a:solidFill>
            <a:prstDash val="solid"/>
            <a:round/>
            <a:headEnd type="none" w="sm" len="sm"/>
            <a:tailEnd type="triangle" w="med" len="med"/>
          </a:ln>
        </p:spPr>
      </p:cxnSp>
      <p:sp>
        <p:nvSpPr>
          <p:cNvPr id="913" name="Google Shape;913;p36"/>
          <p:cNvSpPr txBox="1"/>
          <p:nvPr/>
        </p:nvSpPr>
        <p:spPr>
          <a:xfrm>
            <a:off x="8546840" y="6007708"/>
            <a:ext cx="114165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u="sng">
                <a:solidFill>
                  <a:schemeClr val="dk1"/>
                </a:solidFill>
                <a:latin typeface="Open Sans"/>
                <a:ea typeface="Open Sans"/>
                <a:cs typeface="Open Sans"/>
                <a:sym typeface="Open Sans"/>
              </a:rPr>
              <a:t>Thicker lens</a:t>
            </a:r>
            <a:endParaRPr sz="1800" b="1" u="sng">
              <a:solidFill>
                <a:schemeClr val="dk1"/>
              </a:solidFill>
              <a:latin typeface="Open Sans"/>
              <a:ea typeface="Open Sans"/>
              <a:cs typeface="Open Sans"/>
              <a:sym typeface="Open Sans"/>
            </a:endParaRPr>
          </a:p>
        </p:txBody>
      </p:sp>
      <p:sp>
        <p:nvSpPr>
          <p:cNvPr id="20"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38</a:t>
            </a:fld>
            <a:endParaRPr lang="zh-HK"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917"/>
        <p:cNvGrpSpPr/>
        <p:nvPr/>
      </p:nvGrpSpPr>
      <p:grpSpPr>
        <a:xfrm>
          <a:off x="0" y="0"/>
          <a:ext cx="0" cy="0"/>
          <a:chOff x="0" y="0"/>
          <a:chExt cx="0" cy="0"/>
        </a:xfrm>
      </p:grpSpPr>
      <p:sp>
        <p:nvSpPr>
          <p:cNvPr id="918" name="Google Shape;918;p37"/>
          <p:cNvSpPr/>
          <p:nvPr/>
        </p:nvSpPr>
        <p:spPr>
          <a:xfrm>
            <a:off x="2211043" y="2829341"/>
            <a:ext cx="352412" cy="273513"/>
          </a:xfrm>
          <a:prstGeom prst="triangle">
            <a:avLst>
              <a:gd name="adj" fmla="val 50000"/>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919" name="Google Shape;919;p37"/>
          <p:cNvSpPr/>
          <p:nvPr/>
        </p:nvSpPr>
        <p:spPr>
          <a:xfrm>
            <a:off x="5071640" y="1770958"/>
            <a:ext cx="544270" cy="4096013"/>
          </a:xfrm>
          <a:prstGeom prst="ellipse">
            <a:avLst/>
          </a:prstGeom>
          <a:solidFill>
            <a:srgbClr val="B8E7FC"/>
          </a:solidFill>
          <a:ln w="19050" cap="rnd"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920" name="Google Shape;920;p37"/>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Film Camera</a:t>
            </a:r>
            <a:endParaRPr dirty="0">
              <a:solidFill>
                <a:schemeClr val="accent3">
                  <a:lumMod val="75000"/>
                </a:schemeClr>
              </a:solidFill>
              <a:latin typeface="Myriad Pro" panose="020B0503030403020204" pitchFamily="34" charset="0"/>
              <a:ea typeface="Adobe 黑体 Std R" pitchFamily="34" charset="-128"/>
            </a:endParaRPr>
          </a:p>
        </p:txBody>
      </p:sp>
      <p:cxnSp>
        <p:nvCxnSpPr>
          <p:cNvPr id="921" name="Google Shape;921;p37"/>
          <p:cNvCxnSpPr/>
          <p:nvPr/>
        </p:nvCxnSpPr>
        <p:spPr>
          <a:xfrm rot="10800000" flipH="1">
            <a:off x="1271787" y="3831989"/>
            <a:ext cx="7713808" cy="17455"/>
          </a:xfrm>
          <a:prstGeom prst="straightConnector1">
            <a:avLst/>
          </a:prstGeom>
          <a:noFill/>
          <a:ln w="57150" cap="flat" cmpd="sng">
            <a:solidFill>
              <a:srgbClr val="4C661A"/>
            </a:solidFill>
            <a:prstDash val="solid"/>
            <a:round/>
            <a:headEnd type="none" w="sm" len="sm"/>
            <a:tailEnd type="triangle" w="med" len="med"/>
          </a:ln>
        </p:spPr>
      </p:cxnSp>
      <p:sp>
        <p:nvSpPr>
          <p:cNvPr id="922" name="Google Shape;922;p37"/>
          <p:cNvSpPr/>
          <p:nvPr/>
        </p:nvSpPr>
        <p:spPr>
          <a:xfrm>
            <a:off x="5282000" y="3775935"/>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923" name="Google Shape;923;p37"/>
          <p:cNvSpPr/>
          <p:nvPr/>
        </p:nvSpPr>
        <p:spPr>
          <a:xfrm>
            <a:off x="7070687" y="3777723"/>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924" name="Google Shape;924;p37"/>
          <p:cNvSpPr/>
          <p:nvPr/>
        </p:nvSpPr>
        <p:spPr>
          <a:xfrm>
            <a:off x="3502838" y="3763128"/>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cxnSp>
        <p:nvCxnSpPr>
          <p:cNvPr id="925" name="Google Shape;925;p37"/>
          <p:cNvCxnSpPr>
            <a:stCxn id="919" idx="0"/>
            <a:endCxn id="919" idx="4"/>
          </p:cNvCxnSpPr>
          <p:nvPr/>
        </p:nvCxnSpPr>
        <p:spPr>
          <a:xfrm>
            <a:off x="5343775" y="1770958"/>
            <a:ext cx="0" cy="4095900"/>
          </a:xfrm>
          <a:prstGeom prst="straightConnector1">
            <a:avLst/>
          </a:prstGeom>
          <a:noFill/>
          <a:ln w="19050" cap="flat" cmpd="sng">
            <a:solidFill>
              <a:schemeClr val="dk1"/>
            </a:solidFill>
            <a:prstDash val="lgDash"/>
            <a:round/>
            <a:headEnd type="none" w="sm" len="sm"/>
            <a:tailEnd type="none" w="sm" len="sm"/>
          </a:ln>
        </p:spPr>
      </p:cxnSp>
      <p:sp>
        <p:nvSpPr>
          <p:cNvPr id="926" name="Google Shape;926;p37"/>
          <p:cNvSpPr txBox="1"/>
          <p:nvPr/>
        </p:nvSpPr>
        <p:spPr>
          <a:xfrm>
            <a:off x="5282000" y="3851238"/>
            <a:ext cx="29527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O</a:t>
            </a:r>
            <a:endParaRPr sz="1800" b="1">
              <a:solidFill>
                <a:schemeClr val="dk1"/>
              </a:solidFill>
              <a:latin typeface="Open Sans"/>
              <a:ea typeface="Open Sans"/>
              <a:cs typeface="Open Sans"/>
              <a:sym typeface="Open Sans"/>
            </a:endParaRPr>
          </a:p>
        </p:txBody>
      </p:sp>
      <p:sp>
        <p:nvSpPr>
          <p:cNvPr id="927" name="Google Shape;927;p37"/>
          <p:cNvSpPr txBox="1"/>
          <p:nvPr/>
        </p:nvSpPr>
        <p:spPr>
          <a:xfrm>
            <a:off x="6988861" y="3847232"/>
            <a:ext cx="27122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F</a:t>
            </a:r>
            <a:endParaRPr sz="1800" b="1">
              <a:solidFill>
                <a:schemeClr val="dk1"/>
              </a:solidFill>
              <a:latin typeface="Open Sans"/>
              <a:ea typeface="Open Sans"/>
              <a:cs typeface="Open Sans"/>
              <a:sym typeface="Open Sans"/>
            </a:endParaRPr>
          </a:p>
        </p:txBody>
      </p:sp>
      <p:sp>
        <p:nvSpPr>
          <p:cNvPr id="928" name="Google Shape;928;p37"/>
          <p:cNvSpPr txBox="1"/>
          <p:nvPr/>
        </p:nvSpPr>
        <p:spPr>
          <a:xfrm>
            <a:off x="3419186" y="3847232"/>
            <a:ext cx="31451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F’</a:t>
            </a:r>
            <a:endParaRPr sz="1800" b="1">
              <a:solidFill>
                <a:schemeClr val="dk1"/>
              </a:solidFill>
              <a:latin typeface="Open Sans"/>
              <a:ea typeface="Open Sans"/>
              <a:cs typeface="Open Sans"/>
              <a:sym typeface="Open Sans"/>
            </a:endParaRPr>
          </a:p>
        </p:txBody>
      </p:sp>
      <p:cxnSp>
        <p:nvCxnSpPr>
          <p:cNvPr id="929" name="Google Shape;929;p37"/>
          <p:cNvCxnSpPr/>
          <p:nvPr/>
        </p:nvCxnSpPr>
        <p:spPr>
          <a:xfrm rot="10800000" flipH="1">
            <a:off x="2371907" y="2852533"/>
            <a:ext cx="2986009" cy="10154"/>
          </a:xfrm>
          <a:prstGeom prst="straightConnector1">
            <a:avLst/>
          </a:prstGeom>
          <a:noFill/>
          <a:ln w="57150" cap="flat" cmpd="sng">
            <a:solidFill>
              <a:srgbClr val="C00000"/>
            </a:solidFill>
            <a:prstDash val="solid"/>
            <a:round/>
            <a:headEnd type="none" w="sm" len="sm"/>
            <a:tailEnd type="triangle" w="med" len="med"/>
          </a:ln>
        </p:spPr>
      </p:cxnSp>
      <p:cxnSp>
        <p:nvCxnSpPr>
          <p:cNvPr id="930" name="Google Shape;930;p37"/>
          <p:cNvCxnSpPr/>
          <p:nvPr/>
        </p:nvCxnSpPr>
        <p:spPr>
          <a:xfrm>
            <a:off x="5340461" y="2856889"/>
            <a:ext cx="4369792" cy="2342575"/>
          </a:xfrm>
          <a:prstGeom prst="straightConnector1">
            <a:avLst/>
          </a:prstGeom>
          <a:noFill/>
          <a:ln w="57150" cap="flat" cmpd="sng">
            <a:solidFill>
              <a:srgbClr val="C00000"/>
            </a:solidFill>
            <a:prstDash val="solid"/>
            <a:round/>
            <a:headEnd type="none" w="sm" len="sm"/>
            <a:tailEnd type="triangle" w="med" len="med"/>
          </a:ln>
        </p:spPr>
      </p:cxnSp>
      <p:cxnSp>
        <p:nvCxnSpPr>
          <p:cNvPr id="931" name="Google Shape;931;p37"/>
          <p:cNvCxnSpPr/>
          <p:nvPr/>
        </p:nvCxnSpPr>
        <p:spPr>
          <a:xfrm>
            <a:off x="2375025" y="2871015"/>
            <a:ext cx="7345943" cy="2297911"/>
          </a:xfrm>
          <a:prstGeom prst="straightConnector1">
            <a:avLst/>
          </a:prstGeom>
          <a:noFill/>
          <a:ln w="57150" cap="flat" cmpd="sng">
            <a:solidFill>
              <a:srgbClr val="FFC000"/>
            </a:solidFill>
            <a:prstDash val="solid"/>
            <a:round/>
            <a:headEnd type="none" w="sm" len="sm"/>
            <a:tailEnd type="triangle" w="med" len="med"/>
          </a:ln>
        </p:spPr>
      </p:cxnSp>
      <p:cxnSp>
        <p:nvCxnSpPr>
          <p:cNvPr id="932" name="Google Shape;932;p37"/>
          <p:cNvCxnSpPr/>
          <p:nvPr/>
        </p:nvCxnSpPr>
        <p:spPr>
          <a:xfrm>
            <a:off x="2384845" y="2885879"/>
            <a:ext cx="2955616" cy="2250358"/>
          </a:xfrm>
          <a:prstGeom prst="straightConnector1">
            <a:avLst/>
          </a:prstGeom>
          <a:noFill/>
          <a:ln w="57150" cap="flat" cmpd="sng">
            <a:solidFill>
              <a:srgbClr val="7030A0"/>
            </a:solidFill>
            <a:prstDash val="solid"/>
            <a:round/>
            <a:headEnd type="none" w="sm" len="sm"/>
            <a:tailEnd type="triangle" w="med" len="med"/>
          </a:ln>
        </p:spPr>
      </p:cxnSp>
      <p:cxnSp>
        <p:nvCxnSpPr>
          <p:cNvPr id="933" name="Google Shape;933;p37"/>
          <p:cNvCxnSpPr/>
          <p:nvPr/>
        </p:nvCxnSpPr>
        <p:spPr>
          <a:xfrm>
            <a:off x="5352374" y="5144567"/>
            <a:ext cx="4342479" cy="6362"/>
          </a:xfrm>
          <a:prstGeom prst="straightConnector1">
            <a:avLst/>
          </a:prstGeom>
          <a:noFill/>
          <a:ln w="57150" cap="flat" cmpd="sng">
            <a:solidFill>
              <a:srgbClr val="7030A0"/>
            </a:solidFill>
            <a:prstDash val="solid"/>
            <a:round/>
            <a:headEnd type="none" w="sm" len="sm"/>
            <a:tailEnd type="triangle" w="med" len="med"/>
          </a:ln>
        </p:spPr>
      </p:cxnSp>
      <p:cxnSp>
        <p:nvCxnSpPr>
          <p:cNvPr id="934" name="Google Shape;934;p37"/>
          <p:cNvCxnSpPr/>
          <p:nvPr/>
        </p:nvCxnSpPr>
        <p:spPr>
          <a:xfrm>
            <a:off x="8962416" y="2654326"/>
            <a:ext cx="57150" cy="2514600"/>
          </a:xfrm>
          <a:prstGeom prst="straightConnector1">
            <a:avLst/>
          </a:prstGeom>
          <a:noFill/>
          <a:ln w="28575" cap="flat" cmpd="sng">
            <a:solidFill>
              <a:srgbClr val="444026"/>
            </a:solidFill>
            <a:prstDash val="solid"/>
            <a:round/>
            <a:headEnd type="none" w="sm" len="sm"/>
            <a:tailEnd type="none" w="sm" len="sm"/>
          </a:ln>
        </p:spPr>
      </p:cxnSp>
      <p:cxnSp>
        <p:nvCxnSpPr>
          <p:cNvPr id="935" name="Google Shape;935;p37"/>
          <p:cNvCxnSpPr/>
          <p:nvPr/>
        </p:nvCxnSpPr>
        <p:spPr>
          <a:xfrm>
            <a:off x="8998730" y="2654326"/>
            <a:ext cx="1303139" cy="292100"/>
          </a:xfrm>
          <a:prstGeom prst="straightConnector1">
            <a:avLst/>
          </a:prstGeom>
          <a:noFill/>
          <a:ln w="28575" cap="flat" cmpd="sng">
            <a:solidFill>
              <a:srgbClr val="444026"/>
            </a:solidFill>
            <a:prstDash val="solid"/>
            <a:round/>
            <a:headEnd type="none" w="sm" len="sm"/>
            <a:tailEnd type="none" w="sm" len="sm"/>
          </a:ln>
        </p:spPr>
      </p:cxnSp>
      <p:cxnSp>
        <p:nvCxnSpPr>
          <p:cNvPr id="936" name="Google Shape;936;p37"/>
          <p:cNvCxnSpPr/>
          <p:nvPr/>
        </p:nvCxnSpPr>
        <p:spPr>
          <a:xfrm>
            <a:off x="10301869" y="2936901"/>
            <a:ext cx="57150" cy="2505076"/>
          </a:xfrm>
          <a:prstGeom prst="straightConnector1">
            <a:avLst/>
          </a:prstGeom>
          <a:noFill/>
          <a:ln w="28575" cap="flat" cmpd="sng">
            <a:solidFill>
              <a:srgbClr val="444026"/>
            </a:solidFill>
            <a:prstDash val="solid"/>
            <a:round/>
            <a:headEnd type="none" w="sm" len="sm"/>
            <a:tailEnd type="none" w="sm" len="sm"/>
          </a:ln>
        </p:spPr>
      </p:cxnSp>
      <p:cxnSp>
        <p:nvCxnSpPr>
          <p:cNvPr id="937" name="Google Shape;937;p37"/>
          <p:cNvCxnSpPr/>
          <p:nvPr/>
        </p:nvCxnSpPr>
        <p:spPr>
          <a:xfrm>
            <a:off x="9019566" y="5184802"/>
            <a:ext cx="1339453" cy="257175"/>
          </a:xfrm>
          <a:prstGeom prst="straightConnector1">
            <a:avLst/>
          </a:prstGeom>
          <a:noFill/>
          <a:ln w="38100" cap="flat" cmpd="sng">
            <a:solidFill>
              <a:srgbClr val="1B190F"/>
            </a:solidFill>
            <a:prstDash val="solid"/>
            <a:round/>
            <a:headEnd type="none" w="sm" len="sm"/>
            <a:tailEnd type="none" w="sm" len="sm"/>
          </a:ln>
        </p:spPr>
      </p:cxnSp>
      <p:grpSp>
        <p:nvGrpSpPr>
          <p:cNvPr id="938" name="Google Shape;938;p37"/>
          <p:cNvGrpSpPr/>
          <p:nvPr/>
        </p:nvGrpSpPr>
        <p:grpSpPr>
          <a:xfrm>
            <a:off x="2266903" y="3311963"/>
            <a:ext cx="272187" cy="1070538"/>
            <a:chOff x="2828187" y="4257624"/>
            <a:chExt cx="472969" cy="2047710"/>
          </a:xfrm>
        </p:grpSpPr>
        <p:cxnSp>
          <p:nvCxnSpPr>
            <p:cNvPr id="939" name="Google Shape;939;p37"/>
            <p:cNvCxnSpPr/>
            <p:nvPr/>
          </p:nvCxnSpPr>
          <p:spPr>
            <a:xfrm flipH="1">
              <a:off x="2888909" y="6097535"/>
              <a:ext cx="402431" cy="207799"/>
            </a:xfrm>
            <a:prstGeom prst="straightConnector1">
              <a:avLst/>
            </a:prstGeom>
            <a:noFill/>
            <a:ln w="38100" cap="flat" cmpd="sng">
              <a:solidFill>
                <a:srgbClr val="31521B"/>
              </a:solidFill>
              <a:prstDash val="solid"/>
              <a:round/>
              <a:headEnd type="none" w="sm" len="sm"/>
              <a:tailEnd type="none" w="sm" len="sm"/>
            </a:ln>
          </p:spPr>
        </p:cxnSp>
        <p:cxnSp>
          <p:nvCxnSpPr>
            <p:cNvPr id="940" name="Google Shape;940;p37"/>
            <p:cNvCxnSpPr/>
            <p:nvPr/>
          </p:nvCxnSpPr>
          <p:spPr>
            <a:xfrm rot="10800000">
              <a:off x="3244006" y="4257624"/>
              <a:ext cx="57150" cy="1828799"/>
            </a:xfrm>
            <a:prstGeom prst="straightConnector1">
              <a:avLst/>
            </a:prstGeom>
            <a:noFill/>
            <a:ln w="38100" cap="flat" cmpd="sng">
              <a:solidFill>
                <a:srgbClr val="31521B"/>
              </a:solidFill>
              <a:prstDash val="solid"/>
              <a:round/>
              <a:headEnd type="none" w="sm" len="sm"/>
              <a:tailEnd type="none" w="sm" len="sm"/>
            </a:ln>
          </p:spPr>
        </p:cxnSp>
        <p:cxnSp>
          <p:nvCxnSpPr>
            <p:cNvPr id="941" name="Google Shape;941;p37"/>
            <p:cNvCxnSpPr/>
            <p:nvPr/>
          </p:nvCxnSpPr>
          <p:spPr>
            <a:xfrm rot="10800000">
              <a:off x="2828187" y="4447959"/>
              <a:ext cx="66675" cy="1857375"/>
            </a:xfrm>
            <a:prstGeom prst="straightConnector1">
              <a:avLst/>
            </a:prstGeom>
            <a:noFill/>
            <a:ln w="38100" cap="flat" cmpd="sng">
              <a:solidFill>
                <a:srgbClr val="31521B"/>
              </a:solidFill>
              <a:prstDash val="solid"/>
              <a:round/>
              <a:headEnd type="none" w="sm" len="sm"/>
              <a:tailEnd type="none" w="sm" len="sm"/>
            </a:ln>
          </p:spPr>
        </p:cxnSp>
        <p:cxnSp>
          <p:nvCxnSpPr>
            <p:cNvPr id="942" name="Google Shape;942;p37"/>
            <p:cNvCxnSpPr/>
            <p:nvPr/>
          </p:nvCxnSpPr>
          <p:spPr>
            <a:xfrm flipH="1">
              <a:off x="2840423" y="4257624"/>
              <a:ext cx="393768" cy="187160"/>
            </a:xfrm>
            <a:prstGeom prst="straightConnector1">
              <a:avLst/>
            </a:prstGeom>
            <a:noFill/>
            <a:ln w="38100" cap="flat" cmpd="sng">
              <a:solidFill>
                <a:srgbClr val="31521B"/>
              </a:solidFill>
              <a:prstDash val="solid"/>
              <a:round/>
              <a:headEnd type="none" w="sm" len="sm"/>
              <a:tailEnd type="none" w="sm" len="sm"/>
            </a:ln>
          </p:spPr>
        </p:cxnSp>
        <p:cxnSp>
          <p:nvCxnSpPr>
            <p:cNvPr id="943" name="Google Shape;943;p37"/>
            <p:cNvCxnSpPr/>
            <p:nvPr/>
          </p:nvCxnSpPr>
          <p:spPr>
            <a:xfrm flipH="1">
              <a:off x="2884444" y="5154562"/>
              <a:ext cx="364629" cy="222084"/>
            </a:xfrm>
            <a:prstGeom prst="straightConnector1">
              <a:avLst/>
            </a:prstGeom>
            <a:noFill/>
            <a:ln w="38100" cap="flat" cmpd="sng">
              <a:solidFill>
                <a:srgbClr val="31521B"/>
              </a:solidFill>
              <a:prstDash val="solid"/>
              <a:round/>
              <a:headEnd type="none" w="sm" len="sm"/>
              <a:tailEnd type="none" w="sm" len="sm"/>
            </a:ln>
          </p:spPr>
        </p:cxnSp>
        <p:sp>
          <p:nvSpPr>
            <p:cNvPr id="944" name="Google Shape;944;p37"/>
            <p:cNvSpPr/>
            <p:nvPr/>
          </p:nvSpPr>
          <p:spPr>
            <a:xfrm rot="10800000">
              <a:off x="2990508" y="4556475"/>
              <a:ext cx="107156" cy="293686"/>
            </a:xfrm>
            <a:prstGeom prst="ellipse">
              <a:avLst/>
            </a:prstGeom>
            <a:solidFill>
              <a:srgbClr val="C00000"/>
            </a:solidFill>
            <a:ln w="19050" cap="rnd"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945" name="Google Shape;945;p37"/>
            <p:cNvSpPr/>
            <p:nvPr/>
          </p:nvSpPr>
          <p:spPr>
            <a:xfrm rot="10800000">
              <a:off x="3001118" y="5502852"/>
              <a:ext cx="157162" cy="290513"/>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sp>
        <p:nvSpPr>
          <p:cNvPr id="946" name="Google Shape;946;p37"/>
          <p:cNvSpPr txBox="1"/>
          <p:nvPr/>
        </p:nvSpPr>
        <p:spPr>
          <a:xfrm>
            <a:off x="9033342" y="2688219"/>
            <a:ext cx="713225"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Film</a:t>
            </a:r>
            <a:endParaRPr sz="1800" b="1">
              <a:solidFill>
                <a:schemeClr val="dk1"/>
              </a:solidFill>
              <a:latin typeface="Open Sans"/>
              <a:ea typeface="Open Sans"/>
              <a:cs typeface="Open Sans"/>
              <a:sym typeface="Open Sans"/>
            </a:endParaRPr>
          </a:p>
        </p:txBody>
      </p:sp>
      <p:sp>
        <p:nvSpPr>
          <p:cNvPr id="947" name="Google Shape;947;p37"/>
          <p:cNvSpPr txBox="1"/>
          <p:nvPr/>
        </p:nvSpPr>
        <p:spPr>
          <a:xfrm>
            <a:off x="677334" y="1505340"/>
            <a:ext cx="4578361"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chemeClr val="dk1"/>
                </a:solidFill>
                <a:latin typeface="Open Sans"/>
                <a:ea typeface="Open Sans"/>
                <a:cs typeface="Open Sans"/>
                <a:sym typeface="Open Sans"/>
              </a:rPr>
              <a:t>How the light from the target is captured by the film?</a:t>
            </a:r>
            <a:endParaRPr sz="2400" b="1">
              <a:solidFill>
                <a:schemeClr val="dk1"/>
              </a:solidFill>
              <a:latin typeface="Open Sans"/>
              <a:ea typeface="Open Sans"/>
              <a:cs typeface="Open Sans"/>
              <a:sym typeface="Open Sans"/>
            </a:endParaRPr>
          </a:p>
        </p:txBody>
      </p:sp>
      <p:sp>
        <p:nvSpPr>
          <p:cNvPr id="948" name="Google Shape;948;p37"/>
          <p:cNvSpPr txBox="1"/>
          <p:nvPr/>
        </p:nvSpPr>
        <p:spPr>
          <a:xfrm>
            <a:off x="3733511" y="3847232"/>
            <a:ext cx="31451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rgbClr val="A5A5A5"/>
                </a:solidFill>
                <a:latin typeface="Open Sans"/>
                <a:ea typeface="Open Sans"/>
                <a:cs typeface="Open Sans"/>
                <a:sym typeface="Open Sans"/>
              </a:rPr>
              <a:t>F’</a:t>
            </a:r>
            <a:endParaRPr sz="1800" b="1">
              <a:solidFill>
                <a:srgbClr val="A5A5A5"/>
              </a:solidFill>
              <a:latin typeface="Open Sans"/>
              <a:ea typeface="Open Sans"/>
              <a:cs typeface="Open Sans"/>
              <a:sym typeface="Open Sans"/>
            </a:endParaRPr>
          </a:p>
        </p:txBody>
      </p:sp>
      <p:sp>
        <p:nvSpPr>
          <p:cNvPr id="949" name="Google Shape;949;p37"/>
          <p:cNvSpPr txBox="1"/>
          <p:nvPr/>
        </p:nvSpPr>
        <p:spPr>
          <a:xfrm>
            <a:off x="6665011" y="3847232"/>
            <a:ext cx="27122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rgbClr val="A5A5A5"/>
                </a:solidFill>
                <a:latin typeface="Open Sans"/>
                <a:ea typeface="Open Sans"/>
                <a:cs typeface="Open Sans"/>
                <a:sym typeface="Open Sans"/>
              </a:rPr>
              <a:t>F</a:t>
            </a:r>
            <a:endParaRPr sz="1800" b="1">
              <a:solidFill>
                <a:srgbClr val="A5A5A5"/>
              </a:solidFill>
              <a:latin typeface="Open Sans"/>
              <a:ea typeface="Open Sans"/>
              <a:cs typeface="Open Sans"/>
              <a:sym typeface="Open Sans"/>
            </a:endParaRPr>
          </a:p>
        </p:txBody>
      </p:sp>
      <p:sp>
        <p:nvSpPr>
          <p:cNvPr id="950" name="Google Shape;950;p37"/>
          <p:cNvSpPr/>
          <p:nvPr/>
        </p:nvSpPr>
        <p:spPr>
          <a:xfrm>
            <a:off x="6735299" y="3769323"/>
            <a:ext cx="107576" cy="118334"/>
          </a:xfrm>
          <a:prstGeom prst="ellipse">
            <a:avLst/>
          </a:prstGeom>
          <a:solidFill>
            <a:srgbClr val="A5A5A5"/>
          </a:solidFill>
          <a:ln w="19050" cap="rnd"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951" name="Google Shape;951;p37"/>
          <p:cNvSpPr/>
          <p:nvPr/>
        </p:nvSpPr>
        <p:spPr>
          <a:xfrm>
            <a:off x="3811124" y="3769323"/>
            <a:ext cx="107576" cy="118334"/>
          </a:xfrm>
          <a:prstGeom prst="ellipse">
            <a:avLst/>
          </a:prstGeom>
          <a:solidFill>
            <a:srgbClr val="BFBFBF"/>
          </a:solidFill>
          <a:ln w="19050" cap="rnd" cmpd="sng">
            <a:solidFill>
              <a:srgbClr val="BFBFB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nvGrpSpPr>
          <p:cNvPr id="952" name="Google Shape;952;p37"/>
          <p:cNvGrpSpPr/>
          <p:nvPr/>
        </p:nvGrpSpPr>
        <p:grpSpPr>
          <a:xfrm>
            <a:off x="9410216" y="3037502"/>
            <a:ext cx="452437" cy="1507790"/>
            <a:chOff x="9397081" y="3430279"/>
            <a:chExt cx="452437" cy="1958973"/>
          </a:xfrm>
        </p:grpSpPr>
        <p:cxnSp>
          <p:nvCxnSpPr>
            <p:cNvPr id="953" name="Google Shape;953;p37"/>
            <p:cNvCxnSpPr/>
            <p:nvPr/>
          </p:nvCxnSpPr>
          <p:spPr>
            <a:xfrm>
              <a:off x="9397081" y="3430279"/>
              <a:ext cx="385762" cy="82548"/>
            </a:xfrm>
            <a:prstGeom prst="straightConnector1">
              <a:avLst/>
            </a:prstGeom>
            <a:noFill/>
            <a:ln w="38100" cap="flat" cmpd="sng">
              <a:solidFill>
                <a:srgbClr val="31521B"/>
              </a:solidFill>
              <a:prstDash val="solid"/>
              <a:round/>
              <a:headEnd type="none" w="sm" len="sm"/>
              <a:tailEnd type="none" w="sm" len="sm"/>
            </a:ln>
          </p:spPr>
        </p:cxnSp>
        <p:cxnSp>
          <p:nvCxnSpPr>
            <p:cNvPr id="954" name="Google Shape;954;p37"/>
            <p:cNvCxnSpPr/>
            <p:nvPr/>
          </p:nvCxnSpPr>
          <p:spPr>
            <a:xfrm>
              <a:off x="9397081" y="3433454"/>
              <a:ext cx="57150" cy="1828799"/>
            </a:xfrm>
            <a:prstGeom prst="straightConnector1">
              <a:avLst/>
            </a:prstGeom>
            <a:noFill/>
            <a:ln w="38100" cap="flat" cmpd="sng">
              <a:solidFill>
                <a:srgbClr val="31521B"/>
              </a:solidFill>
              <a:prstDash val="solid"/>
              <a:round/>
              <a:headEnd type="none" w="sm" len="sm"/>
              <a:tailEnd type="none" w="sm" len="sm"/>
            </a:ln>
          </p:spPr>
        </p:cxnSp>
        <p:cxnSp>
          <p:nvCxnSpPr>
            <p:cNvPr id="955" name="Google Shape;955;p37"/>
            <p:cNvCxnSpPr/>
            <p:nvPr/>
          </p:nvCxnSpPr>
          <p:spPr>
            <a:xfrm>
              <a:off x="9782843" y="3512827"/>
              <a:ext cx="66675" cy="1857375"/>
            </a:xfrm>
            <a:prstGeom prst="straightConnector1">
              <a:avLst/>
            </a:prstGeom>
            <a:noFill/>
            <a:ln w="38100" cap="flat" cmpd="sng">
              <a:solidFill>
                <a:srgbClr val="31521B"/>
              </a:solidFill>
              <a:prstDash val="solid"/>
              <a:round/>
              <a:headEnd type="none" w="sm" len="sm"/>
              <a:tailEnd type="none" w="sm" len="sm"/>
            </a:ln>
          </p:spPr>
        </p:cxnSp>
        <p:cxnSp>
          <p:nvCxnSpPr>
            <p:cNvPr id="956" name="Google Shape;956;p37"/>
            <p:cNvCxnSpPr/>
            <p:nvPr/>
          </p:nvCxnSpPr>
          <p:spPr>
            <a:xfrm>
              <a:off x="9454231" y="5270190"/>
              <a:ext cx="395287" cy="119062"/>
            </a:xfrm>
            <a:prstGeom prst="straightConnector1">
              <a:avLst/>
            </a:prstGeom>
            <a:noFill/>
            <a:ln w="38100" cap="flat" cmpd="sng">
              <a:solidFill>
                <a:srgbClr val="31521B"/>
              </a:solidFill>
              <a:prstDash val="solid"/>
              <a:round/>
              <a:headEnd type="none" w="sm" len="sm"/>
              <a:tailEnd type="none" w="sm" len="sm"/>
            </a:ln>
          </p:spPr>
        </p:cxnSp>
        <p:cxnSp>
          <p:nvCxnSpPr>
            <p:cNvPr id="957" name="Google Shape;957;p37"/>
            <p:cNvCxnSpPr/>
            <p:nvPr/>
          </p:nvCxnSpPr>
          <p:spPr>
            <a:xfrm>
              <a:off x="9439348" y="4373253"/>
              <a:ext cx="360164" cy="85723"/>
            </a:xfrm>
            <a:prstGeom prst="straightConnector1">
              <a:avLst/>
            </a:prstGeom>
            <a:noFill/>
            <a:ln w="38100" cap="flat" cmpd="sng">
              <a:solidFill>
                <a:srgbClr val="31521B"/>
              </a:solidFill>
              <a:prstDash val="solid"/>
              <a:round/>
              <a:headEnd type="none" w="sm" len="sm"/>
              <a:tailEnd type="none" w="sm" len="sm"/>
            </a:ln>
          </p:spPr>
        </p:cxnSp>
        <p:sp>
          <p:nvSpPr>
            <p:cNvPr id="958" name="Google Shape;958;p37"/>
            <p:cNvSpPr/>
            <p:nvPr/>
          </p:nvSpPr>
          <p:spPr>
            <a:xfrm>
              <a:off x="9600677" y="4848709"/>
              <a:ext cx="107156" cy="293686"/>
            </a:xfrm>
            <a:prstGeom prst="ellipse">
              <a:avLst/>
            </a:prstGeom>
            <a:solidFill>
              <a:srgbClr val="C00000"/>
            </a:solidFill>
            <a:ln w="19050" cap="rnd"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959" name="Google Shape;959;p37"/>
            <p:cNvSpPr/>
            <p:nvPr/>
          </p:nvSpPr>
          <p:spPr>
            <a:xfrm>
              <a:off x="9539956" y="3950182"/>
              <a:ext cx="157162" cy="290513"/>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sp>
        <p:nvSpPr>
          <p:cNvPr id="960" name="Google Shape;960;p37"/>
          <p:cNvSpPr/>
          <p:nvPr/>
        </p:nvSpPr>
        <p:spPr>
          <a:xfrm rot="10800000">
            <a:off x="9391553" y="4791243"/>
            <a:ext cx="461474" cy="371990"/>
          </a:xfrm>
          <a:prstGeom prst="triangle">
            <a:avLst>
              <a:gd name="adj" fmla="val 50000"/>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nvGrpSpPr>
          <p:cNvPr id="961" name="Google Shape;961;p37"/>
          <p:cNvGrpSpPr/>
          <p:nvPr/>
        </p:nvGrpSpPr>
        <p:grpSpPr>
          <a:xfrm>
            <a:off x="5703990" y="702032"/>
            <a:ext cx="5306910" cy="1894844"/>
            <a:chOff x="5703990" y="702032"/>
            <a:chExt cx="3211636" cy="1894844"/>
          </a:xfrm>
        </p:grpSpPr>
        <p:sp>
          <p:nvSpPr>
            <p:cNvPr id="962" name="Google Shape;962;p37"/>
            <p:cNvSpPr/>
            <p:nvPr/>
          </p:nvSpPr>
          <p:spPr>
            <a:xfrm>
              <a:off x="5703990" y="702032"/>
              <a:ext cx="3211636" cy="1894844"/>
            </a:xfrm>
            <a:prstGeom prst="roundRect">
              <a:avLst>
                <a:gd name="adj" fmla="val 16667"/>
              </a:avLst>
            </a:prstGeom>
            <a:solidFill>
              <a:srgbClr val="EAF5D6"/>
            </a:solidFill>
            <a:ln w="19050" cap="rnd" cmpd="sng">
              <a:solidFill>
                <a:srgbClr val="4C661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nvGrpSpPr>
            <p:cNvPr id="963" name="Google Shape;963;p37"/>
            <p:cNvGrpSpPr/>
            <p:nvPr/>
          </p:nvGrpSpPr>
          <p:grpSpPr>
            <a:xfrm>
              <a:off x="5787970" y="852842"/>
              <a:ext cx="3094117" cy="1593224"/>
              <a:chOff x="5787970" y="721588"/>
              <a:chExt cx="3094117" cy="1593224"/>
            </a:xfrm>
          </p:grpSpPr>
          <p:sp>
            <p:nvSpPr>
              <p:cNvPr id="964" name="Google Shape;964;p37"/>
              <p:cNvSpPr txBox="1"/>
              <p:nvPr/>
            </p:nvSpPr>
            <p:spPr>
              <a:xfrm>
                <a:off x="5857797" y="721588"/>
                <a:ext cx="2954463" cy="40011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2000" b="1" u="sng">
                    <a:solidFill>
                      <a:schemeClr val="dk1"/>
                    </a:solidFill>
                    <a:latin typeface="Open Sans"/>
                    <a:ea typeface="Open Sans"/>
                    <a:cs typeface="Open Sans"/>
                    <a:sym typeface="Open Sans"/>
                  </a:rPr>
                  <a:t>The image on the film is:</a:t>
                </a:r>
                <a:endParaRPr sz="2000" b="1" u="sng">
                  <a:solidFill>
                    <a:schemeClr val="dk1"/>
                  </a:solidFill>
                  <a:latin typeface="Open Sans"/>
                  <a:ea typeface="Open Sans"/>
                  <a:cs typeface="Open Sans"/>
                  <a:sym typeface="Open Sans"/>
                </a:endParaRPr>
              </a:p>
            </p:txBody>
          </p:sp>
          <p:sp>
            <p:nvSpPr>
              <p:cNvPr id="965" name="Google Shape;965;p37"/>
              <p:cNvSpPr txBox="1"/>
              <p:nvPr/>
            </p:nvSpPr>
            <p:spPr>
              <a:xfrm>
                <a:off x="5787970" y="1114483"/>
                <a:ext cx="3094117" cy="1200329"/>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800"/>
                  <a:buFont typeface="Arial"/>
                  <a:buChar char="•"/>
                </a:pPr>
                <a:r>
                  <a:rPr lang="en-US" sz="1800" dirty="0">
                    <a:solidFill>
                      <a:schemeClr val="dk1"/>
                    </a:solidFill>
                    <a:latin typeface="Open Sans"/>
                    <a:ea typeface="Open Sans"/>
                    <a:cs typeface="Open Sans"/>
                    <a:sym typeface="Open Sans"/>
                  </a:rPr>
                  <a:t>The triangle can be focused and captured by the film</a:t>
                </a:r>
                <a:endParaRPr dirty="0"/>
              </a:p>
              <a:p>
                <a:pPr marL="342900" marR="0" lvl="0" indent="-342900" algn="l" rtl="0">
                  <a:spcBef>
                    <a:spcPts val="0"/>
                  </a:spcBef>
                  <a:spcAft>
                    <a:spcPts val="0"/>
                  </a:spcAft>
                  <a:buClr>
                    <a:schemeClr val="dk1"/>
                  </a:buClr>
                  <a:buSzPts val="1800"/>
                  <a:buFont typeface="Arial"/>
                  <a:buChar char="•"/>
                </a:pPr>
                <a:r>
                  <a:rPr lang="en-US" sz="1800" dirty="0">
                    <a:solidFill>
                      <a:schemeClr val="dk1"/>
                    </a:solidFill>
                    <a:latin typeface="Open Sans"/>
                    <a:ea typeface="Open Sans"/>
                    <a:cs typeface="Open Sans"/>
                    <a:sym typeface="Open Sans"/>
                  </a:rPr>
                  <a:t>A wider scene is captured</a:t>
                </a:r>
                <a:endParaRPr dirty="0"/>
              </a:p>
              <a:p>
                <a:pPr marL="342900" marR="0" lvl="0" indent="-342900" algn="l" rtl="0">
                  <a:spcBef>
                    <a:spcPts val="0"/>
                  </a:spcBef>
                  <a:spcAft>
                    <a:spcPts val="0"/>
                  </a:spcAft>
                  <a:buClr>
                    <a:schemeClr val="dk1"/>
                  </a:buClr>
                  <a:buSzPts val="1800"/>
                  <a:buFont typeface="Arial"/>
                  <a:buChar char="•"/>
                </a:pPr>
                <a:r>
                  <a:rPr lang="en-US" sz="1800" dirty="0">
                    <a:solidFill>
                      <a:schemeClr val="dk1"/>
                    </a:solidFill>
                    <a:latin typeface="Open Sans"/>
                    <a:ea typeface="Open Sans"/>
                    <a:cs typeface="Open Sans"/>
                    <a:sym typeface="Open Sans"/>
                  </a:rPr>
                  <a:t>“Wide angle”</a:t>
                </a:r>
                <a:endParaRPr dirty="0"/>
              </a:p>
            </p:txBody>
          </p:sp>
        </p:grpSp>
      </p:grpSp>
      <p:sp>
        <p:nvSpPr>
          <p:cNvPr id="966" name="Google Shape;966;p37"/>
          <p:cNvSpPr txBox="1"/>
          <p:nvPr/>
        </p:nvSpPr>
        <p:spPr>
          <a:xfrm>
            <a:off x="4551680" y="5925872"/>
            <a:ext cx="3068320" cy="95410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u="sng" dirty="0">
                <a:solidFill>
                  <a:schemeClr val="dk1"/>
                </a:solidFill>
                <a:latin typeface="Open Sans"/>
                <a:ea typeface="Open Sans"/>
                <a:cs typeface="Open Sans"/>
                <a:sym typeface="Open Sans"/>
              </a:rPr>
              <a:t>Thinner lens</a:t>
            </a:r>
            <a:endParaRPr dirty="0"/>
          </a:p>
          <a:p>
            <a:pPr marL="457200" marR="0" lvl="0" indent="-457200" algn="l" rtl="0">
              <a:spcBef>
                <a:spcPts val="0"/>
              </a:spcBef>
              <a:spcAft>
                <a:spcPts val="0"/>
              </a:spcAft>
              <a:buClr>
                <a:schemeClr val="dk1"/>
              </a:buClr>
              <a:buSzPts val="2800"/>
              <a:buFont typeface="Arial"/>
              <a:buChar char="•"/>
            </a:pPr>
            <a:r>
              <a:rPr lang="en-US" sz="2800" b="1" dirty="0">
                <a:solidFill>
                  <a:schemeClr val="dk1"/>
                </a:solidFill>
                <a:latin typeface="Open Sans"/>
                <a:ea typeface="Open Sans"/>
                <a:cs typeface="Open Sans"/>
                <a:sym typeface="Open Sans"/>
              </a:rPr>
              <a:t>larger F</a:t>
            </a:r>
            <a:endParaRPr sz="2800" b="1" dirty="0">
              <a:solidFill>
                <a:schemeClr val="dk1"/>
              </a:solidFill>
              <a:latin typeface="Open Sans"/>
              <a:ea typeface="Open Sans"/>
              <a:cs typeface="Open Sans"/>
              <a:sym typeface="Open Sans"/>
            </a:endParaRPr>
          </a:p>
        </p:txBody>
      </p:sp>
      <p:sp>
        <p:nvSpPr>
          <p:cNvPr id="51"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39</a:t>
            </a:fld>
            <a:endParaRPr lang="zh-HK"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4"/>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Introduction</a:t>
            </a:r>
            <a:endParaRPr dirty="0">
              <a:solidFill>
                <a:schemeClr val="accent3">
                  <a:lumMod val="75000"/>
                </a:schemeClr>
              </a:solidFill>
              <a:latin typeface="Myriad Pro" panose="020B0503030403020204" pitchFamily="34" charset="0"/>
              <a:ea typeface="Adobe 黑体 Std R" pitchFamily="34" charset="-128"/>
            </a:endParaRPr>
          </a:p>
        </p:txBody>
      </p:sp>
      <p:grpSp>
        <p:nvGrpSpPr>
          <p:cNvPr id="182" name="Google Shape;182;p4"/>
          <p:cNvGrpSpPr/>
          <p:nvPr/>
        </p:nvGrpSpPr>
        <p:grpSpPr>
          <a:xfrm>
            <a:off x="3209269" y="1807177"/>
            <a:ext cx="4234315" cy="4234315"/>
            <a:chOff x="426346" y="0"/>
            <a:chExt cx="4234315" cy="4234315"/>
          </a:xfrm>
        </p:grpSpPr>
        <p:sp>
          <p:nvSpPr>
            <p:cNvPr id="183" name="Google Shape;183;p4"/>
            <p:cNvSpPr/>
            <p:nvPr/>
          </p:nvSpPr>
          <p:spPr>
            <a:xfrm>
              <a:off x="426346" y="0"/>
              <a:ext cx="4234315" cy="4234315"/>
            </a:xfrm>
            <a:prstGeom prst="diamond">
              <a:avLst/>
            </a:prstGeom>
            <a:solidFill>
              <a:srgbClr val="CDE7DF"/>
            </a:soli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4"/>
            <p:cNvSpPr/>
            <p:nvPr/>
          </p:nvSpPr>
          <p:spPr>
            <a:xfrm>
              <a:off x="828606" y="402259"/>
              <a:ext cx="1651382" cy="1651382"/>
            </a:xfrm>
            <a:prstGeom prst="roundRect">
              <a:avLst>
                <a:gd name="adj" fmla="val 16667"/>
              </a:avLst>
            </a:prstGeom>
            <a:gradFill>
              <a:gsLst>
                <a:gs pos="0">
                  <a:srgbClr val="56C3A7">
                    <a:alpha val="89803"/>
                  </a:srgbClr>
                </a:gs>
                <a:gs pos="78000">
                  <a:srgbClr val="3DAF94">
                    <a:alpha val="89803"/>
                  </a:srgbClr>
                </a:gs>
                <a:gs pos="100000">
                  <a:srgbClr val="3DAF94">
                    <a:alpha val="89803"/>
                  </a:srgbClr>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4"/>
            <p:cNvSpPr txBox="1"/>
            <p:nvPr/>
          </p:nvSpPr>
          <p:spPr>
            <a:xfrm>
              <a:off x="909220" y="482873"/>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a:solidFill>
                    <a:schemeClr val="lt1"/>
                  </a:solidFill>
                  <a:latin typeface="Trebuchet MS"/>
                  <a:ea typeface="Trebuchet MS"/>
                  <a:cs typeface="Trebuchet MS"/>
                  <a:sym typeface="Trebuchet MS"/>
                </a:rPr>
                <a:t>Reflection</a:t>
              </a:r>
              <a:endParaRPr sz="2200">
                <a:solidFill>
                  <a:schemeClr val="lt1"/>
                </a:solidFill>
                <a:latin typeface="Trebuchet MS"/>
                <a:ea typeface="Trebuchet MS"/>
                <a:cs typeface="Trebuchet MS"/>
                <a:sym typeface="Trebuchet MS"/>
              </a:endParaRPr>
            </a:p>
          </p:txBody>
        </p:sp>
        <p:sp>
          <p:nvSpPr>
            <p:cNvPr id="186" name="Google Shape;186;p4"/>
            <p:cNvSpPr/>
            <p:nvPr/>
          </p:nvSpPr>
          <p:spPr>
            <a:xfrm>
              <a:off x="2607018" y="402259"/>
              <a:ext cx="1651382" cy="1651382"/>
            </a:xfrm>
            <a:prstGeom prst="roundRect">
              <a:avLst>
                <a:gd name="adj" fmla="val 16667"/>
              </a:avLst>
            </a:prstGeom>
            <a:gradFill>
              <a:gsLst>
                <a:gs pos="0">
                  <a:srgbClr val="56C3A7">
                    <a:alpha val="76862"/>
                  </a:srgbClr>
                </a:gs>
                <a:gs pos="78000">
                  <a:srgbClr val="3DAF94">
                    <a:alpha val="76862"/>
                  </a:srgbClr>
                </a:gs>
                <a:gs pos="100000">
                  <a:srgbClr val="3DAF94">
                    <a:alpha val="76862"/>
                  </a:srgbClr>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4"/>
            <p:cNvSpPr txBox="1"/>
            <p:nvPr/>
          </p:nvSpPr>
          <p:spPr>
            <a:xfrm>
              <a:off x="2687632" y="482873"/>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a:solidFill>
                    <a:schemeClr val="lt1"/>
                  </a:solidFill>
                  <a:latin typeface="Trebuchet MS"/>
                  <a:ea typeface="Trebuchet MS"/>
                  <a:cs typeface="Trebuchet MS"/>
                  <a:sym typeface="Trebuchet MS"/>
                </a:rPr>
                <a:t>Refraction</a:t>
              </a:r>
              <a:endParaRPr sz="2200">
                <a:solidFill>
                  <a:schemeClr val="lt1"/>
                </a:solidFill>
                <a:latin typeface="Trebuchet MS"/>
                <a:ea typeface="Trebuchet MS"/>
                <a:cs typeface="Trebuchet MS"/>
                <a:sym typeface="Trebuchet MS"/>
              </a:endParaRPr>
            </a:p>
          </p:txBody>
        </p:sp>
        <p:sp>
          <p:nvSpPr>
            <p:cNvPr id="188" name="Google Shape;188;p4"/>
            <p:cNvSpPr/>
            <p:nvPr/>
          </p:nvSpPr>
          <p:spPr>
            <a:xfrm>
              <a:off x="828606" y="2180672"/>
              <a:ext cx="1651382" cy="1651382"/>
            </a:xfrm>
            <a:prstGeom prst="roundRect">
              <a:avLst>
                <a:gd name="adj" fmla="val 16667"/>
              </a:avLst>
            </a:prstGeom>
            <a:gradFill>
              <a:gsLst>
                <a:gs pos="0">
                  <a:srgbClr val="56C3A7">
                    <a:alpha val="63137"/>
                  </a:srgbClr>
                </a:gs>
                <a:gs pos="78000">
                  <a:srgbClr val="3DAF94">
                    <a:alpha val="63137"/>
                  </a:srgbClr>
                </a:gs>
                <a:gs pos="100000">
                  <a:srgbClr val="3DAF94">
                    <a:alpha val="63137"/>
                  </a:srgbClr>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4"/>
            <p:cNvSpPr txBox="1"/>
            <p:nvPr/>
          </p:nvSpPr>
          <p:spPr>
            <a:xfrm>
              <a:off x="909220" y="2261286"/>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a:solidFill>
                    <a:schemeClr val="lt1"/>
                  </a:solidFill>
                  <a:latin typeface="Trebuchet MS"/>
                  <a:ea typeface="Trebuchet MS"/>
                  <a:cs typeface="Trebuchet MS"/>
                  <a:sym typeface="Trebuchet MS"/>
                </a:rPr>
                <a:t>Wave</a:t>
              </a:r>
              <a:endParaRPr sz="2200">
                <a:solidFill>
                  <a:schemeClr val="lt1"/>
                </a:solidFill>
                <a:latin typeface="Trebuchet MS"/>
                <a:ea typeface="Trebuchet MS"/>
                <a:cs typeface="Trebuchet MS"/>
                <a:sym typeface="Trebuchet MS"/>
              </a:endParaRPr>
            </a:p>
          </p:txBody>
        </p:sp>
        <p:sp>
          <p:nvSpPr>
            <p:cNvPr id="190" name="Google Shape;190;p4"/>
            <p:cNvSpPr/>
            <p:nvPr/>
          </p:nvSpPr>
          <p:spPr>
            <a:xfrm>
              <a:off x="2607018" y="2180672"/>
              <a:ext cx="1651382" cy="1651382"/>
            </a:xfrm>
            <a:prstGeom prst="roundRect">
              <a:avLst>
                <a:gd name="adj" fmla="val 16667"/>
              </a:avLst>
            </a:prstGeom>
            <a:gradFill>
              <a:gsLst>
                <a:gs pos="0">
                  <a:srgbClr val="56C3A7">
                    <a:alpha val="49803"/>
                  </a:srgbClr>
                </a:gs>
                <a:gs pos="78000">
                  <a:srgbClr val="3DAF94">
                    <a:alpha val="49803"/>
                  </a:srgbClr>
                </a:gs>
                <a:gs pos="100000">
                  <a:srgbClr val="3DAF94">
                    <a:alpha val="49803"/>
                  </a:srgbClr>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4"/>
            <p:cNvSpPr txBox="1"/>
            <p:nvPr/>
          </p:nvSpPr>
          <p:spPr>
            <a:xfrm>
              <a:off x="2687632" y="2261286"/>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a:solidFill>
                    <a:schemeClr val="lt1"/>
                  </a:solidFill>
                  <a:latin typeface="Trebuchet MS"/>
                  <a:ea typeface="Trebuchet MS"/>
                  <a:cs typeface="Trebuchet MS"/>
                  <a:sym typeface="Trebuchet MS"/>
                </a:rPr>
                <a:t>Particle</a:t>
              </a:r>
              <a:endParaRPr sz="2200">
                <a:solidFill>
                  <a:schemeClr val="lt1"/>
                </a:solidFill>
                <a:latin typeface="Trebuchet MS"/>
                <a:ea typeface="Trebuchet MS"/>
                <a:cs typeface="Trebuchet MS"/>
                <a:sym typeface="Trebuchet MS"/>
              </a:endParaRPr>
            </a:p>
          </p:txBody>
        </p:sp>
      </p:grpSp>
      <p:pic>
        <p:nvPicPr>
          <p:cNvPr id="2050" name="Picture 2" descr="Free 玻璃建筑的低角度摄影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800" y="1773291"/>
            <a:ext cx="1822552" cy="273930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ree 不堅固的, 動態, 壁紙 的 免费素材图片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811" y="4177824"/>
            <a:ext cx="2997783" cy="225284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Free cg, vfx, 動畫 的 免费素材图片 Stock Phot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2738" y="3624825"/>
            <a:ext cx="2025805" cy="3038707"/>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Free 人拿着镜头球 Stock Photo"/>
          <p:cNvPicPr>
            <a:picLocks noChangeAspect="1" noChangeArrowheads="1"/>
          </p:cNvPicPr>
          <p:nvPr/>
        </p:nvPicPr>
        <p:blipFill rotWithShape="1">
          <a:blip r:embed="rId6">
            <a:extLst>
              <a:ext uri="{28A0092B-C50C-407E-A947-70E740481C1C}">
                <a14:useLocalDpi xmlns:a14="http://schemas.microsoft.com/office/drawing/2010/main" val="0"/>
              </a:ext>
            </a:extLst>
          </a:blip>
          <a:srcRect l="20425" t="27565" r="27391" b="1"/>
          <a:stretch/>
        </p:blipFill>
        <p:spPr bwMode="auto">
          <a:xfrm>
            <a:off x="8173180" y="1008390"/>
            <a:ext cx="2824920" cy="2616435"/>
          </a:xfrm>
          <a:prstGeom prst="rect">
            <a:avLst/>
          </a:prstGeom>
          <a:noFill/>
          <a:extLst>
            <a:ext uri="{909E8E84-426E-40DD-AFC4-6F175D3DCCD1}">
              <a14:hiddenFill xmlns:a14="http://schemas.microsoft.com/office/drawing/2010/main">
                <a:solidFill>
                  <a:srgbClr val="FFFFFF"/>
                </a:solidFill>
              </a14:hiddenFill>
            </a:ext>
          </a:extLst>
        </p:spPr>
      </p:pic>
      <p:sp>
        <p:nvSpPr>
          <p:cNvPr id="18"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4</a:t>
            </a:fld>
            <a:endParaRPr lang="zh-HK" altLang="en-US" dirty="0"/>
          </a:p>
        </p:txBody>
      </p:sp>
      <p:sp>
        <p:nvSpPr>
          <p:cNvPr id="20" name="Google Shape;181;p4">
            <a:extLst>
              <a:ext uri="{FF2B5EF4-FFF2-40B4-BE49-F238E27FC236}">
                <a16:creationId xmlns:a16="http://schemas.microsoft.com/office/drawing/2014/main" id="{F3EB4D84-938D-43E0-AA47-0CF7412D6D66}"/>
              </a:ext>
            </a:extLst>
          </p:cNvPr>
          <p:cNvSpPr txBox="1"/>
          <p:nvPr/>
        </p:nvSpPr>
        <p:spPr>
          <a:xfrm>
            <a:off x="3269454" y="1286841"/>
            <a:ext cx="4402202"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u="sng" dirty="0">
                <a:solidFill>
                  <a:srgbClr val="00B050"/>
                </a:solidFill>
                <a:latin typeface="Open Sans"/>
                <a:ea typeface="Open Sans"/>
                <a:cs typeface="Open Sans"/>
                <a:sym typeface="Open Sans"/>
              </a:rPr>
              <a:t>The properties of light:</a:t>
            </a:r>
            <a:endParaRPr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70"/>
        <p:cNvGrpSpPr/>
        <p:nvPr/>
      </p:nvGrpSpPr>
      <p:grpSpPr>
        <a:xfrm>
          <a:off x="0" y="0"/>
          <a:ext cx="0" cy="0"/>
          <a:chOff x="0" y="0"/>
          <a:chExt cx="0" cy="0"/>
        </a:xfrm>
      </p:grpSpPr>
      <p:sp>
        <p:nvSpPr>
          <p:cNvPr id="971" name="Google Shape;971;p38"/>
          <p:cNvSpPr/>
          <p:nvPr/>
        </p:nvSpPr>
        <p:spPr>
          <a:xfrm>
            <a:off x="2971303" y="2781446"/>
            <a:ext cx="352412" cy="273513"/>
          </a:xfrm>
          <a:prstGeom prst="triangle">
            <a:avLst>
              <a:gd name="adj" fmla="val 50000"/>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972" name="Google Shape;972;p38"/>
          <p:cNvSpPr/>
          <p:nvPr/>
        </p:nvSpPr>
        <p:spPr>
          <a:xfrm>
            <a:off x="5071640" y="1770958"/>
            <a:ext cx="544270" cy="4096013"/>
          </a:xfrm>
          <a:prstGeom prst="ellipse">
            <a:avLst/>
          </a:prstGeom>
          <a:solidFill>
            <a:srgbClr val="B8E7FC"/>
          </a:solidFill>
          <a:ln w="19050" cap="rnd"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973" name="Google Shape;973;p38"/>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Film Camera</a:t>
            </a:r>
            <a:endParaRPr dirty="0">
              <a:solidFill>
                <a:schemeClr val="accent3">
                  <a:lumMod val="75000"/>
                </a:schemeClr>
              </a:solidFill>
              <a:latin typeface="Myriad Pro" panose="020B0503030403020204" pitchFamily="34" charset="0"/>
              <a:ea typeface="Adobe 黑体 Std R" pitchFamily="34" charset="-128"/>
            </a:endParaRPr>
          </a:p>
        </p:txBody>
      </p:sp>
      <p:cxnSp>
        <p:nvCxnSpPr>
          <p:cNvPr id="974" name="Google Shape;974;p38"/>
          <p:cNvCxnSpPr/>
          <p:nvPr/>
        </p:nvCxnSpPr>
        <p:spPr>
          <a:xfrm rot="10800000" flipH="1">
            <a:off x="1271787" y="3831989"/>
            <a:ext cx="7713808" cy="17455"/>
          </a:xfrm>
          <a:prstGeom prst="straightConnector1">
            <a:avLst/>
          </a:prstGeom>
          <a:noFill/>
          <a:ln w="57150" cap="flat" cmpd="sng">
            <a:solidFill>
              <a:srgbClr val="4C661A"/>
            </a:solidFill>
            <a:prstDash val="solid"/>
            <a:round/>
            <a:headEnd type="none" w="sm" len="sm"/>
            <a:tailEnd type="triangle" w="med" len="med"/>
          </a:ln>
        </p:spPr>
      </p:cxnSp>
      <p:sp>
        <p:nvSpPr>
          <p:cNvPr id="975" name="Google Shape;975;p38"/>
          <p:cNvSpPr/>
          <p:nvPr/>
        </p:nvSpPr>
        <p:spPr>
          <a:xfrm>
            <a:off x="5282000" y="3775935"/>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976" name="Google Shape;976;p38"/>
          <p:cNvSpPr/>
          <p:nvPr/>
        </p:nvSpPr>
        <p:spPr>
          <a:xfrm>
            <a:off x="6746837" y="3777723"/>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977" name="Google Shape;977;p38"/>
          <p:cNvSpPr/>
          <p:nvPr/>
        </p:nvSpPr>
        <p:spPr>
          <a:xfrm>
            <a:off x="8211674" y="3759798"/>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978" name="Google Shape;978;p38"/>
          <p:cNvSpPr/>
          <p:nvPr/>
        </p:nvSpPr>
        <p:spPr>
          <a:xfrm>
            <a:off x="2352326" y="3781053"/>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979" name="Google Shape;979;p38"/>
          <p:cNvSpPr/>
          <p:nvPr/>
        </p:nvSpPr>
        <p:spPr>
          <a:xfrm>
            <a:off x="3817163" y="3763128"/>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cxnSp>
        <p:nvCxnSpPr>
          <p:cNvPr id="980" name="Google Shape;980;p38"/>
          <p:cNvCxnSpPr>
            <a:stCxn id="972" idx="0"/>
            <a:endCxn id="972" idx="4"/>
          </p:cNvCxnSpPr>
          <p:nvPr/>
        </p:nvCxnSpPr>
        <p:spPr>
          <a:xfrm>
            <a:off x="5343775" y="1770958"/>
            <a:ext cx="0" cy="4095900"/>
          </a:xfrm>
          <a:prstGeom prst="straightConnector1">
            <a:avLst/>
          </a:prstGeom>
          <a:noFill/>
          <a:ln w="19050" cap="flat" cmpd="sng">
            <a:solidFill>
              <a:schemeClr val="dk1"/>
            </a:solidFill>
            <a:prstDash val="lgDash"/>
            <a:round/>
            <a:headEnd type="none" w="sm" len="sm"/>
            <a:tailEnd type="none" w="sm" len="sm"/>
          </a:ln>
        </p:spPr>
      </p:cxnSp>
      <p:sp>
        <p:nvSpPr>
          <p:cNvPr id="981" name="Google Shape;981;p38"/>
          <p:cNvSpPr txBox="1"/>
          <p:nvPr/>
        </p:nvSpPr>
        <p:spPr>
          <a:xfrm>
            <a:off x="5282000" y="3851238"/>
            <a:ext cx="29527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O</a:t>
            </a:r>
            <a:endParaRPr sz="1800" b="1">
              <a:solidFill>
                <a:schemeClr val="dk1"/>
              </a:solidFill>
              <a:latin typeface="Open Sans"/>
              <a:ea typeface="Open Sans"/>
              <a:cs typeface="Open Sans"/>
              <a:sym typeface="Open Sans"/>
            </a:endParaRPr>
          </a:p>
        </p:txBody>
      </p:sp>
      <p:sp>
        <p:nvSpPr>
          <p:cNvPr id="982" name="Google Shape;982;p38"/>
          <p:cNvSpPr txBox="1"/>
          <p:nvPr/>
        </p:nvSpPr>
        <p:spPr>
          <a:xfrm>
            <a:off x="6665011" y="3847232"/>
            <a:ext cx="27122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F</a:t>
            </a:r>
            <a:endParaRPr sz="1800" b="1">
              <a:solidFill>
                <a:schemeClr val="dk1"/>
              </a:solidFill>
              <a:latin typeface="Open Sans"/>
              <a:ea typeface="Open Sans"/>
              <a:cs typeface="Open Sans"/>
              <a:sym typeface="Open Sans"/>
            </a:endParaRPr>
          </a:p>
        </p:txBody>
      </p:sp>
      <p:sp>
        <p:nvSpPr>
          <p:cNvPr id="983" name="Google Shape;983;p38"/>
          <p:cNvSpPr txBox="1"/>
          <p:nvPr/>
        </p:nvSpPr>
        <p:spPr>
          <a:xfrm>
            <a:off x="8105802" y="3847232"/>
            <a:ext cx="37221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2F</a:t>
            </a:r>
            <a:endParaRPr sz="1800" b="1">
              <a:solidFill>
                <a:schemeClr val="dk1"/>
              </a:solidFill>
              <a:latin typeface="Open Sans"/>
              <a:ea typeface="Open Sans"/>
              <a:cs typeface="Open Sans"/>
              <a:sym typeface="Open Sans"/>
            </a:endParaRPr>
          </a:p>
        </p:txBody>
      </p:sp>
      <p:sp>
        <p:nvSpPr>
          <p:cNvPr id="984" name="Google Shape;984;p38"/>
          <p:cNvSpPr txBox="1"/>
          <p:nvPr/>
        </p:nvSpPr>
        <p:spPr>
          <a:xfrm>
            <a:off x="3733511" y="3847232"/>
            <a:ext cx="31451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F’</a:t>
            </a:r>
            <a:endParaRPr sz="1800" b="1">
              <a:solidFill>
                <a:schemeClr val="dk1"/>
              </a:solidFill>
              <a:latin typeface="Open Sans"/>
              <a:ea typeface="Open Sans"/>
              <a:cs typeface="Open Sans"/>
              <a:sym typeface="Open Sans"/>
            </a:endParaRPr>
          </a:p>
        </p:txBody>
      </p:sp>
      <p:sp>
        <p:nvSpPr>
          <p:cNvPr id="985" name="Google Shape;985;p38"/>
          <p:cNvSpPr txBox="1"/>
          <p:nvPr/>
        </p:nvSpPr>
        <p:spPr>
          <a:xfrm>
            <a:off x="2225712" y="3847232"/>
            <a:ext cx="41549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2F’</a:t>
            </a:r>
            <a:endParaRPr sz="1800" b="1">
              <a:solidFill>
                <a:schemeClr val="dk1"/>
              </a:solidFill>
              <a:latin typeface="Open Sans"/>
              <a:ea typeface="Open Sans"/>
              <a:cs typeface="Open Sans"/>
              <a:sym typeface="Open Sans"/>
            </a:endParaRPr>
          </a:p>
        </p:txBody>
      </p:sp>
      <p:cxnSp>
        <p:nvCxnSpPr>
          <p:cNvPr id="986" name="Google Shape;986;p38"/>
          <p:cNvCxnSpPr/>
          <p:nvPr/>
        </p:nvCxnSpPr>
        <p:spPr>
          <a:xfrm rot="10800000" flipH="1">
            <a:off x="3147509" y="2758823"/>
            <a:ext cx="2249916" cy="24424"/>
          </a:xfrm>
          <a:prstGeom prst="straightConnector1">
            <a:avLst/>
          </a:prstGeom>
          <a:noFill/>
          <a:ln w="57150" cap="flat" cmpd="sng">
            <a:solidFill>
              <a:srgbClr val="C00000"/>
            </a:solidFill>
            <a:prstDash val="solid"/>
            <a:round/>
            <a:headEnd type="none" w="sm" len="sm"/>
            <a:tailEnd type="triangle" w="med" len="med"/>
          </a:ln>
        </p:spPr>
      </p:cxnSp>
      <p:cxnSp>
        <p:nvCxnSpPr>
          <p:cNvPr id="987" name="Google Shape;987;p38"/>
          <p:cNvCxnSpPr/>
          <p:nvPr/>
        </p:nvCxnSpPr>
        <p:spPr>
          <a:xfrm>
            <a:off x="5343775" y="2774695"/>
            <a:ext cx="4436574" cy="3160364"/>
          </a:xfrm>
          <a:prstGeom prst="straightConnector1">
            <a:avLst/>
          </a:prstGeom>
          <a:noFill/>
          <a:ln w="57150" cap="flat" cmpd="sng">
            <a:solidFill>
              <a:srgbClr val="C00000"/>
            </a:solidFill>
            <a:prstDash val="solid"/>
            <a:round/>
            <a:headEnd type="none" w="sm" len="sm"/>
            <a:tailEnd type="triangle" w="med" len="med"/>
          </a:ln>
        </p:spPr>
      </p:cxnSp>
      <p:cxnSp>
        <p:nvCxnSpPr>
          <p:cNvPr id="988" name="Google Shape;988;p38"/>
          <p:cNvCxnSpPr/>
          <p:nvPr/>
        </p:nvCxnSpPr>
        <p:spPr>
          <a:xfrm>
            <a:off x="3143971" y="2802498"/>
            <a:ext cx="6597430" cy="3104123"/>
          </a:xfrm>
          <a:prstGeom prst="straightConnector1">
            <a:avLst/>
          </a:prstGeom>
          <a:noFill/>
          <a:ln w="57150" cap="flat" cmpd="sng">
            <a:solidFill>
              <a:srgbClr val="FFC000"/>
            </a:solidFill>
            <a:prstDash val="solid"/>
            <a:round/>
            <a:headEnd type="none" w="sm" len="sm"/>
            <a:tailEnd type="triangle" w="med" len="med"/>
          </a:ln>
        </p:spPr>
      </p:cxnSp>
      <p:cxnSp>
        <p:nvCxnSpPr>
          <p:cNvPr id="989" name="Google Shape;989;p38"/>
          <p:cNvCxnSpPr>
            <a:endCxn id="972" idx="4"/>
          </p:cNvCxnSpPr>
          <p:nvPr/>
        </p:nvCxnSpPr>
        <p:spPr>
          <a:xfrm>
            <a:off x="3138775" y="2826171"/>
            <a:ext cx="2205000" cy="3040800"/>
          </a:xfrm>
          <a:prstGeom prst="straightConnector1">
            <a:avLst/>
          </a:prstGeom>
          <a:noFill/>
          <a:ln w="57150" cap="flat" cmpd="sng">
            <a:solidFill>
              <a:srgbClr val="7030A0"/>
            </a:solidFill>
            <a:prstDash val="solid"/>
            <a:round/>
            <a:headEnd type="none" w="sm" len="sm"/>
            <a:tailEnd type="triangle" w="med" len="med"/>
          </a:ln>
        </p:spPr>
      </p:cxnSp>
      <p:cxnSp>
        <p:nvCxnSpPr>
          <p:cNvPr id="990" name="Google Shape;990;p38"/>
          <p:cNvCxnSpPr/>
          <p:nvPr/>
        </p:nvCxnSpPr>
        <p:spPr>
          <a:xfrm>
            <a:off x="5384015" y="5847790"/>
            <a:ext cx="4332382" cy="0"/>
          </a:xfrm>
          <a:prstGeom prst="straightConnector1">
            <a:avLst/>
          </a:prstGeom>
          <a:noFill/>
          <a:ln w="57150" cap="flat" cmpd="sng">
            <a:solidFill>
              <a:srgbClr val="7030A0"/>
            </a:solidFill>
            <a:prstDash val="solid"/>
            <a:round/>
            <a:headEnd type="none" w="sm" len="sm"/>
            <a:tailEnd type="triangle" w="med" len="med"/>
          </a:ln>
        </p:spPr>
      </p:cxnSp>
      <p:grpSp>
        <p:nvGrpSpPr>
          <p:cNvPr id="991" name="Google Shape;991;p38"/>
          <p:cNvGrpSpPr/>
          <p:nvPr/>
        </p:nvGrpSpPr>
        <p:grpSpPr>
          <a:xfrm>
            <a:off x="8933562" y="2484306"/>
            <a:ext cx="1396603" cy="2787651"/>
            <a:chOff x="4413647" y="2546350"/>
            <a:chExt cx="1396603" cy="2787651"/>
          </a:xfrm>
        </p:grpSpPr>
        <p:cxnSp>
          <p:nvCxnSpPr>
            <p:cNvPr id="992" name="Google Shape;992;p38"/>
            <p:cNvCxnSpPr/>
            <p:nvPr/>
          </p:nvCxnSpPr>
          <p:spPr>
            <a:xfrm>
              <a:off x="4413647" y="2546350"/>
              <a:ext cx="57150" cy="2514600"/>
            </a:xfrm>
            <a:prstGeom prst="straightConnector1">
              <a:avLst/>
            </a:prstGeom>
            <a:noFill/>
            <a:ln w="28575" cap="flat" cmpd="sng">
              <a:solidFill>
                <a:srgbClr val="444026"/>
              </a:solidFill>
              <a:prstDash val="solid"/>
              <a:round/>
              <a:headEnd type="none" w="sm" len="sm"/>
              <a:tailEnd type="none" w="sm" len="sm"/>
            </a:ln>
          </p:spPr>
        </p:cxnSp>
        <p:cxnSp>
          <p:nvCxnSpPr>
            <p:cNvPr id="993" name="Google Shape;993;p38"/>
            <p:cNvCxnSpPr/>
            <p:nvPr/>
          </p:nvCxnSpPr>
          <p:spPr>
            <a:xfrm>
              <a:off x="4449961" y="2546350"/>
              <a:ext cx="1303139" cy="292100"/>
            </a:xfrm>
            <a:prstGeom prst="straightConnector1">
              <a:avLst/>
            </a:prstGeom>
            <a:noFill/>
            <a:ln w="28575" cap="flat" cmpd="sng">
              <a:solidFill>
                <a:srgbClr val="444026"/>
              </a:solidFill>
              <a:prstDash val="solid"/>
              <a:round/>
              <a:headEnd type="none" w="sm" len="sm"/>
              <a:tailEnd type="none" w="sm" len="sm"/>
            </a:ln>
          </p:spPr>
        </p:cxnSp>
        <p:cxnSp>
          <p:nvCxnSpPr>
            <p:cNvPr id="994" name="Google Shape;994;p38"/>
            <p:cNvCxnSpPr/>
            <p:nvPr/>
          </p:nvCxnSpPr>
          <p:spPr>
            <a:xfrm>
              <a:off x="5753100" y="2828925"/>
              <a:ext cx="57150" cy="2505076"/>
            </a:xfrm>
            <a:prstGeom prst="straightConnector1">
              <a:avLst/>
            </a:prstGeom>
            <a:noFill/>
            <a:ln w="28575" cap="flat" cmpd="sng">
              <a:solidFill>
                <a:srgbClr val="444026"/>
              </a:solidFill>
              <a:prstDash val="solid"/>
              <a:round/>
              <a:headEnd type="none" w="sm" len="sm"/>
              <a:tailEnd type="none" w="sm" len="sm"/>
            </a:ln>
          </p:spPr>
        </p:cxnSp>
        <p:cxnSp>
          <p:nvCxnSpPr>
            <p:cNvPr id="995" name="Google Shape;995;p38"/>
            <p:cNvCxnSpPr/>
            <p:nvPr/>
          </p:nvCxnSpPr>
          <p:spPr>
            <a:xfrm>
              <a:off x="4885730" y="2978151"/>
              <a:ext cx="385762" cy="82548"/>
            </a:xfrm>
            <a:prstGeom prst="straightConnector1">
              <a:avLst/>
            </a:prstGeom>
            <a:noFill/>
            <a:ln w="38100" cap="flat" cmpd="sng">
              <a:solidFill>
                <a:srgbClr val="31521B"/>
              </a:solidFill>
              <a:prstDash val="solid"/>
              <a:round/>
              <a:headEnd type="none" w="sm" len="sm"/>
              <a:tailEnd type="none" w="sm" len="sm"/>
            </a:ln>
          </p:spPr>
        </p:cxnSp>
        <p:cxnSp>
          <p:nvCxnSpPr>
            <p:cNvPr id="996" name="Google Shape;996;p38"/>
            <p:cNvCxnSpPr/>
            <p:nvPr/>
          </p:nvCxnSpPr>
          <p:spPr>
            <a:xfrm>
              <a:off x="4885730" y="2981326"/>
              <a:ext cx="57150" cy="1828799"/>
            </a:xfrm>
            <a:prstGeom prst="straightConnector1">
              <a:avLst/>
            </a:prstGeom>
            <a:noFill/>
            <a:ln w="38100" cap="flat" cmpd="sng">
              <a:solidFill>
                <a:srgbClr val="31521B"/>
              </a:solidFill>
              <a:prstDash val="solid"/>
              <a:round/>
              <a:headEnd type="none" w="sm" len="sm"/>
              <a:tailEnd type="none" w="sm" len="sm"/>
            </a:ln>
          </p:spPr>
        </p:cxnSp>
        <p:cxnSp>
          <p:nvCxnSpPr>
            <p:cNvPr id="997" name="Google Shape;997;p38"/>
            <p:cNvCxnSpPr/>
            <p:nvPr/>
          </p:nvCxnSpPr>
          <p:spPr>
            <a:xfrm>
              <a:off x="5271492" y="3060699"/>
              <a:ext cx="66675" cy="1857375"/>
            </a:xfrm>
            <a:prstGeom prst="straightConnector1">
              <a:avLst/>
            </a:prstGeom>
            <a:noFill/>
            <a:ln w="38100" cap="flat" cmpd="sng">
              <a:solidFill>
                <a:srgbClr val="31521B"/>
              </a:solidFill>
              <a:prstDash val="solid"/>
              <a:round/>
              <a:headEnd type="none" w="sm" len="sm"/>
              <a:tailEnd type="none" w="sm" len="sm"/>
            </a:ln>
          </p:spPr>
        </p:cxnSp>
        <p:cxnSp>
          <p:nvCxnSpPr>
            <p:cNvPr id="998" name="Google Shape;998;p38"/>
            <p:cNvCxnSpPr/>
            <p:nvPr/>
          </p:nvCxnSpPr>
          <p:spPr>
            <a:xfrm>
              <a:off x="4942880" y="4818062"/>
              <a:ext cx="395287" cy="119062"/>
            </a:xfrm>
            <a:prstGeom prst="straightConnector1">
              <a:avLst/>
            </a:prstGeom>
            <a:noFill/>
            <a:ln w="38100" cap="flat" cmpd="sng">
              <a:solidFill>
                <a:srgbClr val="31521B"/>
              </a:solidFill>
              <a:prstDash val="solid"/>
              <a:round/>
              <a:headEnd type="none" w="sm" len="sm"/>
              <a:tailEnd type="none" w="sm" len="sm"/>
            </a:ln>
          </p:spPr>
        </p:cxnSp>
        <p:cxnSp>
          <p:nvCxnSpPr>
            <p:cNvPr id="999" name="Google Shape;999;p38"/>
            <p:cNvCxnSpPr/>
            <p:nvPr/>
          </p:nvCxnSpPr>
          <p:spPr>
            <a:xfrm>
              <a:off x="4470797" y="5076826"/>
              <a:ext cx="1339453" cy="257175"/>
            </a:xfrm>
            <a:prstGeom prst="straightConnector1">
              <a:avLst/>
            </a:prstGeom>
            <a:noFill/>
            <a:ln w="38100" cap="flat" cmpd="sng">
              <a:solidFill>
                <a:srgbClr val="1B190F"/>
              </a:solidFill>
              <a:prstDash val="solid"/>
              <a:round/>
              <a:headEnd type="none" w="sm" len="sm"/>
              <a:tailEnd type="none" w="sm" len="sm"/>
            </a:ln>
          </p:spPr>
        </p:cxnSp>
        <p:cxnSp>
          <p:nvCxnSpPr>
            <p:cNvPr id="1000" name="Google Shape;1000;p38"/>
            <p:cNvCxnSpPr/>
            <p:nvPr/>
          </p:nvCxnSpPr>
          <p:spPr>
            <a:xfrm>
              <a:off x="4927997" y="3921125"/>
              <a:ext cx="360164" cy="85723"/>
            </a:xfrm>
            <a:prstGeom prst="straightConnector1">
              <a:avLst/>
            </a:prstGeom>
            <a:noFill/>
            <a:ln w="38100" cap="flat" cmpd="sng">
              <a:solidFill>
                <a:srgbClr val="31521B"/>
              </a:solidFill>
              <a:prstDash val="solid"/>
              <a:round/>
              <a:headEnd type="none" w="sm" len="sm"/>
              <a:tailEnd type="none" w="sm" len="sm"/>
            </a:ln>
          </p:spPr>
        </p:cxnSp>
        <p:sp>
          <p:nvSpPr>
            <p:cNvPr id="1001" name="Google Shape;1001;p38"/>
            <p:cNvSpPr/>
            <p:nvPr/>
          </p:nvSpPr>
          <p:spPr>
            <a:xfrm>
              <a:off x="5089326" y="4396581"/>
              <a:ext cx="107156" cy="293686"/>
            </a:xfrm>
            <a:prstGeom prst="ellipse">
              <a:avLst/>
            </a:prstGeom>
            <a:solidFill>
              <a:srgbClr val="C00000"/>
            </a:solidFill>
            <a:ln w="19050" cap="rnd"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002" name="Google Shape;1002;p38"/>
            <p:cNvSpPr/>
            <p:nvPr/>
          </p:nvSpPr>
          <p:spPr>
            <a:xfrm>
              <a:off x="5028605" y="3498054"/>
              <a:ext cx="157162" cy="290513"/>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grpSp>
        <p:nvGrpSpPr>
          <p:cNvPr id="1003" name="Google Shape;1003;p38"/>
          <p:cNvGrpSpPr/>
          <p:nvPr/>
        </p:nvGrpSpPr>
        <p:grpSpPr>
          <a:xfrm>
            <a:off x="3010215" y="3295179"/>
            <a:ext cx="272187" cy="1070538"/>
            <a:chOff x="2828187" y="4257624"/>
            <a:chExt cx="472969" cy="2047710"/>
          </a:xfrm>
        </p:grpSpPr>
        <p:cxnSp>
          <p:nvCxnSpPr>
            <p:cNvPr id="1004" name="Google Shape;1004;p38"/>
            <p:cNvCxnSpPr/>
            <p:nvPr/>
          </p:nvCxnSpPr>
          <p:spPr>
            <a:xfrm flipH="1">
              <a:off x="2888909" y="6097535"/>
              <a:ext cx="402431" cy="207799"/>
            </a:xfrm>
            <a:prstGeom prst="straightConnector1">
              <a:avLst/>
            </a:prstGeom>
            <a:noFill/>
            <a:ln w="38100" cap="flat" cmpd="sng">
              <a:solidFill>
                <a:srgbClr val="31521B"/>
              </a:solidFill>
              <a:prstDash val="solid"/>
              <a:round/>
              <a:headEnd type="none" w="sm" len="sm"/>
              <a:tailEnd type="none" w="sm" len="sm"/>
            </a:ln>
          </p:spPr>
        </p:cxnSp>
        <p:cxnSp>
          <p:nvCxnSpPr>
            <p:cNvPr id="1005" name="Google Shape;1005;p38"/>
            <p:cNvCxnSpPr/>
            <p:nvPr/>
          </p:nvCxnSpPr>
          <p:spPr>
            <a:xfrm rot="10800000">
              <a:off x="3244006" y="4257624"/>
              <a:ext cx="57150" cy="1828799"/>
            </a:xfrm>
            <a:prstGeom prst="straightConnector1">
              <a:avLst/>
            </a:prstGeom>
            <a:noFill/>
            <a:ln w="38100" cap="flat" cmpd="sng">
              <a:solidFill>
                <a:srgbClr val="31521B"/>
              </a:solidFill>
              <a:prstDash val="solid"/>
              <a:round/>
              <a:headEnd type="none" w="sm" len="sm"/>
              <a:tailEnd type="none" w="sm" len="sm"/>
            </a:ln>
          </p:spPr>
        </p:cxnSp>
        <p:cxnSp>
          <p:nvCxnSpPr>
            <p:cNvPr id="1006" name="Google Shape;1006;p38"/>
            <p:cNvCxnSpPr/>
            <p:nvPr/>
          </p:nvCxnSpPr>
          <p:spPr>
            <a:xfrm rot="10800000">
              <a:off x="2828187" y="4447959"/>
              <a:ext cx="66675" cy="1857375"/>
            </a:xfrm>
            <a:prstGeom prst="straightConnector1">
              <a:avLst/>
            </a:prstGeom>
            <a:noFill/>
            <a:ln w="38100" cap="flat" cmpd="sng">
              <a:solidFill>
                <a:srgbClr val="31521B"/>
              </a:solidFill>
              <a:prstDash val="solid"/>
              <a:round/>
              <a:headEnd type="none" w="sm" len="sm"/>
              <a:tailEnd type="none" w="sm" len="sm"/>
            </a:ln>
          </p:spPr>
        </p:cxnSp>
        <p:cxnSp>
          <p:nvCxnSpPr>
            <p:cNvPr id="1007" name="Google Shape;1007;p38"/>
            <p:cNvCxnSpPr/>
            <p:nvPr/>
          </p:nvCxnSpPr>
          <p:spPr>
            <a:xfrm flipH="1">
              <a:off x="2840423" y="4257624"/>
              <a:ext cx="393768" cy="187160"/>
            </a:xfrm>
            <a:prstGeom prst="straightConnector1">
              <a:avLst/>
            </a:prstGeom>
            <a:noFill/>
            <a:ln w="38100" cap="flat" cmpd="sng">
              <a:solidFill>
                <a:srgbClr val="31521B"/>
              </a:solidFill>
              <a:prstDash val="solid"/>
              <a:round/>
              <a:headEnd type="none" w="sm" len="sm"/>
              <a:tailEnd type="none" w="sm" len="sm"/>
            </a:ln>
          </p:spPr>
        </p:cxnSp>
        <p:cxnSp>
          <p:nvCxnSpPr>
            <p:cNvPr id="1008" name="Google Shape;1008;p38"/>
            <p:cNvCxnSpPr/>
            <p:nvPr/>
          </p:nvCxnSpPr>
          <p:spPr>
            <a:xfrm flipH="1">
              <a:off x="2884444" y="5154562"/>
              <a:ext cx="364629" cy="222084"/>
            </a:xfrm>
            <a:prstGeom prst="straightConnector1">
              <a:avLst/>
            </a:prstGeom>
            <a:noFill/>
            <a:ln w="38100" cap="flat" cmpd="sng">
              <a:solidFill>
                <a:srgbClr val="31521B"/>
              </a:solidFill>
              <a:prstDash val="solid"/>
              <a:round/>
              <a:headEnd type="none" w="sm" len="sm"/>
              <a:tailEnd type="none" w="sm" len="sm"/>
            </a:ln>
          </p:spPr>
        </p:cxnSp>
        <p:sp>
          <p:nvSpPr>
            <p:cNvPr id="1009" name="Google Shape;1009;p38"/>
            <p:cNvSpPr/>
            <p:nvPr/>
          </p:nvSpPr>
          <p:spPr>
            <a:xfrm rot="10800000">
              <a:off x="2990508" y="4556475"/>
              <a:ext cx="107156" cy="293686"/>
            </a:xfrm>
            <a:prstGeom prst="ellipse">
              <a:avLst/>
            </a:prstGeom>
            <a:solidFill>
              <a:srgbClr val="C00000"/>
            </a:solidFill>
            <a:ln w="19050" cap="rnd"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010" name="Google Shape;1010;p38"/>
            <p:cNvSpPr/>
            <p:nvPr/>
          </p:nvSpPr>
          <p:spPr>
            <a:xfrm rot="10800000">
              <a:off x="3001118" y="5502852"/>
              <a:ext cx="157162" cy="290513"/>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sp>
        <p:nvSpPr>
          <p:cNvPr id="1011" name="Google Shape;1011;p38"/>
          <p:cNvSpPr txBox="1"/>
          <p:nvPr/>
        </p:nvSpPr>
        <p:spPr>
          <a:xfrm>
            <a:off x="8912726" y="2523956"/>
            <a:ext cx="63579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Open Sans"/>
                <a:ea typeface="Open Sans"/>
                <a:cs typeface="Open Sans"/>
                <a:sym typeface="Open Sans"/>
              </a:rPr>
              <a:t>Film</a:t>
            </a:r>
            <a:endParaRPr sz="1800" b="1" dirty="0">
              <a:solidFill>
                <a:schemeClr val="dk1"/>
              </a:solidFill>
              <a:latin typeface="Open Sans"/>
              <a:ea typeface="Open Sans"/>
              <a:cs typeface="Open Sans"/>
              <a:sym typeface="Open Sans"/>
            </a:endParaRPr>
          </a:p>
        </p:txBody>
      </p:sp>
      <p:sp>
        <p:nvSpPr>
          <p:cNvPr id="1012" name="Google Shape;1012;p38"/>
          <p:cNvSpPr txBox="1"/>
          <p:nvPr/>
        </p:nvSpPr>
        <p:spPr>
          <a:xfrm>
            <a:off x="677334" y="1438026"/>
            <a:ext cx="3615886" cy="120032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a:solidFill>
                  <a:schemeClr val="dk1"/>
                </a:solidFill>
                <a:latin typeface="Open Sans"/>
                <a:ea typeface="Open Sans"/>
                <a:cs typeface="Open Sans"/>
                <a:sym typeface="Open Sans"/>
              </a:rPr>
              <a:t>How the light from the target is captured by the film?</a:t>
            </a:r>
            <a:endParaRPr sz="2400" b="1">
              <a:solidFill>
                <a:schemeClr val="dk1"/>
              </a:solidFill>
              <a:latin typeface="Open Sans"/>
              <a:ea typeface="Open Sans"/>
              <a:cs typeface="Open Sans"/>
              <a:sym typeface="Open Sans"/>
            </a:endParaRPr>
          </a:p>
        </p:txBody>
      </p:sp>
      <p:grpSp>
        <p:nvGrpSpPr>
          <p:cNvPr id="1013" name="Google Shape;1013;p38"/>
          <p:cNvGrpSpPr/>
          <p:nvPr/>
        </p:nvGrpSpPr>
        <p:grpSpPr>
          <a:xfrm>
            <a:off x="6746462" y="966617"/>
            <a:ext cx="3305960" cy="1395967"/>
            <a:chOff x="6217798" y="1021985"/>
            <a:chExt cx="3305960" cy="1395967"/>
          </a:xfrm>
        </p:grpSpPr>
        <p:sp>
          <p:nvSpPr>
            <p:cNvPr id="1014" name="Google Shape;1014;p38"/>
            <p:cNvSpPr/>
            <p:nvPr/>
          </p:nvSpPr>
          <p:spPr>
            <a:xfrm>
              <a:off x="6217798" y="1021985"/>
              <a:ext cx="3305960" cy="1395967"/>
            </a:xfrm>
            <a:prstGeom prst="roundRect">
              <a:avLst>
                <a:gd name="adj" fmla="val 16667"/>
              </a:avLst>
            </a:prstGeom>
            <a:solidFill>
              <a:srgbClr val="EAF5D6"/>
            </a:solidFill>
            <a:ln w="19050" cap="rnd" cmpd="sng">
              <a:solidFill>
                <a:srgbClr val="4C661A"/>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nvGrpSpPr>
            <p:cNvPr id="1015" name="Google Shape;1015;p38"/>
            <p:cNvGrpSpPr/>
            <p:nvPr/>
          </p:nvGrpSpPr>
          <p:grpSpPr>
            <a:xfrm>
              <a:off x="6234219" y="1039257"/>
              <a:ext cx="3045193" cy="1254969"/>
              <a:chOff x="6192292" y="1060174"/>
              <a:chExt cx="3045193" cy="1254969"/>
            </a:xfrm>
          </p:grpSpPr>
          <p:sp>
            <p:nvSpPr>
              <p:cNvPr id="1016" name="Google Shape;1016;p38"/>
              <p:cNvSpPr txBox="1"/>
              <p:nvPr/>
            </p:nvSpPr>
            <p:spPr>
              <a:xfrm>
                <a:off x="6194371" y="1060174"/>
                <a:ext cx="3043114" cy="384721"/>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1900" b="1" u="sng" dirty="0">
                    <a:solidFill>
                      <a:schemeClr val="dk1"/>
                    </a:solidFill>
                    <a:latin typeface="Open Sans"/>
                    <a:ea typeface="Open Sans"/>
                    <a:cs typeface="Open Sans"/>
                    <a:sym typeface="Open Sans"/>
                  </a:rPr>
                  <a:t>The image on the film is:</a:t>
                </a:r>
                <a:endParaRPr sz="1900" b="1" u="sng" dirty="0">
                  <a:solidFill>
                    <a:schemeClr val="dk1"/>
                  </a:solidFill>
                  <a:latin typeface="Open Sans"/>
                  <a:ea typeface="Open Sans"/>
                  <a:cs typeface="Open Sans"/>
                  <a:sym typeface="Open Sans"/>
                </a:endParaRPr>
              </a:p>
            </p:txBody>
          </p:sp>
          <p:sp>
            <p:nvSpPr>
              <p:cNvPr id="1017" name="Google Shape;1017;p38"/>
              <p:cNvSpPr txBox="1"/>
              <p:nvPr/>
            </p:nvSpPr>
            <p:spPr>
              <a:xfrm>
                <a:off x="6192292" y="1668853"/>
                <a:ext cx="2942799" cy="646290"/>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chemeClr val="dk1"/>
                  </a:buClr>
                  <a:buSzPts val="1800"/>
                  <a:buFont typeface="Arial"/>
                  <a:buChar char="•"/>
                </a:pPr>
                <a:r>
                  <a:rPr lang="en-US" sz="1800" dirty="0">
                    <a:solidFill>
                      <a:schemeClr val="dk1"/>
                    </a:solidFill>
                    <a:latin typeface="Open Sans"/>
                    <a:ea typeface="Open Sans"/>
                    <a:cs typeface="Open Sans"/>
                    <a:sym typeface="Open Sans"/>
                  </a:rPr>
                  <a:t>The triangle cannot be focused on the film</a:t>
                </a:r>
                <a:endParaRPr sz="1800" dirty="0">
                  <a:solidFill>
                    <a:schemeClr val="dk1"/>
                  </a:solidFill>
                  <a:latin typeface="Open Sans"/>
                  <a:ea typeface="Open Sans"/>
                  <a:cs typeface="Open Sans"/>
                  <a:sym typeface="Open Sans"/>
                </a:endParaRPr>
              </a:p>
            </p:txBody>
          </p:sp>
        </p:grpSp>
      </p:grpSp>
      <p:sp>
        <p:nvSpPr>
          <p:cNvPr id="1018" name="Google Shape;1018;p38"/>
          <p:cNvSpPr txBox="1"/>
          <p:nvPr/>
        </p:nvSpPr>
        <p:spPr>
          <a:xfrm>
            <a:off x="4551680" y="5925872"/>
            <a:ext cx="2384559"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u="sng" dirty="0">
                <a:solidFill>
                  <a:schemeClr val="dk1"/>
                </a:solidFill>
                <a:latin typeface="Open Sans"/>
                <a:ea typeface="Open Sans"/>
                <a:cs typeface="Open Sans"/>
                <a:sym typeface="Open Sans"/>
              </a:rPr>
              <a:t>Thicker lens</a:t>
            </a:r>
            <a:endParaRPr dirty="0"/>
          </a:p>
          <a:p>
            <a:pPr marL="457200" marR="0" lvl="0" indent="-457200" algn="l" rtl="0">
              <a:spcBef>
                <a:spcPts val="0"/>
              </a:spcBef>
              <a:spcAft>
                <a:spcPts val="0"/>
              </a:spcAft>
              <a:buClr>
                <a:schemeClr val="dk1"/>
              </a:buClr>
              <a:buSzPts val="2400"/>
              <a:buFont typeface="Arial"/>
              <a:buChar char="•"/>
            </a:pPr>
            <a:r>
              <a:rPr lang="en-US" sz="2400" b="1" dirty="0">
                <a:solidFill>
                  <a:schemeClr val="dk1"/>
                </a:solidFill>
                <a:latin typeface="Open Sans"/>
                <a:ea typeface="Open Sans"/>
                <a:cs typeface="Open Sans"/>
                <a:sym typeface="Open Sans"/>
              </a:rPr>
              <a:t>Smaller F</a:t>
            </a:r>
            <a:endParaRPr sz="2400" b="1" dirty="0">
              <a:solidFill>
                <a:schemeClr val="dk1"/>
              </a:solidFill>
              <a:latin typeface="Open Sans"/>
              <a:ea typeface="Open Sans"/>
              <a:cs typeface="Open Sans"/>
              <a:sym typeface="Open Sans"/>
            </a:endParaRPr>
          </a:p>
        </p:txBody>
      </p:sp>
      <p:sp>
        <p:nvSpPr>
          <p:cNvPr id="50"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40</a:t>
            </a:fld>
            <a:endParaRPr lang="zh-HK" altLang="en-US"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022"/>
        <p:cNvGrpSpPr/>
        <p:nvPr/>
      </p:nvGrpSpPr>
      <p:grpSpPr>
        <a:xfrm>
          <a:off x="0" y="0"/>
          <a:ext cx="0" cy="0"/>
          <a:chOff x="0" y="0"/>
          <a:chExt cx="0" cy="0"/>
        </a:xfrm>
      </p:grpSpPr>
      <p:grpSp>
        <p:nvGrpSpPr>
          <p:cNvPr id="1023" name="Google Shape;1023;p39"/>
          <p:cNvGrpSpPr/>
          <p:nvPr/>
        </p:nvGrpSpPr>
        <p:grpSpPr>
          <a:xfrm>
            <a:off x="2291812" y="4130610"/>
            <a:ext cx="272187" cy="1070538"/>
            <a:chOff x="2828187" y="4257624"/>
            <a:chExt cx="472969" cy="2047710"/>
          </a:xfrm>
        </p:grpSpPr>
        <p:cxnSp>
          <p:nvCxnSpPr>
            <p:cNvPr id="1024" name="Google Shape;1024;p39"/>
            <p:cNvCxnSpPr/>
            <p:nvPr/>
          </p:nvCxnSpPr>
          <p:spPr>
            <a:xfrm flipH="1">
              <a:off x="2888909" y="6097535"/>
              <a:ext cx="402431" cy="207799"/>
            </a:xfrm>
            <a:prstGeom prst="straightConnector1">
              <a:avLst/>
            </a:prstGeom>
            <a:noFill/>
            <a:ln w="38100" cap="flat" cmpd="sng">
              <a:solidFill>
                <a:srgbClr val="31521B"/>
              </a:solidFill>
              <a:prstDash val="solid"/>
              <a:round/>
              <a:headEnd type="none" w="sm" len="sm"/>
              <a:tailEnd type="none" w="sm" len="sm"/>
            </a:ln>
          </p:spPr>
        </p:cxnSp>
        <p:cxnSp>
          <p:nvCxnSpPr>
            <p:cNvPr id="1025" name="Google Shape;1025;p39"/>
            <p:cNvCxnSpPr/>
            <p:nvPr/>
          </p:nvCxnSpPr>
          <p:spPr>
            <a:xfrm rot="10800000">
              <a:off x="3244006" y="4257624"/>
              <a:ext cx="57150" cy="1828799"/>
            </a:xfrm>
            <a:prstGeom prst="straightConnector1">
              <a:avLst/>
            </a:prstGeom>
            <a:noFill/>
            <a:ln w="38100" cap="flat" cmpd="sng">
              <a:solidFill>
                <a:srgbClr val="31521B"/>
              </a:solidFill>
              <a:prstDash val="solid"/>
              <a:round/>
              <a:headEnd type="none" w="sm" len="sm"/>
              <a:tailEnd type="none" w="sm" len="sm"/>
            </a:ln>
          </p:spPr>
        </p:cxnSp>
        <p:cxnSp>
          <p:nvCxnSpPr>
            <p:cNvPr id="1026" name="Google Shape;1026;p39"/>
            <p:cNvCxnSpPr/>
            <p:nvPr/>
          </p:nvCxnSpPr>
          <p:spPr>
            <a:xfrm rot="10800000">
              <a:off x="2828187" y="4447959"/>
              <a:ext cx="66675" cy="1857375"/>
            </a:xfrm>
            <a:prstGeom prst="straightConnector1">
              <a:avLst/>
            </a:prstGeom>
            <a:noFill/>
            <a:ln w="38100" cap="flat" cmpd="sng">
              <a:solidFill>
                <a:srgbClr val="31521B"/>
              </a:solidFill>
              <a:prstDash val="solid"/>
              <a:round/>
              <a:headEnd type="none" w="sm" len="sm"/>
              <a:tailEnd type="none" w="sm" len="sm"/>
            </a:ln>
          </p:spPr>
        </p:cxnSp>
        <p:cxnSp>
          <p:nvCxnSpPr>
            <p:cNvPr id="1027" name="Google Shape;1027;p39"/>
            <p:cNvCxnSpPr/>
            <p:nvPr/>
          </p:nvCxnSpPr>
          <p:spPr>
            <a:xfrm flipH="1">
              <a:off x="2840423" y="4257624"/>
              <a:ext cx="393768" cy="187160"/>
            </a:xfrm>
            <a:prstGeom prst="straightConnector1">
              <a:avLst/>
            </a:prstGeom>
            <a:noFill/>
            <a:ln w="38100" cap="flat" cmpd="sng">
              <a:solidFill>
                <a:srgbClr val="31521B"/>
              </a:solidFill>
              <a:prstDash val="solid"/>
              <a:round/>
              <a:headEnd type="none" w="sm" len="sm"/>
              <a:tailEnd type="none" w="sm" len="sm"/>
            </a:ln>
          </p:spPr>
        </p:cxnSp>
        <p:cxnSp>
          <p:nvCxnSpPr>
            <p:cNvPr id="1028" name="Google Shape;1028;p39"/>
            <p:cNvCxnSpPr/>
            <p:nvPr/>
          </p:nvCxnSpPr>
          <p:spPr>
            <a:xfrm flipH="1">
              <a:off x="2884444" y="5154562"/>
              <a:ext cx="364629" cy="222084"/>
            </a:xfrm>
            <a:prstGeom prst="straightConnector1">
              <a:avLst/>
            </a:prstGeom>
            <a:noFill/>
            <a:ln w="38100" cap="flat" cmpd="sng">
              <a:solidFill>
                <a:srgbClr val="31521B"/>
              </a:solidFill>
              <a:prstDash val="solid"/>
              <a:round/>
              <a:headEnd type="none" w="sm" len="sm"/>
              <a:tailEnd type="none" w="sm" len="sm"/>
            </a:ln>
          </p:spPr>
        </p:cxnSp>
        <p:sp>
          <p:nvSpPr>
            <p:cNvPr id="1029" name="Google Shape;1029;p39"/>
            <p:cNvSpPr/>
            <p:nvPr/>
          </p:nvSpPr>
          <p:spPr>
            <a:xfrm rot="10800000">
              <a:off x="2990508" y="4556475"/>
              <a:ext cx="107156" cy="293686"/>
            </a:xfrm>
            <a:prstGeom prst="ellipse">
              <a:avLst/>
            </a:prstGeom>
            <a:solidFill>
              <a:srgbClr val="C00000"/>
            </a:solidFill>
            <a:ln w="19050" cap="rnd"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030" name="Google Shape;1030;p39"/>
            <p:cNvSpPr/>
            <p:nvPr/>
          </p:nvSpPr>
          <p:spPr>
            <a:xfrm rot="10800000">
              <a:off x="3001118" y="5502852"/>
              <a:ext cx="157162" cy="290513"/>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sp>
        <p:nvSpPr>
          <p:cNvPr id="1031" name="Google Shape;1031;p39"/>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Film Camera</a:t>
            </a:r>
            <a:endParaRPr dirty="0">
              <a:solidFill>
                <a:schemeClr val="accent3">
                  <a:lumMod val="75000"/>
                </a:schemeClr>
              </a:solidFill>
              <a:latin typeface="Myriad Pro" panose="020B0503030403020204" pitchFamily="34" charset="0"/>
              <a:ea typeface="Adobe 黑体 Std R" pitchFamily="34" charset="-128"/>
            </a:endParaRPr>
          </a:p>
        </p:txBody>
      </p:sp>
      <p:sp>
        <p:nvSpPr>
          <p:cNvPr id="1032" name="Google Shape;1032;p39"/>
          <p:cNvSpPr txBox="1"/>
          <p:nvPr/>
        </p:nvSpPr>
        <p:spPr>
          <a:xfrm>
            <a:off x="495869" y="1472926"/>
            <a:ext cx="11264182"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chemeClr val="dk1"/>
                </a:solidFill>
                <a:latin typeface="Open Sans"/>
                <a:ea typeface="Open Sans"/>
                <a:cs typeface="Open Sans"/>
                <a:sym typeface="Open Sans"/>
              </a:rPr>
              <a:t>By using different lenses, we can direct to and focus the light on the film.</a:t>
            </a:r>
            <a:endParaRPr dirty="0"/>
          </a:p>
          <a:p>
            <a:pPr marL="0" marR="0" lvl="0" indent="0" algn="l" rtl="0">
              <a:spcBef>
                <a:spcPts val="0"/>
              </a:spcBef>
              <a:spcAft>
                <a:spcPts val="0"/>
              </a:spcAft>
              <a:buNone/>
            </a:pPr>
            <a:r>
              <a:rPr lang="en-US" sz="2400" b="1" dirty="0">
                <a:solidFill>
                  <a:schemeClr val="dk1"/>
                </a:solidFill>
                <a:latin typeface="Open Sans"/>
                <a:ea typeface="Open Sans"/>
                <a:cs typeface="Open Sans"/>
                <a:sym typeface="Open Sans"/>
              </a:rPr>
              <a:t>However, how the light rays are “stored” on the film?</a:t>
            </a:r>
            <a:endParaRPr sz="2400" b="1" dirty="0">
              <a:solidFill>
                <a:schemeClr val="dk1"/>
              </a:solidFill>
              <a:latin typeface="Open Sans"/>
              <a:ea typeface="Open Sans"/>
              <a:cs typeface="Open Sans"/>
              <a:sym typeface="Open Sans"/>
            </a:endParaRPr>
          </a:p>
        </p:txBody>
      </p:sp>
      <p:sp>
        <p:nvSpPr>
          <p:cNvPr id="1033" name="Google Shape;1033;p39"/>
          <p:cNvSpPr/>
          <p:nvPr/>
        </p:nvSpPr>
        <p:spPr>
          <a:xfrm>
            <a:off x="5084909" y="2542568"/>
            <a:ext cx="544270" cy="4096013"/>
          </a:xfrm>
          <a:prstGeom prst="ellipse">
            <a:avLst/>
          </a:prstGeom>
          <a:solidFill>
            <a:srgbClr val="B8E7FC"/>
          </a:solidFill>
          <a:ln w="19050" cap="rnd"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cxnSp>
        <p:nvCxnSpPr>
          <p:cNvPr id="1034" name="Google Shape;1034;p39"/>
          <p:cNvCxnSpPr/>
          <p:nvPr/>
        </p:nvCxnSpPr>
        <p:spPr>
          <a:xfrm rot="10800000" flipH="1">
            <a:off x="1285056" y="4603599"/>
            <a:ext cx="7713808" cy="17455"/>
          </a:xfrm>
          <a:prstGeom prst="straightConnector1">
            <a:avLst/>
          </a:prstGeom>
          <a:noFill/>
          <a:ln w="57150" cap="flat" cmpd="sng">
            <a:solidFill>
              <a:srgbClr val="4C661A"/>
            </a:solidFill>
            <a:prstDash val="solid"/>
            <a:round/>
            <a:headEnd type="none" w="sm" len="sm"/>
            <a:tailEnd type="triangle" w="med" len="med"/>
          </a:ln>
        </p:spPr>
      </p:cxnSp>
      <p:sp>
        <p:nvSpPr>
          <p:cNvPr id="1035" name="Google Shape;1035;p39"/>
          <p:cNvSpPr/>
          <p:nvPr/>
        </p:nvSpPr>
        <p:spPr>
          <a:xfrm>
            <a:off x="5295269" y="4547545"/>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036" name="Google Shape;1036;p39"/>
          <p:cNvSpPr/>
          <p:nvPr/>
        </p:nvSpPr>
        <p:spPr>
          <a:xfrm>
            <a:off x="7083956" y="4549333"/>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037" name="Google Shape;1037;p39"/>
          <p:cNvSpPr/>
          <p:nvPr/>
        </p:nvSpPr>
        <p:spPr>
          <a:xfrm>
            <a:off x="3516107" y="4534738"/>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cxnSp>
        <p:nvCxnSpPr>
          <p:cNvPr id="1038" name="Google Shape;1038;p39"/>
          <p:cNvCxnSpPr>
            <a:stCxn id="1033" idx="0"/>
            <a:endCxn id="1033" idx="4"/>
          </p:cNvCxnSpPr>
          <p:nvPr/>
        </p:nvCxnSpPr>
        <p:spPr>
          <a:xfrm>
            <a:off x="5357044" y="2542568"/>
            <a:ext cx="0" cy="4095900"/>
          </a:xfrm>
          <a:prstGeom prst="straightConnector1">
            <a:avLst/>
          </a:prstGeom>
          <a:noFill/>
          <a:ln w="19050" cap="flat" cmpd="sng">
            <a:solidFill>
              <a:schemeClr val="dk1"/>
            </a:solidFill>
            <a:prstDash val="lgDash"/>
            <a:round/>
            <a:headEnd type="none" w="sm" len="sm"/>
            <a:tailEnd type="none" w="sm" len="sm"/>
          </a:ln>
        </p:spPr>
      </p:cxnSp>
      <p:sp>
        <p:nvSpPr>
          <p:cNvPr id="1039" name="Google Shape;1039;p39"/>
          <p:cNvSpPr txBox="1"/>
          <p:nvPr/>
        </p:nvSpPr>
        <p:spPr>
          <a:xfrm>
            <a:off x="5295269" y="4622848"/>
            <a:ext cx="29527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O</a:t>
            </a:r>
            <a:endParaRPr sz="1800" b="1">
              <a:solidFill>
                <a:schemeClr val="dk1"/>
              </a:solidFill>
              <a:latin typeface="Open Sans"/>
              <a:ea typeface="Open Sans"/>
              <a:cs typeface="Open Sans"/>
              <a:sym typeface="Open Sans"/>
            </a:endParaRPr>
          </a:p>
        </p:txBody>
      </p:sp>
      <p:sp>
        <p:nvSpPr>
          <p:cNvPr id="1040" name="Google Shape;1040;p39"/>
          <p:cNvSpPr txBox="1"/>
          <p:nvPr/>
        </p:nvSpPr>
        <p:spPr>
          <a:xfrm>
            <a:off x="7002130" y="4618842"/>
            <a:ext cx="27122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F</a:t>
            </a:r>
            <a:endParaRPr sz="1800" b="1">
              <a:solidFill>
                <a:schemeClr val="dk1"/>
              </a:solidFill>
              <a:latin typeface="Open Sans"/>
              <a:ea typeface="Open Sans"/>
              <a:cs typeface="Open Sans"/>
              <a:sym typeface="Open Sans"/>
            </a:endParaRPr>
          </a:p>
        </p:txBody>
      </p:sp>
      <p:sp>
        <p:nvSpPr>
          <p:cNvPr id="1041" name="Google Shape;1041;p39"/>
          <p:cNvSpPr txBox="1"/>
          <p:nvPr/>
        </p:nvSpPr>
        <p:spPr>
          <a:xfrm>
            <a:off x="3432455" y="4618842"/>
            <a:ext cx="31451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F’</a:t>
            </a:r>
            <a:endParaRPr sz="1800" b="1">
              <a:solidFill>
                <a:schemeClr val="dk1"/>
              </a:solidFill>
              <a:latin typeface="Open Sans"/>
              <a:ea typeface="Open Sans"/>
              <a:cs typeface="Open Sans"/>
              <a:sym typeface="Open Sans"/>
            </a:endParaRPr>
          </a:p>
        </p:txBody>
      </p:sp>
      <p:cxnSp>
        <p:nvCxnSpPr>
          <p:cNvPr id="1042" name="Google Shape;1042;p39"/>
          <p:cNvCxnSpPr/>
          <p:nvPr/>
        </p:nvCxnSpPr>
        <p:spPr>
          <a:xfrm rot="10800000" flipH="1">
            <a:off x="2385176" y="4140851"/>
            <a:ext cx="2986009" cy="10154"/>
          </a:xfrm>
          <a:prstGeom prst="straightConnector1">
            <a:avLst/>
          </a:prstGeom>
          <a:noFill/>
          <a:ln w="57150" cap="flat" cmpd="sng">
            <a:solidFill>
              <a:srgbClr val="C00000"/>
            </a:solidFill>
            <a:prstDash val="solid"/>
            <a:round/>
            <a:headEnd type="none" w="sm" len="sm"/>
            <a:tailEnd type="triangle" w="med" len="med"/>
          </a:ln>
        </p:spPr>
      </p:cxnSp>
      <p:cxnSp>
        <p:nvCxnSpPr>
          <p:cNvPr id="1043" name="Google Shape;1043;p39"/>
          <p:cNvCxnSpPr/>
          <p:nvPr/>
        </p:nvCxnSpPr>
        <p:spPr>
          <a:xfrm>
            <a:off x="5335501" y="4133241"/>
            <a:ext cx="4381929" cy="1099030"/>
          </a:xfrm>
          <a:prstGeom prst="straightConnector1">
            <a:avLst/>
          </a:prstGeom>
          <a:noFill/>
          <a:ln w="57150" cap="flat" cmpd="sng">
            <a:solidFill>
              <a:srgbClr val="C00000"/>
            </a:solidFill>
            <a:prstDash val="solid"/>
            <a:round/>
            <a:headEnd type="none" w="sm" len="sm"/>
            <a:tailEnd type="triangle" w="med" len="med"/>
          </a:ln>
        </p:spPr>
      </p:cxnSp>
      <p:cxnSp>
        <p:nvCxnSpPr>
          <p:cNvPr id="1044" name="Google Shape;1044;p39"/>
          <p:cNvCxnSpPr/>
          <p:nvPr/>
        </p:nvCxnSpPr>
        <p:spPr>
          <a:xfrm>
            <a:off x="2359218" y="4157200"/>
            <a:ext cx="7337251" cy="1063977"/>
          </a:xfrm>
          <a:prstGeom prst="straightConnector1">
            <a:avLst/>
          </a:prstGeom>
          <a:noFill/>
          <a:ln w="57150" cap="flat" cmpd="sng">
            <a:solidFill>
              <a:srgbClr val="FFC000"/>
            </a:solidFill>
            <a:prstDash val="solid"/>
            <a:round/>
            <a:headEnd type="none" w="sm" len="sm"/>
            <a:tailEnd type="triangle" w="med" len="med"/>
          </a:ln>
        </p:spPr>
      </p:cxnSp>
      <p:cxnSp>
        <p:nvCxnSpPr>
          <p:cNvPr id="1045" name="Google Shape;1045;p39"/>
          <p:cNvCxnSpPr/>
          <p:nvPr/>
        </p:nvCxnSpPr>
        <p:spPr>
          <a:xfrm>
            <a:off x="2417466" y="4181420"/>
            <a:ext cx="2967241" cy="1074810"/>
          </a:xfrm>
          <a:prstGeom prst="straightConnector1">
            <a:avLst/>
          </a:prstGeom>
          <a:noFill/>
          <a:ln w="57150" cap="flat" cmpd="sng">
            <a:solidFill>
              <a:srgbClr val="7030A0"/>
            </a:solidFill>
            <a:prstDash val="solid"/>
            <a:round/>
            <a:headEnd type="none" w="sm" len="sm"/>
            <a:tailEnd type="triangle" w="med" len="med"/>
          </a:ln>
        </p:spPr>
      </p:cxnSp>
      <p:cxnSp>
        <p:nvCxnSpPr>
          <p:cNvPr id="1046" name="Google Shape;1046;p39"/>
          <p:cNvCxnSpPr/>
          <p:nvPr/>
        </p:nvCxnSpPr>
        <p:spPr>
          <a:xfrm>
            <a:off x="5363059" y="5230824"/>
            <a:ext cx="4342479" cy="6362"/>
          </a:xfrm>
          <a:prstGeom prst="straightConnector1">
            <a:avLst/>
          </a:prstGeom>
          <a:noFill/>
          <a:ln w="57150" cap="flat" cmpd="sng">
            <a:solidFill>
              <a:srgbClr val="7030A0"/>
            </a:solidFill>
            <a:prstDash val="solid"/>
            <a:round/>
            <a:headEnd type="none" w="sm" len="sm"/>
            <a:tailEnd type="triangle" w="med" len="med"/>
          </a:ln>
        </p:spPr>
      </p:cxnSp>
      <p:cxnSp>
        <p:nvCxnSpPr>
          <p:cNvPr id="1047" name="Google Shape;1047;p39"/>
          <p:cNvCxnSpPr/>
          <p:nvPr/>
        </p:nvCxnSpPr>
        <p:spPr>
          <a:xfrm>
            <a:off x="8975685" y="3425936"/>
            <a:ext cx="57150" cy="2514600"/>
          </a:xfrm>
          <a:prstGeom prst="straightConnector1">
            <a:avLst/>
          </a:prstGeom>
          <a:noFill/>
          <a:ln w="28575" cap="flat" cmpd="sng">
            <a:solidFill>
              <a:srgbClr val="444026"/>
            </a:solidFill>
            <a:prstDash val="solid"/>
            <a:round/>
            <a:headEnd type="none" w="sm" len="sm"/>
            <a:tailEnd type="none" w="sm" len="sm"/>
          </a:ln>
        </p:spPr>
      </p:cxnSp>
      <p:cxnSp>
        <p:nvCxnSpPr>
          <p:cNvPr id="1048" name="Google Shape;1048;p39"/>
          <p:cNvCxnSpPr/>
          <p:nvPr/>
        </p:nvCxnSpPr>
        <p:spPr>
          <a:xfrm>
            <a:off x="9011999" y="3425936"/>
            <a:ext cx="1303139" cy="292100"/>
          </a:xfrm>
          <a:prstGeom prst="straightConnector1">
            <a:avLst/>
          </a:prstGeom>
          <a:noFill/>
          <a:ln w="28575" cap="flat" cmpd="sng">
            <a:solidFill>
              <a:srgbClr val="444026"/>
            </a:solidFill>
            <a:prstDash val="solid"/>
            <a:round/>
            <a:headEnd type="none" w="sm" len="sm"/>
            <a:tailEnd type="none" w="sm" len="sm"/>
          </a:ln>
        </p:spPr>
      </p:cxnSp>
      <p:cxnSp>
        <p:nvCxnSpPr>
          <p:cNvPr id="1049" name="Google Shape;1049;p39"/>
          <p:cNvCxnSpPr/>
          <p:nvPr/>
        </p:nvCxnSpPr>
        <p:spPr>
          <a:xfrm>
            <a:off x="10315138" y="3708511"/>
            <a:ext cx="57150" cy="2505076"/>
          </a:xfrm>
          <a:prstGeom prst="straightConnector1">
            <a:avLst/>
          </a:prstGeom>
          <a:noFill/>
          <a:ln w="28575" cap="flat" cmpd="sng">
            <a:solidFill>
              <a:srgbClr val="444026"/>
            </a:solidFill>
            <a:prstDash val="solid"/>
            <a:round/>
            <a:headEnd type="none" w="sm" len="sm"/>
            <a:tailEnd type="none" w="sm" len="sm"/>
          </a:ln>
        </p:spPr>
      </p:cxnSp>
      <p:cxnSp>
        <p:nvCxnSpPr>
          <p:cNvPr id="1050" name="Google Shape;1050;p39"/>
          <p:cNvCxnSpPr/>
          <p:nvPr/>
        </p:nvCxnSpPr>
        <p:spPr>
          <a:xfrm>
            <a:off x="9032835" y="5956412"/>
            <a:ext cx="1339453" cy="257175"/>
          </a:xfrm>
          <a:prstGeom prst="straightConnector1">
            <a:avLst/>
          </a:prstGeom>
          <a:noFill/>
          <a:ln w="38100" cap="flat" cmpd="sng">
            <a:solidFill>
              <a:srgbClr val="1B190F"/>
            </a:solidFill>
            <a:prstDash val="solid"/>
            <a:round/>
            <a:headEnd type="none" w="sm" len="sm"/>
            <a:tailEnd type="none" w="sm" len="sm"/>
          </a:ln>
        </p:spPr>
      </p:cxnSp>
      <p:sp>
        <p:nvSpPr>
          <p:cNvPr id="1052" name="Google Shape;1052;p39"/>
          <p:cNvSpPr txBox="1"/>
          <p:nvPr/>
        </p:nvSpPr>
        <p:spPr>
          <a:xfrm>
            <a:off x="3746780" y="4618842"/>
            <a:ext cx="31451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rgbClr val="A5A5A5"/>
                </a:solidFill>
                <a:latin typeface="Open Sans"/>
                <a:ea typeface="Open Sans"/>
                <a:cs typeface="Open Sans"/>
                <a:sym typeface="Open Sans"/>
              </a:rPr>
              <a:t>F’</a:t>
            </a:r>
            <a:endParaRPr sz="1800" b="1">
              <a:solidFill>
                <a:srgbClr val="A5A5A5"/>
              </a:solidFill>
              <a:latin typeface="Open Sans"/>
              <a:ea typeface="Open Sans"/>
              <a:cs typeface="Open Sans"/>
              <a:sym typeface="Open Sans"/>
            </a:endParaRPr>
          </a:p>
        </p:txBody>
      </p:sp>
      <p:sp>
        <p:nvSpPr>
          <p:cNvPr id="1053" name="Google Shape;1053;p39"/>
          <p:cNvSpPr txBox="1"/>
          <p:nvPr/>
        </p:nvSpPr>
        <p:spPr>
          <a:xfrm>
            <a:off x="6678280" y="4618842"/>
            <a:ext cx="27122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rgbClr val="A5A5A5"/>
                </a:solidFill>
                <a:latin typeface="Open Sans"/>
                <a:ea typeface="Open Sans"/>
                <a:cs typeface="Open Sans"/>
                <a:sym typeface="Open Sans"/>
              </a:rPr>
              <a:t>F</a:t>
            </a:r>
            <a:endParaRPr sz="1800" b="1">
              <a:solidFill>
                <a:srgbClr val="A5A5A5"/>
              </a:solidFill>
              <a:latin typeface="Open Sans"/>
              <a:ea typeface="Open Sans"/>
              <a:cs typeface="Open Sans"/>
              <a:sym typeface="Open Sans"/>
            </a:endParaRPr>
          </a:p>
        </p:txBody>
      </p:sp>
      <p:sp>
        <p:nvSpPr>
          <p:cNvPr id="1054" name="Google Shape;1054;p39"/>
          <p:cNvSpPr/>
          <p:nvPr/>
        </p:nvSpPr>
        <p:spPr>
          <a:xfrm>
            <a:off x="6748568" y="4540933"/>
            <a:ext cx="107576" cy="118334"/>
          </a:xfrm>
          <a:prstGeom prst="ellipse">
            <a:avLst/>
          </a:prstGeom>
          <a:solidFill>
            <a:srgbClr val="A5A5A5"/>
          </a:solidFill>
          <a:ln w="19050" cap="rnd"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055" name="Google Shape;1055;p39"/>
          <p:cNvSpPr/>
          <p:nvPr/>
        </p:nvSpPr>
        <p:spPr>
          <a:xfrm>
            <a:off x="3824393" y="4540933"/>
            <a:ext cx="107576" cy="118334"/>
          </a:xfrm>
          <a:prstGeom prst="ellipse">
            <a:avLst/>
          </a:prstGeom>
          <a:solidFill>
            <a:srgbClr val="BFBFBF"/>
          </a:solidFill>
          <a:ln w="19050" cap="rnd" cmpd="sng">
            <a:solidFill>
              <a:srgbClr val="BFBFB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nvGrpSpPr>
          <p:cNvPr id="1056" name="Google Shape;1056;p39"/>
          <p:cNvGrpSpPr/>
          <p:nvPr/>
        </p:nvGrpSpPr>
        <p:grpSpPr>
          <a:xfrm>
            <a:off x="9423485" y="3809112"/>
            <a:ext cx="452437" cy="1507790"/>
            <a:chOff x="9397081" y="3430279"/>
            <a:chExt cx="452437" cy="1958973"/>
          </a:xfrm>
        </p:grpSpPr>
        <p:cxnSp>
          <p:nvCxnSpPr>
            <p:cNvPr id="1057" name="Google Shape;1057;p39"/>
            <p:cNvCxnSpPr/>
            <p:nvPr/>
          </p:nvCxnSpPr>
          <p:spPr>
            <a:xfrm>
              <a:off x="9397081" y="3430279"/>
              <a:ext cx="385762" cy="82548"/>
            </a:xfrm>
            <a:prstGeom prst="straightConnector1">
              <a:avLst/>
            </a:prstGeom>
            <a:noFill/>
            <a:ln w="38100" cap="flat" cmpd="sng">
              <a:solidFill>
                <a:srgbClr val="31521B"/>
              </a:solidFill>
              <a:prstDash val="solid"/>
              <a:round/>
              <a:headEnd type="none" w="sm" len="sm"/>
              <a:tailEnd type="none" w="sm" len="sm"/>
            </a:ln>
          </p:spPr>
        </p:cxnSp>
        <p:cxnSp>
          <p:nvCxnSpPr>
            <p:cNvPr id="1058" name="Google Shape;1058;p39"/>
            <p:cNvCxnSpPr/>
            <p:nvPr/>
          </p:nvCxnSpPr>
          <p:spPr>
            <a:xfrm>
              <a:off x="9397081" y="3433454"/>
              <a:ext cx="57150" cy="1828799"/>
            </a:xfrm>
            <a:prstGeom prst="straightConnector1">
              <a:avLst/>
            </a:prstGeom>
            <a:noFill/>
            <a:ln w="38100" cap="flat" cmpd="sng">
              <a:solidFill>
                <a:srgbClr val="31521B"/>
              </a:solidFill>
              <a:prstDash val="solid"/>
              <a:round/>
              <a:headEnd type="none" w="sm" len="sm"/>
              <a:tailEnd type="none" w="sm" len="sm"/>
            </a:ln>
          </p:spPr>
        </p:cxnSp>
        <p:cxnSp>
          <p:nvCxnSpPr>
            <p:cNvPr id="1059" name="Google Shape;1059;p39"/>
            <p:cNvCxnSpPr/>
            <p:nvPr/>
          </p:nvCxnSpPr>
          <p:spPr>
            <a:xfrm>
              <a:off x="9782843" y="3512827"/>
              <a:ext cx="66675" cy="1857375"/>
            </a:xfrm>
            <a:prstGeom prst="straightConnector1">
              <a:avLst/>
            </a:prstGeom>
            <a:noFill/>
            <a:ln w="38100" cap="flat" cmpd="sng">
              <a:solidFill>
                <a:srgbClr val="31521B"/>
              </a:solidFill>
              <a:prstDash val="solid"/>
              <a:round/>
              <a:headEnd type="none" w="sm" len="sm"/>
              <a:tailEnd type="none" w="sm" len="sm"/>
            </a:ln>
          </p:spPr>
        </p:cxnSp>
        <p:cxnSp>
          <p:nvCxnSpPr>
            <p:cNvPr id="1060" name="Google Shape;1060;p39"/>
            <p:cNvCxnSpPr/>
            <p:nvPr/>
          </p:nvCxnSpPr>
          <p:spPr>
            <a:xfrm>
              <a:off x="9454231" y="5270190"/>
              <a:ext cx="395287" cy="119062"/>
            </a:xfrm>
            <a:prstGeom prst="straightConnector1">
              <a:avLst/>
            </a:prstGeom>
            <a:noFill/>
            <a:ln w="38100" cap="flat" cmpd="sng">
              <a:solidFill>
                <a:srgbClr val="31521B"/>
              </a:solidFill>
              <a:prstDash val="solid"/>
              <a:round/>
              <a:headEnd type="none" w="sm" len="sm"/>
              <a:tailEnd type="none" w="sm" len="sm"/>
            </a:ln>
          </p:spPr>
        </p:cxnSp>
        <p:cxnSp>
          <p:nvCxnSpPr>
            <p:cNvPr id="1061" name="Google Shape;1061;p39"/>
            <p:cNvCxnSpPr/>
            <p:nvPr/>
          </p:nvCxnSpPr>
          <p:spPr>
            <a:xfrm>
              <a:off x="9439348" y="4373253"/>
              <a:ext cx="360164" cy="85723"/>
            </a:xfrm>
            <a:prstGeom prst="straightConnector1">
              <a:avLst/>
            </a:prstGeom>
            <a:noFill/>
            <a:ln w="38100" cap="flat" cmpd="sng">
              <a:solidFill>
                <a:srgbClr val="31521B"/>
              </a:solidFill>
              <a:prstDash val="solid"/>
              <a:round/>
              <a:headEnd type="none" w="sm" len="sm"/>
              <a:tailEnd type="none" w="sm" len="sm"/>
            </a:ln>
          </p:spPr>
        </p:cxnSp>
        <p:sp>
          <p:nvSpPr>
            <p:cNvPr id="1062" name="Google Shape;1062;p39"/>
            <p:cNvSpPr/>
            <p:nvPr/>
          </p:nvSpPr>
          <p:spPr>
            <a:xfrm>
              <a:off x="9600677" y="4848709"/>
              <a:ext cx="107156" cy="293686"/>
            </a:xfrm>
            <a:prstGeom prst="ellipse">
              <a:avLst/>
            </a:prstGeom>
            <a:solidFill>
              <a:srgbClr val="C00000"/>
            </a:solidFill>
            <a:ln w="19050" cap="rnd"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063" name="Google Shape;1063;p39"/>
            <p:cNvSpPr/>
            <p:nvPr/>
          </p:nvSpPr>
          <p:spPr>
            <a:xfrm>
              <a:off x="9539956" y="3950182"/>
              <a:ext cx="157162" cy="290513"/>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sp>
        <p:nvSpPr>
          <p:cNvPr id="43" name="Google Shape;1083;p40"/>
          <p:cNvSpPr txBox="1"/>
          <p:nvPr/>
        </p:nvSpPr>
        <p:spPr>
          <a:xfrm>
            <a:off x="9046611" y="3459829"/>
            <a:ext cx="136836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Open Sans"/>
                <a:ea typeface="Open Sans"/>
                <a:cs typeface="Open Sans"/>
                <a:sym typeface="Open Sans"/>
              </a:rPr>
              <a:t>Film</a:t>
            </a:r>
            <a:endParaRPr sz="1800" b="1" dirty="0">
              <a:solidFill>
                <a:schemeClr val="dk1"/>
              </a:solidFill>
              <a:latin typeface="Open Sans"/>
              <a:ea typeface="Open Sans"/>
              <a:cs typeface="Open Sans"/>
              <a:sym typeface="Open Sans"/>
            </a:endParaRPr>
          </a:p>
        </p:txBody>
      </p:sp>
      <p:sp>
        <p:nvSpPr>
          <p:cNvPr id="44"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41</a:t>
            </a:fld>
            <a:endParaRPr lang="zh-HK" altLang="en-US"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67"/>
        <p:cNvGrpSpPr/>
        <p:nvPr/>
      </p:nvGrpSpPr>
      <p:grpSpPr>
        <a:xfrm>
          <a:off x="0" y="0"/>
          <a:ext cx="0" cy="0"/>
          <a:chOff x="0" y="0"/>
          <a:chExt cx="0" cy="0"/>
        </a:xfrm>
      </p:grpSpPr>
      <p:sp>
        <p:nvSpPr>
          <p:cNvPr id="1068" name="Google Shape;1068;p40"/>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Film Camera</a:t>
            </a:r>
            <a:endParaRPr dirty="0">
              <a:solidFill>
                <a:schemeClr val="accent3">
                  <a:lumMod val="75000"/>
                </a:schemeClr>
              </a:solidFill>
              <a:latin typeface="Myriad Pro" panose="020B0503030403020204" pitchFamily="34" charset="0"/>
              <a:ea typeface="Adobe 黑体 Std R" pitchFamily="34" charset="-128"/>
            </a:endParaRPr>
          </a:p>
        </p:txBody>
      </p:sp>
      <p:sp>
        <p:nvSpPr>
          <p:cNvPr id="1069" name="Google Shape;1069;p40"/>
          <p:cNvSpPr txBox="1"/>
          <p:nvPr/>
        </p:nvSpPr>
        <p:spPr>
          <a:xfrm>
            <a:off x="677334" y="1588461"/>
            <a:ext cx="11286066"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chemeClr val="dk1"/>
                </a:solidFill>
                <a:latin typeface="Open Sans"/>
                <a:ea typeface="Open Sans"/>
                <a:cs typeface="Open Sans"/>
                <a:sym typeface="Open Sans"/>
              </a:rPr>
              <a:t>By using different lenses, we can direct to and focus the light on the film.</a:t>
            </a:r>
            <a:endParaRPr dirty="0"/>
          </a:p>
          <a:p>
            <a:pPr marL="0" marR="0" lvl="0" indent="0" algn="l" rtl="0">
              <a:spcBef>
                <a:spcPts val="0"/>
              </a:spcBef>
              <a:spcAft>
                <a:spcPts val="0"/>
              </a:spcAft>
              <a:buNone/>
            </a:pPr>
            <a:r>
              <a:rPr lang="en-US" sz="2400" b="1" dirty="0">
                <a:solidFill>
                  <a:schemeClr val="dk1"/>
                </a:solidFill>
                <a:latin typeface="Open Sans"/>
                <a:ea typeface="Open Sans"/>
                <a:cs typeface="Open Sans"/>
                <a:sym typeface="Open Sans"/>
              </a:rPr>
              <a:t>However, how the light rays are “stored” on the film?</a:t>
            </a:r>
            <a:endParaRPr sz="2400" b="1" dirty="0">
              <a:solidFill>
                <a:schemeClr val="dk1"/>
              </a:solidFill>
              <a:latin typeface="Open Sans"/>
              <a:ea typeface="Open Sans"/>
              <a:cs typeface="Open Sans"/>
              <a:sym typeface="Open Sans"/>
            </a:endParaRPr>
          </a:p>
        </p:txBody>
      </p:sp>
      <p:sp>
        <p:nvSpPr>
          <p:cNvPr id="1070" name="Google Shape;1070;p40"/>
          <p:cNvSpPr/>
          <p:nvPr/>
        </p:nvSpPr>
        <p:spPr>
          <a:xfrm>
            <a:off x="5084909" y="2542568"/>
            <a:ext cx="544270" cy="4096013"/>
          </a:xfrm>
          <a:prstGeom prst="ellipse">
            <a:avLst/>
          </a:prstGeom>
          <a:solidFill>
            <a:srgbClr val="B8E7FC"/>
          </a:solidFill>
          <a:ln w="19050" cap="rnd"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cxnSp>
        <p:nvCxnSpPr>
          <p:cNvPr id="1071" name="Google Shape;1071;p40"/>
          <p:cNvCxnSpPr/>
          <p:nvPr/>
        </p:nvCxnSpPr>
        <p:spPr>
          <a:xfrm rot="10800000" flipH="1">
            <a:off x="1285056" y="4603599"/>
            <a:ext cx="7713808" cy="17455"/>
          </a:xfrm>
          <a:prstGeom prst="straightConnector1">
            <a:avLst/>
          </a:prstGeom>
          <a:noFill/>
          <a:ln w="57150" cap="flat" cmpd="sng">
            <a:solidFill>
              <a:srgbClr val="4C661A"/>
            </a:solidFill>
            <a:prstDash val="solid"/>
            <a:round/>
            <a:headEnd type="none" w="sm" len="sm"/>
            <a:tailEnd type="triangle" w="med" len="med"/>
          </a:ln>
        </p:spPr>
      </p:cxnSp>
      <p:sp>
        <p:nvSpPr>
          <p:cNvPr id="1072" name="Google Shape;1072;p40"/>
          <p:cNvSpPr/>
          <p:nvPr/>
        </p:nvSpPr>
        <p:spPr>
          <a:xfrm>
            <a:off x="5295269" y="4547545"/>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073" name="Google Shape;1073;p40"/>
          <p:cNvSpPr/>
          <p:nvPr/>
        </p:nvSpPr>
        <p:spPr>
          <a:xfrm>
            <a:off x="7083956" y="4549333"/>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074" name="Google Shape;1074;p40"/>
          <p:cNvSpPr/>
          <p:nvPr/>
        </p:nvSpPr>
        <p:spPr>
          <a:xfrm>
            <a:off x="3516107" y="4534738"/>
            <a:ext cx="107576" cy="118334"/>
          </a:xfrm>
          <a:prstGeom prst="ellipse">
            <a:avLst/>
          </a:prstGeom>
          <a:solidFill>
            <a:schemeClr val="dk1"/>
          </a:solidFill>
          <a:ln w="19050" cap="rnd"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cxnSp>
        <p:nvCxnSpPr>
          <p:cNvPr id="1075" name="Google Shape;1075;p40"/>
          <p:cNvCxnSpPr>
            <a:stCxn id="1070" idx="0"/>
            <a:endCxn id="1070" idx="4"/>
          </p:cNvCxnSpPr>
          <p:nvPr/>
        </p:nvCxnSpPr>
        <p:spPr>
          <a:xfrm>
            <a:off x="5357044" y="2542568"/>
            <a:ext cx="0" cy="4095900"/>
          </a:xfrm>
          <a:prstGeom prst="straightConnector1">
            <a:avLst/>
          </a:prstGeom>
          <a:noFill/>
          <a:ln w="19050" cap="flat" cmpd="sng">
            <a:solidFill>
              <a:schemeClr val="dk1"/>
            </a:solidFill>
            <a:prstDash val="lgDash"/>
            <a:round/>
            <a:headEnd type="none" w="sm" len="sm"/>
            <a:tailEnd type="none" w="sm" len="sm"/>
          </a:ln>
        </p:spPr>
      </p:cxnSp>
      <p:sp>
        <p:nvSpPr>
          <p:cNvPr id="1076" name="Google Shape;1076;p40"/>
          <p:cNvSpPr txBox="1"/>
          <p:nvPr/>
        </p:nvSpPr>
        <p:spPr>
          <a:xfrm>
            <a:off x="5295269" y="4622848"/>
            <a:ext cx="29527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O</a:t>
            </a:r>
            <a:endParaRPr sz="1800" b="1">
              <a:solidFill>
                <a:schemeClr val="dk1"/>
              </a:solidFill>
              <a:latin typeface="Open Sans"/>
              <a:ea typeface="Open Sans"/>
              <a:cs typeface="Open Sans"/>
              <a:sym typeface="Open Sans"/>
            </a:endParaRPr>
          </a:p>
        </p:txBody>
      </p:sp>
      <p:sp>
        <p:nvSpPr>
          <p:cNvPr id="1077" name="Google Shape;1077;p40"/>
          <p:cNvSpPr txBox="1"/>
          <p:nvPr/>
        </p:nvSpPr>
        <p:spPr>
          <a:xfrm>
            <a:off x="7002130" y="4618842"/>
            <a:ext cx="27122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F</a:t>
            </a:r>
            <a:endParaRPr sz="1800" b="1">
              <a:solidFill>
                <a:schemeClr val="dk1"/>
              </a:solidFill>
              <a:latin typeface="Open Sans"/>
              <a:ea typeface="Open Sans"/>
              <a:cs typeface="Open Sans"/>
              <a:sym typeface="Open Sans"/>
            </a:endParaRPr>
          </a:p>
        </p:txBody>
      </p:sp>
      <p:sp>
        <p:nvSpPr>
          <p:cNvPr id="1078" name="Google Shape;1078;p40"/>
          <p:cNvSpPr txBox="1"/>
          <p:nvPr/>
        </p:nvSpPr>
        <p:spPr>
          <a:xfrm>
            <a:off x="3432455" y="4618842"/>
            <a:ext cx="31451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chemeClr val="dk1"/>
                </a:solidFill>
                <a:latin typeface="Open Sans"/>
                <a:ea typeface="Open Sans"/>
                <a:cs typeface="Open Sans"/>
                <a:sym typeface="Open Sans"/>
              </a:rPr>
              <a:t>F’</a:t>
            </a:r>
            <a:endParaRPr sz="1800" b="1">
              <a:solidFill>
                <a:schemeClr val="dk1"/>
              </a:solidFill>
              <a:latin typeface="Open Sans"/>
              <a:ea typeface="Open Sans"/>
              <a:cs typeface="Open Sans"/>
              <a:sym typeface="Open Sans"/>
            </a:endParaRPr>
          </a:p>
        </p:txBody>
      </p:sp>
      <p:cxnSp>
        <p:nvCxnSpPr>
          <p:cNvPr id="1079" name="Google Shape;1079;p40"/>
          <p:cNvCxnSpPr/>
          <p:nvPr/>
        </p:nvCxnSpPr>
        <p:spPr>
          <a:xfrm>
            <a:off x="8975685" y="3425936"/>
            <a:ext cx="57150" cy="2514600"/>
          </a:xfrm>
          <a:prstGeom prst="straightConnector1">
            <a:avLst/>
          </a:prstGeom>
          <a:noFill/>
          <a:ln w="28575" cap="flat" cmpd="sng">
            <a:solidFill>
              <a:srgbClr val="444026"/>
            </a:solidFill>
            <a:prstDash val="solid"/>
            <a:round/>
            <a:headEnd type="none" w="sm" len="sm"/>
            <a:tailEnd type="none" w="sm" len="sm"/>
          </a:ln>
        </p:spPr>
      </p:cxnSp>
      <p:cxnSp>
        <p:nvCxnSpPr>
          <p:cNvPr id="1080" name="Google Shape;1080;p40"/>
          <p:cNvCxnSpPr/>
          <p:nvPr/>
        </p:nvCxnSpPr>
        <p:spPr>
          <a:xfrm>
            <a:off x="9011999" y="3425936"/>
            <a:ext cx="1303139" cy="292100"/>
          </a:xfrm>
          <a:prstGeom prst="straightConnector1">
            <a:avLst/>
          </a:prstGeom>
          <a:noFill/>
          <a:ln w="28575" cap="flat" cmpd="sng">
            <a:solidFill>
              <a:srgbClr val="444026"/>
            </a:solidFill>
            <a:prstDash val="solid"/>
            <a:round/>
            <a:headEnd type="none" w="sm" len="sm"/>
            <a:tailEnd type="none" w="sm" len="sm"/>
          </a:ln>
        </p:spPr>
      </p:cxnSp>
      <p:cxnSp>
        <p:nvCxnSpPr>
          <p:cNvPr id="1081" name="Google Shape;1081;p40"/>
          <p:cNvCxnSpPr/>
          <p:nvPr/>
        </p:nvCxnSpPr>
        <p:spPr>
          <a:xfrm>
            <a:off x="10315138" y="3708511"/>
            <a:ext cx="57150" cy="2505076"/>
          </a:xfrm>
          <a:prstGeom prst="straightConnector1">
            <a:avLst/>
          </a:prstGeom>
          <a:noFill/>
          <a:ln w="28575" cap="flat" cmpd="sng">
            <a:solidFill>
              <a:srgbClr val="444026"/>
            </a:solidFill>
            <a:prstDash val="solid"/>
            <a:round/>
            <a:headEnd type="none" w="sm" len="sm"/>
            <a:tailEnd type="none" w="sm" len="sm"/>
          </a:ln>
        </p:spPr>
      </p:cxnSp>
      <p:cxnSp>
        <p:nvCxnSpPr>
          <p:cNvPr id="1082" name="Google Shape;1082;p40"/>
          <p:cNvCxnSpPr/>
          <p:nvPr/>
        </p:nvCxnSpPr>
        <p:spPr>
          <a:xfrm>
            <a:off x="9032835" y="5956412"/>
            <a:ext cx="1339453" cy="257175"/>
          </a:xfrm>
          <a:prstGeom prst="straightConnector1">
            <a:avLst/>
          </a:prstGeom>
          <a:noFill/>
          <a:ln w="38100" cap="flat" cmpd="sng">
            <a:solidFill>
              <a:srgbClr val="1B190F"/>
            </a:solidFill>
            <a:prstDash val="solid"/>
            <a:round/>
            <a:headEnd type="none" w="sm" len="sm"/>
            <a:tailEnd type="none" w="sm" len="sm"/>
          </a:ln>
        </p:spPr>
      </p:cxnSp>
      <p:sp>
        <p:nvSpPr>
          <p:cNvPr id="1083" name="Google Shape;1083;p40"/>
          <p:cNvSpPr txBox="1"/>
          <p:nvPr/>
        </p:nvSpPr>
        <p:spPr>
          <a:xfrm>
            <a:off x="9046611" y="3459829"/>
            <a:ext cx="1368364"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dirty="0">
                <a:solidFill>
                  <a:schemeClr val="dk1"/>
                </a:solidFill>
                <a:latin typeface="Open Sans"/>
                <a:ea typeface="Open Sans"/>
                <a:cs typeface="Open Sans"/>
                <a:sym typeface="Open Sans"/>
              </a:rPr>
              <a:t>Film</a:t>
            </a:r>
            <a:endParaRPr sz="1800" b="1" dirty="0">
              <a:solidFill>
                <a:schemeClr val="dk1"/>
              </a:solidFill>
              <a:latin typeface="Open Sans"/>
              <a:ea typeface="Open Sans"/>
              <a:cs typeface="Open Sans"/>
              <a:sym typeface="Open Sans"/>
            </a:endParaRPr>
          </a:p>
        </p:txBody>
      </p:sp>
      <p:sp>
        <p:nvSpPr>
          <p:cNvPr id="1084" name="Google Shape;1084;p40"/>
          <p:cNvSpPr txBox="1"/>
          <p:nvPr/>
        </p:nvSpPr>
        <p:spPr>
          <a:xfrm>
            <a:off x="3746780" y="4618842"/>
            <a:ext cx="314510"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rgbClr val="A5A5A5"/>
                </a:solidFill>
                <a:latin typeface="Open Sans"/>
                <a:ea typeface="Open Sans"/>
                <a:cs typeface="Open Sans"/>
                <a:sym typeface="Open Sans"/>
              </a:rPr>
              <a:t>F’</a:t>
            </a:r>
            <a:endParaRPr sz="1800" b="1">
              <a:solidFill>
                <a:srgbClr val="A5A5A5"/>
              </a:solidFill>
              <a:latin typeface="Open Sans"/>
              <a:ea typeface="Open Sans"/>
              <a:cs typeface="Open Sans"/>
              <a:sym typeface="Open Sans"/>
            </a:endParaRPr>
          </a:p>
        </p:txBody>
      </p:sp>
      <p:sp>
        <p:nvSpPr>
          <p:cNvPr id="1085" name="Google Shape;1085;p40"/>
          <p:cNvSpPr txBox="1"/>
          <p:nvPr/>
        </p:nvSpPr>
        <p:spPr>
          <a:xfrm>
            <a:off x="6678280" y="4618842"/>
            <a:ext cx="27122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a:solidFill>
                  <a:srgbClr val="A5A5A5"/>
                </a:solidFill>
                <a:latin typeface="Open Sans"/>
                <a:ea typeface="Open Sans"/>
                <a:cs typeface="Open Sans"/>
                <a:sym typeface="Open Sans"/>
              </a:rPr>
              <a:t>F</a:t>
            </a:r>
            <a:endParaRPr sz="1800" b="1">
              <a:solidFill>
                <a:srgbClr val="A5A5A5"/>
              </a:solidFill>
              <a:latin typeface="Open Sans"/>
              <a:ea typeface="Open Sans"/>
              <a:cs typeface="Open Sans"/>
              <a:sym typeface="Open Sans"/>
            </a:endParaRPr>
          </a:p>
        </p:txBody>
      </p:sp>
      <p:sp>
        <p:nvSpPr>
          <p:cNvPr id="1086" name="Google Shape;1086;p40"/>
          <p:cNvSpPr/>
          <p:nvPr/>
        </p:nvSpPr>
        <p:spPr>
          <a:xfrm>
            <a:off x="6748568" y="4540933"/>
            <a:ext cx="107576" cy="118334"/>
          </a:xfrm>
          <a:prstGeom prst="ellipse">
            <a:avLst/>
          </a:prstGeom>
          <a:solidFill>
            <a:srgbClr val="A5A5A5"/>
          </a:solidFill>
          <a:ln w="19050" cap="rnd" cmpd="sng">
            <a:solidFill>
              <a:srgbClr val="A5A5A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087" name="Google Shape;1087;p40"/>
          <p:cNvSpPr/>
          <p:nvPr/>
        </p:nvSpPr>
        <p:spPr>
          <a:xfrm>
            <a:off x="3824393" y="4540933"/>
            <a:ext cx="107576" cy="118334"/>
          </a:xfrm>
          <a:prstGeom prst="ellipse">
            <a:avLst/>
          </a:prstGeom>
          <a:solidFill>
            <a:srgbClr val="BFBFBF"/>
          </a:solidFill>
          <a:ln w="19050" cap="rnd" cmpd="sng">
            <a:solidFill>
              <a:srgbClr val="BFBFB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nvGrpSpPr>
          <p:cNvPr id="1088" name="Google Shape;1088;p40"/>
          <p:cNvGrpSpPr/>
          <p:nvPr/>
        </p:nvGrpSpPr>
        <p:grpSpPr>
          <a:xfrm>
            <a:off x="9423485" y="3809112"/>
            <a:ext cx="452437" cy="1507790"/>
            <a:chOff x="9397081" y="3430279"/>
            <a:chExt cx="452437" cy="1958973"/>
          </a:xfrm>
        </p:grpSpPr>
        <p:cxnSp>
          <p:nvCxnSpPr>
            <p:cNvPr id="1089" name="Google Shape;1089;p40"/>
            <p:cNvCxnSpPr/>
            <p:nvPr/>
          </p:nvCxnSpPr>
          <p:spPr>
            <a:xfrm>
              <a:off x="9397081" y="3430279"/>
              <a:ext cx="385762" cy="82548"/>
            </a:xfrm>
            <a:prstGeom prst="straightConnector1">
              <a:avLst/>
            </a:prstGeom>
            <a:noFill/>
            <a:ln w="38100" cap="flat" cmpd="sng">
              <a:solidFill>
                <a:srgbClr val="31521B"/>
              </a:solidFill>
              <a:prstDash val="solid"/>
              <a:round/>
              <a:headEnd type="none" w="sm" len="sm"/>
              <a:tailEnd type="none" w="sm" len="sm"/>
            </a:ln>
          </p:spPr>
        </p:cxnSp>
        <p:cxnSp>
          <p:nvCxnSpPr>
            <p:cNvPr id="1090" name="Google Shape;1090;p40"/>
            <p:cNvCxnSpPr/>
            <p:nvPr/>
          </p:nvCxnSpPr>
          <p:spPr>
            <a:xfrm>
              <a:off x="9397081" y="3433454"/>
              <a:ext cx="57150" cy="1828799"/>
            </a:xfrm>
            <a:prstGeom prst="straightConnector1">
              <a:avLst/>
            </a:prstGeom>
            <a:noFill/>
            <a:ln w="38100" cap="flat" cmpd="sng">
              <a:solidFill>
                <a:srgbClr val="31521B"/>
              </a:solidFill>
              <a:prstDash val="solid"/>
              <a:round/>
              <a:headEnd type="none" w="sm" len="sm"/>
              <a:tailEnd type="none" w="sm" len="sm"/>
            </a:ln>
          </p:spPr>
        </p:cxnSp>
        <p:cxnSp>
          <p:nvCxnSpPr>
            <p:cNvPr id="1091" name="Google Shape;1091;p40"/>
            <p:cNvCxnSpPr/>
            <p:nvPr/>
          </p:nvCxnSpPr>
          <p:spPr>
            <a:xfrm>
              <a:off x="9782843" y="3512827"/>
              <a:ext cx="66675" cy="1857375"/>
            </a:xfrm>
            <a:prstGeom prst="straightConnector1">
              <a:avLst/>
            </a:prstGeom>
            <a:noFill/>
            <a:ln w="38100" cap="flat" cmpd="sng">
              <a:solidFill>
                <a:srgbClr val="31521B"/>
              </a:solidFill>
              <a:prstDash val="solid"/>
              <a:round/>
              <a:headEnd type="none" w="sm" len="sm"/>
              <a:tailEnd type="none" w="sm" len="sm"/>
            </a:ln>
          </p:spPr>
        </p:cxnSp>
        <p:cxnSp>
          <p:nvCxnSpPr>
            <p:cNvPr id="1092" name="Google Shape;1092;p40"/>
            <p:cNvCxnSpPr/>
            <p:nvPr/>
          </p:nvCxnSpPr>
          <p:spPr>
            <a:xfrm>
              <a:off x="9454231" y="5270190"/>
              <a:ext cx="395287" cy="119062"/>
            </a:xfrm>
            <a:prstGeom prst="straightConnector1">
              <a:avLst/>
            </a:prstGeom>
            <a:noFill/>
            <a:ln w="38100" cap="flat" cmpd="sng">
              <a:solidFill>
                <a:srgbClr val="31521B"/>
              </a:solidFill>
              <a:prstDash val="solid"/>
              <a:round/>
              <a:headEnd type="none" w="sm" len="sm"/>
              <a:tailEnd type="none" w="sm" len="sm"/>
            </a:ln>
          </p:spPr>
        </p:cxnSp>
        <p:cxnSp>
          <p:nvCxnSpPr>
            <p:cNvPr id="1093" name="Google Shape;1093;p40"/>
            <p:cNvCxnSpPr/>
            <p:nvPr/>
          </p:nvCxnSpPr>
          <p:spPr>
            <a:xfrm>
              <a:off x="9439348" y="4373253"/>
              <a:ext cx="360164" cy="85723"/>
            </a:xfrm>
            <a:prstGeom prst="straightConnector1">
              <a:avLst/>
            </a:prstGeom>
            <a:noFill/>
            <a:ln w="38100" cap="flat" cmpd="sng">
              <a:solidFill>
                <a:srgbClr val="31521B"/>
              </a:solidFill>
              <a:prstDash val="solid"/>
              <a:round/>
              <a:headEnd type="none" w="sm" len="sm"/>
              <a:tailEnd type="none" w="sm" len="sm"/>
            </a:ln>
          </p:spPr>
        </p:cxnSp>
        <p:sp>
          <p:nvSpPr>
            <p:cNvPr id="1094" name="Google Shape;1094;p40"/>
            <p:cNvSpPr/>
            <p:nvPr/>
          </p:nvSpPr>
          <p:spPr>
            <a:xfrm>
              <a:off x="9600677" y="4848709"/>
              <a:ext cx="107156" cy="293686"/>
            </a:xfrm>
            <a:prstGeom prst="ellipse">
              <a:avLst/>
            </a:prstGeom>
            <a:solidFill>
              <a:srgbClr val="C00000"/>
            </a:solidFill>
            <a:ln w="19050" cap="rnd" cmpd="sng">
              <a:solidFill>
                <a:srgbClr val="FF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sp>
          <p:nvSpPr>
            <p:cNvPr id="1095" name="Google Shape;1095;p40"/>
            <p:cNvSpPr/>
            <p:nvPr/>
          </p:nvSpPr>
          <p:spPr>
            <a:xfrm>
              <a:off x="9539956" y="3950182"/>
              <a:ext cx="157162" cy="290513"/>
            </a:xfrm>
            <a:prstGeom prst="ellipse">
              <a:avLst/>
            </a:prstGeom>
            <a:solidFill>
              <a:schemeClr val="accent1"/>
            </a:solidFill>
            <a:ln w="19050" cap="rnd" cmpd="sng">
              <a:solidFill>
                <a:srgbClr val="6F942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Trebuchet MS"/>
                <a:ea typeface="Trebuchet MS"/>
                <a:cs typeface="Trebuchet MS"/>
                <a:sym typeface="Trebuchet MS"/>
              </a:endParaRPr>
            </a:p>
          </p:txBody>
        </p:sp>
      </p:grpSp>
      <p:sp>
        <p:nvSpPr>
          <p:cNvPr id="1096" name="Google Shape;1096;p40"/>
          <p:cNvSpPr txBox="1"/>
          <p:nvPr/>
        </p:nvSpPr>
        <p:spPr>
          <a:xfrm>
            <a:off x="9111836" y="2562874"/>
            <a:ext cx="2851564" cy="110799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6600" b="1" dirty="0">
                <a:solidFill>
                  <a:schemeClr val="dk1"/>
                </a:solidFill>
                <a:latin typeface="Open Sans"/>
                <a:ea typeface="Open Sans"/>
                <a:cs typeface="Open Sans"/>
                <a:sym typeface="Open Sans"/>
              </a:rPr>
              <a:t>???</a:t>
            </a:r>
            <a:endParaRPr sz="6600" b="1" dirty="0">
              <a:solidFill>
                <a:schemeClr val="dk1"/>
              </a:solidFill>
              <a:latin typeface="Open Sans"/>
              <a:ea typeface="Open Sans"/>
              <a:cs typeface="Open Sans"/>
              <a:sym typeface="Open Sans"/>
            </a:endParaRPr>
          </a:p>
        </p:txBody>
      </p:sp>
      <p:sp>
        <p:nvSpPr>
          <p:cNvPr id="31"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42</a:t>
            </a:fld>
            <a:endParaRPr lang="zh-HK"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en-US" dirty="0"/>
              <a:t>Reflection of light</a:t>
            </a:r>
          </a:p>
          <a:p>
            <a:r>
              <a:rPr lang="en-US" dirty="0"/>
              <a:t>Refraction of light</a:t>
            </a:r>
          </a:p>
          <a:p>
            <a:r>
              <a:rPr lang="en-US" dirty="0"/>
              <a:t>Dual nature of light</a:t>
            </a:r>
          </a:p>
          <a:p>
            <a:pPr lvl="1"/>
            <a:r>
              <a:rPr lang="en-US" dirty="0"/>
              <a:t>Wave</a:t>
            </a:r>
          </a:p>
          <a:p>
            <a:pPr lvl="1"/>
            <a:r>
              <a:rPr lang="en-US" dirty="0"/>
              <a:t>Particle</a:t>
            </a:r>
          </a:p>
          <a:p>
            <a:r>
              <a:rPr lang="en-US" dirty="0"/>
              <a:t>How the light is captured by film camera</a:t>
            </a:r>
          </a:p>
          <a:p>
            <a:pPr lvl="1"/>
            <a:r>
              <a:rPr lang="en-US" dirty="0"/>
              <a:t>Lenses</a:t>
            </a:r>
          </a:p>
          <a:p>
            <a:endParaRPr lang="en-US" dirty="0"/>
          </a:p>
        </p:txBody>
      </p:sp>
      <p:sp>
        <p:nvSpPr>
          <p:cNvPr id="3" name="Title 2"/>
          <p:cNvSpPr>
            <a:spLocks noGrp="1"/>
          </p:cNvSpPr>
          <p:nvPr>
            <p:ph type="ctrTitle"/>
          </p:nvPr>
        </p:nvSpPr>
        <p:spPr/>
        <p:txBody>
          <a:bodyPr/>
          <a:lstStyle/>
          <a:p>
            <a:r>
              <a:rPr lang="en-US" dirty="0"/>
              <a:t>Summary</a:t>
            </a:r>
          </a:p>
        </p:txBody>
      </p:sp>
      <p:sp>
        <p:nvSpPr>
          <p:cNvPr id="4"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43</a:t>
            </a:fld>
            <a:endParaRPr lang="zh-HK" altLang="en-US" dirty="0"/>
          </a:p>
        </p:txBody>
      </p:sp>
    </p:spTree>
    <p:extLst>
      <p:ext uri="{BB962C8B-B14F-4D97-AF65-F5344CB8AC3E}">
        <p14:creationId xmlns:p14="http://schemas.microsoft.com/office/powerpoint/2010/main" val="981835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grpSp>
        <p:nvGrpSpPr>
          <p:cNvPr id="182" name="Google Shape;182;p4"/>
          <p:cNvGrpSpPr/>
          <p:nvPr/>
        </p:nvGrpSpPr>
        <p:grpSpPr>
          <a:xfrm>
            <a:off x="3209269" y="1807177"/>
            <a:ext cx="4234315" cy="4234315"/>
            <a:chOff x="426346" y="0"/>
            <a:chExt cx="4234315" cy="4234315"/>
          </a:xfrm>
        </p:grpSpPr>
        <p:sp>
          <p:nvSpPr>
            <p:cNvPr id="183" name="Google Shape;183;p4"/>
            <p:cNvSpPr/>
            <p:nvPr/>
          </p:nvSpPr>
          <p:spPr>
            <a:xfrm>
              <a:off x="426346" y="0"/>
              <a:ext cx="4234315" cy="4234315"/>
            </a:xfrm>
            <a:prstGeom prst="diamond">
              <a:avLst/>
            </a:prstGeom>
            <a:solidFill>
              <a:srgbClr val="CDE7DF"/>
            </a:soli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4"/>
            <p:cNvSpPr/>
            <p:nvPr/>
          </p:nvSpPr>
          <p:spPr>
            <a:xfrm>
              <a:off x="828606" y="402259"/>
              <a:ext cx="1651382" cy="1651382"/>
            </a:xfrm>
            <a:prstGeom prst="roundRect">
              <a:avLst>
                <a:gd name="adj" fmla="val 16667"/>
              </a:avLst>
            </a:prstGeom>
            <a:gradFill>
              <a:gsLst>
                <a:gs pos="0">
                  <a:srgbClr val="56C3A7">
                    <a:alpha val="89803"/>
                  </a:srgbClr>
                </a:gs>
                <a:gs pos="78000">
                  <a:srgbClr val="3DAF94">
                    <a:alpha val="89803"/>
                  </a:srgbClr>
                </a:gs>
                <a:gs pos="100000">
                  <a:srgbClr val="3DAF94">
                    <a:alpha val="89803"/>
                  </a:srgbClr>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4"/>
            <p:cNvSpPr txBox="1"/>
            <p:nvPr/>
          </p:nvSpPr>
          <p:spPr>
            <a:xfrm>
              <a:off x="909220" y="482873"/>
              <a:ext cx="1490154" cy="1490154"/>
            </a:xfrm>
            <a:prstGeom prst="rect">
              <a:avLst/>
            </a:prstGeom>
            <a:ln/>
          </p:spPr>
          <p:style>
            <a:lnRef idx="3">
              <a:schemeClr val="lt1"/>
            </a:lnRef>
            <a:fillRef idx="1">
              <a:schemeClr val="accent6"/>
            </a:fillRef>
            <a:effectRef idx="1">
              <a:schemeClr val="accent6"/>
            </a:effectRef>
            <a:fontRef idx="minor">
              <a:schemeClr val="lt1"/>
            </a:fontRef>
          </p:style>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a:solidFill>
                    <a:schemeClr val="lt1"/>
                  </a:solidFill>
                  <a:latin typeface="Trebuchet MS"/>
                  <a:ea typeface="Trebuchet MS"/>
                  <a:cs typeface="Trebuchet MS"/>
                  <a:sym typeface="Trebuchet MS"/>
                </a:rPr>
                <a:t>Reflection</a:t>
              </a:r>
              <a:endParaRPr sz="2200">
                <a:solidFill>
                  <a:schemeClr val="lt1"/>
                </a:solidFill>
                <a:latin typeface="Trebuchet MS"/>
                <a:ea typeface="Trebuchet MS"/>
                <a:cs typeface="Trebuchet MS"/>
                <a:sym typeface="Trebuchet MS"/>
              </a:endParaRPr>
            </a:p>
          </p:txBody>
        </p:sp>
        <p:sp>
          <p:nvSpPr>
            <p:cNvPr id="186" name="Google Shape;186;p4"/>
            <p:cNvSpPr/>
            <p:nvPr/>
          </p:nvSpPr>
          <p:spPr>
            <a:xfrm>
              <a:off x="2607018" y="402259"/>
              <a:ext cx="1651382" cy="1651382"/>
            </a:xfrm>
            <a:prstGeom prst="roundRect">
              <a:avLst>
                <a:gd name="adj" fmla="val 16667"/>
              </a:avLst>
            </a:prstGeom>
            <a:gradFill>
              <a:gsLst>
                <a:gs pos="0">
                  <a:srgbClr val="56C3A7">
                    <a:alpha val="76862"/>
                  </a:srgbClr>
                </a:gs>
                <a:gs pos="78000">
                  <a:srgbClr val="3DAF94">
                    <a:alpha val="76862"/>
                  </a:srgbClr>
                </a:gs>
                <a:gs pos="100000">
                  <a:srgbClr val="3DAF94">
                    <a:alpha val="76862"/>
                  </a:srgbClr>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4"/>
            <p:cNvSpPr txBox="1"/>
            <p:nvPr/>
          </p:nvSpPr>
          <p:spPr>
            <a:xfrm>
              <a:off x="2687632" y="482873"/>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a:solidFill>
                    <a:schemeClr val="lt1"/>
                  </a:solidFill>
                  <a:latin typeface="Trebuchet MS"/>
                  <a:ea typeface="Trebuchet MS"/>
                  <a:cs typeface="Trebuchet MS"/>
                  <a:sym typeface="Trebuchet MS"/>
                </a:rPr>
                <a:t>Refraction</a:t>
              </a:r>
              <a:endParaRPr sz="2200">
                <a:solidFill>
                  <a:schemeClr val="lt1"/>
                </a:solidFill>
                <a:latin typeface="Trebuchet MS"/>
                <a:ea typeface="Trebuchet MS"/>
                <a:cs typeface="Trebuchet MS"/>
                <a:sym typeface="Trebuchet MS"/>
              </a:endParaRPr>
            </a:p>
          </p:txBody>
        </p:sp>
        <p:sp>
          <p:nvSpPr>
            <p:cNvPr id="188" name="Google Shape;188;p4"/>
            <p:cNvSpPr/>
            <p:nvPr/>
          </p:nvSpPr>
          <p:spPr>
            <a:xfrm>
              <a:off x="828606" y="2180672"/>
              <a:ext cx="1651382" cy="1651382"/>
            </a:xfrm>
            <a:prstGeom prst="roundRect">
              <a:avLst>
                <a:gd name="adj" fmla="val 16667"/>
              </a:avLst>
            </a:prstGeom>
            <a:gradFill>
              <a:gsLst>
                <a:gs pos="0">
                  <a:srgbClr val="56C3A7">
                    <a:alpha val="63137"/>
                  </a:srgbClr>
                </a:gs>
                <a:gs pos="78000">
                  <a:srgbClr val="3DAF94">
                    <a:alpha val="63137"/>
                  </a:srgbClr>
                </a:gs>
                <a:gs pos="100000">
                  <a:srgbClr val="3DAF94">
                    <a:alpha val="63137"/>
                  </a:srgbClr>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4"/>
            <p:cNvSpPr txBox="1"/>
            <p:nvPr/>
          </p:nvSpPr>
          <p:spPr>
            <a:xfrm>
              <a:off x="909220" y="2261286"/>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a:solidFill>
                    <a:schemeClr val="lt1"/>
                  </a:solidFill>
                  <a:latin typeface="Trebuchet MS"/>
                  <a:ea typeface="Trebuchet MS"/>
                  <a:cs typeface="Trebuchet MS"/>
                  <a:sym typeface="Trebuchet MS"/>
                </a:rPr>
                <a:t>Wave</a:t>
              </a:r>
              <a:endParaRPr sz="2200">
                <a:solidFill>
                  <a:schemeClr val="lt1"/>
                </a:solidFill>
                <a:latin typeface="Trebuchet MS"/>
                <a:ea typeface="Trebuchet MS"/>
                <a:cs typeface="Trebuchet MS"/>
                <a:sym typeface="Trebuchet MS"/>
              </a:endParaRPr>
            </a:p>
          </p:txBody>
        </p:sp>
        <p:sp>
          <p:nvSpPr>
            <p:cNvPr id="190" name="Google Shape;190;p4"/>
            <p:cNvSpPr/>
            <p:nvPr/>
          </p:nvSpPr>
          <p:spPr>
            <a:xfrm>
              <a:off x="2607018" y="2180672"/>
              <a:ext cx="1651382" cy="1651382"/>
            </a:xfrm>
            <a:prstGeom prst="roundRect">
              <a:avLst>
                <a:gd name="adj" fmla="val 16667"/>
              </a:avLst>
            </a:prstGeom>
            <a:gradFill>
              <a:gsLst>
                <a:gs pos="0">
                  <a:srgbClr val="56C3A7">
                    <a:alpha val="49803"/>
                  </a:srgbClr>
                </a:gs>
                <a:gs pos="78000">
                  <a:srgbClr val="3DAF94">
                    <a:alpha val="49803"/>
                  </a:srgbClr>
                </a:gs>
                <a:gs pos="100000">
                  <a:srgbClr val="3DAF94">
                    <a:alpha val="49803"/>
                  </a:srgbClr>
                </a:gs>
              </a:gsLst>
              <a:lin ang="5400000" scaled="0"/>
            </a:gradFill>
            <a:ln>
              <a:noFill/>
            </a:ln>
            <a:effectLst>
              <a:outerShdw blurRad="38100" dist="254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4"/>
            <p:cNvSpPr txBox="1"/>
            <p:nvPr/>
          </p:nvSpPr>
          <p:spPr>
            <a:xfrm>
              <a:off x="2687632" y="2261286"/>
              <a:ext cx="1490154" cy="1490154"/>
            </a:xfrm>
            <a:prstGeom prst="rect">
              <a:avLst/>
            </a:prstGeom>
            <a:noFill/>
            <a:ln>
              <a:noFill/>
            </a:ln>
          </p:spPr>
          <p:txBody>
            <a:bodyPr spcFirstLastPara="1" wrap="square" lIns="83800" tIns="83800" rIns="83800" bIns="83800" anchor="ctr" anchorCtr="0">
              <a:noAutofit/>
            </a:bodyPr>
            <a:lstStyle/>
            <a:p>
              <a:pPr marL="0" marR="0" lvl="0" indent="0" algn="ctr" rtl="0">
                <a:lnSpc>
                  <a:spcPct val="90000"/>
                </a:lnSpc>
                <a:spcBef>
                  <a:spcPts val="0"/>
                </a:spcBef>
                <a:spcAft>
                  <a:spcPts val="0"/>
                </a:spcAft>
                <a:buNone/>
              </a:pPr>
              <a:r>
                <a:rPr lang="en-US" sz="2200">
                  <a:solidFill>
                    <a:schemeClr val="lt1"/>
                  </a:solidFill>
                  <a:latin typeface="Trebuchet MS"/>
                  <a:ea typeface="Trebuchet MS"/>
                  <a:cs typeface="Trebuchet MS"/>
                  <a:sym typeface="Trebuchet MS"/>
                </a:rPr>
                <a:t>Particle</a:t>
              </a:r>
              <a:endParaRPr sz="2200">
                <a:solidFill>
                  <a:schemeClr val="lt1"/>
                </a:solidFill>
                <a:latin typeface="Trebuchet MS"/>
                <a:ea typeface="Trebuchet MS"/>
                <a:cs typeface="Trebuchet MS"/>
                <a:sym typeface="Trebuchet MS"/>
              </a:endParaRPr>
            </a:p>
          </p:txBody>
        </p:sp>
      </p:grpSp>
      <p:pic>
        <p:nvPicPr>
          <p:cNvPr id="2050" name="Picture 2" descr="Free 玻璃建筑的低角度摄影 Stock Phot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4800" y="1773291"/>
            <a:ext cx="1822552" cy="273930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ree 不堅固的, 動態, 壁紙 的 免费素材图片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9811" y="4177824"/>
            <a:ext cx="2997783" cy="2252843"/>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Free cg, vfx, 動畫 的 免费素材图片 Stock Phot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2738" y="3624825"/>
            <a:ext cx="2025805" cy="303870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0" descr="Free 人拿着镜头球 Stock Photo"/>
          <p:cNvPicPr>
            <a:picLocks noChangeAspect="1" noChangeArrowheads="1"/>
          </p:cNvPicPr>
          <p:nvPr/>
        </p:nvPicPr>
        <p:blipFill rotWithShape="1">
          <a:blip r:embed="rId6">
            <a:extLst>
              <a:ext uri="{28A0092B-C50C-407E-A947-70E740481C1C}">
                <a14:useLocalDpi xmlns:a14="http://schemas.microsoft.com/office/drawing/2010/main" val="0"/>
              </a:ext>
            </a:extLst>
          </a:blip>
          <a:srcRect l="20425" t="27565" r="27391" b="1"/>
          <a:stretch/>
        </p:blipFill>
        <p:spPr bwMode="auto">
          <a:xfrm>
            <a:off x="8173180" y="1008390"/>
            <a:ext cx="2824920" cy="2616435"/>
          </a:xfrm>
          <a:prstGeom prst="rect">
            <a:avLst/>
          </a:prstGeom>
          <a:noFill/>
          <a:extLst>
            <a:ext uri="{909E8E84-426E-40DD-AFC4-6F175D3DCCD1}">
              <a14:hiddenFill xmlns:a14="http://schemas.microsoft.com/office/drawing/2010/main">
                <a:solidFill>
                  <a:srgbClr val="FFFFFF"/>
                </a:solidFill>
              </a14:hiddenFill>
            </a:ext>
          </a:extLst>
        </p:spPr>
      </p:pic>
      <p:sp>
        <p:nvSpPr>
          <p:cNvPr id="17"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5</a:t>
            </a:fld>
            <a:endParaRPr lang="zh-HK" altLang="en-US" dirty="0"/>
          </a:p>
        </p:txBody>
      </p:sp>
      <p:sp>
        <p:nvSpPr>
          <p:cNvPr id="20" name="Google Shape;181;p4">
            <a:extLst>
              <a:ext uri="{FF2B5EF4-FFF2-40B4-BE49-F238E27FC236}">
                <a16:creationId xmlns:a16="http://schemas.microsoft.com/office/drawing/2014/main" id="{97277DA2-0A77-4E46-86FB-97C18532FBB0}"/>
              </a:ext>
            </a:extLst>
          </p:cNvPr>
          <p:cNvSpPr txBox="1"/>
          <p:nvPr/>
        </p:nvSpPr>
        <p:spPr>
          <a:xfrm>
            <a:off x="3277949" y="1015326"/>
            <a:ext cx="4402202"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u="sng" dirty="0">
                <a:solidFill>
                  <a:srgbClr val="00B050"/>
                </a:solidFill>
                <a:latin typeface="Open Sans"/>
                <a:ea typeface="Open Sans"/>
                <a:cs typeface="Open Sans"/>
                <a:sym typeface="Open Sans"/>
              </a:rPr>
              <a:t>The properties of light:</a:t>
            </a:r>
            <a:endParaRPr dirty="0"/>
          </a:p>
        </p:txBody>
      </p:sp>
    </p:spTree>
    <p:extLst>
      <p:ext uri="{BB962C8B-B14F-4D97-AF65-F5344CB8AC3E}">
        <p14:creationId xmlns:p14="http://schemas.microsoft.com/office/powerpoint/2010/main" val="26021284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5"/>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Light Reflection</a:t>
            </a:r>
            <a:endParaRPr dirty="0">
              <a:solidFill>
                <a:schemeClr val="accent3">
                  <a:lumMod val="75000"/>
                </a:schemeClr>
              </a:solidFill>
              <a:latin typeface="Myriad Pro" panose="020B0503030403020204" pitchFamily="34" charset="0"/>
              <a:ea typeface="Adobe 黑体 Std R" pitchFamily="34" charset="-128"/>
            </a:endParaRPr>
          </a:p>
        </p:txBody>
      </p:sp>
      <p:sp>
        <p:nvSpPr>
          <p:cNvPr id="202" name="Google Shape;202;p5"/>
          <p:cNvSpPr txBox="1"/>
          <p:nvPr/>
        </p:nvSpPr>
        <p:spPr>
          <a:xfrm>
            <a:off x="4087906" y="1270000"/>
            <a:ext cx="4101070"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u="sng" dirty="0">
                <a:solidFill>
                  <a:srgbClr val="FF0000"/>
                </a:solidFill>
                <a:latin typeface="Open Sans"/>
                <a:ea typeface="Open Sans"/>
                <a:cs typeface="Open Sans"/>
                <a:sym typeface="Open Sans"/>
              </a:rPr>
              <a:t>Why we can see?</a:t>
            </a:r>
            <a:endParaRPr dirty="0"/>
          </a:p>
        </p:txBody>
      </p:sp>
      <p:cxnSp>
        <p:nvCxnSpPr>
          <p:cNvPr id="203" name="Google Shape;203;p5"/>
          <p:cNvCxnSpPr/>
          <p:nvPr/>
        </p:nvCxnSpPr>
        <p:spPr>
          <a:xfrm flipH="1">
            <a:off x="3142594" y="1939726"/>
            <a:ext cx="1525979" cy="876538"/>
          </a:xfrm>
          <a:prstGeom prst="straightConnector1">
            <a:avLst/>
          </a:prstGeom>
          <a:noFill/>
          <a:ln w="57150" cap="flat" cmpd="sng">
            <a:solidFill>
              <a:srgbClr val="0070C0"/>
            </a:solidFill>
            <a:prstDash val="solid"/>
            <a:round/>
            <a:headEnd type="none" w="sm" len="sm"/>
            <a:tailEnd type="triangle" w="med" len="med"/>
          </a:ln>
        </p:spPr>
      </p:cxnSp>
      <p:cxnSp>
        <p:nvCxnSpPr>
          <p:cNvPr id="204" name="Google Shape;204;p5"/>
          <p:cNvCxnSpPr/>
          <p:nvPr/>
        </p:nvCxnSpPr>
        <p:spPr>
          <a:xfrm>
            <a:off x="6000022" y="1930400"/>
            <a:ext cx="1559763" cy="787439"/>
          </a:xfrm>
          <a:prstGeom prst="straightConnector1">
            <a:avLst/>
          </a:prstGeom>
          <a:noFill/>
          <a:ln w="57150" cap="flat" cmpd="sng">
            <a:solidFill>
              <a:srgbClr val="7030A0"/>
            </a:solidFill>
            <a:prstDash val="solid"/>
            <a:round/>
            <a:headEnd type="none" w="sm" len="sm"/>
            <a:tailEnd type="triangle" w="med" len="med"/>
          </a:ln>
        </p:spPr>
      </p:cxnSp>
      <p:sp>
        <p:nvSpPr>
          <p:cNvPr id="205" name="Google Shape;205;p5"/>
          <p:cNvSpPr txBox="1"/>
          <p:nvPr/>
        </p:nvSpPr>
        <p:spPr>
          <a:xfrm>
            <a:off x="1452282" y="2816264"/>
            <a:ext cx="359125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dirty="0">
                <a:solidFill>
                  <a:srgbClr val="0070C0"/>
                </a:solidFill>
                <a:latin typeface="Open Sans"/>
                <a:ea typeface="Open Sans"/>
                <a:cs typeface="Open Sans"/>
                <a:sym typeface="Open Sans"/>
              </a:rPr>
              <a:t>Luminous objects</a:t>
            </a:r>
            <a:endParaRPr dirty="0"/>
          </a:p>
        </p:txBody>
      </p:sp>
      <p:sp>
        <p:nvSpPr>
          <p:cNvPr id="206" name="Google Shape;206;p5"/>
          <p:cNvSpPr txBox="1"/>
          <p:nvPr/>
        </p:nvSpPr>
        <p:spPr>
          <a:xfrm>
            <a:off x="6656238" y="2816264"/>
            <a:ext cx="4985635"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dirty="0">
                <a:solidFill>
                  <a:srgbClr val="7030A0"/>
                </a:solidFill>
                <a:latin typeface="Open Sans"/>
                <a:ea typeface="Open Sans"/>
                <a:cs typeface="Open Sans"/>
                <a:sym typeface="Open Sans"/>
              </a:rPr>
              <a:t>Non-Luminous objects</a:t>
            </a:r>
            <a:endParaRPr dirty="0"/>
          </a:p>
        </p:txBody>
      </p:sp>
      <p:sp>
        <p:nvSpPr>
          <p:cNvPr id="207" name="Google Shape;207;p5"/>
          <p:cNvSpPr txBox="1"/>
          <p:nvPr/>
        </p:nvSpPr>
        <p:spPr>
          <a:xfrm>
            <a:off x="866038" y="3339484"/>
            <a:ext cx="3474720" cy="923330"/>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0070C0"/>
              </a:buClr>
              <a:buSzPts val="1800"/>
              <a:buFont typeface="Arial"/>
              <a:buChar char="•"/>
            </a:pPr>
            <a:r>
              <a:rPr lang="en-US" sz="1800" dirty="0">
                <a:solidFill>
                  <a:srgbClr val="0070C0"/>
                </a:solidFill>
                <a:latin typeface="Trebuchet MS"/>
                <a:ea typeface="Trebuchet MS"/>
                <a:cs typeface="Trebuchet MS"/>
                <a:sym typeface="Trebuchet MS"/>
              </a:rPr>
              <a:t>It can be seen because they emit their own light</a:t>
            </a:r>
            <a:endParaRPr dirty="0"/>
          </a:p>
          <a:p>
            <a:pPr marL="0" marR="0" lvl="0" indent="0" algn="l" rtl="0">
              <a:spcBef>
                <a:spcPts val="0"/>
              </a:spcBef>
              <a:spcAft>
                <a:spcPts val="0"/>
              </a:spcAft>
              <a:buNone/>
            </a:pPr>
            <a:endParaRPr sz="1800" dirty="0">
              <a:solidFill>
                <a:srgbClr val="0070C0"/>
              </a:solidFill>
              <a:latin typeface="Open Sans"/>
              <a:ea typeface="Open Sans"/>
              <a:cs typeface="Open Sans"/>
              <a:sym typeface="Open Sans"/>
            </a:endParaRPr>
          </a:p>
        </p:txBody>
      </p:sp>
      <p:sp>
        <p:nvSpPr>
          <p:cNvPr id="208" name="Google Shape;208;p5"/>
          <p:cNvSpPr txBox="1"/>
          <p:nvPr/>
        </p:nvSpPr>
        <p:spPr>
          <a:xfrm>
            <a:off x="5768794" y="3339484"/>
            <a:ext cx="4937570" cy="646331"/>
          </a:xfrm>
          <a:prstGeom prst="rect">
            <a:avLst/>
          </a:prstGeom>
          <a:noFill/>
          <a:ln>
            <a:noFill/>
          </a:ln>
        </p:spPr>
        <p:txBody>
          <a:bodyPr spcFirstLastPara="1" wrap="square" lIns="91425" tIns="45700" rIns="91425" bIns="45700" anchor="t" anchorCtr="0">
            <a:spAutoFit/>
          </a:bodyPr>
          <a:lstStyle/>
          <a:p>
            <a:pPr marL="285750" marR="0" lvl="0" indent="-285750" algn="l" rtl="0">
              <a:spcBef>
                <a:spcPts val="0"/>
              </a:spcBef>
              <a:spcAft>
                <a:spcPts val="0"/>
              </a:spcAft>
              <a:buClr>
                <a:srgbClr val="7030A0"/>
              </a:buClr>
              <a:buSzPts val="1800"/>
              <a:buFont typeface="Arial"/>
              <a:buChar char="•"/>
            </a:pPr>
            <a:r>
              <a:rPr lang="en-US" sz="1800">
                <a:solidFill>
                  <a:srgbClr val="7030A0"/>
                </a:solidFill>
                <a:latin typeface="Trebuchet MS"/>
                <a:ea typeface="Trebuchet MS"/>
                <a:cs typeface="Trebuchet MS"/>
                <a:sym typeface="Trebuchet MS"/>
              </a:rPr>
              <a:t>It can be seen when they </a:t>
            </a:r>
            <a:r>
              <a:rPr lang="en-US" sz="1800" b="1">
                <a:solidFill>
                  <a:srgbClr val="FF0000"/>
                </a:solidFill>
                <a:latin typeface="Trebuchet MS"/>
                <a:ea typeface="Trebuchet MS"/>
                <a:cs typeface="Trebuchet MS"/>
                <a:sym typeface="Trebuchet MS"/>
              </a:rPr>
              <a:t>reflect</a:t>
            </a:r>
            <a:r>
              <a:rPr lang="en-US" sz="1800">
                <a:solidFill>
                  <a:srgbClr val="7030A0"/>
                </a:solidFill>
                <a:latin typeface="Trebuchet MS"/>
                <a:ea typeface="Trebuchet MS"/>
                <a:cs typeface="Trebuchet MS"/>
                <a:sym typeface="Trebuchet MS"/>
              </a:rPr>
              <a:t> light from</a:t>
            </a:r>
            <a:endParaRPr/>
          </a:p>
          <a:p>
            <a:pPr marL="0" marR="0" lvl="0" indent="0" algn="l" rtl="0">
              <a:spcBef>
                <a:spcPts val="0"/>
              </a:spcBef>
              <a:spcAft>
                <a:spcPts val="0"/>
              </a:spcAft>
              <a:buNone/>
            </a:pPr>
            <a:r>
              <a:rPr lang="en-US" sz="1800">
                <a:solidFill>
                  <a:srgbClr val="7030A0"/>
                </a:solidFill>
                <a:latin typeface="Trebuchet MS"/>
                <a:ea typeface="Trebuchet MS"/>
                <a:cs typeface="Trebuchet MS"/>
                <a:sym typeface="Trebuchet MS"/>
              </a:rPr>
              <a:t>     light sources into your eyes</a:t>
            </a:r>
            <a:endParaRPr sz="1800">
              <a:solidFill>
                <a:srgbClr val="7030A0"/>
              </a:solidFill>
              <a:latin typeface="Open Sans"/>
              <a:ea typeface="Open Sans"/>
              <a:cs typeface="Open Sans"/>
              <a:sym typeface="Open Sans"/>
            </a:endParaRPr>
          </a:p>
        </p:txBody>
      </p:sp>
      <p:pic>
        <p:nvPicPr>
          <p:cNvPr id="3074" name="Picture 2" descr="Free 手和太阳的力透视摄影 Stock Photo"/>
          <p:cNvPicPr>
            <a:picLocks noChangeAspect="1" noChangeArrowheads="1"/>
          </p:cNvPicPr>
          <p:nvPr/>
        </p:nvPicPr>
        <p:blipFill rotWithShape="1">
          <a:blip r:embed="rId3">
            <a:extLst>
              <a:ext uri="{28A0092B-C50C-407E-A947-70E740481C1C}">
                <a14:useLocalDpi xmlns:a14="http://schemas.microsoft.com/office/drawing/2010/main" val="0"/>
              </a:ext>
            </a:extLst>
          </a:blip>
          <a:srcRect r="23188" b="40917"/>
          <a:stretch/>
        </p:blipFill>
        <p:spPr bwMode="auto">
          <a:xfrm>
            <a:off x="507949" y="4262814"/>
            <a:ext cx="1381381" cy="1593827"/>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Free 红灯笼灯打开 Stock Pho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87450" y="4192637"/>
            <a:ext cx="1608535" cy="201066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Free 分公司, 增長, 夏天 的 免费素材图片 Stock Photo"/>
          <p:cNvPicPr>
            <a:picLocks noChangeAspect="1" noChangeArrowheads="1"/>
          </p:cNvPicPr>
          <p:nvPr/>
        </p:nvPicPr>
        <p:blipFill rotWithShape="1">
          <a:blip r:embed="rId5">
            <a:extLst>
              <a:ext uri="{28A0092B-C50C-407E-A947-70E740481C1C}">
                <a14:useLocalDpi xmlns:a14="http://schemas.microsoft.com/office/drawing/2010/main" val="0"/>
              </a:ext>
            </a:extLst>
          </a:blip>
          <a:srcRect t="30048" r="19931" b="31239"/>
          <a:stretch/>
        </p:blipFill>
        <p:spPr bwMode="auto">
          <a:xfrm>
            <a:off x="8783876" y="4076747"/>
            <a:ext cx="2307775" cy="148637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rotWithShape="1">
          <a:blip r:embed="rId6"/>
          <a:srcRect l="10206" t="25855" r="4728" b="32368"/>
          <a:stretch/>
        </p:blipFill>
        <p:spPr>
          <a:xfrm>
            <a:off x="6656238" y="4076747"/>
            <a:ext cx="2045987" cy="1507231"/>
          </a:xfrm>
          <a:prstGeom prst="rect">
            <a:avLst/>
          </a:prstGeom>
        </p:spPr>
      </p:pic>
      <p:pic>
        <p:nvPicPr>
          <p:cNvPr id="3082" name="Picture 10" descr="Free 刀具, 桌面設置, 特写 的 免费素材图片 Stock Phot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66719" y="5486271"/>
            <a:ext cx="1863725" cy="1243589"/>
          </a:xfrm>
          <a:prstGeom prst="rect">
            <a:avLst/>
          </a:prstGeom>
          <a:noFill/>
          <a:extLst>
            <a:ext uri="{909E8E84-426E-40DD-AFC4-6F175D3DCCD1}">
              <a14:hiddenFill xmlns:a14="http://schemas.microsoft.com/office/drawing/2010/main">
                <a:solidFill>
                  <a:srgbClr val="FFFFFF"/>
                </a:solidFill>
              </a14:hiddenFill>
            </a:ext>
          </a:extLst>
        </p:spPr>
      </p:pic>
      <p:sp>
        <p:nvSpPr>
          <p:cNvPr id="16"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6</a:t>
            </a:fld>
            <a:endParaRPr lang="zh-HK"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6"/>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Light Reflection</a:t>
            </a:r>
            <a:endParaRPr dirty="0">
              <a:solidFill>
                <a:schemeClr val="accent3">
                  <a:lumMod val="75000"/>
                </a:schemeClr>
              </a:solidFill>
              <a:latin typeface="Myriad Pro" panose="020B0503030403020204" pitchFamily="34" charset="0"/>
              <a:ea typeface="Adobe 黑体 Std R" pitchFamily="34" charset="-128"/>
            </a:endParaRPr>
          </a:p>
        </p:txBody>
      </p:sp>
      <p:grpSp>
        <p:nvGrpSpPr>
          <p:cNvPr id="221" name="Google Shape;221;p6"/>
          <p:cNvGrpSpPr/>
          <p:nvPr/>
        </p:nvGrpSpPr>
        <p:grpSpPr>
          <a:xfrm>
            <a:off x="613056" y="1798179"/>
            <a:ext cx="4462889" cy="3880773"/>
            <a:chOff x="2066889" y="0"/>
            <a:chExt cx="4462889" cy="3880773"/>
          </a:xfrm>
        </p:grpSpPr>
        <p:sp>
          <p:nvSpPr>
            <p:cNvPr id="222" name="Google Shape;222;p6"/>
            <p:cNvSpPr/>
            <p:nvPr/>
          </p:nvSpPr>
          <p:spPr>
            <a:xfrm>
              <a:off x="2066889" y="0"/>
              <a:ext cx="3880773" cy="3880773"/>
            </a:xfrm>
            <a:prstGeom prst="triangle">
              <a:avLst>
                <a:gd name="adj" fmla="val 50000"/>
              </a:avLst>
            </a:prstGeom>
            <a:solidFill>
              <a:srgbClr val="2E9662"/>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6"/>
            <p:cNvSpPr/>
            <p:nvPr/>
          </p:nvSpPr>
          <p:spPr>
            <a:xfrm>
              <a:off x="4007276" y="390161"/>
              <a:ext cx="2522502" cy="918651"/>
            </a:xfrm>
            <a:prstGeom prst="roundRect">
              <a:avLst>
                <a:gd name="adj" fmla="val 16667"/>
              </a:avLst>
            </a:prstGeom>
            <a:solidFill>
              <a:schemeClr val="lt1">
                <a:alpha val="89803"/>
              </a:schemeClr>
            </a:solidFill>
            <a:ln w="19050" cap="rnd" cmpd="sng">
              <a:solidFill>
                <a:srgbClr val="2E966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6"/>
            <p:cNvSpPr txBox="1"/>
            <p:nvPr/>
          </p:nvSpPr>
          <p:spPr>
            <a:xfrm>
              <a:off x="4052121" y="435006"/>
              <a:ext cx="2432812" cy="828961"/>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None/>
              </a:pPr>
              <a:r>
                <a:rPr lang="en-US" sz="1600" b="1">
                  <a:solidFill>
                    <a:schemeClr val="dk1"/>
                  </a:solidFill>
                  <a:latin typeface="Open Sans"/>
                  <a:ea typeface="Open Sans"/>
                  <a:cs typeface="Open Sans"/>
                  <a:sym typeface="Open Sans"/>
                </a:rPr>
                <a:t>The reflection of light obeys the laws of reflection.</a:t>
              </a:r>
              <a:endParaRPr/>
            </a:p>
          </p:txBody>
        </p:sp>
        <p:sp>
          <p:nvSpPr>
            <p:cNvPr id="225" name="Google Shape;225;p6"/>
            <p:cNvSpPr/>
            <p:nvPr/>
          </p:nvSpPr>
          <p:spPr>
            <a:xfrm>
              <a:off x="4007276" y="1423644"/>
              <a:ext cx="2522502" cy="918651"/>
            </a:xfrm>
            <a:prstGeom prst="roundRect">
              <a:avLst>
                <a:gd name="adj" fmla="val 16667"/>
              </a:avLst>
            </a:prstGeom>
            <a:solidFill>
              <a:schemeClr val="lt1">
                <a:alpha val="89803"/>
              </a:schemeClr>
            </a:solidFill>
            <a:ln w="19050" cap="rnd" cmpd="sng">
              <a:solidFill>
                <a:srgbClr val="59B88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6"/>
            <p:cNvSpPr txBox="1"/>
            <p:nvPr/>
          </p:nvSpPr>
          <p:spPr>
            <a:xfrm>
              <a:off x="4052121" y="1468489"/>
              <a:ext cx="2432812" cy="828961"/>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None/>
              </a:pPr>
              <a:r>
                <a:rPr lang="en-US" sz="1600" b="1" dirty="0">
                  <a:solidFill>
                    <a:schemeClr val="dk1"/>
                  </a:solidFill>
                  <a:latin typeface="Open Sans"/>
                  <a:ea typeface="Open Sans"/>
                  <a:cs typeface="Open Sans"/>
                  <a:sym typeface="Open Sans"/>
                </a:rPr>
                <a:t>1. The incident ray, reflected ray and normal lie on the same plane.</a:t>
              </a:r>
              <a:endParaRPr dirty="0"/>
            </a:p>
          </p:txBody>
        </p:sp>
        <p:sp>
          <p:nvSpPr>
            <p:cNvPr id="227" name="Google Shape;227;p6"/>
            <p:cNvSpPr/>
            <p:nvPr/>
          </p:nvSpPr>
          <p:spPr>
            <a:xfrm>
              <a:off x="4007276" y="2457128"/>
              <a:ext cx="2522502" cy="918651"/>
            </a:xfrm>
            <a:prstGeom prst="roundRect">
              <a:avLst>
                <a:gd name="adj" fmla="val 16667"/>
              </a:avLst>
            </a:prstGeom>
            <a:solidFill>
              <a:schemeClr val="lt1">
                <a:alpha val="89803"/>
              </a:schemeClr>
            </a:solidFill>
            <a:ln w="19050" cap="rnd" cmpd="sng">
              <a:solidFill>
                <a:srgbClr val="98C6A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6"/>
            <p:cNvSpPr txBox="1"/>
            <p:nvPr/>
          </p:nvSpPr>
          <p:spPr>
            <a:xfrm>
              <a:off x="4052121" y="2501973"/>
              <a:ext cx="2432812" cy="828961"/>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None/>
              </a:pPr>
              <a:r>
                <a:rPr lang="en-US" sz="1600" b="1">
                  <a:solidFill>
                    <a:schemeClr val="dk1"/>
                  </a:solidFill>
                  <a:latin typeface="Open Sans"/>
                  <a:ea typeface="Open Sans"/>
                  <a:cs typeface="Open Sans"/>
                  <a:sym typeface="Open Sans"/>
                </a:rPr>
                <a:t>2. The angle of reflection is equal to the angle of incidence.</a:t>
              </a:r>
              <a:endParaRPr/>
            </a:p>
          </p:txBody>
        </p:sp>
      </p:grpSp>
      <p:pic>
        <p:nvPicPr>
          <p:cNvPr id="229" name="Google Shape;229;p6"/>
          <p:cNvPicPr preferRelativeResize="0"/>
          <p:nvPr/>
        </p:nvPicPr>
        <p:blipFill rotWithShape="1">
          <a:blip r:embed="rId3">
            <a:alphaModFix/>
          </a:blip>
          <a:srcRect/>
          <a:stretch/>
        </p:blipFill>
        <p:spPr>
          <a:xfrm>
            <a:off x="6015395" y="1834446"/>
            <a:ext cx="4650809" cy="3873585"/>
          </a:xfrm>
          <a:prstGeom prst="rect">
            <a:avLst/>
          </a:prstGeom>
          <a:noFill/>
          <a:ln>
            <a:noFill/>
          </a:ln>
        </p:spPr>
      </p:pic>
      <p:sp>
        <p:nvSpPr>
          <p:cNvPr id="230" name="Google Shape;230;p6"/>
          <p:cNvSpPr txBox="1"/>
          <p:nvPr/>
        </p:nvSpPr>
        <p:spPr>
          <a:xfrm>
            <a:off x="6626002" y="5878510"/>
            <a:ext cx="3741705" cy="261570"/>
          </a:xfrm>
          <a:prstGeom prst="rect">
            <a:avLst/>
          </a:prstGeom>
          <a:noFill/>
          <a:ln>
            <a:noFill/>
          </a:ln>
        </p:spPr>
        <p:txBody>
          <a:bodyPr spcFirstLastPara="1" wrap="square" lIns="91425" tIns="45700" rIns="91425" bIns="45700" anchor="t" anchorCtr="0">
            <a:spAutoFit/>
          </a:bodyPr>
          <a:lstStyle/>
          <a:p>
            <a:r>
              <a:rPr lang="en-US" sz="1100" dirty="0">
                <a:solidFill>
                  <a:schemeClr val="dk1"/>
                </a:solidFill>
                <a:latin typeface="Open Sans"/>
                <a:ea typeface="Open Sans"/>
                <a:cs typeface="Open Sans"/>
                <a:sym typeface="Open Sans"/>
              </a:rPr>
              <a:t>Source: </a:t>
            </a:r>
            <a:r>
              <a:rPr lang="en-US" sz="1100" dirty="0">
                <a:solidFill>
                  <a:schemeClr val="dk1"/>
                </a:solidFill>
                <a:latin typeface="Open Sans"/>
                <a:ea typeface="Open Sans"/>
                <a:cs typeface="Open Sans"/>
                <a:sym typeface="Open Sans"/>
                <a:hlinkClick r:id="rId4"/>
              </a:rPr>
              <a:t>Libretexts Chemistry</a:t>
            </a:r>
            <a:r>
              <a:rPr lang="en-US" sz="1100" dirty="0">
                <a:solidFill>
                  <a:schemeClr val="dk1"/>
                </a:solidFill>
                <a:latin typeface="Open Sans"/>
                <a:ea typeface="Open Sans"/>
                <a:cs typeface="Open Sans"/>
                <a:sym typeface="Open Sans"/>
              </a:rPr>
              <a:t> license under </a:t>
            </a:r>
            <a:r>
              <a:rPr lang="en-US" sz="1100" dirty="0">
                <a:hlinkClick r:id="rId5"/>
              </a:rPr>
              <a:t>(CC BY 4.0)</a:t>
            </a:r>
            <a:endParaRPr lang="en-US" sz="1100" dirty="0"/>
          </a:p>
        </p:txBody>
      </p:sp>
      <p:sp>
        <p:nvSpPr>
          <p:cNvPr id="231" name="Google Shape;231;p6"/>
          <p:cNvSpPr txBox="1"/>
          <p:nvPr/>
        </p:nvSpPr>
        <p:spPr>
          <a:xfrm>
            <a:off x="6119944" y="1245467"/>
            <a:ext cx="5185431"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200" b="1" u="sng" dirty="0">
                <a:solidFill>
                  <a:srgbClr val="EC4714"/>
                </a:solidFill>
                <a:latin typeface="Open Sans"/>
                <a:ea typeface="Open Sans"/>
                <a:cs typeface="Open Sans"/>
                <a:sym typeface="Open Sans"/>
              </a:rPr>
              <a:t>On a smooth surface:</a:t>
            </a:r>
            <a:endParaRPr dirty="0"/>
          </a:p>
        </p:txBody>
      </p:sp>
      <p:sp>
        <p:nvSpPr>
          <p:cNvPr id="14"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7</a:t>
            </a:fld>
            <a:endParaRPr lang="zh-HK" alt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7"/>
          <p:cNvSpPr txBox="1">
            <a:spLocks noGrp="1"/>
          </p:cNvSpPr>
          <p:nvPr>
            <p:ph type="title"/>
          </p:nvPr>
        </p:nvSpPr>
        <p:spPr>
          <a:xfrm>
            <a:off x="677334" y="566074"/>
            <a:ext cx="8596668" cy="1320800"/>
          </a:xfrm>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Light Reflection</a:t>
            </a:r>
            <a:endParaRPr dirty="0">
              <a:solidFill>
                <a:schemeClr val="accent3">
                  <a:lumMod val="75000"/>
                </a:schemeClr>
              </a:solidFill>
              <a:latin typeface="Myriad Pro" panose="020B0503030403020204" pitchFamily="34" charset="0"/>
              <a:ea typeface="Adobe 黑体 Std R" pitchFamily="34" charset="-128"/>
            </a:endParaRPr>
          </a:p>
        </p:txBody>
      </p:sp>
      <p:grpSp>
        <p:nvGrpSpPr>
          <p:cNvPr id="237" name="Google Shape;237;p7"/>
          <p:cNvGrpSpPr/>
          <p:nvPr/>
        </p:nvGrpSpPr>
        <p:grpSpPr>
          <a:xfrm>
            <a:off x="2980127" y="1847479"/>
            <a:ext cx="6094513" cy="1754326"/>
            <a:chOff x="743" y="1"/>
            <a:chExt cx="6094513" cy="1754326"/>
          </a:xfrm>
        </p:grpSpPr>
        <p:sp>
          <p:nvSpPr>
            <p:cNvPr id="238" name="Google Shape;238;p7"/>
            <p:cNvSpPr/>
            <p:nvPr/>
          </p:nvSpPr>
          <p:spPr>
            <a:xfrm rot="-5400000">
              <a:off x="90963" y="-90219"/>
              <a:ext cx="1754326" cy="1934765"/>
            </a:xfrm>
            <a:prstGeom prst="flowChartManualOperation">
              <a:avLst/>
            </a:prstGeom>
            <a:gradFill>
              <a:gsLst>
                <a:gs pos="0">
                  <a:srgbClr val="5CB7CF"/>
                </a:gs>
                <a:gs pos="78000">
                  <a:srgbClr val="3CA8C4"/>
                </a:gs>
                <a:gs pos="100000">
                  <a:srgbClr val="3CA8C4"/>
                </a:gs>
              </a:gsLst>
              <a:lin ang="5400000" scaled="0"/>
            </a:gradFill>
            <a:ln>
              <a:noFill/>
            </a:ln>
            <a:effectLst>
              <a:outerShdw blurRad="50800" dist="381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7"/>
            <p:cNvSpPr txBox="1"/>
            <p:nvPr/>
          </p:nvSpPr>
          <p:spPr>
            <a:xfrm>
              <a:off x="744" y="350865"/>
              <a:ext cx="1934765" cy="1052596"/>
            </a:xfrm>
            <a:prstGeom prst="rect">
              <a:avLst/>
            </a:prstGeom>
            <a:noFill/>
            <a:ln>
              <a:noFill/>
            </a:ln>
          </p:spPr>
          <p:txBody>
            <a:bodyPr spcFirstLastPara="1" wrap="square" lIns="101600" tIns="0" rIns="101600" bIns="0" anchor="ctr" anchorCtr="0">
              <a:noAutofit/>
            </a:bodyPr>
            <a:lstStyle/>
            <a:p>
              <a:pPr marL="0" marR="0" lvl="0" indent="0" algn="ctr" rtl="0">
                <a:lnSpc>
                  <a:spcPct val="90000"/>
                </a:lnSpc>
                <a:spcBef>
                  <a:spcPts val="0"/>
                </a:spcBef>
                <a:spcAft>
                  <a:spcPts val="0"/>
                </a:spcAft>
                <a:buNone/>
              </a:pPr>
              <a:r>
                <a:rPr lang="en-US" sz="1600" b="1">
                  <a:solidFill>
                    <a:schemeClr val="lt1"/>
                  </a:solidFill>
                  <a:latin typeface="Open Sans"/>
                  <a:ea typeface="Open Sans"/>
                  <a:cs typeface="Open Sans"/>
                  <a:sym typeface="Open Sans"/>
                </a:rPr>
                <a:t>1. Diffuse reflection occurs on a rough surface.</a:t>
              </a:r>
              <a:endParaRPr/>
            </a:p>
          </p:txBody>
        </p:sp>
        <p:sp>
          <p:nvSpPr>
            <p:cNvPr id="240" name="Google Shape;240;p7"/>
            <p:cNvSpPr/>
            <p:nvPr/>
          </p:nvSpPr>
          <p:spPr>
            <a:xfrm rot="-5400000">
              <a:off x="2170837" y="-90219"/>
              <a:ext cx="1754326" cy="1934765"/>
            </a:xfrm>
            <a:prstGeom prst="flowChartManualOperation">
              <a:avLst/>
            </a:prstGeom>
            <a:gradFill>
              <a:gsLst>
                <a:gs pos="0">
                  <a:srgbClr val="5BBFE5"/>
                </a:gs>
                <a:gs pos="78000">
                  <a:srgbClr val="3AB0DA"/>
                </a:gs>
                <a:gs pos="100000">
                  <a:srgbClr val="3AB0DA"/>
                </a:gs>
              </a:gsLst>
              <a:lin ang="5400000" scaled="0"/>
            </a:gradFill>
            <a:ln>
              <a:noFill/>
            </a:ln>
            <a:effectLst>
              <a:outerShdw blurRad="50800" dist="381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7"/>
            <p:cNvSpPr txBox="1"/>
            <p:nvPr/>
          </p:nvSpPr>
          <p:spPr>
            <a:xfrm>
              <a:off x="2080618" y="350865"/>
              <a:ext cx="1934765" cy="1052596"/>
            </a:xfrm>
            <a:prstGeom prst="rect">
              <a:avLst/>
            </a:prstGeom>
            <a:noFill/>
            <a:ln>
              <a:noFill/>
            </a:ln>
          </p:spPr>
          <p:txBody>
            <a:bodyPr spcFirstLastPara="1" wrap="square" lIns="101600" tIns="0" rIns="101600" bIns="0" anchor="ctr" anchorCtr="0">
              <a:noAutofit/>
            </a:bodyPr>
            <a:lstStyle/>
            <a:p>
              <a:pPr marL="0" marR="0" lvl="0" indent="0" algn="ctr" rtl="0">
                <a:lnSpc>
                  <a:spcPct val="90000"/>
                </a:lnSpc>
                <a:spcBef>
                  <a:spcPts val="0"/>
                </a:spcBef>
                <a:spcAft>
                  <a:spcPts val="0"/>
                </a:spcAft>
                <a:buNone/>
              </a:pPr>
              <a:r>
                <a:rPr lang="en-US" sz="1600" b="1">
                  <a:solidFill>
                    <a:schemeClr val="lt1"/>
                  </a:solidFill>
                  <a:latin typeface="Open Sans"/>
                  <a:ea typeface="Open Sans"/>
                  <a:cs typeface="Open Sans"/>
                  <a:sym typeface="Open Sans"/>
                </a:rPr>
                <a:t>2. Parallel incident light rays are reflected in different directions.</a:t>
              </a:r>
              <a:endParaRPr/>
            </a:p>
          </p:txBody>
        </p:sp>
        <p:sp>
          <p:nvSpPr>
            <p:cNvPr id="242" name="Google Shape;242;p7"/>
            <p:cNvSpPr/>
            <p:nvPr/>
          </p:nvSpPr>
          <p:spPr>
            <a:xfrm rot="-5400000">
              <a:off x="4250710" y="-90219"/>
              <a:ext cx="1754326" cy="1934765"/>
            </a:xfrm>
            <a:prstGeom prst="flowChartManualOperation">
              <a:avLst/>
            </a:prstGeom>
            <a:gradFill>
              <a:gsLst>
                <a:gs pos="0">
                  <a:srgbClr val="5FC5F7"/>
                </a:gs>
                <a:gs pos="78000">
                  <a:srgbClr val="3BB5EE"/>
                </a:gs>
                <a:gs pos="100000">
                  <a:srgbClr val="3BB5EE"/>
                </a:gs>
              </a:gsLst>
              <a:lin ang="5400000" scaled="0"/>
            </a:gradFill>
            <a:ln>
              <a:noFill/>
            </a:ln>
            <a:effectLst>
              <a:outerShdw blurRad="50800" dist="381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7"/>
            <p:cNvSpPr txBox="1"/>
            <p:nvPr/>
          </p:nvSpPr>
          <p:spPr>
            <a:xfrm>
              <a:off x="4160491" y="350865"/>
              <a:ext cx="1934765" cy="1052596"/>
            </a:xfrm>
            <a:prstGeom prst="rect">
              <a:avLst/>
            </a:prstGeom>
            <a:noFill/>
            <a:ln>
              <a:noFill/>
            </a:ln>
          </p:spPr>
          <p:txBody>
            <a:bodyPr spcFirstLastPara="1" wrap="square" lIns="101600" tIns="0" rIns="101600" bIns="0" anchor="ctr" anchorCtr="0">
              <a:noAutofit/>
            </a:bodyPr>
            <a:lstStyle/>
            <a:p>
              <a:pPr marL="0" marR="0" lvl="0" indent="0" algn="ctr" rtl="0">
                <a:lnSpc>
                  <a:spcPct val="90000"/>
                </a:lnSpc>
                <a:spcBef>
                  <a:spcPts val="0"/>
                </a:spcBef>
                <a:spcAft>
                  <a:spcPts val="0"/>
                </a:spcAft>
                <a:buNone/>
              </a:pPr>
              <a:r>
                <a:rPr lang="en-US" sz="1600" b="1">
                  <a:solidFill>
                    <a:schemeClr val="lt1"/>
                  </a:solidFill>
                  <a:latin typeface="Open Sans"/>
                  <a:ea typeface="Open Sans"/>
                  <a:cs typeface="Open Sans"/>
                  <a:sym typeface="Open Sans"/>
                </a:rPr>
                <a:t>3. Obey the laws of reflection.</a:t>
              </a:r>
              <a:endParaRPr/>
            </a:p>
          </p:txBody>
        </p:sp>
      </p:grpSp>
      <p:pic>
        <p:nvPicPr>
          <p:cNvPr id="244" name="Google Shape;244;p7"/>
          <p:cNvPicPr preferRelativeResize="0"/>
          <p:nvPr/>
        </p:nvPicPr>
        <p:blipFill rotWithShape="1">
          <a:blip r:embed="rId3">
            <a:alphaModFix/>
          </a:blip>
          <a:srcRect/>
          <a:stretch/>
        </p:blipFill>
        <p:spPr>
          <a:xfrm>
            <a:off x="923363" y="3658941"/>
            <a:ext cx="3846434" cy="2343808"/>
          </a:xfrm>
          <a:prstGeom prst="rect">
            <a:avLst/>
          </a:prstGeom>
          <a:noFill/>
          <a:ln>
            <a:noFill/>
          </a:ln>
        </p:spPr>
      </p:pic>
      <p:sp>
        <p:nvSpPr>
          <p:cNvPr id="245" name="Google Shape;245;p7"/>
          <p:cNvSpPr txBox="1"/>
          <p:nvPr/>
        </p:nvSpPr>
        <p:spPr>
          <a:xfrm>
            <a:off x="1785166" y="5974778"/>
            <a:ext cx="3571862"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b="1" u="sng" dirty="0">
                <a:solidFill>
                  <a:srgbClr val="FF0066"/>
                </a:solidFill>
                <a:latin typeface="Open Sans"/>
                <a:ea typeface="Open Sans"/>
                <a:cs typeface="Open Sans"/>
                <a:sym typeface="Open Sans"/>
              </a:rPr>
              <a:t>On a rough surface</a:t>
            </a:r>
            <a:endParaRPr sz="1200" dirty="0"/>
          </a:p>
        </p:txBody>
      </p:sp>
      <p:pic>
        <p:nvPicPr>
          <p:cNvPr id="246" name="Google Shape;246;p7"/>
          <p:cNvPicPr preferRelativeResize="0"/>
          <p:nvPr/>
        </p:nvPicPr>
        <p:blipFill rotWithShape="1">
          <a:blip r:embed="rId4">
            <a:alphaModFix/>
          </a:blip>
          <a:srcRect/>
          <a:stretch/>
        </p:blipFill>
        <p:spPr>
          <a:xfrm>
            <a:off x="5049921" y="3733760"/>
            <a:ext cx="5535503" cy="2584322"/>
          </a:xfrm>
          <a:prstGeom prst="rect">
            <a:avLst/>
          </a:prstGeom>
          <a:noFill/>
          <a:ln>
            <a:noFill/>
          </a:ln>
        </p:spPr>
      </p:pic>
      <p:sp>
        <p:nvSpPr>
          <p:cNvPr id="248" name="Google Shape;248;p7"/>
          <p:cNvSpPr txBox="1"/>
          <p:nvPr/>
        </p:nvSpPr>
        <p:spPr>
          <a:xfrm>
            <a:off x="677334" y="1295690"/>
            <a:ext cx="4183305"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u="sng" dirty="0">
                <a:solidFill>
                  <a:srgbClr val="FF0066"/>
                </a:solidFill>
                <a:latin typeface="Open Sans"/>
                <a:ea typeface="Open Sans"/>
                <a:cs typeface="Open Sans"/>
                <a:sym typeface="Open Sans"/>
              </a:rPr>
              <a:t>On a rough surface</a:t>
            </a:r>
            <a:endParaRPr dirty="0"/>
          </a:p>
        </p:txBody>
      </p:sp>
      <p:sp>
        <p:nvSpPr>
          <p:cNvPr id="15" name="Google Shape;230;p6"/>
          <p:cNvSpPr txBox="1"/>
          <p:nvPr/>
        </p:nvSpPr>
        <p:spPr>
          <a:xfrm>
            <a:off x="6020695" y="6370056"/>
            <a:ext cx="3866497" cy="261570"/>
          </a:xfrm>
          <a:prstGeom prst="rect">
            <a:avLst/>
          </a:prstGeom>
          <a:noFill/>
          <a:ln>
            <a:noFill/>
          </a:ln>
        </p:spPr>
        <p:txBody>
          <a:bodyPr spcFirstLastPara="1" wrap="square" lIns="91425" tIns="45700" rIns="91425" bIns="45700" anchor="t" anchorCtr="0">
            <a:spAutoFit/>
          </a:bodyPr>
          <a:lstStyle/>
          <a:p>
            <a:r>
              <a:rPr lang="en-US" sz="1100" dirty="0">
                <a:solidFill>
                  <a:schemeClr val="dk1"/>
                </a:solidFill>
                <a:latin typeface="Open Sans"/>
                <a:ea typeface="Open Sans"/>
                <a:cs typeface="Open Sans"/>
                <a:sym typeface="Open Sans"/>
              </a:rPr>
              <a:t>Source: </a:t>
            </a:r>
            <a:r>
              <a:rPr lang="en-US" sz="1100" dirty="0">
                <a:solidFill>
                  <a:schemeClr val="dk1"/>
                </a:solidFill>
                <a:latin typeface="Open Sans"/>
                <a:ea typeface="Open Sans"/>
                <a:cs typeface="Open Sans"/>
                <a:sym typeface="Open Sans"/>
                <a:hlinkClick r:id="rId5"/>
              </a:rPr>
              <a:t>Libretexts Chemistry</a:t>
            </a:r>
            <a:r>
              <a:rPr lang="en-US" sz="1100" dirty="0">
                <a:solidFill>
                  <a:schemeClr val="dk1"/>
                </a:solidFill>
                <a:latin typeface="Open Sans"/>
                <a:ea typeface="Open Sans"/>
                <a:cs typeface="Open Sans"/>
                <a:sym typeface="Open Sans"/>
              </a:rPr>
              <a:t> license under </a:t>
            </a:r>
            <a:r>
              <a:rPr lang="en-US" sz="1100" dirty="0">
                <a:hlinkClick r:id="rId6"/>
              </a:rPr>
              <a:t>(CC BY 4.0)</a:t>
            </a:r>
            <a:endParaRPr lang="en-US" sz="1100" dirty="0"/>
          </a:p>
        </p:txBody>
      </p:sp>
      <p:sp>
        <p:nvSpPr>
          <p:cNvPr id="16" name="投影片編號版面配置區 2"/>
          <p:cNvSpPr>
            <a:spLocks noGrp="1"/>
          </p:cNvSpPr>
          <p:nvPr>
            <p:ph type="sldNum" sz="quarter" idx="12"/>
          </p:nvPr>
        </p:nvSpPr>
        <p:spPr>
          <a:xfrm>
            <a:off x="677334" y="6424383"/>
            <a:ext cx="497726" cy="365125"/>
          </a:xfrm>
        </p:spPr>
        <p:txBody>
          <a:bodyPr/>
          <a:lstStyle/>
          <a:p>
            <a:fld id="{B44CB0C5-55E6-4519-B511-F53B9C1F04A8}" type="slidenum">
              <a:rPr lang="zh-HK" altLang="en-US" smtClean="0"/>
              <a:t>8</a:t>
            </a:fld>
            <a:endParaRPr lang="zh-HK"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8"/>
          <p:cNvSpPr txBox="1">
            <a:spLocks noGrp="1"/>
          </p:cNvSpPr>
          <p:nvPr>
            <p:ph type="title"/>
          </p:nvPr>
        </p:nvSpPr>
        <p:spPr>
          <a:prstGeom prst="rect">
            <a:avLst/>
          </a:prstGeom>
          <a:noFill/>
          <a:ln>
            <a:noFill/>
          </a:ln>
        </p:spPr>
        <p:txBody>
          <a:bodyPr spcFirstLastPara="1" wrap="square" lIns="91425" tIns="45700" rIns="91425" bIns="45700" anchor="t" anchorCtr="0">
            <a:normAutofit/>
          </a:bodyPr>
          <a:lstStyle/>
          <a:p>
            <a:pPr marL="0" lvl="0" indent="0" algn="l" rtl="0">
              <a:spcBef>
                <a:spcPts val="0"/>
              </a:spcBef>
              <a:spcAft>
                <a:spcPts val="0"/>
              </a:spcAft>
              <a:buClr>
                <a:schemeClr val="accent2"/>
              </a:buClr>
              <a:buSzPts val="4000"/>
              <a:buFont typeface="Open Sans"/>
              <a:buNone/>
            </a:pPr>
            <a:r>
              <a:rPr lang="en-US" dirty="0">
                <a:solidFill>
                  <a:schemeClr val="accent3">
                    <a:lumMod val="75000"/>
                  </a:schemeClr>
                </a:solidFill>
                <a:latin typeface="Myriad Pro" panose="020B0503030403020204" pitchFamily="34" charset="0"/>
                <a:ea typeface="Adobe 黑体 Std R" pitchFamily="34" charset="-128"/>
              </a:rPr>
              <a:t>Light Reflection</a:t>
            </a:r>
            <a:endParaRPr dirty="0">
              <a:solidFill>
                <a:schemeClr val="accent3">
                  <a:lumMod val="75000"/>
                </a:schemeClr>
              </a:solidFill>
              <a:latin typeface="Myriad Pro" panose="020B0503030403020204" pitchFamily="34" charset="0"/>
              <a:ea typeface="Adobe 黑体 Std R" pitchFamily="34" charset="-128"/>
            </a:endParaRPr>
          </a:p>
        </p:txBody>
      </p:sp>
      <p:sp>
        <p:nvSpPr>
          <p:cNvPr id="254" name="Google Shape;254;p8"/>
          <p:cNvSpPr txBox="1"/>
          <p:nvPr/>
        </p:nvSpPr>
        <p:spPr>
          <a:xfrm>
            <a:off x="4284139" y="1212200"/>
            <a:ext cx="4903733"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b="1" u="sng" dirty="0">
                <a:solidFill>
                  <a:srgbClr val="C00000"/>
                </a:solidFill>
                <a:latin typeface="Open Sans"/>
                <a:ea typeface="Open Sans"/>
                <a:cs typeface="Open Sans"/>
                <a:sym typeface="Open Sans"/>
              </a:rPr>
              <a:t>Question time! Easy!</a:t>
            </a:r>
            <a:endParaRPr dirty="0"/>
          </a:p>
        </p:txBody>
      </p:sp>
      <p:sp>
        <p:nvSpPr>
          <p:cNvPr id="255" name="Google Shape;255;p8"/>
          <p:cNvSpPr txBox="1"/>
          <p:nvPr/>
        </p:nvSpPr>
        <p:spPr>
          <a:xfrm>
            <a:off x="364193" y="1742987"/>
            <a:ext cx="11128837"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b="1" dirty="0">
                <a:solidFill>
                  <a:schemeClr val="dk1"/>
                </a:solidFill>
                <a:latin typeface="Open Sans"/>
                <a:ea typeface="Open Sans"/>
                <a:cs typeface="Open Sans"/>
                <a:sym typeface="Open Sans"/>
              </a:rPr>
              <a:t> </a:t>
            </a:r>
            <a:r>
              <a:rPr lang="en-US" sz="2000" b="1" dirty="0">
                <a:solidFill>
                  <a:schemeClr val="accent2"/>
                </a:solidFill>
                <a:latin typeface="Myriad Pro" panose="020B0503030403020204" pitchFamily="34" charset="0"/>
                <a:ea typeface="Adobe 黑体 Std R" pitchFamily="34" charset="-128"/>
                <a:sym typeface="Open Sans"/>
              </a:rPr>
              <a:t>Try to draw the light ray which is reflected from point A and finally goes to point B </a:t>
            </a:r>
            <a:endParaRPr sz="2000" b="1" dirty="0">
              <a:solidFill>
                <a:schemeClr val="accent2"/>
              </a:solidFill>
              <a:latin typeface="Myriad Pro" panose="020B0503030403020204" pitchFamily="34" charset="0"/>
              <a:ea typeface="Adobe 黑体 Std R" pitchFamily="34" charset="-128"/>
            </a:endParaRPr>
          </a:p>
        </p:txBody>
      </p:sp>
      <p:grpSp>
        <p:nvGrpSpPr>
          <p:cNvPr id="256" name="Google Shape;256;p8"/>
          <p:cNvGrpSpPr/>
          <p:nvPr/>
        </p:nvGrpSpPr>
        <p:grpSpPr>
          <a:xfrm>
            <a:off x="2081787" y="2456429"/>
            <a:ext cx="7863467" cy="3707299"/>
            <a:chOff x="1136323" y="2158242"/>
            <a:chExt cx="8922077" cy="4476093"/>
          </a:xfrm>
        </p:grpSpPr>
        <p:pic>
          <p:nvPicPr>
            <p:cNvPr id="257" name="Google Shape;257;p8"/>
            <p:cNvPicPr preferRelativeResize="0"/>
            <p:nvPr/>
          </p:nvPicPr>
          <p:blipFill rotWithShape="1">
            <a:blip r:embed="rId3">
              <a:alphaModFix/>
            </a:blip>
            <a:srcRect/>
            <a:stretch/>
          </p:blipFill>
          <p:spPr>
            <a:xfrm>
              <a:off x="3429492" y="2158242"/>
              <a:ext cx="4908923" cy="4476093"/>
            </a:xfrm>
            <a:prstGeom prst="rect">
              <a:avLst/>
            </a:prstGeom>
            <a:noFill/>
            <a:ln>
              <a:noFill/>
            </a:ln>
          </p:spPr>
        </p:pic>
        <p:sp>
          <p:nvSpPr>
            <p:cNvPr id="258" name="Google Shape;258;p8"/>
            <p:cNvSpPr txBox="1"/>
            <p:nvPr/>
          </p:nvSpPr>
          <p:spPr>
            <a:xfrm>
              <a:off x="1136323" y="4908331"/>
              <a:ext cx="2465088" cy="78031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rgbClr val="C00000"/>
                  </a:solidFill>
                  <a:latin typeface="Open Sans"/>
                  <a:ea typeface="Open Sans"/>
                  <a:cs typeface="Open Sans"/>
                  <a:sym typeface="Open Sans"/>
                </a:rPr>
                <a:t>Point A</a:t>
              </a:r>
              <a:endParaRPr sz="3600" b="1" dirty="0">
                <a:solidFill>
                  <a:srgbClr val="C00000"/>
                </a:solidFill>
                <a:latin typeface="Open Sans"/>
                <a:ea typeface="Open Sans"/>
                <a:cs typeface="Open Sans"/>
                <a:sym typeface="Open Sans"/>
              </a:endParaRPr>
            </a:p>
          </p:txBody>
        </p:sp>
        <p:sp>
          <p:nvSpPr>
            <p:cNvPr id="259" name="Google Shape;259;p8"/>
            <p:cNvSpPr txBox="1"/>
            <p:nvPr/>
          </p:nvSpPr>
          <p:spPr>
            <a:xfrm>
              <a:off x="7824952" y="3452648"/>
              <a:ext cx="2233448"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rgbClr val="7030A0"/>
                  </a:solidFill>
                  <a:latin typeface="Open Sans"/>
                  <a:ea typeface="Open Sans"/>
                  <a:cs typeface="Open Sans"/>
                  <a:sym typeface="Open Sans"/>
                </a:rPr>
                <a:t>Point B</a:t>
              </a:r>
              <a:endParaRPr sz="3600" b="1" dirty="0">
                <a:solidFill>
                  <a:srgbClr val="7030A0"/>
                </a:solidFill>
                <a:latin typeface="Open Sans"/>
                <a:ea typeface="Open Sans"/>
                <a:cs typeface="Open Sans"/>
                <a:sym typeface="Open Sans"/>
              </a:endParaRPr>
            </a:p>
          </p:txBody>
        </p:sp>
      </p:grpSp>
      <p:sp>
        <p:nvSpPr>
          <p:cNvPr id="9" name="投影片編號版面配置區 2"/>
          <p:cNvSpPr>
            <a:spLocks noGrp="1"/>
          </p:cNvSpPr>
          <p:nvPr>
            <p:ph type="sldNum" sz="quarter" idx="12"/>
          </p:nvPr>
        </p:nvSpPr>
        <p:spPr>
          <a:xfrm>
            <a:off x="115330" y="6415546"/>
            <a:ext cx="497726" cy="365125"/>
          </a:xfrm>
        </p:spPr>
        <p:txBody>
          <a:bodyPr/>
          <a:lstStyle/>
          <a:p>
            <a:fld id="{B44CB0C5-55E6-4519-B511-F53B9C1F04A8}" type="slidenum">
              <a:rPr lang="zh-HK" altLang="en-US" smtClean="0"/>
              <a:t>9</a:t>
            </a:fld>
            <a:endParaRPr lang="zh-HK" altLang="en-US" dirty="0"/>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Theme1">
  <a:themeElements>
    <a:clrScheme name="自訂 49">
      <a:dk1>
        <a:sysClr val="windowText" lastClr="000000"/>
      </a:dk1>
      <a:lt1>
        <a:sysClr val="window" lastClr="FFFFFF"/>
      </a:lt1>
      <a:dk2>
        <a:srgbClr val="4E3B30"/>
      </a:dk2>
      <a:lt2>
        <a:srgbClr val="FBEEC9"/>
      </a:lt2>
      <a:accent1>
        <a:srgbClr val="F0A22E"/>
      </a:accent1>
      <a:accent2>
        <a:srgbClr val="4D3805"/>
      </a:accent2>
      <a:accent3>
        <a:srgbClr val="CA5D06"/>
      </a:accent3>
      <a:accent4>
        <a:srgbClr val="C3986D"/>
      </a:accent4>
      <a:accent5>
        <a:srgbClr val="A19574"/>
      </a:accent5>
      <a:accent6>
        <a:srgbClr val="C17529"/>
      </a:accent6>
      <a:hlink>
        <a:srgbClr val="7B7153"/>
      </a:hlink>
      <a:folHlink>
        <a:srgbClr val="7B7153"/>
      </a:folHlink>
    </a:clrScheme>
    <a:fontScheme name="自訂 1">
      <a:majorFont>
        <a:latin typeface="Myriad Pro"/>
        <a:ea typeface="新細明體"/>
        <a:cs typeface=""/>
      </a:majorFont>
      <a:minorFont>
        <a:latin typeface="Calibri"/>
        <a:ea typeface="新細明體"/>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Theme1" id="{F547A255-4740-4F85-8DC8-D1E886A9F6D3}" vid="{8136439F-A663-413B-BA1E-8F5EF33DEC21}"/>
    </a:ext>
  </a:extLst>
</a:theme>
</file>

<file path=ppt/theme/theme2.xml><?xml version="1.0" encoding="utf-8"?>
<a:theme xmlns:a="http://schemas.openxmlformats.org/drawingml/2006/main" name="自訂設計">
  <a:themeElements>
    <a:clrScheme name="自訂 50">
      <a:dk1>
        <a:srgbClr val="591200"/>
      </a:dk1>
      <a:lt1>
        <a:srgbClr val="FFD790"/>
      </a:lt1>
      <a:dk2>
        <a:srgbClr val="938953"/>
      </a:dk2>
      <a:lt2>
        <a:srgbClr val="F49C00"/>
      </a:lt2>
      <a:accent1>
        <a:srgbClr val="E84C22"/>
      </a:accent1>
      <a:accent2>
        <a:srgbClr val="FFBD47"/>
      </a:accent2>
      <a:accent3>
        <a:srgbClr val="8E0F0F"/>
      </a:accent3>
      <a:accent4>
        <a:srgbClr val="FF8427"/>
      </a:accent4>
      <a:accent5>
        <a:srgbClr val="CC9900"/>
      </a:accent5>
      <a:accent6>
        <a:srgbClr val="B22600"/>
      </a:accent6>
      <a:hlink>
        <a:srgbClr val="FFFFFF"/>
      </a:hlink>
      <a:folHlink>
        <a:srgbClr val="FFF7E8"/>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Theme1</Template>
  <TotalTime>3259</TotalTime>
  <Words>1819</Words>
  <Application>Microsoft Office PowerPoint</Application>
  <PresentationFormat>Widescreen</PresentationFormat>
  <Paragraphs>402</Paragraphs>
  <Slides>43</Slides>
  <Notes>41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43</vt:i4>
      </vt:variant>
    </vt:vector>
  </HeadingPairs>
  <TitlesOfParts>
    <vt:vector size="53" baseType="lpstr">
      <vt:lpstr>Helvetica LT Std</vt:lpstr>
      <vt:lpstr>Myriad Pro</vt:lpstr>
      <vt:lpstr>Arial</vt:lpstr>
      <vt:lpstr>Calibri</vt:lpstr>
      <vt:lpstr>Calibri Light</vt:lpstr>
      <vt:lpstr>Century Gothic</vt:lpstr>
      <vt:lpstr>Open Sans</vt:lpstr>
      <vt:lpstr>Trebuchet MS</vt:lpstr>
      <vt:lpstr>Theme1</vt:lpstr>
      <vt:lpstr>自訂設計</vt:lpstr>
      <vt:lpstr>Photos in a Coffee Can</vt:lpstr>
      <vt:lpstr>Learning Objectives</vt:lpstr>
      <vt:lpstr>Introduction</vt:lpstr>
      <vt:lpstr>Introduction</vt:lpstr>
      <vt:lpstr>PowerPoint Presentation</vt:lpstr>
      <vt:lpstr>Light Reflection</vt:lpstr>
      <vt:lpstr>Light Reflection</vt:lpstr>
      <vt:lpstr>Light Reflection</vt:lpstr>
      <vt:lpstr>Light Reflection</vt:lpstr>
      <vt:lpstr>Light Reflection</vt:lpstr>
      <vt:lpstr>PowerPoint Presentation</vt:lpstr>
      <vt:lpstr>Light Refraction</vt:lpstr>
      <vt:lpstr>Light Refraction</vt:lpstr>
      <vt:lpstr>Light Refraction</vt:lpstr>
      <vt:lpstr>Light Refraction</vt:lpstr>
      <vt:lpstr>Light Refraction</vt:lpstr>
      <vt:lpstr>Light Refraction</vt:lpstr>
      <vt:lpstr>Light Refraction</vt:lpstr>
      <vt:lpstr>Light Refraction</vt:lpstr>
      <vt:lpstr>Light Refraction</vt:lpstr>
      <vt:lpstr>PowerPoint Presentation</vt:lpstr>
      <vt:lpstr>PowerPoint Presentation</vt:lpstr>
      <vt:lpstr>PowerPoint Presentation</vt:lpstr>
      <vt:lpstr>Dual Nature of Light</vt:lpstr>
      <vt:lpstr>PowerPoint Presentation</vt:lpstr>
      <vt:lpstr>Dual Nature of Light</vt:lpstr>
      <vt:lpstr>Dual Nature of Light</vt:lpstr>
      <vt:lpstr>Dual Nature of Light</vt:lpstr>
      <vt:lpstr>PowerPoint Presentation</vt:lpstr>
      <vt:lpstr>Film Camera</vt:lpstr>
      <vt:lpstr>Film Camera</vt:lpstr>
      <vt:lpstr>Film Camera</vt:lpstr>
      <vt:lpstr>Film Camera</vt:lpstr>
      <vt:lpstr>Film Camera</vt:lpstr>
      <vt:lpstr>Film Camera</vt:lpstr>
      <vt:lpstr>Film Camera</vt:lpstr>
      <vt:lpstr>Film Camera</vt:lpstr>
      <vt:lpstr>Film Camera</vt:lpstr>
      <vt:lpstr>Film Camera</vt:lpstr>
      <vt:lpstr>Film Camera</vt:lpstr>
      <vt:lpstr>Film Camera</vt:lpstr>
      <vt:lpstr>Film Camera</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1. Capturing the Light</dc:title>
  <dc:creator>Louise LUK Nga Ying</dc:creator>
  <cp:lastModifiedBy>Aneeta ANSAR</cp:lastModifiedBy>
  <cp:revision>37</cp:revision>
  <dcterms:created xsi:type="dcterms:W3CDTF">2021-10-11T09:26:07Z</dcterms:created>
  <dcterms:modified xsi:type="dcterms:W3CDTF">2024-04-26T03:03:32Z</dcterms:modified>
</cp:coreProperties>
</file>