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2"/>
  </p:notesMasterIdLst>
  <p:handoutMasterIdLst>
    <p:handoutMasterId r:id="rId43"/>
  </p:handoutMasterIdLst>
  <p:sldIdLst>
    <p:sldId id="406" r:id="rId2"/>
    <p:sldId id="415" r:id="rId3"/>
    <p:sldId id="412" r:id="rId4"/>
    <p:sldId id="379" r:id="rId5"/>
    <p:sldId id="414" r:id="rId6"/>
    <p:sldId id="413" r:id="rId7"/>
    <p:sldId id="418" r:id="rId8"/>
    <p:sldId id="420" r:id="rId9"/>
    <p:sldId id="421" r:id="rId10"/>
    <p:sldId id="422" r:id="rId11"/>
    <p:sldId id="423" r:id="rId12"/>
    <p:sldId id="424" r:id="rId13"/>
    <p:sldId id="425" r:id="rId14"/>
    <p:sldId id="426" r:id="rId15"/>
    <p:sldId id="427" r:id="rId16"/>
    <p:sldId id="428" r:id="rId17"/>
    <p:sldId id="429" r:id="rId18"/>
    <p:sldId id="430" r:id="rId19"/>
    <p:sldId id="432" r:id="rId20"/>
    <p:sldId id="431" r:id="rId21"/>
    <p:sldId id="433" r:id="rId22"/>
    <p:sldId id="434" r:id="rId23"/>
    <p:sldId id="435" r:id="rId24"/>
    <p:sldId id="446" r:id="rId25"/>
    <p:sldId id="445" r:id="rId26"/>
    <p:sldId id="438" r:id="rId27"/>
    <p:sldId id="439" r:id="rId28"/>
    <p:sldId id="440" r:id="rId29"/>
    <p:sldId id="441" r:id="rId30"/>
    <p:sldId id="447" r:id="rId31"/>
    <p:sldId id="448" r:id="rId32"/>
    <p:sldId id="449" r:id="rId33"/>
    <p:sldId id="442" r:id="rId34"/>
    <p:sldId id="443" r:id="rId35"/>
    <p:sldId id="444" r:id="rId36"/>
    <p:sldId id="451" r:id="rId37"/>
    <p:sldId id="450" r:id="rId38"/>
    <p:sldId id="452" r:id="rId39"/>
    <p:sldId id="457" r:id="rId40"/>
    <p:sldId id="397" r:id="rId41"/>
  </p:sldIdLst>
  <p:sldSz cx="12192000" cy="6858000"/>
  <p:notesSz cx="6797675" cy="9926638"/>
  <p:custDataLst>
    <p:tags r:id="rId44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93" userDrawn="1">
          <p15:clr>
            <a:srgbClr val="A4A3A4"/>
          </p15:clr>
        </p15:guide>
        <p15:guide id="2" pos="2068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tadmin" initials="i" lastIdx="1" clrIdx="0"/>
  <p:cmAuthor id="1" name="Sidney Chan" initials="SC" lastIdx="7" clrIdx="1">
    <p:extLst>
      <p:ext uri="{19B8F6BF-5375-455C-9EA6-DF929625EA0E}">
        <p15:presenceInfo xmlns:p15="http://schemas.microsoft.com/office/powerpoint/2012/main" userId="172606320f7f64e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EEE1"/>
    <a:srgbClr val="DCCECE"/>
    <a:srgbClr val="7D5721"/>
    <a:srgbClr val="593E17"/>
    <a:srgbClr val="56360D"/>
    <a:srgbClr val="E9C561"/>
    <a:srgbClr val="E2B231"/>
    <a:srgbClr val="102E36"/>
    <a:srgbClr val="449EA2"/>
    <a:srgbClr val="3A87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29" autoAdjust="0"/>
    <p:restoredTop sz="95209" autoAdjust="0"/>
  </p:normalViewPr>
  <p:slideViewPr>
    <p:cSldViewPr snapToGrid="0" snapToObjects="1">
      <p:cViewPr varScale="1">
        <p:scale>
          <a:sx n="105" d="100"/>
          <a:sy n="105" d="100"/>
        </p:scale>
        <p:origin x="120" y="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9" d="100"/>
          <a:sy n="69" d="100"/>
        </p:scale>
        <p:origin x="2394" y="48"/>
      </p:cViewPr>
      <p:guideLst>
        <p:guide orient="horz" pos="2793"/>
        <p:guide pos="2068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ksfong" userId="826300d4-ad2d-4edf-afca-9163143bbe09" providerId="ADAL" clId="{7095825B-97B2-477F-AB83-83BB46555922}"/>
    <pc:docChg chg="custSel delSld modSld">
      <pc:chgData name="eksfong" userId="826300d4-ad2d-4edf-afca-9163143bbe09" providerId="ADAL" clId="{7095825B-97B2-477F-AB83-83BB46555922}" dt="2024-08-01T06:16:40.620" v="5" actId="47"/>
      <pc:docMkLst>
        <pc:docMk/>
      </pc:docMkLst>
      <pc:sldChg chg="addSp delSp modSp mod">
        <pc:chgData name="eksfong" userId="826300d4-ad2d-4edf-afca-9163143bbe09" providerId="ADAL" clId="{7095825B-97B2-477F-AB83-83BB46555922}" dt="2024-08-01T06:16:09.452" v="3" actId="14100"/>
        <pc:sldMkLst>
          <pc:docMk/>
          <pc:sldMk cId="1375469667" sldId="450"/>
        </pc:sldMkLst>
        <pc:picChg chg="del">
          <ac:chgData name="eksfong" userId="826300d4-ad2d-4edf-afca-9163143bbe09" providerId="ADAL" clId="{7095825B-97B2-477F-AB83-83BB46555922}" dt="2024-08-01T06:16:06.038" v="0" actId="478"/>
          <ac:picMkLst>
            <pc:docMk/>
            <pc:sldMk cId="1375469667" sldId="450"/>
            <ac:picMk id="7" creationId="{00000000-0000-0000-0000-000000000000}"/>
          </ac:picMkLst>
        </pc:picChg>
        <pc:picChg chg="add mod">
          <ac:chgData name="eksfong" userId="826300d4-ad2d-4edf-afca-9163143bbe09" providerId="ADAL" clId="{7095825B-97B2-477F-AB83-83BB46555922}" dt="2024-08-01T06:16:09.452" v="3" actId="14100"/>
          <ac:picMkLst>
            <pc:docMk/>
            <pc:sldMk cId="1375469667" sldId="450"/>
            <ac:picMk id="8" creationId="{E84974D2-C5A6-497B-BE49-C1CA0B28A71B}"/>
          </ac:picMkLst>
        </pc:picChg>
      </pc:sldChg>
      <pc:sldChg chg="del">
        <pc:chgData name="eksfong" userId="826300d4-ad2d-4edf-afca-9163143bbe09" providerId="ADAL" clId="{7095825B-97B2-477F-AB83-83BB46555922}" dt="2024-08-01T06:16:40.620" v="5" actId="47"/>
        <pc:sldMkLst>
          <pc:docMk/>
          <pc:sldMk cId="2641446039" sldId="455"/>
        </pc:sldMkLst>
      </pc:sldChg>
      <pc:sldChg chg="del">
        <pc:chgData name="eksfong" userId="826300d4-ad2d-4edf-afca-9163143bbe09" providerId="ADAL" clId="{7095825B-97B2-477F-AB83-83BB46555922}" dt="2024-08-01T06:16:40.620" v="5" actId="47"/>
        <pc:sldMkLst>
          <pc:docMk/>
          <pc:sldMk cId="2774452655" sldId="460"/>
        </pc:sldMkLst>
      </pc:sldChg>
      <pc:sldChg chg="del">
        <pc:chgData name="eksfong" userId="826300d4-ad2d-4edf-afca-9163143bbe09" providerId="ADAL" clId="{7095825B-97B2-477F-AB83-83BB46555922}" dt="2024-08-01T06:16:40.620" v="5" actId="47"/>
        <pc:sldMkLst>
          <pc:docMk/>
          <pc:sldMk cId="1546547638" sldId="462"/>
        </pc:sldMkLst>
      </pc:sldChg>
      <pc:sldChg chg="del">
        <pc:chgData name="eksfong" userId="826300d4-ad2d-4edf-afca-9163143bbe09" providerId="ADAL" clId="{7095825B-97B2-477F-AB83-83BB46555922}" dt="2024-08-01T06:16:23.147" v="4" actId="47"/>
        <pc:sldMkLst>
          <pc:docMk/>
          <pc:sldMk cId="1250854952" sldId="463"/>
        </pc:sldMkLst>
      </pc:sldChg>
    </pc:docChg>
  </pc:docChgLst>
  <pc:docChgLst>
    <pc:chgData name="anwchan" userId="S::anwchan@live.hkmu.edu.hk::93325d9b-dedd-4da0-9ac0-90fea1374569" providerId="AD" clId="Web-{31951F1D-D79F-92C1-F214-F1EB4E5198F3}"/>
    <pc:docChg chg="delSld modSld">
      <pc:chgData name="anwchan" userId="S::anwchan@live.hkmu.edu.hk::93325d9b-dedd-4da0-9ac0-90fea1374569" providerId="AD" clId="Web-{31951F1D-D79F-92C1-F214-F1EB4E5198F3}" dt="2024-07-31T05:51:34.594" v="12"/>
      <pc:docMkLst>
        <pc:docMk/>
      </pc:docMkLst>
      <pc:sldChg chg="del">
        <pc:chgData name="anwchan" userId="S::anwchan@live.hkmu.edu.hk::93325d9b-dedd-4da0-9ac0-90fea1374569" providerId="AD" clId="Web-{31951F1D-D79F-92C1-F214-F1EB4E5198F3}" dt="2024-07-31T05:51:31.906" v="10"/>
        <pc:sldMkLst>
          <pc:docMk/>
          <pc:sldMk cId="698640276" sldId="380"/>
        </pc:sldMkLst>
      </pc:sldChg>
      <pc:sldChg chg="delSp modSp">
        <pc:chgData name="anwchan" userId="S::anwchan@live.hkmu.edu.hk::93325d9b-dedd-4da0-9ac0-90fea1374569" providerId="AD" clId="Web-{31951F1D-D79F-92C1-F214-F1EB4E5198F3}" dt="2024-07-31T03:29:44.382" v="1"/>
        <pc:sldMkLst>
          <pc:docMk/>
          <pc:sldMk cId="1607002730" sldId="406"/>
        </pc:sldMkLst>
        <pc:spChg chg="del mod">
          <ac:chgData name="anwchan" userId="S::anwchan@live.hkmu.edu.hk::93325d9b-dedd-4da0-9ac0-90fea1374569" providerId="AD" clId="Web-{31951F1D-D79F-92C1-F214-F1EB4E5198F3}" dt="2024-07-31T03:29:44.382" v="1"/>
          <ac:spMkLst>
            <pc:docMk/>
            <pc:sldMk cId="1607002730" sldId="406"/>
            <ac:spMk id="7" creationId="{443DADAA-C7E0-49E9-8D63-FC98F153246F}"/>
          </ac:spMkLst>
        </pc:spChg>
      </pc:sldChg>
      <pc:sldChg chg="del">
        <pc:chgData name="anwchan" userId="S::anwchan@live.hkmu.edu.hk::93325d9b-dedd-4da0-9ac0-90fea1374569" providerId="AD" clId="Web-{31951F1D-D79F-92C1-F214-F1EB4E5198F3}" dt="2024-07-31T03:59:27.040" v="6"/>
        <pc:sldMkLst>
          <pc:docMk/>
          <pc:sldMk cId="2946481437" sldId="407"/>
        </pc:sldMkLst>
      </pc:sldChg>
      <pc:sldChg chg="del">
        <pc:chgData name="anwchan" userId="S::anwchan@live.hkmu.edu.hk::93325d9b-dedd-4da0-9ac0-90fea1374569" providerId="AD" clId="Web-{31951F1D-D79F-92C1-F214-F1EB4E5198F3}" dt="2024-07-31T03:59:27.962" v="7"/>
        <pc:sldMkLst>
          <pc:docMk/>
          <pc:sldMk cId="1519281339" sldId="408"/>
        </pc:sldMkLst>
      </pc:sldChg>
      <pc:sldChg chg="del">
        <pc:chgData name="anwchan" userId="S::anwchan@live.hkmu.edu.hk::93325d9b-dedd-4da0-9ac0-90fea1374569" providerId="AD" clId="Web-{31951F1D-D79F-92C1-F214-F1EB4E5198F3}" dt="2024-07-31T03:59:29.868" v="8"/>
        <pc:sldMkLst>
          <pc:docMk/>
          <pc:sldMk cId="2671590621" sldId="409"/>
        </pc:sldMkLst>
      </pc:sldChg>
      <pc:sldChg chg="del">
        <pc:chgData name="anwchan" userId="S::anwchan@live.hkmu.edu.hk::93325d9b-dedd-4da0-9ac0-90fea1374569" providerId="AD" clId="Web-{31951F1D-D79F-92C1-F214-F1EB4E5198F3}" dt="2024-07-31T05:51:29.766" v="9"/>
        <pc:sldMkLst>
          <pc:docMk/>
          <pc:sldMk cId="495298118" sldId="410"/>
        </pc:sldMkLst>
      </pc:sldChg>
      <pc:sldChg chg="del">
        <pc:chgData name="anwchan" userId="S::anwchan@live.hkmu.edu.hk::93325d9b-dedd-4da0-9ac0-90fea1374569" providerId="AD" clId="Web-{31951F1D-D79F-92C1-F214-F1EB4E5198F3}" dt="2024-07-31T05:51:33.641" v="11"/>
        <pc:sldMkLst>
          <pc:docMk/>
          <pc:sldMk cId="4221033936" sldId="411"/>
        </pc:sldMkLst>
      </pc:sldChg>
      <pc:sldChg chg="del">
        <pc:chgData name="anwchan" userId="S::anwchan@live.hkmu.edu.hk::93325d9b-dedd-4da0-9ac0-90fea1374569" providerId="AD" clId="Web-{31951F1D-D79F-92C1-F214-F1EB4E5198F3}" dt="2024-07-31T05:51:34.594" v="12"/>
        <pc:sldMkLst>
          <pc:docMk/>
          <pc:sldMk cId="2075504023" sldId="41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332"/>
          </a:xfrm>
          <a:prstGeom prst="rect">
            <a:avLst/>
          </a:prstGeom>
        </p:spPr>
        <p:txBody>
          <a:bodyPr vert="horz" lIns="95562" tIns="47781" rIns="95562" bIns="47781" rtlCol="0"/>
          <a:lstStyle>
            <a:lvl1pPr algn="l">
              <a:defRPr sz="13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59" cy="496332"/>
          </a:xfrm>
          <a:prstGeom prst="rect">
            <a:avLst/>
          </a:prstGeom>
        </p:spPr>
        <p:txBody>
          <a:bodyPr vert="horz" lIns="95562" tIns="47781" rIns="95562" bIns="47781" rtlCol="0"/>
          <a:lstStyle>
            <a:lvl1pPr algn="r">
              <a:defRPr sz="1300"/>
            </a:lvl1pPr>
          </a:lstStyle>
          <a:p>
            <a:fld id="{01D0B6F9-3933-440D-882C-4395D2C59CDB}" type="datetimeFigureOut">
              <a:rPr lang="zh-HK" altLang="en-US" smtClean="0"/>
              <a:t>1/8/2024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5562" tIns="47781" rIns="95562" bIns="47781" rtlCol="0" anchor="b"/>
          <a:lstStyle>
            <a:lvl1pPr algn="l">
              <a:defRPr sz="13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5562" tIns="47781" rIns="95562" bIns="47781" rtlCol="0" anchor="b"/>
          <a:lstStyle>
            <a:lvl1pPr algn="r">
              <a:defRPr sz="1300"/>
            </a:lvl1pPr>
          </a:lstStyle>
          <a:p>
            <a:fld id="{F2345685-F521-4184-A8C2-92E7F67B4CD4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67350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332"/>
          </a:xfrm>
          <a:prstGeom prst="rect">
            <a:avLst/>
          </a:prstGeom>
        </p:spPr>
        <p:txBody>
          <a:bodyPr vert="horz" lIns="95562" tIns="47781" rIns="95562" bIns="47781" rtlCol="0"/>
          <a:lstStyle>
            <a:lvl1pPr algn="l">
              <a:defRPr sz="13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332"/>
          </a:xfrm>
          <a:prstGeom prst="rect">
            <a:avLst/>
          </a:prstGeom>
        </p:spPr>
        <p:txBody>
          <a:bodyPr vert="horz" lIns="95562" tIns="47781" rIns="95562" bIns="47781" rtlCol="0"/>
          <a:lstStyle>
            <a:lvl1pPr algn="r">
              <a:defRPr sz="1300"/>
            </a:lvl1pPr>
          </a:lstStyle>
          <a:p>
            <a:fld id="{F70254F9-8F0D-4516-8465-0D9B7CB0416D}" type="datetimeFigureOut">
              <a:rPr lang="zh-HK" altLang="en-US" smtClean="0"/>
              <a:t>1/8/2024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2" tIns="47781" rIns="95562" bIns="47781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5562" tIns="47781" rIns="95562" bIns="47781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5562" tIns="47781" rIns="95562" bIns="47781" rtlCol="0" anchor="b"/>
          <a:lstStyle>
            <a:lvl1pPr algn="l">
              <a:defRPr sz="13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5562" tIns="47781" rIns="95562" bIns="47781" rtlCol="0" anchor="b"/>
          <a:lstStyle>
            <a:lvl1pPr algn="r">
              <a:defRPr sz="1300"/>
            </a:lvl1pPr>
          </a:lstStyle>
          <a:p>
            <a:fld id="{98A208E2-9636-4A28-AF61-5251458D578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1086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86872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542653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7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87222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8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12976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3672047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24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69391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25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082486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37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43409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4E1E8-5339-44C4-92CA-64A1B0149ECB}" type="datetime1">
              <a:rPr lang="zh-HK" altLang="en-US" smtClean="0"/>
              <a:t>1/8/2024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t>‹#›</a:t>
            </a:fld>
            <a:endParaRPr lang="zh-HK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1848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72557" y="459402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593E17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4DD75-0EC1-4C9C-B433-76253F03597F}" type="datetime1">
              <a:rPr lang="zh-HK" altLang="en-US" smtClean="0"/>
              <a:t>1/8/2024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t>‹#›</a:t>
            </a:fld>
            <a:endParaRPr lang="zh-HK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214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941689"/>
            <a:ext cx="10972800" cy="4204232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FontTx/>
              <a:buBlip>
                <a:blip r:embed="rId3"/>
              </a:buBlip>
              <a:defRPr sz="3200">
                <a:solidFill>
                  <a:srgbClr val="7D5721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7D5721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7D5721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7D5721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7D5721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-14748" y="6415546"/>
            <a:ext cx="594852" cy="365125"/>
          </a:xfrm>
        </p:spPr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459402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593E17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43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B0C826E-2D12-4283-9C1F-4BE702DCC9C2}"/>
              </a:ext>
            </a:extLst>
          </p:cNvPr>
          <p:cNvSpPr txBox="1">
            <a:spLocks/>
          </p:cNvSpPr>
          <p:nvPr userDrawn="1"/>
        </p:nvSpPr>
        <p:spPr>
          <a:xfrm>
            <a:off x="-14748" y="6415546"/>
            <a:ext cx="594852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defPPr>
              <a:defRPr lang="zh-TW"/>
            </a:defPPr>
            <a:lvl1pPr marL="0" algn="r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4CB0C5-55E6-4519-B511-F53B9C1F04A8}" type="slidenum">
              <a:rPr lang="zh-HK" altLang="en-US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pPr/>
              <a:t>‹#›</a:t>
            </a:fld>
            <a:endParaRPr lang="zh-HK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8A93E246-752A-4BA2-B81D-224EAC761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557" y="459402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593E17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162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6BB9A-AED1-455A-9CC8-3B90F74E44DF}" type="datetime1">
              <a:rPr lang="en-HK" smtClean="0"/>
              <a:t>1/8/2024</a:t>
            </a:fld>
            <a:endParaRPr lang="en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‹#›</a:t>
            </a:fld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2673944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D8D34-12CA-420B-BF2D-8A0C4D5F2F40}" type="datetime1">
              <a:rPr lang="zh-HK" altLang="en-US" smtClean="0"/>
              <a:t>1/8/2024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t>‹#›</a:t>
            </a:fld>
            <a:endParaRPr lang="zh-HK" altLang="en-US"/>
          </a:p>
        </p:txBody>
      </p:sp>
    </p:spTree>
    <p:custDataLst>
      <p:tags r:id="rId7"/>
    </p:custDataLst>
    <p:extLst>
      <p:ext uri="{BB962C8B-B14F-4D97-AF65-F5344CB8AC3E}">
        <p14:creationId xmlns:p14="http://schemas.microsoft.com/office/powerpoint/2010/main" val="153710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pn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hyperlink" Target="https://pixabay.com/en/cross-screw-woodscrew-metal-iron-273655/" TargetMode="External"/><Relationship Id="rId4" Type="http://schemas.openxmlformats.org/officeDocument/2006/relationships/image" Target="../media/image20.jpeg"/><Relationship Id="rId9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hyperlink" Target="https://pixabay.com/en/cross-screw-woodscrew-metal-iron-273655/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emf"/><Relationship Id="rId4" Type="http://schemas.openxmlformats.org/officeDocument/2006/relationships/image" Target="../media/image37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e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mailto:steam@ouhk.edu.hk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962" y="1453706"/>
            <a:ext cx="5000635" cy="704157"/>
          </a:xfrm>
        </p:spPr>
        <p:txBody>
          <a:bodyPr>
            <a:normAutofit/>
          </a:bodyPr>
          <a:lstStyle/>
          <a:p>
            <a:pPr algn="l"/>
            <a:r>
              <a:rPr lang="zh-TW" altLang="en-US" sz="2800" b="1" dirty="0">
                <a:solidFill>
                  <a:schemeClr val="accent3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扭轉新元素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t>1</a:t>
            </a:fld>
            <a:endParaRPr lang="zh-HK" altLang="en-US"/>
          </a:p>
        </p:txBody>
      </p:sp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349962" y="5930536"/>
            <a:ext cx="7322289" cy="766077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accent2">
                    <a:lumMod val="40000"/>
                    <a:lumOff val="60000"/>
                  </a:schemeClr>
                </a:solidFill>
                <a:latin typeface="Century Gothic" panose="020B0502020202020204" pitchFamily="34" charset="0"/>
              </a:rPr>
              <a:t>Jockey Club STEAM Education Resources Sharing Scheme</a:t>
            </a:r>
          </a:p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accent2">
                    <a:lumMod val="40000"/>
                    <a:lumOff val="60000"/>
                  </a:schemeClr>
                </a:solidFill>
                <a:latin typeface="Century Gothic" panose="020B0502020202020204" pitchFamily="34" charset="0"/>
              </a:rPr>
              <a:t>Fourth </a:t>
            </a:r>
            <a:r>
              <a:rPr lang="en-US" altLang="zh-TW" sz="1400" kern="2000">
                <a:solidFill>
                  <a:schemeClr val="accent2">
                    <a:lumMod val="40000"/>
                    <a:lumOff val="60000"/>
                  </a:schemeClr>
                </a:solidFill>
                <a:latin typeface="Century Gothic" panose="020B0502020202020204" pitchFamily="34" charset="0"/>
              </a:rPr>
              <a:t>Edition August 2020</a:t>
            </a:r>
            <a:endParaRPr lang="zh-TW" altLang="en-US" sz="1400" kern="2000" dirty="0">
              <a:solidFill>
                <a:schemeClr val="accent2">
                  <a:lumMod val="40000"/>
                  <a:lumOff val="6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349962" y="2086817"/>
            <a:ext cx="8323258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34000">
                      <a:srgbClr val="56360D"/>
                    </a:gs>
                    <a:gs pos="90000">
                      <a:srgbClr val="E9C561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Making a Rubik’s Cube</a:t>
            </a:r>
          </a:p>
          <a:p>
            <a:pPr>
              <a:defRPr/>
            </a:pPr>
            <a:r>
              <a:rPr lang="en-US" altLang="zh-HK" sz="2800" i="1" dirty="0">
                <a:gradFill>
                  <a:gsLst>
                    <a:gs pos="34000">
                      <a:srgbClr val="56360D"/>
                    </a:gs>
                    <a:gs pos="90000">
                      <a:srgbClr val="E9C561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WORKSHOP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7002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10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Operation of </a:t>
            </a:r>
            <a:r>
              <a:rPr lang="en-US" dirty="0" err="1"/>
              <a:t>FlashPrint</a:t>
            </a:r>
            <a:r>
              <a:rPr lang="en-US" dirty="0"/>
              <a:t> Software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2680" y="1433740"/>
            <a:ext cx="7020000" cy="49237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12681" y="6376775"/>
            <a:ext cx="104874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2.  Select move and place your design on the surface by pressing ‘’center’’ and ‘’On platform’’.</a:t>
            </a:r>
          </a:p>
        </p:txBody>
      </p:sp>
    </p:spTree>
    <p:extLst>
      <p:ext uri="{BB962C8B-B14F-4D97-AF65-F5344CB8AC3E}">
        <p14:creationId xmlns:p14="http://schemas.microsoft.com/office/powerpoint/2010/main" val="3543290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Operation of </a:t>
            </a:r>
            <a:r>
              <a:rPr lang="en-US" dirty="0" err="1"/>
              <a:t>FlashPrint</a:t>
            </a:r>
            <a:r>
              <a:rPr lang="en-US" dirty="0"/>
              <a:t> Software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2767" y="1482969"/>
            <a:ext cx="7020000" cy="4932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471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12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Operation of </a:t>
            </a:r>
            <a:r>
              <a:rPr lang="en-US" dirty="0" err="1"/>
              <a:t>FlashPrint</a:t>
            </a:r>
            <a:r>
              <a:rPr lang="en-US" dirty="0"/>
              <a:t> Software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0008" y="1497635"/>
            <a:ext cx="7020000" cy="491791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40008" y="6411339"/>
            <a:ext cx="4630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3.  Rotate the design to the desired orientation.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774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Operation of </a:t>
            </a:r>
            <a:r>
              <a:rPr lang="en-US" dirty="0" err="1"/>
              <a:t>FlashPrint</a:t>
            </a:r>
            <a:r>
              <a:rPr lang="en-US" dirty="0"/>
              <a:t> Software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5968" y="1495671"/>
            <a:ext cx="6420895" cy="450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65968" y="6062876"/>
            <a:ext cx="8802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4.  Select ‘Support’ and then ‘support options’. Choose the support type, and then click ‘OK’.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9824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14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Operation of </a:t>
            </a:r>
            <a:r>
              <a:rPr lang="en-US" dirty="0" err="1"/>
              <a:t>FlashPrint</a:t>
            </a:r>
            <a:r>
              <a:rPr lang="en-US" dirty="0"/>
              <a:t> Software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8749" y="1433672"/>
            <a:ext cx="7020000" cy="492381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88749" y="6353283"/>
            <a:ext cx="39802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5.  Click “Auto support” and then “Back”.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418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15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Operation of </a:t>
            </a:r>
            <a:r>
              <a:rPr lang="en-US" dirty="0" err="1"/>
              <a:t>FlashPrint</a:t>
            </a:r>
            <a:r>
              <a:rPr lang="en-US" dirty="0"/>
              <a:t> Software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5970" y="1578656"/>
            <a:ext cx="6453593" cy="450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45970" y="6092948"/>
            <a:ext cx="9415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6.  Click “Print” to set the resolution. Input relevant information for infill/speed/temperature parameters.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645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Operation of </a:t>
            </a:r>
            <a:r>
              <a:rPr lang="en-US" dirty="0" err="1"/>
              <a:t>FlashPrint</a:t>
            </a:r>
            <a:r>
              <a:rPr lang="en-US" dirty="0"/>
              <a:t> Software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02281" y="1607681"/>
            <a:ext cx="6300000" cy="44003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02281" y="6214493"/>
            <a:ext cx="7663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7.  Press “OK” to save the file as the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gx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format as the input file for the 3D printer.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4202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en-GB" sz="2400" dirty="0"/>
              <a:t>Aligning the objects on the printing platform</a:t>
            </a:r>
            <a:endParaRPr lang="en-US" sz="2400" dirty="0"/>
          </a:p>
          <a:p>
            <a:pPr lvl="1">
              <a:lnSpc>
                <a:spcPct val="100000"/>
              </a:lnSpc>
            </a:pPr>
            <a:r>
              <a:rPr lang="en-GB" sz="2400" dirty="0"/>
              <a:t>Identifying the bottom surface of the objects</a:t>
            </a:r>
            <a:endParaRPr lang="en-US" sz="2400" dirty="0"/>
          </a:p>
          <a:p>
            <a:pPr lvl="1">
              <a:lnSpc>
                <a:spcPct val="100000"/>
              </a:lnSpc>
            </a:pPr>
            <a:r>
              <a:rPr lang="en-GB" sz="2400" dirty="0"/>
              <a:t>Moving the objects (to centre the object and touch the platform)</a:t>
            </a:r>
            <a:endParaRPr lang="en-US" sz="2400" dirty="0"/>
          </a:p>
          <a:p>
            <a:pPr lvl="1">
              <a:lnSpc>
                <a:spcPct val="100000"/>
              </a:lnSpc>
            </a:pPr>
            <a:r>
              <a:rPr lang="en-GB" sz="2400" dirty="0"/>
              <a:t>Rotating the objects (to achieve optimum orientation)</a:t>
            </a:r>
            <a:endParaRPr lang="en-US" sz="2400" dirty="0"/>
          </a:p>
          <a:p>
            <a:pPr lvl="0">
              <a:lnSpc>
                <a:spcPct val="100000"/>
              </a:lnSpc>
            </a:pPr>
            <a:r>
              <a:rPr lang="en-GB" sz="2400" dirty="0"/>
              <a:t>Addition of supports</a:t>
            </a:r>
            <a:endParaRPr lang="en-US" sz="2400" dirty="0"/>
          </a:p>
          <a:p>
            <a:pPr lvl="1">
              <a:lnSpc>
                <a:spcPct val="100000"/>
              </a:lnSpc>
            </a:pPr>
            <a:r>
              <a:rPr lang="en-GB" sz="2400" dirty="0"/>
              <a:t>Introducing linear and treelike supports</a:t>
            </a:r>
            <a:endParaRPr lang="en-US" sz="2400" dirty="0"/>
          </a:p>
          <a:p>
            <a:pPr lvl="1">
              <a:lnSpc>
                <a:spcPct val="100000"/>
              </a:lnSpc>
            </a:pPr>
            <a:r>
              <a:rPr lang="en-GB" sz="2400" dirty="0"/>
              <a:t>Choosing the type of supports</a:t>
            </a:r>
            <a:endParaRPr lang="en-US" sz="2400" dirty="0"/>
          </a:p>
          <a:p>
            <a:pPr lvl="0">
              <a:lnSpc>
                <a:spcPct val="100000"/>
              </a:lnSpc>
            </a:pPr>
            <a:r>
              <a:rPr lang="en-GB" sz="2400" dirty="0"/>
              <a:t>Addition of rafts</a:t>
            </a:r>
            <a:endParaRPr lang="en-US" sz="2400" dirty="0"/>
          </a:p>
          <a:p>
            <a:pPr lvl="1">
              <a:lnSpc>
                <a:spcPct val="100000"/>
              </a:lnSpc>
            </a:pPr>
            <a:r>
              <a:rPr lang="en-GB" sz="2400" dirty="0"/>
              <a:t>Introducing rafts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17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Points to note for 3D printing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2274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00000"/>
              </a:lnSpc>
            </a:pPr>
            <a:r>
              <a:rPr lang="en-GB" sz="2400" dirty="0"/>
              <a:t>Choosing the printing resolution</a:t>
            </a:r>
            <a:endParaRPr lang="en-US" sz="2400" dirty="0"/>
          </a:p>
          <a:p>
            <a:pPr lvl="0">
              <a:lnSpc>
                <a:spcPct val="100000"/>
              </a:lnSpc>
            </a:pPr>
            <a:r>
              <a:rPr lang="en-GB" sz="2400" dirty="0"/>
              <a:t>General settings for 3D printing</a:t>
            </a:r>
            <a:endParaRPr lang="en-US" sz="2400" dirty="0"/>
          </a:p>
          <a:p>
            <a:pPr lvl="1">
              <a:lnSpc>
                <a:spcPct val="100000"/>
              </a:lnSpc>
            </a:pPr>
            <a:r>
              <a:rPr lang="en-GB" sz="2400" dirty="0"/>
              <a:t>Printing material: PLA</a:t>
            </a:r>
            <a:endParaRPr lang="en-US" sz="2400" dirty="0"/>
          </a:p>
          <a:p>
            <a:pPr lvl="1">
              <a:lnSpc>
                <a:spcPct val="100000"/>
              </a:lnSpc>
            </a:pPr>
            <a:r>
              <a:rPr lang="en-GB" sz="2400" dirty="0"/>
              <a:t>Infill percentage and speed</a:t>
            </a:r>
            <a:endParaRPr lang="en-US" sz="2400" dirty="0"/>
          </a:p>
          <a:p>
            <a:pPr lvl="1">
              <a:lnSpc>
                <a:spcPct val="100000"/>
              </a:lnSpc>
            </a:pPr>
            <a:r>
              <a:rPr lang="en-GB" sz="2400" dirty="0"/>
              <a:t>Setting temperatures of extruder and platform</a:t>
            </a:r>
            <a:endParaRPr lang="en-US" sz="2400" dirty="0"/>
          </a:p>
          <a:p>
            <a:pPr lvl="0">
              <a:lnSpc>
                <a:spcPct val="100000"/>
              </a:lnSpc>
            </a:pPr>
            <a:r>
              <a:rPr lang="en-GB" sz="2400" dirty="0"/>
              <a:t>Saving as 3D printing input file (the </a:t>
            </a:r>
            <a:r>
              <a:rPr lang="en-GB" sz="2400" dirty="0" err="1"/>
              <a:t>gx</a:t>
            </a:r>
            <a:r>
              <a:rPr lang="en-GB" sz="2400" dirty="0"/>
              <a:t> format)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Points to note for 3D printing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3913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962" y="1453706"/>
            <a:ext cx="5000635" cy="704157"/>
          </a:xfrm>
        </p:spPr>
        <p:txBody>
          <a:bodyPr>
            <a:normAutofit/>
          </a:bodyPr>
          <a:lstStyle/>
          <a:p>
            <a:pPr algn="l"/>
            <a:r>
              <a:rPr lang="en-US" altLang="zh-TW" sz="2800" dirty="0" err="1">
                <a:solidFill>
                  <a:schemeClr val="accent3">
                    <a:lumMod val="75000"/>
                  </a:schemeClr>
                </a:solidFill>
                <a:latin typeface="Helvetica LT Std" panose="020B0504020202020204" pitchFamily="34" charset="0"/>
              </a:rPr>
              <a:t>CUBrodic</a:t>
            </a:r>
            <a:r>
              <a:rPr lang="en-US" altLang="zh-TW" sz="2800" dirty="0">
                <a:solidFill>
                  <a:schemeClr val="accent3">
                    <a:lumMod val="75000"/>
                  </a:schemeClr>
                </a:solidFill>
                <a:latin typeface="Helvetica LT Std" panose="020B0504020202020204" pitchFamily="34" charset="0"/>
              </a:rPr>
              <a:t> Table</a:t>
            </a:r>
            <a:endParaRPr lang="zh-TW" altLang="en-US" sz="2800" dirty="0">
              <a:solidFill>
                <a:schemeClr val="accent3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t>19</a:t>
            </a:fld>
            <a:endParaRPr lang="zh-HK" altLang="en-US"/>
          </a:p>
        </p:txBody>
      </p:sp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349962" y="5930536"/>
            <a:ext cx="7322289" cy="766077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accent2">
                    <a:lumMod val="40000"/>
                    <a:lumOff val="60000"/>
                  </a:schemeClr>
                </a:solidFill>
                <a:latin typeface="Century Gothic" panose="020B0502020202020204" pitchFamily="34" charset="0"/>
              </a:rPr>
              <a:t>Jockey Club STEAM Education Resources Sharing Scheme</a:t>
            </a:r>
          </a:p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accent2">
                    <a:lumMod val="40000"/>
                    <a:lumOff val="60000"/>
                  </a:schemeClr>
                </a:solidFill>
                <a:latin typeface="Century Gothic" panose="020B0502020202020204" pitchFamily="34" charset="0"/>
              </a:rPr>
              <a:t>Third Edition July 2020</a:t>
            </a:r>
            <a:endParaRPr lang="zh-TW" altLang="en-US" sz="1400" kern="2000" dirty="0">
              <a:solidFill>
                <a:schemeClr val="accent2">
                  <a:lumMod val="40000"/>
                  <a:lumOff val="6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349962" y="2086817"/>
            <a:ext cx="832325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34000">
                      <a:srgbClr val="56360D"/>
                    </a:gs>
                    <a:gs pos="90000">
                      <a:srgbClr val="E9C561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Assembly of a 3x3 Rubik’s Cube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3323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962" y="1453706"/>
            <a:ext cx="5000635" cy="704157"/>
          </a:xfrm>
        </p:spPr>
        <p:txBody>
          <a:bodyPr>
            <a:normAutofit/>
          </a:bodyPr>
          <a:lstStyle/>
          <a:p>
            <a:pPr algn="l"/>
            <a:r>
              <a:rPr lang="en-US" altLang="zh-TW" sz="2800" dirty="0" err="1">
                <a:solidFill>
                  <a:schemeClr val="accent3">
                    <a:lumMod val="75000"/>
                  </a:schemeClr>
                </a:solidFill>
                <a:latin typeface="Helvetica LT Std" panose="020B0504020202020204" pitchFamily="34" charset="0"/>
              </a:rPr>
              <a:t>CUBrodic</a:t>
            </a:r>
            <a:r>
              <a:rPr lang="en-US" altLang="zh-TW" sz="2800" dirty="0">
                <a:solidFill>
                  <a:schemeClr val="accent3">
                    <a:lumMod val="75000"/>
                  </a:schemeClr>
                </a:solidFill>
                <a:latin typeface="Helvetica LT Std" panose="020B0504020202020204" pitchFamily="34" charset="0"/>
              </a:rPr>
              <a:t> Table</a:t>
            </a:r>
            <a:endParaRPr lang="zh-TW" altLang="en-US" sz="2800" dirty="0">
              <a:solidFill>
                <a:schemeClr val="accent3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t>2</a:t>
            </a:fld>
            <a:endParaRPr lang="zh-HK" altLang="en-US"/>
          </a:p>
        </p:txBody>
      </p:sp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349962" y="5930536"/>
            <a:ext cx="7322289" cy="766077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accent2">
                    <a:lumMod val="40000"/>
                    <a:lumOff val="60000"/>
                  </a:schemeClr>
                </a:solidFill>
                <a:latin typeface="Century Gothic" panose="020B0502020202020204" pitchFamily="34" charset="0"/>
              </a:rPr>
              <a:t>Jockey Club STEAM Education Resources Sharing Scheme</a:t>
            </a:r>
          </a:p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accent2">
                    <a:lumMod val="40000"/>
                    <a:lumOff val="60000"/>
                  </a:schemeClr>
                </a:solidFill>
                <a:latin typeface="Century Gothic" panose="020B0502020202020204" pitchFamily="34" charset="0"/>
              </a:rPr>
              <a:t>Third Edition July 2020</a:t>
            </a:r>
            <a:endParaRPr lang="zh-TW" altLang="en-US" sz="1400" kern="2000" dirty="0">
              <a:solidFill>
                <a:schemeClr val="accent2">
                  <a:lumMod val="40000"/>
                  <a:lumOff val="6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349962" y="2086817"/>
            <a:ext cx="83232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34000">
                      <a:srgbClr val="56360D"/>
                    </a:gs>
                    <a:gs pos="90000">
                      <a:srgbClr val="E9C561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About The Module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50541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625" y="1782282"/>
            <a:ext cx="10682085" cy="486327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Assembly of a 3x3 Rubik’s Cube - Parts</a:t>
            </a:r>
          </a:p>
        </p:txBody>
      </p:sp>
    </p:spTree>
    <p:extLst>
      <p:ext uri="{BB962C8B-B14F-4D97-AF65-F5344CB8AC3E}">
        <p14:creationId xmlns:p14="http://schemas.microsoft.com/office/powerpoint/2010/main" val="21551845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6235006"/>
              </p:ext>
            </p:extLst>
          </p:nvPr>
        </p:nvGraphicFramePr>
        <p:xfrm>
          <a:off x="373063" y="1941513"/>
          <a:ext cx="10972800" cy="37800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3542374703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1405965673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3618306263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34950"/>
                  </a:ext>
                </a:extLst>
              </a:tr>
              <a:tr h="32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59394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21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Assembly of a 3x3 Rubik’s Cube - Steps</a:t>
            </a:r>
          </a:p>
        </p:txBody>
      </p:sp>
      <p:pic>
        <p:nvPicPr>
          <p:cNvPr id="10" name="Picture 9" descr="A close up of a device&#10;&#10;Description automatically generated">
            <a:extLst>
              <a:ext uri="{FF2B5EF4-FFF2-40B4-BE49-F238E27FC236}">
                <a16:creationId xmlns:a16="http://schemas.microsoft.com/office/drawing/2014/main" id="{52ADA728-D354-40EE-8858-164EFDAF68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948" y="3581368"/>
            <a:ext cx="1080000" cy="1022824"/>
          </a:xfrm>
          <a:prstGeom prst="rect">
            <a:avLst/>
          </a:prstGeom>
        </p:spPr>
      </p:pic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4599472" y="3198243"/>
            <a:ext cx="2520000" cy="1789074"/>
            <a:chOff x="0" y="1"/>
            <a:chExt cx="1939460" cy="1375928"/>
          </a:xfrm>
        </p:grpSpPr>
        <p:pic>
          <p:nvPicPr>
            <p:cNvPr id="12" name="Picture 11" descr="A picture containing light&#10;&#10;Description automatically generated">
              <a:extLst>
                <a:ext uri="{FF2B5EF4-FFF2-40B4-BE49-F238E27FC236}">
                  <a16:creationId xmlns:a16="http://schemas.microsoft.com/office/drawing/2014/main" id="{6F5D716B-F0BB-4D57-83AD-221F92CF5D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080" y="252973"/>
              <a:ext cx="1016707" cy="728252"/>
            </a:xfrm>
            <a:prstGeom prst="rect">
              <a:avLst/>
            </a:prstGeom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6224531-55C6-4EDD-B6A8-961D7C8BF623}"/>
                </a:ext>
              </a:extLst>
            </p:cNvPr>
            <p:cNvGrpSpPr/>
            <p:nvPr/>
          </p:nvGrpSpPr>
          <p:grpSpPr>
            <a:xfrm rot="21148765">
              <a:off x="214165" y="672616"/>
              <a:ext cx="550099" cy="283672"/>
              <a:chOff x="214165" y="672617"/>
              <a:chExt cx="766322" cy="693243"/>
            </a:xfrm>
          </p:grpSpPr>
          <p:pic>
            <p:nvPicPr>
              <p:cNvPr id="30" name="Picture 29" descr="A picture containing ware, screw&#10;&#10;Description automatically generated">
                <a:extLst>
                  <a:ext uri="{FF2B5EF4-FFF2-40B4-BE49-F238E27FC236}">
                    <a16:creationId xmlns:a16="http://schemas.microsoft.com/office/drawing/2014/main" id="{CA498072-FF99-4644-A63C-1D7B68BBF88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837473B0-CC2E-450A-ABE3-18F120FF3D39}">
                    <a1611:picAttrSrcUrl xmlns:a1611="http://schemas.microsoft.com/office/drawing/2016/11/main" r:id="rId5"/>
                  </a:ext>
                </a:extLst>
              </a:blip>
              <a:srcRect l="29605" t="26974" r="28951" b="23812"/>
              <a:stretch/>
            </p:blipFill>
            <p:spPr>
              <a:xfrm>
                <a:off x="214165" y="1044665"/>
                <a:ext cx="408283" cy="321195"/>
              </a:xfrm>
              <a:prstGeom prst="rect">
                <a:avLst/>
              </a:prstGeom>
            </p:spPr>
          </p:pic>
          <p:pic>
            <p:nvPicPr>
              <p:cNvPr id="31" name="Picture 30" descr="A close up of a spring&#10;&#10;Description automatically generated">
                <a:extLst>
                  <a:ext uri="{FF2B5EF4-FFF2-40B4-BE49-F238E27FC236}">
                    <a16:creationId xmlns:a16="http://schemas.microsoft.com/office/drawing/2014/main" id="{510F172E-81D5-4C36-B4F8-DEF13897DF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382101">
                <a:off x="580135" y="848993"/>
                <a:ext cx="243174" cy="243174"/>
              </a:xfrm>
              <a:prstGeom prst="rect">
                <a:avLst/>
              </a:prstGeom>
            </p:spPr>
          </p:pic>
          <p:cxnSp>
            <p:nvCxnSpPr>
              <p:cNvPr id="32" name="Straight Arrow Connector 31">
                <a:extLst>
                  <a:ext uri="{FF2B5EF4-FFF2-40B4-BE49-F238E27FC236}">
                    <a16:creationId xmlns:a16="http://schemas.microsoft.com/office/drawing/2014/main" id="{2148B1A0-D271-4D73-98DB-5C88723C366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165" y="672617"/>
                <a:ext cx="766322" cy="53264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358C7E7-EE0C-4C6E-8D65-C809AC127718}"/>
                </a:ext>
              </a:extLst>
            </p:cNvPr>
            <p:cNvGrpSpPr/>
            <p:nvPr/>
          </p:nvGrpSpPr>
          <p:grpSpPr>
            <a:xfrm rot="19265024">
              <a:off x="844601" y="878291"/>
              <a:ext cx="313577" cy="497638"/>
              <a:chOff x="844603" y="878294"/>
              <a:chExt cx="766322" cy="693243"/>
            </a:xfrm>
          </p:grpSpPr>
          <p:pic>
            <p:nvPicPr>
              <p:cNvPr id="27" name="Picture 26" descr="A picture containing ware, screw&#10;&#10;Description automatically generated">
                <a:extLst>
                  <a:ext uri="{FF2B5EF4-FFF2-40B4-BE49-F238E27FC236}">
                    <a16:creationId xmlns:a16="http://schemas.microsoft.com/office/drawing/2014/main" id="{0732B6B7-7854-4DAE-A2C4-53A119B801A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837473B0-CC2E-450A-ABE3-18F120FF3D39}">
                    <a1611:picAttrSrcUrl xmlns:a1611="http://schemas.microsoft.com/office/drawing/2016/11/main" r:id="rId5"/>
                  </a:ext>
                </a:extLst>
              </a:blip>
              <a:srcRect l="29605" t="26974" r="28951" b="23812"/>
              <a:stretch/>
            </p:blipFill>
            <p:spPr>
              <a:xfrm>
                <a:off x="844603" y="1250342"/>
                <a:ext cx="408283" cy="321195"/>
              </a:xfrm>
              <a:prstGeom prst="rect">
                <a:avLst/>
              </a:prstGeom>
            </p:spPr>
          </p:pic>
          <p:pic>
            <p:nvPicPr>
              <p:cNvPr id="28" name="Picture 27" descr="A close up of a spring&#10;&#10;Description automatically generated">
                <a:extLst>
                  <a:ext uri="{FF2B5EF4-FFF2-40B4-BE49-F238E27FC236}">
                    <a16:creationId xmlns:a16="http://schemas.microsoft.com/office/drawing/2014/main" id="{C13AA801-E13B-41A6-AF3E-535556A7A4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382101">
                <a:off x="1210573" y="1054670"/>
                <a:ext cx="243174" cy="243174"/>
              </a:xfrm>
              <a:prstGeom prst="rect">
                <a:avLst/>
              </a:prstGeom>
            </p:spPr>
          </p:pic>
          <p:cxnSp>
            <p:nvCxnSpPr>
              <p:cNvPr id="29" name="Straight Arrow Connector 28">
                <a:extLst>
                  <a:ext uri="{FF2B5EF4-FFF2-40B4-BE49-F238E27FC236}">
                    <a16:creationId xmlns:a16="http://schemas.microsoft.com/office/drawing/2014/main" id="{DAB1EEA5-F316-413D-9C82-EAB9543ADB7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4603" y="878294"/>
                <a:ext cx="766322" cy="53264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B23AD9F-51B3-4AB4-8B9D-AA0432DC1696}"/>
                </a:ext>
              </a:extLst>
            </p:cNvPr>
            <p:cNvGrpSpPr/>
            <p:nvPr/>
          </p:nvGrpSpPr>
          <p:grpSpPr>
            <a:xfrm rot="1253446">
              <a:off x="0" y="387611"/>
              <a:ext cx="550099" cy="283672"/>
              <a:chOff x="0" y="387611"/>
              <a:chExt cx="766322" cy="693243"/>
            </a:xfrm>
          </p:grpSpPr>
          <p:pic>
            <p:nvPicPr>
              <p:cNvPr id="24" name="Picture 23" descr="A picture containing ware, screw&#10;&#10;Description automatically generated">
                <a:extLst>
                  <a:ext uri="{FF2B5EF4-FFF2-40B4-BE49-F238E27FC236}">
                    <a16:creationId xmlns:a16="http://schemas.microsoft.com/office/drawing/2014/main" id="{5224611A-72AE-4EBD-958C-AEB63C57ED7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837473B0-CC2E-450A-ABE3-18F120FF3D39}">
                    <a1611:picAttrSrcUrl xmlns:a1611="http://schemas.microsoft.com/office/drawing/2016/11/main" r:id="rId5"/>
                  </a:ext>
                </a:extLst>
              </a:blip>
              <a:srcRect l="29605" t="26974" r="28951" b="23812"/>
              <a:stretch/>
            </p:blipFill>
            <p:spPr>
              <a:xfrm>
                <a:off x="0" y="759659"/>
                <a:ext cx="408283" cy="321195"/>
              </a:xfrm>
              <a:prstGeom prst="rect">
                <a:avLst/>
              </a:prstGeom>
            </p:spPr>
          </p:pic>
          <p:pic>
            <p:nvPicPr>
              <p:cNvPr id="25" name="Picture 24" descr="A close up of a spring&#10;&#10;Description automatically generated">
                <a:extLst>
                  <a:ext uri="{FF2B5EF4-FFF2-40B4-BE49-F238E27FC236}">
                    <a16:creationId xmlns:a16="http://schemas.microsoft.com/office/drawing/2014/main" id="{093FE3D0-8472-4801-997A-5CC3965DE6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382101">
                <a:off x="365970" y="563987"/>
                <a:ext cx="243174" cy="243174"/>
              </a:xfrm>
              <a:prstGeom prst="rect">
                <a:avLst/>
              </a:prstGeom>
            </p:spPr>
          </p:pic>
          <p:cxnSp>
            <p:nvCxnSpPr>
              <p:cNvPr id="26" name="Straight Arrow Connector 25">
                <a:extLst>
                  <a:ext uri="{FF2B5EF4-FFF2-40B4-BE49-F238E27FC236}">
                    <a16:creationId xmlns:a16="http://schemas.microsoft.com/office/drawing/2014/main" id="{C14AD14F-E11D-4BE3-9B2D-67A3D579EF2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0" y="387611"/>
                <a:ext cx="766322" cy="53264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48E7E0C-4C00-4FA7-B8E7-D7A2C953AA69}"/>
                </a:ext>
              </a:extLst>
            </p:cNvPr>
            <p:cNvGrpSpPr/>
            <p:nvPr/>
          </p:nvGrpSpPr>
          <p:grpSpPr>
            <a:xfrm rot="10050208">
              <a:off x="1255048" y="1"/>
              <a:ext cx="550099" cy="283672"/>
              <a:chOff x="1255051" y="0"/>
              <a:chExt cx="766322" cy="693243"/>
            </a:xfrm>
          </p:grpSpPr>
          <p:pic>
            <p:nvPicPr>
              <p:cNvPr id="21" name="Picture 20" descr="A picture containing ware, screw&#10;&#10;Description automatically generated">
                <a:extLst>
                  <a:ext uri="{FF2B5EF4-FFF2-40B4-BE49-F238E27FC236}">
                    <a16:creationId xmlns:a16="http://schemas.microsoft.com/office/drawing/2014/main" id="{A10EAAB5-477F-4380-8E93-107103F556D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837473B0-CC2E-450A-ABE3-18F120FF3D39}">
                    <a1611:picAttrSrcUrl xmlns:a1611="http://schemas.microsoft.com/office/drawing/2016/11/main" r:id="rId5"/>
                  </a:ext>
                </a:extLst>
              </a:blip>
              <a:srcRect l="29605" t="26974" r="28951" b="23812"/>
              <a:stretch/>
            </p:blipFill>
            <p:spPr>
              <a:xfrm>
                <a:off x="1255051" y="372048"/>
                <a:ext cx="408283" cy="321195"/>
              </a:xfrm>
              <a:prstGeom prst="rect">
                <a:avLst/>
              </a:prstGeom>
            </p:spPr>
          </p:pic>
          <p:pic>
            <p:nvPicPr>
              <p:cNvPr id="22" name="Picture 21" descr="A close up of a spring&#10;&#10;Description automatically generated">
                <a:extLst>
                  <a:ext uri="{FF2B5EF4-FFF2-40B4-BE49-F238E27FC236}">
                    <a16:creationId xmlns:a16="http://schemas.microsoft.com/office/drawing/2014/main" id="{D096DEDD-39F6-482C-B3B1-C663A78B5F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382101">
                <a:off x="1621021" y="176376"/>
                <a:ext cx="243174" cy="243174"/>
              </a:xfrm>
              <a:prstGeom prst="rect">
                <a:avLst/>
              </a:prstGeom>
            </p:spPr>
          </p:pic>
          <p:cxnSp>
            <p:nvCxnSpPr>
              <p:cNvPr id="23" name="Straight Arrow Connector 22">
                <a:extLst>
                  <a:ext uri="{FF2B5EF4-FFF2-40B4-BE49-F238E27FC236}">
                    <a16:creationId xmlns:a16="http://schemas.microsoft.com/office/drawing/2014/main" id="{F13D7EFD-0E60-4079-9C62-C1507E432F7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55051" y="0"/>
                <a:ext cx="766322" cy="53264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C70752E-7259-4E9C-9A52-8F4A27E0545C}"/>
                </a:ext>
              </a:extLst>
            </p:cNvPr>
            <p:cNvGrpSpPr/>
            <p:nvPr/>
          </p:nvGrpSpPr>
          <p:grpSpPr>
            <a:xfrm rot="12136034">
              <a:off x="1389361" y="393809"/>
              <a:ext cx="550099" cy="283672"/>
              <a:chOff x="1389364" y="393807"/>
              <a:chExt cx="766322" cy="693243"/>
            </a:xfrm>
          </p:grpSpPr>
          <p:pic>
            <p:nvPicPr>
              <p:cNvPr id="18" name="Picture 17" descr="A picture containing ware, screw&#10;&#10;Description automatically generated">
                <a:extLst>
                  <a:ext uri="{FF2B5EF4-FFF2-40B4-BE49-F238E27FC236}">
                    <a16:creationId xmlns:a16="http://schemas.microsoft.com/office/drawing/2014/main" id="{A1278B5F-54DB-4486-8DF7-A44FFD1A76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837473B0-CC2E-450A-ABE3-18F120FF3D39}">
                    <a1611:picAttrSrcUrl xmlns:a1611="http://schemas.microsoft.com/office/drawing/2016/11/main" r:id="rId5"/>
                  </a:ext>
                </a:extLst>
              </a:blip>
              <a:srcRect l="29605" t="26974" r="28951" b="23812"/>
              <a:stretch/>
            </p:blipFill>
            <p:spPr>
              <a:xfrm>
                <a:off x="1389364" y="765855"/>
                <a:ext cx="408283" cy="321195"/>
              </a:xfrm>
              <a:prstGeom prst="rect">
                <a:avLst/>
              </a:prstGeom>
            </p:spPr>
          </p:pic>
          <p:pic>
            <p:nvPicPr>
              <p:cNvPr id="19" name="Picture 18" descr="A close up of a spring&#10;&#10;Description automatically generated">
                <a:extLst>
                  <a:ext uri="{FF2B5EF4-FFF2-40B4-BE49-F238E27FC236}">
                    <a16:creationId xmlns:a16="http://schemas.microsoft.com/office/drawing/2014/main" id="{C6B10411-4631-4370-9B06-8982C5454D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382101">
                <a:off x="1755334" y="570183"/>
                <a:ext cx="243174" cy="243174"/>
              </a:xfrm>
              <a:prstGeom prst="rect">
                <a:avLst/>
              </a:prstGeom>
            </p:spPr>
          </p:pic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6E48750D-6305-4216-94E1-763A40B2C16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89364" y="393807"/>
                <a:ext cx="766322" cy="53264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8D249961-D9D5-49E1-AF99-BC8F69EC038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4" t="4615" r="8417" b="4843"/>
          <a:stretch/>
        </p:blipFill>
        <p:spPr bwMode="auto">
          <a:xfrm>
            <a:off x="8499549" y="3029428"/>
            <a:ext cx="1980000" cy="21267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553407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2539402"/>
              </p:ext>
            </p:extLst>
          </p:nvPr>
        </p:nvGraphicFramePr>
        <p:xfrm>
          <a:off x="373063" y="1941513"/>
          <a:ext cx="10972800" cy="37800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3542374703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1405965673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3618306263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34950"/>
                  </a:ext>
                </a:extLst>
              </a:tr>
              <a:tr h="32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59394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22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Assembly of a 3x3 Rubik’s Cube - Steps</a:t>
            </a:r>
          </a:p>
        </p:txBody>
      </p:sp>
      <p:pic>
        <p:nvPicPr>
          <p:cNvPr id="34" name="Picture 33" descr="A close up of a device&#10;&#10;Description automatically generated">
            <a:extLst>
              <a:ext uri="{FF2B5EF4-FFF2-40B4-BE49-F238E27FC236}">
                <a16:creationId xmlns:a16="http://schemas.microsoft.com/office/drawing/2014/main" id="{18B03AE9-D178-467F-A332-582DADF979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0" r="11536"/>
          <a:stretch/>
        </p:blipFill>
        <p:spPr bwMode="auto">
          <a:xfrm>
            <a:off x="1185390" y="3273971"/>
            <a:ext cx="2160000" cy="16635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5" name="Picture 34" descr="A close up of a device&#10;&#10;Description automatically generated">
            <a:extLst>
              <a:ext uri="{FF2B5EF4-FFF2-40B4-BE49-F238E27FC236}">
                <a16:creationId xmlns:a16="http://schemas.microsoft.com/office/drawing/2014/main" id="{9E44B298-9FB8-494E-9B3F-D689C00588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7" t="9523" r="14275" b="10773"/>
          <a:stretch/>
        </p:blipFill>
        <p:spPr bwMode="auto">
          <a:xfrm>
            <a:off x="4779463" y="3325422"/>
            <a:ext cx="2160000" cy="15606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8373536" y="2831432"/>
            <a:ext cx="2160000" cy="2548669"/>
            <a:chOff x="190501" y="47625"/>
            <a:chExt cx="1543050" cy="1819275"/>
          </a:xfrm>
        </p:grpSpPr>
        <p:pic>
          <p:nvPicPr>
            <p:cNvPr id="37" name="Picture 36" descr="A close up of a device&#10;&#10;Description automatically generated">
              <a:extLst>
                <a:ext uri="{FF2B5EF4-FFF2-40B4-BE49-F238E27FC236}">
                  <a16:creationId xmlns:a16="http://schemas.microsoft.com/office/drawing/2014/main" id="{FC93F439-CFAE-4E2A-ABAC-9AA0211366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34" t="2444" r="8690" b="4225"/>
            <a:stretch/>
          </p:blipFill>
          <p:spPr>
            <a:xfrm>
              <a:off x="190501" y="47625"/>
              <a:ext cx="1543050" cy="1819275"/>
            </a:xfrm>
            <a:prstGeom prst="rect">
              <a:avLst/>
            </a:prstGeom>
          </p:spPr>
        </p:pic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4EB2A86E-B777-4323-8893-99AC27228F0B}"/>
                </a:ext>
              </a:extLst>
            </p:cNvPr>
            <p:cNvCxnSpPr/>
            <p:nvPr/>
          </p:nvCxnSpPr>
          <p:spPr>
            <a:xfrm>
              <a:off x="323324" y="625282"/>
              <a:ext cx="0" cy="22288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9C62A362-24A7-475E-98CF-06C5FA08BF39}"/>
                </a:ext>
              </a:extLst>
            </p:cNvPr>
            <p:cNvCxnSpPr/>
            <p:nvPr/>
          </p:nvCxnSpPr>
          <p:spPr>
            <a:xfrm>
              <a:off x="1564402" y="724342"/>
              <a:ext cx="0" cy="22098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46169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1424934"/>
              </p:ext>
            </p:extLst>
          </p:nvPr>
        </p:nvGraphicFramePr>
        <p:xfrm>
          <a:off x="373063" y="1941513"/>
          <a:ext cx="10972800" cy="37800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3542374703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1405965673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3618306263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34950"/>
                  </a:ext>
                </a:extLst>
              </a:tr>
              <a:tr h="32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59394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23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Assembly of a 3x3 Rubik’s Cube - Steps</a:t>
            </a:r>
          </a:p>
        </p:txBody>
      </p: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1199854" y="2954941"/>
            <a:ext cx="1800000" cy="2602010"/>
            <a:chOff x="0" y="0"/>
            <a:chExt cx="1323975" cy="1913890"/>
          </a:xfrm>
        </p:grpSpPr>
        <p:pic>
          <p:nvPicPr>
            <p:cNvPr id="12" name="Picture 11" descr="A close up of a device&#10;&#10;Description automatically generated">
              <a:extLst>
                <a:ext uri="{FF2B5EF4-FFF2-40B4-BE49-F238E27FC236}">
                  <a16:creationId xmlns:a16="http://schemas.microsoft.com/office/drawing/2014/main" id="{CE793915-370A-410A-BD37-75060BCEF1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2" r="7689" b="36"/>
            <a:stretch/>
          </p:blipFill>
          <p:spPr>
            <a:xfrm>
              <a:off x="0" y="639987"/>
              <a:ext cx="1323975" cy="1273903"/>
            </a:xfrm>
            <a:prstGeom prst="rect">
              <a:avLst/>
            </a:prstGeom>
          </p:spPr>
        </p:pic>
        <p:pic>
          <p:nvPicPr>
            <p:cNvPr id="13" name="Picture 12" descr="A picture containing ware, screw&#10;&#10;Description automatically generated">
              <a:extLst>
                <a:ext uri="{FF2B5EF4-FFF2-40B4-BE49-F238E27FC236}">
                  <a16:creationId xmlns:a16="http://schemas.microsoft.com/office/drawing/2014/main" id="{21C5C143-1EE0-4291-A412-C3D4D2D866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 l="29605" t="26974" r="28951" b="23812"/>
            <a:stretch/>
          </p:blipFill>
          <p:spPr>
            <a:xfrm rot="7482115">
              <a:off x="434796" y="43544"/>
              <a:ext cx="408283" cy="321195"/>
            </a:xfrm>
            <a:prstGeom prst="rect">
              <a:avLst/>
            </a:prstGeom>
          </p:spPr>
        </p:pic>
        <p:pic>
          <p:nvPicPr>
            <p:cNvPr id="14" name="Picture 13" descr="A close up of a spring&#10;&#10;Description automatically generated">
              <a:extLst>
                <a:ext uri="{FF2B5EF4-FFF2-40B4-BE49-F238E27FC236}">
                  <a16:creationId xmlns:a16="http://schemas.microsoft.com/office/drawing/2014/main" id="{8161E7F6-5D63-441A-B047-D61A2DEC99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570082">
              <a:off x="533155" y="431351"/>
              <a:ext cx="243174" cy="243174"/>
            </a:xfrm>
            <a:prstGeom prst="rect">
              <a:avLst/>
            </a:prstGeom>
          </p:spPr>
        </p:pic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C38CF957-AE6A-40BA-8BDE-23D397A0AF53}"/>
                </a:ext>
              </a:extLst>
            </p:cNvPr>
            <p:cNvCxnSpPr>
              <a:cxnSpLocks/>
            </p:cNvCxnSpPr>
            <p:nvPr/>
          </p:nvCxnSpPr>
          <p:spPr>
            <a:xfrm>
              <a:off x="560198" y="117788"/>
              <a:ext cx="0" cy="53820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6" name="Picture 15" descr="A close up of a device&#10;&#10;Description automatically generated">
            <a:extLst>
              <a:ext uri="{FF2B5EF4-FFF2-40B4-BE49-F238E27FC236}">
                <a16:creationId xmlns:a16="http://schemas.microsoft.com/office/drawing/2014/main" id="{58376784-5D66-45B4-A3DB-0BFAB74956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9" r="10465"/>
          <a:stretch/>
        </p:blipFill>
        <p:spPr bwMode="auto">
          <a:xfrm>
            <a:off x="4906698" y="3716117"/>
            <a:ext cx="1800000" cy="18408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16" descr="A picture containing yellow, colorful, man, sitting&#10;&#10;Description automatically generated">
            <a:extLst>
              <a:ext uri="{FF2B5EF4-FFF2-40B4-BE49-F238E27FC236}">
                <a16:creationId xmlns:a16="http://schemas.microsoft.com/office/drawing/2014/main" id="{EC30ACE1-DAE4-4E6D-9EF1-8A71152351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543" y="3878540"/>
            <a:ext cx="1800000" cy="1624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153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E5DD12-894F-4B18-A85B-CEBD45BB1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24</a:t>
            </a:fld>
            <a:endParaRPr lang="zh-HK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D46E127-0FFD-4537-AB9A-E9E4A2F784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An Example of Stickers of 3x3 Rubik’s Cube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2845B64-0BC9-4C4A-BE25-3F179979AF42}"/>
              </a:ext>
            </a:extLst>
          </p:cNvPr>
          <p:cNvGraphicFramePr>
            <a:graphicFrameLocks noGrp="1"/>
          </p:cNvGraphicFramePr>
          <p:nvPr/>
        </p:nvGraphicFramePr>
        <p:xfrm>
          <a:off x="2743123" y="2232590"/>
          <a:ext cx="1944000" cy="19439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00">
                  <a:extLst>
                    <a:ext uri="{9D8B030D-6E8A-4147-A177-3AD203B41FA5}">
                      <a16:colId xmlns:a16="http://schemas.microsoft.com/office/drawing/2014/main" val="264402856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160442269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11785695"/>
                    </a:ext>
                  </a:extLst>
                </a:gridCol>
              </a:tblGrid>
              <a:tr h="187369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11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1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8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058688"/>
                  </a:ext>
                </a:extLst>
              </a:tr>
              <a:tr h="273261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Na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H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O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156708"/>
                  </a:ext>
                </a:extLst>
              </a:tr>
              <a:tr h="187369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Sodium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Hydrogen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Oxygen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032382"/>
                  </a:ext>
                </a:extLst>
              </a:tr>
              <a:tr h="187369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19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 Favorites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76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581787"/>
                  </a:ext>
                </a:extLst>
              </a:tr>
              <a:tr h="273261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K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Abadi" panose="020B0604020104020204" pitchFamily="34" charset="0"/>
                      </a:endParaRPr>
                    </a:p>
                  </a:txBody>
                  <a:tcPr marL="63247" marR="63247" marT="31623" marB="31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Os</a:t>
                      </a:r>
                      <a:endParaRPr lang="en-US" sz="1300" dirty="0">
                        <a:solidFill>
                          <a:schemeClr val="tx1"/>
                        </a:solidFill>
                        <a:latin typeface="Abadi" panose="020B0604020104020204" pitchFamily="34" charset="0"/>
                      </a:endParaRP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751766"/>
                  </a:ext>
                </a:extLst>
              </a:tr>
              <a:tr h="187369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Potassium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247" marR="63247" marT="31623" marB="3162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Osmium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407368"/>
                  </a:ext>
                </a:extLst>
              </a:tr>
              <a:tr h="187369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2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17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118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42531"/>
                  </a:ext>
                </a:extLst>
              </a:tr>
              <a:tr h="273261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He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Cl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Og</a:t>
                      </a:r>
                      <a:endParaRPr lang="en-US" sz="1300" dirty="0">
                        <a:solidFill>
                          <a:schemeClr val="tx1"/>
                        </a:solidFill>
                        <a:latin typeface="Abadi" panose="020B0604020104020204" pitchFamily="34" charset="0"/>
                      </a:endParaRP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3726886"/>
                  </a:ext>
                </a:extLst>
              </a:tr>
              <a:tr h="187369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chlorine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Oganesson</a:t>
                      </a:r>
                      <a:endParaRPr lang="en-US" sz="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92987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EE7331C-B5F1-4254-832E-26DE75EBF6E8}"/>
              </a:ext>
            </a:extLst>
          </p:cNvPr>
          <p:cNvGraphicFramePr>
            <a:graphicFrameLocks noGrp="1"/>
          </p:cNvGraphicFramePr>
          <p:nvPr/>
        </p:nvGraphicFramePr>
        <p:xfrm>
          <a:off x="5124000" y="4473440"/>
          <a:ext cx="1944000" cy="19433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00">
                  <a:extLst>
                    <a:ext uri="{9D8B030D-6E8A-4147-A177-3AD203B41FA5}">
                      <a16:colId xmlns:a16="http://schemas.microsoft.com/office/drawing/2014/main" val="264402856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160442269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11785695"/>
                    </a:ext>
                  </a:extLst>
                </a:gridCol>
              </a:tblGrid>
              <a:tr h="187062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26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24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28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058688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Fe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Cr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Ni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156708"/>
                  </a:ext>
                </a:extLst>
              </a:tr>
              <a:tr h="187062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Iron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Chromium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Nickel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032382"/>
                  </a:ext>
                </a:extLst>
              </a:tr>
              <a:tr h="187062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6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Stainless Steel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14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581787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C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Abadi" panose="020B0604020104020204" pitchFamily="34" charset="0"/>
                      </a:endParaRPr>
                    </a:p>
                  </a:txBody>
                  <a:tcPr marL="63247" marR="63247" marT="31623" marB="31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Si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751766"/>
                  </a:ext>
                </a:extLst>
              </a:tr>
              <a:tr h="187062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Carbon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247" marR="63247" marT="31623" marB="3162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Silicon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407368"/>
                  </a:ext>
                </a:extLst>
              </a:tr>
              <a:tr h="187062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25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16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15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42531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Mn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S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P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3726886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Manganese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Sulfur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Phosphorous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92987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41941C8-BE44-4AD7-949D-EF0242B796D8}"/>
              </a:ext>
            </a:extLst>
          </p:cNvPr>
          <p:cNvGraphicFramePr>
            <a:graphicFrameLocks noGrp="1"/>
          </p:cNvGraphicFramePr>
          <p:nvPr/>
        </p:nvGraphicFramePr>
        <p:xfrm>
          <a:off x="7504877" y="2232587"/>
          <a:ext cx="1944000" cy="1944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00">
                  <a:extLst>
                    <a:ext uri="{9D8B030D-6E8A-4147-A177-3AD203B41FA5}">
                      <a16:colId xmlns:a16="http://schemas.microsoft.com/office/drawing/2014/main" val="264402856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160442269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11785695"/>
                    </a:ext>
                  </a:extLst>
                </a:gridCol>
              </a:tblGrid>
              <a:tr h="186428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bg1"/>
                          </a:solidFill>
                          <a:latin typeface="+mj-lt"/>
                        </a:rPr>
                        <a:t>1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bg1"/>
                          </a:solidFill>
                          <a:latin typeface="+mj-lt"/>
                        </a:rPr>
                        <a:t>7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bg1"/>
                          </a:solidFill>
                          <a:latin typeface="+mj-lt"/>
                        </a:rPr>
                        <a:t>8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058688"/>
                  </a:ext>
                </a:extLst>
              </a:tr>
              <a:tr h="275144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Abadi" panose="020B0604020104020204" pitchFamily="34" charset="0"/>
                        </a:rPr>
                        <a:t>H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Abadi" panose="020B0604020104020204" pitchFamily="34" charset="0"/>
                        </a:rPr>
                        <a:t>N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Abadi" panose="020B0604020104020204" pitchFamily="34" charset="0"/>
                        </a:rPr>
                        <a:t>O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156708"/>
                  </a:ext>
                </a:extLst>
              </a:tr>
              <a:tr h="18642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Hydrogen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Nitrogen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Oxygen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032382"/>
                  </a:ext>
                </a:extLst>
              </a:tr>
              <a:tr h="186428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bg1"/>
                          </a:solidFill>
                          <a:latin typeface="+mj-lt"/>
                        </a:rPr>
                        <a:t>9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Gases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bg1"/>
                          </a:solidFill>
                          <a:latin typeface="+mj-lt"/>
                        </a:rPr>
                        <a:t>17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581787"/>
                  </a:ext>
                </a:extLst>
              </a:tr>
              <a:tr h="275144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Abadi" panose="020B0604020104020204" pitchFamily="34" charset="0"/>
                        </a:rPr>
                        <a:t>F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Abadi" panose="020B0604020104020204" pitchFamily="34" charset="0"/>
                      </a:endParaRPr>
                    </a:p>
                  </a:txBody>
                  <a:tcPr marL="63247" marR="63247" marT="31623" marB="31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Abadi" panose="020B0604020104020204" pitchFamily="34" charset="0"/>
                        </a:rPr>
                        <a:t>Cl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751766"/>
                  </a:ext>
                </a:extLst>
              </a:tr>
              <a:tr h="18642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Fluorine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247" marR="63247" marT="31623" marB="3162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Chlorine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407368"/>
                  </a:ext>
                </a:extLst>
              </a:tr>
              <a:tr h="186428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bg1"/>
                          </a:solidFill>
                          <a:latin typeface="+mj-lt"/>
                        </a:rPr>
                        <a:t>2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bg1"/>
                          </a:solidFill>
                          <a:latin typeface="+mj-lt"/>
                        </a:rPr>
                        <a:t>10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bg1"/>
                          </a:solidFill>
                          <a:latin typeface="+mj-lt"/>
                        </a:rPr>
                        <a:t>18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42531"/>
                  </a:ext>
                </a:extLst>
              </a:tr>
              <a:tr h="275144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Abadi" panose="020B0604020104020204" pitchFamily="34" charset="0"/>
                        </a:rPr>
                        <a:t>He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Abadi" panose="020B0604020104020204" pitchFamily="34" charset="0"/>
                        </a:rPr>
                        <a:t>Ne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err="1">
                          <a:solidFill>
                            <a:schemeClr val="bg1"/>
                          </a:solidFill>
                          <a:latin typeface="Abadi" panose="020B0604020104020204" pitchFamily="34" charset="0"/>
                        </a:rPr>
                        <a:t>Ar</a:t>
                      </a:r>
                      <a:endParaRPr lang="en-US" sz="1300" dirty="0">
                        <a:solidFill>
                          <a:schemeClr val="bg1"/>
                        </a:solidFill>
                        <a:latin typeface="Abadi" panose="020B0604020104020204" pitchFamily="34" charset="0"/>
                      </a:endParaRP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3726886"/>
                  </a:ext>
                </a:extLst>
              </a:tr>
              <a:tr h="18642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Neon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Argon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92987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A4CEBE1-EBE9-4EBE-B123-1BF04729A095}"/>
              </a:ext>
            </a:extLst>
          </p:cNvPr>
          <p:cNvGraphicFramePr>
            <a:graphicFrameLocks noGrp="1"/>
          </p:cNvGraphicFramePr>
          <p:nvPr/>
        </p:nvGraphicFramePr>
        <p:xfrm>
          <a:off x="2743123" y="4473440"/>
          <a:ext cx="1944000" cy="1944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00">
                  <a:extLst>
                    <a:ext uri="{9D8B030D-6E8A-4147-A177-3AD203B41FA5}">
                      <a16:colId xmlns:a16="http://schemas.microsoft.com/office/drawing/2014/main" val="264402856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160442269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11785695"/>
                    </a:ext>
                  </a:extLst>
                </a:gridCol>
              </a:tblGrid>
              <a:tr h="187369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79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47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44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058688"/>
                  </a:ext>
                </a:extLst>
              </a:tr>
              <a:tr h="273262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Au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Ag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Ru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156708"/>
                  </a:ext>
                </a:extLst>
              </a:tr>
              <a:tr h="187369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Gold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Silver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Ruthenium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032382"/>
                  </a:ext>
                </a:extLst>
              </a:tr>
              <a:tr h="187369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75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Precious Metals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77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581787"/>
                  </a:ext>
                </a:extLst>
              </a:tr>
              <a:tr h="273262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Re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Abadi" panose="020B0604020104020204" pitchFamily="34" charset="0"/>
                      </a:endParaRPr>
                    </a:p>
                  </a:txBody>
                  <a:tcPr marL="63247" marR="63247" marT="31623" marB="31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Ir</a:t>
                      </a:r>
                      <a:endParaRPr lang="en-US" sz="1300" dirty="0">
                        <a:solidFill>
                          <a:schemeClr val="tx1"/>
                        </a:solidFill>
                        <a:latin typeface="Abadi" panose="020B0604020104020204" pitchFamily="34" charset="0"/>
                      </a:endParaRP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751766"/>
                  </a:ext>
                </a:extLst>
              </a:tr>
              <a:tr h="187369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Rhenium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247" marR="63247" marT="31623" marB="3162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Iridium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407368"/>
                  </a:ext>
                </a:extLst>
              </a:tr>
              <a:tr h="187369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78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45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46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42531"/>
                  </a:ext>
                </a:extLst>
              </a:tr>
              <a:tr h="273262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Pt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Rh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Pd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3726886"/>
                  </a:ext>
                </a:extLst>
              </a:tr>
              <a:tr h="187369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Platinum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Rhodium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Palladium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92987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8E11349-E358-4B45-8A49-CCAA335410CF}"/>
              </a:ext>
            </a:extLst>
          </p:cNvPr>
          <p:cNvGraphicFramePr>
            <a:graphicFrameLocks noGrp="1"/>
          </p:cNvGraphicFramePr>
          <p:nvPr/>
        </p:nvGraphicFramePr>
        <p:xfrm>
          <a:off x="7504877" y="4479211"/>
          <a:ext cx="1944000" cy="19421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00">
                  <a:extLst>
                    <a:ext uri="{9D8B030D-6E8A-4147-A177-3AD203B41FA5}">
                      <a16:colId xmlns:a16="http://schemas.microsoft.com/office/drawing/2014/main" val="264402856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160442269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11785695"/>
                    </a:ext>
                  </a:extLst>
                </a:gridCol>
              </a:tblGrid>
              <a:tr h="186737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53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26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30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058688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I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Fe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Zn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156708"/>
                  </a:ext>
                </a:extLst>
              </a:tr>
              <a:tr h="186737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Iodine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Iron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Zinc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032382"/>
                  </a:ext>
                </a:extLst>
              </a:tr>
              <a:tr h="186737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20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Micro-nutrients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15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581787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Ca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Abadi" panose="020B0604020104020204" pitchFamily="34" charset="0"/>
                      </a:endParaRPr>
                    </a:p>
                  </a:txBody>
                  <a:tcPr marL="63247" marR="63247" marT="31623" marB="31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P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751766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Calcium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247" marR="63247" marT="31623" marB="3162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Phosphorous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407368"/>
                  </a:ext>
                </a:extLst>
              </a:tr>
              <a:tr h="186737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12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42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j-lt"/>
                        </a:rPr>
                        <a:t>34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42531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Mg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Mo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</a:rPr>
                        <a:t>Se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3726886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Magnesium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solidFill>
                            <a:schemeClr val="tx1"/>
                          </a:solidFill>
                        </a:rPr>
                        <a:t>Molybdenum</a:t>
                      </a:r>
                      <a:endParaRPr lang="en-US" sz="7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Selenium</a:t>
                      </a:r>
                      <a:endParaRPr lang="en-US" sz="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6FA2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929871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FC6DD32-E95D-4980-A500-BAA041DB4285}"/>
              </a:ext>
            </a:extLst>
          </p:cNvPr>
          <p:cNvGraphicFramePr>
            <a:graphicFrameLocks noGrp="1"/>
          </p:cNvGraphicFramePr>
          <p:nvPr/>
        </p:nvGraphicFramePr>
        <p:xfrm>
          <a:off x="5124000" y="2232587"/>
          <a:ext cx="1944000" cy="1944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00">
                  <a:extLst>
                    <a:ext uri="{9D8B030D-6E8A-4147-A177-3AD203B41FA5}">
                      <a16:colId xmlns:a16="http://schemas.microsoft.com/office/drawing/2014/main" val="264402856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160442269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11785695"/>
                    </a:ext>
                  </a:extLst>
                </a:gridCol>
              </a:tblGrid>
              <a:tr h="187032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bg1"/>
                          </a:solidFill>
                          <a:latin typeface="+mj-lt"/>
                        </a:rPr>
                        <a:t>80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bg1"/>
                          </a:solidFill>
                          <a:latin typeface="+mj-lt"/>
                        </a:rPr>
                        <a:t>82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bg1"/>
                          </a:solidFill>
                          <a:latin typeface="+mj-lt"/>
                        </a:rPr>
                        <a:t>48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058688"/>
                  </a:ext>
                </a:extLst>
              </a:tr>
              <a:tr h="273936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Abadi" panose="020B0604020104020204" pitchFamily="34" charset="0"/>
                        </a:rPr>
                        <a:t>Hg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Abadi" panose="020B0604020104020204" pitchFamily="34" charset="0"/>
                        </a:rPr>
                        <a:t>Pb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Abadi" panose="020B0604020104020204" pitchFamily="34" charset="0"/>
                        </a:rPr>
                        <a:t>Cd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156708"/>
                  </a:ext>
                </a:extLst>
              </a:tr>
              <a:tr h="187032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Mercury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Lead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Cadmium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032382"/>
                  </a:ext>
                </a:extLst>
              </a:tr>
              <a:tr h="187032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bg1"/>
                          </a:solidFill>
                          <a:latin typeface="+mj-lt"/>
                        </a:rPr>
                        <a:t>84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Toxic Elements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bg1"/>
                          </a:solidFill>
                          <a:latin typeface="+mj-lt"/>
                        </a:rPr>
                        <a:t>33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581787"/>
                  </a:ext>
                </a:extLst>
              </a:tr>
              <a:tr h="273936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Abadi" panose="020B0604020104020204" pitchFamily="34" charset="0"/>
                        </a:rPr>
                        <a:t>Po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Abadi" panose="020B0604020104020204" pitchFamily="34" charset="0"/>
                      </a:endParaRPr>
                    </a:p>
                  </a:txBody>
                  <a:tcPr marL="63247" marR="63247" marT="31623" marB="31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Abadi" panose="020B0604020104020204" pitchFamily="34" charset="0"/>
                        </a:rPr>
                        <a:t>As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751766"/>
                  </a:ext>
                </a:extLst>
              </a:tr>
              <a:tr h="187032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Polonium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247" marR="63247" marT="31623" marB="3162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Arsenic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407368"/>
                  </a:ext>
                </a:extLst>
              </a:tr>
              <a:tr h="187032"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bg1"/>
                          </a:solidFill>
                          <a:latin typeface="+mj-lt"/>
                        </a:rPr>
                        <a:t>87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bg1"/>
                          </a:solidFill>
                          <a:latin typeface="+mj-lt"/>
                        </a:rPr>
                        <a:t>24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bg1"/>
                          </a:solidFill>
                          <a:latin typeface="+mj-lt"/>
                        </a:rPr>
                        <a:t>94</a:t>
                      </a:r>
                    </a:p>
                  </a:txBody>
                  <a:tcPr marL="63247" marR="63247" marT="31623" marB="31623" anchor="b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42531"/>
                  </a:ext>
                </a:extLst>
              </a:tr>
              <a:tr h="273936"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Abadi" panose="020B0604020104020204" pitchFamily="34" charset="0"/>
                        </a:rPr>
                        <a:t>Fr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Abadi" panose="020B0604020104020204" pitchFamily="34" charset="0"/>
                        </a:rPr>
                        <a:t>Cr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Abadi" panose="020B0604020104020204" pitchFamily="34" charset="0"/>
                        </a:rPr>
                        <a:t>Pu</a:t>
                      </a:r>
                    </a:p>
                  </a:txBody>
                  <a:tcPr marL="63247" marR="63247" marT="31623" marB="31623" anchor="ctr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3726886"/>
                  </a:ext>
                </a:extLst>
              </a:tr>
              <a:tr h="187032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Francium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Chromium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Plutonium</a:t>
                      </a:r>
                    </a:p>
                  </a:txBody>
                  <a:tcPr marL="63247" marR="63247" marT="31623" marB="31623">
                    <a:lnL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929871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9572977" y="2358963"/>
            <a:ext cx="1643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1.4 cm x 1.4 cm</a:t>
            </a:r>
          </a:p>
        </p:txBody>
      </p:sp>
    </p:spTree>
    <p:extLst>
      <p:ext uri="{BB962C8B-B14F-4D97-AF65-F5344CB8AC3E}">
        <p14:creationId xmlns:p14="http://schemas.microsoft.com/office/powerpoint/2010/main" val="10196266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962" y="1453706"/>
            <a:ext cx="5000635" cy="704157"/>
          </a:xfrm>
        </p:spPr>
        <p:txBody>
          <a:bodyPr>
            <a:normAutofit/>
          </a:bodyPr>
          <a:lstStyle/>
          <a:p>
            <a:pPr algn="l"/>
            <a:r>
              <a:rPr lang="en-US" altLang="zh-TW" sz="2800" dirty="0" err="1">
                <a:solidFill>
                  <a:schemeClr val="accent3">
                    <a:lumMod val="75000"/>
                  </a:schemeClr>
                </a:solidFill>
                <a:latin typeface="Helvetica LT Std" panose="020B0504020202020204" pitchFamily="34" charset="0"/>
              </a:rPr>
              <a:t>CUBrodic</a:t>
            </a:r>
            <a:r>
              <a:rPr lang="en-US" altLang="zh-TW" sz="2800" dirty="0">
                <a:solidFill>
                  <a:schemeClr val="accent3">
                    <a:lumMod val="75000"/>
                  </a:schemeClr>
                </a:solidFill>
                <a:latin typeface="Helvetica LT Std" panose="020B0504020202020204" pitchFamily="34" charset="0"/>
              </a:rPr>
              <a:t> Table</a:t>
            </a:r>
            <a:endParaRPr lang="zh-TW" altLang="en-US" sz="2800" dirty="0">
              <a:solidFill>
                <a:schemeClr val="accent3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t>25</a:t>
            </a:fld>
            <a:endParaRPr lang="zh-HK" altLang="en-US"/>
          </a:p>
        </p:txBody>
      </p:sp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349962" y="5930536"/>
            <a:ext cx="7322289" cy="766077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accent2">
                    <a:lumMod val="40000"/>
                    <a:lumOff val="60000"/>
                  </a:schemeClr>
                </a:solidFill>
                <a:latin typeface="Century Gothic" panose="020B0502020202020204" pitchFamily="34" charset="0"/>
              </a:rPr>
              <a:t>Jockey Club STEAM Education Resources Sharing Scheme</a:t>
            </a:r>
          </a:p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accent2">
                    <a:lumMod val="40000"/>
                    <a:lumOff val="60000"/>
                  </a:schemeClr>
                </a:solidFill>
                <a:latin typeface="Century Gothic" panose="020B0502020202020204" pitchFamily="34" charset="0"/>
              </a:rPr>
              <a:t>Third Edition July 2020</a:t>
            </a:r>
            <a:endParaRPr lang="zh-TW" altLang="en-US" sz="1400" kern="2000" dirty="0">
              <a:solidFill>
                <a:schemeClr val="accent2">
                  <a:lumMod val="40000"/>
                  <a:lumOff val="6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349962" y="2086817"/>
            <a:ext cx="832325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34000">
                      <a:srgbClr val="56360D"/>
                    </a:gs>
                    <a:gs pos="90000">
                      <a:srgbClr val="E9C561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Solving a 3x3 Rubik’s Cube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75499" y="3960145"/>
            <a:ext cx="5647129" cy="1694812"/>
            <a:chOff x="2923185" y="4052711"/>
            <a:chExt cx="5647129" cy="1694812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23185" y="4052711"/>
              <a:ext cx="1824429" cy="169481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45885" y="4052711"/>
              <a:ext cx="1824429" cy="1694812"/>
            </a:xfrm>
            <a:prstGeom prst="rect">
              <a:avLst/>
            </a:prstGeom>
          </p:spPr>
        </p:pic>
        <p:sp>
          <p:nvSpPr>
            <p:cNvPr id="10" name="Right Arrow 9"/>
            <p:cNvSpPr/>
            <p:nvPr/>
          </p:nvSpPr>
          <p:spPr>
            <a:xfrm>
              <a:off x="5207000" y="4747717"/>
              <a:ext cx="1041081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89008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55864"/>
          <a:stretch/>
        </p:blipFill>
        <p:spPr>
          <a:xfrm>
            <a:off x="563057" y="1507448"/>
            <a:ext cx="5425938" cy="1800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26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Magic Words</a:t>
            </a:r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 rotWithShape="1">
          <a:blip r:embed="rId2"/>
          <a:srcRect t="53840" b="2104"/>
          <a:stretch/>
        </p:blipFill>
        <p:spPr>
          <a:xfrm>
            <a:off x="5988995" y="1527296"/>
            <a:ext cx="5435734" cy="180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7204" y="3377087"/>
            <a:ext cx="346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56360D"/>
                </a:solidFill>
              </a:rPr>
              <a:t>Exactly the same but a bit different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t="12876" b="48549"/>
          <a:stretch/>
        </p:blipFill>
        <p:spPr>
          <a:xfrm>
            <a:off x="237204" y="3730201"/>
            <a:ext cx="5801444" cy="180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t="58932" b="3757"/>
          <a:stretch/>
        </p:blipFill>
        <p:spPr>
          <a:xfrm>
            <a:off x="6076748" y="3704025"/>
            <a:ext cx="5997971" cy="1800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6354" y="5683391"/>
            <a:ext cx="1115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56360D"/>
                </a:solidFill>
              </a:rPr>
              <a:t>3 symbols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887652" y="5683391"/>
          <a:ext cx="8128000" cy="1097280"/>
        </p:xfrm>
        <a:graphic>
          <a:graphicData uri="http://schemas.openxmlformats.org/drawingml/2006/table">
            <a:tbl>
              <a:tblPr bandRow="1">
                <a:tableStyleId>{5940675A-B579-460E-94D1-54222C63F5DA}</a:tableStyleId>
              </a:tblPr>
              <a:tblGrid>
                <a:gridCol w="703148">
                  <a:extLst>
                    <a:ext uri="{9D8B030D-6E8A-4147-A177-3AD203B41FA5}">
                      <a16:colId xmlns:a16="http://schemas.microsoft.com/office/drawing/2014/main" val="3406001186"/>
                    </a:ext>
                  </a:extLst>
                </a:gridCol>
                <a:gridCol w="7424852">
                  <a:extLst>
                    <a:ext uri="{9D8B030D-6E8A-4147-A177-3AD203B41FA5}">
                      <a16:colId xmlns:a16="http://schemas.microsoft.com/office/drawing/2014/main" val="2445064935"/>
                    </a:ext>
                  </a:extLst>
                </a:gridCol>
              </a:tblGrid>
              <a:tr h="297966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No symbol</a:t>
                      </a:r>
                      <a:r>
                        <a:rPr lang="en-US" sz="1800" baseline="0" dirty="0"/>
                        <a:t> means a CLOCKWISE turn of a face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910286"/>
                  </a:ext>
                </a:extLst>
              </a:tr>
              <a:tr h="297966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This symbol</a:t>
                      </a:r>
                      <a:r>
                        <a:rPr lang="en-US" sz="1800" baseline="0" dirty="0"/>
                        <a:t> means a COUNTER-CLOCKWISE turn of a face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854288"/>
                  </a:ext>
                </a:extLst>
              </a:tr>
              <a:tr h="297966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This symbol describes</a:t>
                      </a:r>
                      <a:r>
                        <a:rPr lang="en-US" sz="1800" baseline="0" dirty="0"/>
                        <a:t> a 180 degrees turn of a face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9C5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797587"/>
                  </a:ext>
                </a:extLst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808" t="11703" r="19458" b="13212"/>
          <a:stretch/>
        </p:blipFill>
        <p:spPr>
          <a:xfrm>
            <a:off x="2124075" y="6096000"/>
            <a:ext cx="238126" cy="2667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3599" y="6422377"/>
            <a:ext cx="196731" cy="33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9134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7618" y="1941513"/>
            <a:ext cx="8363690" cy="42037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27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26229294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4278" y="1941513"/>
            <a:ext cx="8330370" cy="42037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28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14019675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1105" y="1772355"/>
            <a:ext cx="8716715" cy="247625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29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First Layer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3169" y="4966810"/>
            <a:ext cx="42925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56360D"/>
                </a:solidFill>
              </a:rPr>
              <a:t>It’s All About Logic!</a:t>
            </a:r>
          </a:p>
        </p:txBody>
      </p:sp>
    </p:spTree>
    <p:extLst>
      <p:ext uri="{BB962C8B-B14F-4D97-AF65-F5344CB8AC3E}">
        <p14:creationId xmlns:p14="http://schemas.microsoft.com/office/powerpoint/2010/main" val="435084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4D61A94-B764-4C1E-B0E4-6345510552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557" y="1941689"/>
            <a:ext cx="10972800" cy="2474194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Module Aims</a:t>
            </a:r>
          </a:p>
          <a:p>
            <a:pPr lvl="1"/>
            <a:r>
              <a:rPr lang="en-US" dirty="0"/>
              <a:t>To raise students' interest in </a:t>
            </a:r>
            <a:r>
              <a:rPr lang="en-US"/>
              <a:t>STEAM by </a:t>
            </a:r>
            <a:r>
              <a:rPr lang="en-US" dirty="0"/>
              <a:t>building a Rubik's cube with chemical element stickers.</a:t>
            </a:r>
          </a:p>
          <a:p>
            <a:pPr lvl="1"/>
            <a:r>
              <a:rPr lang="en-US" dirty="0"/>
              <a:t>To appreciate the principles of Chemistry and Mathematics.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9D6450-0652-47D4-9459-B3BE247A1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8B72-9332-4FAA-9FCA-3EDC97A01255}" type="slidenum">
              <a:rPr lang="en-US" smtClean="0"/>
              <a:t>3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29AE511-07D2-4AAB-B4C4-71834DB55B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扭轉新元素  </a:t>
            </a:r>
            <a:r>
              <a:rPr lang="en-US" dirty="0" err="1"/>
              <a:t>CUBrodic</a:t>
            </a:r>
            <a:r>
              <a:rPr lang="en-US" dirty="0"/>
              <a:t> Table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5AD4F67-16E1-4DBF-AF5F-8D74643DA568}"/>
                  </a:ext>
                </a:extLst>
              </p:cNvPr>
              <p:cNvSpPr/>
              <p:nvPr/>
            </p:nvSpPr>
            <p:spPr>
              <a:xfrm>
                <a:off x="4408456" y="5460358"/>
                <a:ext cx="42191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>
                          <a:latin typeface="Cambria Math"/>
                          <a:ea typeface="Cambria Math"/>
                        </a:rPr>
                        <m:t>+</m:t>
                      </m:r>
                    </m:oMath>
                  </m:oMathPara>
                </a14:m>
                <a:endParaRPr lang="en-GB" b="1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5AD4F67-16E1-4DBF-AF5F-8D74643DA5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8456" y="5460358"/>
                <a:ext cx="421910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3A24E209-9AA4-46A6-9BCE-7213F77FCD10}"/>
              </a:ext>
            </a:extLst>
          </p:cNvPr>
          <p:cNvSpPr/>
          <p:nvPr/>
        </p:nvSpPr>
        <p:spPr>
          <a:xfrm>
            <a:off x="8820433" y="4249497"/>
            <a:ext cx="1652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CUBrodic</a:t>
            </a:r>
            <a:r>
              <a:rPr lang="en-US" dirty="0"/>
              <a:t> Table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D8FC0D3-3C0D-46F4-ADD4-C1F9F366562B}"/>
              </a:ext>
            </a:extLst>
          </p:cNvPr>
          <p:cNvSpPr/>
          <p:nvPr/>
        </p:nvSpPr>
        <p:spPr>
          <a:xfrm>
            <a:off x="2634214" y="4437539"/>
            <a:ext cx="1432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Rubik’s </a:t>
            </a:r>
            <a:r>
              <a:rPr lang="en-US" dirty="0">
                <a:solidFill>
                  <a:srgbClr val="FF0000"/>
                </a:solidFill>
              </a:rPr>
              <a:t>Cube</a:t>
            </a:r>
            <a:r>
              <a:rPr lang="en-US" dirty="0"/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906AC3-8FFC-4226-9DA0-7A9985060740}"/>
              </a:ext>
            </a:extLst>
          </p:cNvPr>
          <p:cNvSpPr/>
          <p:nvPr/>
        </p:nvSpPr>
        <p:spPr>
          <a:xfrm>
            <a:off x="5141956" y="4500801"/>
            <a:ext cx="2564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Periodic Table </a:t>
            </a:r>
            <a:r>
              <a:rPr lang="en-US" dirty="0"/>
              <a:t>of Element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68E48045-E8D2-4CF5-B551-838E82EDAFC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" t="7778" r="1972" b="10409"/>
          <a:stretch/>
        </p:blipFill>
        <p:spPr>
          <a:xfrm>
            <a:off x="5048946" y="4821775"/>
            <a:ext cx="2750440" cy="164649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885A4B3-D29D-4170-A84E-ABF1021A45A2}"/>
              </a:ext>
            </a:extLst>
          </p:cNvPr>
          <p:cNvSpPr/>
          <p:nvPr/>
        </p:nvSpPr>
        <p:spPr>
          <a:xfrm>
            <a:off x="8102828" y="5460358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=</a:t>
            </a:r>
            <a:endParaRPr lang="en-GB" b="1" dirty="0"/>
          </a:p>
        </p:txBody>
      </p:sp>
      <p:pic>
        <p:nvPicPr>
          <p:cNvPr id="16" name="Picture 15" descr="A picture containing indoor, computer, table, desk&#10;&#10;Description automatically generated">
            <a:extLst>
              <a:ext uri="{FF2B5EF4-FFF2-40B4-BE49-F238E27FC236}">
                <a16:creationId xmlns:a16="http://schemas.microsoft.com/office/drawing/2014/main" id="{3582D300-7C2B-41DE-A6B7-F9C954B5CB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83" t="28031" r="4977" b="15394"/>
          <a:stretch/>
        </p:blipFill>
        <p:spPr>
          <a:xfrm rot="5400000">
            <a:off x="2527027" y="4844584"/>
            <a:ext cx="1646498" cy="16008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7" t="18528" r="6902" b="15498"/>
          <a:stretch/>
        </p:blipFill>
        <p:spPr>
          <a:xfrm>
            <a:off x="8895015" y="4806871"/>
            <a:ext cx="1587271" cy="166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1649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2557" y="1941689"/>
            <a:ext cx="5237411" cy="420423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Step #1  Fix the blue </a:t>
            </a:r>
            <a:r>
              <a:rPr lang="en-US" sz="2000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edge.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en-US" sz="20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Before using </a:t>
            </a:r>
            <a:r>
              <a:rPr lang="en-US" sz="2000" b="1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en-US" sz="2000" b="1" u="sng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#1a</a:t>
            </a:r>
            <a:r>
              <a:rPr lang="en-US" sz="20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and </a:t>
            </a:r>
            <a:r>
              <a:rPr lang="en-US" sz="2000" b="1" u="sng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#1b</a:t>
            </a:r>
            <a:r>
              <a:rPr lang="en-US" sz="20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,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58775" indent="-358775">
              <a:lnSpc>
                <a:spcPct val="100000"/>
              </a:lnSpc>
              <a:spcAft>
                <a:spcPts val="0"/>
              </a:spcAft>
              <a:buNone/>
              <a:tabLst>
                <a:tab pos="358775" algn="l"/>
              </a:tabLst>
            </a:pP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sz="20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Place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the blue color </a:t>
            </a:r>
            <a:r>
              <a:rPr lang="en-US" sz="2000" dirty="0" err="1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centre</a:t>
            </a:r>
            <a:r>
              <a:rPr lang="en-US" sz="20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on the top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358775" indent="-358775">
              <a:lnSpc>
                <a:spcPct val="100000"/>
              </a:lnSpc>
              <a:spcAft>
                <a:spcPts val="0"/>
              </a:spcAft>
              <a:buNone/>
              <a:tabLst>
                <a:tab pos="358775" algn="l"/>
              </a:tabLst>
            </a:pP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Put the blue color</a:t>
            </a:r>
            <a:r>
              <a:rPr lang="en-US" sz="20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edge to the DOWN layer first.</a:t>
            </a:r>
          </a:p>
          <a:p>
            <a:pPr marL="358775" indent="-358775">
              <a:lnSpc>
                <a:spcPct val="100000"/>
              </a:lnSpc>
              <a:spcAft>
                <a:spcPts val="0"/>
              </a:spcAft>
              <a:buNone/>
              <a:tabLst>
                <a:tab pos="358775" algn="l"/>
              </a:tabLst>
            </a:pP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sz="20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U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se 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D, D’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or 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D2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to turn the cube into one of the situations 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below</a:t>
            </a:r>
            <a:r>
              <a:rPr lang="en-US" sz="20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.</a:t>
            </a:r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30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First Layer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5052" b="2894"/>
          <a:stretch/>
        </p:blipFill>
        <p:spPr>
          <a:xfrm>
            <a:off x="5795317" y="812590"/>
            <a:ext cx="5924370" cy="560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1812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2557" y="1941689"/>
            <a:ext cx="4644286" cy="420423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Step #2  Fix the blue color </a:t>
            </a: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(piece?)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which is at the corner</a:t>
            </a:r>
            <a:r>
              <a:rPr lang="en-US" altLang="zh-TW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58775" indent="-358775">
              <a:lnSpc>
                <a:spcPct val="100000"/>
              </a:lnSpc>
              <a:spcAft>
                <a:spcPts val="0"/>
              </a:spcAft>
              <a:buNone/>
            </a:pPr>
            <a:r>
              <a:rPr lang="en-US" sz="20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0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You can use the following formulas according to your situation.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en-US" sz="20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Before using  </a:t>
            </a:r>
            <a:r>
              <a:rPr lang="en-US" sz="2000" b="1" u="sng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#2a</a:t>
            </a:r>
            <a:r>
              <a:rPr lang="en-US" sz="20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and</a:t>
            </a:r>
            <a:r>
              <a:rPr lang="en-US" sz="2000" b="1" u="sng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#2b,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à"/>
            </a:pPr>
            <a:r>
              <a:rPr lang="en-US" sz="20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You should 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put the blue color </a:t>
            </a:r>
            <a:r>
              <a:rPr lang="en-US" altLang="zh-TW" sz="2000" dirty="0">
                <a:solidFill>
                  <a:srgbClr val="0070C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(piece?) 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 the right place using 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D, </a:t>
            </a:r>
            <a:r>
              <a:rPr lang="en-US" sz="2000" b="1" dirty="0" err="1">
                <a:solidFill>
                  <a:srgbClr val="FF0000"/>
                </a:solidFill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D’</a:t>
            </a:r>
            <a:r>
              <a:rPr lang="en-US" sz="2000" b="1" dirty="0" err="1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D2</a:t>
            </a:r>
            <a:r>
              <a:rPr lang="en-US" altLang="zh-TW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000" b="1" u="sng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#2a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R’ D’ R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000" b="1" u="sng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#2b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 D F’</a:t>
            </a:r>
            <a:b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31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First Layer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769" r="579"/>
          <a:stretch/>
        </p:blipFill>
        <p:spPr>
          <a:xfrm>
            <a:off x="5152768" y="544774"/>
            <a:ext cx="5223710" cy="612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282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2557" y="1941689"/>
            <a:ext cx="5006267" cy="4204232"/>
          </a:xfrm>
        </p:spPr>
        <p:txBody>
          <a:bodyPr>
            <a:normAutofit lnSpcReduction="10000"/>
          </a:bodyPr>
          <a:lstStyle/>
          <a:p>
            <a:pPr marL="0" lvl="0" indent="0" defTabSz="914400">
              <a:lnSpc>
                <a:spcPct val="110000"/>
              </a:lnSpc>
              <a:buNone/>
            </a:pPr>
            <a:r>
              <a:rPr lang="en-US" sz="2000" b="1" u="sng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#2c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R’ D R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D2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b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Put the blue color</a:t>
            </a:r>
            <a:r>
              <a:rPr lang="en-US" altLang="zh-TW" sz="2000" dirty="0">
                <a:solidFill>
                  <a:srgbClr val="0070C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(piece?)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in the right place using 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D, </a:t>
            </a:r>
            <a:r>
              <a:rPr lang="en-US" sz="2000" b="1" dirty="0" err="1">
                <a:solidFill>
                  <a:srgbClr val="FF0000"/>
                </a:solidFill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D’</a:t>
            </a:r>
            <a:r>
              <a:rPr lang="en-US" sz="2000" b="1" dirty="0" err="1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D2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b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</a:br>
            <a:r>
              <a:rPr lang="en-US" sz="2000" dirty="0"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000" dirty="0"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 Move</a:t>
            </a:r>
            <a:r>
              <a:rPr lang="en-US" sz="2000" b="1" dirty="0"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sz="2000" b="1" u="sng" dirty="0"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#</a:t>
            </a:r>
            <a:r>
              <a:rPr lang="en-US" sz="2000" b="1" u="sng" dirty="0" err="1"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2a</a:t>
            </a:r>
            <a:r>
              <a:rPr lang="en-US" altLang="zh-TW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000" b="1" u="sng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</a:pPr>
            <a:endParaRPr lang="en-US" sz="2000" b="1" u="sng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</a:pPr>
            <a:endParaRPr lang="en-US" sz="2000" b="1" u="sng" dirty="0"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</a:pPr>
            <a:r>
              <a:rPr lang="en-US" sz="2000" b="1" u="sng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#2d</a:t>
            </a:r>
            <a:r>
              <a:rPr lang="en-US" sz="2000" b="1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 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R’ D2 R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</a:pP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000" dirty="0"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Put the blue color</a:t>
            </a:r>
            <a:r>
              <a:rPr lang="en-US" altLang="zh-TW" sz="2000" dirty="0">
                <a:solidFill>
                  <a:srgbClr val="0070C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(piece?)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in the right place using 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D, </a:t>
            </a:r>
            <a:r>
              <a:rPr lang="en-US" sz="2000" b="1" dirty="0" err="1">
                <a:solidFill>
                  <a:srgbClr val="FF0000"/>
                </a:solidFill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D’</a:t>
            </a:r>
            <a:r>
              <a:rPr lang="en-US" sz="2000" b="1" dirty="0" err="1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D2</a:t>
            </a:r>
            <a:r>
              <a:rPr lang="en-US" altLang="zh-TW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 </a:t>
            </a:r>
            <a:endParaRPr lang="en-US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à"/>
            </a:pPr>
            <a:r>
              <a:rPr lang="en-US" sz="2000" dirty="0"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Move </a:t>
            </a:r>
            <a:r>
              <a:rPr lang="en-US" sz="2000" b="1" u="sng" dirty="0"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#2a</a:t>
            </a:r>
            <a:r>
              <a:rPr lang="en-US" sz="2000" dirty="0"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, </a:t>
            </a:r>
            <a:r>
              <a:rPr lang="en-US" sz="2000" b="1" u="sng" dirty="0"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#2b</a:t>
            </a:r>
            <a:r>
              <a:rPr lang="en-US" sz="2000" dirty="0"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 or  </a:t>
            </a:r>
            <a:r>
              <a:rPr lang="en-US" sz="2000" b="1" u="sng" dirty="0"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#</a:t>
            </a:r>
            <a:r>
              <a:rPr lang="en-US" sz="2000" b="1" u="sng" dirty="0" err="1"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2c</a:t>
            </a:r>
            <a:r>
              <a:rPr lang="en-US" sz="2000" dirty="0">
                <a:latin typeface="Calibri" panose="020F0502020204030204" pitchFamily="34" charset="0"/>
                <a:ea typeface="DFKai-SB" panose="03000509000000000000" pitchFamily="65" charset="-120"/>
                <a:cs typeface="Times New Roman" panose="02020603050405020304" pitchFamily="18" charset="0"/>
              </a:rPr>
              <a:t> respectively</a:t>
            </a:r>
            <a:r>
              <a:rPr lang="en-US" altLang="zh-TW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000" dirty="0">
              <a:latin typeface="Calibri" panose="020F0502020204030204" pitchFamily="34" charset="0"/>
              <a:ea typeface="DFKai-SB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</a:pPr>
            <a:endParaRPr lang="en-US" sz="2000" dirty="0">
              <a:latin typeface="Calibri" panose="020F0502020204030204" pitchFamily="34" charset="0"/>
              <a:ea typeface="DFKai-SB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</a:pP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Repeat  </a:t>
            </a:r>
            <a:r>
              <a:rPr lang="en-US" sz="2000" b="1" u="sng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#2a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000" b="1" u="sng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#2b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2000" b="1" u="sng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#2c</a:t>
            </a:r>
            <a:r>
              <a:rPr lang="en-US" sz="20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or </a:t>
            </a:r>
            <a:r>
              <a:rPr lang="en-US" sz="2000" b="1" u="sng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#2</a:t>
            </a:r>
            <a:r>
              <a:rPr lang="en-US" sz="2000" b="1" u="sng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d</a:t>
            </a:r>
            <a:r>
              <a:rPr lang="en-US" sz="2000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for each of the 4 faces, you will finish the first layer.</a:t>
            </a:r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32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First Layer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0649" y="1251802"/>
            <a:ext cx="5238750" cy="21621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3B24E2-82D5-4A77-9BEC-9ECDD6FC384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143006"/>
            <a:ext cx="1348740" cy="127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505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69631" y="558745"/>
            <a:ext cx="3306150" cy="1114266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33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Second Layer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769" y="1871698"/>
            <a:ext cx="4940967" cy="46562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401" y="1871699"/>
            <a:ext cx="5383427" cy="24077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26400" y="5215217"/>
            <a:ext cx="53834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56360D"/>
                </a:solidFill>
              </a:rPr>
              <a:t>Relax! </a:t>
            </a:r>
          </a:p>
          <a:p>
            <a:r>
              <a:rPr lang="en-US" sz="2400" dirty="0">
                <a:solidFill>
                  <a:srgbClr val="56360D"/>
                </a:solidFill>
              </a:rPr>
              <a:t>It’s OKAY as long as they are at the spot.  </a:t>
            </a:r>
            <a:br>
              <a:rPr lang="en-US" sz="2400" dirty="0">
                <a:solidFill>
                  <a:srgbClr val="56360D"/>
                </a:solidFill>
              </a:rPr>
            </a:br>
            <a:r>
              <a:rPr lang="en-US" sz="2400" dirty="0">
                <a:solidFill>
                  <a:srgbClr val="56360D"/>
                </a:solidFill>
              </a:rPr>
              <a:t>We will fix the </a:t>
            </a:r>
            <a:r>
              <a:rPr lang="en-US" sz="2400" dirty="0" err="1">
                <a:solidFill>
                  <a:srgbClr val="56360D"/>
                </a:solidFill>
              </a:rPr>
              <a:t>colour</a:t>
            </a:r>
            <a:r>
              <a:rPr lang="en-US" sz="2400" dirty="0">
                <a:solidFill>
                  <a:srgbClr val="56360D"/>
                </a:solidFill>
              </a:rPr>
              <a:t> later at Step #7</a:t>
            </a:r>
            <a:r>
              <a:rPr lang="en-US" altLang="zh-TW" sz="2400" dirty="0">
                <a:solidFill>
                  <a:srgbClr val="56360D"/>
                </a:solidFill>
              </a:rPr>
              <a:t>.</a:t>
            </a:r>
            <a:endParaRPr lang="en-US" sz="2400" dirty="0">
              <a:solidFill>
                <a:srgbClr val="5636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7456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678" y="1944005"/>
            <a:ext cx="5493598" cy="248618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34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Third Layer - Corner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5775" y="459402"/>
            <a:ext cx="3532340" cy="12828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6712" y="1954940"/>
            <a:ext cx="5294603" cy="24752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83485" y="4673910"/>
            <a:ext cx="79289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56360D"/>
                </a:solidFill>
              </a:rPr>
              <a:t>Situations for Step #5</a:t>
            </a:r>
          </a:p>
          <a:p>
            <a:r>
              <a:rPr lang="en-US" sz="2400" dirty="0">
                <a:solidFill>
                  <a:srgbClr val="00B050"/>
                </a:solidFill>
              </a:rPr>
              <a:t>One </a:t>
            </a:r>
            <a:r>
              <a:rPr lang="en-US" sz="2400" b="1" dirty="0">
                <a:solidFill>
                  <a:srgbClr val="00B050"/>
                </a:solidFill>
              </a:rPr>
              <a:t>GREEN</a:t>
            </a:r>
            <a:r>
              <a:rPr lang="en-US" sz="2400" dirty="0">
                <a:solidFill>
                  <a:srgbClr val="56360D"/>
                </a:solidFill>
              </a:rPr>
              <a:t>: Place on the top right and move Step #5.</a:t>
            </a:r>
          </a:p>
          <a:p>
            <a:r>
              <a:rPr lang="en-US" sz="2400" dirty="0">
                <a:solidFill>
                  <a:srgbClr val="00B050"/>
                </a:solidFill>
              </a:rPr>
              <a:t>Two </a:t>
            </a:r>
            <a:r>
              <a:rPr lang="en-US" sz="2400" b="1" dirty="0">
                <a:solidFill>
                  <a:srgbClr val="00B050"/>
                </a:solidFill>
              </a:rPr>
              <a:t>ADJACENT GREENS</a:t>
            </a:r>
            <a:r>
              <a:rPr lang="en-US" sz="2400" dirty="0">
                <a:solidFill>
                  <a:srgbClr val="56360D"/>
                </a:solidFill>
              </a:rPr>
              <a:t>: Place on the left side and mover Step #5.</a:t>
            </a:r>
          </a:p>
          <a:p>
            <a:r>
              <a:rPr lang="en-US" sz="2400" dirty="0">
                <a:solidFill>
                  <a:srgbClr val="56360D"/>
                </a:solidFill>
              </a:rPr>
              <a:t>Others: Proceed to Step #5 directly.</a:t>
            </a:r>
          </a:p>
        </p:txBody>
      </p:sp>
    </p:spTree>
    <p:extLst>
      <p:ext uri="{BB962C8B-B14F-4D97-AF65-F5344CB8AC3E}">
        <p14:creationId xmlns:p14="http://schemas.microsoft.com/office/powerpoint/2010/main" val="16222309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435" b="2112"/>
          <a:stretch/>
        </p:blipFill>
        <p:spPr>
          <a:xfrm>
            <a:off x="282678" y="2284083"/>
            <a:ext cx="5183022" cy="284106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35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Third Layer - Edge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767" y="436918"/>
            <a:ext cx="3765450" cy="13579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8992" y="2849036"/>
            <a:ext cx="6278449" cy="22761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35308" y="5674696"/>
            <a:ext cx="37273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56360D"/>
                </a:solidFill>
              </a:rPr>
              <a:t>Congratulations!</a:t>
            </a:r>
          </a:p>
        </p:txBody>
      </p:sp>
    </p:spTree>
    <p:extLst>
      <p:ext uri="{BB962C8B-B14F-4D97-AF65-F5344CB8AC3E}">
        <p14:creationId xmlns:p14="http://schemas.microsoft.com/office/powerpoint/2010/main" val="15146761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HKMU undergraduate </a:t>
            </a:r>
            <a:r>
              <a:rPr lang="en-US" dirty="0" err="1"/>
              <a:t>programmes</a:t>
            </a:r>
            <a:r>
              <a:rPr lang="en-US" dirty="0"/>
              <a:t>, STEAM Scheme,</a:t>
            </a:r>
          </a:p>
          <a:p>
            <a:r>
              <a:rPr lang="en-US" dirty="0"/>
              <a:t>The </a:t>
            </a:r>
            <a:r>
              <a:rPr lang="en-US" dirty="0" err="1"/>
              <a:t>CUBrodic</a:t>
            </a:r>
            <a:r>
              <a:rPr lang="en-US" dirty="0"/>
              <a:t> Table module</a:t>
            </a:r>
          </a:p>
          <a:p>
            <a:r>
              <a:rPr lang="en-US" dirty="0"/>
              <a:t>3D printing a Rubik’s cube using the </a:t>
            </a:r>
            <a:r>
              <a:rPr lang="en-US" dirty="0" err="1"/>
              <a:t>FlashPrint</a:t>
            </a:r>
            <a:r>
              <a:rPr lang="en-US" dirty="0"/>
              <a:t> software</a:t>
            </a:r>
          </a:p>
          <a:p>
            <a:r>
              <a:rPr lang="en-US" dirty="0"/>
              <a:t>Assembling a Rubik’s cube </a:t>
            </a:r>
          </a:p>
          <a:p>
            <a:r>
              <a:rPr lang="en-US" dirty="0"/>
              <a:t>Solving a Rubik’s cube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36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Hope you have enjoyed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4" t="15098" r="4103" b="33922"/>
          <a:stretch/>
        </p:blipFill>
        <p:spPr>
          <a:xfrm>
            <a:off x="9572977" y="4285811"/>
            <a:ext cx="2303404" cy="231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0275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3x3 Rubik’s Cube 3D printing file (in the </a:t>
            </a:r>
            <a:r>
              <a:rPr lang="en-US" dirty="0" err="1"/>
              <a:t>STL</a:t>
            </a:r>
            <a:r>
              <a:rPr lang="en-US" dirty="0"/>
              <a:t> format)</a:t>
            </a:r>
          </a:p>
          <a:p>
            <a:r>
              <a:rPr lang="en-US" altLang="zh-TW" dirty="0"/>
              <a:t>Re-run of this workshop</a:t>
            </a:r>
          </a:p>
          <a:p>
            <a:r>
              <a:rPr lang="en-US" dirty="0"/>
              <a:t>Coming workshops- </a:t>
            </a:r>
          </a:p>
          <a:p>
            <a:pPr lvl="1"/>
            <a:r>
              <a:rPr lang="en-US" dirty="0"/>
              <a:t>Making of the holder for a Rubik’s cube</a:t>
            </a:r>
          </a:p>
          <a:p>
            <a:pPr lvl="1"/>
            <a:r>
              <a:rPr lang="en-US" dirty="0"/>
              <a:t>Online Student Workshops</a:t>
            </a:r>
          </a:p>
          <a:p>
            <a:pPr lvl="1"/>
            <a:r>
              <a:rPr lang="en-US" dirty="0"/>
              <a:t>Online Pedagogy Workshops</a:t>
            </a:r>
          </a:p>
          <a:p>
            <a:pPr lvl="1"/>
            <a:r>
              <a:rPr lang="en-US" altLang="zh-TW" dirty="0"/>
              <a:t>Other workshops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37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Hope you take them back to your colleagues / students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92831" y="3191371"/>
            <a:ext cx="2652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QR code on </a:t>
            </a:r>
            <a:br>
              <a:rPr lang="en-US" sz="2400" dirty="0"/>
            </a:br>
            <a:r>
              <a:rPr lang="en-US" sz="2400" dirty="0"/>
              <a:t>Activity Book P.8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84974D2-C5A6-497B-BE49-C1CA0B28A71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198673" y="1376806"/>
            <a:ext cx="1582103" cy="158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4696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2557" y="1804654"/>
            <a:ext cx="7739685" cy="4204232"/>
          </a:xfrm>
        </p:spPr>
        <p:txBody>
          <a:bodyPr>
            <a:normAutofit/>
          </a:bodyPr>
          <a:lstStyle/>
          <a:p>
            <a:r>
              <a:rPr lang="en-US" sz="2800" dirty="0"/>
              <a:t>Drawing in Solid</a:t>
            </a:r>
            <a:r>
              <a:rPr lang="en-US" altLang="zh-TW" sz="2800" dirty="0"/>
              <a:t>Works</a:t>
            </a:r>
          </a:p>
          <a:p>
            <a:r>
              <a:rPr lang="en-US" sz="2800" dirty="0"/>
              <a:t>3D-printed holders will be made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38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556" y="459402"/>
            <a:ext cx="11549368" cy="1312953"/>
          </a:xfrm>
        </p:spPr>
        <p:txBody>
          <a:bodyPr>
            <a:normAutofit fontScale="90000"/>
          </a:bodyPr>
          <a:lstStyle/>
          <a:p>
            <a:r>
              <a:rPr lang="en-US" dirty="0"/>
              <a:t>Coming workshop - Making of the holder for a Rubik’s cube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16" r="7473" b="8824"/>
          <a:stretch/>
        </p:blipFill>
        <p:spPr>
          <a:xfrm>
            <a:off x="1469694" y="3671918"/>
            <a:ext cx="2752758" cy="26600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7" t="18628" r="11656" b="20980"/>
          <a:stretch/>
        </p:blipFill>
        <p:spPr>
          <a:xfrm>
            <a:off x="4743221" y="3683950"/>
            <a:ext cx="2601774" cy="26360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3" t="8627" r="343" b="5490"/>
          <a:stretch/>
        </p:blipFill>
        <p:spPr>
          <a:xfrm>
            <a:off x="8069362" y="1994516"/>
            <a:ext cx="3953304" cy="25463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6" t="27647" r="2990" b="17451"/>
          <a:stretch/>
        </p:blipFill>
        <p:spPr>
          <a:xfrm>
            <a:off x="8522903" y="4859329"/>
            <a:ext cx="3025588" cy="1460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0991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42682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593E17"/>
                </a:solidFill>
                <a:latin typeface="Myriad Pro" panose="020B0503030403020204" pitchFamily="34" charset="0"/>
                <a:ea typeface="Adobe 黑体 Std R" pitchFamily="34" charset="-128"/>
              </a:rPr>
              <a:t>If you are interested…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721685"/>
            <a:ext cx="8596668" cy="3001382"/>
          </a:xfrm>
        </p:spPr>
        <p:txBody>
          <a:bodyPr>
            <a:normAutofit/>
          </a:bodyPr>
          <a:lstStyle/>
          <a:p>
            <a:r>
              <a:rPr lang="pt-BR" sz="3200" dirty="0"/>
              <a:t>Enquiry: (852) 2768 6804</a:t>
            </a:r>
          </a:p>
          <a:p>
            <a:endParaRPr lang="pt-BR" sz="3200" dirty="0"/>
          </a:p>
          <a:p>
            <a:r>
              <a:rPr lang="pt-BR" sz="3200" dirty="0"/>
              <a:t>Fax: (852) 2789 1170</a:t>
            </a:r>
          </a:p>
          <a:p>
            <a:pPr marL="0" indent="0">
              <a:buNone/>
            </a:pPr>
            <a:endParaRPr lang="pt-BR" sz="3200" dirty="0"/>
          </a:p>
          <a:p>
            <a:r>
              <a:rPr lang="pt-BR" sz="3200" dirty="0"/>
              <a:t>Email: </a:t>
            </a:r>
            <a:r>
              <a:rPr lang="pt-BR" sz="3200" dirty="0">
                <a:hlinkClick r:id="rId2"/>
              </a:rPr>
              <a:t>steam@hkmu.edu.hk</a:t>
            </a:r>
            <a:endParaRPr lang="pt-BR" sz="32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6DCD4-1514-4991-B3C3-8A2323286180}" type="slidenum">
              <a:rPr lang="en-HK" smtClean="0"/>
              <a:t>39</a:t>
            </a:fld>
            <a:endParaRPr lang="en-HK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4" y="1808711"/>
            <a:ext cx="9107171" cy="43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63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B18548-E67B-48CA-A027-5DE7C63C6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8B72-9332-4FAA-9FCA-3EDC97A01255}" type="slidenum">
              <a:rPr lang="en-US" smtClean="0"/>
              <a:t>4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8CFD0F9-56B3-4D6F-947E-BF7BC08F19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Key Learning Areas (KLA)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FBF64E9F-28EC-42FD-8A1B-D57E45BF904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7134750"/>
              </p:ext>
            </p:extLst>
          </p:nvPr>
        </p:nvGraphicFramePr>
        <p:xfrm>
          <a:off x="487828" y="1536575"/>
          <a:ext cx="11260477" cy="47880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681215">
                  <a:extLst>
                    <a:ext uri="{9D8B030D-6E8A-4147-A177-3AD203B41FA5}">
                      <a16:colId xmlns:a16="http://schemas.microsoft.com/office/drawing/2014/main" val="239979103"/>
                    </a:ext>
                  </a:extLst>
                </a:gridCol>
                <a:gridCol w="2525064">
                  <a:extLst>
                    <a:ext uri="{9D8B030D-6E8A-4147-A177-3AD203B41FA5}">
                      <a16:colId xmlns:a16="http://schemas.microsoft.com/office/drawing/2014/main" val="4052436489"/>
                    </a:ext>
                  </a:extLst>
                </a:gridCol>
                <a:gridCol w="3343301">
                  <a:extLst>
                    <a:ext uri="{9D8B030D-6E8A-4147-A177-3AD203B41FA5}">
                      <a16:colId xmlns:a16="http://schemas.microsoft.com/office/drawing/2014/main" val="2673220123"/>
                    </a:ext>
                  </a:extLst>
                </a:gridCol>
                <a:gridCol w="2397656">
                  <a:extLst>
                    <a:ext uri="{9D8B030D-6E8A-4147-A177-3AD203B41FA5}">
                      <a16:colId xmlns:a16="http://schemas.microsoft.com/office/drawing/2014/main" val="3680949988"/>
                    </a:ext>
                  </a:extLst>
                </a:gridCol>
                <a:gridCol w="2313241">
                  <a:extLst>
                    <a:ext uri="{9D8B030D-6E8A-4147-A177-3AD203B41FA5}">
                      <a16:colId xmlns:a16="http://schemas.microsoft.com/office/drawing/2014/main" val="2889509967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Unit</a:t>
                      </a:r>
                      <a:endParaRPr lang="en-US" sz="1100" b="1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Science</a:t>
                      </a:r>
                      <a:endParaRPr lang="en-US" sz="1100" b="1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Technology / Engineering</a:t>
                      </a:r>
                      <a:endParaRPr lang="en-US" sz="1100" b="1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Arts</a:t>
                      </a:r>
                      <a:endParaRPr lang="en-US" sz="1100" b="1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Mathematics</a:t>
                      </a:r>
                      <a:endParaRPr lang="en-US" sz="1100" b="1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 anchor="ctr"/>
                </a:tc>
                <a:extLst>
                  <a:ext uri="{0D108BD9-81ED-4DB2-BD59-A6C34878D82A}">
                    <a16:rowId xmlns:a16="http://schemas.microsoft.com/office/drawing/2014/main" val="2688868373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1</a:t>
                      </a:r>
                      <a:endParaRPr lang="en-US" sz="1100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0"/>
                        </a:spcBef>
                        <a:spcAft>
                          <a:spcPts val="60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5750" marR="0" lvl="0" indent="-28575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Hardware and software (TK1.1)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Appropriate choice and use of tools, equipment and machines for realisation of design solution (TK5.10)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 </a:t>
                      </a:r>
                      <a:endParaRPr lang="en-US" sz="1100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 </a:t>
                      </a:r>
                      <a:endParaRPr lang="en-US" sz="1100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/>
                </a:tc>
                <a:extLst>
                  <a:ext uri="{0D108BD9-81ED-4DB2-BD59-A6C34878D82A}">
                    <a16:rowId xmlns:a16="http://schemas.microsoft.com/office/drawing/2014/main" val="1524100925"/>
                  </a:ext>
                </a:extLst>
              </a:tr>
              <a:tr h="1296000">
                <a:tc>
                  <a:txBody>
                    <a:bodyPr/>
                    <a:lstStyle/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2</a:t>
                      </a:r>
                      <a:endParaRPr lang="en-US" sz="1100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0"/>
                        </a:spcBef>
                        <a:spcAft>
                          <a:spcPts val="60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5750" marR="0" lvl="0" indent="-28575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Hardware and software (TK1.1)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Production process in various fields (TK6.3)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Information processing and information processing tools (TK16.3)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Computer-aided manufacturing (TE7.4)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 </a:t>
                      </a:r>
                      <a:endParaRPr lang="en-US" sz="1100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 </a:t>
                      </a:r>
                      <a:endParaRPr lang="en-US" sz="1100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/>
                </a:tc>
                <a:extLst>
                  <a:ext uri="{0D108BD9-81ED-4DB2-BD59-A6C34878D82A}">
                    <a16:rowId xmlns:a16="http://schemas.microsoft.com/office/drawing/2014/main" val="947162379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3</a:t>
                      </a:r>
                      <a:endParaRPr lang="en-US" sz="1100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/>
                </a:tc>
                <a:tc>
                  <a:txBody>
                    <a:bodyPr/>
                    <a:lstStyle/>
                    <a:p>
                      <a:pPr marL="285750" marR="0" lvl="0" indent="-28575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Atoms and elements (SJ13.1)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Periodic Table (SJ13.2)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0165">
                        <a:spcBef>
                          <a:spcPts val="1000"/>
                        </a:spcBef>
                        <a:spcAft>
                          <a:spcPts val="60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228600" algn="l"/>
                        </a:tabLst>
                      </a:pPr>
                      <a:endParaRPr lang="en-US" sz="1100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 </a:t>
                      </a:r>
                      <a:endParaRPr lang="en-US" sz="1100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/>
                </a:tc>
                <a:extLst>
                  <a:ext uri="{0D108BD9-81ED-4DB2-BD59-A6C34878D82A}">
                    <a16:rowId xmlns:a16="http://schemas.microsoft.com/office/drawing/2014/main" val="2897230598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4</a:t>
                      </a:r>
                      <a:endParaRPr lang="en-US" sz="1100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0"/>
                        </a:spcBef>
                        <a:spcAft>
                          <a:spcPts val="60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5750" marR="0" lvl="0" indent="-28575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  <a:defRPr/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computer-aided design, colour, font, composition and structure of graph(s), decoration, creativity</a:t>
                      </a:r>
                    </a:p>
                  </a:txBody>
                  <a:tcPr marL="54343" marR="54343" marT="0" marB="0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10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228600" algn="l"/>
                        </a:tabLst>
                      </a:pPr>
                      <a:endParaRPr lang="en-US" sz="1100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/>
                </a:tc>
                <a:extLst>
                  <a:ext uri="{0D108BD9-81ED-4DB2-BD59-A6C34878D82A}">
                    <a16:rowId xmlns:a16="http://schemas.microsoft.com/office/drawing/2014/main" val="1959285830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5</a:t>
                      </a:r>
                      <a:endParaRPr lang="en-US" sz="1100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0"/>
                        </a:spcBef>
                        <a:spcAft>
                          <a:spcPts val="60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 </a:t>
                      </a:r>
                      <a:endParaRPr lang="en-US" sz="1100" dirty="0">
                        <a:effectLst/>
                        <a:latin typeface="+mj-lt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54343" marR="54343" marT="0" marB="0"/>
                </a:tc>
                <a:tc>
                  <a:txBody>
                    <a:bodyPr/>
                    <a:lstStyle/>
                    <a:p>
                      <a:pPr marL="285750" marR="0" lvl="0" indent="-28575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Permutations and combinations (MS15.1 – MS 15.5)</a:t>
                      </a:r>
                    </a:p>
                  </a:txBody>
                  <a:tcPr marL="54343" marR="54343" marT="0" marB="0"/>
                </a:tc>
                <a:extLst>
                  <a:ext uri="{0D108BD9-81ED-4DB2-BD59-A6C34878D82A}">
                    <a16:rowId xmlns:a16="http://schemas.microsoft.com/office/drawing/2014/main" val="18169526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0896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0" y="2713039"/>
            <a:ext cx="10972800" cy="114300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b="1" dirty="0">
                <a:ln/>
                <a:solidFill>
                  <a:schemeClr val="accent4"/>
                </a:solidFill>
                <a:latin typeface="+mn-lt"/>
              </a:rPr>
              <a:t>Thank you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40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541899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557" y="1941689"/>
            <a:ext cx="10972800" cy="4204232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2400" dirty="0"/>
              <a:t>A teacher’s guide</a:t>
            </a:r>
          </a:p>
          <a:p>
            <a:pPr>
              <a:spcAft>
                <a:spcPts val="600"/>
              </a:spcAft>
            </a:pPr>
            <a:r>
              <a:rPr lang="en-US" sz="2400" dirty="0"/>
              <a:t>PowerPoint files for teaching</a:t>
            </a:r>
          </a:p>
          <a:p>
            <a:pPr>
              <a:spcAft>
                <a:spcPts val="600"/>
              </a:spcAft>
            </a:pPr>
            <a:r>
              <a:rPr lang="en-US" sz="2400" dirty="0"/>
              <a:t>Learning Materials</a:t>
            </a:r>
          </a:p>
          <a:p>
            <a:pPr lvl="1">
              <a:spcAft>
                <a:spcPts val="600"/>
              </a:spcAft>
            </a:pPr>
            <a:r>
              <a:rPr lang="en-US" sz="2400" dirty="0"/>
              <a:t>Notes and activity sheets for students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-14747" y="6415548"/>
            <a:ext cx="594852" cy="365125"/>
          </a:xfrm>
        </p:spPr>
        <p:txBody>
          <a:bodyPr anchor="ctr">
            <a:normAutofit lnSpcReduction="10000"/>
          </a:bodyPr>
          <a:lstStyle/>
          <a:p>
            <a:pPr>
              <a:spcAft>
                <a:spcPts val="600"/>
              </a:spcAft>
            </a:pPr>
            <a:fld id="{AEB18B72-9332-4FAA-9FCA-3EDC97A01255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2558" y="459404"/>
            <a:ext cx="9200420" cy="1312953"/>
          </a:xfrm>
        </p:spPr>
        <p:txBody>
          <a:bodyPr anchor="ctr">
            <a:normAutofit/>
          </a:bodyPr>
          <a:lstStyle/>
          <a:p>
            <a:r>
              <a:rPr lang="en-US" dirty="0"/>
              <a:t>Teaching Material Package</a:t>
            </a:r>
          </a:p>
        </p:txBody>
      </p:sp>
    </p:spTree>
    <p:extLst>
      <p:ext uri="{BB962C8B-B14F-4D97-AF65-F5344CB8AC3E}">
        <p14:creationId xmlns:p14="http://schemas.microsoft.com/office/powerpoint/2010/main" val="2227451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E7A0ED9-102E-488E-BAF9-34FB229BCA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There are five units in this module. They are…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Engineering: Mechanism and Design of a Rubik’s Cube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Technology: 3D Modelling and Printing a Rubik's Cube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Science: Elements, Atoms and Periodic Table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Art: Design Stickers for Decorating a Rubik’s Cube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Mathematics: Rubik's Cube Solver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E63B362-0138-4C7F-8002-12CCB6974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8B72-9332-4FAA-9FCA-3EDC97A01255}" type="slidenum">
              <a:rPr lang="en-US" smtClean="0"/>
              <a:t>6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37C0AA1-90C3-4F93-B630-DBD772A03D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Module</a:t>
            </a:r>
          </a:p>
        </p:txBody>
      </p:sp>
    </p:spTree>
    <p:extLst>
      <p:ext uri="{BB962C8B-B14F-4D97-AF65-F5344CB8AC3E}">
        <p14:creationId xmlns:p14="http://schemas.microsoft.com/office/powerpoint/2010/main" val="3079956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962" y="272606"/>
            <a:ext cx="5000635" cy="704157"/>
          </a:xfrm>
        </p:spPr>
        <p:txBody>
          <a:bodyPr>
            <a:normAutofit/>
          </a:bodyPr>
          <a:lstStyle/>
          <a:p>
            <a:pPr algn="l"/>
            <a:r>
              <a:rPr lang="en-US" altLang="zh-TW" sz="2800" dirty="0" err="1">
                <a:solidFill>
                  <a:schemeClr val="accent3">
                    <a:lumMod val="75000"/>
                  </a:schemeClr>
                </a:solidFill>
                <a:latin typeface="Helvetica LT Std" panose="020B0504020202020204" pitchFamily="34" charset="0"/>
              </a:rPr>
              <a:t>CUBrodic</a:t>
            </a:r>
            <a:r>
              <a:rPr lang="en-US" altLang="zh-TW" sz="2800" dirty="0">
                <a:solidFill>
                  <a:schemeClr val="accent3">
                    <a:lumMod val="75000"/>
                  </a:schemeClr>
                </a:solidFill>
                <a:latin typeface="Helvetica LT Std" panose="020B0504020202020204" pitchFamily="34" charset="0"/>
              </a:rPr>
              <a:t> Table</a:t>
            </a:r>
            <a:endParaRPr lang="zh-TW" altLang="en-US" sz="2800" dirty="0">
              <a:solidFill>
                <a:schemeClr val="accent3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t>7</a:t>
            </a:fld>
            <a:endParaRPr lang="zh-HK" altLang="en-US"/>
          </a:p>
        </p:txBody>
      </p:sp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349962" y="5930536"/>
            <a:ext cx="7322289" cy="766077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accent2">
                    <a:lumMod val="40000"/>
                    <a:lumOff val="60000"/>
                  </a:schemeClr>
                </a:solidFill>
                <a:latin typeface="Century Gothic" panose="020B0502020202020204" pitchFamily="34" charset="0"/>
              </a:rPr>
              <a:t>Jockey Club STEAM Education Resources Sharing Scheme</a:t>
            </a:r>
          </a:p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accent2">
                    <a:lumMod val="40000"/>
                    <a:lumOff val="60000"/>
                  </a:schemeClr>
                </a:solidFill>
                <a:latin typeface="Century Gothic" panose="020B0502020202020204" pitchFamily="34" charset="0"/>
              </a:rPr>
              <a:t>Third Edition July 2020</a:t>
            </a:r>
            <a:endParaRPr lang="zh-TW" altLang="en-US" sz="1400" kern="2000" dirty="0">
              <a:solidFill>
                <a:schemeClr val="accent2">
                  <a:lumMod val="40000"/>
                  <a:lumOff val="6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349962" y="905717"/>
            <a:ext cx="885935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34000">
                      <a:srgbClr val="56360D"/>
                    </a:gs>
                    <a:gs pos="90000">
                      <a:srgbClr val="E9C561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3D Printing </a:t>
            </a:r>
            <a:br>
              <a:rPr lang="en-US" altLang="zh-HK" sz="5400" dirty="0">
                <a:gradFill>
                  <a:gsLst>
                    <a:gs pos="34000">
                      <a:srgbClr val="56360D"/>
                    </a:gs>
                    <a:gs pos="90000">
                      <a:srgbClr val="E9C561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</a:br>
            <a:r>
              <a:rPr lang="en-US" altLang="zh-HK" sz="5400" dirty="0">
                <a:gradFill>
                  <a:gsLst>
                    <a:gs pos="34000">
                      <a:srgbClr val="56360D"/>
                    </a:gs>
                    <a:gs pos="90000">
                      <a:srgbClr val="E9C561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Techniques Sharing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900703-583A-4937-A5F4-3537711304C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0025" y="4097209"/>
            <a:ext cx="1964451" cy="17484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9697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2588AC2-507F-4330-862A-ECDBD6C4E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3D print pieces is a long process involving many steps: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Use a 3D modelling software, SolidWorks, to build the 3D models of components and pieces.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The 3D model is output as a specific file format called “</a:t>
            </a:r>
            <a:r>
              <a:rPr lang="en-US" sz="2400" dirty="0" err="1"/>
              <a:t>STL</a:t>
            </a:r>
            <a:r>
              <a:rPr lang="en-US" sz="2400" dirty="0"/>
              <a:t>”.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Use </a:t>
            </a:r>
            <a:r>
              <a:rPr lang="en-US" sz="2400" dirty="0" err="1"/>
              <a:t>FlashPrint</a:t>
            </a:r>
            <a:r>
              <a:rPr lang="en-US" sz="2400" dirty="0"/>
              <a:t>, a 3D printing software, to instruct the 3D printer to do 3D printing for us.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Configure the 3D printer and print out the pieces.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1344A3-A9AC-4190-B98A-298A40882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7D85595-2FAE-4E56-A491-DFF037E1B7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Process</a:t>
            </a:r>
          </a:p>
        </p:txBody>
      </p:sp>
    </p:spTree>
    <p:extLst>
      <p:ext uri="{BB962C8B-B14F-4D97-AF65-F5344CB8AC3E}">
        <p14:creationId xmlns:p14="http://schemas.microsoft.com/office/powerpoint/2010/main" val="1283117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Operation of the </a:t>
            </a:r>
            <a:r>
              <a:rPr lang="en-US" dirty="0" err="1"/>
              <a:t>FlashPrint</a:t>
            </a:r>
            <a:r>
              <a:rPr lang="en-US" dirty="0"/>
              <a:t> Software</a:t>
            </a:r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2806" y="1509026"/>
            <a:ext cx="7020000" cy="480345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52807" y="6411339"/>
            <a:ext cx="39118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1.  Load your </a:t>
            </a:r>
            <a:r>
              <a:rPr lang="en-US" dirty="0" err="1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stl</a:t>
            </a:r>
            <a:r>
              <a:rPr lang="en-US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file by pressing ‘’Load’’.</a:t>
            </a:r>
          </a:p>
        </p:txBody>
      </p:sp>
    </p:spTree>
    <p:extLst>
      <p:ext uri="{BB962C8B-B14F-4D97-AF65-F5344CB8AC3E}">
        <p14:creationId xmlns:p14="http://schemas.microsoft.com/office/powerpoint/2010/main" val="15573199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1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自訂 2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7D5721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2975</TotalTime>
  <Words>1403</Words>
  <Application>Microsoft Office PowerPoint</Application>
  <PresentationFormat>Widescreen</PresentationFormat>
  <Paragraphs>394</Paragraphs>
  <Slides>40</Slides>
  <Notes>8</Notes>
  <HiddenSlides>1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2" baseType="lpstr">
      <vt:lpstr>Helvetica LT Std</vt:lpstr>
      <vt:lpstr>Microsoft JhengHei</vt:lpstr>
      <vt:lpstr>Myriad Pro</vt:lpstr>
      <vt:lpstr>Abadi</vt:lpstr>
      <vt:lpstr>Arial</vt:lpstr>
      <vt:lpstr>Calibri</vt:lpstr>
      <vt:lpstr>Cambria Math</vt:lpstr>
      <vt:lpstr>Century Gothic</vt:lpstr>
      <vt:lpstr>Symbol</vt:lpstr>
      <vt:lpstr>Times New Roman</vt:lpstr>
      <vt:lpstr>Wingdings</vt:lpstr>
      <vt:lpstr>Office 佈景主題</vt:lpstr>
      <vt:lpstr>扭轉新元素</vt:lpstr>
      <vt:lpstr>CUBrodic Table</vt:lpstr>
      <vt:lpstr>扭轉新元素  CUBrodic Table</vt:lpstr>
      <vt:lpstr>Key Learning Areas (KLA)</vt:lpstr>
      <vt:lpstr>Teaching Material Package</vt:lpstr>
      <vt:lpstr>The Module</vt:lpstr>
      <vt:lpstr>CUBrodic Table</vt:lpstr>
      <vt:lpstr>The Process</vt:lpstr>
      <vt:lpstr>Operation of the FlashPrint Software</vt:lpstr>
      <vt:lpstr>Operation of FlashPrint Software</vt:lpstr>
      <vt:lpstr>Operation of FlashPrint Software</vt:lpstr>
      <vt:lpstr>Operation of FlashPrint Software</vt:lpstr>
      <vt:lpstr>Operation of FlashPrint Software</vt:lpstr>
      <vt:lpstr>Operation of FlashPrint Software</vt:lpstr>
      <vt:lpstr>Operation of FlashPrint Software</vt:lpstr>
      <vt:lpstr>Operation of FlashPrint Software</vt:lpstr>
      <vt:lpstr>Points to note for 3D printing</vt:lpstr>
      <vt:lpstr>Points to note for 3D printing</vt:lpstr>
      <vt:lpstr>CUBrodic Table</vt:lpstr>
      <vt:lpstr>Assembly of a 3x3 Rubik’s Cube - Parts</vt:lpstr>
      <vt:lpstr>Assembly of a 3x3 Rubik’s Cube - Steps</vt:lpstr>
      <vt:lpstr>Assembly of a 3x3 Rubik’s Cube - Steps</vt:lpstr>
      <vt:lpstr>Assembly of a 3x3 Rubik’s Cube - Steps</vt:lpstr>
      <vt:lpstr>An Example of Stickers of 3x3 Rubik’s Cube</vt:lpstr>
      <vt:lpstr>CUBrodic Table</vt:lpstr>
      <vt:lpstr>The Magic Words</vt:lpstr>
      <vt:lpstr>Exercise</vt:lpstr>
      <vt:lpstr>Exercise</vt:lpstr>
      <vt:lpstr>First Layer</vt:lpstr>
      <vt:lpstr>First Layer</vt:lpstr>
      <vt:lpstr>First Layer</vt:lpstr>
      <vt:lpstr>First Layer</vt:lpstr>
      <vt:lpstr>Second Layer</vt:lpstr>
      <vt:lpstr>Third Layer - Corner</vt:lpstr>
      <vt:lpstr>Third Layer - Edge</vt:lpstr>
      <vt:lpstr>Hope you have enjoyed</vt:lpstr>
      <vt:lpstr>Hope you take them back to your colleagues / students</vt:lpstr>
      <vt:lpstr>Coming workshop - Making of the holder for a Rubik’s cube</vt:lpstr>
      <vt:lpstr>If you are interested…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11340625d@connect.polyu.hk</dc:creator>
  <cp:lastModifiedBy>eksfong</cp:lastModifiedBy>
  <cp:revision>328</cp:revision>
  <cp:lastPrinted>2020-04-28T01:22:16Z</cp:lastPrinted>
  <dcterms:created xsi:type="dcterms:W3CDTF">2018-09-13T08:27:05Z</dcterms:created>
  <dcterms:modified xsi:type="dcterms:W3CDTF">2024-08-01T06:16:50Z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5C70C8BD-9EA7-455D-803F-5A3F3F3F103F</vt:lpwstr>
  </property>
  <property fmtid="{D5CDD505-2E9C-101B-9397-08002B2CF9AE}" pid="3" name="ArticulatePath">
    <vt:lpwstr>單元一</vt:lpwstr>
  </property>
</Properties>
</file>