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OV" ContentType="video/quicktime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  <p:sldMasterId id="2147483651" r:id="rId2"/>
  </p:sldMasterIdLst>
  <p:notesMasterIdLst>
    <p:notesMasterId r:id="rId51"/>
  </p:notesMasterIdLst>
  <p:sldIdLst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5" r:id="rId49"/>
    <p:sldId id="304" r:id="rId5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CC99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73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microsoft.com/office/2016/11/relationships/changesInfo" Target="changesInfos/changesInfo1.xml"/><Relationship Id="rId8" Type="http://schemas.openxmlformats.org/officeDocument/2006/relationships/slide" Target="slides/slide6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ksfong" userId="826300d4-ad2d-4edf-afca-9163143bbe09" providerId="ADAL" clId="{2FE64C24-558F-4FD9-9728-AD545AD24027}"/>
    <pc:docChg chg="undo custSel delSld modSld sldOrd">
      <pc:chgData name="eksfong" userId="826300d4-ad2d-4edf-afca-9163143bbe09" providerId="ADAL" clId="{2FE64C24-558F-4FD9-9728-AD545AD24027}" dt="2024-08-02T00:58:13.769" v="42" actId="5793"/>
      <pc:docMkLst>
        <pc:docMk/>
      </pc:docMkLst>
      <pc:sldChg chg="modNotesTx">
        <pc:chgData name="eksfong" userId="826300d4-ad2d-4edf-afca-9163143bbe09" providerId="ADAL" clId="{2FE64C24-558F-4FD9-9728-AD545AD24027}" dt="2024-08-02T00:57:06.889" v="10" actId="6549"/>
        <pc:sldMkLst>
          <pc:docMk/>
          <pc:sldMk cId="3059455932" sldId="258"/>
        </pc:sldMkLst>
      </pc:sldChg>
      <pc:sldChg chg="modNotesTx">
        <pc:chgData name="eksfong" userId="826300d4-ad2d-4edf-afca-9163143bbe09" providerId="ADAL" clId="{2FE64C24-558F-4FD9-9728-AD545AD24027}" dt="2024-08-02T00:57:02.605" v="9" actId="20577"/>
        <pc:sldMkLst>
          <pc:docMk/>
          <pc:sldMk cId="3182763444" sldId="264"/>
        </pc:sldMkLst>
      </pc:sldChg>
      <pc:sldChg chg="modNotesTx">
        <pc:chgData name="eksfong" userId="826300d4-ad2d-4edf-afca-9163143bbe09" providerId="ADAL" clId="{2FE64C24-558F-4FD9-9728-AD545AD24027}" dt="2024-08-02T00:56:59.600" v="8" actId="20577"/>
        <pc:sldMkLst>
          <pc:docMk/>
          <pc:sldMk cId="852727982" sldId="265"/>
        </pc:sldMkLst>
      </pc:sldChg>
      <pc:sldChg chg="modNotesTx">
        <pc:chgData name="eksfong" userId="826300d4-ad2d-4edf-afca-9163143bbe09" providerId="ADAL" clId="{2FE64C24-558F-4FD9-9728-AD545AD24027}" dt="2024-08-02T00:56:57.798" v="7" actId="20577"/>
        <pc:sldMkLst>
          <pc:docMk/>
          <pc:sldMk cId="2787192957" sldId="266"/>
        </pc:sldMkLst>
      </pc:sldChg>
      <pc:sldChg chg="modNotesTx">
        <pc:chgData name="eksfong" userId="826300d4-ad2d-4edf-afca-9163143bbe09" providerId="ADAL" clId="{2FE64C24-558F-4FD9-9728-AD545AD24027}" dt="2024-08-02T00:56:55.560" v="6" actId="20577"/>
        <pc:sldMkLst>
          <pc:docMk/>
          <pc:sldMk cId="2610256889" sldId="267"/>
        </pc:sldMkLst>
      </pc:sldChg>
      <pc:sldChg chg="modNotesTx">
        <pc:chgData name="eksfong" userId="826300d4-ad2d-4edf-afca-9163143bbe09" providerId="ADAL" clId="{2FE64C24-558F-4FD9-9728-AD545AD24027}" dt="2024-08-02T00:56:42.852" v="4" actId="6549"/>
        <pc:sldMkLst>
          <pc:docMk/>
          <pc:sldMk cId="1024959948" sldId="282"/>
        </pc:sldMkLst>
      </pc:sldChg>
      <pc:sldChg chg="modNotesTx">
        <pc:chgData name="eksfong" userId="826300d4-ad2d-4edf-afca-9163143bbe09" providerId="ADAL" clId="{2FE64C24-558F-4FD9-9728-AD545AD24027}" dt="2024-08-02T00:56:46.608" v="5" actId="6549"/>
        <pc:sldMkLst>
          <pc:docMk/>
          <pc:sldMk cId="389850943" sldId="283"/>
        </pc:sldMkLst>
      </pc:sldChg>
      <pc:sldChg chg="modNotesTx">
        <pc:chgData name="eksfong" userId="826300d4-ad2d-4edf-afca-9163143bbe09" providerId="ADAL" clId="{2FE64C24-558F-4FD9-9728-AD545AD24027}" dt="2024-08-02T00:57:13.840" v="11" actId="20577"/>
        <pc:sldMkLst>
          <pc:docMk/>
          <pc:sldMk cId="2544997712" sldId="289"/>
        </pc:sldMkLst>
      </pc:sldChg>
      <pc:sldChg chg="del">
        <pc:chgData name="eksfong" userId="826300d4-ad2d-4edf-afca-9163143bbe09" providerId="ADAL" clId="{2FE64C24-558F-4FD9-9728-AD545AD24027}" dt="2024-08-02T00:56:32.240" v="2" actId="47"/>
        <pc:sldMkLst>
          <pc:docMk/>
          <pc:sldMk cId="3262161992" sldId="303"/>
        </pc:sldMkLst>
      </pc:sldChg>
      <pc:sldChg chg="addSp delSp modSp mod ord chgLayout modNotesTx">
        <pc:chgData name="eksfong" userId="826300d4-ad2d-4edf-afca-9163143bbe09" providerId="ADAL" clId="{2FE64C24-558F-4FD9-9728-AD545AD24027}" dt="2024-08-02T00:58:13.769" v="42" actId="5793"/>
        <pc:sldMkLst>
          <pc:docMk/>
          <pc:sldMk cId="396866687" sldId="305"/>
        </pc:sldMkLst>
        <pc:spChg chg="mod ord">
          <ac:chgData name="eksfong" userId="826300d4-ad2d-4edf-afca-9163143bbe09" providerId="ADAL" clId="{2FE64C24-558F-4FD9-9728-AD545AD24027}" dt="2024-08-02T00:57:27.642" v="12" actId="700"/>
          <ac:spMkLst>
            <pc:docMk/>
            <pc:sldMk cId="396866687" sldId="305"/>
            <ac:spMk id="2" creationId="{00000000-0000-0000-0000-000000000000}"/>
          </ac:spMkLst>
        </pc:spChg>
        <pc:spChg chg="add mod ord">
          <ac:chgData name="eksfong" userId="826300d4-ad2d-4edf-afca-9163143bbe09" providerId="ADAL" clId="{2FE64C24-558F-4FD9-9728-AD545AD24027}" dt="2024-08-02T00:58:13.769" v="42" actId="5793"/>
          <ac:spMkLst>
            <pc:docMk/>
            <pc:sldMk cId="396866687" sldId="305"/>
            <ac:spMk id="3" creationId="{368D3B6D-1797-4A69-BDE4-76AA88379F28}"/>
          </ac:spMkLst>
        </pc:spChg>
        <pc:spChg chg="mod ord">
          <ac:chgData name="eksfong" userId="826300d4-ad2d-4edf-afca-9163143bbe09" providerId="ADAL" clId="{2FE64C24-558F-4FD9-9728-AD545AD24027}" dt="2024-08-02T00:57:27.642" v="12" actId="700"/>
          <ac:spMkLst>
            <pc:docMk/>
            <pc:sldMk cId="396866687" sldId="305"/>
            <ac:spMk id="4" creationId="{00000000-0000-0000-0000-000000000000}"/>
          </ac:spMkLst>
        </pc:spChg>
        <pc:spChg chg="del mod">
          <ac:chgData name="eksfong" userId="826300d4-ad2d-4edf-afca-9163143bbe09" providerId="ADAL" clId="{2FE64C24-558F-4FD9-9728-AD545AD24027}" dt="2024-08-02T00:57:37.741" v="18" actId="478"/>
          <ac:spMkLst>
            <pc:docMk/>
            <pc:sldMk cId="396866687" sldId="305"/>
            <ac:spMk id="7" creationId="{00000000-0000-0000-0000-000000000000}"/>
          </ac:spMkLst>
        </pc:spChg>
        <pc:spChg chg="del mod">
          <ac:chgData name="eksfong" userId="826300d4-ad2d-4edf-afca-9163143bbe09" providerId="ADAL" clId="{2FE64C24-558F-4FD9-9728-AD545AD24027}" dt="2024-08-02T00:58:08.357" v="35"/>
          <ac:spMkLst>
            <pc:docMk/>
            <pc:sldMk cId="396866687" sldId="305"/>
            <ac:spMk id="10" creationId="{00000000-0000-0000-0000-000000000000}"/>
          </ac:spMkLst>
        </pc:spChg>
        <pc:spChg chg="del mod">
          <ac:chgData name="eksfong" userId="826300d4-ad2d-4edf-afca-9163143bbe09" providerId="ADAL" clId="{2FE64C24-558F-4FD9-9728-AD545AD24027}" dt="2024-08-02T00:58:09.665" v="38" actId="478"/>
          <ac:spMkLst>
            <pc:docMk/>
            <pc:sldMk cId="396866687" sldId="305"/>
            <ac:spMk id="11" creationId="{00000000-0000-0000-0000-000000000000}"/>
          </ac:spMkLst>
        </pc:spChg>
        <pc:spChg chg="del mod">
          <ac:chgData name="eksfong" userId="826300d4-ad2d-4edf-afca-9163143bbe09" providerId="ADAL" clId="{2FE64C24-558F-4FD9-9728-AD545AD24027}" dt="2024-08-02T00:57:37.741" v="18" actId="478"/>
          <ac:spMkLst>
            <pc:docMk/>
            <pc:sldMk cId="396866687" sldId="305"/>
            <ac:spMk id="12" creationId="{00000000-0000-0000-0000-000000000000}"/>
          </ac:spMkLst>
        </pc:spChg>
        <pc:spChg chg="del mod">
          <ac:chgData name="eksfong" userId="826300d4-ad2d-4edf-afca-9163143bbe09" providerId="ADAL" clId="{2FE64C24-558F-4FD9-9728-AD545AD24027}" dt="2024-08-02T00:58:08.358" v="37"/>
          <ac:spMkLst>
            <pc:docMk/>
            <pc:sldMk cId="396866687" sldId="305"/>
            <ac:spMk id="16" creationId="{00000000-0000-0000-0000-000000000000}"/>
          </ac:spMkLst>
        </pc:spChg>
        <pc:spChg chg="del mod">
          <ac:chgData name="eksfong" userId="826300d4-ad2d-4edf-afca-9163143bbe09" providerId="ADAL" clId="{2FE64C24-558F-4FD9-9728-AD545AD24027}" dt="2024-08-02T00:58:09.665" v="38" actId="478"/>
          <ac:spMkLst>
            <pc:docMk/>
            <pc:sldMk cId="396866687" sldId="305"/>
            <ac:spMk id="17" creationId="{00000000-0000-0000-0000-000000000000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034E48F-5BE4-4143-AC1B-C5DB1042F95B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72ED89E-B867-49B6-BE09-555468B8D3A5}">
      <dgm:prSet phldrT="[Text]" custT="1"/>
      <dgm:spPr/>
      <dgm:t>
        <a:bodyPr/>
        <a:lstStyle/>
        <a:p>
          <a:r>
            <a:rPr lang="en-US" sz="2400" dirty="0">
              <a:latin typeface="Calibri" panose="020F0502020204030204" pitchFamily="34" charset="0"/>
              <a:cs typeface="Calibri" panose="020F0502020204030204" pitchFamily="34" charset="0"/>
            </a:rPr>
            <a:t>2.</a:t>
          </a:r>
        </a:p>
      </dgm:t>
    </dgm:pt>
    <dgm:pt modelId="{B0907EAC-6DB9-4C52-BDA6-23771DDC372A}" type="parTrans" cxnId="{76BC4001-40C2-41A0-BA0F-830AEA491A65}">
      <dgm:prSet/>
      <dgm:spPr/>
      <dgm:t>
        <a:bodyPr/>
        <a:lstStyle/>
        <a:p>
          <a:endParaRPr lang="en-US" sz="240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65BB8271-CFFB-49FB-B1F8-A3E135492AB9}" type="sibTrans" cxnId="{76BC4001-40C2-41A0-BA0F-830AEA491A65}">
      <dgm:prSet/>
      <dgm:spPr/>
      <dgm:t>
        <a:bodyPr/>
        <a:lstStyle/>
        <a:p>
          <a:endParaRPr lang="en-US" sz="240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F452DE0E-25F4-40B2-B618-CE856C8AA0A7}">
      <dgm:prSet phldrT="[Text]" custT="1"/>
      <dgm:spPr/>
      <dgm:t>
        <a:bodyPr/>
        <a:lstStyle/>
        <a:p>
          <a:r>
            <a:rPr lang="en-US" sz="2400" dirty="0">
              <a:latin typeface="Calibri" panose="020F0502020204030204" pitchFamily="34" charset="0"/>
              <a:cs typeface="Calibri" panose="020F0502020204030204" pitchFamily="34" charset="0"/>
            </a:rPr>
            <a:t>3.</a:t>
          </a:r>
        </a:p>
      </dgm:t>
    </dgm:pt>
    <dgm:pt modelId="{7BD57F86-543B-434F-B327-818916638C0C}" type="parTrans" cxnId="{FFBE36F1-6014-4B81-A79C-070DE80B9E16}">
      <dgm:prSet/>
      <dgm:spPr/>
      <dgm:t>
        <a:bodyPr/>
        <a:lstStyle/>
        <a:p>
          <a:endParaRPr lang="en-US" sz="240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6D28C062-1AD5-4E5D-B807-4899F58BDD7C}" type="sibTrans" cxnId="{FFBE36F1-6014-4B81-A79C-070DE80B9E16}">
      <dgm:prSet/>
      <dgm:spPr/>
      <dgm:t>
        <a:bodyPr/>
        <a:lstStyle/>
        <a:p>
          <a:endParaRPr lang="en-US" sz="240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DA8036C2-0BF7-4707-AC6F-4D8ACC0BBAD0}">
      <dgm:prSet phldrT="[Text]" custT="1"/>
      <dgm:spPr/>
      <dgm:t>
        <a:bodyPr/>
        <a:lstStyle/>
        <a:p>
          <a:r>
            <a:rPr lang="en-US" sz="2400" dirty="0">
              <a:latin typeface="Calibri" panose="020F0502020204030204" pitchFamily="34" charset="0"/>
              <a:cs typeface="Calibri" panose="020F0502020204030204" pitchFamily="34" charset="0"/>
            </a:rPr>
            <a:t>Characteristics of sound wave</a:t>
          </a:r>
        </a:p>
      </dgm:t>
    </dgm:pt>
    <dgm:pt modelId="{76F26545-1675-425F-AB81-80AC2CE36486}" type="parTrans" cxnId="{EFB90ABF-7000-4A0E-A93D-B18EBF4CF5D7}">
      <dgm:prSet/>
      <dgm:spPr/>
      <dgm:t>
        <a:bodyPr/>
        <a:lstStyle/>
        <a:p>
          <a:endParaRPr lang="en-US" sz="240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CFB2CD8C-D1D1-44E9-BEC5-47BDA14A49DA}" type="sibTrans" cxnId="{EFB90ABF-7000-4A0E-A93D-B18EBF4CF5D7}">
      <dgm:prSet/>
      <dgm:spPr/>
      <dgm:t>
        <a:bodyPr/>
        <a:lstStyle/>
        <a:p>
          <a:endParaRPr lang="en-US" sz="240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BAA8D027-EEEE-488C-8248-9182962B66A4}">
      <dgm:prSet phldrT="[Text]" custT="1"/>
      <dgm:spPr/>
      <dgm:t>
        <a:bodyPr/>
        <a:lstStyle/>
        <a:p>
          <a:r>
            <a:rPr lang="en-US" sz="2400" dirty="0">
              <a:latin typeface="Calibri" panose="020F0502020204030204" pitchFamily="34" charset="0"/>
              <a:cs typeface="Calibri" panose="020F0502020204030204" pitchFamily="34" charset="0"/>
            </a:rPr>
            <a:t>4.</a:t>
          </a:r>
        </a:p>
      </dgm:t>
    </dgm:pt>
    <dgm:pt modelId="{81EE6848-A43C-4FAA-8F53-588D635DC222}" type="parTrans" cxnId="{81D63B21-E2EE-44AF-B930-CF5F8954A32C}">
      <dgm:prSet/>
      <dgm:spPr/>
      <dgm:t>
        <a:bodyPr/>
        <a:lstStyle/>
        <a:p>
          <a:endParaRPr lang="en-US" sz="240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0A2A3A40-8B27-44C0-9892-873396009344}" type="sibTrans" cxnId="{81D63B21-E2EE-44AF-B930-CF5F8954A32C}">
      <dgm:prSet/>
      <dgm:spPr/>
      <dgm:t>
        <a:bodyPr/>
        <a:lstStyle/>
        <a:p>
          <a:endParaRPr lang="en-US" sz="240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86ED4D23-38E6-4BBF-87A9-09B6126F6D62}">
      <dgm:prSet phldrT="[Text]" custT="1"/>
      <dgm:spPr/>
      <dgm:t>
        <a:bodyPr/>
        <a:lstStyle/>
        <a:p>
          <a:r>
            <a:rPr lang="en-US" sz="2400" dirty="0">
              <a:latin typeface="Calibri" panose="020F0502020204030204" pitchFamily="34" charset="0"/>
              <a:cs typeface="Calibri" panose="020F0502020204030204" pitchFamily="34" charset="0"/>
            </a:rPr>
            <a:t>Speed of sound</a:t>
          </a:r>
        </a:p>
      </dgm:t>
    </dgm:pt>
    <dgm:pt modelId="{7BD9407B-442A-4B69-9433-4BD5EFAF3575}" type="parTrans" cxnId="{419D79A2-B19B-4D86-996D-B47C7689772F}">
      <dgm:prSet/>
      <dgm:spPr/>
      <dgm:t>
        <a:bodyPr/>
        <a:lstStyle/>
        <a:p>
          <a:endParaRPr lang="en-US" sz="240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89B009A9-C209-453A-8824-C9170E1D87C7}" type="sibTrans" cxnId="{419D79A2-B19B-4D86-996D-B47C7689772F}">
      <dgm:prSet/>
      <dgm:spPr/>
      <dgm:t>
        <a:bodyPr/>
        <a:lstStyle/>
        <a:p>
          <a:endParaRPr lang="en-US" sz="240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6D21AF32-C629-4DF0-92A8-EE28BE3036AA}">
      <dgm:prSet custT="1"/>
      <dgm:spPr/>
      <dgm:t>
        <a:bodyPr/>
        <a:lstStyle/>
        <a:p>
          <a:r>
            <a:rPr lang="en-US" sz="2400" dirty="0">
              <a:latin typeface="Calibri" panose="020F0502020204030204" pitchFamily="34" charset="0"/>
              <a:cs typeface="Calibri" panose="020F0502020204030204" pitchFamily="34" charset="0"/>
            </a:rPr>
            <a:t>5.</a:t>
          </a:r>
        </a:p>
      </dgm:t>
    </dgm:pt>
    <dgm:pt modelId="{D2E845FB-C4AA-489F-B467-C2DC559C7767}" type="parTrans" cxnId="{9069D7AC-8776-4B86-B76E-19213B689954}">
      <dgm:prSet/>
      <dgm:spPr/>
      <dgm:t>
        <a:bodyPr/>
        <a:lstStyle/>
        <a:p>
          <a:endParaRPr lang="en-US" sz="240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2302AE27-D481-4B93-AFC2-F06861DAED30}" type="sibTrans" cxnId="{9069D7AC-8776-4B86-B76E-19213B689954}">
      <dgm:prSet/>
      <dgm:spPr/>
      <dgm:t>
        <a:bodyPr/>
        <a:lstStyle/>
        <a:p>
          <a:endParaRPr lang="en-US" sz="240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7D05492A-63C3-44FA-AA51-C2AA25BC03E9}">
      <dgm:prSet custT="1"/>
      <dgm:spPr/>
      <dgm:t>
        <a:bodyPr/>
        <a:lstStyle/>
        <a:p>
          <a:r>
            <a:rPr lang="en-US" sz="2400" dirty="0">
              <a:latin typeface="Calibri" panose="020F0502020204030204" pitchFamily="34" charset="0"/>
              <a:cs typeface="Calibri" panose="020F0502020204030204" pitchFamily="34" charset="0"/>
            </a:rPr>
            <a:t>The principle of sonar and echolocation</a:t>
          </a:r>
        </a:p>
      </dgm:t>
    </dgm:pt>
    <dgm:pt modelId="{56237747-45DC-4D8B-B207-E332FBCE7903}" type="parTrans" cxnId="{7FBBDC4C-F931-420B-9AAB-D800B97DBBF4}">
      <dgm:prSet/>
      <dgm:spPr/>
      <dgm:t>
        <a:bodyPr/>
        <a:lstStyle/>
        <a:p>
          <a:endParaRPr lang="en-US" sz="240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7DEFEA98-E5FF-4806-BBDA-E70BBC8341BD}" type="sibTrans" cxnId="{7FBBDC4C-F931-420B-9AAB-D800B97DBBF4}">
      <dgm:prSet/>
      <dgm:spPr/>
      <dgm:t>
        <a:bodyPr/>
        <a:lstStyle/>
        <a:p>
          <a:endParaRPr lang="en-US" sz="240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D812A8E4-F275-4B30-8836-B93E083CEA75}">
      <dgm:prSet custT="1"/>
      <dgm:spPr/>
      <dgm:t>
        <a:bodyPr/>
        <a:lstStyle/>
        <a:p>
          <a:r>
            <a:rPr lang="en-US" sz="2400" dirty="0">
              <a:latin typeface="Calibri" panose="020F0502020204030204" pitchFamily="34" charset="0"/>
              <a:cs typeface="Calibri" panose="020F0502020204030204" pitchFamily="34" charset="0"/>
            </a:rPr>
            <a:t>6.</a:t>
          </a:r>
        </a:p>
      </dgm:t>
    </dgm:pt>
    <dgm:pt modelId="{D0052523-B3BD-4832-ACEA-12EA1584E3D2}" type="parTrans" cxnId="{6D3F2E85-BDFE-499A-9EF1-AF0A5359A09D}">
      <dgm:prSet/>
      <dgm:spPr/>
      <dgm:t>
        <a:bodyPr/>
        <a:lstStyle/>
        <a:p>
          <a:endParaRPr lang="en-US" sz="240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A2E0718A-FCBA-4276-93C2-16A7AB127A55}" type="sibTrans" cxnId="{6D3F2E85-BDFE-499A-9EF1-AF0A5359A09D}">
      <dgm:prSet/>
      <dgm:spPr/>
      <dgm:t>
        <a:bodyPr/>
        <a:lstStyle/>
        <a:p>
          <a:endParaRPr lang="en-US" sz="240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90F24037-F427-455A-897E-B45F406F19F7}">
      <dgm:prSet custT="1"/>
      <dgm:spPr/>
      <dgm:t>
        <a:bodyPr/>
        <a:lstStyle/>
        <a:p>
          <a:r>
            <a:rPr lang="en-US" sz="2400" dirty="0">
              <a:latin typeface="Calibri" panose="020F0502020204030204" pitchFamily="34" charset="0"/>
              <a:cs typeface="Calibri" panose="020F0502020204030204" pitchFamily="34" charset="0"/>
            </a:rPr>
            <a:t>Making a ultrasonic distance sensor</a:t>
          </a:r>
        </a:p>
      </dgm:t>
    </dgm:pt>
    <dgm:pt modelId="{445C59E1-DA6A-4CD9-B2D7-BEB82E68381D}" type="parTrans" cxnId="{DD88FCF2-2CF0-4728-90B7-9014CA9707C1}">
      <dgm:prSet/>
      <dgm:spPr/>
      <dgm:t>
        <a:bodyPr/>
        <a:lstStyle/>
        <a:p>
          <a:endParaRPr lang="en-US" sz="240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8CB0AC3A-9E57-4ABB-8401-A2B64D45F39D}" type="sibTrans" cxnId="{DD88FCF2-2CF0-4728-90B7-9014CA9707C1}">
      <dgm:prSet/>
      <dgm:spPr/>
      <dgm:t>
        <a:bodyPr/>
        <a:lstStyle/>
        <a:p>
          <a:endParaRPr lang="en-US" sz="240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F8246C28-543B-4312-9F12-7C5506341B45}">
      <dgm:prSet phldrT="[Text]" custT="1"/>
      <dgm:spPr/>
      <dgm:t>
        <a:bodyPr/>
        <a:lstStyle/>
        <a:p>
          <a:r>
            <a:rPr lang="en-US" altLang="zh-TW" sz="2400" dirty="0">
              <a:latin typeface="Calibri" panose="020F0502020204030204" pitchFamily="34" charset="0"/>
              <a:cs typeface="Calibri" panose="020F0502020204030204" pitchFamily="34" charset="0"/>
            </a:rPr>
            <a:t>Introduction to sound</a:t>
          </a:r>
          <a:endParaRPr lang="en-US" sz="2400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8F856F3C-3E27-4114-B86B-970A62391645}" type="sibTrans" cxnId="{E8E6AAC5-E1CF-4BEC-B837-08A53A48F961}">
      <dgm:prSet/>
      <dgm:spPr/>
      <dgm:t>
        <a:bodyPr/>
        <a:lstStyle/>
        <a:p>
          <a:endParaRPr lang="en-US" sz="240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F69DB1A5-A081-4FF4-AF82-98B35B541C34}" type="parTrans" cxnId="{E8E6AAC5-E1CF-4BEC-B837-08A53A48F961}">
      <dgm:prSet/>
      <dgm:spPr/>
      <dgm:t>
        <a:bodyPr/>
        <a:lstStyle/>
        <a:p>
          <a:endParaRPr lang="en-US" sz="240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13D08975-0E6B-42A9-AFBF-689A286BD817}">
      <dgm:prSet custT="1"/>
      <dgm:spPr/>
      <dgm:t>
        <a:bodyPr/>
        <a:lstStyle/>
        <a:p>
          <a:r>
            <a:rPr lang="en-US" sz="2400" dirty="0">
              <a:latin typeface="Calibri" panose="020F0502020204030204" pitchFamily="34" charset="0"/>
              <a:cs typeface="Calibri" panose="020F0502020204030204" pitchFamily="34" charset="0"/>
            </a:rPr>
            <a:t>7.</a:t>
          </a:r>
        </a:p>
      </dgm:t>
    </dgm:pt>
    <dgm:pt modelId="{EA81285F-69E5-427C-ACAA-BC61186327D4}" type="parTrans" cxnId="{FBE58344-6572-464F-BBE0-A42739B70A5E}">
      <dgm:prSet/>
      <dgm:spPr/>
      <dgm:t>
        <a:bodyPr/>
        <a:lstStyle/>
        <a:p>
          <a:endParaRPr lang="en-US" altLang="zh-TW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85A320D0-C51D-489D-BD15-E1AF10E7B37F}" type="sibTrans" cxnId="{FBE58344-6572-464F-BBE0-A42739B70A5E}">
      <dgm:prSet/>
      <dgm:spPr/>
      <dgm:t>
        <a:bodyPr/>
        <a:lstStyle/>
        <a:p>
          <a:endParaRPr lang="en-US" altLang="zh-TW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DD0583F7-532E-404A-9E0C-E25035C51BE5}">
      <dgm:prSet custT="1"/>
      <dgm:spPr/>
      <dgm:t>
        <a:bodyPr/>
        <a:lstStyle/>
        <a:p>
          <a:r>
            <a:rPr lang="en-US" sz="2400" dirty="0">
              <a:latin typeface="Calibri" panose="020F0502020204030204" pitchFamily="34" charset="0"/>
              <a:cs typeface="Calibri" panose="020F0502020204030204" pitchFamily="34" charset="0"/>
            </a:rPr>
            <a:t>Discussion &amp; Conclusion</a:t>
          </a:r>
        </a:p>
      </dgm:t>
    </dgm:pt>
    <dgm:pt modelId="{36C2F608-2BE0-4446-83D2-CD0BD060CE49}" type="parTrans" cxnId="{62B8FEB7-93BA-420D-AD3F-5CFC43578A45}">
      <dgm:prSet/>
      <dgm:spPr/>
      <dgm:t>
        <a:bodyPr/>
        <a:lstStyle/>
        <a:p>
          <a:endParaRPr lang="en-US" altLang="zh-TW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5733CA6A-BFAE-4B33-992C-942735E9B9C9}" type="sibTrans" cxnId="{62B8FEB7-93BA-420D-AD3F-5CFC43578A45}">
      <dgm:prSet/>
      <dgm:spPr/>
      <dgm:t>
        <a:bodyPr/>
        <a:lstStyle/>
        <a:p>
          <a:endParaRPr lang="en-US" altLang="zh-TW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C71BF987-1286-4631-A2C9-421AA77A05FF}">
      <dgm:prSet custT="1"/>
      <dgm:spPr/>
      <dgm:t>
        <a:bodyPr/>
        <a:lstStyle/>
        <a:p>
          <a:r>
            <a:rPr lang="en-US" sz="2400" dirty="0">
              <a:latin typeface="Calibri" panose="020F0502020204030204" pitchFamily="34" charset="0"/>
              <a:cs typeface="Calibri" panose="020F0502020204030204" pitchFamily="34" charset="0"/>
            </a:rPr>
            <a:t>1.</a:t>
          </a:r>
          <a:endParaRPr lang="en-US" altLang="zh-TW" sz="2400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A09D6526-FB21-4D39-9215-62E4792F3ADA}" type="parTrans" cxnId="{67CFA7F4-A445-444F-A32E-41219F8768D5}">
      <dgm:prSet/>
      <dgm:spPr/>
      <dgm:t>
        <a:bodyPr/>
        <a:lstStyle/>
        <a:p>
          <a:endParaRPr lang="en-US" altLang="zh-TW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23C3B85E-C0C4-44FE-AE24-B4A579491033}" type="sibTrans" cxnId="{67CFA7F4-A445-444F-A32E-41219F8768D5}">
      <dgm:prSet/>
      <dgm:spPr/>
      <dgm:t>
        <a:bodyPr/>
        <a:lstStyle/>
        <a:p>
          <a:endParaRPr lang="en-US" altLang="zh-TW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8A06EB42-FAAD-4FA7-98AC-669AA9487015}">
      <dgm:prSet custT="1"/>
      <dgm:spPr/>
      <dgm:t>
        <a:bodyPr/>
        <a:lstStyle/>
        <a:p>
          <a:r>
            <a:rPr lang="en-US" altLang="zh-TW" sz="2400" dirty="0">
              <a:latin typeface="Calibri" panose="020F0502020204030204" pitchFamily="34" charset="0"/>
              <a:cs typeface="Calibri" panose="020F0502020204030204" pitchFamily="34" charset="0"/>
            </a:rPr>
            <a:t>Visual impairment </a:t>
          </a:r>
        </a:p>
      </dgm:t>
    </dgm:pt>
    <dgm:pt modelId="{3AAC9657-302A-489A-8403-AA5D5EBED55B}" type="parTrans" cxnId="{B709275F-28EB-4A5B-BF52-B7DDED4361C8}">
      <dgm:prSet/>
      <dgm:spPr/>
      <dgm:t>
        <a:bodyPr/>
        <a:lstStyle/>
        <a:p>
          <a:endParaRPr lang="en-US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439DD94D-7FEE-4BD2-AE54-C7B8440BA3AA}" type="sibTrans" cxnId="{B709275F-28EB-4A5B-BF52-B7DDED4361C8}">
      <dgm:prSet/>
      <dgm:spPr/>
      <dgm:t>
        <a:bodyPr/>
        <a:lstStyle/>
        <a:p>
          <a:endParaRPr lang="en-US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FC906254-63DA-4937-BD0D-055F7FF259C6}" type="pres">
      <dgm:prSet presAssocID="{8034E48F-5BE4-4143-AC1B-C5DB1042F95B}" presName="linearFlow" presStyleCnt="0">
        <dgm:presLayoutVars>
          <dgm:dir/>
          <dgm:animLvl val="lvl"/>
          <dgm:resizeHandles val="exact"/>
        </dgm:presLayoutVars>
      </dgm:prSet>
      <dgm:spPr/>
    </dgm:pt>
    <dgm:pt modelId="{A8B8CE20-2017-4325-8059-EDC0D16535E7}" type="pres">
      <dgm:prSet presAssocID="{C71BF987-1286-4631-A2C9-421AA77A05FF}" presName="composite" presStyleCnt="0"/>
      <dgm:spPr/>
    </dgm:pt>
    <dgm:pt modelId="{A2282F74-F83C-4AE0-A61A-C1DE3055B0D9}" type="pres">
      <dgm:prSet presAssocID="{C71BF987-1286-4631-A2C9-421AA77A05FF}" presName="parentText" presStyleLbl="alignNode1" presStyleIdx="0" presStyleCnt="7">
        <dgm:presLayoutVars>
          <dgm:chMax val="1"/>
          <dgm:bulletEnabled val="1"/>
        </dgm:presLayoutVars>
      </dgm:prSet>
      <dgm:spPr/>
    </dgm:pt>
    <dgm:pt modelId="{4AC33898-A8B1-41D3-9E7D-DCE30AE29681}" type="pres">
      <dgm:prSet presAssocID="{C71BF987-1286-4631-A2C9-421AA77A05FF}" presName="descendantText" presStyleLbl="alignAcc1" presStyleIdx="0" presStyleCnt="7">
        <dgm:presLayoutVars>
          <dgm:bulletEnabled val="1"/>
        </dgm:presLayoutVars>
      </dgm:prSet>
      <dgm:spPr/>
    </dgm:pt>
    <dgm:pt modelId="{2DA634D9-FC31-4152-83C8-DE267CF2FEF7}" type="pres">
      <dgm:prSet presAssocID="{23C3B85E-C0C4-44FE-AE24-B4A579491033}" presName="sp" presStyleCnt="0"/>
      <dgm:spPr/>
    </dgm:pt>
    <dgm:pt modelId="{ABE4B257-A7E2-4C7A-8A67-73866ECF9DCD}" type="pres">
      <dgm:prSet presAssocID="{572ED89E-B867-49B6-BE09-555468B8D3A5}" presName="composite" presStyleCnt="0"/>
      <dgm:spPr/>
    </dgm:pt>
    <dgm:pt modelId="{3BCCC6F2-AEB9-4250-B236-B5EEC6105BC8}" type="pres">
      <dgm:prSet presAssocID="{572ED89E-B867-49B6-BE09-555468B8D3A5}" presName="parentText" presStyleLbl="alignNode1" presStyleIdx="1" presStyleCnt="7">
        <dgm:presLayoutVars>
          <dgm:chMax val="1"/>
          <dgm:bulletEnabled val="1"/>
        </dgm:presLayoutVars>
      </dgm:prSet>
      <dgm:spPr/>
    </dgm:pt>
    <dgm:pt modelId="{33598662-359E-40C8-A973-EDE732A4ECA3}" type="pres">
      <dgm:prSet presAssocID="{572ED89E-B867-49B6-BE09-555468B8D3A5}" presName="descendantText" presStyleLbl="alignAcc1" presStyleIdx="1" presStyleCnt="7">
        <dgm:presLayoutVars>
          <dgm:bulletEnabled val="1"/>
        </dgm:presLayoutVars>
      </dgm:prSet>
      <dgm:spPr/>
    </dgm:pt>
    <dgm:pt modelId="{1E23DB89-CA72-4C83-82AA-DF55731A8EBE}" type="pres">
      <dgm:prSet presAssocID="{65BB8271-CFFB-49FB-B1F8-A3E135492AB9}" presName="sp" presStyleCnt="0"/>
      <dgm:spPr/>
    </dgm:pt>
    <dgm:pt modelId="{558826C1-D161-4DD8-86B8-EBBC9FCE0C90}" type="pres">
      <dgm:prSet presAssocID="{F452DE0E-25F4-40B2-B618-CE856C8AA0A7}" presName="composite" presStyleCnt="0"/>
      <dgm:spPr/>
    </dgm:pt>
    <dgm:pt modelId="{16987238-5BCC-4BC0-AF20-9A8FBFCB4118}" type="pres">
      <dgm:prSet presAssocID="{F452DE0E-25F4-40B2-B618-CE856C8AA0A7}" presName="parentText" presStyleLbl="alignNode1" presStyleIdx="2" presStyleCnt="7">
        <dgm:presLayoutVars>
          <dgm:chMax val="1"/>
          <dgm:bulletEnabled val="1"/>
        </dgm:presLayoutVars>
      </dgm:prSet>
      <dgm:spPr/>
    </dgm:pt>
    <dgm:pt modelId="{7ECC7F8A-29D3-428F-BC74-EEE1B853E10B}" type="pres">
      <dgm:prSet presAssocID="{F452DE0E-25F4-40B2-B618-CE856C8AA0A7}" presName="descendantText" presStyleLbl="alignAcc1" presStyleIdx="2" presStyleCnt="7">
        <dgm:presLayoutVars>
          <dgm:bulletEnabled val="1"/>
        </dgm:presLayoutVars>
      </dgm:prSet>
      <dgm:spPr/>
    </dgm:pt>
    <dgm:pt modelId="{047AD088-E69E-4363-BC71-13A325A5845F}" type="pres">
      <dgm:prSet presAssocID="{6D28C062-1AD5-4E5D-B807-4899F58BDD7C}" presName="sp" presStyleCnt="0"/>
      <dgm:spPr/>
    </dgm:pt>
    <dgm:pt modelId="{6933687E-A5F0-493C-9BF1-566055E2BB88}" type="pres">
      <dgm:prSet presAssocID="{BAA8D027-EEEE-488C-8248-9182962B66A4}" presName="composite" presStyleCnt="0"/>
      <dgm:spPr/>
    </dgm:pt>
    <dgm:pt modelId="{A8F296BE-6016-474B-8F6B-2C9386E5BC82}" type="pres">
      <dgm:prSet presAssocID="{BAA8D027-EEEE-488C-8248-9182962B66A4}" presName="parentText" presStyleLbl="alignNode1" presStyleIdx="3" presStyleCnt="7">
        <dgm:presLayoutVars>
          <dgm:chMax val="1"/>
          <dgm:bulletEnabled val="1"/>
        </dgm:presLayoutVars>
      </dgm:prSet>
      <dgm:spPr/>
    </dgm:pt>
    <dgm:pt modelId="{E64D4F73-8D1D-45D3-B4C6-B167150A71F2}" type="pres">
      <dgm:prSet presAssocID="{BAA8D027-EEEE-488C-8248-9182962B66A4}" presName="descendantText" presStyleLbl="alignAcc1" presStyleIdx="3" presStyleCnt="7">
        <dgm:presLayoutVars>
          <dgm:bulletEnabled val="1"/>
        </dgm:presLayoutVars>
      </dgm:prSet>
      <dgm:spPr/>
    </dgm:pt>
    <dgm:pt modelId="{AC9ED085-556E-4E1E-8F4C-102A3E22B437}" type="pres">
      <dgm:prSet presAssocID="{0A2A3A40-8B27-44C0-9892-873396009344}" presName="sp" presStyleCnt="0"/>
      <dgm:spPr/>
    </dgm:pt>
    <dgm:pt modelId="{110FFF67-8E8F-45CA-A0CF-17A780F4533C}" type="pres">
      <dgm:prSet presAssocID="{6D21AF32-C629-4DF0-92A8-EE28BE3036AA}" presName="composite" presStyleCnt="0"/>
      <dgm:spPr/>
    </dgm:pt>
    <dgm:pt modelId="{F7D25742-32DF-44BC-B16E-E4B7AF3591B4}" type="pres">
      <dgm:prSet presAssocID="{6D21AF32-C629-4DF0-92A8-EE28BE3036AA}" presName="parentText" presStyleLbl="alignNode1" presStyleIdx="4" presStyleCnt="7">
        <dgm:presLayoutVars>
          <dgm:chMax val="1"/>
          <dgm:bulletEnabled val="1"/>
        </dgm:presLayoutVars>
      </dgm:prSet>
      <dgm:spPr/>
    </dgm:pt>
    <dgm:pt modelId="{457790D3-05B5-4EE7-8EA6-7145E6DE6D4A}" type="pres">
      <dgm:prSet presAssocID="{6D21AF32-C629-4DF0-92A8-EE28BE3036AA}" presName="descendantText" presStyleLbl="alignAcc1" presStyleIdx="4" presStyleCnt="7">
        <dgm:presLayoutVars>
          <dgm:bulletEnabled val="1"/>
        </dgm:presLayoutVars>
      </dgm:prSet>
      <dgm:spPr/>
    </dgm:pt>
    <dgm:pt modelId="{48F9E915-7BEC-44A2-939C-4937A7AB3682}" type="pres">
      <dgm:prSet presAssocID="{2302AE27-D481-4B93-AFC2-F06861DAED30}" presName="sp" presStyleCnt="0"/>
      <dgm:spPr/>
    </dgm:pt>
    <dgm:pt modelId="{A1D1EB71-CFBD-4C00-9989-2E5C75922D22}" type="pres">
      <dgm:prSet presAssocID="{D812A8E4-F275-4B30-8836-B93E083CEA75}" presName="composite" presStyleCnt="0"/>
      <dgm:spPr/>
    </dgm:pt>
    <dgm:pt modelId="{CCA756E8-6D3F-4DAF-B5A0-715CFCF81055}" type="pres">
      <dgm:prSet presAssocID="{D812A8E4-F275-4B30-8836-B93E083CEA75}" presName="parentText" presStyleLbl="alignNode1" presStyleIdx="5" presStyleCnt="7">
        <dgm:presLayoutVars>
          <dgm:chMax val="1"/>
          <dgm:bulletEnabled val="1"/>
        </dgm:presLayoutVars>
      </dgm:prSet>
      <dgm:spPr/>
    </dgm:pt>
    <dgm:pt modelId="{6564DB62-603D-46BD-AF52-0C4A619F8D80}" type="pres">
      <dgm:prSet presAssocID="{D812A8E4-F275-4B30-8836-B93E083CEA75}" presName="descendantText" presStyleLbl="alignAcc1" presStyleIdx="5" presStyleCnt="7">
        <dgm:presLayoutVars>
          <dgm:bulletEnabled val="1"/>
        </dgm:presLayoutVars>
      </dgm:prSet>
      <dgm:spPr/>
    </dgm:pt>
    <dgm:pt modelId="{7D131C10-44EF-433C-84A9-E7DC690A6903}" type="pres">
      <dgm:prSet presAssocID="{A2E0718A-FCBA-4276-93C2-16A7AB127A55}" presName="sp" presStyleCnt="0"/>
      <dgm:spPr/>
    </dgm:pt>
    <dgm:pt modelId="{AFD99C80-BCF1-46B0-875A-3CAE50F7D37A}" type="pres">
      <dgm:prSet presAssocID="{13D08975-0E6B-42A9-AFBF-689A286BD817}" presName="composite" presStyleCnt="0"/>
      <dgm:spPr/>
    </dgm:pt>
    <dgm:pt modelId="{48ABAD32-C189-4F75-A56E-F5956EEEC6B1}" type="pres">
      <dgm:prSet presAssocID="{13D08975-0E6B-42A9-AFBF-689A286BD817}" presName="parentText" presStyleLbl="alignNode1" presStyleIdx="6" presStyleCnt="7">
        <dgm:presLayoutVars>
          <dgm:chMax val="1"/>
          <dgm:bulletEnabled val="1"/>
        </dgm:presLayoutVars>
      </dgm:prSet>
      <dgm:spPr/>
    </dgm:pt>
    <dgm:pt modelId="{8753449B-8902-4BE8-8C0C-BC6611B8F452}" type="pres">
      <dgm:prSet presAssocID="{13D08975-0E6B-42A9-AFBF-689A286BD817}" presName="descendantText" presStyleLbl="alignAcc1" presStyleIdx="6" presStyleCnt="7">
        <dgm:presLayoutVars>
          <dgm:bulletEnabled val="1"/>
        </dgm:presLayoutVars>
      </dgm:prSet>
      <dgm:spPr/>
    </dgm:pt>
  </dgm:ptLst>
  <dgm:cxnLst>
    <dgm:cxn modelId="{76BC4001-40C2-41A0-BA0F-830AEA491A65}" srcId="{8034E48F-5BE4-4143-AC1B-C5DB1042F95B}" destId="{572ED89E-B867-49B6-BE09-555468B8D3A5}" srcOrd="1" destOrd="0" parTransId="{B0907EAC-6DB9-4C52-BDA6-23771DDC372A}" sibTransId="{65BB8271-CFFB-49FB-B1F8-A3E135492AB9}"/>
    <dgm:cxn modelId="{81D63B21-E2EE-44AF-B930-CF5F8954A32C}" srcId="{8034E48F-5BE4-4143-AC1B-C5DB1042F95B}" destId="{BAA8D027-EEEE-488C-8248-9182962B66A4}" srcOrd="3" destOrd="0" parTransId="{81EE6848-A43C-4FAA-8F53-588D635DC222}" sibTransId="{0A2A3A40-8B27-44C0-9892-873396009344}"/>
    <dgm:cxn modelId="{7ED44829-892D-460F-ADC5-560D18DD3B64}" type="presOf" srcId="{F8246C28-543B-4312-9F12-7C5506341B45}" destId="{33598662-359E-40C8-A973-EDE732A4ECA3}" srcOrd="0" destOrd="0" presId="urn:microsoft.com/office/officeart/2005/8/layout/chevron2"/>
    <dgm:cxn modelId="{8521C45C-D42D-4C31-8485-3730EEB948E2}" type="presOf" srcId="{572ED89E-B867-49B6-BE09-555468B8D3A5}" destId="{3BCCC6F2-AEB9-4250-B236-B5EEC6105BC8}" srcOrd="0" destOrd="0" presId="urn:microsoft.com/office/officeart/2005/8/layout/chevron2"/>
    <dgm:cxn modelId="{B709275F-28EB-4A5B-BF52-B7DDED4361C8}" srcId="{C71BF987-1286-4631-A2C9-421AA77A05FF}" destId="{8A06EB42-FAAD-4FA7-98AC-669AA9487015}" srcOrd="0" destOrd="0" parTransId="{3AAC9657-302A-489A-8403-AA5D5EBED55B}" sibTransId="{439DD94D-7FEE-4BD2-AE54-C7B8440BA3AA}"/>
    <dgm:cxn modelId="{FBE58344-6572-464F-BBE0-A42739B70A5E}" srcId="{8034E48F-5BE4-4143-AC1B-C5DB1042F95B}" destId="{13D08975-0E6B-42A9-AFBF-689A286BD817}" srcOrd="6" destOrd="0" parTransId="{EA81285F-69E5-427C-ACAA-BC61186327D4}" sibTransId="{85A320D0-C51D-489D-BD15-E1AF10E7B37F}"/>
    <dgm:cxn modelId="{DA5BFB49-1EE5-46B5-959E-DA793214D366}" type="presOf" srcId="{6D21AF32-C629-4DF0-92A8-EE28BE3036AA}" destId="{F7D25742-32DF-44BC-B16E-E4B7AF3591B4}" srcOrd="0" destOrd="0" presId="urn:microsoft.com/office/officeart/2005/8/layout/chevron2"/>
    <dgm:cxn modelId="{3E57D96B-5441-404F-ACBC-4FD9FFF1E635}" type="presOf" srcId="{BAA8D027-EEEE-488C-8248-9182962B66A4}" destId="{A8F296BE-6016-474B-8F6B-2C9386E5BC82}" srcOrd="0" destOrd="0" presId="urn:microsoft.com/office/officeart/2005/8/layout/chevron2"/>
    <dgm:cxn modelId="{E902284C-D1A8-4702-A2D9-154B057EE1BB}" type="presOf" srcId="{8034E48F-5BE4-4143-AC1B-C5DB1042F95B}" destId="{FC906254-63DA-4937-BD0D-055F7FF259C6}" srcOrd="0" destOrd="0" presId="urn:microsoft.com/office/officeart/2005/8/layout/chevron2"/>
    <dgm:cxn modelId="{7FBBDC4C-F931-420B-9AAB-D800B97DBBF4}" srcId="{6D21AF32-C629-4DF0-92A8-EE28BE3036AA}" destId="{7D05492A-63C3-44FA-AA51-C2AA25BC03E9}" srcOrd="0" destOrd="0" parTransId="{56237747-45DC-4D8B-B207-E332FBCE7903}" sibTransId="{7DEFEA98-E5FF-4806-BBDA-E70BBC8341BD}"/>
    <dgm:cxn modelId="{9684BE55-03B0-43CA-AA09-9645C00F11B7}" type="presOf" srcId="{90F24037-F427-455A-897E-B45F406F19F7}" destId="{6564DB62-603D-46BD-AF52-0C4A619F8D80}" srcOrd="0" destOrd="0" presId="urn:microsoft.com/office/officeart/2005/8/layout/chevron2"/>
    <dgm:cxn modelId="{6D3F2E85-BDFE-499A-9EF1-AF0A5359A09D}" srcId="{8034E48F-5BE4-4143-AC1B-C5DB1042F95B}" destId="{D812A8E4-F275-4B30-8836-B93E083CEA75}" srcOrd="5" destOrd="0" parTransId="{D0052523-B3BD-4832-ACEA-12EA1584E3D2}" sibTransId="{A2E0718A-FCBA-4276-93C2-16A7AB127A55}"/>
    <dgm:cxn modelId="{C5C3F992-F103-41B4-99AB-8CFE8B988B57}" type="presOf" srcId="{D812A8E4-F275-4B30-8836-B93E083CEA75}" destId="{CCA756E8-6D3F-4DAF-B5A0-715CFCF81055}" srcOrd="0" destOrd="0" presId="urn:microsoft.com/office/officeart/2005/8/layout/chevron2"/>
    <dgm:cxn modelId="{35AF8193-33BF-4074-BFFB-2986A596F79A}" type="presOf" srcId="{8A06EB42-FAAD-4FA7-98AC-669AA9487015}" destId="{4AC33898-A8B1-41D3-9E7D-DCE30AE29681}" srcOrd="0" destOrd="0" presId="urn:microsoft.com/office/officeart/2005/8/layout/chevron2"/>
    <dgm:cxn modelId="{FBF61594-6CDF-45EB-87B8-70078A9E1596}" type="presOf" srcId="{DD0583F7-532E-404A-9E0C-E25035C51BE5}" destId="{8753449B-8902-4BE8-8C0C-BC6611B8F452}" srcOrd="0" destOrd="0" presId="urn:microsoft.com/office/officeart/2005/8/layout/chevron2"/>
    <dgm:cxn modelId="{419D79A2-B19B-4D86-996D-B47C7689772F}" srcId="{BAA8D027-EEEE-488C-8248-9182962B66A4}" destId="{86ED4D23-38E6-4BBF-87A9-09B6126F6D62}" srcOrd="0" destOrd="0" parTransId="{7BD9407B-442A-4B69-9433-4BD5EFAF3575}" sibTransId="{89B009A9-C209-453A-8824-C9170E1D87C7}"/>
    <dgm:cxn modelId="{9069D7AC-8776-4B86-B76E-19213B689954}" srcId="{8034E48F-5BE4-4143-AC1B-C5DB1042F95B}" destId="{6D21AF32-C629-4DF0-92A8-EE28BE3036AA}" srcOrd="4" destOrd="0" parTransId="{D2E845FB-C4AA-489F-B467-C2DC559C7767}" sibTransId="{2302AE27-D481-4B93-AFC2-F06861DAED30}"/>
    <dgm:cxn modelId="{62B8FEB7-93BA-420D-AD3F-5CFC43578A45}" srcId="{13D08975-0E6B-42A9-AFBF-689A286BD817}" destId="{DD0583F7-532E-404A-9E0C-E25035C51BE5}" srcOrd="0" destOrd="0" parTransId="{36C2F608-2BE0-4446-83D2-CD0BD060CE49}" sibTransId="{5733CA6A-BFAE-4B33-992C-942735E9B9C9}"/>
    <dgm:cxn modelId="{D7A581BE-416D-4087-9E81-B6DA176BFA38}" type="presOf" srcId="{DA8036C2-0BF7-4707-AC6F-4D8ACC0BBAD0}" destId="{7ECC7F8A-29D3-428F-BC74-EEE1B853E10B}" srcOrd="0" destOrd="0" presId="urn:microsoft.com/office/officeart/2005/8/layout/chevron2"/>
    <dgm:cxn modelId="{EFB90ABF-7000-4A0E-A93D-B18EBF4CF5D7}" srcId="{F452DE0E-25F4-40B2-B618-CE856C8AA0A7}" destId="{DA8036C2-0BF7-4707-AC6F-4D8ACC0BBAD0}" srcOrd="0" destOrd="0" parTransId="{76F26545-1675-425F-AB81-80AC2CE36486}" sibTransId="{CFB2CD8C-D1D1-44E9-BEC5-47BDA14A49DA}"/>
    <dgm:cxn modelId="{E8E6AAC5-E1CF-4BEC-B837-08A53A48F961}" srcId="{572ED89E-B867-49B6-BE09-555468B8D3A5}" destId="{F8246C28-543B-4312-9F12-7C5506341B45}" srcOrd="0" destOrd="0" parTransId="{F69DB1A5-A081-4FF4-AF82-98B35B541C34}" sibTransId="{8F856F3C-3E27-4114-B86B-970A62391645}"/>
    <dgm:cxn modelId="{D1B904CD-8F86-4617-8DCA-CCB7963C3BF0}" type="presOf" srcId="{13D08975-0E6B-42A9-AFBF-689A286BD817}" destId="{48ABAD32-C189-4F75-A56E-F5956EEEC6B1}" srcOrd="0" destOrd="0" presId="urn:microsoft.com/office/officeart/2005/8/layout/chevron2"/>
    <dgm:cxn modelId="{77BD31DA-D059-4D01-8CB1-6C762DF553FD}" type="presOf" srcId="{86ED4D23-38E6-4BBF-87A9-09B6126F6D62}" destId="{E64D4F73-8D1D-45D3-B4C6-B167150A71F2}" srcOrd="0" destOrd="0" presId="urn:microsoft.com/office/officeart/2005/8/layout/chevron2"/>
    <dgm:cxn modelId="{BB80B8EB-CA48-4D51-9E96-35F0D2B2B6AA}" type="presOf" srcId="{C71BF987-1286-4631-A2C9-421AA77A05FF}" destId="{A2282F74-F83C-4AE0-A61A-C1DE3055B0D9}" srcOrd="0" destOrd="0" presId="urn:microsoft.com/office/officeart/2005/8/layout/chevron2"/>
    <dgm:cxn modelId="{FFBE36F1-6014-4B81-A79C-070DE80B9E16}" srcId="{8034E48F-5BE4-4143-AC1B-C5DB1042F95B}" destId="{F452DE0E-25F4-40B2-B618-CE856C8AA0A7}" srcOrd="2" destOrd="0" parTransId="{7BD57F86-543B-434F-B327-818916638C0C}" sibTransId="{6D28C062-1AD5-4E5D-B807-4899F58BDD7C}"/>
    <dgm:cxn modelId="{28E96FF1-C810-474F-8319-49F31D50E041}" type="presOf" srcId="{7D05492A-63C3-44FA-AA51-C2AA25BC03E9}" destId="{457790D3-05B5-4EE7-8EA6-7145E6DE6D4A}" srcOrd="0" destOrd="0" presId="urn:microsoft.com/office/officeart/2005/8/layout/chevron2"/>
    <dgm:cxn modelId="{DD88FCF2-2CF0-4728-90B7-9014CA9707C1}" srcId="{D812A8E4-F275-4B30-8836-B93E083CEA75}" destId="{90F24037-F427-455A-897E-B45F406F19F7}" srcOrd="0" destOrd="0" parTransId="{445C59E1-DA6A-4CD9-B2D7-BEB82E68381D}" sibTransId="{8CB0AC3A-9E57-4ABB-8401-A2B64D45F39D}"/>
    <dgm:cxn modelId="{67CFA7F4-A445-444F-A32E-41219F8768D5}" srcId="{8034E48F-5BE4-4143-AC1B-C5DB1042F95B}" destId="{C71BF987-1286-4631-A2C9-421AA77A05FF}" srcOrd="0" destOrd="0" parTransId="{A09D6526-FB21-4D39-9215-62E4792F3ADA}" sibTransId="{23C3B85E-C0C4-44FE-AE24-B4A579491033}"/>
    <dgm:cxn modelId="{8767A4F7-A650-4814-AF30-88F3681415C0}" type="presOf" srcId="{F452DE0E-25F4-40B2-B618-CE856C8AA0A7}" destId="{16987238-5BCC-4BC0-AF20-9A8FBFCB4118}" srcOrd="0" destOrd="0" presId="urn:microsoft.com/office/officeart/2005/8/layout/chevron2"/>
    <dgm:cxn modelId="{93B3DEA6-46B1-4AD9-AE51-A4ED1482EBEA}" type="presParOf" srcId="{FC906254-63DA-4937-BD0D-055F7FF259C6}" destId="{A8B8CE20-2017-4325-8059-EDC0D16535E7}" srcOrd="0" destOrd="0" presId="urn:microsoft.com/office/officeart/2005/8/layout/chevron2"/>
    <dgm:cxn modelId="{4101EEDE-EF90-4CA2-8717-86CA696DE9EC}" type="presParOf" srcId="{A8B8CE20-2017-4325-8059-EDC0D16535E7}" destId="{A2282F74-F83C-4AE0-A61A-C1DE3055B0D9}" srcOrd="0" destOrd="0" presId="urn:microsoft.com/office/officeart/2005/8/layout/chevron2"/>
    <dgm:cxn modelId="{6C8552E5-07FC-4D03-9A04-4A974061FCFF}" type="presParOf" srcId="{A8B8CE20-2017-4325-8059-EDC0D16535E7}" destId="{4AC33898-A8B1-41D3-9E7D-DCE30AE29681}" srcOrd="1" destOrd="0" presId="urn:microsoft.com/office/officeart/2005/8/layout/chevron2"/>
    <dgm:cxn modelId="{77777A59-8E86-4058-A7AD-7C16434F8DC0}" type="presParOf" srcId="{FC906254-63DA-4937-BD0D-055F7FF259C6}" destId="{2DA634D9-FC31-4152-83C8-DE267CF2FEF7}" srcOrd="1" destOrd="0" presId="urn:microsoft.com/office/officeart/2005/8/layout/chevron2"/>
    <dgm:cxn modelId="{2493169A-3F01-4E80-96DF-4980ABE9914A}" type="presParOf" srcId="{FC906254-63DA-4937-BD0D-055F7FF259C6}" destId="{ABE4B257-A7E2-4C7A-8A67-73866ECF9DCD}" srcOrd="2" destOrd="0" presId="urn:microsoft.com/office/officeart/2005/8/layout/chevron2"/>
    <dgm:cxn modelId="{21BE6436-831D-4CBD-B860-42FAFAF90647}" type="presParOf" srcId="{ABE4B257-A7E2-4C7A-8A67-73866ECF9DCD}" destId="{3BCCC6F2-AEB9-4250-B236-B5EEC6105BC8}" srcOrd="0" destOrd="0" presId="urn:microsoft.com/office/officeart/2005/8/layout/chevron2"/>
    <dgm:cxn modelId="{76CC682E-DC32-47EE-8397-5711C591F89A}" type="presParOf" srcId="{ABE4B257-A7E2-4C7A-8A67-73866ECF9DCD}" destId="{33598662-359E-40C8-A973-EDE732A4ECA3}" srcOrd="1" destOrd="0" presId="urn:microsoft.com/office/officeart/2005/8/layout/chevron2"/>
    <dgm:cxn modelId="{9C5D6ECE-D16E-4922-9B79-F89C0708A2B1}" type="presParOf" srcId="{FC906254-63DA-4937-BD0D-055F7FF259C6}" destId="{1E23DB89-CA72-4C83-82AA-DF55731A8EBE}" srcOrd="3" destOrd="0" presId="urn:microsoft.com/office/officeart/2005/8/layout/chevron2"/>
    <dgm:cxn modelId="{14DE8978-355B-4E05-9604-3B8B9FDBF71A}" type="presParOf" srcId="{FC906254-63DA-4937-BD0D-055F7FF259C6}" destId="{558826C1-D161-4DD8-86B8-EBBC9FCE0C90}" srcOrd="4" destOrd="0" presId="urn:microsoft.com/office/officeart/2005/8/layout/chevron2"/>
    <dgm:cxn modelId="{BD7649BA-939C-4F2F-A053-0BE89DB2A6A9}" type="presParOf" srcId="{558826C1-D161-4DD8-86B8-EBBC9FCE0C90}" destId="{16987238-5BCC-4BC0-AF20-9A8FBFCB4118}" srcOrd="0" destOrd="0" presId="urn:microsoft.com/office/officeart/2005/8/layout/chevron2"/>
    <dgm:cxn modelId="{F0EBF942-C078-4D5E-8925-1C40470BC200}" type="presParOf" srcId="{558826C1-D161-4DD8-86B8-EBBC9FCE0C90}" destId="{7ECC7F8A-29D3-428F-BC74-EEE1B853E10B}" srcOrd="1" destOrd="0" presId="urn:microsoft.com/office/officeart/2005/8/layout/chevron2"/>
    <dgm:cxn modelId="{4F61E854-4F42-4699-9D95-381C431B89D7}" type="presParOf" srcId="{FC906254-63DA-4937-BD0D-055F7FF259C6}" destId="{047AD088-E69E-4363-BC71-13A325A5845F}" srcOrd="5" destOrd="0" presId="urn:microsoft.com/office/officeart/2005/8/layout/chevron2"/>
    <dgm:cxn modelId="{4066EBC1-E58A-4C9F-A858-B4EB48D5EE06}" type="presParOf" srcId="{FC906254-63DA-4937-BD0D-055F7FF259C6}" destId="{6933687E-A5F0-493C-9BF1-566055E2BB88}" srcOrd="6" destOrd="0" presId="urn:microsoft.com/office/officeart/2005/8/layout/chevron2"/>
    <dgm:cxn modelId="{FD8E9D5A-362C-49F5-A3FD-538C84510715}" type="presParOf" srcId="{6933687E-A5F0-493C-9BF1-566055E2BB88}" destId="{A8F296BE-6016-474B-8F6B-2C9386E5BC82}" srcOrd="0" destOrd="0" presId="urn:microsoft.com/office/officeart/2005/8/layout/chevron2"/>
    <dgm:cxn modelId="{F74FC057-9168-4E7F-B12C-5C36BC9E83B1}" type="presParOf" srcId="{6933687E-A5F0-493C-9BF1-566055E2BB88}" destId="{E64D4F73-8D1D-45D3-B4C6-B167150A71F2}" srcOrd="1" destOrd="0" presId="urn:microsoft.com/office/officeart/2005/8/layout/chevron2"/>
    <dgm:cxn modelId="{431DB0A7-2AD1-4EC1-AFED-0873EA80B00E}" type="presParOf" srcId="{FC906254-63DA-4937-BD0D-055F7FF259C6}" destId="{AC9ED085-556E-4E1E-8F4C-102A3E22B437}" srcOrd="7" destOrd="0" presId="urn:microsoft.com/office/officeart/2005/8/layout/chevron2"/>
    <dgm:cxn modelId="{CC013E1D-25D8-4AA6-B927-5DD5DD4F94DF}" type="presParOf" srcId="{FC906254-63DA-4937-BD0D-055F7FF259C6}" destId="{110FFF67-8E8F-45CA-A0CF-17A780F4533C}" srcOrd="8" destOrd="0" presId="urn:microsoft.com/office/officeart/2005/8/layout/chevron2"/>
    <dgm:cxn modelId="{13FC1338-8F9D-4AC5-ADD5-63E95895D117}" type="presParOf" srcId="{110FFF67-8E8F-45CA-A0CF-17A780F4533C}" destId="{F7D25742-32DF-44BC-B16E-E4B7AF3591B4}" srcOrd="0" destOrd="0" presId="urn:microsoft.com/office/officeart/2005/8/layout/chevron2"/>
    <dgm:cxn modelId="{53EB3EEE-8DF8-4F94-B50E-8CA3627DF21E}" type="presParOf" srcId="{110FFF67-8E8F-45CA-A0CF-17A780F4533C}" destId="{457790D3-05B5-4EE7-8EA6-7145E6DE6D4A}" srcOrd="1" destOrd="0" presId="urn:microsoft.com/office/officeart/2005/8/layout/chevron2"/>
    <dgm:cxn modelId="{BBAAA08E-FD25-42FB-8EB5-29CE57B87340}" type="presParOf" srcId="{FC906254-63DA-4937-BD0D-055F7FF259C6}" destId="{48F9E915-7BEC-44A2-939C-4937A7AB3682}" srcOrd="9" destOrd="0" presId="urn:microsoft.com/office/officeart/2005/8/layout/chevron2"/>
    <dgm:cxn modelId="{63174139-F02D-446F-A015-7C98A8307EAE}" type="presParOf" srcId="{FC906254-63DA-4937-BD0D-055F7FF259C6}" destId="{A1D1EB71-CFBD-4C00-9989-2E5C75922D22}" srcOrd="10" destOrd="0" presId="urn:microsoft.com/office/officeart/2005/8/layout/chevron2"/>
    <dgm:cxn modelId="{6E5502EC-4C05-4434-AD52-07942D6222D7}" type="presParOf" srcId="{A1D1EB71-CFBD-4C00-9989-2E5C75922D22}" destId="{CCA756E8-6D3F-4DAF-B5A0-715CFCF81055}" srcOrd="0" destOrd="0" presId="urn:microsoft.com/office/officeart/2005/8/layout/chevron2"/>
    <dgm:cxn modelId="{F81CE98A-3513-4E25-9107-F6C9DD638698}" type="presParOf" srcId="{A1D1EB71-CFBD-4C00-9989-2E5C75922D22}" destId="{6564DB62-603D-46BD-AF52-0C4A619F8D80}" srcOrd="1" destOrd="0" presId="urn:microsoft.com/office/officeart/2005/8/layout/chevron2"/>
    <dgm:cxn modelId="{63D3389E-D409-4024-AB05-3CD48935513F}" type="presParOf" srcId="{FC906254-63DA-4937-BD0D-055F7FF259C6}" destId="{7D131C10-44EF-433C-84A9-E7DC690A6903}" srcOrd="11" destOrd="0" presId="urn:microsoft.com/office/officeart/2005/8/layout/chevron2"/>
    <dgm:cxn modelId="{BCE59C31-B3F0-4106-8A40-EE9EDF208FB6}" type="presParOf" srcId="{FC906254-63DA-4937-BD0D-055F7FF259C6}" destId="{AFD99C80-BCF1-46B0-875A-3CAE50F7D37A}" srcOrd="12" destOrd="0" presId="urn:microsoft.com/office/officeart/2005/8/layout/chevron2"/>
    <dgm:cxn modelId="{A0DB60EA-9731-4CB9-8D64-5A0CA20C15E3}" type="presParOf" srcId="{AFD99C80-BCF1-46B0-875A-3CAE50F7D37A}" destId="{48ABAD32-C189-4F75-A56E-F5956EEEC6B1}" srcOrd="0" destOrd="0" presId="urn:microsoft.com/office/officeart/2005/8/layout/chevron2"/>
    <dgm:cxn modelId="{D7CFEA53-91F5-48E8-B434-AB3F68D60125}" type="presParOf" srcId="{AFD99C80-BCF1-46B0-875A-3CAE50F7D37A}" destId="{8753449B-8902-4BE8-8C0C-BC6611B8F452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282F74-F83C-4AE0-A61A-C1DE3055B0D9}">
      <dsp:nvSpPr>
        <dsp:cNvPr id="0" name=""/>
        <dsp:cNvSpPr/>
      </dsp:nvSpPr>
      <dsp:spPr>
        <a:xfrm rot="5400000">
          <a:off x="-107948" y="110517"/>
          <a:ext cx="719659" cy="50376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latin typeface="Calibri" panose="020F0502020204030204" pitchFamily="34" charset="0"/>
              <a:cs typeface="Calibri" panose="020F0502020204030204" pitchFamily="34" charset="0"/>
            </a:rPr>
            <a:t>1.</a:t>
          </a:r>
          <a:endParaRPr lang="en-US" altLang="zh-TW" sz="2400" kern="1200" dirty="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 rot="-5400000">
        <a:off x="2" y="254449"/>
        <a:ext cx="503761" cy="215898"/>
      </dsp:txXfrm>
    </dsp:sp>
    <dsp:sp modelId="{4AC33898-A8B1-41D3-9E7D-DCE30AE29681}">
      <dsp:nvSpPr>
        <dsp:cNvPr id="0" name=""/>
        <dsp:cNvSpPr/>
      </dsp:nvSpPr>
      <dsp:spPr>
        <a:xfrm rot="5400000">
          <a:off x="4316024" y="-3809693"/>
          <a:ext cx="468024" cy="809255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TW" sz="2400" kern="1200" dirty="0">
              <a:latin typeface="Calibri" panose="020F0502020204030204" pitchFamily="34" charset="0"/>
              <a:cs typeface="Calibri" panose="020F0502020204030204" pitchFamily="34" charset="0"/>
            </a:rPr>
            <a:t>Visual impairment </a:t>
          </a:r>
        </a:p>
      </dsp:txBody>
      <dsp:txXfrm rot="-5400000">
        <a:off x="503762" y="25416"/>
        <a:ext cx="8069703" cy="422330"/>
      </dsp:txXfrm>
    </dsp:sp>
    <dsp:sp modelId="{3BCCC6F2-AEB9-4250-B236-B5EEC6105BC8}">
      <dsp:nvSpPr>
        <dsp:cNvPr id="0" name=""/>
        <dsp:cNvSpPr/>
      </dsp:nvSpPr>
      <dsp:spPr>
        <a:xfrm rot="5400000">
          <a:off x="-107948" y="745122"/>
          <a:ext cx="719659" cy="50376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latin typeface="Calibri" panose="020F0502020204030204" pitchFamily="34" charset="0"/>
              <a:cs typeface="Calibri" panose="020F0502020204030204" pitchFamily="34" charset="0"/>
            </a:rPr>
            <a:t>2.</a:t>
          </a:r>
        </a:p>
      </dsp:txBody>
      <dsp:txXfrm rot="-5400000">
        <a:off x="2" y="889054"/>
        <a:ext cx="503761" cy="215898"/>
      </dsp:txXfrm>
    </dsp:sp>
    <dsp:sp modelId="{33598662-359E-40C8-A973-EDE732A4ECA3}">
      <dsp:nvSpPr>
        <dsp:cNvPr id="0" name=""/>
        <dsp:cNvSpPr/>
      </dsp:nvSpPr>
      <dsp:spPr>
        <a:xfrm rot="5400000">
          <a:off x="4316147" y="-3175212"/>
          <a:ext cx="467778" cy="809255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altLang="zh-TW" sz="2400" kern="1200" dirty="0">
              <a:latin typeface="Calibri" panose="020F0502020204030204" pitchFamily="34" charset="0"/>
              <a:cs typeface="Calibri" panose="020F0502020204030204" pitchFamily="34" charset="0"/>
            </a:rPr>
            <a:t>Introduction to sound</a:t>
          </a:r>
          <a:endParaRPr lang="en-US" sz="2400" kern="1200" dirty="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 rot="-5400000">
        <a:off x="503762" y="660008"/>
        <a:ext cx="8069715" cy="422108"/>
      </dsp:txXfrm>
    </dsp:sp>
    <dsp:sp modelId="{16987238-5BCC-4BC0-AF20-9A8FBFCB4118}">
      <dsp:nvSpPr>
        <dsp:cNvPr id="0" name=""/>
        <dsp:cNvSpPr/>
      </dsp:nvSpPr>
      <dsp:spPr>
        <a:xfrm rot="5400000">
          <a:off x="-107948" y="1379726"/>
          <a:ext cx="719659" cy="50376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latin typeface="Calibri" panose="020F0502020204030204" pitchFamily="34" charset="0"/>
              <a:cs typeface="Calibri" panose="020F0502020204030204" pitchFamily="34" charset="0"/>
            </a:rPr>
            <a:t>3.</a:t>
          </a:r>
        </a:p>
      </dsp:txBody>
      <dsp:txXfrm rot="-5400000">
        <a:off x="2" y="1523658"/>
        <a:ext cx="503761" cy="215898"/>
      </dsp:txXfrm>
    </dsp:sp>
    <dsp:sp modelId="{7ECC7F8A-29D3-428F-BC74-EEE1B853E10B}">
      <dsp:nvSpPr>
        <dsp:cNvPr id="0" name=""/>
        <dsp:cNvSpPr/>
      </dsp:nvSpPr>
      <dsp:spPr>
        <a:xfrm rot="5400000">
          <a:off x="4316147" y="-2540607"/>
          <a:ext cx="467778" cy="809255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kern="1200" dirty="0">
              <a:latin typeface="Calibri" panose="020F0502020204030204" pitchFamily="34" charset="0"/>
              <a:cs typeface="Calibri" panose="020F0502020204030204" pitchFamily="34" charset="0"/>
            </a:rPr>
            <a:t>Characteristics of sound wave</a:t>
          </a:r>
        </a:p>
      </dsp:txBody>
      <dsp:txXfrm rot="-5400000">
        <a:off x="503762" y="1294613"/>
        <a:ext cx="8069715" cy="422108"/>
      </dsp:txXfrm>
    </dsp:sp>
    <dsp:sp modelId="{A8F296BE-6016-474B-8F6B-2C9386E5BC82}">
      <dsp:nvSpPr>
        <dsp:cNvPr id="0" name=""/>
        <dsp:cNvSpPr/>
      </dsp:nvSpPr>
      <dsp:spPr>
        <a:xfrm rot="5400000">
          <a:off x="-107948" y="2014331"/>
          <a:ext cx="719659" cy="50376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latin typeface="Calibri" panose="020F0502020204030204" pitchFamily="34" charset="0"/>
              <a:cs typeface="Calibri" panose="020F0502020204030204" pitchFamily="34" charset="0"/>
            </a:rPr>
            <a:t>4.</a:t>
          </a:r>
        </a:p>
      </dsp:txBody>
      <dsp:txXfrm rot="-5400000">
        <a:off x="2" y="2158263"/>
        <a:ext cx="503761" cy="215898"/>
      </dsp:txXfrm>
    </dsp:sp>
    <dsp:sp modelId="{E64D4F73-8D1D-45D3-B4C6-B167150A71F2}">
      <dsp:nvSpPr>
        <dsp:cNvPr id="0" name=""/>
        <dsp:cNvSpPr/>
      </dsp:nvSpPr>
      <dsp:spPr>
        <a:xfrm rot="5400000">
          <a:off x="4316147" y="-1906003"/>
          <a:ext cx="467778" cy="809255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kern="1200" dirty="0">
              <a:latin typeface="Calibri" panose="020F0502020204030204" pitchFamily="34" charset="0"/>
              <a:cs typeface="Calibri" panose="020F0502020204030204" pitchFamily="34" charset="0"/>
            </a:rPr>
            <a:t>Speed of sound</a:t>
          </a:r>
        </a:p>
      </dsp:txBody>
      <dsp:txXfrm rot="-5400000">
        <a:off x="503762" y="1929217"/>
        <a:ext cx="8069715" cy="422108"/>
      </dsp:txXfrm>
    </dsp:sp>
    <dsp:sp modelId="{F7D25742-32DF-44BC-B16E-E4B7AF3591B4}">
      <dsp:nvSpPr>
        <dsp:cNvPr id="0" name=""/>
        <dsp:cNvSpPr/>
      </dsp:nvSpPr>
      <dsp:spPr>
        <a:xfrm rot="5400000">
          <a:off x="-107948" y="2648936"/>
          <a:ext cx="719659" cy="50376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latin typeface="Calibri" panose="020F0502020204030204" pitchFamily="34" charset="0"/>
              <a:cs typeface="Calibri" panose="020F0502020204030204" pitchFamily="34" charset="0"/>
            </a:rPr>
            <a:t>5.</a:t>
          </a:r>
        </a:p>
      </dsp:txBody>
      <dsp:txXfrm rot="-5400000">
        <a:off x="2" y="2792868"/>
        <a:ext cx="503761" cy="215898"/>
      </dsp:txXfrm>
    </dsp:sp>
    <dsp:sp modelId="{457790D3-05B5-4EE7-8EA6-7145E6DE6D4A}">
      <dsp:nvSpPr>
        <dsp:cNvPr id="0" name=""/>
        <dsp:cNvSpPr/>
      </dsp:nvSpPr>
      <dsp:spPr>
        <a:xfrm rot="5400000">
          <a:off x="4316147" y="-1271398"/>
          <a:ext cx="467778" cy="809255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kern="1200" dirty="0">
              <a:latin typeface="Calibri" panose="020F0502020204030204" pitchFamily="34" charset="0"/>
              <a:cs typeface="Calibri" panose="020F0502020204030204" pitchFamily="34" charset="0"/>
            </a:rPr>
            <a:t>The principle of sonar and echolocation</a:t>
          </a:r>
        </a:p>
      </dsp:txBody>
      <dsp:txXfrm rot="-5400000">
        <a:off x="503762" y="2563822"/>
        <a:ext cx="8069715" cy="422108"/>
      </dsp:txXfrm>
    </dsp:sp>
    <dsp:sp modelId="{CCA756E8-6D3F-4DAF-B5A0-715CFCF81055}">
      <dsp:nvSpPr>
        <dsp:cNvPr id="0" name=""/>
        <dsp:cNvSpPr/>
      </dsp:nvSpPr>
      <dsp:spPr>
        <a:xfrm rot="5400000">
          <a:off x="-107948" y="3283540"/>
          <a:ext cx="719659" cy="50376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latin typeface="Calibri" panose="020F0502020204030204" pitchFamily="34" charset="0"/>
              <a:cs typeface="Calibri" panose="020F0502020204030204" pitchFamily="34" charset="0"/>
            </a:rPr>
            <a:t>6.</a:t>
          </a:r>
        </a:p>
      </dsp:txBody>
      <dsp:txXfrm rot="-5400000">
        <a:off x="2" y="3427472"/>
        <a:ext cx="503761" cy="215898"/>
      </dsp:txXfrm>
    </dsp:sp>
    <dsp:sp modelId="{6564DB62-603D-46BD-AF52-0C4A619F8D80}">
      <dsp:nvSpPr>
        <dsp:cNvPr id="0" name=""/>
        <dsp:cNvSpPr/>
      </dsp:nvSpPr>
      <dsp:spPr>
        <a:xfrm rot="5400000">
          <a:off x="4316147" y="-636793"/>
          <a:ext cx="467778" cy="809255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kern="1200" dirty="0">
              <a:latin typeface="Calibri" panose="020F0502020204030204" pitchFamily="34" charset="0"/>
              <a:cs typeface="Calibri" panose="020F0502020204030204" pitchFamily="34" charset="0"/>
            </a:rPr>
            <a:t>Making a ultrasonic distance sensor</a:t>
          </a:r>
        </a:p>
      </dsp:txBody>
      <dsp:txXfrm rot="-5400000">
        <a:off x="503762" y="3198427"/>
        <a:ext cx="8069715" cy="422108"/>
      </dsp:txXfrm>
    </dsp:sp>
    <dsp:sp modelId="{48ABAD32-C189-4F75-A56E-F5956EEEC6B1}">
      <dsp:nvSpPr>
        <dsp:cNvPr id="0" name=""/>
        <dsp:cNvSpPr/>
      </dsp:nvSpPr>
      <dsp:spPr>
        <a:xfrm rot="5400000">
          <a:off x="-107948" y="3918145"/>
          <a:ext cx="719659" cy="50376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latin typeface="Calibri" panose="020F0502020204030204" pitchFamily="34" charset="0"/>
              <a:cs typeface="Calibri" panose="020F0502020204030204" pitchFamily="34" charset="0"/>
            </a:rPr>
            <a:t>7.</a:t>
          </a:r>
        </a:p>
      </dsp:txBody>
      <dsp:txXfrm rot="-5400000">
        <a:off x="2" y="4062077"/>
        <a:ext cx="503761" cy="215898"/>
      </dsp:txXfrm>
    </dsp:sp>
    <dsp:sp modelId="{8753449B-8902-4BE8-8C0C-BC6611B8F452}">
      <dsp:nvSpPr>
        <dsp:cNvPr id="0" name=""/>
        <dsp:cNvSpPr/>
      </dsp:nvSpPr>
      <dsp:spPr>
        <a:xfrm rot="5400000">
          <a:off x="4316147" y="-2189"/>
          <a:ext cx="467778" cy="809255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kern="1200" dirty="0">
              <a:latin typeface="Calibri" panose="020F0502020204030204" pitchFamily="34" charset="0"/>
              <a:cs typeface="Calibri" panose="020F0502020204030204" pitchFamily="34" charset="0"/>
            </a:rPr>
            <a:t>Discussion &amp; Conclusion</a:t>
          </a:r>
        </a:p>
      </dsp:txBody>
      <dsp:txXfrm rot="-5400000">
        <a:off x="503762" y="3833032"/>
        <a:ext cx="8069715" cy="42210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75B398-11F7-4F59-99EB-6C4C45F3904D}" type="datetimeFigureOut">
              <a:rPr lang="en-US" smtClean="0"/>
              <a:t>8/2/2024</a:t>
            </a:fld>
            <a:endParaRPr 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BF2C08-3D82-42ED-8B6D-DD36BF6331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55157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F2C08-3D82-42ED-8B6D-DD36BF6331D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20494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F2C08-3D82-42ED-8B6D-DD36BF6331D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33390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F2C08-3D82-42ED-8B6D-DD36BF6331D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5308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F2C08-3D82-42ED-8B6D-DD36BF6331D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71410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F2C08-3D82-42ED-8B6D-DD36BF6331D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006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F2C08-3D82-42ED-8B6D-DD36BF6331D7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74670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F2C08-3D82-42ED-8B6D-DD36BF6331D7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25474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F2C08-3D82-42ED-8B6D-DD36BF6331D7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16675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BF2C08-3D82-42ED-8B6D-DD36BF6331D7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748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steam.ouhk.edu.hk/sym2020/index.html" TargetMode="Externa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hyperlink" Target="http://steam.ouhk.edu.hk/sym2020/index.html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/>
              <a:t>按一下以編輯母片標題樣式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28600" indent="-228600">
              <a:buFontTx/>
              <a:buBlip>
                <a:blip r:embed="rId2"/>
              </a:buBlip>
              <a:defRPr/>
            </a:lvl1pPr>
            <a:lvl2pPr marL="685800" indent="-228600">
              <a:buFontTx/>
              <a:buBlip>
                <a:blip r:embed="rId2"/>
              </a:buBlip>
              <a:defRPr/>
            </a:lvl2pPr>
          </a:lstStyle>
          <a:p>
            <a:pPr lvl="0"/>
            <a:r>
              <a:rPr lang="zh-TW" altLang="en-US" dirty="0"/>
              <a:t>編輯母片文字樣式</a:t>
            </a:r>
          </a:p>
          <a:p>
            <a:pPr lvl="1"/>
            <a:r>
              <a:rPr lang="zh-TW" altLang="en-US" dirty="0"/>
              <a:t>第二層</a:t>
            </a:r>
          </a:p>
          <a:p>
            <a:pPr lvl="2"/>
            <a:r>
              <a:rPr lang="zh-TW" altLang="en-US" dirty="0"/>
              <a:t>第三層</a:t>
            </a:r>
          </a:p>
          <a:p>
            <a:pPr lvl="3"/>
            <a:r>
              <a:rPr lang="zh-TW" altLang="en-US" dirty="0"/>
              <a:t>第四層</a:t>
            </a:r>
          </a:p>
          <a:p>
            <a:pPr lvl="4"/>
            <a:r>
              <a:rPr lang="zh-TW" altLang="en-US" dirty="0"/>
              <a:t>第五層</a:t>
            </a:r>
            <a:endParaRPr lang="en-US" dirty="0"/>
          </a:p>
        </p:txBody>
      </p:sp>
      <p:sp>
        <p:nvSpPr>
          <p:cNvPr id="15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148280" y="6322814"/>
            <a:ext cx="461319" cy="349250"/>
          </a:xfrm>
        </p:spPr>
        <p:txBody>
          <a:bodyPr/>
          <a:lstStyle>
            <a:lvl1pPr algn="l">
              <a:defRPr sz="1600">
                <a:solidFill>
                  <a:schemeClr val="accent1"/>
                </a:solidFill>
                <a:latin typeface="HelveticaNeueLT Std Med" panose="020B0604020202020204" pitchFamily="34" charset="0"/>
              </a:defRPr>
            </a:lvl1pPr>
          </a:lstStyle>
          <a:p>
            <a:fld id="{A5DE03E8-8F68-4C73-92F0-7924200AD9E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矩形 15"/>
          <p:cNvSpPr/>
          <p:nvPr userDrawn="1"/>
        </p:nvSpPr>
        <p:spPr>
          <a:xfrm>
            <a:off x="609599" y="6370481"/>
            <a:ext cx="6878596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050" kern="2000" dirty="0">
                <a:solidFill>
                  <a:schemeClr val="accent4">
                    <a:lumMod val="75000"/>
                  </a:schemeClr>
                </a:solidFill>
                <a:latin typeface="Helvetica LT Std Light" panose="020B0403020202020204" pitchFamily="34" charset="0"/>
                <a:hlinkClick r:id="rId3"/>
              </a:rPr>
              <a:t>Jockey Club STEAM Education Resources Sharing Scheme</a:t>
            </a:r>
            <a:endParaRPr lang="en-US" altLang="zh-TW" sz="1050" kern="2000" dirty="0">
              <a:solidFill>
                <a:schemeClr val="accent4">
                  <a:lumMod val="75000"/>
                </a:schemeClr>
              </a:solidFill>
              <a:latin typeface="Helvetica LT Std Light" panose="020B0403020202020204" pitchFamily="34" charset="0"/>
            </a:endParaRPr>
          </a:p>
        </p:txBody>
      </p:sp>
      <p:sp>
        <p:nvSpPr>
          <p:cNvPr id="6" name="標題 2">
            <a:extLst>
              <a:ext uri="{FF2B5EF4-FFF2-40B4-BE49-F238E27FC236}">
                <a16:creationId xmlns:a16="http://schemas.microsoft.com/office/drawing/2014/main" id="{27E4476A-D0B7-4F17-818C-B5D67AE8AB86}"/>
              </a:ext>
            </a:extLst>
          </p:cNvPr>
          <p:cNvSpPr txBox="1">
            <a:spLocks/>
          </p:cNvSpPr>
          <p:nvPr userDrawn="1"/>
        </p:nvSpPr>
        <p:spPr>
          <a:xfrm>
            <a:off x="10190205" y="0"/>
            <a:ext cx="1935807" cy="386978"/>
          </a:xfrm>
          <a:prstGeom prst="rect">
            <a:avLst/>
          </a:prstGeom>
        </p:spPr>
        <p:txBody>
          <a:bodyPr vert="horz" lIns="121917" tIns="60958" rIns="121917" bIns="60958" rtlCol="0" anchor="ctr">
            <a:noAutofit/>
          </a:bodyPr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zh-TW" sz="1300" dirty="0">
                <a:solidFill>
                  <a:schemeClr val="accent1">
                    <a:lumMod val="40000"/>
                    <a:lumOff val="60000"/>
                  </a:schemeClr>
                </a:solidFill>
                <a:latin typeface="Helvetica LT Std" panose="020B0504020202020204" pitchFamily="34" charset="0"/>
              </a:rPr>
              <a:t>Locating in Darkness</a:t>
            </a:r>
            <a:endParaRPr lang="zh-TW" altLang="en-US" sz="1300" dirty="0">
              <a:solidFill>
                <a:schemeClr val="accent1">
                  <a:lumMod val="40000"/>
                  <a:lumOff val="60000"/>
                </a:schemeClr>
              </a:solidFill>
              <a:latin typeface="Helvetica LT Std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3370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Uni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/>
              <a:t>按一下以編輯母片標題樣式</a:t>
            </a:r>
            <a:endParaRPr lang="en-US" dirty="0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148280" y="6322814"/>
            <a:ext cx="461319" cy="349250"/>
          </a:xfrm>
        </p:spPr>
        <p:txBody>
          <a:bodyPr/>
          <a:lstStyle>
            <a:lvl1pPr algn="l">
              <a:defRPr sz="1600">
                <a:solidFill>
                  <a:schemeClr val="accent1"/>
                </a:solidFill>
                <a:latin typeface="HelveticaNeueLT Std Med" panose="020B0604020202020204" pitchFamily="34" charset="0"/>
              </a:defRPr>
            </a:lvl1pPr>
          </a:lstStyle>
          <a:p>
            <a:fld id="{A5DE03E8-8F68-4C73-92F0-7924200AD9E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矩形 6"/>
          <p:cNvSpPr/>
          <p:nvPr userDrawn="1"/>
        </p:nvSpPr>
        <p:spPr>
          <a:xfrm>
            <a:off x="609599" y="6370481"/>
            <a:ext cx="6878596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050" kern="2000" dirty="0">
                <a:solidFill>
                  <a:schemeClr val="accent4">
                    <a:lumMod val="75000"/>
                  </a:schemeClr>
                </a:solidFill>
                <a:latin typeface="Helvetica LT Std Light" panose="020B0403020202020204" pitchFamily="34" charset="0"/>
                <a:hlinkClick r:id="rId2"/>
              </a:rPr>
              <a:t>Jockey Club STEAM Education Resources Sharing Scheme</a:t>
            </a:r>
            <a:endParaRPr lang="en-US" altLang="zh-TW" sz="1050" kern="2000" dirty="0">
              <a:solidFill>
                <a:schemeClr val="accent4">
                  <a:lumMod val="75000"/>
                </a:schemeClr>
              </a:solidFill>
              <a:latin typeface="Helvetica LT Std Light" panose="020B0403020202020204" pitchFamily="34" charset="0"/>
            </a:endParaRPr>
          </a:p>
        </p:txBody>
      </p:sp>
      <p:sp>
        <p:nvSpPr>
          <p:cNvPr id="5" name="標題 2">
            <a:extLst>
              <a:ext uri="{FF2B5EF4-FFF2-40B4-BE49-F238E27FC236}">
                <a16:creationId xmlns:a16="http://schemas.microsoft.com/office/drawing/2014/main" id="{27E4476A-D0B7-4F17-818C-B5D67AE8AB86}"/>
              </a:ext>
            </a:extLst>
          </p:cNvPr>
          <p:cNvSpPr txBox="1">
            <a:spLocks/>
          </p:cNvSpPr>
          <p:nvPr userDrawn="1"/>
        </p:nvSpPr>
        <p:spPr>
          <a:xfrm>
            <a:off x="10190205" y="0"/>
            <a:ext cx="1935807" cy="386978"/>
          </a:xfrm>
          <a:prstGeom prst="rect">
            <a:avLst/>
          </a:prstGeom>
        </p:spPr>
        <p:txBody>
          <a:bodyPr vert="horz" lIns="121917" tIns="60958" rIns="121917" bIns="60958" rtlCol="0" anchor="ctr">
            <a:noAutofit/>
          </a:bodyPr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altLang="zh-TW" sz="1300" dirty="0">
                <a:solidFill>
                  <a:schemeClr val="accent1">
                    <a:lumMod val="40000"/>
                    <a:lumOff val="60000"/>
                  </a:schemeClr>
                </a:solidFill>
                <a:latin typeface="Helvetica LT Std" panose="020B0504020202020204" pitchFamily="34" charset="0"/>
              </a:rPr>
              <a:t>Locating in Darkness</a:t>
            </a:r>
            <a:endParaRPr lang="zh-TW" altLang="en-US" sz="1300" dirty="0">
              <a:solidFill>
                <a:schemeClr val="accent1">
                  <a:lumMod val="40000"/>
                  <a:lumOff val="60000"/>
                </a:schemeClr>
              </a:solidFill>
              <a:latin typeface="Helvetica LT Std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95167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321504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10F495-71BA-4C5A-B3B8-08CDFD31A8BA}" type="datetime1">
              <a:rPr lang="en-US" smtClean="0"/>
              <a:t>8/2/2024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9DD297-1F90-4EC7-BE7D-B60951FF11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1505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9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FA9D0-B0BC-4550-9211-721E3C423E61}" type="datetime1">
              <a:rPr lang="en-US" smtClean="0"/>
              <a:t>8/2/2024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EFFC31-5D3D-47C3-B246-1A85051808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39637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steam.ouhk.edu.hk/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1.png"/><Relationship Id="rId2" Type="http://schemas.openxmlformats.org/officeDocument/2006/relationships/video" Target="https://www.youtube.com/embed/zzy15TEwRUE" TargetMode="External"/><Relationship Id="rId1" Type="http://schemas.openxmlformats.org/officeDocument/2006/relationships/video" Target="https://www.youtube.com/embed/lURweWy86bI" TargetMode="Externa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notesSlide" Target="../notesSlides/notesSlid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hyperlink" Target="https://makecode.microbit.org/" TargetMode="Externa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4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unsplash.com/photos/ZeMORDph5lk?utm_source=unsplash&amp;utm_medium=referral&amp;utm_content=creditCopyText" TargetMode="External"/><Relationship Id="rId4" Type="http://schemas.openxmlformats.org/officeDocument/2006/relationships/hyperlink" Target="https://unsplash.com/@cdc?utm_source=unsplash&amp;utm_medium=referral&amp;utm_content=creditCopyText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7" Type="http://schemas.openxmlformats.org/officeDocument/2006/relationships/image" Target="../media/image4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7" Type="http://schemas.openxmlformats.org/officeDocument/2006/relationships/image" Target="../media/image4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urata.com/en-global/products/sensor/ultrasonic/overview/apps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my.clevelandclinic.org/health/diagnostics/4995-ultrasound" TargetMode="External"/><Relationship Id="rId4" Type="http://schemas.openxmlformats.org/officeDocument/2006/relationships/hyperlink" Target="https://cygnus-instruments.com/ultrasonic-thickness-gauge/" TargetMode="Externa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creativecommons.org/licenses/by/4.0/deed.en" TargetMode="External"/><Relationship Id="rId4" Type="http://schemas.openxmlformats.org/officeDocument/2006/relationships/hyperlink" Target="https://courses.lumenlearning.com/suny-hccc-ss-151-1/chapter/waves-and-wavelengths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方塊 3"/>
          <p:cNvSpPr txBox="1"/>
          <p:nvPr/>
        </p:nvSpPr>
        <p:spPr>
          <a:xfrm>
            <a:off x="1324946" y="1716832"/>
            <a:ext cx="3906839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Locating in</a:t>
            </a:r>
          </a:p>
          <a:p>
            <a:r>
              <a:rPr lang="en-US" sz="6000" dirty="0">
                <a:solidFill>
                  <a:srgbClr val="FFFFFF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Darkness</a:t>
            </a:r>
          </a:p>
        </p:txBody>
      </p:sp>
      <p:sp>
        <p:nvSpPr>
          <p:cNvPr id="5" name="標題 2">
            <a:extLst>
              <a:ext uri="{FF2B5EF4-FFF2-40B4-BE49-F238E27FC236}">
                <a16:creationId xmlns:a16="http://schemas.microsoft.com/office/drawing/2014/main" id="{8E7A87A1-ECAB-4B0D-AB35-1404DA5C9ADB}"/>
              </a:ext>
            </a:extLst>
          </p:cNvPr>
          <p:cNvSpPr txBox="1">
            <a:spLocks/>
          </p:cNvSpPr>
          <p:nvPr/>
        </p:nvSpPr>
        <p:spPr>
          <a:xfrm>
            <a:off x="1362270" y="6142571"/>
            <a:ext cx="4484095" cy="696434"/>
          </a:xfrm>
          <a:prstGeom prst="rect">
            <a:avLst/>
          </a:prstGeom>
        </p:spPr>
        <p:txBody>
          <a:bodyPr vert="horz" lIns="121917" tIns="60958" rIns="121917" bIns="60958" rtlCol="0" anchor="ctr">
            <a:normAutofit/>
          </a:bodyPr>
          <a:lstStyle>
            <a:lvl1pPr algn="ctr" defTabSz="1219170" rtl="0" eaLnBrk="1" latinLnBrk="0" hangingPunct="1">
              <a:spcBef>
                <a:spcPct val="0"/>
              </a:spcBef>
              <a:buNone/>
              <a:defRPr sz="59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spcBef>
                <a:spcPts val="600"/>
              </a:spcBef>
            </a:pPr>
            <a:r>
              <a:rPr lang="en-US" altLang="zh-TW" sz="1300" kern="2000" dirty="0">
                <a:solidFill>
                  <a:schemeClr val="bg1"/>
                </a:solidFill>
                <a:latin typeface="Century Gothic" panose="020B0502020202020204" pitchFamily="34" charset="0"/>
                <a:hlinkClick r:id="rId2"/>
              </a:rPr>
              <a:t>Jockey Club </a:t>
            </a:r>
          </a:p>
          <a:p>
            <a:pPr algn="l">
              <a:spcBef>
                <a:spcPts val="600"/>
              </a:spcBef>
            </a:pPr>
            <a:r>
              <a:rPr lang="en-US" altLang="zh-TW" sz="1300" kern="2000" dirty="0">
                <a:solidFill>
                  <a:schemeClr val="bg1"/>
                </a:solidFill>
                <a:latin typeface="Century Gothic" panose="020B0502020202020204" pitchFamily="34" charset="0"/>
                <a:hlinkClick r:id="rId2"/>
              </a:rPr>
              <a:t>STEAM Education Resources Sharing Scheme</a:t>
            </a:r>
            <a:endParaRPr lang="en-US" altLang="zh-TW" sz="1300" kern="20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6884" y="6257961"/>
            <a:ext cx="465657" cy="465657"/>
          </a:xfrm>
          <a:prstGeom prst="rect">
            <a:avLst/>
          </a:prstGeom>
        </p:spPr>
      </p:pic>
      <p:pic>
        <p:nvPicPr>
          <p:cNvPr id="7" name="圖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866" y="6303802"/>
            <a:ext cx="1005435" cy="373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9981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TW" dirty="0"/>
              <a:t>Test your hearing frequency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Listen to the YouTube audio, identify your own hearing frequency range</a:t>
            </a:r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E03E8-8F68-4C73-92F0-7924200AD9E0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5" name="lURweWy86bI"/>
          <p:cNvPicPr>
            <a:picLocks noRot="1" noChangeAspect="1"/>
          </p:cNvPicPr>
          <p:nvPr>
            <a:videoFile r:link="rId1"/>
          </p:nvPr>
        </p:nvPicPr>
        <p:blipFill>
          <a:blip r:embed="rId5"/>
          <a:stretch>
            <a:fillRect/>
          </a:stretch>
        </p:blipFill>
        <p:spPr>
          <a:xfrm>
            <a:off x="4764548" y="4019800"/>
            <a:ext cx="2805605" cy="1578153"/>
          </a:xfrm>
          <a:prstGeom prst="rect">
            <a:avLst/>
          </a:prstGeom>
        </p:spPr>
      </p:pic>
      <p:pic>
        <p:nvPicPr>
          <p:cNvPr id="6" name="zzy15TEwRUE"/>
          <p:cNvPicPr>
            <a:picLocks noRot="1" noChangeAspect="1"/>
          </p:cNvPicPr>
          <p:nvPr>
            <a:videoFile r:link="rId2"/>
          </p:nvPr>
        </p:nvPicPr>
        <p:blipFill>
          <a:blip r:embed="rId6"/>
          <a:stretch>
            <a:fillRect/>
          </a:stretch>
        </p:blipFill>
        <p:spPr>
          <a:xfrm>
            <a:off x="1244600" y="4019800"/>
            <a:ext cx="2805605" cy="1578153"/>
          </a:xfrm>
          <a:prstGeom prst="rect">
            <a:avLst/>
          </a:prstGeom>
        </p:spPr>
      </p:pic>
      <p:pic>
        <p:nvPicPr>
          <p:cNvPr id="7" name="Picture 2" descr="Free woman music instrument vector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4295" y="2643586"/>
            <a:ext cx="2135096" cy="3280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71929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TW" dirty="0"/>
              <a:t>Ultrasound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zh-TW" dirty="0"/>
              <a:t>Normal hearing frequency of human: 20 Hz ~ 20,000 Hz</a:t>
            </a:r>
          </a:p>
          <a:p>
            <a:r>
              <a:rPr lang="en-GB" altLang="zh-TW" dirty="0"/>
              <a:t>Sounds with frequencies greater than 20,000 Hz are called </a:t>
            </a:r>
            <a:r>
              <a:rPr lang="en-GB" altLang="zh-TW" dirty="0">
                <a:solidFill>
                  <a:srgbClr val="FF0000"/>
                </a:solidFill>
              </a:rPr>
              <a:t>ultra</a:t>
            </a:r>
            <a:r>
              <a:rPr lang="en-GB" altLang="zh-TW" dirty="0"/>
              <a:t>sounds (</a:t>
            </a:r>
            <a:r>
              <a:rPr lang="zh-TW" altLang="en-US" dirty="0"/>
              <a:t>超聲波</a:t>
            </a:r>
            <a:r>
              <a:rPr lang="en-US" altLang="zh-TW" dirty="0"/>
              <a:t>)</a:t>
            </a:r>
          </a:p>
          <a:p>
            <a:r>
              <a:rPr lang="en-GB" altLang="zh-TW" dirty="0"/>
              <a:t>is widely used in distance detection devices (</a:t>
            </a:r>
            <a:r>
              <a:rPr lang="zh-TW" altLang="en-US" dirty="0"/>
              <a:t>測距裝置</a:t>
            </a:r>
            <a:r>
              <a:rPr lang="en-US" altLang="zh-TW" dirty="0"/>
              <a:t>)</a:t>
            </a:r>
            <a:br>
              <a:rPr lang="en-US" altLang="zh-TW" dirty="0"/>
            </a:br>
            <a:endParaRPr lang="en-US" altLang="zh-TW" dirty="0"/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E03E8-8F68-4C73-92F0-7924200AD9E0}" type="slidenum">
              <a:rPr lang="en-US" smtClean="0"/>
              <a:pPr/>
              <a:t>11</a:t>
            </a:fld>
            <a:endParaRPr lang="en-US" dirty="0"/>
          </a:p>
        </p:txBody>
      </p:sp>
      <p:grpSp>
        <p:nvGrpSpPr>
          <p:cNvPr id="5" name="群組 4"/>
          <p:cNvGrpSpPr/>
          <p:nvPr/>
        </p:nvGrpSpPr>
        <p:grpSpPr>
          <a:xfrm>
            <a:off x="1265696" y="3924889"/>
            <a:ext cx="8648849" cy="2466035"/>
            <a:chOff x="1718797" y="3448617"/>
            <a:chExt cx="8648849" cy="2466035"/>
          </a:xfrm>
        </p:grpSpPr>
        <p:cxnSp>
          <p:nvCxnSpPr>
            <p:cNvPr id="6" name="直線單箭頭接點 5"/>
            <p:cNvCxnSpPr/>
            <p:nvPr/>
          </p:nvCxnSpPr>
          <p:spPr>
            <a:xfrm>
              <a:off x="1718797" y="5458899"/>
              <a:ext cx="8648849" cy="0"/>
            </a:xfrm>
            <a:prstGeom prst="straightConnector1">
              <a:avLst/>
            </a:prstGeom>
            <a:ln w="41275">
              <a:solidFill>
                <a:srgbClr val="00B05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>
              <a:off x="1842551" y="4358870"/>
              <a:ext cx="1333786" cy="1079404"/>
            </a:xfrm>
            <a:prstGeom prst="rect">
              <a:avLst/>
            </a:prstGeom>
            <a:solidFill>
              <a:srgbClr val="CCFF66"/>
            </a:solidFill>
            <a:ln>
              <a:solidFill>
                <a:srgbClr val="008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Infrasound</a:t>
              </a:r>
              <a:endParaRPr lang="zh-TW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3171200" y="4358870"/>
              <a:ext cx="2432077" cy="1079404"/>
            </a:xfrm>
            <a:prstGeom prst="rect">
              <a:avLst/>
            </a:prstGeom>
            <a:solidFill>
              <a:srgbClr val="CCFF66"/>
            </a:solidFill>
            <a:ln>
              <a:solidFill>
                <a:srgbClr val="008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Audible frequencies</a:t>
              </a:r>
              <a:endParaRPr lang="zh-TW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5603277" y="4358870"/>
              <a:ext cx="4627003" cy="1079404"/>
            </a:xfrm>
            <a:prstGeom prst="rect">
              <a:avLst/>
            </a:prstGeom>
            <a:solidFill>
              <a:srgbClr val="CCFF66"/>
            </a:solidFill>
            <a:ln>
              <a:solidFill>
                <a:srgbClr val="008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dirty="0">
                  <a:solidFill>
                    <a:schemeClr val="tx1"/>
                  </a:solidFill>
                </a:rPr>
                <a:t>Ultrasound</a:t>
              </a:r>
              <a:endParaRPr lang="zh-TW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0" name="橢圓 9"/>
            <p:cNvSpPr/>
            <p:nvPr/>
          </p:nvSpPr>
          <p:spPr>
            <a:xfrm>
              <a:off x="3171200" y="5345459"/>
              <a:ext cx="177017" cy="185630"/>
            </a:xfrm>
            <a:prstGeom prst="ellipse">
              <a:avLst/>
            </a:prstGeom>
            <a:solidFill>
              <a:srgbClr val="0099FF"/>
            </a:solidFill>
            <a:ln w="317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1" name="橢圓 10"/>
            <p:cNvSpPr/>
            <p:nvPr/>
          </p:nvSpPr>
          <p:spPr>
            <a:xfrm>
              <a:off x="4210221" y="5345459"/>
              <a:ext cx="177017" cy="185630"/>
            </a:xfrm>
            <a:prstGeom prst="ellipse">
              <a:avLst/>
            </a:prstGeom>
            <a:solidFill>
              <a:srgbClr val="0099FF"/>
            </a:solidFill>
            <a:ln w="317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2" name="橢圓 11"/>
            <p:cNvSpPr/>
            <p:nvPr/>
          </p:nvSpPr>
          <p:spPr>
            <a:xfrm>
              <a:off x="5401330" y="5345459"/>
              <a:ext cx="177017" cy="185630"/>
            </a:xfrm>
            <a:prstGeom prst="ellipse">
              <a:avLst/>
            </a:prstGeom>
            <a:solidFill>
              <a:srgbClr val="0099FF"/>
            </a:solidFill>
            <a:ln w="317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3" name="橢圓 12"/>
            <p:cNvSpPr/>
            <p:nvPr/>
          </p:nvSpPr>
          <p:spPr>
            <a:xfrm>
              <a:off x="6288264" y="5337835"/>
              <a:ext cx="177017" cy="185630"/>
            </a:xfrm>
            <a:prstGeom prst="ellipse">
              <a:avLst/>
            </a:prstGeom>
            <a:solidFill>
              <a:srgbClr val="0099FF"/>
            </a:solidFill>
            <a:ln w="317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4" name="橢圓 13"/>
            <p:cNvSpPr/>
            <p:nvPr/>
          </p:nvSpPr>
          <p:spPr>
            <a:xfrm>
              <a:off x="7261621" y="5337835"/>
              <a:ext cx="177017" cy="185630"/>
            </a:xfrm>
            <a:prstGeom prst="ellipse">
              <a:avLst/>
            </a:prstGeom>
            <a:solidFill>
              <a:srgbClr val="0099FF"/>
            </a:solidFill>
            <a:ln w="317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5" name="橢圓 14"/>
            <p:cNvSpPr/>
            <p:nvPr/>
          </p:nvSpPr>
          <p:spPr>
            <a:xfrm>
              <a:off x="8234978" y="5318000"/>
              <a:ext cx="177017" cy="185630"/>
            </a:xfrm>
            <a:prstGeom prst="ellipse">
              <a:avLst/>
            </a:prstGeom>
            <a:solidFill>
              <a:srgbClr val="0099FF"/>
            </a:solidFill>
            <a:ln w="317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6" name="橢圓 15"/>
            <p:cNvSpPr/>
            <p:nvPr/>
          </p:nvSpPr>
          <p:spPr>
            <a:xfrm>
              <a:off x="9212803" y="5333648"/>
              <a:ext cx="177017" cy="185630"/>
            </a:xfrm>
            <a:prstGeom prst="ellipse">
              <a:avLst/>
            </a:prstGeom>
            <a:solidFill>
              <a:srgbClr val="0099FF"/>
            </a:solidFill>
            <a:ln w="317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sp>
          <p:nvSpPr>
            <p:cNvPr id="17" name="文字方塊 16"/>
            <p:cNvSpPr txBox="1"/>
            <p:nvPr/>
          </p:nvSpPr>
          <p:spPr>
            <a:xfrm>
              <a:off x="2906085" y="5545320"/>
              <a:ext cx="70724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>
                  <a:latin typeface="Calibri" panose="020F0502020204030204" pitchFamily="34" charset="0"/>
                  <a:cs typeface="Calibri" panose="020F0502020204030204" pitchFamily="34" charset="0"/>
                </a:rPr>
                <a:t>20 Hz</a:t>
              </a:r>
              <a:endParaRPr lang="zh-TW" altLang="en-US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8" name="文字方塊 17"/>
            <p:cNvSpPr txBox="1"/>
            <p:nvPr/>
          </p:nvSpPr>
          <p:spPr>
            <a:xfrm>
              <a:off x="5047707" y="5545320"/>
              <a:ext cx="82747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>
                  <a:latin typeface="Calibri" panose="020F0502020204030204" pitchFamily="34" charset="0"/>
                  <a:cs typeface="Calibri" panose="020F0502020204030204" pitchFamily="34" charset="0"/>
                </a:rPr>
                <a:t>20 KHz</a:t>
              </a:r>
              <a:endParaRPr lang="zh-TW" altLang="en-US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9" name="文字方塊 18"/>
            <p:cNvSpPr txBox="1"/>
            <p:nvPr/>
          </p:nvSpPr>
          <p:spPr>
            <a:xfrm>
              <a:off x="6956431" y="5545320"/>
              <a:ext cx="78739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>
                  <a:latin typeface="Calibri" panose="020F0502020204030204" pitchFamily="34" charset="0"/>
                  <a:cs typeface="Calibri" panose="020F0502020204030204" pitchFamily="34" charset="0"/>
                </a:rPr>
                <a:t>2 MHz</a:t>
              </a:r>
              <a:endParaRPr lang="zh-TW" altLang="en-US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0" name="文字方塊 19"/>
            <p:cNvSpPr txBox="1"/>
            <p:nvPr/>
          </p:nvSpPr>
          <p:spPr>
            <a:xfrm>
              <a:off x="8702086" y="5545320"/>
              <a:ext cx="102143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TW" dirty="0">
                  <a:latin typeface="Calibri" panose="020F0502020204030204" pitchFamily="34" charset="0"/>
                  <a:cs typeface="Calibri" panose="020F0502020204030204" pitchFamily="34" charset="0"/>
                </a:rPr>
                <a:t>200 MHz</a:t>
              </a:r>
              <a:endParaRPr lang="zh-TW" altLang="en-US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21" name="圓角矩形 20"/>
            <p:cNvSpPr/>
            <p:nvPr/>
          </p:nvSpPr>
          <p:spPr>
            <a:xfrm>
              <a:off x="5578347" y="4358870"/>
              <a:ext cx="4706934" cy="1051945"/>
            </a:xfrm>
            <a:prstGeom prst="roundRect">
              <a:avLst/>
            </a:prstGeom>
            <a:noFill/>
            <a:ln w="69850"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TW" altLang="en-US"/>
            </a:p>
          </p:txBody>
        </p:sp>
        <p:pic>
          <p:nvPicPr>
            <p:cNvPr id="22" name="Picture 2" descr="Silhouette Elephant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86102" y="3633071"/>
              <a:ext cx="719983" cy="6536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4" descr="Family, Mother, Father, Child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0786" y="3448617"/>
              <a:ext cx="848136" cy="8481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圖片 2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20388921">
              <a:off x="6287014" y="3682119"/>
              <a:ext cx="941479" cy="4704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102568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The speed of sound – Think about it…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Does a louder sound travel faster?</a:t>
            </a:r>
          </a:p>
          <a:p>
            <a:endParaRPr lang="en-US" altLang="zh-TW" dirty="0"/>
          </a:p>
          <a:p>
            <a:endParaRPr lang="en-US" altLang="zh-TW" dirty="0"/>
          </a:p>
          <a:p>
            <a:r>
              <a:rPr lang="en-US" altLang="zh-TW" dirty="0"/>
              <a:t>Does a sound with higher pitch travel faster?</a:t>
            </a:r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E03E8-8F68-4C73-92F0-7924200AD9E0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5" name="Multiply 5"/>
          <p:cNvSpPr/>
          <p:nvPr/>
        </p:nvSpPr>
        <p:spPr>
          <a:xfrm>
            <a:off x="6876937" y="1501330"/>
            <a:ext cx="1035698" cy="1035698"/>
          </a:xfrm>
          <a:prstGeom prst="mathMultiply">
            <a:avLst>
              <a:gd name="adj1" fmla="val 15677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Multiply 7"/>
          <p:cNvSpPr/>
          <p:nvPr/>
        </p:nvSpPr>
        <p:spPr>
          <a:xfrm>
            <a:off x="8374707" y="3004871"/>
            <a:ext cx="1035698" cy="1035698"/>
          </a:xfrm>
          <a:prstGeom prst="mathMultiply">
            <a:avLst>
              <a:gd name="adj1" fmla="val 15677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8771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TW" dirty="0"/>
              <a:t>The speed of sound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zh-TW" dirty="0"/>
              <a:t>A sound wave travels in air at a constant speed (</a:t>
            </a:r>
            <a:r>
              <a:rPr lang="zh-TW" altLang="en-US" dirty="0"/>
              <a:t>恆速率</a:t>
            </a:r>
            <a:r>
              <a:rPr lang="en-US" altLang="zh-TW" dirty="0"/>
              <a:t>) </a:t>
            </a:r>
            <a:r>
              <a:rPr lang="en-GB" altLang="zh-TW" dirty="0"/>
              <a:t>in fixed pressure and temperature (</a:t>
            </a:r>
            <a:r>
              <a:rPr lang="zh-TW" altLang="en-US" dirty="0"/>
              <a:t>固定氣壓和溫度</a:t>
            </a:r>
            <a:r>
              <a:rPr lang="en-US" altLang="zh-TW" dirty="0"/>
              <a:t>).</a:t>
            </a:r>
          </a:p>
          <a:p>
            <a:r>
              <a:rPr lang="en-GB" altLang="zh-TW" dirty="0"/>
              <a:t>At </a:t>
            </a:r>
            <a:r>
              <a:rPr lang="en-GB" altLang="zh-TW" dirty="0" err="1"/>
              <a:t>20°C</a:t>
            </a:r>
            <a:r>
              <a:rPr lang="en-GB" altLang="zh-TW" dirty="0"/>
              <a:t>, the speed of sound in air = 343 metres per second</a:t>
            </a:r>
          </a:p>
          <a:p>
            <a:r>
              <a:rPr lang="en-GB" altLang="zh-TW" dirty="0"/>
              <a:t>It is not affected by the loudness or the pitch.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E03E8-8F68-4C73-92F0-7924200AD9E0}" type="slidenum">
              <a:rPr lang="en-US" smtClean="0"/>
              <a:pPr/>
              <a:t>13</a:t>
            </a:fld>
            <a:endParaRPr lang="en-US" dirty="0"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065" y="4001294"/>
            <a:ext cx="4429871" cy="1850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2153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TW" dirty="0"/>
              <a:t>What is echolocation (</a:t>
            </a:r>
            <a:r>
              <a:rPr lang="zh-TW" altLang="en-US" dirty="0"/>
              <a:t>迴聲定位</a:t>
            </a:r>
            <a:r>
              <a:rPr lang="en-US" altLang="zh-TW" dirty="0"/>
              <a:t>)?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zh-TW" dirty="0"/>
              <a:t>Used by some animals in nature (such as bats).</a:t>
            </a:r>
          </a:p>
          <a:p>
            <a:r>
              <a:rPr lang="en-GB" altLang="zh-TW" dirty="0"/>
              <a:t>Animals emit calls (</a:t>
            </a:r>
            <a:r>
              <a:rPr lang="zh-TW" altLang="en-US" dirty="0"/>
              <a:t>呼叫</a:t>
            </a:r>
            <a:r>
              <a:rPr lang="en-US" altLang="zh-TW" dirty="0"/>
              <a:t>) </a:t>
            </a:r>
            <a:r>
              <a:rPr lang="en-GB" altLang="zh-TW" dirty="0"/>
              <a:t>out to the environment and listen to the echoes (</a:t>
            </a:r>
            <a:r>
              <a:rPr lang="zh-TW" altLang="en-US" dirty="0"/>
              <a:t>回聲</a:t>
            </a:r>
            <a:r>
              <a:rPr lang="en-US" altLang="zh-TW" dirty="0"/>
              <a:t>) </a:t>
            </a:r>
            <a:r>
              <a:rPr lang="en-GB" altLang="zh-TW" dirty="0"/>
              <a:t>of those calls.</a:t>
            </a:r>
          </a:p>
          <a:p>
            <a:r>
              <a:rPr lang="en-GB" altLang="zh-TW" dirty="0"/>
              <a:t>They use those echoes to locate and identify objects.</a:t>
            </a:r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E03E8-8F68-4C73-92F0-7924200AD9E0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5" name="Can 4"/>
          <p:cNvSpPr/>
          <p:nvPr/>
        </p:nvSpPr>
        <p:spPr>
          <a:xfrm>
            <a:off x="2690936" y="4668715"/>
            <a:ext cx="1195754" cy="1372647"/>
          </a:xfrm>
          <a:prstGeom prst="can">
            <a:avLst/>
          </a:prstGeom>
          <a:solidFill>
            <a:srgbClr val="FF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pic>
        <p:nvPicPr>
          <p:cNvPr id="6" name="Picture 4" descr="Free speaker volume loud vector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622" t="-235"/>
          <a:stretch/>
        </p:blipFill>
        <p:spPr bwMode="auto">
          <a:xfrm>
            <a:off x="4019437" y="4683306"/>
            <a:ext cx="823852" cy="1406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Free speaker volume loud vector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622" t="-235"/>
          <a:stretch/>
        </p:blipFill>
        <p:spPr bwMode="auto">
          <a:xfrm rot="10800000">
            <a:off x="6552842" y="4683306"/>
            <a:ext cx="823852" cy="1406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Free bat enemy halloween vecto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8297" y="4027553"/>
            <a:ext cx="1463103" cy="2042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80384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TW" dirty="0"/>
              <a:t>Sonar (</a:t>
            </a:r>
            <a:r>
              <a:rPr lang="zh-TW" altLang="en-US" dirty="0"/>
              <a:t>聲納</a:t>
            </a:r>
            <a:r>
              <a:rPr lang="en-US" altLang="zh-TW" dirty="0"/>
              <a:t>)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838200" y="2821305"/>
            <a:ext cx="7520093" cy="4351338"/>
          </a:xfrm>
        </p:spPr>
        <p:txBody>
          <a:bodyPr/>
          <a:lstStyle/>
          <a:p>
            <a:r>
              <a:rPr lang="en-GB" altLang="zh-TW" dirty="0" err="1">
                <a:solidFill>
                  <a:srgbClr val="FF0000"/>
                </a:solidFill>
              </a:rPr>
              <a:t>SO</a:t>
            </a:r>
            <a:r>
              <a:rPr lang="en-GB" altLang="zh-TW" dirty="0" err="1"/>
              <a:t>und</a:t>
            </a:r>
            <a:r>
              <a:rPr lang="en-GB" altLang="zh-TW" dirty="0"/>
              <a:t> </a:t>
            </a:r>
            <a:r>
              <a:rPr lang="en-GB" altLang="zh-TW" dirty="0" err="1">
                <a:solidFill>
                  <a:srgbClr val="FF0000"/>
                </a:solidFill>
              </a:rPr>
              <a:t>NA</a:t>
            </a:r>
            <a:r>
              <a:rPr lang="en-GB" altLang="zh-TW" dirty="0" err="1"/>
              <a:t>vigation</a:t>
            </a:r>
            <a:r>
              <a:rPr lang="en-GB" altLang="zh-TW" dirty="0"/>
              <a:t> and </a:t>
            </a:r>
            <a:r>
              <a:rPr lang="en-GB" altLang="zh-TW" dirty="0">
                <a:solidFill>
                  <a:srgbClr val="FF0000"/>
                </a:solidFill>
              </a:rPr>
              <a:t>R</a:t>
            </a:r>
            <a:r>
              <a:rPr lang="en-GB" altLang="zh-TW" dirty="0"/>
              <a:t>anging</a:t>
            </a:r>
          </a:p>
          <a:p>
            <a:r>
              <a:rPr lang="en-GB" altLang="zh-TW" dirty="0"/>
              <a:t>Active sonar (</a:t>
            </a:r>
            <a:r>
              <a:rPr lang="zh-TW" altLang="en-US" dirty="0"/>
              <a:t>主動聲納</a:t>
            </a:r>
            <a:r>
              <a:rPr lang="en-US" altLang="zh-TW" dirty="0"/>
              <a:t>): </a:t>
            </a:r>
          </a:p>
          <a:p>
            <a:pPr lvl="1"/>
            <a:r>
              <a:rPr lang="en-GB" altLang="zh-TW" dirty="0"/>
              <a:t>Device emits a pulse (</a:t>
            </a:r>
            <a:r>
              <a:rPr lang="zh-TW" altLang="en-US" dirty="0"/>
              <a:t>脈衝</a:t>
            </a:r>
            <a:r>
              <a:rPr lang="en-US" altLang="zh-TW" dirty="0"/>
              <a:t>) </a:t>
            </a:r>
            <a:r>
              <a:rPr lang="en-GB" altLang="zh-TW" dirty="0"/>
              <a:t>of sound</a:t>
            </a:r>
          </a:p>
          <a:p>
            <a:pPr lvl="1"/>
            <a:r>
              <a:rPr lang="en-GB" altLang="zh-TW" dirty="0"/>
              <a:t>The pulse reaches an object and then reflects (</a:t>
            </a:r>
            <a:r>
              <a:rPr lang="zh-TW" altLang="en-US" dirty="0"/>
              <a:t>反射</a:t>
            </a:r>
            <a:r>
              <a:rPr lang="en-US" altLang="zh-TW" dirty="0"/>
              <a:t>) </a:t>
            </a:r>
            <a:r>
              <a:rPr lang="en-GB" altLang="zh-TW" dirty="0"/>
              <a:t>backwards</a:t>
            </a:r>
          </a:p>
          <a:p>
            <a:pPr lvl="1"/>
            <a:r>
              <a:rPr lang="en-GB" altLang="zh-TW" dirty="0"/>
              <a:t>The reflected pulse (or echo) is listened by the device</a:t>
            </a:r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E03E8-8F68-4C73-92F0-7924200AD9E0}" type="slidenum">
              <a:rPr lang="en-US" smtClean="0"/>
              <a:pPr/>
              <a:t>15</a:t>
            </a:fld>
            <a:endParaRPr lang="en-US" dirty="0"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0081" y="1198630"/>
            <a:ext cx="4306037" cy="2682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6984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TW" dirty="0"/>
              <a:t>The ultrasonic Sensor – HC-</a:t>
            </a:r>
            <a:r>
              <a:rPr lang="en-GB" altLang="zh-TW" dirty="0" err="1"/>
              <a:t>SR04</a:t>
            </a:r>
            <a:r>
              <a:rPr lang="en-GB" altLang="zh-TW" dirty="0"/>
              <a:t> 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E03E8-8F68-4C73-92F0-7924200AD9E0}" type="slidenum">
              <a:rPr lang="en-US" smtClean="0"/>
              <a:pPr/>
              <a:t>16</a:t>
            </a:fld>
            <a:endParaRPr lang="en-US" dirty="0"/>
          </a:p>
        </p:txBody>
      </p:sp>
      <p:pic>
        <p:nvPicPr>
          <p:cNvPr id="5" name="Picture 2" descr="Ultrasonic Distance Measurement Modul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0966" y="2062371"/>
            <a:ext cx="3699744" cy="3699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ight Arrow 10"/>
          <p:cNvSpPr/>
          <p:nvPr/>
        </p:nvSpPr>
        <p:spPr>
          <a:xfrm>
            <a:off x="2271371" y="3709686"/>
            <a:ext cx="1099595" cy="4051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TextBox 12"/>
          <p:cNvSpPr txBox="1"/>
          <p:nvPr/>
        </p:nvSpPr>
        <p:spPr>
          <a:xfrm>
            <a:off x="378910" y="3125555"/>
            <a:ext cx="29615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000" dirty="0">
                <a:latin typeface="Calibri" panose="020F0502020204030204" pitchFamily="34" charset="0"/>
                <a:cs typeface="Calibri" panose="020F0502020204030204" pitchFamily="34" charset="0"/>
              </a:rPr>
              <a:t>The transmitter (</a:t>
            </a:r>
            <a:r>
              <a:rPr lang="zh-TW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發射器</a:t>
            </a:r>
            <a:r>
              <a:rPr lang="en-US" altLang="zh-TW" sz="2000" dirty="0">
                <a:latin typeface="Calibri" panose="020F0502020204030204" pitchFamily="34" charset="0"/>
                <a:cs typeface="Calibri" panose="020F0502020204030204" pitchFamily="34" charset="0"/>
              </a:rPr>
              <a:t>) – </a:t>
            </a:r>
          </a:p>
          <a:p>
            <a:r>
              <a:rPr lang="en-US" altLang="zh-TW" sz="2000" dirty="0">
                <a:latin typeface="Calibri" panose="020F0502020204030204" pitchFamily="34" charset="0"/>
                <a:cs typeface="Calibri" panose="020F0502020204030204" pitchFamily="34" charset="0"/>
              </a:rPr>
              <a:t>Emits ultrasonic signal</a:t>
            </a:r>
            <a:endParaRPr lang="zh-TW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Oval 15"/>
          <p:cNvSpPr/>
          <p:nvPr/>
        </p:nvSpPr>
        <p:spPr>
          <a:xfrm>
            <a:off x="3401430" y="3064397"/>
            <a:ext cx="1466930" cy="169569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Oval 20"/>
          <p:cNvSpPr/>
          <p:nvPr/>
        </p:nvSpPr>
        <p:spPr>
          <a:xfrm>
            <a:off x="5594082" y="3064397"/>
            <a:ext cx="1466930" cy="169569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Right Arrow 21"/>
          <p:cNvSpPr/>
          <p:nvPr/>
        </p:nvSpPr>
        <p:spPr>
          <a:xfrm rot="10800000">
            <a:off x="7234957" y="3709686"/>
            <a:ext cx="1099595" cy="4051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TextBox 22"/>
          <p:cNvSpPr txBox="1"/>
          <p:nvPr/>
        </p:nvSpPr>
        <p:spPr>
          <a:xfrm>
            <a:off x="8038807" y="3012895"/>
            <a:ext cx="29470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000" dirty="0">
                <a:latin typeface="Calibri" panose="020F0502020204030204" pitchFamily="34" charset="0"/>
                <a:cs typeface="Calibri" panose="020F0502020204030204" pitchFamily="34" charset="0"/>
              </a:rPr>
              <a:t>The receiver (</a:t>
            </a:r>
            <a:r>
              <a:rPr lang="zh-TW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接收器</a:t>
            </a:r>
            <a:r>
              <a:rPr lang="en-US" altLang="zh-TW" sz="2000" dirty="0">
                <a:latin typeface="Calibri" panose="020F0502020204030204" pitchFamily="34" charset="0"/>
                <a:cs typeface="Calibri" panose="020F0502020204030204" pitchFamily="34" charset="0"/>
              </a:rPr>
              <a:t>) – </a:t>
            </a:r>
          </a:p>
          <a:p>
            <a:r>
              <a:rPr lang="en-US" altLang="zh-TW" sz="2000" dirty="0">
                <a:latin typeface="Calibri" panose="020F0502020204030204" pitchFamily="34" charset="0"/>
                <a:cs typeface="Calibri" panose="020F0502020204030204" pitchFamily="34" charset="0"/>
              </a:rPr>
              <a:t>Receives ultrasonic signal</a:t>
            </a:r>
            <a:endParaRPr lang="zh-TW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03359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How does the ultrasonic sensor work?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zh-TW" dirty="0"/>
              <a:t>The transmitter emits a sound signal (</a:t>
            </a:r>
            <a:r>
              <a:rPr lang="zh-TW" altLang="en-US" dirty="0"/>
              <a:t>訊號</a:t>
            </a:r>
            <a:r>
              <a:rPr lang="en-US" altLang="zh-TW" dirty="0"/>
              <a:t>).</a:t>
            </a:r>
          </a:p>
          <a:p>
            <a:r>
              <a:rPr lang="en-GB" altLang="zh-TW" dirty="0"/>
              <a:t>The signal reaches the object and reflect backwards.</a:t>
            </a:r>
          </a:p>
          <a:p>
            <a:r>
              <a:rPr lang="en-GB" altLang="zh-TW" dirty="0"/>
              <a:t>The receiver receives the signal after a certain time.</a:t>
            </a:r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E03E8-8F68-4C73-92F0-7924200AD9E0}" type="slidenum">
              <a:rPr lang="en-US" smtClean="0"/>
              <a:pPr/>
              <a:t>17</a:t>
            </a:fld>
            <a:endParaRPr lang="en-US" dirty="0"/>
          </a:p>
        </p:txBody>
      </p:sp>
      <p:pic>
        <p:nvPicPr>
          <p:cNvPr id="5" name="圖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1942" y="3425958"/>
            <a:ext cx="4828117" cy="3071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6453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How does the ultrasonic sensor work?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sz="2400" dirty="0"/>
              <a:t>The sound wave travels a distance of </a:t>
            </a:r>
            <a:r>
              <a:rPr lang="en-US" altLang="zh-TW" sz="2400" dirty="0" err="1"/>
              <a:t>2d</a:t>
            </a:r>
            <a:r>
              <a:rPr lang="en-US" altLang="zh-TW" sz="2400" dirty="0"/>
              <a:t> (in </a:t>
            </a:r>
            <a:r>
              <a:rPr lang="en-US" altLang="zh-TW" sz="2400" dirty="0" err="1"/>
              <a:t>metre</a:t>
            </a:r>
            <a:r>
              <a:rPr lang="en-US" altLang="zh-TW" sz="2400" dirty="0"/>
              <a:t>) in time t (in second).</a:t>
            </a:r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E03E8-8F68-4C73-92F0-7924200AD9E0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5" name="TextBox 2"/>
          <p:cNvSpPr txBox="1"/>
          <p:nvPr/>
        </p:nvSpPr>
        <p:spPr>
          <a:xfrm>
            <a:off x="2842504" y="2309936"/>
            <a:ext cx="68194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400" dirty="0">
                <a:latin typeface="Calibri" panose="020F0502020204030204" pitchFamily="34" charset="0"/>
                <a:cs typeface="Calibri" panose="020F0502020204030204" pitchFamily="34" charset="0"/>
              </a:rPr>
              <a:t>Total Distance (</a:t>
            </a:r>
            <a:r>
              <a:rPr lang="zh-TW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總距離</a:t>
            </a:r>
            <a:r>
              <a:rPr lang="en-US" altLang="zh-TW" sz="2400" dirty="0">
                <a:latin typeface="Calibri" panose="020F0502020204030204" pitchFamily="34" charset="0"/>
                <a:cs typeface="Calibri" panose="020F0502020204030204" pitchFamily="34" charset="0"/>
              </a:rPr>
              <a:t>) = Speed (</a:t>
            </a:r>
            <a:r>
              <a:rPr lang="zh-TW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速率</a:t>
            </a:r>
            <a:r>
              <a:rPr lang="en-US" altLang="zh-TW" sz="2400" dirty="0">
                <a:latin typeface="Calibri" panose="020F0502020204030204" pitchFamily="34" charset="0"/>
                <a:cs typeface="Calibri" panose="020F0502020204030204" pitchFamily="34" charset="0"/>
              </a:rPr>
              <a:t>) × Time (</a:t>
            </a:r>
            <a:r>
              <a:rPr lang="zh-TW" alt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時間</a:t>
            </a:r>
            <a:r>
              <a:rPr lang="en-US" altLang="zh-TW" sz="2400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5456029" y="2726185"/>
            <a:ext cx="19618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400" dirty="0"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n-US" altLang="zh-TW" sz="2400" i="1" dirty="0">
                <a:latin typeface="Calibri" panose="020F0502020204030204" pitchFamily="34" charset="0"/>
                <a:cs typeface="Calibri" panose="020F0502020204030204" pitchFamily="34" charset="0"/>
              </a:rPr>
              <a:t>d</a:t>
            </a:r>
            <a:r>
              <a:rPr lang="en-US" altLang="zh-TW" sz="2400" dirty="0">
                <a:latin typeface="Calibri" panose="020F0502020204030204" pitchFamily="34" charset="0"/>
                <a:cs typeface="Calibri" panose="020F0502020204030204" pitchFamily="34" charset="0"/>
              </a:rPr>
              <a:t> = 343 × </a:t>
            </a:r>
            <a:r>
              <a:rPr lang="en-US" altLang="zh-TW" sz="2400" i="1" dirty="0">
                <a:latin typeface="Calibri" panose="020F0502020204030204" pitchFamily="34" charset="0"/>
                <a:cs typeface="Calibri" panose="020F0502020204030204" pitchFamily="34" charset="0"/>
              </a:rPr>
              <a:t>t</a:t>
            </a:r>
            <a:endParaRPr lang="en-US" altLang="zh-TW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5541893" y="3142433"/>
            <a:ext cx="17179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400" i="1" dirty="0">
                <a:latin typeface="Calibri" panose="020F0502020204030204" pitchFamily="34" charset="0"/>
                <a:cs typeface="Calibri" panose="020F0502020204030204" pitchFamily="34" charset="0"/>
              </a:rPr>
              <a:t>d</a:t>
            </a:r>
            <a:r>
              <a:rPr lang="en-US" altLang="zh-TW" sz="2400" dirty="0">
                <a:latin typeface="Calibri" panose="020F0502020204030204" pitchFamily="34" charset="0"/>
                <a:cs typeface="Calibri" panose="020F0502020204030204" pitchFamily="34" charset="0"/>
              </a:rPr>
              <a:t>  = 171.5</a:t>
            </a:r>
            <a:r>
              <a:rPr lang="en-US" altLang="zh-TW" sz="2400" i="1" dirty="0">
                <a:latin typeface="Calibri" panose="020F0502020204030204" pitchFamily="34" charset="0"/>
                <a:cs typeface="Calibri" panose="020F0502020204030204" pitchFamily="34" charset="0"/>
              </a:rPr>
              <a:t>t</a:t>
            </a:r>
            <a:endParaRPr lang="zh-TW" altLang="en-US" sz="2400" i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8" name="圖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6182" y="3750068"/>
            <a:ext cx="4374355" cy="2782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2689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TW" dirty="0"/>
              <a:t>Connection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E03E8-8F68-4C73-92F0-7924200AD9E0}" type="slidenum">
              <a:rPr lang="en-US" smtClean="0"/>
              <a:pPr/>
              <a:t>19</a:t>
            </a:fld>
            <a:endParaRPr lang="en-US" dirty="0"/>
          </a:p>
        </p:txBody>
      </p:sp>
      <p:pic>
        <p:nvPicPr>
          <p:cNvPr id="5" name="Picture 6" descr="https://lh3.googleusercontent.com/Jdjx0XznpItOrNGusV9IV0v_MwfT55nkq-zhKCdufmYOJEkWsxtHwreV981HIKZGsJmgl5SxtlkKix6ipiBu8g=s1000-c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28" t="26593" r="8871" b="25898"/>
          <a:stretch/>
        </p:blipFill>
        <p:spPr bwMode="auto">
          <a:xfrm>
            <a:off x="6015566" y="1896142"/>
            <a:ext cx="3101340" cy="1844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Group 31"/>
          <p:cNvGrpSpPr/>
          <p:nvPr/>
        </p:nvGrpSpPr>
        <p:grpSpPr>
          <a:xfrm>
            <a:off x="1559696" y="1526361"/>
            <a:ext cx="3234841" cy="4156670"/>
            <a:chOff x="1295681" y="1512610"/>
            <a:chExt cx="3470771" cy="4459834"/>
          </a:xfrm>
        </p:grpSpPr>
        <p:pic>
          <p:nvPicPr>
            <p:cNvPr id="7" name="Content Placeholder 2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95681" y="2867705"/>
              <a:ext cx="3470771" cy="3104739"/>
            </a:xfrm>
            <a:prstGeom prst="rect">
              <a:avLst/>
            </a:prstGeom>
          </p:spPr>
        </p:pic>
        <p:pic>
          <p:nvPicPr>
            <p:cNvPr id="8" name="Picture 6" descr="https://cdn.sanity.io/images/ajwvhvgo/production/8282340ee91d10582b2d1138e9a11029710deb49-790x635.png?w=653&amp;q=80&amp;fit=max&amp;auto=format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00" r="4555" b="18837"/>
            <a:stretch/>
          </p:blipFill>
          <p:spPr bwMode="auto">
            <a:xfrm>
              <a:off x="1478300" y="1512610"/>
              <a:ext cx="3118955" cy="22183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9" name="Straight Connector 33"/>
          <p:cNvCxnSpPr/>
          <p:nvPr/>
        </p:nvCxnSpPr>
        <p:spPr>
          <a:xfrm flipH="1">
            <a:off x="1875366" y="3690336"/>
            <a:ext cx="5450840" cy="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37"/>
          <p:cNvCxnSpPr/>
          <p:nvPr/>
        </p:nvCxnSpPr>
        <p:spPr>
          <a:xfrm flipV="1">
            <a:off x="1875366" y="3690336"/>
            <a:ext cx="0" cy="1088454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41"/>
          <p:cNvCxnSpPr/>
          <p:nvPr/>
        </p:nvCxnSpPr>
        <p:spPr>
          <a:xfrm flipH="1">
            <a:off x="2012526" y="3797016"/>
            <a:ext cx="5478780" cy="0"/>
          </a:xfrm>
          <a:prstGeom prst="line">
            <a:avLst/>
          </a:prstGeom>
          <a:ln w="5715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42"/>
          <p:cNvCxnSpPr/>
          <p:nvPr/>
        </p:nvCxnSpPr>
        <p:spPr>
          <a:xfrm flipV="1">
            <a:off x="2012526" y="3797016"/>
            <a:ext cx="0" cy="864934"/>
          </a:xfrm>
          <a:prstGeom prst="line">
            <a:avLst/>
          </a:prstGeom>
          <a:ln w="5715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44"/>
          <p:cNvCxnSpPr/>
          <p:nvPr/>
        </p:nvCxnSpPr>
        <p:spPr>
          <a:xfrm flipV="1">
            <a:off x="7491306" y="3675160"/>
            <a:ext cx="0" cy="121857"/>
          </a:xfrm>
          <a:prstGeom prst="line">
            <a:avLst/>
          </a:prstGeom>
          <a:ln w="5715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48"/>
          <p:cNvCxnSpPr/>
          <p:nvPr/>
        </p:nvCxnSpPr>
        <p:spPr>
          <a:xfrm flipH="1">
            <a:off x="2846916" y="3907506"/>
            <a:ext cx="4802124" cy="0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49"/>
          <p:cNvCxnSpPr/>
          <p:nvPr/>
        </p:nvCxnSpPr>
        <p:spPr>
          <a:xfrm flipV="1">
            <a:off x="2846916" y="3911380"/>
            <a:ext cx="0" cy="750570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50"/>
          <p:cNvCxnSpPr/>
          <p:nvPr/>
        </p:nvCxnSpPr>
        <p:spPr>
          <a:xfrm flipV="1">
            <a:off x="7649040" y="3675161"/>
            <a:ext cx="0" cy="232345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54"/>
          <p:cNvCxnSpPr/>
          <p:nvPr/>
        </p:nvCxnSpPr>
        <p:spPr>
          <a:xfrm flipV="1">
            <a:off x="7801440" y="3675162"/>
            <a:ext cx="0" cy="349756"/>
          </a:xfrm>
          <a:prstGeom prst="line">
            <a:avLst/>
          </a:prstGeom>
          <a:ln w="57150">
            <a:solidFill>
              <a:schemeClr val="tx2">
                <a:lumMod val="25000"/>
                <a:lumOff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56"/>
          <p:cNvCxnSpPr/>
          <p:nvPr/>
        </p:nvCxnSpPr>
        <p:spPr>
          <a:xfrm flipH="1">
            <a:off x="2989918" y="4024918"/>
            <a:ext cx="4811522" cy="0"/>
          </a:xfrm>
          <a:prstGeom prst="line">
            <a:avLst/>
          </a:prstGeom>
          <a:ln w="57150">
            <a:solidFill>
              <a:schemeClr val="tx2">
                <a:lumMod val="25000"/>
                <a:lumOff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57"/>
          <p:cNvCxnSpPr/>
          <p:nvPr/>
        </p:nvCxnSpPr>
        <p:spPr>
          <a:xfrm flipV="1">
            <a:off x="2989918" y="4028220"/>
            <a:ext cx="0" cy="929386"/>
          </a:xfrm>
          <a:prstGeom prst="line">
            <a:avLst/>
          </a:prstGeom>
          <a:ln w="57150">
            <a:solidFill>
              <a:schemeClr val="tx2">
                <a:lumMod val="25000"/>
                <a:lumOff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Table 6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132521"/>
              </p:ext>
            </p:extLst>
          </p:nvPr>
        </p:nvGraphicFramePr>
        <p:xfrm>
          <a:off x="5395678" y="4215733"/>
          <a:ext cx="3721228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0307">
                  <a:extLst>
                    <a:ext uri="{9D8B030D-6E8A-4147-A177-3AD203B41FA5}">
                      <a16:colId xmlns:a16="http://schemas.microsoft.com/office/drawing/2014/main" val="119659833"/>
                    </a:ext>
                  </a:extLst>
                </a:gridCol>
                <a:gridCol w="930307">
                  <a:extLst>
                    <a:ext uri="{9D8B030D-6E8A-4147-A177-3AD203B41FA5}">
                      <a16:colId xmlns:a16="http://schemas.microsoft.com/office/drawing/2014/main" val="862001478"/>
                    </a:ext>
                  </a:extLst>
                </a:gridCol>
                <a:gridCol w="1860614">
                  <a:extLst>
                    <a:ext uri="{9D8B030D-6E8A-4147-A177-3AD203B41FA5}">
                      <a16:colId xmlns:a16="http://schemas.microsoft.com/office/drawing/2014/main" val="3435420368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TW" dirty="0" err="1">
                          <a:solidFill>
                            <a:schemeClr val="bg1"/>
                          </a:solidFill>
                        </a:rPr>
                        <a:t>Micro:bit</a:t>
                      </a:r>
                      <a:endParaRPr lang="zh-TW" altLang="en-US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solidFill>
                            <a:schemeClr val="bg1"/>
                          </a:solidFill>
                        </a:rPr>
                        <a:t>HC-SR04</a:t>
                      </a:r>
                      <a:endParaRPr lang="zh-TW" altLang="en-US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9150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Pin3</a:t>
                      </a:r>
                      <a:r>
                        <a:rPr lang="en-US" altLang="zh-TW" baseline="0" dirty="0"/>
                        <a:t> 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solidFill>
                            <a:schemeClr val="bg1"/>
                          </a:solidFill>
                        </a:rPr>
                        <a:t>3.3V</a:t>
                      </a:r>
                      <a:endParaRPr lang="zh-TW" alt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err="1"/>
                        <a:t>Vcc</a:t>
                      </a:r>
                      <a:endParaRPr lang="zh-TW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82230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Pin0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SIG</a:t>
                      </a:r>
                      <a:endParaRPr lang="zh-TW" alt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Trig</a:t>
                      </a:r>
                      <a:endParaRPr lang="zh-TW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020733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Pin8</a:t>
                      </a:r>
                      <a:endParaRPr lang="zh-TW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SIG</a:t>
                      </a:r>
                      <a:endParaRPr lang="zh-TW" altLang="en-US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/>
                        <a:t>Echo</a:t>
                      </a:r>
                      <a:endParaRPr lang="zh-TW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90270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Pin9</a:t>
                      </a:r>
                      <a:endParaRPr lang="zh-TW" altLang="en-US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>
                          <a:solidFill>
                            <a:schemeClr val="bg1"/>
                          </a:solidFill>
                        </a:rPr>
                        <a:t>GND</a:t>
                      </a:r>
                      <a:endParaRPr lang="zh-TW" altLang="en-US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dirty="0" err="1"/>
                        <a:t>Gnd</a:t>
                      </a:r>
                      <a:endParaRPr lang="zh-TW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590769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315234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TW" dirty="0"/>
              <a:t>Rundown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E03E8-8F68-4C73-92F0-7924200AD9E0}" type="slidenum">
              <a:rPr lang="en-US" smtClean="0"/>
              <a:pPr/>
              <a:t>2</a:t>
            </a:fld>
            <a:endParaRPr lang="en-US" dirty="0"/>
          </a:p>
        </p:txBody>
      </p:sp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612118"/>
              </p:ext>
            </p:extLst>
          </p:nvPr>
        </p:nvGraphicFramePr>
        <p:xfrm>
          <a:off x="677863" y="1509600"/>
          <a:ext cx="8596312" cy="45324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875946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TW" dirty="0"/>
              <a:t>Connection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E03E8-8F68-4C73-92F0-7924200AD9E0}" type="slidenum">
              <a:rPr lang="en-US" smtClean="0"/>
              <a:pPr/>
              <a:t>20</a:t>
            </a:fld>
            <a:endParaRPr lang="en-US" dirty="0"/>
          </a:p>
        </p:txBody>
      </p:sp>
      <p:pic>
        <p:nvPicPr>
          <p:cNvPr id="5" name="Content Placeholder 6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81" r="20053"/>
          <a:stretch/>
        </p:blipFill>
        <p:spPr>
          <a:xfrm rot="5400000">
            <a:off x="2347899" y="1164262"/>
            <a:ext cx="4037040" cy="5569316"/>
          </a:xfrm>
        </p:spPr>
      </p:pic>
      <p:sp>
        <p:nvSpPr>
          <p:cNvPr id="6" name="TextBox 3"/>
          <p:cNvSpPr txBox="1"/>
          <p:nvPr/>
        </p:nvSpPr>
        <p:spPr>
          <a:xfrm>
            <a:off x="6979461" y="1745734"/>
            <a:ext cx="2643510" cy="9233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TW" dirty="0">
                <a:latin typeface="Calibri" panose="020F0502020204030204" pitchFamily="34" charset="0"/>
                <a:cs typeface="Calibri" panose="020F0502020204030204" pitchFamily="34" charset="0"/>
              </a:rPr>
              <a:t>Connect the </a:t>
            </a:r>
            <a:r>
              <a:rPr lang="en-US" altLang="zh-TW" dirty="0" err="1">
                <a:latin typeface="Calibri" panose="020F0502020204030204" pitchFamily="34" charset="0"/>
                <a:cs typeface="Calibri" panose="020F0502020204030204" pitchFamily="34" charset="0"/>
              </a:rPr>
              <a:t>micro:bit</a:t>
            </a:r>
            <a:r>
              <a:rPr lang="en-US" altLang="zh-TW" dirty="0">
                <a:latin typeface="Calibri" panose="020F0502020204030204" pitchFamily="34" charset="0"/>
                <a:cs typeface="Calibri" panose="020F0502020204030204" pitchFamily="34" charset="0"/>
              </a:rPr>
              <a:t> to an iPad or computer using a USB-</a:t>
            </a:r>
            <a:r>
              <a:rPr lang="en-US" altLang="zh-TW" dirty="0" err="1">
                <a:latin typeface="Calibri" panose="020F0502020204030204" pitchFamily="34" charset="0"/>
                <a:cs typeface="Calibri" panose="020F0502020204030204" pitchFamily="34" charset="0"/>
              </a:rPr>
              <a:t>MicroUSB</a:t>
            </a:r>
            <a:r>
              <a:rPr lang="en-US" altLang="zh-TW" dirty="0">
                <a:latin typeface="Calibri" panose="020F0502020204030204" pitchFamily="34" charset="0"/>
                <a:cs typeface="Calibri" panose="020F0502020204030204" pitchFamily="34" charset="0"/>
              </a:rPr>
              <a:t> wire</a:t>
            </a:r>
          </a:p>
        </p:txBody>
      </p:sp>
      <p:sp>
        <p:nvSpPr>
          <p:cNvPr id="7" name="Left Arrow 5"/>
          <p:cNvSpPr/>
          <p:nvPr/>
        </p:nvSpPr>
        <p:spPr>
          <a:xfrm rot="20510295">
            <a:off x="5833042" y="2231050"/>
            <a:ext cx="942392" cy="298580"/>
          </a:xfrm>
          <a:prstGeom prst="left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52767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TW" dirty="0"/>
              <a:t>Connection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838200" y="1825625"/>
            <a:ext cx="7696200" cy="4351338"/>
          </a:xfrm>
        </p:spPr>
        <p:txBody>
          <a:bodyPr/>
          <a:lstStyle/>
          <a:p>
            <a:r>
              <a:rPr lang="en-US" altLang="zh-TW" sz="2400" dirty="0"/>
              <a:t>Go to website </a:t>
            </a:r>
            <a:r>
              <a:rPr lang="en-US" altLang="zh-TW" sz="2400" dirty="0">
                <a:hlinkClick r:id="rId2"/>
              </a:rPr>
              <a:t>https://</a:t>
            </a:r>
            <a:r>
              <a:rPr lang="en-US" altLang="zh-TW" sz="2400" dirty="0" err="1">
                <a:hlinkClick r:id="rId2"/>
              </a:rPr>
              <a:t>makecode.microbit.org</a:t>
            </a:r>
            <a:r>
              <a:rPr lang="en-US" altLang="zh-TW" sz="2400" dirty="0"/>
              <a:t>.</a:t>
            </a:r>
          </a:p>
          <a:p>
            <a:r>
              <a:rPr lang="en-US" altLang="zh-TW" sz="2400" dirty="0"/>
              <a:t>Under “My Projects”, click “New Project”.</a:t>
            </a:r>
          </a:p>
          <a:p>
            <a:r>
              <a:rPr lang="en-US" altLang="zh-TW" sz="2400" dirty="0"/>
              <a:t>Name your project according to your preference.</a:t>
            </a:r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E03E8-8F68-4C73-92F0-7924200AD9E0}" type="slidenum">
              <a:rPr lang="en-US" smtClean="0"/>
              <a:pPr/>
              <a:t>21</a:t>
            </a:fld>
            <a:endParaRPr lang="en-US" dirty="0"/>
          </a:p>
        </p:txBody>
      </p:sp>
      <p:pic>
        <p:nvPicPr>
          <p:cNvPr id="5" name="Content Placeholder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7254" y="1639042"/>
            <a:ext cx="3312908" cy="3881437"/>
          </a:xfrm>
          <a:prstGeom prst="rect">
            <a:avLst/>
          </a:prstGeom>
        </p:spPr>
      </p:pic>
      <p:sp>
        <p:nvSpPr>
          <p:cNvPr id="6" name="Oval 6"/>
          <p:cNvSpPr/>
          <p:nvPr/>
        </p:nvSpPr>
        <p:spPr>
          <a:xfrm>
            <a:off x="8582151" y="3985139"/>
            <a:ext cx="2230016" cy="153467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303711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TW" dirty="0"/>
              <a:t>Connection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E03E8-8F68-4C73-92F0-7924200AD9E0}" type="slidenum">
              <a:rPr lang="en-US" smtClean="0"/>
              <a:pPr/>
              <a:t>22</a:t>
            </a:fld>
            <a:endParaRPr lang="en-US" dirty="0"/>
          </a:p>
        </p:txBody>
      </p:sp>
      <p:pic>
        <p:nvPicPr>
          <p:cNvPr id="4" name="Content Placeholder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6849" y="1701216"/>
            <a:ext cx="4183062" cy="3716447"/>
          </a:xfrm>
          <a:prstGeom prst="rect">
            <a:avLst/>
          </a:prstGeom>
        </p:spPr>
      </p:pic>
      <p:pic>
        <p:nvPicPr>
          <p:cNvPr id="5" name="Content Placeholder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9730" y="1618721"/>
            <a:ext cx="3762211" cy="3881437"/>
          </a:xfrm>
          <a:prstGeom prst="rect">
            <a:avLst/>
          </a:prstGeom>
        </p:spPr>
      </p:pic>
      <p:sp>
        <p:nvSpPr>
          <p:cNvPr id="6" name="Oval 6"/>
          <p:cNvSpPr/>
          <p:nvPr/>
        </p:nvSpPr>
        <p:spPr>
          <a:xfrm>
            <a:off x="3335451" y="4925872"/>
            <a:ext cx="643813" cy="57428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Oval 7"/>
          <p:cNvSpPr/>
          <p:nvPr/>
        </p:nvSpPr>
        <p:spPr>
          <a:xfrm>
            <a:off x="3522380" y="4104778"/>
            <a:ext cx="1278294" cy="32657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Oval 10"/>
          <p:cNvSpPr/>
          <p:nvPr/>
        </p:nvSpPr>
        <p:spPr>
          <a:xfrm>
            <a:off x="5799049" y="2266647"/>
            <a:ext cx="1371284" cy="32657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Oval 11"/>
          <p:cNvSpPr/>
          <p:nvPr/>
        </p:nvSpPr>
        <p:spPr>
          <a:xfrm>
            <a:off x="7823793" y="5031067"/>
            <a:ext cx="895422" cy="32657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10" name="Straight Arrow Connector 13"/>
          <p:cNvCxnSpPr>
            <a:stCxn id="6" idx="0"/>
            <a:endCxn id="7" idx="4"/>
          </p:cNvCxnSpPr>
          <p:nvPr/>
        </p:nvCxnSpPr>
        <p:spPr>
          <a:xfrm flipV="1">
            <a:off x="3657358" y="4431349"/>
            <a:ext cx="504169" cy="494523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4"/>
          <p:cNvCxnSpPr>
            <a:stCxn id="7" idx="6"/>
            <a:endCxn id="8" idx="3"/>
          </p:cNvCxnSpPr>
          <p:nvPr/>
        </p:nvCxnSpPr>
        <p:spPr>
          <a:xfrm flipV="1">
            <a:off x="4800674" y="2545393"/>
            <a:ext cx="1199195" cy="1722671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7"/>
          <p:cNvCxnSpPr>
            <a:endCxn id="9" idx="1"/>
          </p:cNvCxnSpPr>
          <p:nvPr/>
        </p:nvCxnSpPr>
        <p:spPr>
          <a:xfrm>
            <a:off x="6498205" y="2593218"/>
            <a:ext cx="1456720" cy="2485674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9597193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TW" dirty="0"/>
              <a:t>Coding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E03E8-8F68-4C73-92F0-7924200AD9E0}" type="slidenum">
              <a:rPr lang="en-US" smtClean="0"/>
              <a:pPr/>
              <a:t>23</a:t>
            </a:fld>
            <a:endParaRPr lang="en-US" dirty="0"/>
          </a:p>
        </p:txBody>
      </p:sp>
      <p:pic>
        <p:nvPicPr>
          <p:cNvPr id="5" name="Content Placeholder 8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3408"/>
          <a:stretch/>
        </p:blipFill>
        <p:spPr>
          <a:xfrm>
            <a:off x="3464251" y="1584855"/>
            <a:ext cx="5983067" cy="3881437"/>
          </a:xfrm>
          <a:prstGeom prst="rect">
            <a:avLst/>
          </a:prstGeom>
        </p:spPr>
      </p:pic>
      <p:pic>
        <p:nvPicPr>
          <p:cNvPr id="6" name="Picture 4"/>
          <p:cNvPicPr>
            <a:picLocks noChangeAspect="1"/>
          </p:cNvPicPr>
          <p:nvPr/>
        </p:nvPicPr>
        <p:blipFill rotWithShape="1">
          <a:blip r:embed="rId3"/>
          <a:srcRect t="31454"/>
          <a:stretch/>
        </p:blipFill>
        <p:spPr>
          <a:xfrm>
            <a:off x="1214707" y="2488028"/>
            <a:ext cx="1678431" cy="2978264"/>
          </a:xfrm>
          <a:prstGeom prst="rect">
            <a:avLst/>
          </a:prstGeom>
          <a:ln w="28575">
            <a:solidFill>
              <a:srgbClr val="FF0000"/>
            </a:solidFill>
          </a:ln>
        </p:spPr>
      </p:pic>
      <p:sp>
        <p:nvSpPr>
          <p:cNvPr id="7" name="Oval 5"/>
          <p:cNvSpPr/>
          <p:nvPr/>
        </p:nvSpPr>
        <p:spPr>
          <a:xfrm>
            <a:off x="3351085" y="5061138"/>
            <a:ext cx="1643605" cy="590309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8" name="Straight Arrow Connector 7"/>
          <p:cNvCxnSpPr>
            <a:stCxn id="7" idx="2"/>
            <a:endCxn id="6" idx="3"/>
          </p:cNvCxnSpPr>
          <p:nvPr/>
        </p:nvCxnSpPr>
        <p:spPr>
          <a:xfrm flipH="1" flipV="1">
            <a:off x="2893138" y="3977160"/>
            <a:ext cx="457947" cy="1379133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257719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TW" dirty="0"/>
              <a:t>Coding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E03E8-8F68-4C73-92F0-7924200AD9E0}" type="slidenum">
              <a:rPr lang="en-US" smtClean="0"/>
              <a:pPr/>
              <a:t>24</a:t>
            </a:fld>
            <a:endParaRPr lang="en-US" dirty="0"/>
          </a:p>
        </p:txBody>
      </p:sp>
      <p:pic>
        <p:nvPicPr>
          <p:cNvPr id="4" name="Content Placeholder 10"/>
          <p:cNvPicPr>
            <a:picLocks noChangeAspect="1"/>
          </p:cNvPicPr>
          <p:nvPr/>
        </p:nvPicPr>
        <p:blipFill rotWithShape="1">
          <a:blip r:embed="rId2"/>
          <a:srcRect b="3408"/>
          <a:stretch/>
        </p:blipFill>
        <p:spPr>
          <a:xfrm>
            <a:off x="975360" y="1889655"/>
            <a:ext cx="5983067" cy="3881437"/>
          </a:xfrm>
          <a:prstGeom prst="rect">
            <a:avLst/>
          </a:prstGeom>
        </p:spPr>
      </p:pic>
      <p:sp>
        <p:nvSpPr>
          <p:cNvPr id="5" name="Right Brace 7"/>
          <p:cNvSpPr/>
          <p:nvPr/>
        </p:nvSpPr>
        <p:spPr>
          <a:xfrm>
            <a:off x="4973643" y="2281492"/>
            <a:ext cx="410547" cy="1702334"/>
          </a:xfrm>
          <a:prstGeom prst="rightBrac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" name="TextBox 8"/>
          <p:cNvSpPr txBox="1"/>
          <p:nvPr/>
        </p:nvSpPr>
        <p:spPr>
          <a:xfrm>
            <a:off x="5966034" y="1133017"/>
            <a:ext cx="4990676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TW" dirty="0">
                <a:latin typeface="Calibri" panose="020F0502020204030204" pitchFamily="34" charset="0"/>
                <a:cs typeface="Calibri" panose="020F0502020204030204" pitchFamily="34" charset="0"/>
              </a:rPr>
              <a:t>P0: the ultrasound signal emitter</a:t>
            </a:r>
          </a:p>
          <a:p>
            <a:r>
              <a:rPr lang="en-US" altLang="zh-TW" dirty="0">
                <a:latin typeface="Calibri" panose="020F0502020204030204" pitchFamily="34" charset="0"/>
                <a:cs typeface="Calibri" panose="020F0502020204030204" pitchFamily="34" charset="0"/>
              </a:rPr>
              <a:t>At </a:t>
            </a:r>
            <a:r>
              <a:rPr lang="en-US" altLang="zh-TW" i="1" dirty="0">
                <a:latin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lang="en-US" altLang="zh-TW" dirty="0">
                <a:latin typeface="Calibri" panose="020F0502020204030204" pitchFamily="34" charset="0"/>
                <a:cs typeface="Calibri" panose="020F0502020204030204" pitchFamily="34" charset="0"/>
              </a:rPr>
              <a:t> = 2 </a:t>
            </a:r>
            <a:r>
              <a:rPr lang="en-US" altLang="zh-TW" i="1" dirty="0" err="1">
                <a:latin typeface="Symbol" panose="05050102010706020507" pitchFamily="18" charset="2"/>
              </a:rPr>
              <a:t>m</a:t>
            </a:r>
            <a:r>
              <a:rPr lang="en-US" altLang="zh-TW" dirty="0" err="1">
                <a:latin typeface="Myriad Pro" panose="020B0503030403020204" charset="0"/>
              </a:rPr>
              <a:t>s</a:t>
            </a:r>
            <a:r>
              <a:rPr lang="en-US" altLang="zh-TW" dirty="0">
                <a:latin typeface="Calibri" panose="020F0502020204030204" pitchFamily="34" charset="0"/>
                <a:cs typeface="Calibri" panose="020F0502020204030204" pitchFamily="34" charset="0"/>
              </a:rPr>
              <a:t>, the device starts emitting ultrasound</a:t>
            </a:r>
          </a:p>
          <a:p>
            <a:r>
              <a:rPr lang="en-US" altLang="zh-TW" dirty="0">
                <a:latin typeface="Calibri" panose="020F0502020204030204" pitchFamily="34" charset="0"/>
                <a:cs typeface="Calibri" panose="020F0502020204030204" pitchFamily="34" charset="0"/>
              </a:rPr>
              <a:t>At </a:t>
            </a:r>
            <a:r>
              <a:rPr lang="en-US" altLang="zh-TW" i="1" dirty="0">
                <a:latin typeface="Calibri" panose="020F0502020204030204" pitchFamily="34" charset="0"/>
                <a:cs typeface="Calibri" panose="020F0502020204030204" pitchFamily="34" charset="0"/>
              </a:rPr>
              <a:t>t</a:t>
            </a:r>
            <a:r>
              <a:rPr lang="en-US" altLang="zh-TW" dirty="0">
                <a:latin typeface="Calibri" panose="020F0502020204030204" pitchFamily="34" charset="0"/>
                <a:cs typeface="Calibri" panose="020F0502020204030204" pitchFamily="34" charset="0"/>
              </a:rPr>
              <a:t> = 10 </a:t>
            </a:r>
            <a:r>
              <a:rPr lang="en-US" altLang="zh-TW" i="1" dirty="0" err="1">
                <a:latin typeface="Symbol" panose="05050102010706020507" pitchFamily="18" charset="2"/>
              </a:rPr>
              <a:t>m</a:t>
            </a:r>
            <a:r>
              <a:rPr lang="en-US" altLang="zh-TW" dirty="0" err="1">
                <a:latin typeface="Myriad Pro" panose="020B0503030403020204" charset="0"/>
              </a:rPr>
              <a:t>s</a:t>
            </a:r>
            <a:r>
              <a:rPr lang="en-US" altLang="zh-TW" dirty="0">
                <a:latin typeface="Calibri" panose="020F0502020204030204" pitchFamily="34" charset="0"/>
                <a:cs typeface="Calibri" panose="020F0502020204030204" pitchFamily="34" charset="0"/>
              </a:rPr>
              <a:t>, the device stops emitting ultrasound</a:t>
            </a:r>
          </a:p>
          <a:p>
            <a:r>
              <a:rPr lang="en-US" altLang="zh-TW" dirty="0">
                <a:latin typeface="Calibri" panose="020F0502020204030204" pitchFamily="34" charset="0"/>
                <a:cs typeface="Calibri" panose="020F0502020204030204" pitchFamily="34" charset="0"/>
              </a:rPr>
              <a:t>1 </a:t>
            </a:r>
            <a:r>
              <a:rPr lang="en-US" altLang="zh-TW" i="1" dirty="0" err="1">
                <a:latin typeface="Symbol" panose="05050102010706020507" pitchFamily="18" charset="2"/>
              </a:rPr>
              <a:t>m</a:t>
            </a:r>
            <a:r>
              <a:rPr lang="en-US" altLang="zh-TW" dirty="0" err="1"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lang="en-US" altLang="zh-TW" dirty="0">
                <a:latin typeface="Calibri" panose="020F0502020204030204" pitchFamily="34" charset="0"/>
                <a:cs typeface="Calibri" panose="020F0502020204030204" pitchFamily="34" charset="0"/>
              </a:rPr>
              <a:t> = 10</a:t>
            </a:r>
            <a:r>
              <a:rPr lang="en-US" altLang="zh-TW" baseline="30000" dirty="0">
                <a:latin typeface="Calibri" panose="020F0502020204030204" pitchFamily="34" charset="0"/>
                <a:cs typeface="Calibri" panose="020F0502020204030204" pitchFamily="34" charset="0"/>
              </a:rPr>
              <a:t>-6</a:t>
            </a:r>
            <a:r>
              <a:rPr lang="en-US" altLang="zh-TW" dirty="0">
                <a:latin typeface="Calibri" panose="020F0502020204030204" pitchFamily="34" charset="0"/>
                <a:cs typeface="Calibri" panose="020F0502020204030204" pitchFamily="34" charset="0"/>
              </a:rPr>
              <a:t> s</a:t>
            </a:r>
          </a:p>
        </p:txBody>
      </p:sp>
      <p:pic>
        <p:nvPicPr>
          <p:cNvPr id="7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4503" y="2453606"/>
            <a:ext cx="4051979" cy="303898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85421298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TW" dirty="0"/>
              <a:t>Coding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E03E8-8F68-4C73-92F0-7924200AD9E0}" type="slidenum">
              <a:rPr lang="en-US" smtClean="0"/>
              <a:pPr/>
              <a:t>25</a:t>
            </a:fld>
            <a:endParaRPr lang="en-US" dirty="0"/>
          </a:p>
        </p:txBody>
      </p:sp>
      <p:pic>
        <p:nvPicPr>
          <p:cNvPr id="4" name="Content Placeholder 10"/>
          <p:cNvPicPr>
            <a:picLocks noChangeAspect="1"/>
          </p:cNvPicPr>
          <p:nvPr/>
        </p:nvPicPr>
        <p:blipFill rotWithShape="1">
          <a:blip r:embed="rId2"/>
          <a:srcRect b="3408"/>
          <a:stretch/>
        </p:blipFill>
        <p:spPr>
          <a:xfrm>
            <a:off x="955041" y="1740641"/>
            <a:ext cx="5983067" cy="3881437"/>
          </a:xfrm>
          <a:prstGeom prst="rect">
            <a:avLst/>
          </a:prstGeom>
        </p:spPr>
      </p:pic>
      <p:sp>
        <p:nvSpPr>
          <p:cNvPr id="5" name="TextBox 8"/>
          <p:cNvSpPr txBox="1"/>
          <p:nvPr/>
        </p:nvSpPr>
        <p:spPr>
          <a:xfrm>
            <a:off x="6418019" y="2046620"/>
            <a:ext cx="3741576" cy="147732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TW" dirty="0">
                <a:latin typeface="Calibri" panose="020F0502020204030204" pitchFamily="34" charset="0"/>
                <a:cs typeface="Calibri" panose="020F0502020204030204" pitchFamily="34" charset="0"/>
              </a:rPr>
              <a:t>P8: the ultrasound signal receiver</a:t>
            </a:r>
          </a:p>
          <a:p>
            <a:r>
              <a:rPr lang="en-US" altLang="zh-TW" dirty="0">
                <a:latin typeface="Calibri" panose="020F0502020204030204" pitchFamily="34" charset="0"/>
                <a:cs typeface="Calibri" panose="020F0502020204030204" pitchFamily="34" charset="0"/>
              </a:rPr>
              <a:t>It records the time receiving the pulse as “time” (in </a:t>
            </a:r>
            <a:r>
              <a:rPr lang="en-US" altLang="zh-TW" i="1" dirty="0" err="1">
                <a:latin typeface="Symbol" panose="05050102010706020507" pitchFamily="18" charset="2"/>
              </a:rPr>
              <a:t>m</a:t>
            </a:r>
            <a:r>
              <a:rPr lang="en-US" altLang="zh-TW" dirty="0" err="1"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r>
              <a:rPr lang="en-US" altLang="zh-TW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endParaRPr lang="en-US" altLang="zh-TW" dirty="0">
              <a:latin typeface="Myriad Pro" panose="020B0503030403020204" charset="0"/>
            </a:endParaRPr>
          </a:p>
          <a:p>
            <a:r>
              <a:rPr lang="en-US" altLang="zh-TW" dirty="0">
                <a:latin typeface="Calibri" panose="020F0502020204030204" pitchFamily="34" charset="0"/>
                <a:cs typeface="Calibri" panose="020F0502020204030204" pitchFamily="34" charset="0"/>
              </a:rPr>
              <a:t>Remark: 1 second = 1,000,000 </a:t>
            </a:r>
            <a:r>
              <a:rPr lang="en-US" altLang="zh-TW" i="1" dirty="0" err="1">
                <a:latin typeface="Symbol" panose="05050102010706020507" pitchFamily="18" charset="2"/>
              </a:rPr>
              <a:t>m</a:t>
            </a:r>
            <a:r>
              <a:rPr lang="en-US" altLang="zh-TW" dirty="0" err="1">
                <a:latin typeface="Calibri" panose="020F0502020204030204" pitchFamily="34" charset="0"/>
                <a:cs typeface="Calibri" panose="020F0502020204030204" pitchFamily="34" charset="0"/>
              </a:rPr>
              <a:t>s</a:t>
            </a:r>
            <a:endParaRPr lang="en-US" altLang="zh-TW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Left Arrow 2"/>
          <p:cNvSpPr/>
          <p:nvPr/>
        </p:nvSpPr>
        <p:spPr>
          <a:xfrm rot="20510295">
            <a:off x="6521296" y="3663384"/>
            <a:ext cx="942392" cy="298580"/>
          </a:xfrm>
          <a:prstGeom prst="left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6210630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TW" dirty="0"/>
              <a:t>Coding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E03E8-8F68-4C73-92F0-7924200AD9E0}" type="slidenum">
              <a:rPr lang="en-US" smtClean="0"/>
              <a:pPr/>
              <a:t>26</a:t>
            </a:fld>
            <a:endParaRPr lang="en-US" dirty="0"/>
          </a:p>
        </p:txBody>
      </p:sp>
      <p:pic>
        <p:nvPicPr>
          <p:cNvPr id="4" name="Content Placeholder 10"/>
          <p:cNvPicPr>
            <a:picLocks noChangeAspect="1"/>
          </p:cNvPicPr>
          <p:nvPr/>
        </p:nvPicPr>
        <p:blipFill rotWithShape="1">
          <a:blip r:embed="rId3"/>
          <a:srcRect b="3408"/>
          <a:stretch/>
        </p:blipFill>
        <p:spPr>
          <a:xfrm>
            <a:off x="988907" y="1690688"/>
            <a:ext cx="5983067" cy="3881437"/>
          </a:xfrm>
          <a:prstGeom prst="rect">
            <a:avLst/>
          </a:prstGeom>
        </p:spPr>
      </p:pic>
      <p:sp>
        <p:nvSpPr>
          <p:cNvPr id="5" name="TextBox 8"/>
          <p:cNvSpPr txBox="1"/>
          <p:nvPr/>
        </p:nvSpPr>
        <p:spPr>
          <a:xfrm>
            <a:off x="6834651" y="3080896"/>
            <a:ext cx="3871223" cy="17543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TW" i="1" dirty="0">
                <a:latin typeface="Calibri" panose="020F0502020204030204" pitchFamily="34" charset="0"/>
                <a:cs typeface="Calibri" panose="020F0502020204030204" pitchFamily="34" charset="0"/>
              </a:rPr>
              <a:t>d</a:t>
            </a:r>
            <a:r>
              <a:rPr lang="en-US" altLang="zh-TW" dirty="0">
                <a:latin typeface="Calibri" panose="020F0502020204030204" pitchFamily="34" charset="0"/>
                <a:cs typeface="Calibri" panose="020F0502020204030204" pitchFamily="34" charset="0"/>
              </a:rPr>
              <a:t>  (in </a:t>
            </a:r>
            <a:r>
              <a:rPr lang="en-US" altLang="zh-TW" dirty="0" err="1">
                <a:latin typeface="Calibri" panose="020F0502020204030204" pitchFamily="34" charset="0"/>
                <a:cs typeface="Calibri" panose="020F0502020204030204" pitchFamily="34" charset="0"/>
              </a:rPr>
              <a:t>metre</a:t>
            </a:r>
            <a:r>
              <a:rPr lang="en-US" altLang="zh-TW" dirty="0">
                <a:latin typeface="Calibri" panose="020F0502020204030204" pitchFamily="34" charset="0"/>
                <a:cs typeface="Calibri" panose="020F0502020204030204" pitchFamily="34" charset="0"/>
              </a:rPr>
              <a:t>) = 171.5</a:t>
            </a:r>
            <a:r>
              <a:rPr lang="en-US" altLang="zh-TW" i="1" dirty="0">
                <a:latin typeface="Calibri" panose="020F0502020204030204" pitchFamily="34" charset="0"/>
                <a:cs typeface="Calibri" panose="020F0502020204030204" pitchFamily="34" charset="0"/>
              </a:rPr>
              <a:t>t </a:t>
            </a:r>
            <a:r>
              <a:rPr lang="en-US" altLang="zh-TW" dirty="0">
                <a:latin typeface="Calibri" panose="020F0502020204030204" pitchFamily="34" charset="0"/>
                <a:cs typeface="Calibri" panose="020F0502020204030204" pitchFamily="34" charset="0"/>
              </a:rPr>
              <a:t> (in second)</a:t>
            </a:r>
          </a:p>
          <a:p>
            <a:endParaRPr lang="en-US" altLang="zh-TW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altLang="zh-TW" i="1" dirty="0">
                <a:latin typeface="Calibri" panose="020F0502020204030204" pitchFamily="34" charset="0"/>
                <a:cs typeface="Calibri" panose="020F0502020204030204" pitchFamily="34" charset="0"/>
              </a:rPr>
              <a:t>d</a:t>
            </a:r>
            <a:r>
              <a:rPr lang="en-US" altLang="zh-TW" dirty="0">
                <a:latin typeface="Calibri" panose="020F0502020204030204" pitchFamily="34" charset="0"/>
                <a:cs typeface="Calibri" panose="020F0502020204030204" pitchFamily="34" charset="0"/>
              </a:rPr>
              <a:t>  (in cm) = </a:t>
            </a:r>
            <a:r>
              <a:rPr lang="en-US" altLang="zh-TW" i="1" dirty="0">
                <a:latin typeface="Calibri" panose="020F0502020204030204" pitchFamily="34" charset="0"/>
                <a:cs typeface="Calibri" panose="020F0502020204030204" pitchFamily="34" charset="0"/>
              </a:rPr>
              <a:t>d</a:t>
            </a:r>
            <a:r>
              <a:rPr lang="en-US" altLang="zh-TW" dirty="0">
                <a:latin typeface="Calibri" panose="020F0502020204030204" pitchFamily="34" charset="0"/>
                <a:cs typeface="Calibri" panose="020F0502020204030204" pitchFamily="34" charset="0"/>
              </a:rPr>
              <a:t>  (in </a:t>
            </a:r>
            <a:r>
              <a:rPr lang="en-US" altLang="zh-TW" dirty="0" err="1">
                <a:latin typeface="Calibri" panose="020F0502020204030204" pitchFamily="34" charset="0"/>
                <a:cs typeface="Calibri" panose="020F0502020204030204" pitchFamily="34" charset="0"/>
              </a:rPr>
              <a:t>metre</a:t>
            </a:r>
            <a:r>
              <a:rPr lang="en-US" altLang="zh-TW" dirty="0">
                <a:latin typeface="Calibri" panose="020F0502020204030204" pitchFamily="34" charset="0"/>
                <a:cs typeface="Calibri" panose="020F0502020204030204" pitchFamily="34" charset="0"/>
              </a:rPr>
              <a:t>) x 100</a:t>
            </a:r>
          </a:p>
          <a:p>
            <a:r>
              <a:rPr lang="en-US" altLang="zh-TW" i="1" dirty="0">
                <a:latin typeface="Calibri" panose="020F0502020204030204" pitchFamily="34" charset="0"/>
                <a:cs typeface="Calibri" panose="020F0502020204030204" pitchFamily="34" charset="0"/>
              </a:rPr>
              <a:t>                 </a:t>
            </a:r>
            <a:r>
              <a:rPr lang="en-US" altLang="zh-TW" dirty="0">
                <a:latin typeface="Calibri" panose="020F0502020204030204" pitchFamily="34" charset="0"/>
                <a:cs typeface="Calibri" panose="020F0502020204030204" pitchFamily="34" charset="0"/>
              </a:rPr>
              <a:t>= 17150</a:t>
            </a:r>
            <a:r>
              <a:rPr lang="en-US" altLang="zh-TW" i="1" dirty="0">
                <a:latin typeface="Calibri" panose="020F0502020204030204" pitchFamily="34" charset="0"/>
                <a:cs typeface="Calibri" panose="020F0502020204030204" pitchFamily="34" charset="0"/>
              </a:rPr>
              <a:t>t </a:t>
            </a:r>
            <a:r>
              <a:rPr lang="en-US" altLang="zh-TW" dirty="0">
                <a:latin typeface="Calibri" panose="020F0502020204030204" pitchFamily="34" charset="0"/>
                <a:cs typeface="Calibri" panose="020F0502020204030204" pitchFamily="34" charset="0"/>
              </a:rPr>
              <a:t> (in second)</a:t>
            </a:r>
          </a:p>
          <a:p>
            <a:r>
              <a:rPr lang="en-US" altLang="zh-TW" i="1" dirty="0">
                <a:latin typeface="Calibri" panose="020F0502020204030204" pitchFamily="34" charset="0"/>
                <a:cs typeface="Calibri" panose="020F0502020204030204" pitchFamily="34" charset="0"/>
              </a:rPr>
              <a:t>                 </a:t>
            </a:r>
            <a:r>
              <a:rPr lang="en-US" altLang="zh-TW" dirty="0">
                <a:latin typeface="Calibri" panose="020F0502020204030204" pitchFamily="34" charset="0"/>
                <a:cs typeface="Calibri" panose="020F0502020204030204" pitchFamily="34" charset="0"/>
              </a:rPr>
              <a:t>= 17150 x time ÷ 1,000,000</a:t>
            </a:r>
          </a:p>
          <a:p>
            <a:r>
              <a:rPr lang="en-US" altLang="zh-TW" dirty="0">
                <a:latin typeface="Calibri" panose="020F0502020204030204" pitchFamily="34" charset="0"/>
                <a:cs typeface="Calibri" panose="020F0502020204030204" pitchFamily="34" charset="0"/>
              </a:rPr>
              <a:t>                 </a:t>
            </a:r>
            <a:r>
              <a:rPr lang="zh-TW" altLang="en-US" dirty="0">
                <a:latin typeface="Calibri" panose="020F0502020204030204" pitchFamily="34" charset="0"/>
                <a:cs typeface="Calibri" panose="020F0502020204030204" pitchFamily="34" charset="0"/>
              </a:rPr>
              <a:t>≈</a:t>
            </a:r>
            <a:r>
              <a:rPr lang="en-US" altLang="zh-TW" dirty="0">
                <a:latin typeface="Calibri" panose="020F0502020204030204" pitchFamily="34" charset="0"/>
                <a:cs typeface="Calibri" panose="020F0502020204030204" pitchFamily="34" charset="0"/>
              </a:rPr>
              <a:t> time ÷ 58</a:t>
            </a:r>
          </a:p>
        </p:txBody>
      </p:sp>
      <p:sp>
        <p:nvSpPr>
          <p:cNvPr id="6" name="Left Arrow 2"/>
          <p:cNvSpPr/>
          <p:nvPr/>
        </p:nvSpPr>
        <p:spPr>
          <a:xfrm rot="20510295">
            <a:off x="6060638" y="4143661"/>
            <a:ext cx="942392" cy="298580"/>
          </a:xfrm>
          <a:prstGeom prst="left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2495994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TW" dirty="0"/>
              <a:t>Coding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E03E8-8F68-4C73-92F0-7924200AD9E0}" type="slidenum">
              <a:rPr lang="en-US" smtClean="0"/>
              <a:pPr/>
              <a:t>27</a:t>
            </a:fld>
            <a:endParaRPr lang="en-US" dirty="0"/>
          </a:p>
        </p:txBody>
      </p:sp>
      <p:pic>
        <p:nvPicPr>
          <p:cNvPr id="5" name="Content Placeholder 10"/>
          <p:cNvPicPr>
            <a:picLocks noChangeAspect="1"/>
          </p:cNvPicPr>
          <p:nvPr/>
        </p:nvPicPr>
        <p:blipFill rotWithShape="1">
          <a:blip r:embed="rId3"/>
          <a:srcRect b="3408"/>
          <a:stretch/>
        </p:blipFill>
        <p:spPr>
          <a:xfrm>
            <a:off x="927947" y="1767734"/>
            <a:ext cx="5983067" cy="3881437"/>
          </a:xfrm>
          <a:prstGeom prst="rect">
            <a:avLst/>
          </a:prstGeom>
        </p:spPr>
      </p:pic>
      <p:sp>
        <p:nvSpPr>
          <p:cNvPr id="6" name="TextBox 8"/>
          <p:cNvSpPr txBox="1"/>
          <p:nvPr/>
        </p:nvSpPr>
        <p:spPr>
          <a:xfrm>
            <a:off x="4965944" y="5023140"/>
            <a:ext cx="5822040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TW" dirty="0">
                <a:latin typeface="Calibri" panose="020F0502020204030204" pitchFamily="34" charset="0"/>
                <a:cs typeface="Calibri" panose="020F0502020204030204" pitchFamily="34" charset="0"/>
              </a:rPr>
              <a:t>Repeats the above instructions every 0.5 seconds (500 </a:t>
            </a:r>
            <a:r>
              <a:rPr lang="en-US" altLang="zh-TW" dirty="0" err="1">
                <a:latin typeface="Calibri" panose="020F0502020204030204" pitchFamily="34" charset="0"/>
                <a:cs typeface="Calibri" panose="020F0502020204030204" pitchFamily="34" charset="0"/>
              </a:rPr>
              <a:t>ms</a:t>
            </a:r>
            <a:r>
              <a:rPr lang="en-US" altLang="zh-TW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</p:txBody>
      </p:sp>
      <p:sp>
        <p:nvSpPr>
          <p:cNvPr id="7" name="Left Arrow 2"/>
          <p:cNvSpPr/>
          <p:nvPr/>
        </p:nvSpPr>
        <p:spPr>
          <a:xfrm>
            <a:off x="4023552" y="5023140"/>
            <a:ext cx="942392" cy="298580"/>
          </a:xfrm>
          <a:prstGeom prst="left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985094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TW" dirty="0"/>
              <a:t>Downloading the code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E03E8-8F68-4C73-92F0-7924200AD9E0}" type="slidenum">
              <a:rPr lang="en-US" smtClean="0"/>
              <a:pPr/>
              <a:t>28</a:t>
            </a:fld>
            <a:endParaRPr lang="en-US" dirty="0"/>
          </a:p>
        </p:txBody>
      </p:sp>
      <p:pic>
        <p:nvPicPr>
          <p:cNvPr id="5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08519" y="2160588"/>
            <a:ext cx="7334999" cy="3881437"/>
          </a:xfrm>
          <a:prstGeom prst="rect">
            <a:avLst/>
          </a:prstGeom>
        </p:spPr>
      </p:pic>
      <p:sp>
        <p:nvSpPr>
          <p:cNvPr id="6" name="Oval 4"/>
          <p:cNvSpPr/>
          <p:nvPr/>
        </p:nvSpPr>
        <p:spPr>
          <a:xfrm>
            <a:off x="1250617" y="5617030"/>
            <a:ext cx="2612255" cy="42499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98900600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TW" dirty="0"/>
              <a:t>Testing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zh-TW" sz="2400" dirty="0"/>
              <a:t>Place an object near the sensor.</a:t>
            </a:r>
          </a:p>
          <a:p>
            <a:r>
              <a:rPr lang="en-GB" altLang="zh-TW" sz="2400" dirty="0"/>
              <a:t>The </a:t>
            </a:r>
            <a:r>
              <a:rPr lang="en-GB" altLang="zh-TW" sz="2400" dirty="0" err="1"/>
              <a:t>micro:bit</a:t>
            </a:r>
            <a:r>
              <a:rPr lang="en-GB" altLang="zh-TW" sz="2400" dirty="0"/>
              <a:t> should display the corresponding distance.</a:t>
            </a:r>
          </a:p>
          <a:p>
            <a:r>
              <a:rPr lang="en-GB" altLang="zh-TW" sz="2400" dirty="0"/>
              <a:t>There may be an error (</a:t>
            </a:r>
            <a:r>
              <a:rPr lang="zh-TW" altLang="en-US" sz="2400" dirty="0"/>
              <a:t>誤差</a:t>
            </a:r>
            <a:r>
              <a:rPr lang="en-US" altLang="zh-TW" sz="2400" dirty="0"/>
              <a:t>) </a:t>
            </a:r>
            <a:r>
              <a:rPr lang="en-GB" altLang="zh-TW" sz="2400" dirty="0"/>
              <a:t>of ±1 cm due to the rounding issue.</a:t>
            </a:r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E03E8-8F68-4C73-92F0-7924200AD9E0}" type="slidenum">
              <a:rPr lang="en-US" smtClean="0"/>
              <a:pPr/>
              <a:t>29</a:t>
            </a:fld>
            <a:endParaRPr lang="en-US" dirty="0"/>
          </a:p>
        </p:txBody>
      </p:sp>
      <p:pic>
        <p:nvPicPr>
          <p:cNvPr id="5" name="IMG_8997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665790" y="3297926"/>
            <a:ext cx="4860421" cy="2733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579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Visual impairment – Definition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838200" y="1794192"/>
            <a:ext cx="7783286" cy="4351338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2000" dirty="0"/>
              <a:t>Visual impairment (</a:t>
            </a:r>
            <a:r>
              <a:rPr lang="zh-TW" altLang="en-US" sz="2000" dirty="0"/>
              <a:t>視障</a:t>
            </a:r>
            <a:r>
              <a:rPr lang="en-US" altLang="zh-TW" sz="2000" dirty="0"/>
              <a:t>) </a:t>
            </a:r>
            <a:r>
              <a:rPr lang="en-US" sz="2000" dirty="0"/>
              <a:t>is a range of conditions that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2000" dirty="0"/>
              <a:t>    affect a person's ability to see</a:t>
            </a:r>
          </a:p>
          <a:p>
            <a:pPr>
              <a:lnSpc>
                <a:spcPct val="100000"/>
              </a:lnSpc>
            </a:pPr>
            <a:r>
              <a:rPr lang="en-US" sz="2000" dirty="0"/>
              <a:t>Includes partial sight and blindness (</a:t>
            </a:r>
            <a:r>
              <a:rPr lang="en-US" sz="2000" dirty="0" err="1"/>
              <a:t>失明</a:t>
            </a:r>
            <a:r>
              <a:rPr lang="en-US" sz="2000" dirty="0"/>
              <a:t>), can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2000" dirty="0"/>
              <a:t>    affect one or both eyes</a:t>
            </a:r>
          </a:p>
          <a:p>
            <a:pPr>
              <a:lnSpc>
                <a:spcPct val="100000"/>
              </a:lnSpc>
            </a:pPr>
            <a:r>
              <a:rPr lang="en-US" sz="2000" dirty="0"/>
              <a:t>Can be caused by various factors</a:t>
            </a:r>
          </a:p>
          <a:p>
            <a:pPr>
              <a:lnSpc>
                <a:spcPct val="100000"/>
              </a:lnSpc>
            </a:pPr>
            <a:r>
              <a:rPr lang="en-US" sz="2000" dirty="0"/>
              <a:t>Can affect people of all ages</a:t>
            </a:r>
          </a:p>
          <a:p>
            <a:pPr>
              <a:lnSpc>
                <a:spcPct val="100000"/>
              </a:lnSpc>
            </a:pPr>
            <a:r>
              <a:rPr lang="en-US" sz="2000" dirty="0"/>
              <a:t>Have a </a:t>
            </a:r>
            <a:r>
              <a:rPr lang="en-US" sz="2000" dirty="0">
                <a:solidFill>
                  <a:srgbClr val="FF6600"/>
                </a:solidFill>
              </a:rPr>
              <a:t>significant impact (</a:t>
            </a:r>
            <a:r>
              <a:rPr lang="zh-TW" altLang="en-US" sz="2000" dirty="0">
                <a:solidFill>
                  <a:srgbClr val="FF6600"/>
                </a:solidFill>
              </a:rPr>
              <a:t>重大影響</a:t>
            </a:r>
            <a:r>
              <a:rPr lang="en-US" altLang="zh-TW" sz="2000" dirty="0">
                <a:solidFill>
                  <a:srgbClr val="FF6600"/>
                </a:solidFill>
              </a:rPr>
              <a:t>)</a:t>
            </a:r>
            <a:r>
              <a:rPr lang="en-US" altLang="zh-TW" sz="2000" dirty="0"/>
              <a:t> </a:t>
            </a:r>
            <a:r>
              <a:rPr lang="en-US" sz="2000" dirty="0"/>
              <a:t>on a person‘s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2000" dirty="0"/>
              <a:t>    quality of life (</a:t>
            </a:r>
            <a:r>
              <a:rPr lang="zh-TW" altLang="en-US" sz="2000" dirty="0"/>
              <a:t>生活質素</a:t>
            </a:r>
            <a:r>
              <a:rPr lang="en-US" altLang="zh-TW" sz="2000" dirty="0"/>
              <a:t>), </a:t>
            </a:r>
            <a:r>
              <a:rPr lang="en-US" sz="2000" dirty="0"/>
              <a:t>including their education,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US" sz="2000" dirty="0"/>
              <a:t>    employment, and social interactions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148280" y="6332142"/>
            <a:ext cx="461319" cy="349250"/>
          </a:xfrm>
        </p:spPr>
        <p:txBody>
          <a:bodyPr/>
          <a:lstStyle/>
          <a:p>
            <a:fld id="{A5DE03E8-8F68-4C73-92F0-7924200AD9E0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5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4482" y="1794192"/>
            <a:ext cx="3796600" cy="2580423"/>
          </a:xfrm>
          <a:prstGeom prst="rect">
            <a:avLst/>
          </a:prstGeom>
        </p:spPr>
      </p:pic>
      <p:sp>
        <p:nvSpPr>
          <p:cNvPr id="6" name="文字方塊 5"/>
          <p:cNvSpPr txBox="1"/>
          <p:nvPr/>
        </p:nvSpPr>
        <p:spPr>
          <a:xfrm>
            <a:off x="7678613" y="4411361"/>
            <a:ext cx="24256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dirty="0"/>
              <a:t>Photo by </a:t>
            </a:r>
            <a:r>
              <a:rPr lang="en-US" altLang="zh-TW" sz="1400" dirty="0">
                <a:hlinkClick r:id="rId4"/>
              </a:rPr>
              <a:t>CDC</a:t>
            </a:r>
            <a:r>
              <a:rPr lang="en-US" altLang="zh-TW" sz="1400" dirty="0"/>
              <a:t> on </a:t>
            </a:r>
            <a:r>
              <a:rPr lang="en-US" altLang="zh-TW" sz="1400" dirty="0" err="1">
                <a:hlinkClick r:id="rId5"/>
              </a:rPr>
              <a:t>Unsplash</a:t>
            </a:r>
            <a:r>
              <a:rPr lang="en-US" altLang="zh-TW" sz="1400" dirty="0"/>
              <a:t> </a:t>
            </a:r>
            <a:endParaRPr lang="zh-TW" altLang="en-US" sz="1400" dirty="0"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945593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TW" dirty="0"/>
              <a:t>Alert system (</a:t>
            </a:r>
            <a:r>
              <a:rPr lang="zh-TW" altLang="en-US" dirty="0"/>
              <a:t>警報系統</a:t>
            </a:r>
            <a:r>
              <a:rPr lang="en-US" altLang="zh-TW" dirty="0"/>
              <a:t>)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The sensor can detect the distance between an object and its location right now.</a:t>
            </a:r>
          </a:p>
          <a:p>
            <a:r>
              <a:rPr lang="en-US" altLang="zh-TW" dirty="0"/>
              <a:t>But it is unable to alert us when objects are near.</a:t>
            </a:r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E03E8-8F68-4C73-92F0-7924200AD9E0}" type="slidenum">
              <a:rPr lang="en-US" smtClean="0"/>
              <a:pPr/>
              <a:t>30</a:t>
            </a:fld>
            <a:endParaRPr lang="en-US" dirty="0"/>
          </a:p>
        </p:txBody>
      </p:sp>
      <p:pic>
        <p:nvPicPr>
          <p:cNvPr id="5" name="Picture 2" descr="Cartoon kid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954" b="19508"/>
          <a:stretch/>
        </p:blipFill>
        <p:spPr bwMode="auto">
          <a:xfrm flipH="1">
            <a:off x="1485956" y="3492836"/>
            <a:ext cx="2047903" cy="2947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Group 34"/>
          <p:cNvGrpSpPr/>
          <p:nvPr/>
        </p:nvGrpSpPr>
        <p:grpSpPr>
          <a:xfrm>
            <a:off x="3012257" y="3700446"/>
            <a:ext cx="1254272" cy="822592"/>
            <a:chOff x="1281990" y="1512611"/>
            <a:chExt cx="6338010" cy="4156670"/>
          </a:xfrm>
        </p:grpSpPr>
        <p:pic>
          <p:nvPicPr>
            <p:cNvPr id="7" name="Picture 6" descr="https://lh3.googleusercontent.com/Jdjx0XznpItOrNGusV9IV0v_MwfT55nkq-zhKCdufmYOJEkWsxtHwreV981HIKZGsJmgl5SxtlkKix6ipiBu8g=s1000-c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228" t="26593" r="8871" b="25898"/>
            <a:stretch/>
          </p:blipFill>
          <p:spPr bwMode="auto">
            <a:xfrm>
              <a:off x="4518662" y="1930399"/>
              <a:ext cx="3101338" cy="18440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8" name="Group 37"/>
            <p:cNvGrpSpPr/>
            <p:nvPr/>
          </p:nvGrpSpPr>
          <p:grpSpPr>
            <a:xfrm>
              <a:off x="1281990" y="1512611"/>
              <a:ext cx="3234836" cy="4156670"/>
              <a:chOff x="1295683" y="1512610"/>
              <a:chExt cx="3470767" cy="4459835"/>
            </a:xfrm>
          </p:grpSpPr>
          <p:pic>
            <p:nvPicPr>
              <p:cNvPr id="20" name="Content Placeholder 23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295683" y="2867706"/>
                <a:ext cx="3470767" cy="3104739"/>
              </a:xfrm>
              <a:prstGeom prst="rect">
                <a:avLst/>
              </a:prstGeom>
            </p:spPr>
          </p:pic>
          <p:pic>
            <p:nvPicPr>
              <p:cNvPr id="21" name="Picture 6" descr="https://cdn.sanity.io/images/ajwvhvgo/production/8282340ee91d10582b2d1138e9a11029710deb49-790x635.png?w=653&amp;q=80&amp;fit=max&amp;auto=format"/>
              <p:cNvPicPr>
                <a:picLocks noChangeAspect="1" noChangeArrowheads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700" r="4555" b="18837"/>
              <a:stretch/>
            </p:blipFill>
            <p:spPr bwMode="auto">
              <a:xfrm>
                <a:off x="1478300" y="1512610"/>
                <a:ext cx="3118955" cy="221838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cxnSp>
          <p:nvCxnSpPr>
            <p:cNvPr id="9" name="Straight Connector 38"/>
            <p:cNvCxnSpPr/>
            <p:nvPr/>
          </p:nvCxnSpPr>
          <p:spPr>
            <a:xfrm flipH="1">
              <a:off x="1597660" y="3676587"/>
              <a:ext cx="4247633" cy="0"/>
            </a:xfrm>
            <a:prstGeom prst="line">
              <a:avLst/>
            </a:prstGeom>
            <a:ln w="63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39"/>
            <p:cNvCxnSpPr/>
            <p:nvPr/>
          </p:nvCxnSpPr>
          <p:spPr>
            <a:xfrm flipV="1">
              <a:off x="1597660" y="3676586"/>
              <a:ext cx="0" cy="1088454"/>
            </a:xfrm>
            <a:prstGeom prst="line">
              <a:avLst/>
            </a:prstGeom>
            <a:ln w="63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40"/>
            <p:cNvCxnSpPr/>
            <p:nvPr/>
          </p:nvCxnSpPr>
          <p:spPr>
            <a:xfrm flipH="1">
              <a:off x="1734827" y="3783268"/>
              <a:ext cx="4236991" cy="0"/>
            </a:xfrm>
            <a:prstGeom prst="line">
              <a:avLst/>
            </a:prstGeom>
            <a:ln w="6350">
              <a:solidFill>
                <a:srgbClr val="FF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41"/>
            <p:cNvCxnSpPr/>
            <p:nvPr/>
          </p:nvCxnSpPr>
          <p:spPr>
            <a:xfrm flipV="1">
              <a:off x="1734820" y="3783266"/>
              <a:ext cx="0" cy="864934"/>
            </a:xfrm>
            <a:prstGeom prst="line">
              <a:avLst/>
            </a:prstGeom>
            <a:ln w="6350">
              <a:solidFill>
                <a:srgbClr val="FF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42"/>
            <p:cNvCxnSpPr/>
            <p:nvPr/>
          </p:nvCxnSpPr>
          <p:spPr>
            <a:xfrm flipV="1">
              <a:off x="5971818" y="3661412"/>
              <a:ext cx="0" cy="121856"/>
            </a:xfrm>
            <a:prstGeom prst="line">
              <a:avLst/>
            </a:prstGeom>
            <a:ln w="6350">
              <a:solidFill>
                <a:srgbClr val="FF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43"/>
            <p:cNvCxnSpPr/>
            <p:nvPr/>
          </p:nvCxnSpPr>
          <p:spPr>
            <a:xfrm flipH="1">
              <a:off x="2569217" y="3893755"/>
              <a:ext cx="3569961" cy="0"/>
            </a:xfrm>
            <a:prstGeom prst="line">
              <a:avLst/>
            </a:prstGeom>
            <a:ln w="63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44"/>
            <p:cNvCxnSpPr/>
            <p:nvPr/>
          </p:nvCxnSpPr>
          <p:spPr>
            <a:xfrm flipV="1">
              <a:off x="2569210" y="3897630"/>
              <a:ext cx="0" cy="750570"/>
            </a:xfrm>
            <a:prstGeom prst="line">
              <a:avLst/>
            </a:prstGeom>
            <a:ln w="63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45"/>
            <p:cNvCxnSpPr/>
            <p:nvPr/>
          </p:nvCxnSpPr>
          <p:spPr>
            <a:xfrm flipV="1">
              <a:off x="6139178" y="3661412"/>
              <a:ext cx="0" cy="232343"/>
            </a:xfrm>
            <a:prstGeom prst="line">
              <a:avLst/>
            </a:prstGeom>
            <a:ln w="63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46"/>
            <p:cNvCxnSpPr/>
            <p:nvPr/>
          </p:nvCxnSpPr>
          <p:spPr>
            <a:xfrm flipV="1">
              <a:off x="6310828" y="3661412"/>
              <a:ext cx="0" cy="349758"/>
            </a:xfrm>
            <a:prstGeom prst="line">
              <a:avLst/>
            </a:prstGeom>
            <a:ln w="6350">
              <a:solidFill>
                <a:schemeClr val="tx2">
                  <a:lumMod val="25000"/>
                  <a:lumOff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47"/>
            <p:cNvCxnSpPr/>
            <p:nvPr/>
          </p:nvCxnSpPr>
          <p:spPr>
            <a:xfrm flipH="1">
              <a:off x="2712215" y="4011170"/>
              <a:ext cx="3598613" cy="0"/>
            </a:xfrm>
            <a:prstGeom prst="line">
              <a:avLst/>
            </a:prstGeom>
            <a:ln w="6350">
              <a:solidFill>
                <a:schemeClr val="tx2">
                  <a:lumMod val="25000"/>
                  <a:lumOff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48"/>
            <p:cNvCxnSpPr/>
            <p:nvPr/>
          </p:nvCxnSpPr>
          <p:spPr>
            <a:xfrm flipV="1">
              <a:off x="2712212" y="4014470"/>
              <a:ext cx="0" cy="929386"/>
            </a:xfrm>
            <a:prstGeom prst="line">
              <a:avLst/>
            </a:prstGeom>
            <a:ln w="6350">
              <a:solidFill>
                <a:schemeClr val="tx2">
                  <a:lumMod val="25000"/>
                  <a:lumOff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2" name="Picture 2" descr="Boomera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38363">
            <a:off x="8884815" y="3305234"/>
            <a:ext cx="965179" cy="910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Free speaker volume loud vector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26" t="-234" b="6767"/>
          <a:stretch/>
        </p:blipFill>
        <p:spPr bwMode="auto">
          <a:xfrm rot="10800000">
            <a:off x="8715648" y="3481244"/>
            <a:ext cx="298753" cy="679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Free speaker volume loud vector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26" t="-234" b="6767"/>
          <a:stretch/>
        </p:blipFill>
        <p:spPr bwMode="auto">
          <a:xfrm rot="10800000" flipH="1">
            <a:off x="9972658" y="3469004"/>
            <a:ext cx="298753" cy="679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9076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TW" dirty="0"/>
              <a:t>The alert system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zh-TW" dirty="0"/>
              <a:t>Our next step is to set the response (</a:t>
            </a:r>
            <a:r>
              <a:rPr lang="zh-TW" altLang="en-US" dirty="0"/>
              <a:t>反應</a:t>
            </a:r>
            <a:r>
              <a:rPr lang="en-US" altLang="zh-TW" dirty="0"/>
              <a:t>) </a:t>
            </a:r>
            <a:r>
              <a:rPr lang="en-GB" altLang="zh-TW" dirty="0"/>
              <a:t>of </a:t>
            </a:r>
            <a:r>
              <a:rPr lang="en-GB" altLang="zh-TW" dirty="0" err="1"/>
              <a:t>micro:bit</a:t>
            </a:r>
            <a:r>
              <a:rPr lang="en-GB" altLang="zh-TW" dirty="0"/>
              <a:t> according to different distances.</a:t>
            </a:r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E03E8-8F68-4C73-92F0-7924200AD9E0}" type="slidenum">
              <a:rPr lang="en-US" smtClean="0"/>
              <a:pPr/>
              <a:t>31</a:t>
            </a:fld>
            <a:endParaRPr lang="en-US" dirty="0"/>
          </a:p>
        </p:txBody>
      </p:sp>
      <p:pic>
        <p:nvPicPr>
          <p:cNvPr id="5" name="Picture 2" descr="Cartoon kid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954" b="19508"/>
          <a:stretch/>
        </p:blipFill>
        <p:spPr bwMode="auto">
          <a:xfrm flipH="1">
            <a:off x="1282756" y="3045796"/>
            <a:ext cx="2047903" cy="29474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Group 34"/>
          <p:cNvGrpSpPr/>
          <p:nvPr/>
        </p:nvGrpSpPr>
        <p:grpSpPr>
          <a:xfrm>
            <a:off x="2809057" y="3253406"/>
            <a:ext cx="1254272" cy="822592"/>
            <a:chOff x="1281990" y="1512611"/>
            <a:chExt cx="6338010" cy="4156670"/>
          </a:xfrm>
        </p:grpSpPr>
        <p:pic>
          <p:nvPicPr>
            <p:cNvPr id="7" name="Picture 6" descr="https://lh3.googleusercontent.com/Jdjx0XznpItOrNGusV9IV0v_MwfT55nkq-zhKCdufmYOJEkWsxtHwreV981HIKZGsJmgl5SxtlkKix6ipiBu8g=s1000-c"/>
            <p:cNvPicPr>
              <a:picLocks noChangeAspect="1" noChangeArrowheads="1"/>
            </p:cNvPicPr>
            <p:nvPr/>
          </p:nvPicPr>
          <p:blipFill rotWithShape="1"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228" t="26593" r="8871" b="25898"/>
            <a:stretch/>
          </p:blipFill>
          <p:spPr bwMode="auto">
            <a:xfrm>
              <a:off x="4518662" y="1930399"/>
              <a:ext cx="3101338" cy="18440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8" name="Group 37"/>
            <p:cNvGrpSpPr/>
            <p:nvPr/>
          </p:nvGrpSpPr>
          <p:grpSpPr>
            <a:xfrm>
              <a:off x="1281990" y="1512611"/>
              <a:ext cx="3234836" cy="4156670"/>
              <a:chOff x="1295683" y="1512610"/>
              <a:chExt cx="3470767" cy="4459835"/>
            </a:xfrm>
          </p:grpSpPr>
          <p:pic>
            <p:nvPicPr>
              <p:cNvPr id="20" name="Content Placeholder 23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295683" y="2867706"/>
                <a:ext cx="3470767" cy="3104739"/>
              </a:xfrm>
              <a:prstGeom prst="rect">
                <a:avLst/>
              </a:prstGeom>
            </p:spPr>
          </p:pic>
          <p:pic>
            <p:nvPicPr>
              <p:cNvPr id="21" name="Picture 6" descr="https://cdn.sanity.io/images/ajwvhvgo/production/8282340ee91d10582b2d1138e9a11029710deb49-790x635.png?w=653&amp;q=80&amp;fit=max&amp;auto=format"/>
              <p:cNvPicPr>
                <a:picLocks noChangeAspect="1" noChangeArrowheads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700" r="4555" b="18837"/>
              <a:stretch/>
            </p:blipFill>
            <p:spPr bwMode="auto">
              <a:xfrm>
                <a:off x="1478300" y="1512610"/>
                <a:ext cx="3118955" cy="221838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cxnSp>
          <p:nvCxnSpPr>
            <p:cNvPr id="9" name="Straight Connector 38"/>
            <p:cNvCxnSpPr/>
            <p:nvPr/>
          </p:nvCxnSpPr>
          <p:spPr>
            <a:xfrm flipH="1">
              <a:off x="1597660" y="3676587"/>
              <a:ext cx="4247633" cy="0"/>
            </a:xfrm>
            <a:prstGeom prst="line">
              <a:avLst/>
            </a:prstGeom>
            <a:ln w="63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39"/>
            <p:cNvCxnSpPr/>
            <p:nvPr/>
          </p:nvCxnSpPr>
          <p:spPr>
            <a:xfrm flipV="1">
              <a:off x="1597660" y="3676586"/>
              <a:ext cx="0" cy="1088454"/>
            </a:xfrm>
            <a:prstGeom prst="line">
              <a:avLst/>
            </a:prstGeom>
            <a:ln w="63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40"/>
            <p:cNvCxnSpPr/>
            <p:nvPr/>
          </p:nvCxnSpPr>
          <p:spPr>
            <a:xfrm flipH="1">
              <a:off x="1734827" y="3783268"/>
              <a:ext cx="4236991" cy="0"/>
            </a:xfrm>
            <a:prstGeom prst="line">
              <a:avLst/>
            </a:prstGeom>
            <a:ln w="6350">
              <a:solidFill>
                <a:srgbClr val="FF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41"/>
            <p:cNvCxnSpPr/>
            <p:nvPr/>
          </p:nvCxnSpPr>
          <p:spPr>
            <a:xfrm flipV="1">
              <a:off x="1734820" y="3783266"/>
              <a:ext cx="0" cy="864934"/>
            </a:xfrm>
            <a:prstGeom prst="line">
              <a:avLst/>
            </a:prstGeom>
            <a:ln w="6350">
              <a:solidFill>
                <a:srgbClr val="FF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42"/>
            <p:cNvCxnSpPr/>
            <p:nvPr/>
          </p:nvCxnSpPr>
          <p:spPr>
            <a:xfrm flipV="1">
              <a:off x="5971818" y="3661412"/>
              <a:ext cx="0" cy="121856"/>
            </a:xfrm>
            <a:prstGeom prst="line">
              <a:avLst/>
            </a:prstGeom>
            <a:ln w="6350">
              <a:solidFill>
                <a:srgbClr val="FF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43"/>
            <p:cNvCxnSpPr/>
            <p:nvPr/>
          </p:nvCxnSpPr>
          <p:spPr>
            <a:xfrm flipH="1">
              <a:off x="2569217" y="3893755"/>
              <a:ext cx="3569961" cy="0"/>
            </a:xfrm>
            <a:prstGeom prst="line">
              <a:avLst/>
            </a:prstGeom>
            <a:ln w="63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44"/>
            <p:cNvCxnSpPr/>
            <p:nvPr/>
          </p:nvCxnSpPr>
          <p:spPr>
            <a:xfrm flipV="1">
              <a:off x="2569210" y="3897630"/>
              <a:ext cx="0" cy="750570"/>
            </a:xfrm>
            <a:prstGeom prst="line">
              <a:avLst/>
            </a:prstGeom>
            <a:ln w="63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45"/>
            <p:cNvCxnSpPr/>
            <p:nvPr/>
          </p:nvCxnSpPr>
          <p:spPr>
            <a:xfrm flipV="1">
              <a:off x="6139178" y="3661412"/>
              <a:ext cx="0" cy="232343"/>
            </a:xfrm>
            <a:prstGeom prst="line">
              <a:avLst/>
            </a:prstGeom>
            <a:ln w="6350">
              <a:solidFill>
                <a:srgbClr val="00B0F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46"/>
            <p:cNvCxnSpPr/>
            <p:nvPr/>
          </p:nvCxnSpPr>
          <p:spPr>
            <a:xfrm flipV="1">
              <a:off x="6310828" y="3661412"/>
              <a:ext cx="0" cy="349758"/>
            </a:xfrm>
            <a:prstGeom prst="line">
              <a:avLst/>
            </a:prstGeom>
            <a:ln w="6350">
              <a:solidFill>
                <a:schemeClr val="tx2">
                  <a:lumMod val="25000"/>
                  <a:lumOff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47"/>
            <p:cNvCxnSpPr/>
            <p:nvPr/>
          </p:nvCxnSpPr>
          <p:spPr>
            <a:xfrm flipH="1">
              <a:off x="2712215" y="4011170"/>
              <a:ext cx="3598613" cy="0"/>
            </a:xfrm>
            <a:prstGeom prst="line">
              <a:avLst/>
            </a:prstGeom>
            <a:ln w="6350">
              <a:solidFill>
                <a:schemeClr val="tx2">
                  <a:lumMod val="25000"/>
                  <a:lumOff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48"/>
            <p:cNvCxnSpPr/>
            <p:nvPr/>
          </p:nvCxnSpPr>
          <p:spPr>
            <a:xfrm flipV="1">
              <a:off x="2712212" y="4014470"/>
              <a:ext cx="0" cy="929386"/>
            </a:xfrm>
            <a:prstGeom prst="line">
              <a:avLst/>
            </a:prstGeom>
            <a:ln w="6350">
              <a:solidFill>
                <a:schemeClr val="tx2">
                  <a:lumMod val="25000"/>
                  <a:lumOff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Lightning Bolt 3"/>
          <p:cNvSpPr/>
          <p:nvPr/>
        </p:nvSpPr>
        <p:spPr>
          <a:xfrm flipH="1">
            <a:off x="3287220" y="3005039"/>
            <a:ext cx="411488" cy="338038"/>
          </a:xfrm>
          <a:prstGeom prst="lightningBol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cxnSp>
        <p:nvCxnSpPr>
          <p:cNvPr id="23" name="Straight Connector 6"/>
          <p:cNvCxnSpPr/>
          <p:nvPr/>
        </p:nvCxnSpPr>
        <p:spPr>
          <a:xfrm>
            <a:off x="7163009" y="3045796"/>
            <a:ext cx="0" cy="2575249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Picture 2" descr="Boomera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38363">
            <a:off x="8982126" y="3014183"/>
            <a:ext cx="965179" cy="910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Free speaker volume loud vector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26" t="-234" b="6767"/>
          <a:stretch/>
        </p:blipFill>
        <p:spPr bwMode="auto">
          <a:xfrm rot="10800000">
            <a:off x="8812959" y="3190193"/>
            <a:ext cx="298753" cy="679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4" descr="Free speaker volume loud vector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26" t="-234" b="6767"/>
          <a:stretch/>
        </p:blipFill>
        <p:spPr bwMode="auto">
          <a:xfrm rot="10800000" flipH="1">
            <a:off x="10069969" y="3177953"/>
            <a:ext cx="298753" cy="679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5213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2" presetClass="emph" presetSubtype="0" repeatCount="1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animRot by="120000">
                                      <p:cBhvr>
                                        <p:cTn id="8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42" presetClass="path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91667E-6 -1.11111E-6 L -2.91667E-6 0.0838 " pathEditMode="relative" rAng="0" ptsTypes="AA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1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2" grpId="1" animBg="1"/>
      <p:bldP spid="22" grpId="2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TW" dirty="0"/>
              <a:t>The alert system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zh-TW" dirty="0" err="1"/>
              <a:t>Micro:bit</a:t>
            </a:r>
            <a:r>
              <a:rPr lang="en-GB" altLang="zh-TW" dirty="0"/>
              <a:t> can emit sound.</a:t>
            </a:r>
          </a:p>
          <a:p>
            <a:r>
              <a:rPr lang="en-GB" altLang="zh-TW" dirty="0">
                <a:solidFill>
                  <a:srgbClr val="FF6600"/>
                </a:solidFill>
              </a:rPr>
              <a:t>When objects are near (distance </a:t>
            </a:r>
            <a:r>
              <a:rPr lang="en-HK" b="0" i="0" dirty="0">
                <a:solidFill>
                  <a:srgbClr val="1F1F1F"/>
                </a:solidFill>
                <a:effectLst/>
                <a:latin typeface="Google Sans"/>
              </a:rPr>
              <a:t>≤</a:t>
            </a:r>
            <a:r>
              <a:rPr lang="en-GB" altLang="zh-TW" dirty="0">
                <a:solidFill>
                  <a:srgbClr val="FF6600"/>
                </a:solidFill>
              </a:rPr>
              <a:t> 50 cm)</a:t>
            </a:r>
            <a:r>
              <a:rPr lang="en-GB" altLang="zh-TW" dirty="0"/>
              <a:t>:</a:t>
            </a:r>
            <a:br>
              <a:rPr lang="en-GB" altLang="zh-TW" dirty="0"/>
            </a:br>
            <a:r>
              <a:rPr lang="en-GB" altLang="zh-TW" dirty="0"/>
              <a:t>The </a:t>
            </a:r>
            <a:r>
              <a:rPr lang="en-GB" altLang="zh-TW" dirty="0" err="1"/>
              <a:t>micro:bit</a:t>
            </a:r>
            <a:r>
              <a:rPr lang="en-GB" altLang="zh-TW" dirty="0"/>
              <a:t> emits sound more rapidly (</a:t>
            </a:r>
            <a:r>
              <a:rPr lang="zh-TW" altLang="en-US" dirty="0"/>
              <a:t>快速地發聲</a:t>
            </a:r>
            <a:r>
              <a:rPr lang="en-US" altLang="zh-TW" dirty="0"/>
              <a:t>) </a:t>
            </a:r>
            <a:br>
              <a:rPr lang="en-US" altLang="zh-TW" dirty="0"/>
            </a:br>
            <a:r>
              <a:rPr lang="en-US" altLang="zh-TW" dirty="0"/>
              <a:t>(</a:t>
            </a:r>
            <a:r>
              <a:rPr lang="en-GB" altLang="zh-TW" dirty="0"/>
              <a:t>the tempo (</a:t>
            </a:r>
            <a:r>
              <a:rPr lang="zh-TW" altLang="en-US" dirty="0"/>
              <a:t>拍子</a:t>
            </a:r>
            <a:r>
              <a:rPr lang="en-US" altLang="zh-TW" dirty="0"/>
              <a:t>) </a:t>
            </a:r>
            <a:r>
              <a:rPr lang="en-GB" altLang="zh-TW" dirty="0"/>
              <a:t>of the alert sound increases).</a:t>
            </a:r>
          </a:p>
          <a:p>
            <a:r>
              <a:rPr lang="en-GB" altLang="zh-TW" dirty="0">
                <a:solidFill>
                  <a:srgbClr val="00B050"/>
                </a:solidFill>
              </a:rPr>
              <a:t>Otherwise (distance &gt; 50 cm)</a:t>
            </a:r>
            <a:r>
              <a:rPr lang="en-GB" altLang="zh-TW" dirty="0"/>
              <a:t>:</a:t>
            </a:r>
            <a:br>
              <a:rPr lang="en-GB" altLang="zh-TW" dirty="0"/>
            </a:br>
            <a:r>
              <a:rPr lang="en-GB" altLang="zh-TW" dirty="0"/>
              <a:t>The </a:t>
            </a:r>
            <a:r>
              <a:rPr lang="en-GB" altLang="zh-TW" dirty="0" err="1"/>
              <a:t>micro:bit</a:t>
            </a:r>
            <a:r>
              <a:rPr lang="en-GB" altLang="zh-TW" dirty="0"/>
              <a:t> emits sound less rapidly (</a:t>
            </a:r>
            <a:r>
              <a:rPr lang="zh-TW" altLang="en-US" dirty="0"/>
              <a:t>慢速地發聲</a:t>
            </a:r>
            <a:r>
              <a:rPr lang="en-US" altLang="zh-TW" dirty="0"/>
              <a:t>) </a:t>
            </a:r>
            <a:br>
              <a:rPr lang="en-US" altLang="zh-TW" dirty="0"/>
            </a:br>
            <a:r>
              <a:rPr lang="en-US" altLang="zh-TW" dirty="0"/>
              <a:t>(</a:t>
            </a:r>
            <a:r>
              <a:rPr lang="en-GB" altLang="zh-TW" dirty="0"/>
              <a:t>the tempo of the alert sound decreases).</a:t>
            </a:r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E03E8-8F68-4C73-92F0-7924200AD9E0}" type="slidenum">
              <a:rPr lang="en-US" smtClean="0"/>
              <a:pPr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421534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TW" dirty="0"/>
              <a:t>Coding – The alert system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E03E8-8F68-4C73-92F0-7924200AD9E0}" type="slidenum">
              <a:rPr lang="en-US" smtClean="0"/>
              <a:pPr/>
              <a:t>33</a:t>
            </a:fld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063414" y="1690688"/>
            <a:ext cx="6191210" cy="3881437"/>
          </a:xfrm>
          <a:prstGeom prst="rect">
            <a:avLst/>
          </a:prstGeom>
        </p:spPr>
      </p:pic>
      <p:sp>
        <p:nvSpPr>
          <p:cNvPr id="6" name="TextBox 8"/>
          <p:cNvSpPr txBox="1"/>
          <p:nvPr/>
        </p:nvSpPr>
        <p:spPr>
          <a:xfrm>
            <a:off x="5623925" y="4600860"/>
            <a:ext cx="3871223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TW" dirty="0">
                <a:latin typeface="Calibri" panose="020F0502020204030204" pitchFamily="34" charset="0"/>
                <a:cs typeface="Calibri" panose="020F0502020204030204" pitchFamily="34" charset="0"/>
              </a:rPr>
              <a:t>Right click the “show number distance” code, and click “Delete”</a:t>
            </a:r>
          </a:p>
        </p:txBody>
      </p:sp>
      <p:sp>
        <p:nvSpPr>
          <p:cNvPr id="7" name="Left Arrow 2"/>
          <p:cNvSpPr/>
          <p:nvPr/>
        </p:nvSpPr>
        <p:spPr>
          <a:xfrm>
            <a:off x="4597558" y="4600860"/>
            <a:ext cx="942392" cy="298580"/>
          </a:xfrm>
          <a:prstGeom prst="left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Rectangle 3"/>
          <p:cNvSpPr/>
          <p:nvPr/>
        </p:nvSpPr>
        <p:spPr>
          <a:xfrm>
            <a:off x="2862064" y="4462585"/>
            <a:ext cx="1735494" cy="442778"/>
          </a:xfrm>
          <a:prstGeom prst="rect">
            <a:avLst/>
          </a:prstGeom>
          <a:solidFill>
            <a:srgbClr val="000000">
              <a:alpha val="50196"/>
            </a:srgbClr>
          </a:solidFill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TextBox 6"/>
          <p:cNvSpPr txBox="1"/>
          <p:nvPr/>
        </p:nvSpPr>
        <p:spPr>
          <a:xfrm>
            <a:off x="5623925" y="5411427"/>
            <a:ext cx="3871223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TW" dirty="0">
                <a:latin typeface="Calibri" panose="020F0502020204030204" pitchFamily="34" charset="0"/>
                <a:cs typeface="Calibri" panose="020F0502020204030204" pitchFamily="34" charset="0"/>
              </a:rPr>
              <a:t>Change the pause (</a:t>
            </a:r>
            <a:r>
              <a:rPr lang="en-US" altLang="zh-TW" dirty="0" err="1">
                <a:latin typeface="Calibri" panose="020F0502020204030204" pitchFamily="34" charset="0"/>
                <a:cs typeface="Calibri" panose="020F0502020204030204" pitchFamily="34" charset="0"/>
              </a:rPr>
              <a:t>ms</a:t>
            </a:r>
            <a:r>
              <a:rPr lang="en-US" altLang="zh-TW">
                <a:latin typeface="Calibri" panose="020F0502020204030204" pitchFamily="34" charset="0"/>
                <a:cs typeface="Calibri" panose="020F0502020204030204" pitchFamily="34" charset="0"/>
              </a:rPr>
              <a:t>) to 2000</a:t>
            </a:r>
            <a:endParaRPr lang="en-US" altLang="zh-TW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Left Arrow 7"/>
          <p:cNvSpPr/>
          <p:nvPr/>
        </p:nvSpPr>
        <p:spPr>
          <a:xfrm rot="900000">
            <a:off x="4093715" y="5223092"/>
            <a:ext cx="1497683" cy="298580"/>
          </a:xfrm>
          <a:prstGeom prst="left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4499771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TW" dirty="0"/>
              <a:t>Coding – Tempo-varying alert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E03E8-8F68-4C73-92F0-7924200AD9E0}" type="slidenum">
              <a:rPr lang="en-US" smtClean="0"/>
              <a:pPr/>
              <a:t>34</a:t>
            </a:fld>
            <a:endParaRPr lang="en-US" dirty="0"/>
          </a:p>
        </p:txBody>
      </p:sp>
      <p:pic>
        <p:nvPicPr>
          <p:cNvPr id="5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29548" y="1984484"/>
            <a:ext cx="6162471" cy="388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92264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TW" dirty="0"/>
              <a:t>Coding – Tempo-varying alert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E03E8-8F68-4C73-92F0-7924200AD9E0}" type="slidenum">
              <a:rPr lang="en-US" smtClean="0"/>
              <a:pPr/>
              <a:t>35</a:t>
            </a:fld>
            <a:endParaRPr lang="en-US" dirty="0"/>
          </a:p>
        </p:txBody>
      </p:sp>
      <p:pic>
        <p:nvPicPr>
          <p:cNvPr id="5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29548" y="1984481"/>
            <a:ext cx="6162471" cy="3881437"/>
          </a:xfrm>
          <a:prstGeom prst="rect">
            <a:avLst/>
          </a:prstGeom>
        </p:spPr>
      </p:pic>
      <p:sp>
        <p:nvSpPr>
          <p:cNvPr id="6" name="TextBox 20"/>
          <p:cNvSpPr txBox="1"/>
          <p:nvPr/>
        </p:nvSpPr>
        <p:spPr>
          <a:xfrm>
            <a:off x="4642112" y="1466379"/>
            <a:ext cx="4515774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altLang="zh-TW" dirty="0">
                <a:latin typeface="Calibri" panose="020F0502020204030204" pitchFamily="34" charset="0"/>
                <a:cs typeface="Calibri" panose="020F0502020204030204" pitchFamily="34" charset="0"/>
              </a:rPr>
              <a:t>On start, mute (</a:t>
            </a:r>
            <a:r>
              <a:rPr lang="zh-TW" altLang="en-US" dirty="0">
                <a:latin typeface="Calibri" panose="020F0502020204030204" pitchFamily="34" charset="0"/>
                <a:cs typeface="Calibri" panose="020F0502020204030204" pitchFamily="34" charset="0"/>
              </a:rPr>
              <a:t>靜音</a:t>
            </a:r>
            <a:r>
              <a:rPr lang="en-US" altLang="zh-TW" dirty="0">
                <a:latin typeface="Calibri" panose="020F0502020204030204" pitchFamily="34" charset="0"/>
                <a:cs typeface="Calibri" panose="020F0502020204030204" pitchFamily="34" charset="0"/>
              </a:rPr>
              <a:t>) the </a:t>
            </a:r>
            <a:r>
              <a:rPr lang="en-US" altLang="zh-TW" dirty="0" err="1">
                <a:latin typeface="Calibri" panose="020F0502020204030204" pitchFamily="34" charset="0"/>
                <a:cs typeface="Calibri" panose="020F0502020204030204" pitchFamily="34" charset="0"/>
              </a:rPr>
              <a:t>micro:bit</a:t>
            </a:r>
            <a:endParaRPr lang="en-US" altLang="zh-TW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AutoNum type="arabicPeriod"/>
            </a:pPr>
            <a:r>
              <a:rPr lang="en-US" altLang="zh-TW" dirty="0">
                <a:latin typeface="Calibri" panose="020F0502020204030204" pitchFamily="34" charset="0"/>
                <a:cs typeface="Calibri" panose="020F0502020204030204" pitchFamily="34" charset="0"/>
              </a:rPr>
              <a:t>Set tempo to 240 bpm (beats per minute)</a:t>
            </a:r>
          </a:p>
        </p:txBody>
      </p:sp>
      <p:sp>
        <p:nvSpPr>
          <p:cNvPr id="7" name="Left Arrow 21"/>
          <p:cNvSpPr/>
          <p:nvPr/>
        </p:nvSpPr>
        <p:spPr>
          <a:xfrm rot="21407929">
            <a:off x="3666199" y="2070007"/>
            <a:ext cx="1066343" cy="298580"/>
          </a:xfrm>
          <a:prstGeom prst="left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3419675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TW" dirty="0"/>
              <a:t>Coding – Tempo-varying alert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E03E8-8F68-4C73-92F0-7924200AD9E0}" type="slidenum">
              <a:rPr lang="en-US" smtClean="0"/>
              <a:pPr/>
              <a:t>36</a:t>
            </a:fld>
            <a:endParaRPr lang="en-US" dirty="0"/>
          </a:p>
        </p:txBody>
      </p:sp>
      <p:pic>
        <p:nvPicPr>
          <p:cNvPr id="5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29548" y="1984481"/>
            <a:ext cx="6162471" cy="3881437"/>
          </a:xfrm>
          <a:prstGeom prst="rect">
            <a:avLst/>
          </a:prstGeom>
        </p:spPr>
      </p:pic>
      <p:sp>
        <p:nvSpPr>
          <p:cNvPr id="6" name="TextBox 20"/>
          <p:cNvSpPr txBox="1"/>
          <p:nvPr/>
        </p:nvSpPr>
        <p:spPr>
          <a:xfrm>
            <a:off x="6918020" y="4132915"/>
            <a:ext cx="5217995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TW" dirty="0">
                <a:latin typeface="Calibri" panose="020F0502020204030204" pitchFamily="34" charset="0"/>
                <a:cs typeface="Calibri" panose="020F0502020204030204" pitchFamily="34" charset="0"/>
              </a:rPr>
              <a:t>1. Alert if “distance” is not a valid value.</a:t>
            </a:r>
          </a:p>
          <a:p>
            <a:r>
              <a:rPr lang="en-US" altLang="zh-TW" dirty="0">
                <a:latin typeface="Calibri" panose="020F0502020204030204" pitchFamily="34" charset="0"/>
                <a:cs typeface="Calibri" panose="020F0502020204030204" pitchFamily="34" charset="0"/>
              </a:rPr>
              <a:t>2. If the distance value is not greater than 50 cm (close to us), the “pause” between two tones is short.</a:t>
            </a:r>
          </a:p>
          <a:p>
            <a:r>
              <a:rPr lang="en-US" altLang="zh-TW" dirty="0">
                <a:latin typeface="Calibri" panose="020F0502020204030204" pitchFamily="34" charset="0"/>
                <a:cs typeface="Calibri" panose="020F0502020204030204" pitchFamily="34" charset="0"/>
              </a:rPr>
              <a:t>3. Otherwise, the “pause” is long.</a:t>
            </a:r>
          </a:p>
        </p:txBody>
      </p:sp>
      <p:sp>
        <p:nvSpPr>
          <p:cNvPr id="7" name="Right Brace 5"/>
          <p:cNvSpPr/>
          <p:nvPr/>
        </p:nvSpPr>
        <p:spPr>
          <a:xfrm>
            <a:off x="6502777" y="3844351"/>
            <a:ext cx="410547" cy="1777458"/>
          </a:xfrm>
          <a:prstGeom prst="rightBrac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0056367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TW" dirty="0"/>
              <a:t>Coding – Tempo-varying alert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E03E8-8F68-4C73-92F0-7924200AD9E0}" type="slidenum">
              <a:rPr lang="en-US" smtClean="0"/>
              <a:pPr/>
              <a:t>37</a:t>
            </a:fld>
            <a:endParaRPr lang="en-US" dirty="0"/>
          </a:p>
        </p:txBody>
      </p:sp>
      <p:pic>
        <p:nvPicPr>
          <p:cNvPr id="5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29548" y="1984481"/>
            <a:ext cx="6162471" cy="3881437"/>
          </a:xfrm>
          <a:prstGeom prst="rect">
            <a:avLst/>
          </a:prstGeom>
        </p:spPr>
      </p:pic>
      <p:sp>
        <p:nvSpPr>
          <p:cNvPr id="8" name="TextBox 20"/>
          <p:cNvSpPr txBox="1"/>
          <p:nvPr/>
        </p:nvSpPr>
        <p:spPr>
          <a:xfrm>
            <a:off x="7280666" y="2503127"/>
            <a:ext cx="2176216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TW" dirty="0">
                <a:latin typeface="Calibri" panose="020F0502020204030204" pitchFamily="34" charset="0"/>
                <a:cs typeface="Calibri" panose="020F0502020204030204" pitchFamily="34" charset="0"/>
              </a:rPr>
              <a:t>Press “A” to unmute.</a:t>
            </a:r>
          </a:p>
          <a:p>
            <a:r>
              <a:rPr lang="en-US" altLang="zh-TW" dirty="0">
                <a:latin typeface="Calibri" panose="020F0502020204030204" pitchFamily="34" charset="0"/>
                <a:cs typeface="Calibri" panose="020F0502020204030204" pitchFamily="34" charset="0"/>
              </a:rPr>
              <a:t>Press “B” to mute.</a:t>
            </a:r>
          </a:p>
        </p:txBody>
      </p:sp>
      <p:sp>
        <p:nvSpPr>
          <p:cNvPr id="9" name="Right Brace 5"/>
          <p:cNvSpPr/>
          <p:nvPr/>
        </p:nvSpPr>
        <p:spPr>
          <a:xfrm>
            <a:off x="6752096" y="1984481"/>
            <a:ext cx="410547" cy="1683624"/>
          </a:xfrm>
          <a:prstGeom prst="rightBrac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7266682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TW" dirty="0"/>
              <a:t>Blind experience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Cover your eye with a blindfold.</a:t>
            </a:r>
          </a:p>
          <a:p>
            <a:r>
              <a:rPr lang="en-US" altLang="zh-TW" dirty="0"/>
              <a:t>Try to navigate through the maze with a cane. </a:t>
            </a:r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E03E8-8F68-4C73-92F0-7924200AD9E0}" type="slidenum">
              <a:rPr lang="en-US" smtClean="0"/>
              <a:pPr/>
              <a:t>38</a:t>
            </a:fld>
            <a:endParaRPr lang="en-US" dirty="0"/>
          </a:p>
        </p:txBody>
      </p:sp>
      <p:pic>
        <p:nvPicPr>
          <p:cNvPr id="5" name="Picture 3"/>
          <p:cNvPicPr>
            <a:picLocks noChangeAspect="1"/>
          </p:cNvPicPr>
          <p:nvPr/>
        </p:nvPicPr>
        <p:blipFill rotWithShape="1">
          <a:blip r:embed="rId2"/>
          <a:srcRect t="14116"/>
          <a:stretch/>
        </p:blipFill>
        <p:spPr>
          <a:xfrm>
            <a:off x="3034927" y="3122897"/>
            <a:ext cx="2489351" cy="2850627"/>
          </a:xfrm>
          <a:prstGeom prst="rect">
            <a:avLst/>
          </a:prstGeom>
        </p:spPr>
      </p:pic>
      <p:pic>
        <p:nvPicPr>
          <p:cNvPr id="6" name="Picture 4"/>
          <p:cNvPicPr>
            <a:picLocks noChangeAspect="1"/>
          </p:cNvPicPr>
          <p:nvPr/>
        </p:nvPicPr>
        <p:blipFill rotWithShape="1">
          <a:blip r:embed="rId2"/>
          <a:srcRect t="14116"/>
          <a:stretch/>
        </p:blipFill>
        <p:spPr>
          <a:xfrm flipH="1">
            <a:off x="6449459" y="3122897"/>
            <a:ext cx="2489351" cy="2850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22968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TW" dirty="0"/>
              <a:t>Designing a hand-free navigator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altLang="zh-TW" dirty="0"/>
              <a:t>Materials: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GB" altLang="zh-TW" dirty="0"/>
              <a:t>Ultrasound distance sensor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GB" altLang="zh-TW" dirty="0"/>
              <a:t>Battery box &amp; batteries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GB" altLang="zh-TW" dirty="0"/>
              <a:t>Electric wire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GB" altLang="zh-TW" dirty="0"/>
              <a:t>Blindfold</a:t>
            </a:r>
          </a:p>
          <a:p>
            <a:r>
              <a:rPr lang="en-GB" altLang="zh-TW" dirty="0"/>
              <a:t>Tools: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GB" altLang="zh-TW" dirty="0"/>
              <a:t>Adverse tape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GB" altLang="zh-TW" dirty="0"/>
              <a:t>Wire stripper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GB" altLang="zh-TW" dirty="0"/>
              <a:t>Scissors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GB" altLang="zh-TW" dirty="0"/>
              <a:t>Rubber bands</a:t>
            </a:r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E03E8-8F68-4C73-92F0-7924200AD9E0}" type="slidenum">
              <a:rPr lang="en-US" smtClean="0"/>
              <a:pPr/>
              <a:t>39</a:t>
            </a:fld>
            <a:endParaRPr lang="en-US" dirty="0"/>
          </a:p>
        </p:txBody>
      </p:sp>
      <p:pic>
        <p:nvPicPr>
          <p:cNvPr id="5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33142" y="2031896"/>
            <a:ext cx="3014538" cy="4019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7242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TW" dirty="0"/>
              <a:t>Visual impairment – Data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sz="2400" dirty="0"/>
              <a:t>Number of people with visual impairment:</a:t>
            </a:r>
          </a:p>
          <a:p>
            <a:pPr lvl="1"/>
            <a:r>
              <a:rPr lang="en-US" altLang="zh-TW" dirty="0"/>
              <a:t>Hong Kong - 199,600 (~2.7%)</a:t>
            </a:r>
          </a:p>
          <a:p>
            <a:pPr lvl="1"/>
            <a:r>
              <a:rPr lang="en-US" altLang="zh-TW" dirty="0"/>
              <a:t>Worldwide - Blind: 43 million (~0.5%)</a:t>
            </a:r>
          </a:p>
          <a:p>
            <a:pPr marL="0" indent="0">
              <a:buNone/>
            </a:pPr>
            <a:r>
              <a:rPr lang="en-US" altLang="zh-TW" sz="2400" dirty="0"/>
              <a:t>			  - Moderate-to-severe (</a:t>
            </a:r>
            <a:r>
              <a:rPr lang="zh-TW" altLang="en-US" sz="2400" dirty="0"/>
              <a:t>中度至重度</a:t>
            </a:r>
            <a:r>
              <a:rPr lang="en-US" altLang="zh-TW" sz="2400" dirty="0"/>
              <a:t>) visual impairment: </a:t>
            </a:r>
            <a:br>
              <a:rPr lang="en-US" altLang="zh-TW" sz="2400" dirty="0"/>
            </a:br>
            <a:r>
              <a:rPr lang="en-US" altLang="zh-TW" sz="2400" dirty="0"/>
              <a:t>			    295 million (~3.7%)</a:t>
            </a:r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E03E8-8F68-4C73-92F0-7924200AD9E0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303612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TW" dirty="0"/>
              <a:t>Designing a hand-free navigator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Principles:</a:t>
            </a:r>
          </a:p>
          <a:p>
            <a:pPr lvl="1"/>
            <a:r>
              <a:rPr lang="en-US" altLang="zh-TW" dirty="0"/>
              <a:t>Place the ultrasound module on your forehead.</a:t>
            </a:r>
          </a:p>
          <a:p>
            <a:pPr lvl="1"/>
            <a:r>
              <a:rPr lang="en-US" altLang="zh-TW" dirty="0"/>
              <a:t>Install the sound-emitting component near the ear.</a:t>
            </a:r>
          </a:p>
          <a:p>
            <a:pPr lvl="1"/>
            <a:r>
              <a:rPr lang="en-US" altLang="zh-TW" dirty="0"/>
              <a:t>Install the battery box at ease.</a:t>
            </a:r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E03E8-8F68-4C73-92F0-7924200AD9E0}" type="slidenum">
              <a:rPr lang="en-US" smtClean="0"/>
              <a:pPr/>
              <a:t>40</a:t>
            </a:fld>
            <a:endParaRPr lang="en-US" dirty="0"/>
          </a:p>
        </p:txBody>
      </p:sp>
      <p:pic>
        <p:nvPicPr>
          <p:cNvPr id="5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26850" y="1970936"/>
            <a:ext cx="2658572" cy="3544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147080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TW" dirty="0"/>
              <a:t>The blindfolded game – rules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altLang="zh-TW" dirty="0"/>
              <a:t>Each group selects a representative participant to wear a blindfold.</a:t>
            </a:r>
          </a:p>
          <a:p>
            <a:r>
              <a:rPr lang="en-US" altLang="zh-TW" dirty="0"/>
              <a:t>Participants are guided to the starting line and given a marker pen.</a:t>
            </a:r>
          </a:p>
          <a:p>
            <a:r>
              <a:rPr lang="en-US" altLang="zh-TW" dirty="0"/>
              <a:t>The distance sensor with alert system is switched on.</a:t>
            </a:r>
          </a:p>
          <a:p>
            <a:r>
              <a:rPr lang="en-US" altLang="zh-TW" dirty="0"/>
              <a:t>Based on the alert from the distance sensor, participants are required to reach the blackboard and draw a heart on the blackboard with the marker.</a:t>
            </a:r>
          </a:p>
          <a:p>
            <a:r>
              <a:rPr lang="en-US" altLang="zh-TW" dirty="0"/>
              <a:t>The fastest participant wins.</a:t>
            </a:r>
          </a:p>
          <a:p>
            <a:r>
              <a:rPr lang="en-US" altLang="zh-TW" dirty="0"/>
              <a:t>If a participant touches the blackboard with his/her body, he/she is disqualified.</a:t>
            </a:r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E03E8-8F68-4C73-92F0-7924200AD9E0}" type="slidenum">
              <a:rPr lang="en-US" smtClean="0"/>
              <a:pPr/>
              <a:t>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513584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TW" dirty="0"/>
              <a:t>Modifications of the alert system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838200" y="1825625"/>
            <a:ext cx="8285480" cy="4351338"/>
          </a:xfrm>
        </p:spPr>
        <p:txBody>
          <a:bodyPr>
            <a:normAutofit/>
          </a:bodyPr>
          <a:lstStyle/>
          <a:p>
            <a:r>
              <a:rPr lang="en-US" altLang="zh-TW" sz="2400" dirty="0"/>
              <a:t>Modification 1:	Change the type of indicator</a:t>
            </a:r>
          </a:p>
          <a:p>
            <a:pPr lvl="1"/>
            <a:r>
              <a:rPr lang="en-US" altLang="zh-TW" dirty="0"/>
              <a:t>Change the tempo of the alert sound (current version)</a:t>
            </a:r>
          </a:p>
          <a:p>
            <a:pPr lvl="1"/>
            <a:r>
              <a:rPr lang="en-US" altLang="zh-TW" dirty="0"/>
              <a:t>Change the volume of the alert sound </a:t>
            </a:r>
          </a:p>
          <a:p>
            <a:pPr lvl="1"/>
            <a:r>
              <a:rPr lang="en-US" altLang="zh-TW" dirty="0"/>
              <a:t>Change the pitch of the alert sound</a:t>
            </a:r>
          </a:p>
          <a:p>
            <a:endParaRPr lang="en-US" altLang="zh-TW" sz="2400" dirty="0"/>
          </a:p>
          <a:p>
            <a:r>
              <a:rPr lang="en-US" altLang="zh-TW" sz="2400" dirty="0"/>
              <a:t>Modification 2:	Increase the detecting intervals</a:t>
            </a:r>
          </a:p>
          <a:p>
            <a:pPr lvl="1"/>
            <a:r>
              <a:rPr lang="en-US" altLang="zh-TW" dirty="0"/>
              <a:t>Our system only identifies “near (50 cm or less)” and “not near”.</a:t>
            </a:r>
          </a:p>
          <a:p>
            <a:pPr lvl="1"/>
            <a:r>
              <a:rPr lang="en-US" altLang="zh-TW" dirty="0"/>
              <a:t>We can set up more logical comparison, such as:</a:t>
            </a:r>
            <a:br>
              <a:rPr lang="en-US" altLang="zh-TW" dirty="0"/>
            </a:br>
            <a:r>
              <a:rPr lang="en-US" altLang="zh-TW" dirty="0"/>
              <a:t>“very near (less than 20 cm)”, “near (20 cm to 50 cm)” </a:t>
            </a:r>
            <a:br>
              <a:rPr lang="en-US" altLang="zh-TW" dirty="0"/>
            </a:br>
            <a:r>
              <a:rPr lang="en-US" altLang="zh-TW" dirty="0"/>
              <a:t>and “not near”.</a:t>
            </a:r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E03E8-8F68-4C73-92F0-7924200AD9E0}" type="slidenum">
              <a:rPr lang="en-US" smtClean="0"/>
              <a:pPr/>
              <a:t>42</a:t>
            </a:fld>
            <a:endParaRPr lang="en-US" dirty="0"/>
          </a:p>
        </p:txBody>
      </p:sp>
      <p:pic>
        <p:nvPicPr>
          <p:cNvPr id="5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57792" y="3846547"/>
            <a:ext cx="2695951" cy="1933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40029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TW" dirty="0"/>
              <a:t>Discussion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Question: </a:t>
            </a:r>
            <a:br>
              <a:rPr lang="en-US" altLang="zh-TW" dirty="0"/>
            </a:br>
            <a:r>
              <a:rPr lang="en-US" altLang="zh-TW" dirty="0"/>
              <a:t>How do we know that the speed of sound wave is not affected by the loudness or the pitch ?</a:t>
            </a:r>
          </a:p>
          <a:p>
            <a:endParaRPr lang="en-US" altLang="zh-TW" dirty="0"/>
          </a:p>
          <a:p>
            <a:r>
              <a:rPr lang="en-US" altLang="zh-TW" dirty="0"/>
              <a:t>Answer:</a:t>
            </a:r>
            <a:br>
              <a:rPr lang="en-US" altLang="zh-TW" dirty="0"/>
            </a:br>
            <a:r>
              <a:rPr lang="en-US" altLang="zh-TW" dirty="0"/>
              <a:t>Otherwise, we will hear a loud voice before a quiet voice, and a higher pitch note before a lower pitch note.</a:t>
            </a:r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E03E8-8F68-4C73-92F0-7924200AD9E0}" type="slidenum">
              <a:rPr lang="en-US" smtClean="0"/>
              <a:pPr/>
              <a:t>43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384671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TW" dirty="0"/>
              <a:t>Discussion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Question: </a:t>
            </a:r>
            <a:br>
              <a:rPr lang="en-US" altLang="zh-TW" dirty="0"/>
            </a:br>
            <a:r>
              <a:rPr lang="en-US" altLang="zh-TW" dirty="0"/>
              <a:t>Why do we use ultrasound instead of sound of normal audible frequencies?</a:t>
            </a:r>
          </a:p>
          <a:p>
            <a:endParaRPr lang="en-US" altLang="zh-TW" dirty="0"/>
          </a:p>
          <a:p>
            <a:r>
              <a:rPr lang="en-US" altLang="zh-TW" dirty="0"/>
              <a:t>Answer:</a:t>
            </a:r>
            <a:br>
              <a:rPr lang="en-US" altLang="zh-TW" dirty="0"/>
            </a:br>
            <a:r>
              <a:rPr lang="en-US" altLang="zh-TW" dirty="0"/>
              <a:t>We can use the device quietly.</a:t>
            </a:r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E03E8-8F68-4C73-92F0-7924200AD9E0}" type="slidenum">
              <a:rPr lang="en-US" smtClean="0"/>
              <a:pPr/>
              <a:t>44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04294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TW" dirty="0"/>
              <a:t>Discussion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432348"/>
          </a:xfrm>
        </p:spPr>
        <p:txBody>
          <a:bodyPr/>
          <a:lstStyle/>
          <a:p>
            <a:r>
              <a:rPr lang="en-GB" altLang="zh-TW" sz="2400" dirty="0"/>
              <a:t>Question: </a:t>
            </a:r>
            <a:br>
              <a:rPr lang="en-GB" altLang="zh-TW" sz="2400" dirty="0"/>
            </a:br>
            <a:r>
              <a:rPr lang="en-GB" altLang="zh-TW" sz="2400" dirty="0"/>
              <a:t>What challenges (</a:t>
            </a:r>
            <a:r>
              <a:rPr lang="zh-TW" altLang="en-US" sz="2400" dirty="0"/>
              <a:t>挑戰</a:t>
            </a:r>
            <a:r>
              <a:rPr lang="en-US" altLang="zh-TW" sz="2400" dirty="0"/>
              <a:t>) </a:t>
            </a:r>
            <a:r>
              <a:rPr lang="en-GB" altLang="zh-TW" sz="2400" dirty="0"/>
              <a:t>do you think people with sight impairments may face in their daily life?</a:t>
            </a: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E03E8-8F68-4C73-92F0-7924200AD9E0}" type="slidenum">
              <a:rPr lang="en-US" smtClean="0"/>
              <a:pPr/>
              <a:t>45</a:t>
            </a:fld>
            <a:endParaRPr lang="en-US" dirty="0"/>
          </a:p>
        </p:txBody>
      </p:sp>
      <p:sp>
        <p:nvSpPr>
          <p:cNvPr id="5" name="內容版面配置區 2"/>
          <p:cNvSpPr txBox="1">
            <a:spLocks/>
          </p:cNvSpPr>
          <p:nvPr/>
        </p:nvSpPr>
        <p:spPr>
          <a:xfrm>
            <a:off x="838200" y="3129491"/>
            <a:ext cx="10515600" cy="295296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Blip>
                <a:blip r:embed="rId2"/>
              </a:buBlip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zh-TW" sz="2400" dirty="0"/>
              <a:t>Challenges with navigation (</a:t>
            </a:r>
            <a:r>
              <a:rPr lang="zh-TW" altLang="en-US" sz="2400" dirty="0"/>
              <a:t>導航</a:t>
            </a:r>
            <a:r>
              <a:rPr lang="en-US" altLang="zh-TW" sz="2400" dirty="0"/>
              <a:t>) </a:t>
            </a:r>
            <a:r>
              <a:rPr lang="en-GB" altLang="zh-TW" sz="2400" dirty="0"/>
              <a:t>and orientation (</a:t>
            </a:r>
            <a:r>
              <a:rPr lang="zh-TW" altLang="en-US" sz="2400" dirty="0"/>
              <a:t>定向</a:t>
            </a:r>
            <a:r>
              <a:rPr lang="en-US" altLang="zh-TW" sz="2400" dirty="0"/>
              <a:t>) </a:t>
            </a:r>
            <a:r>
              <a:rPr lang="en-GB" altLang="zh-TW" sz="2400" dirty="0"/>
              <a:t>in </a:t>
            </a:r>
            <a:r>
              <a:rPr lang="en-GB" altLang="zh-TW" sz="2400" b="1" dirty="0">
                <a:solidFill>
                  <a:srgbClr val="FF6600"/>
                </a:solidFill>
              </a:rPr>
              <a:t>unfamiliar environments (</a:t>
            </a:r>
            <a:r>
              <a:rPr lang="zh-TW" altLang="en-US" sz="2400" b="1" dirty="0">
                <a:solidFill>
                  <a:srgbClr val="FF6600"/>
                </a:solidFill>
              </a:rPr>
              <a:t>不熟悉的環境</a:t>
            </a:r>
            <a:r>
              <a:rPr lang="en-US" altLang="zh-TW" sz="2400" b="1" dirty="0">
                <a:solidFill>
                  <a:srgbClr val="FF6600"/>
                </a:solidFill>
              </a:rPr>
              <a:t>)</a:t>
            </a:r>
          </a:p>
          <a:p>
            <a:r>
              <a:rPr lang="en-GB" altLang="zh-TW" sz="2400" dirty="0"/>
              <a:t>Difficulties with </a:t>
            </a:r>
            <a:r>
              <a:rPr lang="en-GB" altLang="zh-TW" sz="2400" b="1" dirty="0">
                <a:solidFill>
                  <a:srgbClr val="FF6600"/>
                </a:solidFill>
              </a:rPr>
              <a:t>identifying (</a:t>
            </a:r>
            <a:r>
              <a:rPr lang="zh-TW" altLang="en-US" sz="2400" b="1" dirty="0">
                <a:solidFill>
                  <a:srgbClr val="FF6600"/>
                </a:solidFill>
              </a:rPr>
              <a:t>識別</a:t>
            </a:r>
            <a:r>
              <a:rPr lang="en-US" altLang="zh-TW" sz="2400" b="1" dirty="0">
                <a:solidFill>
                  <a:srgbClr val="FF6600"/>
                </a:solidFill>
              </a:rPr>
              <a:t>) </a:t>
            </a:r>
            <a:r>
              <a:rPr lang="en-GB" altLang="zh-TW" sz="2400" dirty="0"/>
              <a:t>and using </a:t>
            </a:r>
            <a:r>
              <a:rPr lang="en-GB" altLang="zh-TW" sz="2400" b="1" dirty="0">
                <a:solidFill>
                  <a:srgbClr val="FF6600"/>
                </a:solidFill>
              </a:rPr>
              <a:t>everyday objects</a:t>
            </a:r>
            <a:r>
              <a:rPr lang="en-GB" altLang="zh-TW" sz="2400" dirty="0">
                <a:solidFill>
                  <a:srgbClr val="FF6600"/>
                </a:solidFill>
              </a:rPr>
              <a:t> </a:t>
            </a:r>
            <a:r>
              <a:rPr lang="en-GB" altLang="zh-TW" sz="2400" dirty="0"/>
              <a:t>and technology</a:t>
            </a:r>
          </a:p>
          <a:p>
            <a:r>
              <a:rPr lang="en-GB" altLang="zh-TW" sz="2400" dirty="0"/>
              <a:t>A lack of </a:t>
            </a:r>
            <a:r>
              <a:rPr lang="en-GB" altLang="zh-TW" sz="2400" b="1" dirty="0">
                <a:solidFill>
                  <a:srgbClr val="FF6600"/>
                </a:solidFill>
              </a:rPr>
              <a:t>accessibility (</a:t>
            </a:r>
            <a:r>
              <a:rPr lang="zh-TW" altLang="en-US" sz="2400" b="1" dirty="0">
                <a:solidFill>
                  <a:srgbClr val="FF6600"/>
                </a:solidFill>
              </a:rPr>
              <a:t>可達性</a:t>
            </a:r>
            <a:r>
              <a:rPr lang="en-US" altLang="zh-TW" sz="2400" b="1" dirty="0">
                <a:solidFill>
                  <a:srgbClr val="FF6600"/>
                </a:solidFill>
              </a:rPr>
              <a:t>)</a:t>
            </a:r>
            <a:r>
              <a:rPr lang="en-US" altLang="zh-TW" sz="2400" dirty="0"/>
              <a:t> </a:t>
            </a:r>
            <a:r>
              <a:rPr lang="en-GB" altLang="zh-TW" sz="2400" dirty="0"/>
              <a:t>in public spaces and transportation</a:t>
            </a:r>
          </a:p>
          <a:p>
            <a:r>
              <a:rPr lang="en-GB" altLang="zh-TW" sz="2400" dirty="0"/>
              <a:t>A higher risk of </a:t>
            </a:r>
            <a:r>
              <a:rPr lang="en-GB" altLang="zh-TW" sz="2400" b="1" dirty="0">
                <a:solidFill>
                  <a:srgbClr val="FF6600"/>
                </a:solidFill>
              </a:rPr>
              <a:t>falls and injuries</a:t>
            </a:r>
            <a:r>
              <a:rPr lang="en-GB" altLang="zh-TW" sz="2400" dirty="0"/>
              <a:t> due to environmental hazards (</a:t>
            </a:r>
            <a:r>
              <a:rPr lang="zh-TW" altLang="en-US" sz="2400" dirty="0"/>
              <a:t>環境危害</a:t>
            </a:r>
            <a:r>
              <a:rPr lang="en-US" altLang="zh-TW" sz="2400" dirty="0"/>
              <a:t>) </a:t>
            </a:r>
            <a:r>
              <a:rPr lang="en-GB" altLang="zh-TW" sz="2400" dirty="0"/>
              <a:t>and obstacles (</a:t>
            </a:r>
            <a:r>
              <a:rPr lang="zh-TW" altLang="en-US" sz="2400" dirty="0"/>
              <a:t>障礙物</a:t>
            </a:r>
            <a:r>
              <a:rPr lang="en-US" altLang="zh-TW" sz="2400" dirty="0"/>
              <a:t>)</a:t>
            </a:r>
          </a:p>
          <a:p>
            <a:r>
              <a:rPr lang="en-GB" altLang="zh-TW" sz="2400" b="1" dirty="0">
                <a:solidFill>
                  <a:srgbClr val="FF6600"/>
                </a:solidFill>
              </a:rPr>
              <a:t>Dependence</a:t>
            </a:r>
            <a:r>
              <a:rPr lang="en-GB" altLang="zh-TW" sz="2400" dirty="0"/>
              <a:t> on others (</a:t>
            </a:r>
            <a:r>
              <a:rPr lang="zh-TW" altLang="en-US" sz="2400" dirty="0"/>
              <a:t>依賴他人</a:t>
            </a:r>
            <a:r>
              <a:rPr lang="en-US" altLang="zh-TW" sz="2400" dirty="0"/>
              <a:t>) </a:t>
            </a:r>
            <a:r>
              <a:rPr lang="en-GB" altLang="zh-TW" sz="2400" dirty="0"/>
              <a:t>for assistance with daily tasks</a:t>
            </a:r>
          </a:p>
        </p:txBody>
      </p:sp>
    </p:spTree>
    <p:extLst>
      <p:ext uri="{BB962C8B-B14F-4D97-AF65-F5344CB8AC3E}">
        <p14:creationId xmlns:p14="http://schemas.microsoft.com/office/powerpoint/2010/main" val="36102552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TW" dirty="0"/>
              <a:t>Discussion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/>
              <a:t>Question: </a:t>
            </a:r>
            <a:br>
              <a:rPr lang="en-US" altLang="zh-TW" dirty="0"/>
            </a:br>
            <a:r>
              <a:rPr lang="en-US" altLang="zh-TW" dirty="0"/>
              <a:t>Do you think the hand-free navigator is better than the cane?</a:t>
            </a:r>
          </a:p>
          <a:p>
            <a:endParaRPr lang="en-US" altLang="zh-TW" dirty="0"/>
          </a:p>
          <a:p>
            <a:endParaRPr lang="en-US" altLang="zh-TW" dirty="0"/>
          </a:p>
          <a:p>
            <a:r>
              <a:rPr lang="en-US" altLang="zh-TW" dirty="0"/>
              <a:t>Answer:</a:t>
            </a:r>
            <a:br>
              <a:rPr lang="en-US" altLang="zh-TW" dirty="0"/>
            </a:br>
            <a:r>
              <a:rPr lang="en-US" altLang="zh-TW" dirty="0"/>
              <a:t>(open-ended)</a:t>
            </a:r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E03E8-8F68-4C73-92F0-7924200AD9E0}" type="slidenum">
              <a:rPr lang="en-US" smtClean="0"/>
              <a:pPr/>
              <a:t>46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313039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Modern technologies related to ultrasound</a:t>
            </a:r>
            <a:endParaRPr lang="zh-TW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8D3B6D-1797-4A69-BDE4-76AA88379F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>
                <a:latin typeface="Calibri" panose="020F0502020204030204" pitchFamily="34" charset="0"/>
                <a:cs typeface="Calibri" panose="020F0502020204030204" pitchFamily="34" charset="0"/>
              </a:rPr>
              <a:t>Parking sensor of vehicle</a:t>
            </a:r>
            <a:br>
              <a:rPr lang="en-US" altLang="zh-TW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altLang="zh-TW" sz="2800" dirty="0">
                <a:latin typeface="Calibri" panose="020F0502020204030204" pitchFamily="34" charset="0"/>
                <a:cs typeface="Calibri" panose="020F0502020204030204" pitchFamily="34" charset="0"/>
                <a:hlinkClick r:id="rId3"/>
              </a:rPr>
              <a:t>https://www.murata.com/en-global/products/sensor/ultrasonic/overview/apps</a:t>
            </a:r>
            <a:endParaRPr lang="en-US" altLang="zh-TW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altLang="zh-TW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altLang="zh-TW" dirty="0">
                <a:latin typeface="Calibri" panose="020F0502020204030204" pitchFamily="34" charset="0"/>
                <a:cs typeface="Calibri" panose="020F0502020204030204" pitchFamily="34" charset="0"/>
              </a:rPr>
              <a:t>Thickness gauge</a:t>
            </a:r>
            <a:br>
              <a:rPr lang="en-US" altLang="zh-TW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altLang="zh-TW" sz="2800" dirty="0"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https://cygnus-instruments.com/ultrasonic-thickness-gauge/</a:t>
            </a:r>
            <a:endParaRPr lang="en-US" altLang="zh-TW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altLang="zh-TW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altLang="zh-TW" dirty="0">
                <a:latin typeface="Calibri" panose="020F0502020204030204" pitchFamily="34" charset="0"/>
                <a:cs typeface="Calibri" panose="020F0502020204030204" pitchFamily="34" charset="0"/>
              </a:rPr>
              <a:t>Medical diagnosis</a:t>
            </a:r>
            <a:br>
              <a:rPr lang="en-US" altLang="zh-TW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altLang="zh-TW" sz="2800" dirty="0">
                <a:latin typeface="Calibri" panose="020F0502020204030204" pitchFamily="34" charset="0"/>
                <a:cs typeface="Calibri" panose="020F0502020204030204" pitchFamily="34" charset="0"/>
                <a:hlinkClick r:id="rId5"/>
              </a:rPr>
              <a:t>https://my.clevelandclinic.org/health/diagnostics/4995-ultrasound</a:t>
            </a:r>
            <a:endParaRPr lang="zh-TW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zh-TW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HK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E03E8-8F68-4C73-92F0-7924200AD9E0}" type="slidenum">
              <a:rPr lang="en-US" smtClean="0"/>
              <a:pPr/>
              <a:t>47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86668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/>
          <a:lstStyle/>
          <a:p>
            <a:pPr algn="r"/>
            <a:r>
              <a:rPr lang="en-GB" altLang="zh-TW" b="1" dirty="0"/>
              <a:t>Thank you</a:t>
            </a:r>
            <a:endParaRPr lang="zh-TW" altLang="en-US" b="1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E03E8-8F68-4C73-92F0-7924200AD9E0}" type="slidenum">
              <a:rPr lang="en-US" smtClean="0"/>
              <a:pPr/>
              <a:t>48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26168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TW" dirty="0"/>
              <a:t>Visual impairment – Aid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838199" y="1825625"/>
            <a:ext cx="10940627" cy="4351338"/>
          </a:xfrm>
        </p:spPr>
        <p:txBody>
          <a:bodyPr/>
          <a:lstStyle/>
          <a:p>
            <a:r>
              <a:rPr lang="en-GB" altLang="zh-TW" sz="2400" dirty="0"/>
              <a:t>Visual impairment results in the dependency on other senses (</a:t>
            </a:r>
            <a:r>
              <a:rPr lang="zh-TW" altLang="en-US" sz="2400" dirty="0"/>
              <a:t>依賴其他感官</a:t>
            </a:r>
            <a:r>
              <a:rPr lang="en-US" altLang="zh-TW" sz="2400" dirty="0"/>
              <a:t>)</a:t>
            </a:r>
            <a:br>
              <a:rPr lang="en-US" altLang="zh-TW" sz="2400" dirty="0"/>
            </a:br>
            <a:r>
              <a:rPr lang="en-US" altLang="zh-TW" sz="2400" dirty="0"/>
              <a:t> (</a:t>
            </a:r>
            <a:r>
              <a:rPr lang="en-GB" altLang="zh-TW" sz="2400" dirty="0"/>
              <a:t>hearing, touch, smell, taste)</a:t>
            </a:r>
          </a:p>
          <a:p>
            <a:r>
              <a:rPr lang="en-US" altLang="zh-TW" sz="2400" dirty="0"/>
              <a:t>Devices can be created to help people with visual impairment to utilize (</a:t>
            </a:r>
            <a:r>
              <a:rPr lang="zh-TW" altLang="en-US" sz="2400" dirty="0"/>
              <a:t>利用</a:t>
            </a:r>
            <a:r>
              <a:rPr lang="en-US" altLang="zh-TW" sz="2400" dirty="0"/>
              <a:t>) these senses</a:t>
            </a:r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E03E8-8F68-4C73-92F0-7924200AD9E0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5" name="Oval 3"/>
          <p:cNvSpPr/>
          <p:nvPr/>
        </p:nvSpPr>
        <p:spPr>
          <a:xfrm>
            <a:off x="1219200" y="2079413"/>
            <a:ext cx="1280160" cy="602827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47491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TW" dirty="0"/>
              <a:t>Introduction to sound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838200" y="1825625"/>
            <a:ext cx="6646333" cy="4351338"/>
          </a:xfrm>
        </p:spPr>
        <p:txBody>
          <a:bodyPr/>
          <a:lstStyle/>
          <a:p>
            <a:r>
              <a:rPr lang="en-GB" altLang="zh-TW" sz="2400" dirty="0"/>
              <a:t>Sound is a form of wave.</a:t>
            </a:r>
          </a:p>
          <a:p>
            <a:r>
              <a:rPr lang="en-GB" altLang="zh-TW" sz="2400" dirty="0"/>
              <a:t>A sound wave consists of vibrating particles (</a:t>
            </a:r>
            <a:r>
              <a:rPr lang="zh-TW" altLang="en-US" sz="2400" dirty="0"/>
              <a:t>振動粒子</a:t>
            </a:r>
            <a:r>
              <a:rPr lang="en-US" altLang="zh-TW" sz="2400" dirty="0"/>
              <a:t>).</a:t>
            </a:r>
          </a:p>
          <a:p>
            <a:r>
              <a:rPr lang="en-GB" altLang="zh-TW" sz="2400" dirty="0"/>
              <a:t>The vibration propagates as an acoustic wave (</a:t>
            </a:r>
            <a:r>
              <a:rPr lang="zh-TW" altLang="en-US" sz="2400" dirty="0"/>
              <a:t>聲波</a:t>
            </a:r>
            <a:r>
              <a:rPr lang="en-US" altLang="zh-TW" sz="2400" dirty="0"/>
              <a:t>) </a:t>
            </a:r>
            <a:r>
              <a:rPr lang="en-GB" altLang="zh-TW" sz="2400" dirty="0"/>
              <a:t>through a transmission medium (</a:t>
            </a:r>
            <a:r>
              <a:rPr lang="zh-TW" altLang="en-US" sz="2400" dirty="0"/>
              <a:t>傳輸介質</a:t>
            </a:r>
            <a:r>
              <a:rPr lang="en-US" altLang="zh-TW" sz="2400" dirty="0"/>
              <a:t>), </a:t>
            </a:r>
            <a:r>
              <a:rPr lang="en-GB" altLang="zh-TW" sz="2400" dirty="0"/>
              <a:t>such as air</a:t>
            </a:r>
            <a:br>
              <a:rPr lang="en-GB" altLang="zh-TW" sz="2400" dirty="0"/>
            </a:br>
            <a:r>
              <a:rPr lang="en-GB" altLang="zh-TW" sz="2400" dirty="0"/>
              <a:t>(Sound cannot transmit through vacuum (</a:t>
            </a:r>
            <a:r>
              <a:rPr lang="zh-TW" altLang="en-US" sz="2400" dirty="0"/>
              <a:t>真空</a:t>
            </a:r>
            <a:r>
              <a:rPr lang="en-US" altLang="zh-TW" sz="2400" dirty="0"/>
              <a:t>!).</a:t>
            </a:r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E03E8-8F68-4C73-92F0-7924200AD9E0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909" y="1931141"/>
            <a:ext cx="3952477" cy="3377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12584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TW" dirty="0"/>
              <a:t>Characteristic of sound – loudness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zh-TW" dirty="0"/>
              <a:t>The loudness (</a:t>
            </a:r>
            <a:r>
              <a:rPr lang="zh-TW" altLang="en-US" dirty="0"/>
              <a:t>響度</a:t>
            </a:r>
            <a:r>
              <a:rPr lang="en-US" altLang="zh-TW" dirty="0"/>
              <a:t>) </a:t>
            </a:r>
            <a:r>
              <a:rPr lang="en-GB" altLang="zh-TW" dirty="0"/>
              <a:t>of sound</a:t>
            </a:r>
          </a:p>
          <a:p>
            <a:pPr lvl="1"/>
            <a:r>
              <a:rPr lang="en-GB" altLang="zh-TW" dirty="0"/>
              <a:t>The loudness of sound is measured as the sound intensity level (</a:t>
            </a:r>
            <a:r>
              <a:rPr lang="zh-TW" altLang="en-US" dirty="0"/>
              <a:t>聲強級</a:t>
            </a:r>
            <a:r>
              <a:rPr lang="en-US" altLang="zh-TW" dirty="0"/>
              <a:t>)</a:t>
            </a:r>
          </a:p>
          <a:p>
            <a:r>
              <a:rPr lang="en-GB" altLang="zh-TW" dirty="0"/>
              <a:t>Sound intensity level</a:t>
            </a:r>
          </a:p>
          <a:p>
            <a:pPr lvl="1"/>
            <a:r>
              <a:rPr lang="en-GB" altLang="zh-TW" dirty="0"/>
              <a:t>Unit: decibel (dB) (</a:t>
            </a:r>
            <a:r>
              <a:rPr lang="zh-TW" altLang="en-US" dirty="0"/>
              <a:t>分貝</a:t>
            </a:r>
            <a:r>
              <a:rPr lang="en-US" altLang="zh-TW" dirty="0"/>
              <a:t>)</a:t>
            </a:r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E03E8-8F68-4C73-92F0-7924200AD9E0}" type="slidenum">
              <a:rPr lang="en-US" smtClean="0"/>
              <a:pPr/>
              <a:t>7</a:t>
            </a:fld>
            <a:endParaRPr lang="en-US" dirty="0"/>
          </a:p>
        </p:txBody>
      </p:sp>
      <p:grpSp>
        <p:nvGrpSpPr>
          <p:cNvPr id="5" name="群組 4"/>
          <p:cNvGrpSpPr/>
          <p:nvPr/>
        </p:nvGrpSpPr>
        <p:grpSpPr>
          <a:xfrm>
            <a:off x="7380999" y="3305283"/>
            <a:ext cx="2737592" cy="2418419"/>
            <a:chOff x="8332806" y="3268042"/>
            <a:chExt cx="3362715" cy="3096734"/>
          </a:xfrm>
        </p:grpSpPr>
        <p:pic>
          <p:nvPicPr>
            <p:cNvPr id="6" name="Picture 2" descr="Free speaker loudspeaker music vector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09588" y="3465095"/>
              <a:ext cx="1320812" cy="26416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4" descr="https://openclipart.org/image/800px/19013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391442">
              <a:off x="10739043" y="3268043"/>
              <a:ext cx="956476" cy="9564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4" descr="https://openclipart.org/image/800px/19013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208558" flipH="1">
              <a:off x="8332806" y="3268042"/>
              <a:ext cx="956476" cy="9564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4" descr="https://openclipart.org/image/800px/19013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391442" flipH="1" flipV="1">
              <a:off x="8483818" y="5347294"/>
              <a:ext cx="956476" cy="9564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4" descr="https://openclipart.org/image/800px/19013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9208558" flipV="1">
              <a:off x="10739045" y="5408300"/>
              <a:ext cx="956476" cy="9564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6280791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8874687" y="2359083"/>
            <a:ext cx="480310" cy="39528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3" name="矩形 12"/>
          <p:cNvSpPr/>
          <p:nvPr/>
        </p:nvSpPr>
        <p:spPr>
          <a:xfrm>
            <a:off x="1106143" y="2353842"/>
            <a:ext cx="2199848" cy="39689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TW" dirty="0"/>
              <a:t>Characteristic of sound – loudness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zh-TW" dirty="0"/>
              <a:t>Typical sound intensity level:</a:t>
            </a:r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E03E8-8F68-4C73-92F0-7924200AD9E0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5" name="Picture 2" descr="This illustration has a vertical bar in the middle labeled Decibels (dB) numbered 0 to 140 in intervals of 20 from the bottom to the top. To the left of the bar, the “sound intensity” of different sounds is labeled: “Hearing threshold” is 0; “Whisper” is 30, “soft music” is 40, “Risk of hearing loss” is 110, “pain threshold” is 130, and “harmful” is 140. To the right of the bar are photographs depicting “common sound”: At 20 decibels is a picture of rustling leaves; At 60 is two people talking, at 80 is a car, at 90 is a food processor, at 120 is a music concert, and at 130 are jets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5991" y="2353842"/>
            <a:ext cx="5568696" cy="3958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字方塊 5"/>
          <p:cNvSpPr txBox="1"/>
          <p:nvPr/>
        </p:nvSpPr>
        <p:spPr>
          <a:xfrm>
            <a:off x="4808258" y="6322814"/>
            <a:ext cx="193514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dirty="0">
                <a:latin typeface="Myriad Pro" panose="020B0503030403020204" charset="0"/>
                <a:hlinkClick r:id="rId4"/>
              </a:rPr>
              <a:t>Image</a:t>
            </a:r>
            <a:r>
              <a:rPr lang="en-US" altLang="zh-TW" sz="1400" dirty="0">
                <a:latin typeface="Myriad Pro" panose="020B0503030403020204" charset="0"/>
              </a:rPr>
              <a:t> / </a:t>
            </a:r>
            <a:r>
              <a:rPr lang="en-US" altLang="zh-TW" sz="1400" dirty="0" err="1">
                <a:latin typeface="Myriad Pro" panose="020B0503030403020204" charset="0"/>
              </a:rPr>
              <a:t>OpenStax</a:t>
            </a:r>
            <a:r>
              <a:rPr lang="en-US" altLang="zh-TW" sz="1400" dirty="0">
                <a:latin typeface="Myriad Pro" panose="020B0503030403020204" charset="0"/>
              </a:rPr>
              <a:t> / </a:t>
            </a:r>
            <a:r>
              <a:rPr lang="en-US" altLang="zh-TW" sz="1400" dirty="0">
                <a:latin typeface="Myriad Pro" panose="020B0503030403020204" charset="0"/>
                <a:hlinkClick r:id="rId5"/>
              </a:rPr>
              <a:t>CC BY 4.0</a:t>
            </a:r>
            <a:r>
              <a:rPr lang="en-US" altLang="zh-TW" sz="1400" dirty="0">
                <a:latin typeface="Myriad Pro" panose="020B0503030403020204" charset="0"/>
              </a:rPr>
              <a:t> </a:t>
            </a:r>
            <a:endParaRPr lang="zh-TW" altLang="en-US" sz="1400" dirty="0">
              <a:latin typeface="Myriad Pro" panose="020B0503030403020204" charset="0"/>
            </a:endParaRPr>
          </a:p>
        </p:txBody>
      </p:sp>
      <p:sp>
        <p:nvSpPr>
          <p:cNvPr id="7" name="Right Arrow 3"/>
          <p:cNvSpPr/>
          <p:nvPr/>
        </p:nvSpPr>
        <p:spPr>
          <a:xfrm rot="10800000">
            <a:off x="5872406" y="5923879"/>
            <a:ext cx="802433" cy="28924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TextBox 4"/>
          <p:cNvSpPr txBox="1"/>
          <p:nvPr/>
        </p:nvSpPr>
        <p:spPr>
          <a:xfrm>
            <a:off x="6778890" y="5908776"/>
            <a:ext cx="31502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dirty="0">
                <a:latin typeface="Myriad Pro" panose="020B0503030403020204" charset="0"/>
              </a:rPr>
              <a:t>Threshold of hearing (</a:t>
            </a:r>
            <a:r>
              <a:rPr lang="zh-TW" altLang="en-US" dirty="0">
                <a:latin typeface="Myriad Pro" panose="020B0503030403020204" charset="0"/>
              </a:rPr>
              <a:t>聽覺閾</a:t>
            </a:r>
            <a:r>
              <a:rPr lang="en-US" altLang="zh-TW" dirty="0">
                <a:latin typeface="Myriad Pro" panose="020B0503030403020204" charset="0"/>
              </a:rPr>
              <a:t>)</a:t>
            </a:r>
            <a:endParaRPr lang="zh-TW" altLang="en-US" dirty="0">
              <a:latin typeface="Myriad Pro" panose="020B0503030403020204" charset="0"/>
            </a:endParaRPr>
          </a:p>
        </p:txBody>
      </p:sp>
      <p:sp>
        <p:nvSpPr>
          <p:cNvPr id="9" name="Right Arrow 10"/>
          <p:cNvSpPr/>
          <p:nvPr/>
        </p:nvSpPr>
        <p:spPr>
          <a:xfrm>
            <a:off x="4591166" y="4517537"/>
            <a:ext cx="635876" cy="28924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TextBox 11"/>
          <p:cNvSpPr txBox="1"/>
          <p:nvPr/>
        </p:nvSpPr>
        <p:spPr>
          <a:xfrm>
            <a:off x="933090" y="4477495"/>
            <a:ext cx="3875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dirty="0">
                <a:latin typeface="Myriad Pro" panose="020B0503030403020204" charset="0"/>
              </a:rPr>
              <a:t>Normal conversation (</a:t>
            </a:r>
            <a:r>
              <a:rPr lang="zh-TW" altLang="en-US" dirty="0">
                <a:latin typeface="Myriad Pro" panose="020B0503030403020204" charset="0"/>
              </a:rPr>
              <a:t>日常對話</a:t>
            </a:r>
            <a:r>
              <a:rPr lang="en-US" altLang="zh-TW" dirty="0">
                <a:latin typeface="Myriad Pro" panose="020B0503030403020204" charset="0"/>
              </a:rPr>
              <a:t>)</a:t>
            </a:r>
            <a:endParaRPr lang="zh-TW" altLang="en-US" dirty="0">
              <a:latin typeface="Myriad Pro" panose="020B0503030403020204" charset="0"/>
            </a:endParaRPr>
          </a:p>
        </p:txBody>
      </p:sp>
      <p:sp>
        <p:nvSpPr>
          <p:cNvPr id="11" name="Right Arrow 8"/>
          <p:cNvSpPr/>
          <p:nvPr/>
        </p:nvSpPr>
        <p:spPr>
          <a:xfrm>
            <a:off x="3305991" y="3106399"/>
            <a:ext cx="1868581" cy="28924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TextBox 9"/>
          <p:cNvSpPr txBox="1"/>
          <p:nvPr/>
        </p:nvSpPr>
        <p:spPr>
          <a:xfrm>
            <a:off x="675649" y="3066357"/>
            <a:ext cx="268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dirty="0">
                <a:latin typeface="Myriad Pro" panose="020B0503030403020204" charset="0"/>
              </a:rPr>
              <a:t>Threshold of pain (</a:t>
            </a:r>
            <a:r>
              <a:rPr lang="zh-TW" altLang="en-US" dirty="0">
                <a:latin typeface="Myriad Pro" panose="020B0503030403020204" charset="0"/>
              </a:rPr>
              <a:t>痛閾</a:t>
            </a:r>
            <a:r>
              <a:rPr lang="en-US" altLang="zh-TW" dirty="0">
                <a:latin typeface="Myriad Pro" panose="020B0503030403020204" charset="0"/>
              </a:rPr>
              <a:t>)</a:t>
            </a:r>
            <a:endParaRPr lang="zh-TW" altLang="en-US" dirty="0">
              <a:latin typeface="Myriad Pro" panose="020B0503030403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2763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 animBg="1"/>
      <p:bldP spid="10" grpId="0"/>
      <p:bldP spid="11" grpId="0" animBg="1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TW" dirty="0"/>
              <a:t>Characteristic of sound – pitch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altLang="zh-TW" dirty="0"/>
              <a:t>The pitch (</a:t>
            </a:r>
            <a:r>
              <a:rPr lang="zh-TW" altLang="en-US" dirty="0"/>
              <a:t>音高</a:t>
            </a:r>
            <a:r>
              <a:rPr lang="en-US" altLang="zh-TW" dirty="0"/>
              <a:t>/</a:t>
            </a:r>
            <a:r>
              <a:rPr lang="zh-TW" altLang="en-US" dirty="0"/>
              <a:t>音調</a:t>
            </a:r>
            <a:r>
              <a:rPr lang="en-US" altLang="zh-TW" dirty="0"/>
              <a:t>) </a:t>
            </a:r>
            <a:r>
              <a:rPr lang="en-GB" altLang="zh-TW" dirty="0"/>
              <a:t>of a sound</a:t>
            </a:r>
          </a:p>
          <a:p>
            <a:pPr lvl="1"/>
            <a:r>
              <a:rPr lang="en-GB" altLang="zh-TW" dirty="0"/>
              <a:t>A sound with higher pitch (</a:t>
            </a:r>
            <a:r>
              <a:rPr lang="zh-TW" altLang="en-US" dirty="0"/>
              <a:t>高音調</a:t>
            </a:r>
            <a:r>
              <a:rPr lang="en-US" altLang="zh-TW" dirty="0"/>
              <a:t>) </a:t>
            </a:r>
            <a:r>
              <a:rPr lang="en-GB" altLang="zh-TW" dirty="0"/>
              <a:t>means the sound wave has higher frequency (</a:t>
            </a:r>
            <a:r>
              <a:rPr lang="zh-TW" altLang="en-US" dirty="0"/>
              <a:t>高頻率</a:t>
            </a:r>
            <a:r>
              <a:rPr lang="en-US" altLang="zh-TW" dirty="0"/>
              <a:t>)</a:t>
            </a:r>
          </a:p>
          <a:p>
            <a:r>
              <a:rPr lang="en-GB" altLang="zh-TW" dirty="0"/>
              <a:t>The frequency of a sound wave</a:t>
            </a:r>
          </a:p>
          <a:p>
            <a:pPr lvl="1"/>
            <a:r>
              <a:rPr lang="en-GB" altLang="zh-TW" dirty="0"/>
              <a:t>Unit: Hertz (Hz) (</a:t>
            </a:r>
            <a:r>
              <a:rPr lang="zh-TW" altLang="en-US" dirty="0"/>
              <a:t>赫茲</a:t>
            </a:r>
            <a:r>
              <a:rPr lang="en-US" altLang="zh-TW" dirty="0"/>
              <a:t>/</a:t>
            </a:r>
            <a:r>
              <a:rPr lang="zh-TW" altLang="en-US" dirty="0"/>
              <a:t>赫</a:t>
            </a:r>
            <a:r>
              <a:rPr lang="en-US" altLang="zh-TW" dirty="0"/>
              <a:t>)</a:t>
            </a:r>
          </a:p>
          <a:p>
            <a:pPr lvl="1"/>
            <a:r>
              <a:rPr lang="en-GB" altLang="zh-TW" dirty="0"/>
              <a:t>Frequencies of common musical notes (</a:t>
            </a:r>
            <a:r>
              <a:rPr lang="zh-TW" altLang="en-US" dirty="0"/>
              <a:t>音符</a:t>
            </a:r>
            <a:r>
              <a:rPr lang="en-US" altLang="zh-TW" dirty="0"/>
              <a:t>):</a:t>
            </a:r>
          </a:p>
          <a:p>
            <a:pPr lvl="2"/>
            <a:r>
              <a:rPr lang="en-GB" altLang="zh-TW" dirty="0"/>
              <a:t>Middle C: 261.63 Hz</a:t>
            </a:r>
          </a:p>
          <a:p>
            <a:pPr lvl="2"/>
            <a:r>
              <a:rPr lang="en-GB" altLang="zh-TW" dirty="0" err="1"/>
              <a:t>A4</a:t>
            </a:r>
            <a:r>
              <a:rPr lang="en-GB" altLang="zh-TW" dirty="0"/>
              <a:t> musical note: 440 Hz</a:t>
            </a:r>
          </a:p>
          <a:p>
            <a:pPr lvl="1"/>
            <a:r>
              <a:rPr lang="en-GB" altLang="zh-TW" dirty="0"/>
              <a:t>Human hearing frequency (</a:t>
            </a:r>
            <a:r>
              <a:rPr lang="zh-TW" altLang="en-US" dirty="0"/>
              <a:t>人類聽覺頻率</a:t>
            </a:r>
            <a:r>
              <a:rPr lang="en-US" altLang="zh-TW" dirty="0"/>
              <a:t>): </a:t>
            </a:r>
            <a:br>
              <a:rPr lang="en-US" altLang="zh-TW" dirty="0"/>
            </a:br>
            <a:r>
              <a:rPr lang="en-US" altLang="zh-TW" dirty="0"/>
              <a:t>20 </a:t>
            </a:r>
            <a:r>
              <a:rPr lang="en-GB" altLang="zh-TW" dirty="0"/>
              <a:t>Hz ~ 20,000 Hz</a:t>
            </a:r>
          </a:p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DE03E8-8F68-4C73-92F0-7924200AD9E0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5" name="Picture 2" descr="Free woman music instrument vector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2553" y="3104173"/>
            <a:ext cx="2135096" cy="3280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2727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佈景主題">
  <a:themeElements>
    <a:clrScheme name="Colour">
      <a:dk1>
        <a:srgbClr val="541C7C"/>
      </a:dk1>
      <a:lt1>
        <a:sysClr val="window" lastClr="FFFFFF"/>
      </a:lt1>
      <a:dk2>
        <a:srgbClr val="170250"/>
      </a:dk2>
      <a:lt2>
        <a:srgbClr val="FFFFFF"/>
      </a:lt2>
      <a:accent1>
        <a:srgbClr val="89249B"/>
      </a:accent1>
      <a:accent2>
        <a:srgbClr val="34CFCA"/>
      </a:accent2>
      <a:accent3>
        <a:srgbClr val="1B9AE0"/>
      </a:accent3>
      <a:accent4>
        <a:srgbClr val="3AE6E0"/>
      </a:accent4>
      <a:accent5>
        <a:srgbClr val="1EAAF7"/>
      </a:accent5>
      <a:accent6>
        <a:srgbClr val="FFFFFF"/>
      </a:accent6>
      <a:hlink>
        <a:srgbClr val="414B4C"/>
      </a:hlink>
      <a:folHlink>
        <a:srgbClr val="414B4C"/>
      </a:folHlink>
    </a:clrScheme>
    <a:fontScheme name="自訂">
      <a:majorFont>
        <a:latin typeface="Helvetica"/>
        <a:ea typeface="微軟正黑體"/>
        <a:cs typeface=""/>
      </a:majorFont>
      <a:minorFont>
        <a:latin typeface="Helvetica"/>
        <a:ea typeface="微軟正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訂設計">
  <a:themeElements>
    <a:clrScheme name="自訂 1">
      <a:dk1>
        <a:srgbClr val="004364"/>
      </a:dk1>
      <a:lt1>
        <a:srgbClr val="4EA9E8"/>
      </a:lt1>
      <a:dk2>
        <a:srgbClr val="004364"/>
      </a:dk2>
      <a:lt2>
        <a:srgbClr val="A9CBEE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4EA9E8"/>
      </a:accent5>
      <a:accent6>
        <a:srgbClr val="FFCB25"/>
      </a:accent6>
      <a:hlink>
        <a:srgbClr val="FFFFFF"/>
      </a:hlink>
      <a:folHlink>
        <a:srgbClr val="FFFFF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</TotalTime>
  <Words>1868</Words>
  <Application>Microsoft Office PowerPoint</Application>
  <PresentationFormat>Widescreen</PresentationFormat>
  <Paragraphs>296</Paragraphs>
  <Slides>48</Slides>
  <Notes>9</Notes>
  <HiddenSlides>0</HiddenSlides>
  <MMClips>3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48</vt:i4>
      </vt:variant>
    </vt:vector>
  </HeadingPairs>
  <TitlesOfParts>
    <vt:vector size="61" baseType="lpstr">
      <vt:lpstr>Google Sans</vt:lpstr>
      <vt:lpstr>Helvetica LT Std</vt:lpstr>
      <vt:lpstr>Helvetica LT Std Light</vt:lpstr>
      <vt:lpstr>HelveticaNeueLT Std Med</vt:lpstr>
      <vt:lpstr>Arial</vt:lpstr>
      <vt:lpstr>Calibri</vt:lpstr>
      <vt:lpstr>Calibri Light</vt:lpstr>
      <vt:lpstr>Century Gothic</vt:lpstr>
      <vt:lpstr>helvetica</vt:lpstr>
      <vt:lpstr>Myriad Pro</vt:lpstr>
      <vt:lpstr>Symbol</vt:lpstr>
      <vt:lpstr>Office 佈景主題</vt:lpstr>
      <vt:lpstr>自訂設計</vt:lpstr>
      <vt:lpstr>PowerPoint Presentation</vt:lpstr>
      <vt:lpstr>Rundown</vt:lpstr>
      <vt:lpstr>Visual impairment – Definition</vt:lpstr>
      <vt:lpstr>Visual impairment – Data</vt:lpstr>
      <vt:lpstr>Visual impairment – Aid</vt:lpstr>
      <vt:lpstr>Introduction to sound</vt:lpstr>
      <vt:lpstr>Characteristic of sound – loudness</vt:lpstr>
      <vt:lpstr>Characteristic of sound – loudness</vt:lpstr>
      <vt:lpstr>Characteristic of sound – pitch</vt:lpstr>
      <vt:lpstr>Test your hearing frequency</vt:lpstr>
      <vt:lpstr>Ultrasound</vt:lpstr>
      <vt:lpstr>The speed of sound – Think about it…</vt:lpstr>
      <vt:lpstr>The speed of sound</vt:lpstr>
      <vt:lpstr>What is echolocation (迴聲定位)?</vt:lpstr>
      <vt:lpstr>Sonar (聲納)</vt:lpstr>
      <vt:lpstr>The ultrasonic Sensor – HC-SR04 </vt:lpstr>
      <vt:lpstr>How does the ultrasonic sensor work?</vt:lpstr>
      <vt:lpstr>How does the ultrasonic sensor work?</vt:lpstr>
      <vt:lpstr>Connection</vt:lpstr>
      <vt:lpstr>Connection</vt:lpstr>
      <vt:lpstr>Connection</vt:lpstr>
      <vt:lpstr>Connection</vt:lpstr>
      <vt:lpstr>Coding</vt:lpstr>
      <vt:lpstr>Coding</vt:lpstr>
      <vt:lpstr>Coding</vt:lpstr>
      <vt:lpstr>Coding</vt:lpstr>
      <vt:lpstr>Coding</vt:lpstr>
      <vt:lpstr>Downloading the code</vt:lpstr>
      <vt:lpstr>Testing</vt:lpstr>
      <vt:lpstr>Alert system (警報系統)</vt:lpstr>
      <vt:lpstr>The alert system</vt:lpstr>
      <vt:lpstr>The alert system</vt:lpstr>
      <vt:lpstr>Coding – The alert system</vt:lpstr>
      <vt:lpstr>Coding – Tempo-varying alert</vt:lpstr>
      <vt:lpstr>Coding – Tempo-varying alert</vt:lpstr>
      <vt:lpstr>Coding – Tempo-varying alert</vt:lpstr>
      <vt:lpstr>Coding – Tempo-varying alert</vt:lpstr>
      <vt:lpstr>Blind experience</vt:lpstr>
      <vt:lpstr>Designing a hand-free navigator</vt:lpstr>
      <vt:lpstr>Designing a hand-free navigator</vt:lpstr>
      <vt:lpstr>The blindfolded game – rules</vt:lpstr>
      <vt:lpstr>Modifications of the alert system</vt:lpstr>
      <vt:lpstr>Discussion</vt:lpstr>
      <vt:lpstr>Discussion</vt:lpstr>
      <vt:lpstr>Discussion</vt:lpstr>
      <vt:lpstr>Discussion</vt:lpstr>
      <vt:lpstr>Modern technologies related to ultrasound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Flora LAU Siu Ying</dc:creator>
  <cp:lastModifiedBy>eksfong</cp:lastModifiedBy>
  <cp:revision>64</cp:revision>
  <dcterms:created xsi:type="dcterms:W3CDTF">2024-02-16T09:00:56Z</dcterms:created>
  <dcterms:modified xsi:type="dcterms:W3CDTF">2024-08-02T00:58:48Z</dcterms:modified>
</cp:coreProperties>
</file>