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6" r:id="rId1"/>
  </p:sldMasterIdLst>
  <p:notesMasterIdLst>
    <p:notesMasterId r:id="rId40"/>
  </p:notesMasterIdLst>
  <p:sldIdLst>
    <p:sldId id="356" r:id="rId2"/>
    <p:sldId id="256" r:id="rId3"/>
    <p:sldId id="286" r:id="rId4"/>
    <p:sldId id="298" r:id="rId5"/>
    <p:sldId id="314" r:id="rId6"/>
    <p:sldId id="315" r:id="rId7"/>
    <p:sldId id="316" r:id="rId8"/>
    <p:sldId id="317" r:id="rId9"/>
    <p:sldId id="318" r:id="rId10"/>
    <p:sldId id="333" r:id="rId11"/>
    <p:sldId id="319" r:id="rId12"/>
    <p:sldId id="355" r:id="rId13"/>
    <p:sldId id="349" r:id="rId14"/>
    <p:sldId id="350" r:id="rId15"/>
    <p:sldId id="351" r:id="rId16"/>
    <p:sldId id="352" r:id="rId17"/>
    <p:sldId id="353" r:id="rId18"/>
    <p:sldId id="354" r:id="rId19"/>
    <p:sldId id="348" r:id="rId20"/>
    <p:sldId id="323" r:id="rId21"/>
    <p:sldId id="324" r:id="rId22"/>
    <p:sldId id="346" r:id="rId23"/>
    <p:sldId id="330" r:id="rId24"/>
    <p:sldId id="329" r:id="rId25"/>
    <p:sldId id="331" r:id="rId26"/>
    <p:sldId id="332" r:id="rId27"/>
    <p:sldId id="335" r:id="rId28"/>
    <p:sldId id="336" r:id="rId29"/>
    <p:sldId id="337" r:id="rId30"/>
    <p:sldId id="338" r:id="rId31"/>
    <p:sldId id="339" r:id="rId32"/>
    <p:sldId id="340" r:id="rId33"/>
    <p:sldId id="341" r:id="rId34"/>
    <p:sldId id="342" r:id="rId35"/>
    <p:sldId id="345" r:id="rId36"/>
    <p:sldId id="343" r:id="rId37"/>
    <p:sldId id="344" r:id="rId38"/>
    <p:sldId id="288" r:id="rId3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rarafa" initials="a" lastIdx="5" clrIdx="0">
    <p:extLst>
      <p:ext uri="{19B8F6BF-5375-455C-9EA6-DF929625EA0E}">
        <p15:presenceInfo xmlns:p15="http://schemas.microsoft.com/office/powerpoint/2012/main" userId="amrarafa" providerId="None"/>
      </p:ext>
    </p:extLst>
  </p:cmAuthor>
  <p:cmAuthor id="2" name="Lily CHUNG Nga Lai" initials="LCNL" lastIdx="20" clrIdx="1">
    <p:extLst>
      <p:ext uri="{19B8F6BF-5375-455C-9EA6-DF929625EA0E}">
        <p15:presenceInfo xmlns:p15="http://schemas.microsoft.com/office/powerpoint/2012/main" userId="S-1-5-21-73586283-746137067-725345543-33513" providerId="AD"/>
      </p:ext>
    </p:extLst>
  </p:cmAuthor>
  <p:cmAuthor id="3" name="Aneeta ANSAR" initials="AA" lastIdx="23" clrIdx="2">
    <p:extLst>
      <p:ext uri="{19B8F6BF-5375-455C-9EA6-DF929625EA0E}">
        <p15:presenceInfo xmlns:p15="http://schemas.microsoft.com/office/powerpoint/2012/main" userId="S-1-5-21-73586283-746137067-725345543-341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FFF3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48" autoAdjust="0"/>
    <p:restoredTop sz="94660"/>
  </p:normalViewPr>
  <p:slideViewPr>
    <p:cSldViewPr snapToGrid="0">
      <p:cViewPr varScale="1">
        <p:scale>
          <a:sx n="87" d="100"/>
          <a:sy n="87" d="100"/>
        </p:scale>
        <p:origin x="696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Relationship Id="rId4" Type="http://schemas.openxmlformats.org/officeDocument/2006/relationships/image" Target="../media/image2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7" Type="http://schemas.openxmlformats.org/officeDocument/2006/relationships/image" Target="../media/image24.emf"/><Relationship Id="rId2" Type="http://schemas.openxmlformats.org/officeDocument/2006/relationships/image" Target="../media/image28.emf"/><Relationship Id="rId1" Type="http://schemas.openxmlformats.org/officeDocument/2006/relationships/image" Target="../media/image27.emf"/><Relationship Id="rId6" Type="http://schemas.openxmlformats.org/officeDocument/2006/relationships/image" Target="../media/image23.emf"/><Relationship Id="rId5" Type="http://schemas.openxmlformats.org/officeDocument/2006/relationships/image" Target="../media/image21.emf"/><Relationship Id="rId4" Type="http://schemas.openxmlformats.org/officeDocument/2006/relationships/image" Target="../media/image2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image" Target="../media/image6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86961F-9E37-43C3-8762-53FEF6BBA44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26CF8-53D1-4F86-85CE-C1E535ACDD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4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26CF8-53D1-4F86-85CE-C1E535ACDDBC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055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28C91E-9C68-40C2-A069-4306CD462BAA}" type="datetimeFigureOut">
              <a:rPr lang="en-US" smtClean="0"/>
              <a:t>7/31/2024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5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Uni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72557" y="459402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accent3">
                    <a:lumMod val="75000"/>
                  </a:schemeClr>
                </a:solidFill>
                <a:latin typeface="+mj-lt"/>
                <a:ea typeface="Adobe 黑体 Std R" pitchFamily="34" charset="-128"/>
              </a:defRPr>
            </a:lvl1pPr>
          </a:lstStyle>
          <a:p>
            <a:r>
              <a:rPr lang="en-US" altLang="zh-TW"/>
              <a:t>Click to edit Master title style</a:t>
            </a:r>
            <a:endParaRPr lang="zh-TW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6571797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311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8938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3852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71665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6127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91868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553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3690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7247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TW" dirty="0"/>
              <a:t>Edit Master text styles</a:t>
            </a:r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lang="en-US" altLang="zh-TW" dirty="0"/>
              <a:t>Fourth level</a:t>
            </a:r>
          </a:p>
          <a:p>
            <a:pPr lvl="4"/>
            <a:r>
              <a:rPr lang="en-US" altLang="zh-TW" dirty="0"/>
              <a:t>Fifth level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333657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8" r:id="rId10"/>
    <p:sldLayoutId id="214748374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lang="en-US" altLang="en-US" sz="4000" kern="1200" dirty="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None/>
        <a:defRPr kumimoji="1" lang="en-US" altLang="en-US" sz="3200" kern="1200" dirty="0" smtClean="0">
          <a:solidFill>
            <a:schemeClr val="accent2"/>
          </a:solidFill>
          <a:latin typeface="Myriad Pro" panose="020B0503030403020204" pitchFamily="34" charset="0"/>
          <a:ea typeface="+mn-ea"/>
          <a:cs typeface="+mn-cs"/>
        </a:defRPr>
      </a:lvl1pPr>
      <a:lvl2pPr marL="0" indent="0" algn="l" defTabSz="121917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None/>
        <a:defRPr kumimoji="1" lang="en-US" altLang="en-US" sz="3000" kern="1200" dirty="0" smtClean="0">
          <a:solidFill>
            <a:schemeClr val="accent2"/>
          </a:solidFill>
          <a:latin typeface="Myriad Pro" panose="020B0503030403020204" pitchFamily="34" charset="0"/>
          <a:ea typeface="+mn-ea"/>
          <a:cs typeface="+mn-cs"/>
        </a:defRPr>
      </a:lvl2pPr>
      <a:lvl3pPr marL="0" indent="0" algn="l" defTabSz="121917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None/>
        <a:defRPr kumimoji="1" lang="en-US" altLang="en-US" sz="3000" kern="1200" dirty="0" smtClean="0">
          <a:solidFill>
            <a:schemeClr val="accent2"/>
          </a:solidFill>
          <a:latin typeface="Myriad Pro" panose="020B0503030403020204" pitchFamily="34" charset="0"/>
          <a:ea typeface="+mn-ea"/>
          <a:cs typeface="+mn-cs"/>
        </a:defRPr>
      </a:lvl3pPr>
      <a:lvl4pPr marL="0" indent="0" algn="l" defTabSz="121917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None/>
        <a:defRPr kumimoji="1" lang="en-US" altLang="en-US" sz="3000" kern="1200" dirty="0" smtClean="0">
          <a:solidFill>
            <a:schemeClr val="accent2"/>
          </a:solidFill>
          <a:latin typeface="Myriad Pro" panose="020B0503030403020204" pitchFamily="34" charset="0"/>
          <a:ea typeface="+mn-ea"/>
          <a:cs typeface="+mn-cs"/>
        </a:defRPr>
      </a:lvl4pPr>
      <a:lvl5pPr marL="0" indent="0" algn="l" defTabSz="121917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None/>
        <a:defRPr kumimoji="1" lang="en-US" altLang="en-US" sz="3000" kern="1200" dirty="0">
          <a:solidFill>
            <a:schemeClr val="accent2"/>
          </a:solidFill>
          <a:latin typeface="Myriad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oleObject" Target="../embeddings/oleObject9.bin"/><Relationship Id="rId7" Type="http://schemas.openxmlformats.org/officeDocument/2006/relationships/image" Target="../media/image6.emf"/><Relationship Id="rId12" Type="http://schemas.openxmlformats.org/officeDocument/2006/relationships/image" Target="../media/image26.jpeg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11" Type="http://schemas.openxmlformats.org/officeDocument/2006/relationships/hyperlink" Target="https://creativecommons.org/licenses/by-sa/4.0/deed.en" TargetMode="External"/><Relationship Id="rId5" Type="http://schemas.openxmlformats.org/officeDocument/2006/relationships/image" Target="../media/image7.png"/><Relationship Id="rId10" Type="http://schemas.openxmlformats.org/officeDocument/2006/relationships/hyperlink" Target="https://commons.wikimedia.org/wiki/File:Neutrogena_Norwegian_Formula_Hand_Cream.jpg" TargetMode="External"/><Relationship Id="rId4" Type="http://schemas.openxmlformats.org/officeDocument/2006/relationships/image" Target="../media/image5.emf"/><Relationship Id="rId9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13" Type="http://schemas.openxmlformats.org/officeDocument/2006/relationships/oleObject" Target="../embeddings/oleObject16.bin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1.emf"/><Relationship Id="rId2" Type="http://schemas.openxmlformats.org/officeDocument/2006/relationships/slideLayout" Target="../slideLayouts/slideLayout11.xml"/><Relationship Id="rId16" Type="http://schemas.openxmlformats.org/officeDocument/2006/relationships/image" Target="../media/image24.e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28.e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10" Type="http://schemas.openxmlformats.org/officeDocument/2006/relationships/image" Target="../media/image22.emf"/><Relationship Id="rId4" Type="http://schemas.openxmlformats.org/officeDocument/2006/relationships/image" Target="../media/image27.emf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3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deed.en" TargetMode="External"/><Relationship Id="rId2" Type="http://schemas.openxmlformats.org/officeDocument/2006/relationships/hyperlink" Target="https://commons.wikimedia.org/wiki/File:Simple_Periodic_Table_Chart-blocks-smn.svg" TargetMode="Externa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Simple_Periodic_Table_Chart-blocks-smn.svg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creativecommons.org/licenses/by-sa/4.0/deed.en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creativecommons.org/licenses/by-sa/4.0/deed.en" TargetMode="External"/><Relationship Id="rId5" Type="http://schemas.openxmlformats.org/officeDocument/2006/relationships/hyperlink" Target="https://commons.wikimedia.org/wiki/File:Simple_Periodic_Table_Chart-blocks-smn.svg" TargetMode="Externa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39.jpeg"/><Relationship Id="rId7" Type="http://schemas.openxmlformats.org/officeDocument/2006/relationships/image" Target="../media/image44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37.jpeg"/><Relationship Id="rId9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stax.org/books/chemistry-2e/pages/1-introduction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8.png"/><Relationship Id="rId4" Type="http://schemas.openxmlformats.org/officeDocument/2006/relationships/hyperlink" Target="https://creativecommons.org/licenses/by/4.0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49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50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7" Type="http://schemas.openxmlformats.org/officeDocument/2006/relationships/image" Target="../media/image54.png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hyperlink" Target="https://chestofbooks.com/terms-of-use.html" TargetMode="Externa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chestofbooks.com/food/science/Experimental-Cookery/Factors-Affecting-The-Ease-Of-Formation-And-Stability-Of-May.html" TargetMode="External"/><Relationship Id="rId5" Type="http://schemas.openxmlformats.org/officeDocument/2006/relationships/image" Target="../media/image57.jpg"/><Relationship Id="rId4" Type="http://schemas.openxmlformats.org/officeDocument/2006/relationships/image" Target="../media/image5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1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0.jpeg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openstax.org/books/anatomy-and-physiology/pages/5-1-layers-of-the-skin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3.e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62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chem.libretexts.org/Bookshelves/Organic_Chemistry/Organic_Chemistry_Lab_Techniques_(Nichols)/04:_Extraction#:~:text=It%20is%20a%20principal%20method%20for%20isolating%20compounds,the%20selective%20removal%20of%20components%20in%20a%20mixture." TargetMode="Externa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7.png"/><Relationship Id="rId4" Type="http://schemas.openxmlformats.org/officeDocument/2006/relationships/hyperlink" Target="https://creativecommons.org/licenses/by-nc-nd/4.0/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chem.libretexts.org/Bookshelves/Organic_Chemistry/Organic_Chemistry_Lab_Techniques_(Nichols)/04:_Extraction#:~:text=It%20is%20a%20principal%20method%20for%20isolating%20compounds,the%20selective%20removal%20of%20components%20in%20a%20mixture." TargetMode="Externa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creativecommons.org/licenses/by-nc-nd/4.0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hyperlink" Target="https://creativecommons.org/publicdomain/zero/1.0/deed.en" TargetMode="External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en.wikipedia.org/wiki/en:Creative_Commons" TargetMode="External"/><Relationship Id="rId5" Type="http://schemas.openxmlformats.org/officeDocument/2006/relationships/hyperlink" Target="https://commons.wikimedia.org/wiki/File:Steam_dist.svg" TargetMode="External"/><Relationship Id="rId4" Type="http://schemas.openxmlformats.org/officeDocument/2006/relationships/image" Target="../media/image7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4.0/deed.en" TargetMode="External"/><Relationship Id="rId3" Type="http://schemas.openxmlformats.org/officeDocument/2006/relationships/image" Target="../media/image64.jpeg"/><Relationship Id="rId7" Type="http://schemas.openxmlformats.org/officeDocument/2006/relationships/hyperlink" Target="https://commons.wikimedia.org/wiki/File:Simple_Periodic_Table_Chart-blocks-smn.sv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png"/><Relationship Id="rId5" Type="http://schemas.openxmlformats.org/officeDocument/2006/relationships/image" Target="../media/image20.png"/><Relationship Id="rId4" Type="http://schemas.openxmlformats.org/officeDocument/2006/relationships/image" Target="../media/image6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png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10" Type="http://schemas.microsoft.com/office/2007/relationships/hdphoto" Target="../media/hdphoto2.wdp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24.emf"/><Relationship Id="rId4" Type="http://schemas.openxmlformats.org/officeDocument/2006/relationships/image" Target="../media/image21.emf"/><Relationship Id="rId9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7.png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/>
        </p:nvSpPr>
        <p:spPr>
          <a:xfrm>
            <a:off x="0" y="273050"/>
            <a:ext cx="5000625" cy="70326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lang="zh-HK" altLang="en-US" sz="4000" kern="1200" dirty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2800" dirty="0">
                <a:solidFill>
                  <a:srgbClr val="990000"/>
                </a:solidFill>
                <a:latin typeface="Helvetica LT Std" panose="020B0504020202020204" pitchFamily="34" charset="0"/>
              </a:rPr>
              <a:t>Beauty and the Skin</a:t>
            </a:r>
            <a:endParaRPr lang="zh-TW" sz="2800" dirty="0">
              <a:solidFill>
                <a:srgbClr val="990000"/>
              </a:solidFill>
              <a:latin typeface="Helvetica LT Std" panose="020B0504020202020204" pitchFamily="34" charset="0"/>
            </a:endParaRPr>
          </a:p>
        </p:txBody>
      </p:sp>
      <p:sp>
        <p:nvSpPr>
          <p:cNvPr id="5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349962" y="905717"/>
            <a:ext cx="6795117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34000">
                      <a:srgbClr val="BD3B3B"/>
                    </a:gs>
                    <a:gs pos="90000">
                      <a:srgbClr val="D3AB6A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Unit 2</a:t>
            </a:r>
          </a:p>
          <a:p>
            <a:pPr>
              <a:defRPr/>
            </a:pPr>
            <a:r>
              <a:rPr lang="en-US" altLang="zh-TW" sz="4800" dirty="0">
                <a:gradFill>
                  <a:gsLst>
                    <a:gs pos="34000">
                      <a:srgbClr val="BD3B3B"/>
                    </a:gs>
                    <a:gs pos="90000">
                      <a:srgbClr val="D3AB6A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The Origin of Cosmetics</a:t>
            </a:r>
          </a:p>
        </p:txBody>
      </p:sp>
    </p:spTree>
    <p:extLst>
      <p:ext uri="{BB962C8B-B14F-4D97-AF65-F5344CB8AC3E}">
        <p14:creationId xmlns:p14="http://schemas.microsoft.com/office/powerpoint/2010/main" val="11621858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465461" y="3278067"/>
            <a:ext cx="9758401" cy="14880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" name="TextBox 4"/>
          <p:cNvSpPr txBox="1"/>
          <p:nvPr/>
        </p:nvSpPr>
        <p:spPr>
          <a:xfrm>
            <a:off x="1545887" y="2910468"/>
            <a:ext cx="931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u="sng" dirty="0">
                <a:solidFill>
                  <a:schemeClr val="accent2"/>
                </a:solidFill>
                <a:latin typeface="Myriad Pro" panose="020B0503030403020204" charset="0"/>
              </a:rPr>
              <a:t>Glycerine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78231" y="2910468"/>
            <a:ext cx="1394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u="sng" dirty="0">
                <a:solidFill>
                  <a:schemeClr val="accent2"/>
                </a:solidFill>
                <a:latin typeface="Myriad Pro" panose="020B0503030403020204" charset="0"/>
              </a:rPr>
              <a:t>Hyaluronic acid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88888" y="2910468"/>
            <a:ext cx="1484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u="sng" dirty="0">
                <a:solidFill>
                  <a:schemeClr val="accent2"/>
                </a:solidFill>
                <a:latin typeface="Myriad Pro" panose="020B0503030403020204" charset="0"/>
              </a:rPr>
              <a:t>Propylene glycol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48932"/>
              </p:ext>
            </p:extLst>
          </p:nvPr>
        </p:nvGraphicFramePr>
        <p:xfrm>
          <a:off x="1333045" y="1422388"/>
          <a:ext cx="1457826" cy="142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PerkinElmer.ChemDrawJS.OleClipboard.DataObject.OleDataObject" r:id="rId3" imgW="556870" imgH="544373" progId="ChemDrawJS">
                  <p:embed/>
                </p:oleObj>
              </mc:Choice>
              <mc:Fallback>
                <p:oleObj name="PerkinElmer.ChemDrawJS.OleClipboard.DataObject.OleDataObject" r:id="rId3" imgW="556870" imgH="544373" progId="ChemDrawJS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33045" y="1422388"/>
                        <a:ext cx="1457826" cy="142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2" descr="Hyaluronic acid - Wikipedia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461" y="1492075"/>
            <a:ext cx="2643731" cy="135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2130140"/>
              </p:ext>
            </p:extLst>
          </p:nvPr>
        </p:nvGraphicFramePr>
        <p:xfrm>
          <a:off x="7476311" y="1424170"/>
          <a:ext cx="1521057" cy="14907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PerkinElmer.ChemDrawJS.OleClipboard.DataObject.OleDataObject" r:id="rId6" imgW="556870" imgH="545592" progId="ChemDrawJS">
                  <p:embed/>
                </p:oleObj>
              </mc:Choice>
              <mc:Fallback>
                <p:oleObj name="PerkinElmer.ChemDrawJS.OleClipboard.DataObject.OleDataObject" r:id="rId6" imgW="556870" imgH="545592" progId="ChemDrawJS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76311" y="1424170"/>
                        <a:ext cx="1521057" cy="14907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26430" y="3281581"/>
            <a:ext cx="100498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All of them (commonly found in skin moisturizer) possess hydroxyl group (-OH group)</a:t>
            </a: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They are called humectants</a:t>
            </a: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The key function: To form hydrogen bonds (H-bond) between the hydroxyl groups and </a:t>
            </a:r>
            <a:b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</a:br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water molecules</a:t>
            </a: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To attract water molecules from the dermis layer</a:t>
            </a:r>
          </a:p>
        </p:txBody>
      </p:sp>
      <p:sp>
        <p:nvSpPr>
          <p:cNvPr id="14" name="Bent-Up Arrow 13"/>
          <p:cNvSpPr/>
          <p:nvPr/>
        </p:nvSpPr>
        <p:spPr>
          <a:xfrm rot="5400000">
            <a:off x="1603265" y="4440604"/>
            <a:ext cx="862112" cy="1513100"/>
          </a:xfrm>
          <a:prstGeom prst="bentUpArrow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" name="Rounded Rectangle 14"/>
          <p:cNvSpPr/>
          <p:nvPr/>
        </p:nvSpPr>
        <p:spPr>
          <a:xfrm>
            <a:off x="2790871" y="4871265"/>
            <a:ext cx="7854300" cy="11237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b="1" dirty="0">
                <a:solidFill>
                  <a:srgbClr val="0070C0"/>
                </a:solidFill>
                <a:latin typeface="Myriad Pro" panose="020B0503030403020204" charset="0"/>
              </a:rPr>
              <a:t>Therefore, the water content of the top layer of skin can be preserved</a:t>
            </a:r>
          </a:p>
          <a:p>
            <a:pPr algn="ctr"/>
            <a:r>
              <a:rPr lang="en-HK" b="1" dirty="0">
                <a:solidFill>
                  <a:srgbClr val="0070C0"/>
                </a:solidFill>
                <a:latin typeface="Myriad Pro" panose="020B0503030403020204" charset="0"/>
              </a:rPr>
              <a:t>(</a:t>
            </a:r>
            <a:r>
              <a:rPr lang="en-HK" b="1" dirty="0" err="1">
                <a:solidFill>
                  <a:srgbClr val="0070C0"/>
                </a:solidFill>
                <a:latin typeface="Myriad Pro" panose="020B0503030403020204" charset="0"/>
              </a:rPr>
              <a:t>Moisturization</a:t>
            </a:r>
            <a:r>
              <a:rPr lang="en-HK" b="1" dirty="0">
                <a:solidFill>
                  <a:srgbClr val="0070C0"/>
                </a:solidFill>
                <a:latin typeface="Myriad Pro" panose="020B0503030403020204" charset="0"/>
              </a:rPr>
              <a:t>)</a:t>
            </a:r>
          </a:p>
        </p:txBody>
      </p:sp>
      <p:pic>
        <p:nvPicPr>
          <p:cNvPr id="12399" name="Picture 111" descr="undefined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45219" y1="30134" x2="45219" y2="30134"/>
                        <a14:foregroundMark x1="61588" y1="24909" x2="50891" y2="69866"/>
                        <a14:foregroundMark x1="44571" y1="83475" x2="21880" y2="14095"/>
                        <a14:foregroundMark x1="69854" y1="84933" x2="32091" y2="85419"/>
                        <a14:foregroundMark x1="65478" y1="66464" x2="76823" y2="15553"/>
                        <a14:foregroundMark x1="69854" y1="70717" x2="72285" y2="60389"/>
                        <a14:foregroundMark x1="48460" y1="66950" x2="70502" y2="65614"/>
                        <a14:foregroundMark x1="51540" y1="39611" x2="48460" y2="36817"/>
                        <a14:foregroundMark x1="51540" y1="44836" x2="51540" y2="448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288" y="321616"/>
            <a:ext cx="2072452" cy="27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809937" y="2885153"/>
            <a:ext cx="21791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>
                <a:latin typeface="Myriad Pro" panose="020B0503030403020204" charset="0"/>
                <a:hlinkClick r:id="rId10"/>
              </a:rPr>
              <a:t>Image</a:t>
            </a:r>
            <a:r>
              <a:rPr lang="en-US" altLang="zh-TW" sz="1100" dirty="0">
                <a:latin typeface="Myriad Pro" panose="020B0503030403020204" charset="0"/>
              </a:rPr>
              <a:t> / </a:t>
            </a:r>
            <a:r>
              <a:rPr lang="en-US" altLang="zh-TW" sz="1100" dirty="0" err="1">
                <a:latin typeface="Myriad Pro" panose="020B0503030403020204" charset="0"/>
              </a:rPr>
              <a:t>Ubcule</a:t>
            </a:r>
            <a:r>
              <a:rPr lang="en-US" altLang="zh-TW" sz="1100" dirty="0">
                <a:latin typeface="Myriad Pro" panose="020B0503030403020204" charset="0"/>
              </a:rPr>
              <a:t> / </a:t>
            </a:r>
            <a:r>
              <a:rPr lang="en-US" altLang="zh-TW" sz="1100" dirty="0">
                <a:latin typeface="Myriad Pro" panose="020B0503030403020204" charset="0"/>
                <a:hlinkClick r:id="rId11"/>
              </a:rPr>
              <a:t>CC BY-SA 4.0</a:t>
            </a:r>
            <a:endParaRPr lang="en-US" sz="1100" dirty="0">
              <a:latin typeface="Myriad Pro" panose="020B0503030403020204" charset="0"/>
            </a:endParaRPr>
          </a:p>
        </p:txBody>
      </p:sp>
      <p:pic>
        <p:nvPicPr>
          <p:cNvPr id="12401" name="Picture 113" descr="Free Crop unrecognizable young ethnic female in terry robe applying moisturizing cream on cheek while reflecting in mirror Stock Photo"/>
          <p:cNvPicPr>
            <a:picLocks noChangeAspect="1" noChangeArrowheads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0" b="53205"/>
          <a:stretch/>
        </p:blipFill>
        <p:spPr bwMode="auto">
          <a:xfrm>
            <a:off x="10262893" y="3553097"/>
            <a:ext cx="1886906" cy="902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691116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HK" dirty="0">
                <a:solidFill>
                  <a:srgbClr val="990000"/>
                </a:solidFill>
                <a:latin typeface="Myriad Pro" panose="020B0503030403020204"/>
              </a:rPr>
              <a:t>Classification of Organic Compounds</a:t>
            </a:r>
          </a:p>
        </p:txBody>
      </p:sp>
    </p:spTree>
    <p:extLst>
      <p:ext uri="{BB962C8B-B14F-4D97-AF65-F5344CB8AC3E}">
        <p14:creationId xmlns:p14="http://schemas.microsoft.com/office/powerpoint/2010/main" val="2174044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6302289"/>
              </p:ext>
            </p:extLst>
          </p:nvPr>
        </p:nvGraphicFramePr>
        <p:xfrm>
          <a:off x="677334" y="1621556"/>
          <a:ext cx="9720264" cy="399403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30066">
                  <a:extLst>
                    <a:ext uri="{9D8B030D-6E8A-4147-A177-3AD203B41FA5}">
                      <a16:colId xmlns:a16="http://schemas.microsoft.com/office/drawing/2014/main" val="935080414"/>
                    </a:ext>
                  </a:extLst>
                </a:gridCol>
                <a:gridCol w="2430066">
                  <a:extLst>
                    <a:ext uri="{9D8B030D-6E8A-4147-A177-3AD203B41FA5}">
                      <a16:colId xmlns:a16="http://schemas.microsoft.com/office/drawing/2014/main" val="2259062714"/>
                    </a:ext>
                  </a:extLst>
                </a:gridCol>
                <a:gridCol w="2430066">
                  <a:extLst>
                    <a:ext uri="{9D8B030D-6E8A-4147-A177-3AD203B41FA5}">
                      <a16:colId xmlns:a16="http://schemas.microsoft.com/office/drawing/2014/main" val="2986363077"/>
                    </a:ext>
                  </a:extLst>
                </a:gridCol>
                <a:gridCol w="2430066">
                  <a:extLst>
                    <a:ext uri="{9D8B030D-6E8A-4147-A177-3AD203B41FA5}">
                      <a16:colId xmlns:a16="http://schemas.microsoft.com/office/drawing/2014/main" val="94298149"/>
                    </a:ext>
                  </a:extLst>
                </a:gridCol>
              </a:tblGrid>
              <a:tr h="798806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bg1"/>
                          </a:solidFill>
                        </a:rPr>
                        <a:t>Functional group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bg1"/>
                          </a:solidFill>
                        </a:rPr>
                        <a:t>Name of homologous series 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bg1"/>
                          </a:solidFill>
                        </a:rPr>
                        <a:t>General</a:t>
                      </a:r>
                      <a:r>
                        <a:rPr lang="en-GB" baseline="0" dirty="0">
                          <a:solidFill>
                            <a:schemeClr val="bg1"/>
                          </a:solidFill>
                        </a:rPr>
                        <a:t> formula of homologous series 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bg1"/>
                          </a:solidFill>
                        </a:rPr>
                        <a:t>Examples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9478126"/>
                  </a:ext>
                </a:extLst>
              </a:tr>
              <a:tr h="798806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2"/>
                          </a:solidFill>
                        </a:rPr>
                        <a:t>Alkanes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2"/>
                          </a:solidFill>
                        </a:rPr>
                        <a:t>C</a:t>
                      </a:r>
                      <a:r>
                        <a:rPr lang="en-GB" sz="1200" dirty="0">
                          <a:solidFill>
                            <a:schemeClr val="accent2"/>
                          </a:solidFill>
                        </a:rPr>
                        <a:t>n</a:t>
                      </a:r>
                      <a:r>
                        <a:rPr lang="en-GB" dirty="0">
                          <a:solidFill>
                            <a:schemeClr val="accent2"/>
                          </a:solidFill>
                        </a:rPr>
                        <a:t>H</a:t>
                      </a:r>
                      <a:r>
                        <a:rPr lang="en-GB" sz="1200" dirty="0">
                          <a:solidFill>
                            <a:schemeClr val="accent2"/>
                          </a:solidFill>
                        </a:rPr>
                        <a:t>2n+2</a:t>
                      </a:r>
                      <a:endParaRPr lang="en-US" sz="12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14334276"/>
                  </a:ext>
                </a:extLst>
              </a:tr>
              <a:tr h="798806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2"/>
                          </a:solidFill>
                        </a:rPr>
                        <a:t>Alkenes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2"/>
                          </a:solidFill>
                        </a:rPr>
                        <a:t>C</a:t>
                      </a:r>
                      <a:r>
                        <a:rPr lang="en-GB" sz="1200" dirty="0">
                          <a:solidFill>
                            <a:schemeClr val="accent2"/>
                          </a:solidFill>
                        </a:rPr>
                        <a:t>n</a:t>
                      </a:r>
                      <a:r>
                        <a:rPr lang="en-GB" dirty="0">
                          <a:solidFill>
                            <a:schemeClr val="accent2"/>
                          </a:solidFill>
                        </a:rPr>
                        <a:t>H</a:t>
                      </a:r>
                      <a:r>
                        <a:rPr lang="en-GB" sz="1200" dirty="0">
                          <a:solidFill>
                            <a:schemeClr val="accent2"/>
                          </a:solidFill>
                        </a:rPr>
                        <a:t>2n</a:t>
                      </a:r>
                      <a:endParaRPr lang="en-US" sz="1200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6841807"/>
                  </a:ext>
                </a:extLst>
              </a:tr>
              <a:tr h="798806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2"/>
                          </a:solidFill>
                        </a:rPr>
                        <a:t>Alkanols 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2"/>
                          </a:solidFill>
                        </a:rPr>
                        <a:t>C</a:t>
                      </a:r>
                      <a:r>
                        <a:rPr lang="en-GB" sz="1200" dirty="0">
                          <a:solidFill>
                            <a:schemeClr val="accent2"/>
                          </a:solidFill>
                        </a:rPr>
                        <a:t>n</a:t>
                      </a:r>
                      <a:r>
                        <a:rPr lang="en-GB" dirty="0">
                          <a:solidFill>
                            <a:schemeClr val="accent2"/>
                          </a:solidFill>
                        </a:rPr>
                        <a:t>H</a:t>
                      </a:r>
                      <a:r>
                        <a:rPr lang="en-GB" sz="1200" dirty="0">
                          <a:solidFill>
                            <a:schemeClr val="accent2"/>
                          </a:solidFill>
                        </a:rPr>
                        <a:t>2n+1</a:t>
                      </a:r>
                      <a:r>
                        <a:rPr lang="en-GB" dirty="0">
                          <a:solidFill>
                            <a:schemeClr val="accent2"/>
                          </a:solidFill>
                        </a:rPr>
                        <a:t>OH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6350279"/>
                  </a:ext>
                </a:extLst>
              </a:tr>
              <a:tr h="798806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2"/>
                          </a:solidFill>
                        </a:rPr>
                        <a:t>Alkanoic acid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2"/>
                          </a:solidFill>
                        </a:rPr>
                        <a:t>C</a:t>
                      </a:r>
                      <a:r>
                        <a:rPr lang="en-GB" sz="1200" dirty="0">
                          <a:solidFill>
                            <a:schemeClr val="accent2"/>
                          </a:solidFill>
                        </a:rPr>
                        <a:t>n</a:t>
                      </a:r>
                      <a:r>
                        <a:rPr lang="en-GB" dirty="0">
                          <a:solidFill>
                            <a:schemeClr val="accent2"/>
                          </a:solidFill>
                        </a:rPr>
                        <a:t>H</a:t>
                      </a:r>
                      <a:r>
                        <a:rPr lang="en-GB" sz="1200" dirty="0">
                          <a:solidFill>
                            <a:schemeClr val="accent2"/>
                          </a:solidFill>
                        </a:rPr>
                        <a:t>2n+1</a:t>
                      </a:r>
                      <a:r>
                        <a:rPr lang="en-GB" dirty="0">
                          <a:solidFill>
                            <a:schemeClr val="accent2"/>
                          </a:solidFill>
                        </a:rPr>
                        <a:t>COOH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1128646"/>
                  </a:ext>
                </a:extLst>
              </a:tr>
            </a:tbl>
          </a:graphicData>
        </a:graphic>
      </p:graphicFrame>
      <p:sp>
        <p:nvSpPr>
          <p:cNvPr id="17" name="Rounded Rectangle 16"/>
          <p:cNvSpPr/>
          <p:nvPr/>
        </p:nvSpPr>
        <p:spPr>
          <a:xfrm>
            <a:off x="9284746" y="4866996"/>
            <a:ext cx="630451" cy="56287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" name="Rounded Rectangle 14"/>
          <p:cNvSpPr/>
          <p:nvPr/>
        </p:nvSpPr>
        <p:spPr>
          <a:xfrm>
            <a:off x="9578898" y="4214772"/>
            <a:ext cx="468351" cy="34042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677334" y="2463596"/>
            <a:ext cx="2400403" cy="73598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17685"/>
              </p:ext>
            </p:extLst>
          </p:nvPr>
        </p:nvGraphicFramePr>
        <p:xfrm>
          <a:off x="1420431" y="3209656"/>
          <a:ext cx="914205" cy="798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1" name="PerkinElmer.ChemDrawJS.OleClipboard.DataObject.OleDataObject" r:id="rId3" imgW="414528" imgH="362712" progId="ChemDrawJS">
                  <p:embed/>
                </p:oleObj>
              </mc:Choice>
              <mc:Fallback>
                <p:oleObj name="PerkinElmer.ChemDrawJS.OleClipboard.DataObject.OleDataObject" r:id="rId3" imgW="414528" imgH="362712" progId="ChemDrawJS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0431" y="3209656"/>
                        <a:ext cx="914205" cy="798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3310611"/>
              </p:ext>
            </p:extLst>
          </p:nvPr>
        </p:nvGraphicFramePr>
        <p:xfrm>
          <a:off x="1484634" y="4246998"/>
          <a:ext cx="785800" cy="326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" name="PerkinElmer.ChemDrawJS.OleClipboard.DataObject.OleDataObject" r:id="rId5" imgW="366370" imgH="151790" progId="ChemDrawJS">
                  <p:embed/>
                </p:oleObj>
              </mc:Choice>
              <mc:Fallback>
                <p:oleObj name="PerkinElmer.ChemDrawJS.OleClipboard.DataObject.OleDataObject" r:id="rId5" imgW="366370" imgH="151790" progId="ChemDrawJS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84634" y="4246998"/>
                        <a:ext cx="785800" cy="3265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9337289"/>
              </p:ext>
            </p:extLst>
          </p:nvPr>
        </p:nvGraphicFramePr>
        <p:xfrm>
          <a:off x="1562693" y="4767217"/>
          <a:ext cx="1033039" cy="876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3" name="PerkinElmer.ChemDrawJS.OleClipboard.DataObject.OleDataObject" r:id="rId7" imgW="502310" imgH="426110" progId="ChemDrawJS">
                  <p:embed/>
                </p:oleObj>
              </mc:Choice>
              <mc:Fallback>
                <p:oleObj name="PerkinElmer.ChemDrawJS.OleClipboard.DataObject.OleDataObject" r:id="rId7" imgW="502310" imgH="426110" progId="ChemDrawJS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62693" y="4767217"/>
                        <a:ext cx="1033039" cy="876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948014"/>
              </p:ext>
            </p:extLst>
          </p:nvPr>
        </p:nvGraphicFramePr>
        <p:xfrm>
          <a:off x="8187349" y="2484740"/>
          <a:ext cx="1859900" cy="71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4" name="PerkinElmer.ChemDrawJS.OleClipboard.DataObject.OleDataObject" r:id="rId9" imgW="1338072" imgH="513893" progId="ChemDrawJS">
                  <p:embed/>
                </p:oleObj>
              </mc:Choice>
              <mc:Fallback>
                <p:oleObj name="PerkinElmer.ChemDrawJS.OleClipboard.DataObject.OleDataObject" r:id="rId9" imgW="1338072" imgH="513893" progId="ChemDrawJS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87349" y="2484740"/>
                        <a:ext cx="1859900" cy="714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ounded Rectangle 11"/>
          <p:cNvSpPr/>
          <p:nvPr/>
        </p:nvSpPr>
        <p:spPr>
          <a:xfrm>
            <a:off x="9080033" y="3502450"/>
            <a:ext cx="590845" cy="23224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852210"/>
              </p:ext>
            </p:extLst>
          </p:nvPr>
        </p:nvGraphicFramePr>
        <p:xfrm>
          <a:off x="8187349" y="3251545"/>
          <a:ext cx="1859900" cy="71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" name="PerkinElmer.ChemDrawJS.OleClipboard.DataObject.OleDataObject" r:id="rId11" imgW="1338072" imgH="513893" progId="ChemDrawJS">
                  <p:embed/>
                </p:oleObj>
              </mc:Choice>
              <mc:Fallback>
                <p:oleObj name="PerkinElmer.ChemDrawJS.OleClipboard.DataObject.OleDataObject" r:id="rId11" imgW="1338072" imgH="513893" progId="ChemDrawJS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187349" y="3251545"/>
                        <a:ext cx="1859900" cy="714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444136"/>
              </p:ext>
            </p:extLst>
          </p:nvPr>
        </p:nvGraphicFramePr>
        <p:xfrm>
          <a:off x="8187349" y="4018274"/>
          <a:ext cx="1825432" cy="728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6" name="PerkinElmer.ChemDrawJS.OleClipboard.DataObject.OleDataObject" r:id="rId13" imgW="1288390" imgH="513893" progId="ChemDrawJS">
                  <p:embed/>
                </p:oleObj>
              </mc:Choice>
              <mc:Fallback>
                <p:oleObj name="PerkinElmer.ChemDrawJS.OleClipboard.DataObject.OleDataObject" r:id="rId13" imgW="1288390" imgH="513893" progId="ChemDrawJS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187349" y="4018274"/>
                        <a:ext cx="1825432" cy="7283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4547331"/>
              </p:ext>
            </p:extLst>
          </p:nvPr>
        </p:nvGraphicFramePr>
        <p:xfrm>
          <a:off x="8244868" y="4851955"/>
          <a:ext cx="1670329" cy="6685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7" name="PerkinElmer.ChemDrawJS.OleClipboard.DataObject.OleDataObject" r:id="rId15" imgW="1288390" imgH="516331" progId="ChemDrawJS">
                  <p:embed/>
                </p:oleObj>
              </mc:Choice>
              <mc:Fallback>
                <p:oleObj name="PerkinElmer.ChemDrawJS.OleClipboard.DataObject.OleDataObject" r:id="rId15" imgW="1288390" imgH="516331" progId="ChemDrawJS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244868" y="4851955"/>
                        <a:ext cx="1670329" cy="6685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itle 1"/>
          <p:cNvSpPr txBox="1">
            <a:spLocks/>
          </p:cNvSpPr>
          <p:nvPr/>
        </p:nvSpPr>
        <p:spPr>
          <a:xfrm>
            <a:off x="691116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HK" dirty="0">
                <a:solidFill>
                  <a:srgbClr val="990000"/>
                </a:solidFill>
                <a:latin typeface="Myriad Pro" panose="020B0503030403020204"/>
              </a:rPr>
              <a:t>Classification of Organic Compounds</a:t>
            </a:r>
          </a:p>
        </p:txBody>
      </p:sp>
    </p:spTree>
    <p:extLst>
      <p:ext uri="{BB962C8B-B14F-4D97-AF65-F5344CB8AC3E}">
        <p14:creationId xmlns:p14="http://schemas.microsoft.com/office/powerpoint/2010/main" val="35673804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064931" cy="3556272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HK" dirty="0"/>
              <a:t>Different functional groups have different physical and chemical properties</a:t>
            </a:r>
          </a:p>
          <a:p>
            <a:r>
              <a:rPr lang="en-HK" dirty="0"/>
              <a:t>Because they have different:</a:t>
            </a:r>
          </a:p>
          <a:p>
            <a:pPr marL="457200" lvl="2" indent="-4572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HK" dirty="0"/>
              <a:t>Polarity</a:t>
            </a:r>
          </a:p>
          <a:p>
            <a:pPr marL="457200" lvl="2" indent="-4572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HK" dirty="0"/>
              <a:t>Intermolecular forces (Van der Waals’ forces)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91116" y="274638"/>
            <a:ext cx="10972800" cy="1143000"/>
          </a:xfrm>
        </p:spPr>
        <p:txBody>
          <a:bodyPr>
            <a:normAutofit/>
          </a:bodyPr>
          <a:lstStyle/>
          <a:p>
            <a:r>
              <a:rPr lang="en-HK" altLang="en-US" dirty="0">
                <a:solidFill>
                  <a:srgbClr val="990000"/>
                </a:solidFill>
                <a:latin typeface="Myriad Pro" panose="020B0503030403020204"/>
              </a:rPr>
              <a:t>Classification of Organic Compounds</a:t>
            </a:r>
          </a:p>
        </p:txBody>
      </p:sp>
    </p:spTree>
    <p:extLst>
      <p:ext uri="{BB962C8B-B14F-4D97-AF65-F5344CB8AC3E}">
        <p14:creationId xmlns:p14="http://schemas.microsoft.com/office/powerpoint/2010/main" val="10742326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93214" y="1339527"/>
            <a:ext cx="3711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n-HK" sz="2400" dirty="0">
                <a:solidFill>
                  <a:schemeClr val="accent2"/>
                </a:solidFill>
                <a:latin typeface="Myriad Pro" panose="020B0503030403020204" charset="0"/>
              </a:rPr>
              <a:t>We need to know what is polarity 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456969" y="1724649"/>
            <a:ext cx="9729413" cy="4917790"/>
            <a:chOff x="1456969" y="1724649"/>
            <a:chExt cx="9729413" cy="4917790"/>
          </a:xfrm>
        </p:grpSpPr>
        <p:cxnSp>
          <p:nvCxnSpPr>
            <p:cNvPr id="7" name="Straight Arrow Connector 6"/>
            <p:cNvCxnSpPr/>
            <p:nvPr/>
          </p:nvCxnSpPr>
          <p:spPr>
            <a:xfrm>
              <a:off x="2366682" y="2124759"/>
              <a:ext cx="6314739" cy="21515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3983659" y="172464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Myriad Pro" panose="020B0503030403020204" charset="0"/>
                </a:rPr>
                <a:t>Electronegativity increase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463064" y="6380829"/>
              <a:ext cx="27233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Myriad Pro" panose="020B0503030403020204" charset="0"/>
                </a:rPr>
                <a:t>Source: </a:t>
              </a:r>
              <a:r>
                <a:rPr lang="en-US" sz="1100" dirty="0">
                  <a:latin typeface="Myriad Pro" panose="020B0503030403020204" charset="0"/>
                  <a:hlinkClick r:id="rId2"/>
                </a:rPr>
                <a:t>Image</a:t>
              </a:r>
              <a:r>
                <a:rPr lang="en-US" sz="1100" dirty="0">
                  <a:latin typeface="Myriad Pro" panose="020B0503030403020204" charset="0"/>
                </a:rPr>
                <a:t> / </a:t>
              </a:r>
              <a:r>
                <a:rPr lang="en-US" sz="1100" dirty="0" err="1">
                  <a:latin typeface="Myriad Pro" panose="020B0503030403020204" charset="0"/>
                </a:rPr>
                <a:t>Kimberli</a:t>
              </a:r>
              <a:r>
                <a:rPr lang="en-US" sz="1100" dirty="0">
                  <a:latin typeface="Myriad Pro" panose="020B0503030403020204" charset="0"/>
                </a:rPr>
                <a:t> </a:t>
              </a:r>
              <a:r>
                <a:rPr lang="en-US" sz="1100" dirty="0" err="1">
                  <a:latin typeface="Myriad Pro" panose="020B0503030403020204" charset="0"/>
                </a:rPr>
                <a:t>Mäkäräinen</a:t>
              </a:r>
              <a:r>
                <a:rPr lang="en-US" sz="1100" dirty="0">
                  <a:latin typeface="Myriad Pro" panose="020B0503030403020204" charset="0"/>
                </a:rPr>
                <a:t> /</a:t>
              </a:r>
              <a:r>
                <a:rPr lang="en-US" sz="1100" dirty="0"/>
                <a:t> </a:t>
              </a:r>
              <a:r>
                <a:rPr lang="en-US" sz="1100" dirty="0">
                  <a:hlinkClick r:id="rId3"/>
                </a:rPr>
                <a:t>CC BY-SA 4.0</a:t>
              </a:r>
              <a:endParaRPr lang="en-US" sz="1100" dirty="0">
                <a:latin typeface="Myriad Pro" panose="020B0503030403020204" charset="0"/>
              </a:endParaRPr>
            </a:p>
          </p:txBody>
        </p:sp>
        <p:pic>
          <p:nvPicPr>
            <p:cNvPr id="17412" name="Picture 4" descr="File:Simple Periodic Table Chart-blocks.sv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6969" y="2202515"/>
              <a:ext cx="7620000" cy="4038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itle 1"/>
          <p:cNvSpPr txBox="1">
            <a:spLocks/>
          </p:cNvSpPr>
          <p:nvPr/>
        </p:nvSpPr>
        <p:spPr>
          <a:xfrm>
            <a:off x="793214" y="316919"/>
            <a:ext cx="10972800" cy="10377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HK" dirty="0">
                <a:solidFill>
                  <a:srgbClr val="990000"/>
                </a:solidFill>
                <a:latin typeface="Myriad Pro" panose="020B0503030403020204"/>
              </a:rPr>
              <a:t>Polarity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5D2C7BC-363F-4398-B79B-0BFAD348FD6B}"/>
              </a:ext>
            </a:extLst>
          </p:cNvPr>
          <p:cNvCxnSpPr>
            <a:cxnSpLocks/>
          </p:cNvCxnSpPr>
          <p:nvPr/>
        </p:nvCxnSpPr>
        <p:spPr>
          <a:xfrm flipV="1">
            <a:off x="9397283" y="2480849"/>
            <a:ext cx="1" cy="3597734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A877731-443D-492C-B726-39D540709CA7}"/>
              </a:ext>
            </a:extLst>
          </p:cNvPr>
          <p:cNvSpPr txBox="1"/>
          <p:nvPr/>
        </p:nvSpPr>
        <p:spPr>
          <a:xfrm rot="16200000">
            <a:off x="7978748" y="4079661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Myriad Pro" panose="020B0503030403020204" charset="0"/>
              </a:rPr>
              <a:t>Electronegativity increase</a:t>
            </a:r>
          </a:p>
        </p:txBody>
      </p:sp>
    </p:spTree>
    <p:extLst>
      <p:ext uri="{BB962C8B-B14F-4D97-AF65-F5344CB8AC3E}">
        <p14:creationId xmlns:p14="http://schemas.microsoft.com/office/powerpoint/2010/main" val="25144044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77334" y="1218317"/>
            <a:ext cx="2860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>
                <a:solidFill>
                  <a:srgbClr val="7030A0"/>
                </a:solidFill>
                <a:latin typeface="Myriad Pro" panose="020B0503030403020204" charset="0"/>
              </a:rPr>
              <a:t>Polarity </a:t>
            </a:r>
            <a:r>
              <a:rPr lang="en-US" altLang="zh-TW" sz="3200" b="1" u="sng" dirty="0">
                <a:solidFill>
                  <a:srgbClr val="7030A0"/>
                </a:solidFill>
                <a:latin typeface="Myriad Pro" panose="020B0503030403020204" charset="0"/>
              </a:rPr>
              <a:t>(</a:t>
            </a:r>
            <a:r>
              <a:rPr lang="zh-TW" altLang="en-US" sz="3200" b="1" u="sng" dirty="0">
                <a:solidFill>
                  <a:srgbClr val="7030A0"/>
                </a:solidFill>
                <a:latin typeface="Myriad Pro" panose="020B0503030403020204" charset="0"/>
              </a:rPr>
              <a:t>極性</a:t>
            </a:r>
            <a:r>
              <a:rPr lang="en-US" altLang="zh-TW" sz="3200" b="1" u="sng" dirty="0">
                <a:solidFill>
                  <a:srgbClr val="7030A0"/>
                </a:solidFill>
                <a:latin typeface="Myriad Pro" panose="020B0503030403020204" charset="0"/>
              </a:rPr>
              <a:t>)</a:t>
            </a:r>
            <a:r>
              <a:rPr lang="en-US" sz="3200" u="sng" dirty="0">
                <a:solidFill>
                  <a:srgbClr val="7030A0"/>
                </a:solidFill>
                <a:latin typeface="Myriad Pro" panose="020B0503030403020204" charset="0"/>
              </a:rPr>
              <a:t>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7334" y="1930400"/>
            <a:ext cx="89637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Myriad Pro" panose="020B0503030403020204" charset="0"/>
              </a:rPr>
              <a:t>Polar: </a:t>
            </a:r>
            <a:r>
              <a:rPr lang="en-US" sz="2000" b="1" dirty="0">
                <a:solidFill>
                  <a:srgbClr val="0070C0"/>
                </a:solidFill>
                <a:latin typeface="Myriad Pro" panose="020B0503030403020204" charset="0"/>
              </a:rPr>
              <a:t>Compounds consist of elements with big electronegativity difference</a:t>
            </a:r>
            <a:endParaRPr lang="en-US" sz="2800" b="1" dirty="0">
              <a:solidFill>
                <a:srgbClr val="0070C0"/>
              </a:solidFill>
              <a:latin typeface="Myriad Pro" panose="020B05030304030202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1686" y="2369166"/>
            <a:ext cx="99918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Myriad Pro" panose="020B0503030403020204" charset="0"/>
              </a:rPr>
              <a:t>Non-polar: </a:t>
            </a:r>
            <a:r>
              <a:rPr lang="en-US" sz="2000" b="1" dirty="0">
                <a:solidFill>
                  <a:srgbClr val="C00000"/>
                </a:solidFill>
                <a:latin typeface="Myriad Pro" panose="020B0503030403020204" charset="0"/>
              </a:rPr>
              <a:t>Compounds consist of elements with small electronegativity difference</a:t>
            </a:r>
            <a:endParaRPr lang="en-US" sz="2800" b="1" dirty="0">
              <a:solidFill>
                <a:srgbClr val="C00000"/>
              </a:solidFill>
              <a:latin typeface="Myriad Pro" panose="020B050303040302020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324101" y="2868633"/>
            <a:ext cx="5974524" cy="3521534"/>
            <a:chOff x="1456969" y="1701784"/>
            <a:chExt cx="7620000" cy="4720092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2409480" y="2228302"/>
              <a:ext cx="6314739" cy="21515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3975001" y="1701784"/>
              <a:ext cx="3601605" cy="495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Myriad Pro" panose="020B0503030403020204" charset="0"/>
                </a:rPr>
                <a:t>Electronegativity increase</a:t>
              </a:r>
            </a:p>
          </p:txBody>
        </p:sp>
        <p:pic>
          <p:nvPicPr>
            <p:cNvPr id="18" name="Picture 4" descr="File:Simple Periodic Table Chart-blocks.sv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6969" y="2383275"/>
              <a:ext cx="7620000" cy="4038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Title 1"/>
          <p:cNvSpPr txBox="1">
            <a:spLocks/>
          </p:cNvSpPr>
          <p:nvPr/>
        </p:nvSpPr>
        <p:spPr>
          <a:xfrm>
            <a:off x="677334" y="266875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HK" dirty="0">
                <a:solidFill>
                  <a:srgbClr val="990000"/>
                </a:solidFill>
                <a:latin typeface="Myriad Pro" panose="020B0503030403020204"/>
              </a:rPr>
              <a:t>Polarity</a:t>
            </a:r>
          </a:p>
        </p:txBody>
      </p:sp>
      <p:sp>
        <p:nvSpPr>
          <p:cNvPr id="11" name="TextBox 8"/>
          <p:cNvSpPr txBox="1"/>
          <p:nvPr/>
        </p:nvSpPr>
        <p:spPr>
          <a:xfrm>
            <a:off x="8463064" y="6380829"/>
            <a:ext cx="27233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Myriad Pro" panose="020B0503030403020204" charset="0"/>
              </a:rPr>
              <a:t>Source: </a:t>
            </a:r>
            <a:r>
              <a:rPr lang="en-US" sz="1100" dirty="0">
                <a:latin typeface="Myriad Pro" panose="020B0503030403020204" charset="0"/>
                <a:hlinkClick r:id="rId3"/>
              </a:rPr>
              <a:t>Image</a:t>
            </a:r>
            <a:r>
              <a:rPr lang="en-US" sz="1100" dirty="0">
                <a:latin typeface="Myriad Pro" panose="020B0503030403020204" charset="0"/>
              </a:rPr>
              <a:t> / </a:t>
            </a:r>
            <a:r>
              <a:rPr lang="en-US" sz="1100" dirty="0" err="1">
                <a:latin typeface="Myriad Pro" panose="020B0503030403020204" charset="0"/>
              </a:rPr>
              <a:t>Kimberli</a:t>
            </a:r>
            <a:r>
              <a:rPr lang="en-US" sz="1100" dirty="0">
                <a:latin typeface="Myriad Pro" panose="020B0503030403020204" charset="0"/>
              </a:rPr>
              <a:t> </a:t>
            </a:r>
            <a:r>
              <a:rPr lang="en-US" sz="1100" dirty="0" err="1">
                <a:latin typeface="Myriad Pro" panose="020B0503030403020204" charset="0"/>
              </a:rPr>
              <a:t>Mäkäräinen</a:t>
            </a:r>
            <a:r>
              <a:rPr lang="en-US" sz="1100" dirty="0">
                <a:latin typeface="Myriad Pro" panose="020B0503030403020204" charset="0"/>
              </a:rPr>
              <a:t> /</a:t>
            </a:r>
            <a:r>
              <a:rPr lang="en-US" sz="1100" dirty="0"/>
              <a:t> </a:t>
            </a:r>
            <a:r>
              <a:rPr lang="en-US" sz="1100" dirty="0">
                <a:hlinkClick r:id="rId4"/>
              </a:rPr>
              <a:t>CC BY-SA 4.0</a:t>
            </a:r>
            <a:endParaRPr lang="en-US" sz="1100" dirty="0">
              <a:latin typeface="Myriad Pro" panose="020B0503030403020204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105413A-E948-404A-B518-4AB59F6E0B8B}"/>
              </a:ext>
            </a:extLst>
          </p:cNvPr>
          <p:cNvCxnSpPr>
            <a:cxnSpLocks/>
          </p:cNvCxnSpPr>
          <p:nvPr/>
        </p:nvCxnSpPr>
        <p:spPr>
          <a:xfrm flipV="1">
            <a:off x="8662035" y="3573710"/>
            <a:ext cx="0" cy="2717568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065C373D-11AA-4494-B65A-2C358EEB5771}"/>
              </a:ext>
            </a:extLst>
          </p:cNvPr>
          <p:cNvSpPr txBox="1"/>
          <p:nvPr/>
        </p:nvSpPr>
        <p:spPr>
          <a:xfrm rot="16200000">
            <a:off x="7434767" y="4747828"/>
            <a:ext cx="282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Electronegativity increase</a:t>
            </a:r>
          </a:p>
        </p:txBody>
      </p:sp>
    </p:spTree>
    <p:extLst>
      <p:ext uri="{BB962C8B-B14F-4D97-AF65-F5344CB8AC3E}">
        <p14:creationId xmlns:p14="http://schemas.microsoft.com/office/powerpoint/2010/main" val="776819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42117" y="1921831"/>
            <a:ext cx="1031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Myriad Pro" panose="020B0503030403020204" charset="0"/>
              </a:rPr>
              <a:t>Polar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79750" y="1854775"/>
            <a:ext cx="18341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Myriad Pro" panose="020B0503030403020204" charset="0"/>
              </a:rPr>
              <a:t>Non-polar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3214" y="2453620"/>
            <a:ext cx="4329629" cy="17265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432014" y="2453620"/>
            <a:ext cx="4329629" cy="1726532"/>
          </a:xfrm>
          <a:prstGeom prst="round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958421" y="2571423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O (water), CH</a:t>
            </a:r>
            <a:r>
              <a:rPr lang="en-US" baseline="-25000" dirty="0">
                <a:latin typeface="Myriad Pro" panose="020B0503030403020204" charset="0"/>
              </a:rPr>
              <a:t>3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OH (ethanol)</a:t>
            </a:r>
          </a:p>
          <a:p>
            <a:r>
              <a:rPr lang="en-US" dirty="0" err="1">
                <a:latin typeface="Myriad Pro" panose="020B0503030403020204" charset="0"/>
              </a:rPr>
              <a:t>NaCl</a:t>
            </a:r>
            <a:r>
              <a:rPr lang="en-US" dirty="0">
                <a:latin typeface="Myriad Pro" panose="020B0503030403020204" charset="0"/>
              </a:rPr>
              <a:t>, CaCl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, </a:t>
            </a:r>
            <a:r>
              <a:rPr lang="en-US" dirty="0" err="1">
                <a:latin typeface="Myriad Pro" panose="020B0503030403020204" charset="0"/>
              </a:rPr>
              <a:t>HCl</a:t>
            </a:r>
            <a:r>
              <a:rPr lang="en-US" dirty="0">
                <a:latin typeface="Myriad Pro" panose="020B0503030403020204" charset="0"/>
              </a:rPr>
              <a:t>, HNO</a:t>
            </a:r>
            <a:r>
              <a:rPr lang="en-US" baseline="-25000" dirty="0">
                <a:latin typeface="Myriad Pro" panose="020B0503030403020204" charset="0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64217" y="2552046"/>
            <a:ext cx="24657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3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3</a:t>
            </a:r>
            <a:r>
              <a:rPr lang="en-US" dirty="0">
                <a:latin typeface="Myriad Pro" panose="020B0503030403020204" charset="0"/>
              </a:rPr>
              <a:t> </a:t>
            </a:r>
          </a:p>
          <a:p>
            <a:r>
              <a:rPr lang="en-US" dirty="0">
                <a:latin typeface="Myriad Pro" panose="020B0503030403020204" charset="0"/>
              </a:rPr>
              <a:t>(hexane)</a:t>
            </a:r>
          </a:p>
          <a:p>
            <a:r>
              <a:rPr lang="en-US" dirty="0">
                <a:latin typeface="Myriad Pro" panose="020B0503030403020204" charset="0"/>
              </a:rPr>
              <a:t>C</a:t>
            </a:r>
            <a:r>
              <a:rPr lang="en-US" baseline="-25000" dirty="0">
                <a:latin typeface="Myriad Pro" panose="020B0503030403020204" charset="0"/>
              </a:rPr>
              <a:t>20</a:t>
            </a:r>
            <a:r>
              <a:rPr lang="en-US" dirty="0">
                <a:latin typeface="Myriad Pro" panose="020B0503030403020204" charset="0"/>
              </a:rPr>
              <a:t>H</a:t>
            </a:r>
            <a:r>
              <a:rPr lang="en-US" baseline="-25000" dirty="0">
                <a:latin typeface="Myriad Pro" panose="020B0503030403020204" charset="0"/>
              </a:rPr>
              <a:t>42</a:t>
            </a:r>
            <a:r>
              <a:rPr lang="en-US" dirty="0">
                <a:latin typeface="Myriad Pro" panose="020B0503030403020204" charset="0"/>
              </a:rPr>
              <a:t>, Oil and fat, </a:t>
            </a:r>
            <a:endParaRPr lang="en-US" baseline="-25000" dirty="0">
              <a:latin typeface="Myriad Pro" panose="020B0503030403020204" charset="0"/>
            </a:endParaRPr>
          </a:p>
        </p:txBody>
      </p:sp>
      <p:pic>
        <p:nvPicPr>
          <p:cNvPr id="2050" name="Picture 2" descr="Vitamin D - Wikipe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6828" y="2566842"/>
            <a:ext cx="1952766" cy="1576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9476891" y="3792246"/>
            <a:ext cx="1129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Vitamin D</a:t>
            </a:r>
          </a:p>
        </p:txBody>
      </p:sp>
      <p:pic>
        <p:nvPicPr>
          <p:cNvPr id="2052" name="Picture 4" descr="Vitamin C - Wikipedia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247" y="3013711"/>
            <a:ext cx="1796100" cy="106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536655" y="3777845"/>
            <a:ext cx="1110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Vitamin 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49798" y="1408735"/>
            <a:ext cx="3400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chemeClr val="accent2"/>
                </a:solidFill>
                <a:latin typeface="Myriad Pro" panose="020B0503030403020204" charset="0"/>
              </a:rPr>
              <a:t>Relative concept (</a:t>
            </a:r>
            <a:r>
              <a:rPr lang="zh-TW" altLang="en-US" sz="2400" b="1" dirty="0">
                <a:solidFill>
                  <a:schemeClr val="accent2"/>
                </a:solidFill>
                <a:latin typeface="Myriad Pro" panose="020B0503030403020204" charset="0"/>
              </a:rPr>
              <a:t>相對概念</a:t>
            </a:r>
            <a:r>
              <a:rPr lang="en-US" altLang="zh-TW" sz="2400" b="1" dirty="0">
                <a:solidFill>
                  <a:schemeClr val="accent2"/>
                </a:solidFill>
                <a:latin typeface="Myriad Pro" panose="020B0503030403020204" charset="0"/>
              </a:rPr>
              <a:t>)</a:t>
            </a:r>
            <a:endParaRPr lang="en-HK" sz="2400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570009" y="4330143"/>
            <a:ext cx="4205549" cy="2162219"/>
            <a:chOff x="1456969" y="2035997"/>
            <a:chExt cx="7620000" cy="4385879"/>
          </a:xfrm>
        </p:grpSpPr>
        <p:cxnSp>
          <p:nvCxnSpPr>
            <p:cNvPr id="19" name="Straight Arrow Connector 18"/>
            <p:cNvCxnSpPr/>
            <p:nvPr/>
          </p:nvCxnSpPr>
          <p:spPr>
            <a:xfrm>
              <a:off x="2287337" y="2035997"/>
              <a:ext cx="6314738" cy="21515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852721" y="2035997"/>
              <a:ext cx="4129832" cy="56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Myriad Pro" panose="020B0503030403020204" charset="0"/>
                </a:rPr>
                <a:t>Electronegativity increase</a:t>
              </a:r>
            </a:p>
          </p:txBody>
        </p:sp>
        <p:pic>
          <p:nvPicPr>
            <p:cNvPr id="22" name="Picture 4" descr="File:Simple Periodic Table Chart-blocks.sv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6969" y="2383275"/>
              <a:ext cx="7620000" cy="4038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3" name="Title 1"/>
          <p:cNvSpPr txBox="1">
            <a:spLocks/>
          </p:cNvSpPr>
          <p:nvPr/>
        </p:nvSpPr>
        <p:spPr>
          <a:xfrm>
            <a:off x="793214" y="31691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HK" dirty="0">
                <a:solidFill>
                  <a:srgbClr val="990000"/>
                </a:solidFill>
                <a:latin typeface="Myriad Pro" panose="020B0503030403020204"/>
              </a:rPr>
              <a:t>Polarity</a:t>
            </a:r>
          </a:p>
        </p:txBody>
      </p:sp>
      <p:sp>
        <p:nvSpPr>
          <p:cNvPr id="24" name="TextBox 8"/>
          <p:cNvSpPr txBox="1"/>
          <p:nvPr/>
        </p:nvSpPr>
        <p:spPr>
          <a:xfrm>
            <a:off x="8463064" y="6380829"/>
            <a:ext cx="27233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Myriad Pro" panose="020B0503030403020204" charset="0"/>
              </a:rPr>
              <a:t>Source: </a:t>
            </a:r>
            <a:r>
              <a:rPr lang="en-US" sz="1100" dirty="0">
                <a:latin typeface="Myriad Pro" panose="020B0503030403020204" charset="0"/>
                <a:hlinkClick r:id="rId5"/>
              </a:rPr>
              <a:t>Image</a:t>
            </a:r>
            <a:r>
              <a:rPr lang="en-US" sz="1100" dirty="0">
                <a:latin typeface="Myriad Pro" panose="020B0503030403020204" charset="0"/>
              </a:rPr>
              <a:t> / </a:t>
            </a:r>
            <a:r>
              <a:rPr lang="en-US" sz="1100" dirty="0" err="1">
                <a:latin typeface="Myriad Pro" panose="020B0503030403020204" charset="0"/>
              </a:rPr>
              <a:t>Kimberli</a:t>
            </a:r>
            <a:r>
              <a:rPr lang="en-US" sz="1100" dirty="0">
                <a:latin typeface="Myriad Pro" panose="020B0503030403020204" charset="0"/>
              </a:rPr>
              <a:t> </a:t>
            </a:r>
            <a:r>
              <a:rPr lang="en-US" sz="1100" dirty="0" err="1">
                <a:latin typeface="Myriad Pro" panose="020B0503030403020204" charset="0"/>
              </a:rPr>
              <a:t>Mäkäräinen</a:t>
            </a:r>
            <a:r>
              <a:rPr lang="en-US" sz="1100" dirty="0">
                <a:latin typeface="Myriad Pro" panose="020B0503030403020204" charset="0"/>
              </a:rPr>
              <a:t> /</a:t>
            </a:r>
            <a:r>
              <a:rPr lang="en-US" sz="1100" dirty="0"/>
              <a:t> </a:t>
            </a:r>
            <a:r>
              <a:rPr lang="en-US" sz="1100" dirty="0">
                <a:hlinkClick r:id="rId6"/>
              </a:rPr>
              <a:t>CC BY-SA 4.0</a:t>
            </a:r>
            <a:endParaRPr lang="en-US" sz="1100" dirty="0">
              <a:latin typeface="Myriad Pro" panose="020B0503030403020204" charset="0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FB225E1-E2E8-429A-963E-1484E1AE1A91}"/>
              </a:ext>
            </a:extLst>
          </p:cNvPr>
          <p:cNvCxnSpPr>
            <a:cxnSpLocks/>
          </p:cNvCxnSpPr>
          <p:nvPr/>
        </p:nvCxnSpPr>
        <p:spPr>
          <a:xfrm flipV="1">
            <a:off x="8095117" y="4634460"/>
            <a:ext cx="0" cy="1857902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D4236FA2-7E65-44C4-B2BE-FE90126BAD8B}"/>
              </a:ext>
            </a:extLst>
          </p:cNvPr>
          <p:cNvSpPr txBox="1"/>
          <p:nvPr/>
        </p:nvSpPr>
        <p:spPr>
          <a:xfrm rot="16200000">
            <a:off x="7143337" y="5279725"/>
            <a:ext cx="2279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Myriad Pro" panose="020B0503030403020204" charset="0"/>
              </a:rPr>
              <a:t>Electronegativity increase</a:t>
            </a:r>
          </a:p>
        </p:txBody>
      </p:sp>
    </p:spTree>
    <p:extLst>
      <p:ext uri="{BB962C8B-B14F-4D97-AF65-F5344CB8AC3E}">
        <p14:creationId xmlns:p14="http://schemas.microsoft.com/office/powerpoint/2010/main" val="33256232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93214" y="316919"/>
            <a:ext cx="10972800" cy="1143000"/>
          </a:xfrm>
        </p:spPr>
        <p:txBody>
          <a:bodyPr>
            <a:normAutofit/>
          </a:bodyPr>
          <a:lstStyle/>
          <a:p>
            <a:r>
              <a:rPr lang="en-HK" altLang="en-US" dirty="0">
                <a:solidFill>
                  <a:srgbClr val="990000"/>
                </a:solidFill>
                <a:latin typeface="Myriad Pro" panose="020B0503030403020204"/>
              </a:rPr>
              <a:t>Polarity</a:t>
            </a:r>
            <a:endParaRPr lang="en-US" altLang="en-US" dirty="0">
              <a:solidFill>
                <a:srgbClr val="990000"/>
              </a:solidFill>
              <a:latin typeface="Myriad Pro" panose="020B05030304030202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42117" y="1921831"/>
            <a:ext cx="1031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Myriad Pro" panose="020B0503030403020204" charset="0"/>
              </a:rPr>
              <a:t>Polar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79750" y="1854775"/>
            <a:ext cx="18341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Myriad Pro" panose="020B0503030403020204" charset="0"/>
              </a:rPr>
              <a:t>Non-polar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3214" y="2453620"/>
            <a:ext cx="4329629" cy="17265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432014" y="2453620"/>
            <a:ext cx="4329629" cy="1726532"/>
          </a:xfrm>
          <a:prstGeom prst="round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958421" y="2571423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O (water), CH</a:t>
            </a:r>
            <a:r>
              <a:rPr lang="en-US" baseline="-25000" dirty="0">
                <a:latin typeface="Myriad Pro" panose="020B0503030403020204" charset="0"/>
              </a:rPr>
              <a:t>3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OH (ethanol)</a:t>
            </a:r>
          </a:p>
          <a:p>
            <a:r>
              <a:rPr lang="en-US" dirty="0" err="1">
                <a:latin typeface="Myriad Pro" panose="020B0503030403020204" charset="0"/>
              </a:rPr>
              <a:t>NaCl</a:t>
            </a:r>
            <a:r>
              <a:rPr lang="en-US" dirty="0">
                <a:latin typeface="Myriad Pro" panose="020B0503030403020204" charset="0"/>
              </a:rPr>
              <a:t>, CaCl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, </a:t>
            </a:r>
            <a:r>
              <a:rPr lang="en-US" dirty="0" err="1">
                <a:latin typeface="Myriad Pro" panose="020B0503030403020204" charset="0"/>
              </a:rPr>
              <a:t>HCl</a:t>
            </a:r>
            <a:r>
              <a:rPr lang="en-US" dirty="0">
                <a:latin typeface="Myriad Pro" panose="020B0503030403020204" charset="0"/>
              </a:rPr>
              <a:t>, HNO</a:t>
            </a:r>
            <a:r>
              <a:rPr lang="en-US" baseline="-25000" dirty="0">
                <a:latin typeface="Myriad Pro" panose="020B0503030403020204" charset="0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64217" y="2552046"/>
            <a:ext cx="24657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3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3</a:t>
            </a:r>
            <a:r>
              <a:rPr lang="en-US" dirty="0">
                <a:latin typeface="Myriad Pro" panose="020B0503030403020204" charset="0"/>
              </a:rPr>
              <a:t> </a:t>
            </a:r>
          </a:p>
          <a:p>
            <a:r>
              <a:rPr lang="en-US" dirty="0">
                <a:latin typeface="Myriad Pro" panose="020B0503030403020204" charset="0"/>
              </a:rPr>
              <a:t>(hexane)</a:t>
            </a:r>
          </a:p>
          <a:p>
            <a:r>
              <a:rPr lang="en-US" dirty="0">
                <a:latin typeface="Myriad Pro" panose="020B0503030403020204" charset="0"/>
              </a:rPr>
              <a:t>C</a:t>
            </a:r>
            <a:r>
              <a:rPr lang="en-US" baseline="-25000" dirty="0">
                <a:latin typeface="Myriad Pro" panose="020B0503030403020204" charset="0"/>
              </a:rPr>
              <a:t>20</a:t>
            </a:r>
            <a:r>
              <a:rPr lang="en-US" dirty="0">
                <a:latin typeface="Myriad Pro" panose="020B0503030403020204" charset="0"/>
              </a:rPr>
              <a:t>H</a:t>
            </a:r>
            <a:r>
              <a:rPr lang="en-US" baseline="-25000" dirty="0">
                <a:latin typeface="Myriad Pro" panose="020B0503030403020204" charset="0"/>
              </a:rPr>
              <a:t>42</a:t>
            </a:r>
            <a:r>
              <a:rPr lang="en-US" dirty="0">
                <a:latin typeface="Myriad Pro" panose="020B0503030403020204" charset="0"/>
              </a:rPr>
              <a:t>, Oil and fat, </a:t>
            </a:r>
            <a:endParaRPr lang="en-US" baseline="-25000" dirty="0">
              <a:latin typeface="Myriad Pro" panose="020B0503030403020204" charset="0"/>
            </a:endParaRPr>
          </a:p>
        </p:txBody>
      </p:sp>
      <p:pic>
        <p:nvPicPr>
          <p:cNvPr id="2050" name="Picture 2" descr="Vitamin D - Wikipe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6828" y="2566842"/>
            <a:ext cx="1952766" cy="1576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9476891" y="3792246"/>
            <a:ext cx="1129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Vitamin D</a:t>
            </a:r>
          </a:p>
        </p:txBody>
      </p:sp>
      <p:pic>
        <p:nvPicPr>
          <p:cNvPr id="2052" name="Picture 4" descr="Vitamin C - Wikipedia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247" y="3013711"/>
            <a:ext cx="1796100" cy="106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536655" y="3777845"/>
            <a:ext cx="1110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Vitamin C</a:t>
            </a:r>
          </a:p>
        </p:txBody>
      </p:sp>
      <p:sp>
        <p:nvSpPr>
          <p:cNvPr id="3" name="Rectangle 2"/>
          <p:cNvSpPr/>
          <p:nvPr/>
        </p:nvSpPr>
        <p:spPr>
          <a:xfrm>
            <a:off x="3195706" y="4226304"/>
            <a:ext cx="39148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u="sng" dirty="0">
                <a:solidFill>
                  <a:schemeClr val="accent2"/>
                </a:solidFill>
                <a:latin typeface="Myriad Pro" panose="020B0503030403020204" charset="0"/>
              </a:rPr>
              <a:t>Like-dissolve-like principle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51902" y="4820888"/>
            <a:ext cx="47484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</a:rPr>
              <a:t>Polar</a:t>
            </a:r>
            <a:r>
              <a:rPr lang="en-US" sz="2000" dirty="0">
                <a:latin typeface="Myriad Pro" panose="020B0503030403020204" charset="0"/>
              </a:rPr>
              <a:t> </a:t>
            </a:r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compounds</a:t>
            </a:r>
            <a:r>
              <a:rPr lang="en-US" sz="2000" dirty="0">
                <a:latin typeface="Myriad Pro" panose="020B0503030403020204" charset="0"/>
              </a:rPr>
              <a:t> </a:t>
            </a:r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dissolve</a:t>
            </a:r>
            <a:r>
              <a:rPr lang="en-US" sz="2000" dirty="0">
                <a:latin typeface="Myriad Pro" panose="020B0503030403020204" charset="0"/>
              </a:rPr>
              <a:t> </a:t>
            </a:r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</a:rPr>
              <a:t>polar</a:t>
            </a:r>
            <a:r>
              <a:rPr lang="en-US" sz="2000" dirty="0">
                <a:latin typeface="Myriad Pro" panose="020B0503030403020204" charset="0"/>
              </a:rPr>
              <a:t> </a:t>
            </a:r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compounds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C00000"/>
                </a:solidFill>
                <a:latin typeface="Myriad Pro" panose="020B0503030403020204" charset="0"/>
              </a:rPr>
              <a:t>Non-polar</a:t>
            </a:r>
            <a:r>
              <a:rPr lang="en-US" sz="2000" dirty="0">
                <a:latin typeface="Myriad Pro" panose="020B0503030403020204" charset="0"/>
              </a:rPr>
              <a:t> </a:t>
            </a:r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compounds dissolve </a:t>
            </a:r>
            <a:r>
              <a:rPr lang="en-US" sz="2000" dirty="0">
                <a:solidFill>
                  <a:srgbClr val="C00000"/>
                </a:solidFill>
                <a:latin typeface="Myriad Pro" panose="020B0503030403020204" charset="0"/>
              </a:rPr>
              <a:t>non-polar</a:t>
            </a:r>
            <a:r>
              <a:rPr lang="en-US" sz="2000" dirty="0">
                <a:latin typeface="Myriad Pro" panose="020B0503030403020204" charset="0"/>
              </a:rPr>
              <a:t> </a:t>
            </a:r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compounds</a:t>
            </a:r>
          </a:p>
          <a:p>
            <a:endParaRPr lang="en-US" sz="2000" dirty="0">
              <a:latin typeface="Myriad Pro" panose="020B050303040302020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54435" y="5451815"/>
            <a:ext cx="6991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2"/>
                </a:solidFill>
                <a:latin typeface="Myriad Pro" panose="020B0503030403020204" charset="0"/>
              </a:rPr>
              <a:t>Polar compounds cannot dissolve non-polar compounds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920" y="4180152"/>
            <a:ext cx="2230838" cy="1673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/>
          <p:cNvSpPr txBox="1"/>
          <p:nvPr/>
        </p:nvSpPr>
        <p:spPr>
          <a:xfrm>
            <a:off x="3649798" y="1408735"/>
            <a:ext cx="3400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chemeClr val="accent2"/>
                </a:solidFill>
                <a:latin typeface="Myriad Pro" panose="020B0503030403020204" charset="0"/>
              </a:rPr>
              <a:t>Relative concept (</a:t>
            </a:r>
            <a:r>
              <a:rPr lang="zh-TW" altLang="en-US" sz="2400" b="1" dirty="0">
                <a:solidFill>
                  <a:schemeClr val="accent2"/>
                </a:solidFill>
                <a:latin typeface="Myriad Pro" panose="020B0503030403020204" charset="0"/>
              </a:rPr>
              <a:t>相對概念</a:t>
            </a:r>
            <a:r>
              <a:rPr lang="en-US" altLang="zh-TW" sz="2400" b="1" dirty="0">
                <a:solidFill>
                  <a:schemeClr val="accent2"/>
                </a:solidFill>
                <a:latin typeface="Myriad Pro" panose="020B0503030403020204" charset="0"/>
              </a:rPr>
              <a:t>)</a:t>
            </a:r>
            <a:endParaRPr lang="en-HK" sz="2400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97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7334" y="1223745"/>
            <a:ext cx="1005076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dirty="0">
                <a:solidFill>
                  <a:schemeClr val="accent2"/>
                </a:solidFill>
                <a:latin typeface="Myriad Pro" panose="020B0503030403020204" charset="0"/>
              </a:rPr>
              <a:t>Van der Waals’ forces</a:t>
            </a:r>
          </a:p>
          <a:p>
            <a:pPr marL="342900" indent="-342900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Although there are no/very little partial +</a:t>
            </a:r>
            <a:r>
              <a:rPr lang="en-HK" sz="2000" dirty="0" err="1">
                <a:solidFill>
                  <a:schemeClr val="accent2"/>
                </a:solidFill>
                <a:latin typeface="Myriad Pro" panose="020B0503030403020204" charset="0"/>
              </a:rPr>
              <a:t>ve</a:t>
            </a: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 and –</a:t>
            </a:r>
            <a:r>
              <a:rPr lang="en-HK" sz="2000" dirty="0" err="1">
                <a:solidFill>
                  <a:schemeClr val="accent2"/>
                </a:solidFill>
                <a:latin typeface="Myriad Pro" panose="020B0503030403020204" charset="0"/>
              </a:rPr>
              <a:t>ve</a:t>
            </a: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 charges in non-polar molecules</a:t>
            </a:r>
          </a:p>
          <a:p>
            <a:pPr marL="342900" indent="-342900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Van der Waals’ forces exists</a:t>
            </a:r>
            <a:endParaRPr lang="en-HK" sz="2000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7334" y="2615310"/>
            <a:ext cx="2888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How Van der Waals’ forces occur?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677334" y="3048059"/>
            <a:ext cx="5418666" cy="11713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3" name="TextBox 22"/>
          <p:cNvSpPr txBox="1"/>
          <p:nvPr/>
        </p:nvSpPr>
        <p:spPr>
          <a:xfrm>
            <a:off x="675949" y="3101073"/>
            <a:ext cx="546675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chemeClr val="accent2"/>
                </a:solidFill>
                <a:latin typeface="Myriad Pro" panose="020B0503030403020204" charset="0"/>
              </a:rPr>
              <a:t>Since electron can move around in the electron shell,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chemeClr val="accent2"/>
                </a:solidFill>
                <a:latin typeface="Myriad Pro" panose="020B0503030403020204" charset="0"/>
              </a:rPr>
              <a:t>the electrons might move closer to each other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chemeClr val="accent2"/>
                </a:solidFill>
                <a:latin typeface="Myriad Pro" panose="020B0503030403020204" charset="0"/>
              </a:rPr>
              <a:t>Leading to uneven distribution of electrons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schemeClr val="accent2"/>
                </a:solidFill>
                <a:latin typeface="Myriad Pro" panose="020B0503030403020204" charset="0"/>
              </a:rPr>
              <a:t>And resulting in temporally partial +</a:t>
            </a:r>
            <a:r>
              <a:rPr lang="en-US" sz="1600" dirty="0" err="1">
                <a:solidFill>
                  <a:schemeClr val="accent2"/>
                </a:solidFill>
                <a:latin typeface="Myriad Pro" panose="020B0503030403020204" charset="0"/>
              </a:rPr>
              <a:t>ve</a:t>
            </a:r>
            <a:r>
              <a:rPr lang="en-US" sz="1600" dirty="0">
                <a:solidFill>
                  <a:schemeClr val="accent2"/>
                </a:solidFill>
                <a:latin typeface="Myriad Pro" panose="020B0503030403020204" charset="0"/>
              </a:rPr>
              <a:t> and –</a:t>
            </a:r>
            <a:r>
              <a:rPr lang="en-US" sz="1600" dirty="0" err="1">
                <a:solidFill>
                  <a:schemeClr val="accent2"/>
                </a:solidFill>
                <a:latin typeface="Myriad Pro" panose="020B0503030403020204" charset="0"/>
              </a:rPr>
              <a:t>ve</a:t>
            </a:r>
            <a:r>
              <a:rPr lang="en-US" sz="1600" dirty="0">
                <a:solidFill>
                  <a:schemeClr val="accent2"/>
                </a:solidFill>
                <a:latin typeface="Myriad Pro" panose="020B0503030403020204" charset="0"/>
              </a:rPr>
              <a:t> charges</a:t>
            </a:r>
            <a:endParaRPr lang="en-HK" sz="1600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77334" y="155066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HK" dirty="0">
                <a:solidFill>
                  <a:srgbClr val="990000"/>
                </a:solidFill>
                <a:latin typeface="Myriad Pro" panose="020B0503030403020204"/>
              </a:rPr>
              <a:t>Intermolecular Forces</a:t>
            </a: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261" y="2615310"/>
            <a:ext cx="4777441" cy="3395952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586" y="4576681"/>
            <a:ext cx="5257800" cy="144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2078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77334" y="155066"/>
            <a:ext cx="10972800" cy="1143000"/>
          </a:xfrm>
        </p:spPr>
        <p:txBody>
          <a:bodyPr>
            <a:normAutofit/>
          </a:bodyPr>
          <a:lstStyle/>
          <a:p>
            <a:r>
              <a:rPr lang="en-HK" altLang="en-US" dirty="0">
                <a:solidFill>
                  <a:srgbClr val="990000"/>
                </a:solidFill>
                <a:latin typeface="Myriad Pro" panose="020B0503030403020204"/>
              </a:rPr>
              <a:t>Intermolecular Forces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550019"/>
            <a:ext cx="746550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dirty="0">
                <a:solidFill>
                  <a:schemeClr val="accent2"/>
                </a:solidFill>
                <a:latin typeface="Myriad Pro" panose="020B0503030403020204" charset="0"/>
              </a:rPr>
              <a:t>Alkanes series: (Example: Oil)</a:t>
            </a:r>
          </a:p>
          <a:p>
            <a:pPr marL="342900" indent="-342900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From lower to higher members, the no. of </a:t>
            </a:r>
            <a:r>
              <a:rPr lang="en-HK" sz="2000" b="1" dirty="0">
                <a:solidFill>
                  <a:srgbClr val="7030A0"/>
                </a:solidFill>
                <a:latin typeface="Myriad Pro" panose="020B0503030403020204" charset="0"/>
              </a:rPr>
              <a:t>carbon and hydrogen atoms increase</a:t>
            </a:r>
          </a:p>
          <a:p>
            <a:pPr marL="342900" indent="-342900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Therefore, the </a:t>
            </a:r>
            <a:r>
              <a:rPr lang="en-HK" sz="2000" b="1" dirty="0">
                <a:solidFill>
                  <a:srgbClr val="7030A0"/>
                </a:solidFill>
                <a:latin typeface="Myriad Pro" panose="020B0503030403020204" charset="0"/>
              </a:rPr>
              <a:t>molecular size will also increase</a:t>
            </a:r>
          </a:p>
          <a:p>
            <a:pPr marL="342900" indent="-342900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And, the </a:t>
            </a:r>
            <a:r>
              <a:rPr lang="en-HK" sz="2000" b="1" dirty="0">
                <a:solidFill>
                  <a:srgbClr val="7030A0"/>
                </a:solidFill>
                <a:latin typeface="Myriad Pro" panose="020B0503030403020204" charset="0"/>
              </a:rPr>
              <a:t>van der Waals’ forces </a:t>
            </a: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between the molecules increase accordingly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908580" y="3252651"/>
            <a:ext cx="7628624" cy="2614388"/>
            <a:chOff x="981164" y="3028332"/>
            <a:chExt cx="8868668" cy="3298040"/>
          </a:xfrm>
        </p:grpSpPr>
        <p:sp>
          <p:nvSpPr>
            <p:cNvPr id="7" name="Rounded Rectangle 6"/>
            <p:cNvSpPr/>
            <p:nvPr/>
          </p:nvSpPr>
          <p:spPr>
            <a:xfrm>
              <a:off x="1654987" y="3053273"/>
              <a:ext cx="7667436" cy="505034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81669" y="3028332"/>
              <a:ext cx="5051957" cy="504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2000" b="1" dirty="0">
                  <a:solidFill>
                    <a:schemeClr val="accent2"/>
                  </a:solidFill>
                  <a:latin typeface="Myriad Pro" panose="020B0503030403020204" charset="0"/>
                </a:rPr>
                <a:t>Stronger the van der Waals’ forces</a:t>
              </a: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981164" y="4812104"/>
              <a:ext cx="2161086" cy="505454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HK" sz="2000" b="1" dirty="0">
                  <a:solidFill>
                    <a:schemeClr val="accent2"/>
                  </a:solidFill>
                  <a:latin typeface="Myriad Pro" panose="020B0503030403020204" charset="0"/>
                </a:rPr>
                <a:t>Boiling point</a:t>
              </a: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3360443" y="4801259"/>
              <a:ext cx="2263697" cy="505034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HK" sz="2000" b="1" dirty="0">
                  <a:solidFill>
                    <a:schemeClr val="accent2"/>
                  </a:solidFill>
                  <a:latin typeface="Myriad Pro" panose="020B0503030403020204" charset="0"/>
                </a:rPr>
                <a:t>Melting point</a:t>
              </a: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5925841" y="4812944"/>
              <a:ext cx="1660294" cy="505034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HK" sz="2000" b="1" dirty="0">
                  <a:solidFill>
                    <a:schemeClr val="accent2"/>
                  </a:solidFill>
                  <a:latin typeface="Myriad Pro" panose="020B0503030403020204" charset="0"/>
                </a:rPr>
                <a:t>Density</a:t>
              </a: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8189538" y="4812943"/>
              <a:ext cx="1660294" cy="505034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HK" sz="2000" b="1" dirty="0">
                  <a:solidFill>
                    <a:schemeClr val="accent2"/>
                  </a:solidFill>
                  <a:latin typeface="Myriad Pro" panose="020B0503030403020204" charset="0"/>
                </a:rPr>
                <a:t>Viscosity</a:t>
              </a:r>
            </a:p>
          </p:txBody>
        </p:sp>
        <p:sp>
          <p:nvSpPr>
            <p:cNvPr id="12" name="Down Arrow 11"/>
            <p:cNvSpPr/>
            <p:nvPr/>
          </p:nvSpPr>
          <p:spPr>
            <a:xfrm>
              <a:off x="1807244" y="3882155"/>
              <a:ext cx="554389" cy="738127"/>
            </a:xfrm>
            <a:prstGeom prst="downArrow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3" name="Down Arrow 12"/>
            <p:cNvSpPr/>
            <p:nvPr/>
          </p:nvSpPr>
          <p:spPr>
            <a:xfrm>
              <a:off x="4218258" y="3875432"/>
              <a:ext cx="554389" cy="738127"/>
            </a:xfrm>
            <a:prstGeom prst="downArrow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" name="Down Arrow 13"/>
            <p:cNvSpPr/>
            <p:nvPr/>
          </p:nvSpPr>
          <p:spPr>
            <a:xfrm>
              <a:off x="6481955" y="3870239"/>
              <a:ext cx="554389" cy="738127"/>
            </a:xfrm>
            <a:prstGeom prst="downArrow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" name="Down Arrow 14"/>
            <p:cNvSpPr/>
            <p:nvPr/>
          </p:nvSpPr>
          <p:spPr>
            <a:xfrm>
              <a:off x="8742489" y="3850029"/>
              <a:ext cx="554389" cy="738127"/>
            </a:xfrm>
            <a:prstGeom prst="downArrow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795712" y="4018095"/>
              <a:ext cx="1422547" cy="504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2000" b="1" dirty="0">
                  <a:solidFill>
                    <a:srgbClr val="FF0000"/>
                  </a:solidFill>
                  <a:latin typeface="Myriad Pro" panose="020B0503030403020204" charset="0"/>
                </a:rPr>
                <a:t>Increase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070851" y="4018095"/>
              <a:ext cx="1403051" cy="504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2000" b="1" dirty="0">
                  <a:solidFill>
                    <a:srgbClr val="FF0000"/>
                  </a:solidFill>
                  <a:latin typeface="Myriad Pro" panose="020B0503030403020204" charset="0"/>
                </a:rPr>
                <a:t>Increase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38058" y="4018213"/>
              <a:ext cx="1407593" cy="504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2000" b="1" dirty="0">
                  <a:solidFill>
                    <a:srgbClr val="FF0000"/>
                  </a:solidFill>
                  <a:latin typeface="Myriad Pro" panose="020B0503030403020204" charset="0"/>
                </a:rPr>
                <a:t>Increase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151644" y="5607670"/>
              <a:ext cx="8698188" cy="71870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HK" sz="2000" b="1" dirty="0">
                  <a:solidFill>
                    <a:srgbClr val="7030A0"/>
                  </a:solidFill>
                  <a:latin typeface="Myriad Pro" panose="020B0503030403020204" charset="0"/>
                </a:rPr>
                <a:t>Alkanes (nonpolar) </a:t>
              </a:r>
              <a:r>
                <a:rPr lang="en-HK" sz="2000" b="1" dirty="0">
                  <a:solidFill>
                    <a:schemeClr val="accent2"/>
                  </a:solidFill>
                  <a:latin typeface="Myriad Pro" panose="020B0503030403020204" charset="0"/>
                </a:rPr>
                <a:t>are insoluble in </a:t>
              </a:r>
              <a:r>
                <a:rPr lang="en-HK" sz="2000" b="1" dirty="0">
                  <a:solidFill>
                    <a:schemeClr val="accent6">
                      <a:lumMod val="75000"/>
                    </a:schemeClr>
                  </a:solidFill>
                  <a:latin typeface="Myriad Pro" panose="020B0503030403020204" charset="0"/>
                </a:rPr>
                <a:t>water (polar) </a:t>
              </a:r>
              <a:r>
                <a:rPr lang="en-HK" sz="2000" b="1" dirty="0">
                  <a:solidFill>
                    <a:schemeClr val="accent2"/>
                  </a:solidFill>
                  <a:latin typeface="Myriad Pro" panose="020B0503030403020204" charset="0"/>
                </a:rPr>
                <a:t>and less dense than water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402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313035" y="1612146"/>
            <a:ext cx="7169114" cy="346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HK" sz="3000" b="1" dirty="0">
                <a:solidFill>
                  <a:schemeClr val="accent2"/>
                </a:solidFill>
                <a:latin typeface="Myriad Pro" panose="020B0503030403020204" charset="0"/>
              </a:rPr>
              <a:t>After introducing: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HK" sz="3000" b="1" dirty="0">
                <a:solidFill>
                  <a:schemeClr val="accent2"/>
                </a:solidFill>
                <a:latin typeface="Myriad Pro" panose="020B0503030403020204" charset="0"/>
              </a:rPr>
              <a:t>Functional groups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HK" sz="3000" b="1" dirty="0">
                <a:solidFill>
                  <a:schemeClr val="accent2"/>
                </a:solidFill>
                <a:latin typeface="Myriad Pro" panose="020B0503030403020204" charset="0"/>
              </a:rPr>
              <a:t>Polarity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HK" sz="3000" b="1" dirty="0">
                <a:solidFill>
                  <a:schemeClr val="accent2"/>
                </a:solidFill>
                <a:latin typeface="Myriad Pro" panose="020B0503030403020204" charset="0"/>
              </a:rPr>
              <a:t>Van der Waals’ forces</a:t>
            </a:r>
          </a:p>
          <a:p>
            <a:pPr>
              <a:lnSpc>
                <a:spcPct val="150000"/>
              </a:lnSpc>
            </a:pPr>
            <a:r>
              <a:rPr lang="en-HK" sz="3000" dirty="0">
                <a:solidFill>
                  <a:schemeClr val="accent2"/>
                </a:solidFill>
                <a:latin typeface="Myriad Pro" panose="020B0503030403020204" charset="0"/>
              </a:rPr>
              <a:t>We can move to …… </a:t>
            </a:r>
            <a:r>
              <a:rPr lang="en-HK" sz="3000" dirty="0">
                <a:solidFill>
                  <a:srgbClr val="990000"/>
                </a:solidFill>
                <a:latin typeface="Myriad Pro" panose="020B0503030403020204" charset="0"/>
              </a:rPr>
              <a:t>Organic Substances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13853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HK" dirty="0">
                <a:solidFill>
                  <a:srgbClr val="990000"/>
                </a:solidFill>
                <a:latin typeface="Myriad Pro" panose="020B0503030403020204"/>
              </a:rPr>
              <a:t>Important Organic Substances</a:t>
            </a:r>
          </a:p>
        </p:txBody>
      </p:sp>
    </p:spTree>
    <p:extLst>
      <p:ext uri="{BB962C8B-B14F-4D97-AF65-F5344CB8AC3E}">
        <p14:creationId xmlns:p14="http://schemas.microsoft.com/office/powerpoint/2010/main" val="1944336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674EA0A0-69F7-4F7B-A5C1-C6821E5917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45112" y="2272010"/>
            <a:ext cx="7766936" cy="1646302"/>
          </a:xfrm>
        </p:spPr>
        <p:txBody>
          <a:bodyPr>
            <a:normAutofit/>
          </a:bodyPr>
          <a:lstStyle/>
          <a:p>
            <a:pPr algn="r"/>
            <a:r>
              <a:rPr lang="en-HK" sz="4400" b="1" dirty="0">
                <a:solidFill>
                  <a:schemeClr val="accent2"/>
                </a:solidFill>
                <a:latin typeface="Myriad Pro" panose="020B0503030403020204" charset="0"/>
                <a:ea typeface="+mn-ea"/>
                <a:cs typeface="+mn-cs"/>
              </a:rPr>
              <a:t>Unit 2</a:t>
            </a:r>
            <a:br>
              <a:rPr lang="en-HK" sz="4400" b="1" dirty="0">
                <a:solidFill>
                  <a:schemeClr val="accent2"/>
                </a:solidFill>
                <a:latin typeface="Myriad Pro" panose="020B0503030403020204" charset="0"/>
                <a:ea typeface="+mn-ea"/>
                <a:cs typeface="+mn-cs"/>
              </a:rPr>
            </a:br>
            <a:r>
              <a:rPr lang="en-HK" sz="4400" b="1" dirty="0">
                <a:solidFill>
                  <a:schemeClr val="accent2"/>
                </a:solidFill>
                <a:latin typeface="Myriad Pro" panose="020B0503030403020204" charset="0"/>
                <a:ea typeface="+mn-ea"/>
                <a:cs typeface="+mn-cs"/>
              </a:rPr>
              <a:t>The Origin of Cosmetics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E224C841-CF5A-4A01-A2C4-D555BC18A3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9605" y="3918312"/>
            <a:ext cx="7766936" cy="1096899"/>
          </a:xfrm>
        </p:spPr>
        <p:txBody>
          <a:bodyPr/>
          <a:lstStyle/>
          <a:p>
            <a:r>
              <a:rPr lang="en-HK" dirty="0">
                <a:solidFill>
                  <a:srgbClr val="990000"/>
                </a:solidFill>
              </a:rPr>
              <a:t>Module: Beauty and The Skin</a:t>
            </a:r>
          </a:p>
        </p:txBody>
      </p:sp>
    </p:spTree>
    <p:extLst>
      <p:ext uri="{BB962C8B-B14F-4D97-AF65-F5344CB8AC3E}">
        <p14:creationId xmlns:p14="http://schemas.microsoft.com/office/powerpoint/2010/main" val="28967091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457199" y="1427356"/>
            <a:ext cx="9165771" cy="14247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138534"/>
            <a:ext cx="10972800" cy="1143000"/>
          </a:xfrm>
        </p:spPr>
        <p:txBody>
          <a:bodyPr>
            <a:normAutofit/>
          </a:bodyPr>
          <a:lstStyle/>
          <a:p>
            <a:r>
              <a:rPr lang="en-HK" altLang="en-US" dirty="0">
                <a:latin typeface="Myriad Pro" panose="020B0503030403020204"/>
              </a:rPr>
              <a:t>Important Organic Substances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334" y="1517805"/>
            <a:ext cx="88224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HK" sz="2400" b="1" dirty="0">
                <a:solidFill>
                  <a:schemeClr val="accent2"/>
                </a:solidFill>
                <a:latin typeface="Myriad Pro" panose="020B0503030403020204" charset="0"/>
              </a:rPr>
              <a:t>Organic compounds exist everywhere in the world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HK" sz="2400" b="1" dirty="0">
                <a:solidFill>
                  <a:schemeClr val="accent2"/>
                </a:solidFill>
                <a:latin typeface="Myriad Pro" panose="020B0503030403020204" charset="0"/>
              </a:rPr>
              <a:t>Humans have developed many useful organic compounds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HK" sz="2400" b="1" dirty="0">
                <a:solidFill>
                  <a:schemeClr val="accent2"/>
                </a:solidFill>
                <a:latin typeface="Myriad Pro" panose="020B0503030403020204" charset="0"/>
              </a:rPr>
              <a:t>In our daily lives, we often use them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7334" y="3044283"/>
            <a:ext cx="1111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dirty="0">
                <a:solidFill>
                  <a:schemeClr val="accent2"/>
                </a:solidFill>
                <a:latin typeface="Myriad Pro" panose="020B0503030403020204" charset="0"/>
              </a:rPr>
              <a:t>For example: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5933" y="4342249"/>
            <a:ext cx="1356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Detergents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446253" y="3121792"/>
            <a:ext cx="9419814" cy="3034788"/>
            <a:chOff x="457200" y="3424408"/>
            <a:chExt cx="9419814" cy="3034788"/>
          </a:xfrm>
          <a:effectLst>
            <a:glow rad="139700">
              <a:schemeClr val="accent3">
                <a:satMod val="175000"/>
                <a:alpha val="40000"/>
              </a:schemeClr>
            </a:glow>
          </a:effectLst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/>
            <a:srcRect l="36854" r="41867" b="23409"/>
            <a:stretch/>
          </p:blipFill>
          <p:spPr>
            <a:xfrm>
              <a:off x="4077148" y="3984703"/>
              <a:ext cx="2022438" cy="1755697"/>
            </a:xfrm>
            <a:prstGeom prst="rect">
              <a:avLst/>
            </a:prstGeom>
          </p:spPr>
        </p:pic>
        <p:pic>
          <p:nvPicPr>
            <p:cNvPr id="18434" name="Picture 2" descr="Free Person in White Crew Neck T-shirt Holding Bar Soap Stock Photo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67" t="35953" b="18870"/>
            <a:stretch/>
          </p:blipFill>
          <p:spPr bwMode="auto">
            <a:xfrm>
              <a:off x="457200" y="4130937"/>
              <a:ext cx="1753496" cy="14484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36" name="Picture 4" descr="Free Close up of Shampoo and Conditioner Stock Photo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250" r="26660" b="2156"/>
            <a:stretch/>
          </p:blipFill>
          <p:spPr bwMode="auto">
            <a:xfrm>
              <a:off x="2817683" y="3424408"/>
              <a:ext cx="851340" cy="240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38" name="Picture 6" descr="Free A Person Washing a Plate  Stock Photo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77" r="23756" b="26701"/>
            <a:stretch/>
          </p:blipFill>
          <p:spPr bwMode="auto">
            <a:xfrm>
              <a:off x="6598130" y="3993139"/>
              <a:ext cx="1354058" cy="1740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0" name="Picture 8" descr="Free Close Up Shot of White Bottle Stock Photo"/>
            <p:cNvPicPr>
              <a:picLocks noChangeAspect="1" noChangeArrowheads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138" t="16514" r="18416" b="30576"/>
            <a:stretch/>
          </p:blipFill>
          <p:spPr bwMode="auto">
            <a:xfrm>
              <a:off x="8559912" y="3557431"/>
              <a:ext cx="952078" cy="2214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677334" y="5771567"/>
              <a:ext cx="17534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Hand Soap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712001" y="5918483"/>
              <a:ext cx="17534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Shampoo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503797" y="5812865"/>
              <a:ext cx="16613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Dish-washing detergent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392512" y="5812865"/>
              <a:ext cx="1484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Body wash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684135" y="5674365"/>
              <a:ext cx="1484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accent2"/>
                  </a:solidFill>
                  <a:latin typeface="Myriad Pro" panose="020B0503030403020204" charset="0"/>
                </a:rPr>
                <a:t>Laundry powder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47142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26322" y="1325217"/>
            <a:ext cx="343746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400" b="1" dirty="0">
                <a:solidFill>
                  <a:schemeClr val="accent2"/>
                </a:solidFill>
                <a:latin typeface="Myriad Pro" panose="020B0503030403020204" charset="0"/>
              </a:rPr>
              <a:t>Detergents: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For object-washing: Dishes, furniture, cars, window and floor etc.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For body-washing: Bathing, hand-cleaning, hair-cleaning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91812" y="1455742"/>
            <a:ext cx="36381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400" b="1" dirty="0">
                <a:solidFill>
                  <a:schemeClr val="accent2"/>
                </a:solidFill>
                <a:latin typeface="Myriad Pro" panose="020B0503030403020204" charset="0"/>
              </a:rPr>
              <a:t>Skin cleansing cosmetic: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Designed for facial cleansing </a:t>
            </a:r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But the cleansing mechanism is very similar to detergents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795" y="1189011"/>
            <a:ext cx="2438741" cy="2438741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013636" y="3723687"/>
            <a:ext cx="3567291" cy="2163427"/>
            <a:chOff x="826322" y="3839757"/>
            <a:chExt cx="3885473" cy="2549980"/>
          </a:xfrm>
        </p:grpSpPr>
        <p:pic>
          <p:nvPicPr>
            <p:cNvPr id="13" name="Picture 6" descr="Free A Person Washing a Plate  Stock Photo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77" r="23756" b="26701"/>
            <a:stretch/>
          </p:blipFill>
          <p:spPr bwMode="auto">
            <a:xfrm>
              <a:off x="1202984" y="3839757"/>
              <a:ext cx="1242212" cy="15963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Free Person in White Crew Neck T-shirt Holding Bar Soap Stock Photo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358" t="35953" b="23971"/>
            <a:stretch/>
          </p:blipFill>
          <p:spPr bwMode="auto">
            <a:xfrm>
              <a:off x="826322" y="5104808"/>
              <a:ext cx="1595522" cy="1284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506" name="Picture 2" descr="Free Person cleaning a Black Car Stock Photo"/>
            <p:cNvPicPr>
              <a:picLocks noChangeAspect="1" noChangeArrowheads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2802" y="4814937"/>
              <a:ext cx="1049867" cy="157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508" name="Picture 4" descr="Free Woman Getting Her Hair Shampoo Stock Photo"/>
            <p:cNvPicPr>
              <a:picLocks noChangeAspect="1" noChangeArrowheads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1068" y="4588647"/>
              <a:ext cx="1200727" cy="18010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oup 4"/>
          <p:cNvGrpSpPr/>
          <p:nvPr/>
        </p:nvGrpSpPr>
        <p:grpSpPr>
          <a:xfrm>
            <a:off x="7699449" y="4147214"/>
            <a:ext cx="3730551" cy="1739900"/>
            <a:chOff x="7129681" y="3749292"/>
            <a:chExt cx="3730551" cy="1739900"/>
          </a:xfrm>
        </p:grpSpPr>
        <p:pic>
          <p:nvPicPr>
            <p:cNvPr id="21510" name="Picture 6" descr="Free Woman Washing Face with Foam Stock Photo"/>
            <p:cNvPicPr>
              <a:picLocks noChangeAspect="1" noChangeArrowheads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9681" y="3749292"/>
              <a:ext cx="1159933" cy="1739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512" name="Picture 8" descr="Free Man with Dreadlocks Washing his Face at Sink Stock Photo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67" t="23111" r="17400" b="21600"/>
            <a:stretch/>
          </p:blipFill>
          <p:spPr bwMode="auto">
            <a:xfrm>
              <a:off x="8289614" y="3991536"/>
              <a:ext cx="1295401" cy="14976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514" name="Picture 10" descr="Free Man in Blue Crew Neck Shirt Washing His Face Stock Photo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33" t="8177" r="18734" b="30489"/>
            <a:stretch/>
          </p:blipFill>
          <p:spPr bwMode="auto">
            <a:xfrm>
              <a:off x="9615632" y="3910563"/>
              <a:ext cx="1244600" cy="1578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Title 1"/>
          <p:cNvSpPr txBox="1">
            <a:spLocks/>
          </p:cNvSpPr>
          <p:nvPr/>
        </p:nvSpPr>
        <p:spPr>
          <a:xfrm>
            <a:off x="457200" y="13853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HK">
                <a:latin typeface="Myriad Pro" panose="020B0503030403020204"/>
              </a:rPr>
              <a:t>Important Organic Substances</a:t>
            </a:r>
          </a:p>
        </p:txBody>
      </p:sp>
    </p:spTree>
    <p:extLst>
      <p:ext uri="{BB962C8B-B14F-4D97-AF65-F5344CB8AC3E}">
        <p14:creationId xmlns:p14="http://schemas.microsoft.com/office/powerpoint/2010/main" val="9733644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91089" y="1189239"/>
            <a:ext cx="23358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Types of detergents: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039147" y="1865889"/>
            <a:ext cx="5390853" cy="3892958"/>
            <a:chOff x="6039148" y="1731665"/>
            <a:chExt cx="5390853" cy="3892958"/>
          </a:xfrm>
        </p:grpSpPr>
        <p:sp>
          <p:nvSpPr>
            <p:cNvPr id="13" name="Rounded Rectangle 12"/>
            <p:cNvSpPr/>
            <p:nvPr/>
          </p:nvSpPr>
          <p:spPr>
            <a:xfrm>
              <a:off x="6039149" y="1731665"/>
              <a:ext cx="5390852" cy="3892958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526938" y="1924421"/>
              <a:ext cx="24336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HK" sz="2400" b="1" u="sng" dirty="0">
                  <a:solidFill>
                    <a:schemeClr val="accent2"/>
                  </a:solidFill>
                  <a:latin typeface="Myriad Pro" panose="020B0503030403020204" charset="0"/>
                </a:rPr>
                <a:t>Soap-less detergents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39148" y="2392063"/>
              <a:ext cx="5369099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en-HK" sz="2000" dirty="0">
                  <a:solidFill>
                    <a:schemeClr val="accent2"/>
                  </a:solidFill>
                  <a:latin typeface="Myriad Pro" panose="020B0503030403020204" charset="0"/>
                </a:rPr>
                <a:t>Made from petroleum</a:t>
              </a: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en-HK" sz="2000" dirty="0">
                  <a:solidFill>
                    <a:schemeClr val="accent2"/>
                  </a:solidFill>
                  <a:latin typeface="Myriad Pro" panose="020B0503030403020204" charset="0"/>
                </a:rPr>
                <a:t>Which consists of hydrocarbon compounds</a:t>
              </a: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en-HK" sz="2000" dirty="0">
                  <a:solidFill>
                    <a:schemeClr val="accent2"/>
                  </a:solidFill>
                  <a:latin typeface="Myriad Pro" panose="020B0503030403020204" charset="0"/>
                </a:rPr>
                <a:t>By a series of chemical reactions</a:t>
              </a: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en-HK" sz="2000" dirty="0">
                  <a:solidFill>
                    <a:schemeClr val="accent2"/>
                  </a:solidFill>
                  <a:latin typeface="Myriad Pro" panose="020B0503030403020204" charset="0"/>
                </a:rPr>
                <a:t>To form the </a:t>
              </a:r>
              <a:r>
                <a:rPr lang="en-HK" sz="2000" dirty="0" err="1">
                  <a:solidFill>
                    <a:schemeClr val="accent2"/>
                  </a:solidFill>
                  <a:latin typeface="Myriad Pro" panose="020B0503030403020204" charset="0"/>
                </a:rPr>
                <a:t>soapless</a:t>
              </a:r>
              <a:r>
                <a:rPr lang="en-HK" sz="2000" dirty="0">
                  <a:solidFill>
                    <a:schemeClr val="accent2"/>
                  </a:solidFill>
                  <a:latin typeface="Myriad Pro" panose="020B0503030403020204" charset="0"/>
                </a:rPr>
                <a:t> detergents</a:t>
              </a:r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2"/>
            <a:srcRect l="11093" r="9558"/>
            <a:stretch/>
          </p:blipFill>
          <p:spPr>
            <a:xfrm>
              <a:off x="6453963" y="3885648"/>
              <a:ext cx="4710224" cy="1024975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7526938" y="5119073"/>
              <a:ext cx="2888867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>
                  <a:solidFill>
                    <a:srgbClr val="424242"/>
                  </a:solidFill>
                  <a:latin typeface="Neue Helvetica W01"/>
                </a:rPr>
                <a:t>Source: </a:t>
              </a:r>
              <a:r>
                <a:rPr lang="en-US" sz="1100" dirty="0">
                  <a:solidFill>
                    <a:srgbClr val="424242"/>
                  </a:solidFill>
                  <a:latin typeface="Neue Helvetica W01"/>
                  <a:hlinkClick r:id="rId3"/>
                </a:rPr>
                <a:t>Chemistry 2e </a:t>
              </a:r>
              <a:r>
                <a:rPr lang="en-US" sz="1100" dirty="0">
                  <a:solidFill>
                    <a:srgbClr val="424242"/>
                  </a:solidFill>
                  <a:latin typeface="Neue Helvetica W01"/>
                </a:rPr>
                <a:t>/ </a:t>
              </a:r>
              <a:r>
                <a:rPr lang="en-US" sz="1100" dirty="0" err="1">
                  <a:solidFill>
                    <a:srgbClr val="424242"/>
                  </a:solidFill>
                  <a:latin typeface="Neue Helvetica W01"/>
                </a:rPr>
                <a:t>OpenStax</a:t>
              </a:r>
              <a:r>
                <a:rPr lang="en-US" sz="1100" dirty="0">
                  <a:solidFill>
                    <a:srgbClr val="424242"/>
                  </a:solidFill>
                  <a:latin typeface="Neue Helvetica W01"/>
                </a:rPr>
                <a:t> / </a:t>
              </a:r>
              <a:r>
                <a:rPr lang="en-US" sz="1100" dirty="0">
                  <a:solidFill>
                    <a:srgbClr val="424242"/>
                  </a:solidFill>
                  <a:latin typeface="Neue Helvetica W01"/>
                  <a:hlinkClick r:id="rId4"/>
                </a:rPr>
                <a:t>CC BY 4.0</a:t>
              </a:r>
              <a:r>
                <a:rPr lang="en-US" sz="1100" dirty="0">
                  <a:solidFill>
                    <a:srgbClr val="424242"/>
                  </a:solidFill>
                  <a:latin typeface="Neue Helvetica W01"/>
                </a:rPr>
                <a:t> </a:t>
              </a:r>
              <a:endParaRPr lang="en-US" sz="1100" dirty="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40034" y="1865889"/>
            <a:ext cx="5203565" cy="3892958"/>
            <a:chOff x="232154" y="1731665"/>
            <a:chExt cx="5203565" cy="3892958"/>
          </a:xfrm>
        </p:grpSpPr>
        <p:sp>
          <p:nvSpPr>
            <p:cNvPr id="12" name="Rounded Rectangle 11"/>
            <p:cNvSpPr/>
            <p:nvPr/>
          </p:nvSpPr>
          <p:spPr>
            <a:xfrm>
              <a:off x="232154" y="1731665"/>
              <a:ext cx="4970033" cy="3892958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211775" y="1930399"/>
              <a:ext cx="8178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HK" sz="2400" b="1" u="sng" dirty="0">
                  <a:solidFill>
                    <a:schemeClr val="accent2"/>
                  </a:solidFill>
                  <a:latin typeface="Myriad Pro" panose="020B0503030403020204" charset="0"/>
                </a:rPr>
                <a:t>Soaps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5557" y="2392063"/>
              <a:ext cx="5040162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en-HK" sz="2000" dirty="0">
                  <a:solidFill>
                    <a:schemeClr val="accent2"/>
                  </a:solidFill>
                  <a:latin typeface="Myriad Pro" panose="020B0503030403020204" charset="0"/>
                </a:rPr>
                <a:t>Made from animal fats or plant oils</a:t>
              </a: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en-HK" sz="2000" dirty="0">
                  <a:solidFill>
                    <a:schemeClr val="accent2"/>
                  </a:solidFill>
                  <a:latin typeface="Myriad Pro" panose="020B0503030403020204" charset="0"/>
                </a:rPr>
                <a:t>Which consist of fatty acids</a:t>
              </a: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en-HK" sz="2000" dirty="0">
                  <a:solidFill>
                    <a:schemeClr val="accent2"/>
                  </a:solidFill>
                  <a:latin typeface="Myriad Pro" panose="020B0503030403020204" charset="0"/>
                </a:rPr>
                <a:t>By the reaction of fatty acids with alkali</a:t>
              </a:r>
            </a:p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en-HK" sz="2000" dirty="0">
                  <a:solidFill>
                    <a:schemeClr val="accent2"/>
                  </a:solidFill>
                  <a:latin typeface="Myriad Pro" panose="020B0503030403020204" charset="0"/>
                </a:rPr>
                <a:t>To form the soaps</a:t>
              </a: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3325" y="3885648"/>
              <a:ext cx="4827690" cy="1156251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1268314" y="5136996"/>
              <a:ext cx="2811596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>
                  <a:solidFill>
                    <a:srgbClr val="424242"/>
                  </a:solidFill>
                  <a:latin typeface="Neue Helvetica W01"/>
                </a:rPr>
                <a:t>Source: </a:t>
              </a:r>
              <a:r>
                <a:rPr lang="en-US" sz="1100" dirty="0">
                  <a:solidFill>
                    <a:srgbClr val="424242"/>
                  </a:solidFill>
                  <a:latin typeface="Neue Helvetica W01"/>
                  <a:hlinkClick r:id="rId3"/>
                </a:rPr>
                <a:t>Chemistry 2e </a:t>
              </a:r>
              <a:r>
                <a:rPr lang="en-US" sz="1100" dirty="0">
                  <a:solidFill>
                    <a:srgbClr val="424242"/>
                  </a:solidFill>
                  <a:latin typeface="Neue Helvetica W01"/>
                </a:rPr>
                <a:t>/ </a:t>
              </a:r>
              <a:r>
                <a:rPr lang="en-US" sz="1100" dirty="0" err="1">
                  <a:solidFill>
                    <a:srgbClr val="424242"/>
                  </a:solidFill>
                  <a:latin typeface="Neue Helvetica W01"/>
                </a:rPr>
                <a:t>OpenStax</a:t>
              </a:r>
              <a:r>
                <a:rPr lang="en-US" sz="1100" dirty="0">
                  <a:solidFill>
                    <a:srgbClr val="424242"/>
                  </a:solidFill>
                  <a:latin typeface="Neue Helvetica W01"/>
                </a:rPr>
                <a:t> / </a:t>
              </a:r>
              <a:r>
                <a:rPr lang="en-US" sz="1100" dirty="0">
                  <a:solidFill>
                    <a:srgbClr val="424242"/>
                  </a:solidFill>
                  <a:latin typeface="Neue Helvetica W01"/>
                  <a:hlinkClick r:id="rId4"/>
                </a:rPr>
                <a:t>CC BY 4.0</a:t>
              </a:r>
              <a:r>
                <a:rPr lang="en-US" sz="1100" dirty="0">
                  <a:solidFill>
                    <a:srgbClr val="424242"/>
                  </a:solidFill>
                  <a:latin typeface="Neue Helvetica W01"/>
                </a:rPr>
                <a:t> </a:t>
              </a:r>
              <a:endParaRPr lang="en-US" sz="1100" dirty="0"/>
            </a:p>
          </p:txBody>
        </p:sp>
      </p:grpSp>
      <p:sp>
        <p:nvSpPr>
          <p:cNvPr id="16" name="Title 1"/>
          <p:cNvSpPr txBox="1">
            <a:spLocks/>
          </p:cNvSpPr>
          <p:nvPr/>
        </p:nvSpPr>
        <p:spPr>
          <a:xfrm>
            <a:off x="457200" y="13853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HK">
                <a:latin typeface="Myriad Pro" panose="020B0503030403020204"/>
              </a:rPr>
              <a:t>Important Organic Substances</a:t>
            </a:r>
          </a:p>
        </p:txBody>
      </p:sp>
    </p:spTree>
    <p:extLst>
      <p:ext uri="{BB962C8B-B14F-4D97-AF65-F5344CB8AC3E}">
        <p14:creationId xmlns:p14="http://schemas.microsoft.com/office/powerpoint/2010/main" val="11703846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/>
          <p:cNvSpPr/>
          <p:nvPr/>
        </p:nvSpPr>
        <p:spPr>
          <a:xfrm>
            <a:off x="9453990" y="1075544"/>
            <a:ext cx="2650644" cy="123566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969512" y="1926838"/>
            <a:ext cx="1215483" cy="123566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52439" y="1465173"/>
            <a:ext cx="4273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Structure of soap particles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3091" y="4212151"/>
            <a:ext cx="6454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HK" sz="2200" dirty="0">
                <a:solidFill>
                  <a:srgbClr val="7030A0"/>
                </a:solidFill>
                <a:latin typeface="Myriad Pro" panose="020B0503030403020204" charset="0"/>
              </a:rPr>
              <a:t>A hydrophilic head </a:t>
            </a:r>
            <a:r>
              <a:rPr lang="en-HK" sz="2200" dirty="0">
                <a:solidFill>
                  <a:schemeClr val="accent2"/>
                </a:solidFill>
                <a:latin typeface="Myriad Pro" panose="020B0503030403020204" charset="0"/>
              </a:rPr>
              <a:t>(usually is an ionic group with charges)</a:t>
            </a:r>
          </a:p>
          <a:p>
            <a:pPr marL="342900" indent="-342900">
              <a:buAutoNum type="arabicPeriod"/>
            </a:pPr>
            <a:r>
              <a:rPr lang="en-HK" sz="2200" dirty="0">
                <a:solidFill>
                  <a:srgbClr val="0070C0"/>
                </a:solidFill>
                <a:latin typeface="Myriad Pro" panose="020B0503030403020204" charset="0"/>
              </a:rPr>
              <a:t>A hydrophobic tail </a:t>
            </a:r>
            <a:r>
              <a:rPr lang="en-HK" sz="2200" dirty="0">
                <a:solidFill>
                  <a:schemeClr val="accent2"/>
                </a:solidFill>
                <a:latin typeface="Myriad Pro" panose="020B0503030403020204" charset="0"/>
              </a:rPr>
              <a:t>(usually is a long chain of hydrocarbon, alkanes)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504879" y="5166583"/>
            <a:ext cx="3705095" cy="101484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sz="2200" dirty="0">
                <a:solidFill>
                  <a:schemeClr val="accent2"/>
                </a:solidFill>
                <a:latin typeface="Myriad Pro" panose="020B0503030403020204" charset="0"/>
              </a:rPr>
              <a:t>Hydrophilic = water-loving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620057" y="5182642"/>
            <a:ext cx="3705095" cy="1014849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sz="2200" dirty="0">
                <a:solidFill>
                  <a:schemeClr val="accent2"/>
                </a:solidFill>
                <a:latin typeface="Myriad Pro" panose="020B0503030403020204" charset="0"/>
              </a:rPr>
              <a:t>Hydrophobic = water-hating</a:t>
            </a:r>
          </a:p>
        </p:txBody>
      </p:sp>
      <p:sp>
        <p:nvSpPr>
          <p:cNvPr id="12" name="Left Brace 11"/>
          <p:cNvSpPr/>
          <p:nvPr/>
        </p:nvSpPr>
        <p:spPr>
          <a:xfrm rot="16200000">
            <a:off x="4328652" y="878874"/>
            <a:ext cx="287906" cy="4993814"/>
          </a:xfrm>
          <a:prstGeom prst="leftBrac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13" name="Left Brace 12"/>
          <p:cNvSpPr/>
          <p:nvPr/>
        </p:nvSpPr>
        <p:spPr>
          <a:xfrm rot="16200000">
            <a:off x="7745964" y="2450553"/>
            <a:ext cx="287906" cy="1840810"/>
          </a:xfrm>
          <a:prstGeom prst="leftBrac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968056"/>
              </p:ext>
            </p:extLst>
          </p:nvPr>
        </p:nvGraphicFramePr>
        <p:xfrm>
          <a:off x="1740966" y="2077462"/>
          <a:ext cx="7167932" cy="108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PerkinElmer.ChemDrawJS.OleClipboard.DataObject.OleDataObject" r:id="rId3" imgW="3062630" imgH="463906" progId="ChemDrawJS">
                  <p:embed/>
                </p:oleObj>
              </mc:Choice>
              <mc:Fallback>
                <p:oleObj name="PerkinElmer.ChemDrawJS.OleClipboard.DataObject.OleDataObject" r:id="rId3" imgW="3062630" imgH="463906" progId="ChemDrawJS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40966" y="2077462"/>
                        <a:ext cx="7167932" cy="1085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Arrow Connector 15"/>
          <p:cNvCxnSpPr/>
          <p:nvPr/>
        </p:nvCxnSpPr>
        <p:spPr>
          <a:xfrm flipH="1">
            <a:off x="8040029" y="1639229"/>
            <a:ext cx="1326995" cy="579864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9547012" y="1234340"/>
            <a:ext cx="19527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Carboxylate group</a:t>
            </a:r>
          </a:p>
          <a:p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(The salt form of </a:t>
            </a:r>
          </a:p>
          <a:p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carboxylic acid group)</a:t>
            </a: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457200" y="13853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HK">
                <a:latin typeface="Myriad Pro" panose="020B0503030403020204"/>
              </a:rPr>
              <a:t>Important Organic Substances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818058" y="3583533"/>
            <a:ext cx="3128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800" b="1" dirty="0">
                <a:solidFill>
                  <a:srgbClr val="7030A0"/>
                </a:solidFill>
                <a:latin typeface="Myriad Pro" panose="020B0503030403020204" charset="0"/>
              </a:rPr>
              <a:t>A hydrophobic tail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699482" y="3578715"/>
            <a:ext cx="31896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800" b="1" dirty="0">
                <a:solidFill>
                  <a:srgbClr val="0070C0"/>
                </a:solidFill>
                <a:latin typeface="Myriad Pro" panose="020B0503030403020204" charset="0"/>
              </a:rPr>
              <a:t>A hydrophilic head</a:t>
            </a:r>
          </a:p>
        </p:txBody>
      </p:sp>
    </p:spTree>
    <p:extLst>
      <p:ext uri="{BB962C8B-B14F-4D97-AF65-F5344CB8AC3E}">
        <p14:creationId xmlns:p14="http://schemas.microsoft.com/office/powerpoint/2010/main" val="24629588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9523737" y="1371600"/>
            <a:ext cx="1897558" cy="555238"/>
          </a:xfrm>
          <a:prstGeom prst="round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8" name="Rounded Rectangle 17"/>
          <p:cNvSpPr/>
          <p:nvPr/>
        </p:nvSpPr>
        <p:spPr>
          <a:xfrm>
            <a:off x="6969512" y="2157670"/>
            <a:ext cx="1338147" cy="1160696"/>
          </a:xfrm>
          <a:prstGeom prst="round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6" name="TextBox 5"/>
          <p:cNvSpPr txBox="1"/>
          <p:nvPr/>
        </p:nvSpPr>
        <p:spPr>
          <a:xfrm>
            <a:off x="2493556" y="1465173"/>
            <a:ext cx="57237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latin typeface="Myriad Pro" panose="020B0503030403020204" charset="0"/>
              </a:rPr>
              <a:t>Structure of </a:t>
            </a:r>
            <a:r>
              <a:rPr lang="en-HK" sz="2400" b="1" u="sng" dirty="0" err="1">
                <a:latin typeface="Myriad Pro" panose="020B0503030403020204" charset="0"/>
              </a:rPr>
              <a:t>soapless</a:t>
            </a:r>
            <a:r>
              <a:rPr lang="en-HK" sz="2400" b="1" u="sng" dirty="0">
                <a:latin typeface="Myriad Pro" panose="020B0503030403020204" charset="0"/>
              </a:rPr>
              <a:t> detergent particles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318968"/>
              </p:ext>
            </p:extLst>
          </p:nvPr>
        </p:nvGraphicFramePr>
        <p:xfrm>
          <a:off x="1975698" y="2260704"/>
          <a:ext cx="6933200" cy="105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PerkinElmer.ChemDrawJS.OleClipboard.DataObject.OleDataObject" r:id="rId3" imgW="3393034" imgH="517550" progId="ChemDrawJS">
                  <p:embed/>
                </p:oleObj>
              </mc:Choice>
              <mc:Fallback>
                <p:oleObj name="PerkinElmer.ChemDrawJS.OleClipboard.DataObject.OleDataObject" r:id="rId3" imgW="3393034" imgH="517550" progId="ChemDrawJS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75698" y="2260704"/>
                        <a:ext cx="6933200" cy="1057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eft Brace 11"/>
          <p:cNvSpPr/>
          <p:nvPr/>
        </p:nvSpPr>
        <p:spPr>
          <a:xfrm rot="16200000">
            <a:off x="4328652" y="878874"/>
            <a:ext cx="287906" cy="4993814"/>
          </a:xfrm>
          <a:prstGeom prst="leftBrac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" name="Left Brace 12"/>
          <p:cNvSpPr/>
          <p:nvPr/>
        </p:nvSpPr>
        <p:spPr>
          <a:xfrm rot="16200000">
            <a:off x="7745964" y="2451025"/>
            <a:ext cx="287906" cy="1840810"/>
          </a:xfrm>
          <a:prstGeom prst="leftBrac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" name="TextBox 13"/>
          <p:cNvSpPr txBox="1"/>
          <p:nvPr/>
        </p:nvSpPr>
        <p:spPr>
          <a:xfrm>
            <a:off x="2818058" y="3583533"/>
            <a:ext cx="3128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800" b="1" dirty="0">
                <a:solidFill>
                  <a:srgbClr val="7030A0"/>
                </a:solidFill>
                <a:latin typeface="Myriad Pro" panose="020B0503030403020204" charset="0"/>
              </a:rPr>
              <a:t>A hydrophobic tail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99482" y="3568082"/>
            <a:ext cx="31896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800" b="1" dirty="0">
                <a:solidFill>
                  <a:srgbClr val="0070C0"/>
                </a:solidFill>
                <a:latin typeface="Myriad Pro" panose="020B0503030403020204" charset="0"/>
              </a:rPr>
              <a:t>A hydrophilic head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523737" y="1466193"/>
            <a:ext cx="1779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dirty="0">
                <a:latin typeface="Myriad Pro" panose="020B0503030403020204" charset="0"/>
              </a:rPr>
              <a:t>Sulphate group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8217302" y="1717288"/>
            <a:ext cx="1149722" cy="624468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/>
          <p:cNvSpPr txBox="1">
            <a:spLocks/>
          </p:cNvSpPr>
          <p:nvPr/>
        </p:nvSpPr>
        <p:spPr>
          <a:xfrm>
            <a:off x="457200" y="13853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HK">
                <a:latin typeface="Myriad Pro" panose="020B0503030403020204"/>
              </a:rPr>
              <a:t>Important Organic Substances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63091" y="4212151"/>
            <a:ext cx="6454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HK" sz="2200" dirty="0">
                <a:solidFill>
                  <a:srgbClr val="7030A0"/>
                </a:solidFill>
                <a:latin typeface="Myriad Pro" panose="020B0503030403020204" charset="0"/>
              </a:rPr>
              <a:t>A hydrophilic head </a:t>
            </a:r>
            <a:r>
              <a:rPr lang="en-HK" sz="2200" dirty="0">
                <a:solidFill>
                  <a:schemeClr val="accent2"/>
                </a:solidFill>
                <a:latin typeface="Myriad Pro" panose="020B0503030403020204" charset="0"/>
              </a:rPr>
              <a:t>(usually is an ionic group with charges)</a:t>
            </a:r>
          </a:p>
          <a:p>
            <a:pPr marL="342900" indent="-342900">
              <a:buAutoNum type="arabicPeriod"/>
            </a:pPr>
            <a:r>
              <a:rPr lang="en-HK" sz="2200" dirty="0">
                <a:solidFill>
                  <a:srgbClr val="0070C0"/>
                </a:solidFill>
                <a:latin typeface="Myriad Pro" panose="020B0503030403020204" charset="0"/>
              </a:rPr>
              <a:t>A hydrophobic tail </a:t>
            </a:r>
            <a:r>
              <a:rPr lang="en-HK" sz="2200" dirty="0">
                <a:solidFill>
                  <a:schemeClr val="accent2"/>
                </a:solidFill>
                <a:latin typeface="Myriad Pro" panose="020B0503030403020204" charset="0"/>
              </a:rPr>
              <a:t>(usually is a long chain of hydrocarbon, alkanes)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504879" y="5166583"/>
            <a:ext cx="3705095" cy="101484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sz="2200" dirty="0">
                <a:solidFill>
                  <a:schemeClr val="accent2"/>
                </a:solidFill>
                <a:latin typeface="Myriad Pro" panose="020B0503030403020204" charset="0"/>
              </a:rPr>
              <a:t>Hydrophilic = water-loving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2620057" y="5182642"/>
            <a:ext cx="3705095" cy="1014849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sz="2200" dirty="0">
                <a:solidFill>
                  <a:schemeClr val="accent2"/>
                </a:solidFill>
                <a:latin typeface="Myriad Pro" panose="020B0503030403020204" charset="0"/>
              </a:rPr>
              <a:t>Hydrophobic = water-hating</a:t>
            </a:r>
          </a:p>
        </p:txBody>
      </p:sp>
    </p:spTree>
    <p:extLst>
      <p:ext uri="{BB962C8B-B14F-4D97-AF65-F5344CB8AC3E}">
        <p14:creationId xmlns:p14="http://schemas.microsoft.com/office/powerpoint/2010/main" val="38068561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844269" y="3786368"/>
            <a:ext cx="4866509" cy="11283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383832" y="5425186"/>
            <a:ext cx="4379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>
                <a:solidFill>
                  <a:schemeClr val="accent2"/>
                </a:solidFill>
                <a:latin typeface="Myriad Pro" panose="020B0503030403020204" charset="0"/>
              </a:rPr>
              <a:t>Like-dissolve-like principle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2418" y="1441736"/>
            <a:ext cx="16514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dirty="0">
                <a:solidFill>
                  <a:schemeClr val="accent2"/>
                </a:solidFill>
                <a:latin typeface="Myriad Pro" panose="020B0503030403020204" charset="0"/>
              </a:rPr>
              <a:t>Emulsification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982258" y="1903401"/>
            <a:ext cx="5517153" cy="3549797"/>
            <a:chOff x="266890" y="1915338"/>
            <a:chExt cx="6366653" cy="3907217"/>
          </a:xfrm>
        </p:grpSpPr>
        <p:sp>
          <p:nvSpPr>
            <p:cNvPr id="13" name="Rounded Rectangle 12"/>
            <p:cNvSpPr/>
            <p:nvPr/>
          </p:nvSpPr>
          <p:spPr>
            <a:xfrm>
              <a:off x="266890" y="2000308"/>
              <a:ext cx="5901127" cy="1902619"/>
            </a:xfrm>
            <a:prstGeom prst="round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300317" y="4051906"/>
              <a:ext cx="5867699" cy="1770649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49221" y="1915338"/>
              <a:ext cx="77938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dirty="0">
                  <a:solidFill>
                    <a:srgbClr val="C00000"/>
                  </a:solidFill>
                  <a:latin typeface="Myriad Pro" panose="020B0503030403020204" charset="0"/>
                </a:rPr>
                <a:t>Oil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22498" y="4080433"/>
              <a:ext cx="143859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dirty="0">
                  <a:solidFill>
                    <a:schemeClr val="accent6">
                      <a:lumMod val="50000"/>
                    </a:schemeClr>
                  </a:solidFill>
                  <a:latin typeface="Myriad Pro" panose="020B0503030403020204" charset="0"/>
                </a:rPr>
                <a:t>Water</a:t>
              </a:r>
            </a:p>
          </p:txBody>
        </p:sp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64183442"/>
                </p:ext>
              </p:extLst>
            </p:nvPr>
          </p:nvGraphicFramePr>
          <p:xfrm>
            <a:off x="732417" y="2569013"/>
            <a:ext cx="4366303" cy="31282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11" name="PerkinElmer.ChemDrawJS.OleClipboard.DataObject.OleDataObject" r:id="rId3" imgW="2295754" imgH="1645310" progId="ChemDrawJS">
                    <p:embed/>
                  </p:oleObj>
                </mc:Choice>
                <mc:Fallback>
                  <p:oleObj name="PerkinElmer.ChemDrawJS.OleClipboard.DataObject.OleDataObject" r:id="rId3" imgW="2295754" imgH="1645310" progId="ChemDrawJS">
                    <p:embed/>
                    <p:pic>
                      <p:nvPicPr>
                        <p:cNvPr id="15" name="Object 1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32417" y="2569013"/>
                          <a:ext cx="4366303" cy="312827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" name="TextBox 19"/>
            <p:cNvSpPr txBox="1"/>
            <p:nvPr/>
          </p:nvSpPr>
          <p:spPr>
            <a:xfrm>
              <a:off x="2660485" y="2045794"/>
              <a:ext cx="2864630" cy="52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HK" sz="2800" b="1" dirty="0">
                  <a:solidFill>
                    <a:srgbClr val="7030A0"/>
                  </a:solidFill>
                  <a:latin typeface="Myriad Pro" panose="020B0503030403020204" charset="0"/>
                </a:rPr>
                <a:t>Hydrophobic tail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684885" y="4022711"/>
              <a:ext cx="3948658" cy="575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2800" b="1" dirty="0">
                  <a:solidFill>
                    <a:srgbClr val="0070C0"/>
                  </a:solidFill>
                  <a:latin typeface="Myriad Pro" panose="020B0503030403020204" charset="0"/>
                </a:rPr>
                <a:t>Hydrophilic head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322684" y="543499"/>
            <a:ext cx="5845534" cy="4881687"/>
            <a:chOff x="5641910" y="1841062"/>
            <a:chExt cx="5996107" cy="4920686"/>
          </a:xfrm>
        </p:grpSpPr>
        <p:sp>
          <p:nvSpPr>
            <p:cNvPr id="23" name="Rounded Rectangle 22"/>
            <p:cNvSpPr/>
            <p:nvPr/>
          </p:nvSpPr>
          <p:spPr>
            <a:xfrm>
              <a:off x="9928228" y="4221681"/>
              <a:ext cx="1709789" cy="369332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41910" y="2949550"/>
              <a:ext cx="2882961" cy="210569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86738" y="1841062"/>
              <a:ext cx="2296386" cy="2338799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68953" y="4632833"/>
              <a:ext cx="1872945" cy="2128915"/>
            </a:xfrm>
            <a:prstGeom prst="rect">
              <a:avLst/>
            </a:prstGeom>
          </p:spPr>
        </p:pic>
        <p:sp>
          <p:nvSpPr>
            <p:cNvPr id="14" name="Down Arrow 13"/>
            <p:cNvSpPr/>
            <p:nvPr/>
          </p:nvSpPr>
          <p:spPr>
            <a:xfrm>
              <a:off x="9469242" y="4051904"/>
              <a:ext cx="331375" cy="76494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928228" y="4221681"/>
              <a:ext cx="12779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HK" b="1" dirty="0">
                  <a:solidFill>
                    <a:schemeClr val="accent2"/>
                  </a:solidFill>
                  <a:latin typeface="Myriad Pro" panose="020B0503030403020204" charset="0"/>
                </a:rPr>
                <a:t>Emulsification</a:t>
              </a:r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>
              <a:off x="7789556" y="4591013"/>
              <a:ext cx="1309839" cy="101805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6496701" y="2580218"/>
              <a:ext cx="8819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HK" b="1" u="sng" dirty="0">
                  <a:solidFill>
                    <a:schemeClr val="accent2"/>
                  </a:solidFill>
                  <a:latin typeface="Myriad Pro" panose="020B0503030403020204" charset="0"/>
                </a:rPr>
                <a:t>Emulsion</a:t>
              </a:r>
            </a:p>
          </p:txBody>
        </p:sp>
      </p:grpSp>
      <p:sp>
        <p:nvSpPr>
          <p:cNvPr id="24" name="Title 1"/>
          <p:cNvSpPr txBox="1">
            <a:spLocks/>
          </p:cNvSpPr>
          <p:nvPr/>
        </p:nvSpPr>
        <p:spPr>
          <a:xfrm>
            <a:off x="457200" y="13853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HK">
                <a:latin typeface="Myriad Pro" panose="020B0503030403020204"/>
              </a:rPr>
              <a:t>Important Organic Substances</a:t>
            </a:r>
          </a:p>
        </p:txBody>
      </p:sp>
    </p:spTree>
    <p:extLst>
      <p:ext uri="{BB962C8B-B14F-4D97-AF65-F5344CB8AC3E}">
        <p14:creationId xmlns:p14="http://schemas.microsoft.com/office/powerpoint/2010/main" val="345448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434856" y="1664305"/>
            <a:ext cx="11650689" cy="4669754"/>
            <a:chOff x="241509" y="1394399"/>
            <a:chExt cx="15086494" cy="6348596"/>
          </a:xfrm>
        </p:grpSpPr>
        <p:sp>
          <p:nvSpPr>
            <p:cNvPr id="7" name="Right Arrow 6"/>
            <p:cNvSpPr/>
            <p:nvPr/>
          </p:nvSpPr>
          <p:spPr>
            <a:xfrm>
              <a:off x="4356780" y="4988852"/>
              <a:ext cx="1968649" cy="33618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2"/>
                </a:solidFill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13488" y="1591392"/>
              <a:ext cx="1810453" cy="1868233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45836" y="1394399"/>
              <a:ext cx="1929825" cy="2193569"/>
            </a:xfrm>
            <a:prstGeom prst="rect">
              <a:avLst/>
            </a:prstGeom>
          </p:spPr>
        </p:pic>
        <p:sp>
          <p:nvSpPr>
            <p:cNvPr id="10" name="Right Arrow 9"/>
            <p:cNvSpPr/>
            <p:nvPr/>
          </p:nvSpPr>
          <p:spPr>
            <a:xfrm>
              <a:off x="4335332" y="2423000"/>
              <a:ext cx="1968649" cy="33618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2"/>
                </a:solidFill>
              </a:endParaRP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5724" y="3592791"/>
              <a:ext cx="4052993" cy="2828989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509" y="3605592"/>
              <a:ext cx="3988746" cy="2784145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3783347" y="1885572"/>
              <a:ext cx="2003279" cy="6399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latin typeface="Myriad Pro" panose="020B0503030403020204" charset="0"/>
                </a:rPr>
                <a:t>More emulsion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709427" y="7366411"/>
              <a:ext cx="9618576" cy="376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accent2"/>
                  </a:solidFill>
                  <a:hlinkClick r:id="rId6"/>
                </a:rPr>
                <a:t>Images</a:t>
              </a:r>
              <a:r>
                <a:rPr lang="en-US" sz="1200" dirty="0">
                  <a:solidFill>
                    <a:schemeClr val="accent2"/>
                  </a:solidFill>
                </a:rPr>
                <a:t> ©2007 </a:t>
              </a:r>
              <a:r>
                <a:rPr lang="en-US" sz="1200" dirty="0">
                  <a:solidFill>
                    <a:schemeClr val="accent2"/>
                  </a:solidFill>
                  <a:hlinkClick r:id="rId7" tooltip="chest of books"/>
                </a:rPr>
                <a:t>https://chestofbooks.com/terms-of-use.html</a:t>
              </a:r>
              <a:r>
                <a:rPr lang="en-US" sz="1200" dirty="0">
                  <a:solidFill>
                    <a:schemeClr val="accent2"/>
                  </a:solidFill>
                </a:rPr>
                <a:t>. </a:t>
              </a:r>
              <a:endParaRPr lang="en-US" sz="1200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</p:grpSp>
      <p:sp>
        <p:nvSpPr>
          <p:cNvPr id="14" name="Title 1"/>
          <p:cNvSpPr txBox="1">
            <a:spLocks/>
          </p:cNvSpPr>
          <p:nvPr/>
        </p:nvSpPr>
        <p:spPr>
          <a:xfrm>
            <a:off x="457200" y="13853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HK">
                <a:latin typeface="Myriad Pro" panose="020B0503030403020204"/>
              </a:rPr>
              <a:t>Important Organic Substances</a:t>
            </a:r>
          </a:p>
        </p:txBody>
      </p:sp>
    </p:spTree>
    <p:extLst>
      <p:ext uri="{BB962C8B-B14F-4D97-AF65-F5344CB8AC3E}">
        <p14:creationId xmlns:p14="http://schemas.microsoft.com/office/powerpoint/2010/main" val="31872289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7334" y="1382752"/>
            <a:ext cx="2691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Skin cleansing products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7335" y="1930400"/>
            <a:ext cx="599191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Consist of soaps (or called surfactants) to remove any dirt found on the skin</a:t>
            </a:r>
          </a:p>
          <a:p>
            <a:pPr marL="742950" lvl="1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Internal:</a:t>
            </a:r>
          </a:p>
          <a:p>
            <a:pPr marL="742950" lvl="1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Sweat (from sweat glands)</a:t>
            </a:r>
          </a:p>
          <a:p>
            <a:pPr marL="742950" lvl="1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Sebum (oily and from sebaceous glands)</a:t>
            </a:r>
          </a:p>
          <a:p>
            <a:pPr marL="742950" lvl="1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Dead skin cells (from the epidermis)</a:t>
            </a:r>
          </a:p>
          <a:p>
            <a:pPr marL="742950" lvl="1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n-HK" sz="2000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pPr marL="742950" lvl="1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External:</a:t>
            </a:r>
          </a:p>
          <a:p>
            <a:pPr marL="742950" lvl="1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Dust</a:t>
            </a:r>
          </a:p>
          <a:p>
            <a:pPr marL="742950" lvl="1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Residues of cosmetics</a:t>
            </a:r>
          </a:p>
          <a:p>
            <a:pPr marL="742950" lvl="1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Environmental impurities </a:t>
            </a:r>
          </a:p>
        </p:txBody>
      </p:sp>
      <p:pic>
        <p:nvPicPr>
          <p:cNvPr id="13314" name="Picture 2" descr="5,200 tons of extraterrestrial dust fall on Earth each year | Live Science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56" y="4748890"/>
            <a:ext cx="1882111" cy="1058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Die Welt befähigen, sauberere Luft zu atmen | IQAir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894" y="4734509"/>
            <a:ext cx="1873197" cy="12629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7634783" y="4253371"/>
            <a:ext cx="354311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  <a:latin typeface="Neue Helvetica W01"/>
              </a:rPr>
              <a:t>Source: </a:t>
            </a:r>
            <a:r>
              <a:rPr lang="en-US" sz="1100" dirty="0">
                <a:solidFill>
                  <a:schemeClr val="accent2"/>
                </a:solidFill>
                <a:latin typeface="Neue Helvetica W01"/>
                <a:hlinkClick r:id="rId4"/>
              </a:rPr>
              <a:t>Layer of Skin</a:t>
            </a:r>
            <a:r>
              <a:rPr lang="en-US" sz="1100" dirty="0">
                <a:solidFill>
                  <a:schemeClr val="accent2"/>
                </a:solidFill>
                <a:latin typeface="Neue Helvetica W01"/>
              </a:rPr>
              <a:t> / </a:t>
            </a:r>
            <a:r>
              <a:rPr lang="en-US" sz="1100" dirty="0" err="1">
                <a:solidFill>
                  <a:schemeClr val="accent2"/>
                </a:solidFill>
                <a:latin typeface="Neue Helvetica W01"/>
              </a:rPr>
              <a:t>OpenStax</a:t>
            </a:r>
            <a:r>
              <a:rPr lang="en-US" sz="1100" dirty="0">
                <a:solidFill>
                  <a:schemeClr val="accent2"/>
                </a:solidFill>
                <a:latin typeface="Neue Helvetica W01"/>
              </a:rPr>
              <a:t> / </a:t>
            </a:r>
            <a:r>
              <a:rPr lang="en-US" sz="1100" dirty="0">
                <a:solidFill>
                  <a:schemeClr val="accent2"/>
                </a:solidFill>
                <a:latin typeface="Neue Helvetica W01"/>
                <a:hlinkClick r:id="rId5"/>
              </a:rPr>
              <a:t>CC BY 4.0</a:t>
            </a:r>
            <a:r>
              <a:rPr lang="en-US" sz="1100" dirty="0">
                <a:solidFill>
                  <a:schemeClr val="accent2"/>
                </a:solidFill>
                <a:latin typeface="Neue Helvetica W01"/>
              </a:rPr>
              <a:t> </a:t>
            </a:r>
            <a:endParaRPr lang="en-US" sz="1100" dirty="0">
              <a:solidFill>
                <a:schemeClr val="accent2"/>
              </a:solidFill>
            </a:endParaRPr>
          </a:p>
        </p:txBody>
      </p:sp>
      <p:pic>
        <p:nvPicPr>
          <p:cNvPr id="24578" name="Picture 2" descr="Free Nyx Lipstick Beside Eye Shadow Palette Stock Photo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628" y="4691378"/>
            <a:ext cx="1627664" cy="1220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457200" y="13853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HK">
                <a:latin typeface="Myriad Pro" panose="020B0503030403020204"/>
              </a:rPr>
              <a:t>Important Organic Substances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9850" y="998805"/>
            <a:ext cx="3638049" cy="318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6619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7334" y="1382752"/>
            <a:ext cx="2691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Skin cleansing products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1898" y="1900883"/>
            <a:ext cx="10060574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accent2"/>
                </a:solidFill>
                <a:latin typeface="Myriad Pro" panose="020B0503030403020204" charset="0"/>
              </a:rPr>
              <a:t>Apart from cleansing power, an ideal cleanser should not lead to any structural damage to the skin, such as:</a:t>
            </a:r>
          </a:p>
          <a:p>
            <a:pPr lvl="1"/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Irritation, redness, dryness, itching</a:t>
            </a:r>
            <a:endParaRPr lang="en-HK" sz="2000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51898" y="2916546"/>
            <a:ext cx="8660858" cy="3301751"/>
            <a:chOff x="613144" y="3174065"/>
            <a:chExt cx="8660858" cy="3301751"/>
          </a:xfrm>
        </p:grpSpPr>
        <p:sp>
          <p:nvSpPr>
            <p:cNvPr id="11" name="Rounded Rectangle 10"/>
            <p:cNvSpPr/>
            <p:nvPr/>
          </p:nvSpPr>
          <p:spPr>
            <a:xfrm>
              <a:off x="6036431" y="3556337"/>
              <a:ext cx="3237571" cy="129354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743319" y="3559630"/>
              <a:ext cx="5062653" cy="129354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>
                <a:solidFill>
                  <a:schemeClr val="accent2"/>
                </a:solidFill>
              </a:endParaRPr>
            </a:p>
          </p:txBody>
        </p:sp>
        <p:graphicFrame>
          <p:nvGraphicFramePr>
            <p:cNvPr id="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45060044"/>
                </p:ext>
              </p:extLst>
            </p:nvPr>
          </p:nvGraphicFramePr>
          <p:xfrm>
            <a:off x="829638" y="3670987"/>
            <a:ext cx="4803691" cy="1064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52" name="PerkinElmer.ChemDrawJS.OleClipboard.DataObject.OleDataObject" r:id="rId3" imgW="2873350" imgH="637032" progId="ChemDrawJS">
                    <p:embed/>
                  </p:oleObj>
                </mc:Choice>
                <mc:Fallback>
                  <p:oleObj name="PerkinElmer.ChemDrawJS.OleClipboard.DataObject.OleDataObject" r:id="rId3" imgW="2873350" imgH="637032" progId="ChemDrawJS">
                    <p:embed/>
                    <p:pic>
                      <p:nvPicPr>
                        <p:cNvPr id="7" name="Object 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829638" y="3670987"/>
                          <a:ext cx="4803691" cy="106424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07611537"/>
                </p:ext>
              </p:extLst>
            </p:nvPr>
          </p:nvGraphicFramePr>
          <p:xfrm>
            <a:off x="6147189" y="3815799"/>
            <a:ext cx="2970695" cy="7746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53" name="PerkinElmer.ChemDrawJS.OleClipboard.DataObject.OleDataObject" r:id="rId5" imgW="1772107" imgH="462686" progId="ChemDrawJS">
                    <p:embed/>
                  </p:oleObj>
                </mc:Choice>
                <mc:Fallback>
                  <p:oleObj name="PerkinElmer.ChemDrawJS.OleClipboard.DataObject.OleDataObject" r:id="rId5" imgW="1772107" imgH="462686" progId="ChemDrawJS">
                    <p:embed/>
                    <p:pic>
                      <p:nvPicPr>
                        <p:cNvPr id="9" name="Object 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147189" y="3815799"/>
                          <a:ext cx="2970695" cy="77461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1774039" y="4878920"/>
              <a:ext cx="23326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u="sng" dirty="0">
                  <a:solidFill>
                    <a:schemeClr val="accent2"/>
                  </a:solidFill>
                  <a:latin typeface="Myriad Pro" panose="020B0503030403020204" charset="0"/>
                </a:rPr>
                <a:t>Sodium </a:t>
              </a:r>
              <a:r>
                <a:rPr lang="en-US" b="1" u="sng" dirty="0" err="1">
                  <a:solidFill>
                    <a:schemeClr val="accent2"/>
                  </a:solidFill>
                  <a:latin typeface="Myriad Pro" panose="020B0503030403020204" charset="0"/>
                </a:rPr>
                <a:t>lauroyl</a:t>
              </a:r>
              <a:r>
                <a:rPr lang="en-US" b="1" u="sng" dirty="0">
                  <a:solidFill>
                    <a:schemeClr val="accent2"/>
                  </a:solidFill>
                  <a:latin typeface="Myriad Pro" panose="020B0503030403020204" charset="0"/>
                </a:rPr>
                <a:t> </a:t>
              </a:r>
              <a:r>
                <a:rPr lang="en-US" b="1" u="sng" dirty="0" err="1">
                  <a:solidFill>
                    <a:schemeClr val="accent2"/>
                  </a:solidFill>
                  <a:latin typeface="Myriad Pro" panose="020B0503030403020204" charset="0"/>
                </a:rPr>
                <a:t>sarcosinate</a:t>
              </a:r>
              <a:endParaRPr lang="en-HK" b="1" u="sng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47189" y="4868335"/>
              <a:ext cx="22284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u="sng" dirty="0">
                  <a:solidFill>
                    <a:schemeClr val="accent2"/>
                  </a:solidFill>
                  <a:latin typeface="Myriad Pro" panose="020B0503030403020204" charset="0"/>
                </a:rPr>
                <a:t>Sodium </a:t>
              </a:r>
              <a:r>
                <a:rPr lang="en-US" b="1" u="sng" dirty="0" err="1">
                  <a:solidFill>
                    <a:schemeClr val="accent2"/>
                  </a:solidFill>
                  <a:latin typeface="Myriad Pro" panose="020B0503030403020204" charset="0"/>
                </a:rPr>
                <a:t>cocoyl</a:t>
              </a:r>
              <a:r>
                <a:rPr lang="en-US" b="1" u="sng" dirty="0">
                  <a:solidFill>
                    <a:schemeClr val="accent2"/>
                  </a:solidFill>
                  <a:latin typeface="Myriad Pro" panose="020B0503030403020204" charset="0"/>
                </a:rPr>
                <a:t> isethionate</a:t>
              </a:r>
              <a:endParaRPr lang="en-HK" b="1" u="sng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13144" y="3174065"/>
              <a:ext cx="11608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u="sng" dirty="0">
                  <a:solidFill>
                    <a:schemeClr val="accent2"/>
                  </a:solidFill>
                  <a:latin typeface="Myriad Pro" panose="020B0503030403020204" charset="0"/>
                </a:rPr>
                <a:t>Surfactants:</a:t>
              </a:r>
              <a:endParaRPr lang="en-HK" b="1" u="sng" dirty="0">
                <a:solidFill>
                  <a:schemeClr val="accent2"/>
                </a:solidFill>
                <a:latin typeface="Myriad Pro" panose="020B050303040302020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05083" y="5275487"/>
              <a:ext cx="536076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Clr>
                  <a:schemeClr val="accent1"/>
                </a:buClr>
                <a:buFont typeface="Wingdings" panose="05000000000000000000" pitchFamily="2" charset="2"/>
                <a:buChar char="ü"/>
              </a:pPr>
              <a:r>
                <a:rPr lang="en-US" sz="2400" dirty="0">
                  <a:solidFill>
                    <a:schemeClr val="accent2"/>
                  </a:solidFill>
                  <a:latin typeface="Myriad Pro" panose="020B0503030403020204" charset="0"/>
                </a:rPr>
                <a:t>Both of them are cleansing agents and emulsifiers</a:t>
              </a:r>
            </a:p>
            <a:p>
              <a:pPr marL="285750" indent="-285750">
                <a:buClr>
                  <a:schemeClr val="accent1"/>
                </a:buClr>
                <a:buFont typeface="Wingdings" panose="05000000000000000000" pitchFamily="2" charset="2"/>
                <a:buChar char="ü"/>
              </a:pPr>
              <a:r>
                <a:rPr lang="en-US" sz="2400" dirty="0">
                  <a:solidFill>
                    <a:schemeClr val="accent2"/>
                  </a:solidFill>
                  <a:latin typeface="Myriad Pro" panose="020B0503030403020204" charset="0"/>
                </a:rPr>
                <a:t>Mild and used in many skin cleansing products</a:t>
              </a:r>
            </a:p>
            <a:p>
              <a:pPr marL="285750" indent="-285750">
                <a:buClr>
                  <a:schemeClr val="accent1"/>
                </a:buClr>
                <a:buFont typeface="Wingdings" panose="05000000000000000000" pitchFamily="2" charset="2"/>
                <a:buChar char="ü"/>
              </a:pPr>
              <a:r>
                <a:rPr lang="en-US" sz="2400" dirty="0">
                  <a:solidFill>
                    <a:schemeClr val="accent2"/>
                  </a:solidFill>
                  <a:latin typeface="Myriad Pro" panose="020B0503030403020204" charset="0"/>
                </a:rPr>
                <a:t>Similar structure to detergents</a:t>
              </a:r>
            </a:p>
          </p:txBody>
        </p:sp>
      </p:grpSp>
      <p:sp>
        <p:nvSpPr>
          <p:cNvPr id="15" name="Title 1"/>
          <p:cNvSpPr txBox="1">
            <a:spLocks/>
          </p:cNvSpPr>
          <p:nvPr/>
        </p:nvSpPr>
        <p:spPr>
          <a:xfrm>
            <a:off x="457200" y="13853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HK">
                <a:latin typeface="Myriad Pro" panose="020B0503030403020204"/>
              </a:rPr>
              <a:t>Important Organic Substances</a:t>
            </a:r>
          </a:p>
        </p:txBody>
      </p:sp>
    </p:spTree>
    <p:extLst>
      <p:ext uri="{BB962C8B-B14F-4D97-AF65-F5344CB8AC3E}">
        <p14:creationId xmlns:p14="http://schemas.microsoft.com/office/powerpoint/2010/main" val="35867971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ree Photo Of Stream During Daytim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7992" y="335367"/>
            <a:ext cx="1758514" cy="2198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2409" y="1189778"/>
            <a:ext cx="9188477" cy="14200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In fact, most of the organic compounds we use are obtained from the nature</a:t>
            </a:r>
          </a:p>
          <a:p>
            <a:pPr marL="342900" indent="-342900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What we do is structural modification by using different chemical reactions</a:t>
            </a:r>
          </a:p>
          <a:p>
            <a:pPr marL="342900" indent="-342900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accent2"/>
                </a:solidFill>
                <a:latin typeface="Myriad Pro" panose="020B0503030403020204" charset="0"/>
              </a:rPr>
              <a:t>So, how can we obtain useful organic compounds from the nature?</a:t>
            </a:r>
            <a:endParaRPr lang="en-HK" sz="2000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032464" y="5108948"/>
            <a:ext cx="2196790" cy="8028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Myriad Pro" panose="020B0503030403020204" charset="0"/>
              </a:rPr>
              <a:t>Target organic compounds</a:t>
            </a:r>
            <a:endParaRPr lang="en-HK" sz="2000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651619" y="5108948"/>
            <a:ext cx="2196790" cy="8028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Myriad Pro" panose="020B0503030403020204" charset="0"/>
              </a:rPr>
              <a:t>Useful organic compounds</a:t>
            </a:r>
            <a:endParaRPr lang="en-HK" sz="2000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227345" y="2897458"/>
            <a:ext cx="3045341" cy="10630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2"/>
                </a:solidFill>
                <a:latin typeface="Myriad Pro" panose="020B0503030403020204" charset="0"/>
              </a:rPr>
              <a:t>Nature (e.g. Plants, animals, sea and earth)</a:t>
            </a:r>
            <a:endParaRPr lang="en-HK" sz="2000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3471233" y="4137017"/>
            <a:ext cx="557561" cy="85864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28794" y="4264145"/>
            <a:ext cx="4559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How can we obtain the Compounds?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5183475" y="5243184"/>
            <a:ext cx="1706136" cy="5241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15688" y="4873852"/>
            <a:ext cx="1128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Modification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33559" y="5782881"/>
            <a:ext cx="1693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Chemical reactions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15" name="Right Arrow 14"/>
          <p:cNvSpPr/>
          <p:nvPr/>
        </p:nvSpPr>
        <p:spPr>
          <a:xfrm rot="5400000">
            <a:off x="10546954" y="3031559"/>
            <a:ext cx="1037064" cy="1764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pic>
        <p:nvPicPr>
          <p:cNvPr id="23556" name="Picture 4" descr="Free Cosmetic Products Stock Photo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655" y="3706084"/>
            <a:ext cx="2072743" cy="207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457200" y="13853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HK">
                <a:latin typeface="Myriad Pro" panose="020B0503030403020204"/>
              </a:rPr>
              <a:t>Important Organic Substances</a:t>
            </a:r>
          </a:p>
        </p:txBody>
      </p:sp>
    </p:spTree>
    <p:extLst>
      <p:ext uri="{BB962C8B-B14F-4D97-AF65-F5344CB8AC3E}">
        <p14:creationId xmlns:p14="http://schemas.microsoft.com/office/powerpoint/2010/main" val="3954533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417638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en-US" altLang="zh-TW" sz="2900" dirty="0">
                <a:latin typeface="Myriad Pro" panose="020B0503030403020204"/>
              </a:rPr>
              <a:t>Students should be able to: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altLang="zh-TW" sz="2900" dirty="0">
                <a:latin typeface="Myriad Pro" panose="020B0503030403020204"/>
              </a:rPr>
              <a:t>Identify </a:t>
            </a:r>
            <a:r>
              <a:rPr lang="en-US" altLang="zh-TW" sz="2900" dirty="0">
                <a:latin typeface="Myriad Pro" panose="020B0503030403020204"/>
              </a:rPr>
              <a:t>different functional groups within organic compounds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altLang="zh-TW" sz="2900" dirty="0">
                <a:latin typeface="Myriad Pro" panose="020B0503030403020204"/>
              </a:rPr>
              <a:t>Understand the concept of polarity of molecules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altLang="zh-TW" sz="2900" dirty="0">
                <a:latin typeface="Myriad Pro" panose="020B0503030403020204"/>
              </a:rPr>
              <a:t>Briefly describe different kinds of intermolecular forces</a:t>
            </a:r>
            <a:endParaRPr lang="zh-TW" altLang="zh-TW" sz="2900" dirty="0">
              <a:latin typeface="Myriad Pro" panose="020B0503030403020204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altLang="zh-TW" sz="2900" dirty="0">
                <a:latin typeface="Myriad Pro" panose="020B0503030403020204"/>
              </a:rPr>
              <a:t>Briefly understand how different functional groups contribute to different skincare properties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altLang="zh-TW" sz="2900" dirty="0">
                <a:latin typeface="Myriad Pro" panose="020B0503030403020204"/>
              </a:rPr>
              <a:t>Describe the underlying principles of distillation and extraction</a:t>
            </a:r>
            <a:endParaRPr lang="zh-TW" altLang="zh-TW" sz="2900" dirty="0">
              <a:latin typeface="Myriad Pro" panose="020B0503030403020204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altLang="zh-TW" sz="2900" dirty="0">
                <a:latin typeface="Myriad Pro" panose="020B0503030403020204"/>
              </a:rPr>
              <a:t>Application of distillation and extraction in making cosmetics</a:t>
            </a:r>
          </a:p>
          <a:p>
            <a:pPr marL="0" indent="0">
              <a:buNone/>
            </a:pPr>
            <a:endParaRPr kumimoji="1" lang="zh-TW" altLang="en-US" sz="2900" dirty="0">
              <a:latin typeface="+mj-lt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 idx="4294967295"/>
          </p:nvPr>
        </p:nvSpPr>
        <p:spPr>
          <a:xfrm>
            <a:off x="381000" y="274638"/>
            <a:ext cx="10972800" cy="1143000"/>
          </a:xfrm>
        </p:spPr>
        <p:txBody>
          <a:bodyPr>
            <a:normAutofit/>
          </a:bodyPr>
          <a:lstStyle/>
          <a:p>
            <a:r>
              <a:rPr kumimoji="1" lang="en-US" altLang="zh-TW" dirty="0">
                <a:solidFill>
                  <a:srgbClr val="990000"/>
                </a:solidFill>
                <a:latin typeface="Myriad Pro" panose="020B0503030403020204"/>
              </a:rPr>
              <a:t>Learning Objectives</a:t>
            </a:r>
            <a:endParaRPr kumimoji="1" lang="zh-TW" altLang="en-US" dirty="0">
              <a:solidFill>
                <a:srgbClr val="990000"/>
              </a:solidFill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34569767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7334" y="1468735"/>
            <a:ext cx="48718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accent2"/>
                </a:solidFill>
                <a:latin typeface="Myriad Pro" panose="020B0503030403020204" charset="0"/>
              </a:rPr>
              <a:t>The most commonly used techniques are 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0070C0"/>
                </a:solidFill>
                <a:latin typeface="Myriad Pro" panose="020B0503030403020204" charset="0"/>
              </a:rPr>
              <a:t>Distillation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04550" y="1838067"/>
            <a:ext cx="20746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Extraction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5549181" y="2608976"/>
            <a:ext cx="6945137" cy="2861312"/>
            <a:chOff x="5342871" y="3912937"/>
            <a:chExt cx="6791633" cy="2577252"/>
          </a:xfrm>
        </p:grpSpPr>
        <p:pic>
          <p:nvPicPr>
            <p:cNvPr id="25604" name="Picture 4" descr="3-step diagram of extraction process. Step 1: black dots representing solutes suspended in solution. Arrow reading &quot;add immiscible solvent&quot; from step 1 to 2. Step 2: another layer of solvent floats over the first layer. Arrow reading &quot;shake layers&quot; from step 2 to 3. Step 3: black dots separated from the first solvent now float in the immiscible solvent.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2871" y="3912937"/>
              <a:ext cx="4262446" cy="2146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9274002" y="4322212"/>
              <a:ext cx="1041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9347200" y="4643220"/>
              <a:ext cx="1041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9194800" y="4986120"/>
              <a:ext cx="1041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10315402" y="4169516"/>
              <a:ext cx="17160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Myriad Pro" panose="020B0503030403020204" charset="0"/>
                </a:rPr>
                <a:t>Separating Funnel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418470" y="4512415"/>
              <a:ext cx="17160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Myriad Pro" panose="020B0503030403020204" charset="0"/>
                </a:rPr>
                <a:t>Lower density liquid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236200" y="4868459"/>
              <a:ext cx="17160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Myriad Pro" panose="020B0503030403020204" charset="0"/>
                </a:rPr>
                <a:t>Higher density liquid</a:t>
              </a: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9274002" y="5380569"/>
              <a:ext cx="1041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10315402" y="5262908"/>
              <a:ext cx="17160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Myriad Pro" panose="020B0503030403020204" charset="0"/>
                </a:rPr>
                <a:t>Funnel tap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187267" y="6059302"/>
              <a:ext cx="31599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/>
                <a:t>From: </a:t>
              </a:r>
              <a:r>
                <a:rPr lang="en-US" sz="1100" dirty="0">
                  <a:hlinkClick r:id="rId3"/>
                </a:rPr>
                <a:t>Organic Chemistry Laboratory Techniques</a:t>
              </a:r>
              <a:r>
                <a:rPr lang="en-US" sz="1100" dirty="0"/>
                <a:t>, Nichols, 2017. Licensed under </a:t>
              </a:r>
              <a:r>
                <a:rPr lang="en-US" sz="1100" dirty="0">
                  <a:hlinkClick r:id="rId4"/>
                </a:rPr>
                <a:t>CC BY-NC-ND 4.0</a:t>
              </a:r>
              <a:endParaRPr lang="en-US" sz="1100" dirty="0">
                <a:latin typeface="Myriad Pro" panose="020B0503030403020204" charset="0"/>
              </a:endParaRPr>
            </a:p>
          </p:txBody>
        </p:sp>
      </p:grpSp>
      <p:pic>
        <p:nvPicPr>
          <p:cNvPr id="25610" name="Picture 10" descr="File:Simple distillation apparatus.sv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726" y="2349951"/>
            <a:ext cx="2628948" cy="348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433189" y="23606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latin typeface="Myriad Pro" panose="020B0503030403020204"/>
              </a:rPr>
              <a:t>Separation and Purification Methods</a:t>
            </a:r>
          </a:p>
        </p:txBody>
      </p:sp>
    </p:spTree>
    <p:extLst>
      <p:ext uri="{BB962C8B-B14F-4D97-AF65-F5344CB8AC3E}">
        <p14:creationId xmlns:p14="http://schemas.microsoft.com/office/powerpoint/2010/main" val="12877309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66698" y="2728826"/>
            <a:ext cx="9370501" cy="155249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2000" dirty="0"/>
              <a:t>- Simple distillation is one of the separation and purification methods </a:t>
            </a:r>
          </a:p>
          <a:p>
            <a:r>
              <a:rPr lang="en-US" sz="2000" dirty="0"/>
              <a:t>- By making use of the great difference in boiling points (</a:t>
            </a:r>
            <a:r>
              <a:rPr lang="en-US" sz="2000" dirty="0" err="1"/>
              <a:t>b.p.</a:t>
            </a:r>
            <a:r>
              <a:rPr lang="en-US" sz="2000" dirty="0"/>
              <a:t>)</a:t>
            </a:r>
          </a:p>
          <a:p>
            <a:r>
              <a:rPr lang="en-US" sz="2000" dirty="0"/>
              <a:t>- The whole process involves vaporizing a liquid and then condensing the </a:t>
            </a:r>
            <a:r>
              <a:rPr lang="en-US" sz="2000" dirty="0" err="1"/>
              <a:t>vapour</a:t>
            </a:r>
            <a:r>
              <a:rPr lang="en-US" sz="2000" dirty="0"/>
              <a:t> </a:t>
            </a:r>
          </a:p>
          <a:p>
            <a:r>
              <a:rPr lang="en-US" sz="2000" dirty="0"/>
              <a:t>- E.g. separation of pure water from sea water</a:t>
            </a:r>
          </a:p>
          <a:p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33189" y="236067"/>
            <a:ext cx="10972800" cy="1143000"/>
          </a:xfrm>
        </p:spPr>
        <p:txBody>
          <a:bodyPr>
            <a:normAutofit/>
          </a:bodyPr>
          <a:lstStyle/>
          <a:p>
            <a:r>
              <a:rPr lang="en-US" altLang="en-US" dirty="0">
                <a:latin typeface="Myriad Pro" panose="020B0503030403020204"/>
              </a:rPr>
              <a:t>Separation and Purification Methods</a:t>
            </a:r>
            <a:endParaRPr lang="en-HK" altLang="en-US" dirty="0">
              <a:latin typeface="Myriad Pro" panose="020B050303040302020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7334" y="1491038"/>
            <a:ext cx="342645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b="1" dirty="0">
                <a:latin typeface="Myriad Pro" panose="020B0503030403020204" charset="0"/>
              </a:rPr>
              <a:t>Distillation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rgbClr val="7030A0"/>
                </a:solidFill>
                <a:latin typeface="Myriad Pro" panose="020B0503030403020204" charset="0"/>
              </a:rPr>
              <a:t>Simple distillation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bg1">
                    <a:lumMod val="85000"/>
                  </a:schemeClr>
                </a:solidFill>
                <a:latin typeface="Myriad Pro" panose="020B0503030403020204" charset="0"/>
              </a:rPr>
              <a:t>Fractional distillation</a:t>
            </a:r>
            <a:endParaRPr lang="en-HK" sz="2000" b="1" dirty="0">
              <a:solidFill>
                <a:schemeClr val="bg1">
                  <a:lumMod val="85000"/>
                </a:schemeClr>
              </a:solidFill>
              <a:latin typeface="Myriad Pro" panose="020B0503030403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69592" y="4741715"/>
            <a:ext cx="5963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Myriad Pro" panose="020B0503030403020204" charset="0"/>
              </a:rPr>
              <a:t>So, what can we do if the difference in </a:t>
            </a:r>
            <a:r>
              <a:rPr lang="en-US" sz="2000" b="1" dirty="0" err="1">
                <a:solidFill>
                  <a:srgbClr val="FF0000"/>
                </a:solidFill>
                <a:latin typeface="Myriad Pro" panose="020B0503030403020204" charset="0"/>
              </a:rPr>
              <a:t>b.p</a:t>
            </a:r>
            <a:r>
              <a:rPr lang="en-US" sz="2000" b="1" dirty="0">
                <a:solidFill>
                  <a:srgbClr val="FF0000"/>
                </a:solidFill>
                <a:latin typeface="Myriad Pro" panose="020B0503030403020204" charset="0"/>
              </a:rPr>
              <a:t>. of two chemical compounds is not great enough?</a:t>
            </a:r>
            <a:endParaRPr lang="en-HK" sz="20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12" name="Picture 10" descr="File:Simple distillation apparatus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5891" y="2315882"/>
            <a:ext cx="2709411" cy="3594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4116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33190" y="3015386"/>
            <a:ext cx="8278694" cy="180916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2000" dirty="0"/>
              <a:t>- Unlike simple distillation, fractional distillation can be used to separate miscible liquids with similar </a:t>
            </a:r>
            <a:r>
              <a:rPr lang="en-US" sz="2000" dirty="0" err="1"/>
              <a:t>b.p.</a:t>
            </a:r>
            <a:r>
              <a:rPr lang="en-US" sz="2000" dirty="0"/>
              <a:t> </a:t>
            </a:r>
          </a:p>
          <a:p>
            <a:pPr marL="342900" indent="-342900">
              <a:buFontTx/>
              <a:buChar char="-"/>
            </a:pPr>
            <a:r>
              <a:rPr lang="en-US" sz="2000" dirty="0"/>
              <a:t>By making use of fractionating column with glass beads providing a large surface area</a:t>
            </a:r>
          </a:p>
          <a:p>
            <a:pPr marL="342900" indent="-342900">
              <a:buFontTx/>
              <a:buChar char="-"/>
            </a:pPr>
            <a:r>
              <a:rPr lang="en-US" sz="2000" dirty="0"/>
              <a:t>Repeated vaporization and condensation of the target mixture occur</a:t>
            </a:r>
          </a:p>
          <a:p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491038"/>
            <a:ext cx="282801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accent2"/>
                </a:solidFill>
                <a:latin typeface="Myriad Pro" panose="020B0503030403020204" charset="0"/>
              </a:rPr>
              <a:t>Distillation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bg1">
                    <a:lumMod val="85000"/>
                  </a:schemeClr>
                </a:solidFill>
                <a:latin typeface="Myriad Pro" panose="020B0503030403020204" charset="0"/>
              </a:rPr>
              <a:t>Simple distillation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rgbClr val="7030A0"/>
                </a:solidFill>
                <a:latin typeface="Myriad Pro" panose="020B0503030403020204" charset="0"/>
              </a:rPr>
              <a:t>Fractional distillation</a:t>
            </a:r>
            <a:endParaRPr lang="en-HK" sz="20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pic>
        <p:nvPicPr>
          <p:cNvPr id="11" name="Picture 10" descr="File:Simple distillation apparatus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1884" y="3015386"/>
            <a:ext cx="2709411" cy="3594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433189" y="23606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latin typeface="Myriad Pro" panose="020B0503030403020204"/>
              </a:rPr>
              <a:t>Separation and Purification Methods</a:t>
            </a:r>
          </a:p>
        </p:txBody>
      </p:sp>
    </p:spTree>
    <p:extLst>
      <p:ext uri="{BB962C8B-B14F-4D97-AF65-F5344CB8AC3E}">
        <p14:creationId xmlns:p14="http://schemas.microsoft.com/office/powerpoint/2010/main" val="42356075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0" descr="File:Simple distillation apparatus.sv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051"/>
          <a:stretch/>
        </p:blipFill>
        <p:spPr bwMode="auto">
          <a:xfrm>
            <a:off x="3876278" y="1395142"/>
            <a:ext cx="1508447" cy="495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77334" y="1395141"/>
            <a:ext cx="13003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2"/>
                </a:solidFill>
                <a:latin typeface="Myriad Pro" panose="020B0503030403020204" charset="0"/>
              </a:rPr>
              <a:t>For example:</a:t>
            </a:r>
            <a:endParaRPr lang="en-HK" sz="2000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849346"/>
              </p:ext>
            </p:extLst>
          </p:nvPr>
        </p:nvGraphicFramePr>
        <p:xfrm>
          <a:off x="7293560" y="1444286"/>
          <a:ext cx="3238686" cy="10109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79562">
                  <a:extLst>
                    <a:ext uri="{9D8B030D-6E8A-4147-A177-3AD203B41FA5}">
                      <a16:colId xmlns:a16="http://schemas.microsoft.com/office/drawing/2014/main" val="4066618390"/>
                    </a:ext>
                  </a:extLst>
                </a:gridCol>
                <a:gridCol w="1079562">
                  <a:extLst>
                    <a:ext uri="{9D8B030D-6E8A-4147-A177-3AD203B41FA5}">
                      <a16:colId xmlns:a16="http://schemas.microsoft.com/office/drawing/2014/main" val="463531789"/>
                    </a:ext>
                  </a:extLst>
                </a:gridCol>
                <a:gridCol w="1079562">
                  <a:extLst>
                    <a:ext uri="{9D8B030D-6E8A-4147-A177-3AD203B41FA5}">
                      <a16:colId xmlns:a16="http://schemas.microsoft.com/office/drawing/2014/main" val="10206099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Ethanol</a:t>
                      </a:r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Water</a:t>
                      </a:r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584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Boiling point</a:t>
                      </a:r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78 </a:t>
                      </a:r>
                      <a:r>
                        <a:rPr lang="en-US" baseline="30000" dirty="0" err="1"/>
                        <a:t>o</a:t>
                      </a:r>
                      <a:r>
                        <a:rPr lang="en-US" dirty="0" err="1"/>
                        <a:t>C</a:t>
                      </a:r>
                      <a:endParaRPr lang="en-H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100 </a:t>
                      </a:r>
                      <a:r>
                        <a:rPr lang="en-US" baseline="30000" dirty="0" err="1"/>
                        <a:t>o</a:t>
                      </a:r>
                      <a:r>
                        <a:rPr lang="en-US" dirty="0" err="1"/>
                        <a:t>C</a:t>
                      </a:r>
                      <a:endParaRPr lang="en-H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5632383"/>
                  </a:ext>
                </a:extLst>
              </a:tr>
            </a:tbl>
          </a:graphicData>
        </a:graphic>
      </p:graphicFrame>
      <p:cxnSp>
        <p:nvCxnSpPr>
          <p:cNvPr id="17" name="Straight Arrow Connector 16"/>
          <p:cNvCxnSpPr>
            <a:cxnSpLocks/>
          </p:cNvCxnSpPr>
          <p:nvPr/>
        </p:nvCxnSpPr>
        <p:spPr>
          <a:xfrm flipH="1">
            <a:off x="4971727" y="5392669"/>
            <a:ext cx="1895724" cy="48661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972619" y="5204413"/>
            <a:ext cx="2824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Mixture: 80% water, 20% ethanol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cxnSp>
        <p:nvCxnSpPr>
          <p:cNvPr id="20" name="Straight Arrow Connector 19"/>
          <p:cNvCxnSpPr>
            <a:cxnSpLocks/>
          </p:cNvCxnSpPr>
          <p:nvPr/>
        </p:nvCxnSpPr>
        <p:spPr>
          <a:xfrm flipV="1">
            <a:off x="1619075" y="4465750"/>
            <a:ext cx="2926799" cy="469931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56043" y="4465749"/>
            <a:ext cx="11705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Mixture: </a:t>
            </a:r>
          </a:p>
          <a:p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50% water, </a:t>
            </a:r>
          </a:p>
          <a:p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50% ethanol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cxnSp>
        <p:nvCxnSpPr>
          <p:cNvPr id="22" name="Straight Arrow Connector 21"/>
          <p:cNvCxnSpPr>
            <a:cxnSpLocks/>
          </p:cNvCxnSpPr>
          <p:nvPr/>
        </p:nvCxnSpPr>
        <p:spPr>
          <a:xfrm>
            <a:off x="1925389" y="3559656"/>
            <a:ext cx="2620485" cy="453857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79857" y="3072487"/>
            <a:ext cx="11657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Mixture: </a:t>
            </a:r>
          </a:p>
          <a:p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30% water, </a:t>
            </a:r>
          </a:p>
          <a:p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70% ethanol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cxnSp>
        <p:nvCxnSpPr>
          <p:cNvPr id="26" name="Straight Arrow Connector 25"/>
          <p:cNvCxnSpPr>
            <a:cxnSpLocks/>
          </p:cNvCxnSpPr>
          <p:nvPr/>
        </p:nvCxnSpPr>
        <p:spPr>
          <a:xfrm>
            <a:off x="3242916" y="2620251"/>
            <a:ext cx="1302958" cy="923330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925389" y="2120698"/>
            <a:ext cx="11721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Mixture: </a:t>
            </a:r>
          </a:p>
          <a:p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10% water, </a:t>
            </a:r>
          </a:p>
          <a:p>
            <a:r>
              <a:rPr lang="en-US" b="1" dirty="0">
                <a:solidFill>
                  <a:schemeClr val="accent2"/>
                </a:solidFill>
                <a:latin typeface="Myriad Pro" panose="020B0503030403020204" charset="0"/>
              </a:rPr>
              <a:t>90% ethanol</a:t>
            </a:r>
            <a:endParaRPr lang="en-HK" b="1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18087" y="2526757"/>
            <a:ext cx="5846078" cy="267765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2"/>
                </a:solidFill>
                <a:latin typeface="Myriad Pro" panose="020B0503030403020204" charset="0"/>
              </a:rPr>
              <a:t>Since ethanol has a lower boiling point</a:t>
            </a:r>
            <a:r>
              <a:rPr lang="en-HK" sz="2400" dirty="0">
                <a:solidFill>
                  <a:schemeClr val="accent2"/>
                </a:solidFill>
                <a:latin typeface="Myriad Pro" panose="020B0503030403020204" charset="0"/>
              </a:rPr>
              <a:t>, </a:t>
            </a:r>
            <a:r>
              <a:rPr lang="en-US" sz="2400" dirty="0">
                <a:solidFill>
                  <a:schemeClr val="accent2"/>
                </a:solidFill>
                <a:latin typeface="Myriad Pro" panose="020B0503030403020204" charset="0"/>
              </a:rPr>
              <a:t>the vapor is rich in ethanol.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2"/>
                </a:solidFill>
                <a:latin typeface="Myriad Pro" panose="020B0503030403020204" charset="0"/>
              </a:rPr>
              <a:t>The vapor first condenses at the bottom of the column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2"/>
                </a:solidFill>
                <a:latin typeface="Myriad Pro" panose="020B0503030403020204" charset="0"/>
              </a:rPr>
              <a:t>The condensed liquid then is reheated to form a vapor which has a higher % of ethanol than before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433189" y="23606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latin typeface="Myriad Pro" panose="020B0503030403020204"/>
              </a:rPr>
              <a:t>Separation and Purification Methods</a:t>
            </a:r>
          </a:p>
        </p:txBody>
      </p:sp>
    </p:spTree>
    <p:extLst>
      <p:ext uri="{BB962C8B-B14F-4D97-AF65-F5344CB8AC3E}">
        <p14:creationId xmlns:p14="http://schemas.microsoft.com/office/powerpoint/2010/main" val="18882662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87860" y="2098510"/>
            <a:ext cx="4904860" cy="3872249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When we need to separate miscible liquids, we can use distillation.</a:t>
            </a:r>
          </a:p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rgbClr val="7030A0"/>
                </a:solidFill>
              </a:rPr>
              <a:t>How about separating immiscible liquids?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Extraction: A technique to separate two immiscible liquids by using separating funnel. By making use of the differences in polarity, density</a:t>
            </a:r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491038"/>
            <a:ext cx="16129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Extraction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86960" y="2711034"/>
            <a:ext cx="6791633" cy="2647199"/>
            <a:chOff x="5342871" y="3912937"/>
            <a:chExt cx="6791633" cy="2647199"/>
          </a:xfrm>
        </p:grpSpPr>
        <p:pic>
          <p:nvPicPr>
            <p:cNvPr id="9" name="Picture 4" descr="3-step diagram of extraction process. Step 1: black dots representing solutes suspended in solution. Arrow reading &quot;add immiscible solvent&quot; from step 1 to 2. Step 2: another layer of solvent floats over the first layer. Arrow reading &quot;shake layers&quot; from step 2 to 3. Step 3: black dots separated from the first solvent now float in the immiscible solvent.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2871" y="3912937"/>
              <a:ext cx="4262446" cy="2146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9274002" y="4322212"/>
              <a:ext cx="1041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9347200" y="4643220"/>
              <a:ext cx="1041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9194800" y="4986120"/>
              <a:ext cx="1041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10315402" y="4169516"/>
              <a:ext cx="17160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Myriad Pro" panose="020B0503030403020204" charset="0"/>
                </a:rPr>
                <a:t>Separating Funnel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0418470" y="4512415"/>
              <a:ext cx="17160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Myriad Pro" panose="020B0503030403020204" charset="0"/>
                </a:rPr>
                <a:t>Lower density liquid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236200" y="4868459"/>
              <a:ext cx="17160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Myriad Pro" panose="020B0503030403020204" charset="0"/>
                </a:rPr>
                <a:t>Higher density liquid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9274002" y="5380569"/>
              <a:ext cx="10414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10315402" y="5262908"/>
              <a:ext cx="17160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latin typeface="Myriad Pro" panose="020B0503030403020204" charset="0"/>
                </a:rPr>
                <a:t>Funnel tap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502400" y="6129249"/>
              <a:ext cx="41148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/>
                <a:t>From: </a:t>
              </a:r>
              <a:r>
                <a:rPr lang="en-US" sz="1100" dirty="0">
                  <a:hlinkClick r:id="rId3"/>
                </a:rPr>
                <a:t>Organic Chemistry Laboratory Techniques</a:t>
              </a:r>
              <a:r>
                <a:rPr lang="en-US" sz="1100" dirty="0"/>
                <a:t>, Nichols, 2017. Licensed under </a:t>
              </a:r>
              <a:r>
                <a:rPr lang="en-US" sz="1100" dirty="0">
                  <a:hlinkClick r:id="rId4"/>
                </a:rPr>
                <a:t>CC BY-NC-ND 4.0</a:t>
              </a:r>
              <a:endParaRPr lang="en-US" sz="1100" dirty="0">
                <a:latin typeface="Myriad Pro" panose="020B0503030403020204" charset="0"/>
              </a:endParaRPr>
            </a:p>
          </p:txBody>
        </p:sp>
      </p:grpSp>
      <p:sp>
        <p:nvSpPr>
          <p:cNvPr id="20" name="Title 1"/>
          <p:cNvSpPr txBox="1">
            <a:spLocks/>
          </p:cNvSpPr>
          <p:nvPr/>
        </p:nvSpPr>
        <p:spPr>
          <a:xfrm>
            <a:off x="433189" y="23606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latin typeface="Myriad Pro" panose="020B0503030403020204"/>
              </a:rPr>
              <a:t>Separation and Purification Methods</a:t>
            </a:r>
          </a:p>
        </p:txBody>
      </p:sp>
    </p:spTree>
    <p:extLst>
      <p:ext uri="{BB962C8B-B14F-4D97-AF65-F5344CB8AC3E}">
        <p14:creationId xmlns:p14="http://schemas.microsoft.com/office/powerpoint/2010/main" val="33112483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64122" y="1611372"/>
            <a:ext cx="8020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Distillation and extraction of essential oils from plants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7334" y="2143204"/>
            <a:ext cx="7221340" cy="34470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Hydrophobic (oily) liquid with volatile chemicals from plants</a:t>
            </a: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The characteristic fragrance of the plant</a:t>
            </a: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In 3,000 to 2,500 B.C., people started to use essential oils</a:t>
            </a: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Commonly found in many cosmetic products</a:t>
            </a:r>
          </a:p>
          <a:p>
            <a:endParaRPr lang="en-HK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869630" y="3422135"/>
            <a:ext cx="4272901" cy="2325522"/>
            <a:chOff x="531937" y="3549725"/>
            <a:chExt cx="4272901" cy="2325522"/>
          </a:xfrm>
        </p:grpSpPr>
        <p:sp>
          <p:nvSpPr>
            <p:cNvPr id="8" name="TextBox 7"/>
            <p:cNvSpPr txBox="1"/>
            <p:nvPr/>
          </p:nvSpPr>
          <p:spPr>
            <a:xfrm>
              <a:off x="531937" y="3549725"/>
              <a:ext cx="427290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HK" sz="1500" b="1" dirty="0">
                  <a:solidFill>
                    <a:schemeClr val="accent2"/>
                  </a:solidFill>
                  <a:latin typeface="Myriad Pro" panose="020B0503030403020204" charset="0"/>
                </a:rPr>
                <a:t>Chamomile from flowers </a:t>
              </a:r>
            </a:p>
            <a:p>
              <a:pPr algn="ctr"/>
              <a:r>
                <a:rPr lang="en-HK" sz="1500" b="1" dirty="0">
                  <a:solidFill>
                    <a:schemeClr val="accent2"/>
                  </a:solidFill>
                  <a:latin typeface="Myriad Pro" panose="020B0503030403020204" charset="0"/>
                </a:rPr>
                <a:t>(Roman Chamomile and German Chamomile)</a:t>
              </a:r>
            </a:p>
          </p:txBody>
        </p:sp>
        <p:pic>
          <p:nvPicPr>
            <p:cNvPr id="10" name="Picture 2" descr="Free Two Yellow Sunflowers With Clear Glass Bottle With Cork Lid Stock Photo"/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9743" y="4103723"/>
              <a:ext cx="2657287" cy="1771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Group 2"/>
          <p:cNvGrpSpPr/>
          <p:nvPr/>
        </p:nvGrpSpPr>
        <p:grpSpPr>
          <a:xfrm>
            <a:off x="8698958" y="1042706"/>
            <a:ext cx="2643288" cy="2239601"/>
            <a:chOff x="5578325" y="3689109"/>
            <a:chExt cx="2643288" cy="2239601"/>
          </a:xfrm>
        </p:grpSpPr>
        <p:sp>
          <p:nvSpPr>
            <p:cNvPr id="9" name="TextBox 8"/>
            <p:cNvSpPr txBox="1"/>
            <p:nvPr/>
          </p:nvSpPr>
          <p:spPr>
            <a:xfrm>
              <a:off x="5578325" y="3689109"/>
              <a:ext cx="26432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HK" sz="1600" b="1" dirty="0">
                  <a:solidFill>
                    <a:schemeClr val="accent2"/>
                  </a:solidFill>
                  <a:latin typeface="Myriad Pro" panose="020B0503030403020204" charset="0"/>
                </a:rPr>
                <a:t>Jasmine</a:t>
              </a:r>
            </a:p>
            <a:p>
              <a:pPr algn="ctr"/>
              <a:r>
                <a:rPr lang="en-HK" sz="1600" b="1" dirty="0">
                  <a:solidFill>
                    <a:schemeClr val="accent2"/>
                  </a:solidFill>
                  <a:latin typeface="Myriad Pro" panose="020B0503030403020204" charset="0"/>
                </a:rPr>
                <a:t>(</a:t>
              </a:r>
              <a:r>
                <a:rPr lang="en-HK" sz="1600" b="1" dirty="0" err="1">
                  <a:solidFill>
                    <a:schemeClr val="accent2"/>
                  </a:solidFill>
                  <a:latin typeface="Myriad Pro" panose="020B0503030403020204" charset="0"/>
                </a:rPr>
                <a:t>Jasminum</a:t>
              </a:r>
              <a:r>
                <a:rPr lang="en-HK" sz="1600" b="1" dirty="0">
                  <a:solidFill>
                    <a:schemeClr val="accent2"/>
                  </a:solidFill>
                  <a:latin typeface="Myriad Pro" panose="020B0503030403020204" charset="0"/>
                </a:rPr>
                <a:t> grandiflorum)</a:t>
              </a:r>
            </a:p>
          </p:txBody>
        </p:sp>
        <p:pic>
          <p:nvPicPr>
            <p:cNvPr id="11" name="Picture 6" descr="Free White Flowers With Green Leaves Stock Photo"/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6723" y="4311048"/>
              <a:ext cx="2426493" cy="16176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Title 1"/>
          <p:cNvSpPr txBox="1">
            <a:spLocks/>
          </p:cNvSpPr>
          <p:nvPr/>
        </p:nvSpPr>
        <p:spPr>
          <a:xfrm>
            <a:off x="433189" y="23606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latin typeface="Myriad Pro" panose="020B0503030403020204"/>
              </a:rPr>
              <a:t>Separation and Purification Methods</a:t>
            </a:r>
          </a:p>
        </p:txBody>
      </p:sp>
    </p:spTree>
    <p:extLst>
      <p:ext uri="{BB962C8B-B14F-4D97-AF65-F5344CB8AC3E}">
        <p14:creationId xmlns:p14="http://schemas.microsoft.com/office/powerpoint/2010/main" val="26827034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80640" y="2934086"/>
            <a:ext cx="5962607" cy="27613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7334" y="1561068"/>
            <a:ext cx="6055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u="sng" dirty="0">
                <a:solidFill>
                  <a:schemeClr val="accent2"/>
                </a:solidFill>
                <a:latin typeface="Myriad Pro" panose="020B0503030403020204" charset="0"/>
              </a:rPr>
              <a:t>Distillation and extraction of essential oils from plants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7334" y="1930400"/>
            <a:ext cx="2073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b="1" dirty="0">
                <a:solidFill>
                  <a:srgbClr val="7030A0"/>
                </a:solidFill>
                <a:latin typeface="Myriad Pro" panose="020B0503030403020204" charset="0"/>
              </a:rPr>
              <a:t>Steam distillation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b="1" dirty="0" err="1">
                <a:solidFill>
                  <a:schemeClr val="bg1">
                    <a:lumMod val="85000"/>
                  </a:schemeClr>
                </a:solidFill>
                <a:latin typeface="Myriad Pro" panose="020B0503030403020204" charset="0"/>
              </a:rPr>
              <a:t>Soxhlet</a:t>
            </a:r>
            <a:r>
              <a:rPr lang="en-HK" sz="2000" b="1" dirty="0">
                <a:solidFill>
                  <a:schemeClr val="bg1">
                    <a:lumMod val="85000"/>
                  </a:schemeClr>
                </a:solidFill>
                <a:latin typeface="Myriad Pro" panose="020B0503030403020204" charset="0"/>
              </a:rPr>
              <a:t> extraction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5515" y="3042453"/>
            <a:ext cx="547141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The water is vaporized while heating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The hot steam will pass to the plant material and carry the essential oil from the plant to the condensation chamber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Finally, the water and essential oil will be collected in the reservoir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The mixture can then be separated due to the difference in density</a:t>
            </a:r>
          </a:p>
        </p:txBody>
      </p:sp>
      <p:pic>
        <p:nvPicPr>
          <p:cNvPr id="26626" name="Picture 2" descr="Free Two Clear Glass Bottles With Liquids Stock Photo"/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02" t="7729" r="8406" b="20270"/>
          <a:stretch/>
        </p:blipFill>
        <p:spPr bwMode="auto">
          <a:xfrm>
            <a:off x="9146063" y="4386807"/>
            <a:ext cx="2616901" cy="1709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Free Selective Focus Photo of Bottle With Cork Lid Stock Photo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5" t="13025" r="9033" b="14286"/>
          <a:stretch/>
        </p:blipFill>
        <p:spPr bwMode="auto">
          <a:xfrm>
            <a:off x="6476494" y="4398637"/>
            <a:ext cx="2669569" cy="1685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File:Steam dist.sv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198" y="1028889"/>
            <a:ext cx="4503791" cy="3218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8703869" y="1630318"/>
            <a:ext cx="287167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</a:rPr>
              <a:t>Source: </a:t>
            </a:r>
            <a:r>
              <a:rPr lang="en-US" sz="1100" dirty="0">
                <a:solidFill>
                  <a:schemeClr val="accent2"/>
                </a:solidFill>
                <a:hlinkClick r:id="rId5"/>
              </a:rPr>
              <a:t>Wikimedia Commons. </a:t>
            </a:r>
            <a:r>
              <a:rPr lang="en-US" sz="1100" dirty="0">
                <a:solidFill>
                  <a:schemeClr val="accent2"/>
                </a:solidFill>
              </a:rPr>
              <a:t>Licensed under  </a:t>
            </a:r>
            <a:r>
              <a:rPr lang="en-US" sz="1100" dirty="0">
                <a:solidFill>
                  <a:schemeClr val="accent2"/>
                </a:solidFill>
                <a:hlinkClick r:id="rId6" tooltip="w:en:Creative Commons"/>
              </a:rPr>
              <a:t>Creative Commons</a:t>
            </a:r>
            <a:r>
              <a:rPr lang="en-US" sz="1100" dirty="0">
                <a:solidFill>
                  <a:schemeClr val="accent2"/>
                </a:solidFill>
              </a:rPr>
              <a:t> </a:t>
            </a:r>
            <a:r>
              <a:rPr lang="en-US" sz="1100" u="sng" dirty="0">
                <a:solidFill>
                  <a:schemeClr val="accent2"/>
                </a:solidFill>
                <a:hlinkClick r:id="rId7"/>
              </a:rPr>
              <a:t>CC0 1.0 Universal Public Domain Dedication</a:t>
            </a:r>
            <a:endParaRPr lang="en-US" sz="1100" dirty="0">
              <a:solidFill>
                <a:schemeClr val="accent2"/>
              </a:solidFill>
              <a:latin typeface="Myriad Pro" panose="020B0503030403020204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433189" y="23606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latin typeface="Myriad Pro" panose="020B0503030403020204"/>
              </a:rPr>
              <a:t>Separation and Purification Methods</a:t>
            </a:r>
          </a:p>
        </p:txBody>
      </p:sp>
    </p:spTree>
    <p:extLst>
      <p:ext uri="{BB962C8B-B14F-4D97-AF65-F5344CB8AC3E}">
        <p14:creationId xmlns:p14="http://schemas.microsoft.com/office/powerpoint/2010/main" val="30824092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66DCD4-1514-4991-B3C3-8A2323286180}" type="slidenum">
              <a:rPr lang="en-HK" smtClean="0"/>
              <a:t>37</a:t>
            </a:fld>
            <a:endParaRPr lang="en-HK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245920"/>
            <a:ext cx="4346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u="sng" dirty="0">
                <a:solidFill>
                  <a:schemeClr val="accent2"/>
                </a:solidFill>
                <a:latin typeface="Myriad Pro" panose="020B0503030403020204" charset="0"/>
              </a:rPr>
              <a:t>Distillation and extraction of essential oil from plants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7334" y="1615252"/>
            <a:ext cx="2073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b="1" dirty="0">
                <a:solidFill>
                  <a:schemeClr val="bg1">
                    <a:lumMod val="85000"/>
                  </a:schemeClr>
                </a:solidFill>
                <a:latin typeface="Myriad Pro" panose="020B0503030403020204" charset="0"/>
              </a:rPr>
              <a:t>Steam distillation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2000" b="1" dirty="0" err="1">
                <a:solidFill>
                  <a:srgbClr val="7030A0"/>
                </a:solidFill>
                <a:latin typeface="Myriad Pro" panose="020B0503030403020204" charset="0"/>
              </a:rPr>
              <a:t>Soxhlet</a:t>
            </a:r>
            <a:r>
              <a:rPr lang="en-HK" sz="2000" b="1" dirty="0">
                <a:solidFill>
                  <a:srgbClr val="7030A0"/>
                </a:solidFill>
                <a:latin typeface="Myriad Pro" panose="020B0503030403020204" charset="0"/>
              </a:rPr>
              <a:t> extraction</a:t>
            </a:r>
          </a:p>
        </p:txBody>
      </p:sp>
      <p:pic>
        <p:nvPicPr>
          <p:cNvPr id="7" name="圖片 3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572" y="1340826"/>
            <a:ext cx="2931628" cy="41763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433189" y="23606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latin typeface="Myriad Pro" panose="020B0503030403020204"/>
              </a:rPr>
              <a:t>Separation and Purification Methods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51670" y="2388920"/>
            <a:ext cx="8699384" cy="36420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3188" y="2430033"/>
            <a:ext cx="8291361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1900" dirty="0">
                <a:solidFill>
                  <a:schemeClr val="accent2"/>
                </a:solidFill>
                <a:latin typeface="Myriad Pro" panose="020B0503030403020204" charset="0"/>
              </a:rPr>
              <a:t>The organic solvent is placed into the distillation flask and the plant material is placed into the sample chamber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1900" dirty="0">
                <a:solidFill>
                  <a:schemeClr val="accent2"/>
                </a:solidFill>
                <a:latin typeface="Myriad Pro" panose="020B0503030403020204" charset="0"/>
              </a:rPr>
              <a:t>The solvent will be first heated to reflux and the vapour will be condensed into a warm liquid by the condenser and enter the sample chamber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1900" dirty="0">
                <a:solidFill>
                  <a:schemeClr val="accent2"/>
                </a:solidFill>
                <a:latin typeface="Myriad Pro" panose="020B0503030403020204" charset="0"/>
              </a:rPr>
              <a:t>The warm solvent will extract out the essential oil inside the plant material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1900" dirty="0">
                <a:solidFill>
                  <a:schemeClr val="accent2"/>
                </a:solidFill>
                <a:latin typeface="Myriad Pro" panose="020B0503030403020204" charset="0"/>
              </a:rPr>
              <a:t>Once the chamber is full, the solvent with the extracted essential oil will be returned to the distillation flask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HK" sz="1900" dirty="0">
                <a:solidFill>
                  <a:schemeClr val="accent2"/>
                </a:solidFill>
                <a:latin typeface="Myriad Pro" panose="020B0503030403020204" charset="0"/>
              </a:rPr>
              <a:t>The returned solvent will be heated to reflux again while the essential oil which should have a higher boiling point will stay in the distillation flask without vaporization</a:t>
            </a:r>
          </a:p>
        </p:txBody>
      </p:sp>
    </p:spTree>
    <p:extLst>
      <p:ext uri="{BB962C8B-B14F-4D97-AF65-F5344CB8AC3E}">
        <p14:creationId xmlns:p14="http://schemas.microsoft.com/office/powerpoint/2010/main" val="30877820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82857"/>
            <a:ext cx="8933981" cy="4491269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200" dirty="0"/>
              <a:t>Organic compounds consist of different functional groups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200" dirty="0"/>
              <a:t>Different functional groups have their own chemical properties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200" dirty="0"/>
              <a:t>Functional groups present on a compound determine its physical and chemical properties</a:t>
            </a:r>
          </a:p>
          <a:p>
            <a:pPr marL="2800350" lvl="5" indent="-285750">
              <a:buFont typeface="Wingdings" panose="05000000000000000000" pitchFamily="2" charset="2"/>
              <a:buChar char="Ø"/>
            </a:pPr>
            <a:r>
              <a:rPr lang="en-US" dirty="0" err="1">
                <a:solidFill>
                  <a:srgbClr val="7030A0"/>
                </a:solidFill>
              </a:rPr>
              <a:t>Akanes</a:t>
            </a:r>
            <a:endParaRPr lang="en-US" dirty="0">
              <a:solidFill>
                <a:srgbClr val="7030A0"/>
              </a:solidFill>
            </a:endParaRPr>
          </a:p>
          <a:p>
            <a:pPr marL="2800350" lvl="5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7030A0"/>
                </a:solidFill>
              </a:rPr>
              <a:t>Alkenes</a:t>
            </a:r>
          </a:p>
          <a:p>
            <a:pPr marL="2800350" lvl="5" indent="-285750">
              <a:buFont typeface="Wingdings" panose="05000000000000000000" pitchFamily="2" charset="2"/>
              <a:buChar char="Ø"/>
            </a:pPr>
            <a:r>
              <a:rPr lang="en-US" dirty="0" err="1">
                <a:solidFill>
                  <a:srgbClr val="7030A0"/>
                </a:solidFill>
              </a:rPr>
              <a:t>Alkanols</a:t>
            </a:r>
            <a:endParaRPr lang="en-US" dirty="0">
              <a:solidFill>
                <a:srgbClr val="7030A0"/>
              </a:solidFill>
            </a:endParaRPr>
          </a:p>
          <a:p>
            <a:pPr marL="2800350" lvl="5" indent="-285750">
              <a:buFont typeface="Wingdings" panose="05000000000000000000" pitchFamily="2" charset="2"/>
              <a:buChar char="Ø"/>
            </a:pPr>
            <a:r>
              <a:rPr lang="en-US" dirty="0" err="1">
                <a:solidFill>
                  <a:srgbClr val="7030A0"/>
                </a:solidFill>
              </a:rPr>
              <a:t>Alkanoic</a:t>
            </a:r>
            <a:r>
              <a:rPr lang="en-US" dirty="0">
                <a:solidFill>
                  <a:srgbClr val="7030A0"/>
                </a:solidFill>
              </a:rPr>
              <a:t> acids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200" dirty="0"/>
              <a:t>Like-dissolve-like principle (polarity of a compound)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200" dirty="0"/>
              <a:t>Van der Waals’ forces (intermolecular forces)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200" dirty="0"/>
              <a:t>Detergents and emulsification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200" dirty="0"/>
              <a:t>Skin moisturizing and cleansing products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200" dirty="0"/>
              <a:t>Distillation and extraction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200" dirty="0"/>
              <a:t>Extraction of essential oil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07434" y="283648"/>
            <a:ext cx="10972800" cy="1143000"/>
          </a:xfrm>
        </p:spPr>
        <p:txBody>
          <a:bodyPr>
            <a:normAutofit/>
          </a:bodyPr>
          <a:lstStyle/>
          <a:p>
            <a:r>
              <a:rPr lang="en-US" altLang="en-US" dirty="0">
                <a:latin typeface="Myriad Pro" panose="020B0503030403020204"/>
              </a:rPr>
              <a:t>Summary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387822" y="5227191"/>
            <a:ext cx="3989736" cy="1606287"/>
            <a:chOff x="4889782" y="4976069"/>
            <a:chExt cx="3989736" cy="1606287"/>
          </a:xfrm>
        </p:grpSpPr>
        <p:sp>
          <p:nvSpPr>
            <p:cNvPr id="7" name="Right Arrow 6"/>
            <p:cNvSpPr/>
            <p:nvPr/>
          </p:nvSpPr>
          <p:spPr>
            <a:xfrm>
              <a:off x="6270917" y="5678984"/>
              <a:ext cx="1037064" cy="17647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pic>
          <p:nvPicPr>
            <p:cNvPr id="17" name="Picture 2" descr="Free Photo Of Stream During Daytime Stock Photo"/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9782" y="4976069"/>
              <a:ext cx="1285030" cy="1606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4" descr="Free Cosmetic Products Stock Photo"/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4086" y="5056832"/>
              <a:ext cx="1475432" cy="1475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/>
          <a:srcRect l="25019" r="28161" b="17387"/>
          <a:stretch/>
        </p:blipFill>
        <p:spPr>
          <a:xfrm>
            <a:off x="9106890" y="719686"/>
            <a:ext cx="2057400" cy="908493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9611317" y="1628179"/>
            <a:ext cx="2243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Methane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8273993" y="2489605"/>
            <a:ext cx="3017247" cy="2370885"/>
            <a:chOff x="377920" y="1403850"/>
            <a:chExt cx="9149733" cy="6053420"/>
          </a:xfrm>
        </p:grpSpPr>
        <p:cxnSp>
          <p:nvCxnSpPr>
            <p:cNvPr id="23" name="Straight Arrow Connector 22"/>
            <p:cNvCxnSpPr/>
            <p:nvPr/>
          </p:nvCxnSpPr>
          <p:spPr>
            <a:xfrm>
              <a:off x="520653" y="2218757"/>
              <a:ext cx="9007000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1596184" y="1403850"/>
              <a:ext cx="7277281" cy="825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dirty="0">
                  <a:latin typeface="Myriad Pro" panose="020B0503030403020204" charset="0"/>
                </a:rPr>
                <a:t>Electronegativity increase</a:t>
              </a:r>
            </a:p>
          </p:txBody>
        </p:sp>
        <p:pic>
          <p:nvPicPr>
            <p:cNvPr id="26" name="Picture 4" descr="File:Simple Periodic Table Chart-blocks.sv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20" y="2607910"/>
              <a:ext cx="9149732" cy="4849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TextBox 8"/>
          <p:cNvSpPr txBox="1"/>
          <p:nvPr/>
        </p:nvSpPr>
        <p:spPr>
          <a:xfrm>
            <a:off x="8392201" y="4858238"/>
            <a:ext cx="33044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Myriad Pro" panose="020B0503030403020204" charset="0"/>
              </a:rPr>
              <a:t>Source: </a:t>
            </a:r>
            <a:r>
              <a:rPr lang="en-US" sz="1000" dirty="0">
                <a:latin typeface="Myriad Pro" panose="020B0503030403020204" charset="0"/>
                <a:hlinkClick r:id="rId7"/>
              </a:rPr>
              <a:t>Image</a:t>
            </a:r>
            <a:r>
              <a:rPr lang="en-US" sz="1000" dirty="0">
                <a:latin typeface="Myriad Pro" panose="020B0503030403020204" charset="0"/>
              </a:rPr>
              <a:t> / </a:t>
            </a:r>
            <a:r>
              <a:rPr lang="en-US" sz="1000" dirty="0" err="1">
                <a:latin typeface="Myriad Pro" panose="020B0503030403020204" charset="0"/>
              </a:rPr>
              <a:t>Kimberli</a:t>
            </a:r>
            <a:r>
              <a:rPr lang="en-US" sz="1000" dirty="0">
                <a:latin typeface="Myriad Pro" panose="020B0503030403020204" charset="0"/>
              </a:rPr>
              <a:t> </a:t>
            </a:r>
            <a:r>
              <a:rPr lang="en-US" sz="1000" dirty="0" err="1">
                <a:latin typeface="Myriad Pro" panose="020B0503030403020204" charset="0"/>
              </a:rPr>
              <a:t>Mäkäräinen</a:t>
            </a:r>
            <a:r>
              <a:rPr lang="en-US" sz="1000" dirty="0">
                <a:latin typeface="Myriad Pro" panose="020B0503030403020204" charset="0"/>
              </a:rPr>
              <a:t> /</a:t>
            </a:r>
            <a:r>
              <a:rPr lang="en-US" sz="1000" dirty="0"/>
              <a:t> </a:t>
            </a:r>
            <a:r>
              <a:rPr lang="en-US" sz="1000" dirty="0">
                <a:hlinkClick r:id="rId8"/>
              </a:rPr>
              <a:t>CC BY-SA 4.0</a:t>
            </a:r>
            <a:endParaRPr lang="en-US" sz="1000" dirty="0">
              <a:latin typeface="Myriad Pro" panose="020B0503030403020204" charset="0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C65FC15-29FB-4F31-B516-BDC8BF58AF82}"/>
              </a:ext>
            </a:extLst>
          </p:cNvPr>
          <p:cNvCxnSpPr>
            <a:cxnSpLocks/>
          </p:cNvCxnSpPr>
          <p:nvPr/>
        </p:nvCxnSpPr>
        <p:spPr>
          <a:xfrm flipV="1">
            <a:off x="11542713" y="2961188"/>
            <a:ext cx="0" cy="165458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FC12FFF-A2F1-4263-939D-FCD935167C4B}"/>
              </a:ext>
            </a:extLst>
          </p:cNvPr>
          <p:cNvSpPr txBox="1"/>
          <p:nvPr/>
        </p:nvSpPr>
        <p:spPr>
          <a:xfrm rot="16200000">
            <a:off x="10744014" y="3700489"/>
            <a:ext cx="22130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Myriad Pro" panose="020B0503030403020204" charset="0"/>
              </a:rPr>
              <a:t>Electronegativity increase</a:t>
            </a:r>
          </a:p>
        </p:txBody>
      </p:sp>
    </p:spTree>
    <p:extLst>
      <p:ext uri="{BB962C8B-B14F-4D97-AF65-F5344CB8AC3E}">
        <p14:creationId xmlns:p14="http://schemas.microsoft.com/office/powerpoint/2010/main" val="803195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07259" y="1488294"/>
            <a:ext cx="6469984" cy="4986970"/>
            <a:chOff x="607259" y="1488294"/>
            <a:chExt cx="6462563" cy="5695822"/>
          </a:xfrm>
        </p:grpSpPr>
        <p:sp>
          <p:nvSpPr>
            <p:cNvPr id="9" name="Rounded Rectangle 8"/>
            <p:cNvSpPr/>
            <p:nvPr/>
          </p:nvSpPr>
          <p:spPr>
            <a:xfrm>
              <a:off x="2031662" y="2281389"/>
              <a:ext cx="2727798" cy="54113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07259" y="4677697"/>
              <a:ext cx="6462563" cy="171204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 dirty="0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2089559" y="3948671"/>
              <a:ext cx="2612006" cy="54113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677334" y="1488294"/>
              <a:ext cx="5274527" cy="468351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912402" y="1488294"/>
              <a:ext cx="5614124" cy="492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altLang="en-US" sz="2200" b="1" dirty="0">
                  <a:solidFill>
                    <a:schemeClr val="accent2"/>
                  </a:solidFill>
                  <a:latin typeface="Myriad Pro" panose="020B0503030403020204" charset="0"/>
                </a:rPr>
                <a:t>Have you ever heard about these?</a:t>
              </a:r>
            </a:p>
          </p:txBody>
        </p:sp>
        <p:sp>
          <p:nvSpPr>
            <p:cNvPr id="10" name="Down Arrow 9"/>
            <p:cNvSpPr/>
            <p:nvPr/>
          </p:nvSpPr>
          <p:spPr>
            <a:xfrm>
              <a:off x="3133181" y="2943922"/>
              <a:ext cx="568713" cy="903248"/>
            </a:xfrm>
            <a:prstGeom prst="downArrow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30918" y="3973173"/>
              <a:ext cx="1766405" cy="4921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HK" altLang="en-US" sz="2200" b="1" dirty="0">
                  <a:solidFill>
                    <a:schemeClr val="accent2"/>
                  </a:solidFill>
                  <a:latin typeface="Myriad Pro" panose="020B0503030403020204" charset="0"/>
                </a:rPr>
                <a:t>Skin moisturizer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77332" y="4677697"/>
              <a:ext cx="6238737" cy="878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altLang="en-US" sz="2200" b="1" dirty="0">
                  <a:solidFill>
                    <a:schemeClr val="accent2"/>
                  </a:solidFill>
                  <a:latin typeface="Myriad Pro" panose="020B0503030403020204" charset="0"/>
                </a:rPr>
                <a:t>Ingredients: </a:t>
              </a:r>
            </a:p>
            <a:p>
              <a:r>
                <a:rPr lang="en-HK" altLang="en-US" sz="2200" b="1" dirty="0">
                  <a:solidFill>
                    <a:schemeClr val="accent2"/>
                  </a:solidFill>
                  <a:latin typeface="Myriad Pro" panose="020B0503030403020204" charset="0"/>
                </a:rPr>
                <a:t>Glycerine, Hyaluronic acid, Propylene glycol etc.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6493" y="5821567"/>
              <a:ext cx="2293329" cy="1362549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1512025" y="5282286"/>
            <a:ext cx="18442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000" b="1" i="1" dirty="0">
                <a:solidFill>
                  <a:srgbClr val="FF0000"/>
                </a:solidFill>
                <a:latin typeface="Myriad Pro" panose="020B0503030403020204" charset="0"/>
              </a:rPr>
              <a:t>What are they?</a:t>
            </a:r>
          </a:p>
        </p:txBody>
      </p:sp>
      <p:pic>
        <p:nvPicPr>
          <p:cNvPr id="15362" name="Picture 2" descr="Free Assorted Cosmetic Lot Stock Photo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200" b="93867" l="9751" r="89816">
                        <a14:foregroundMark x1="65764" y1="75600" x2="65764" y2="75600"/>
                        <a14:foregroundMark x1="47996" y1="73733" x2="47996" y2="73733"/>
                        <a14:foregroundMark x1="25569" y1="85867" x2="25569" y2="85867"/>
                        <a14:foregroundMark x1="28819" y1="93867" x2="28819" y2="93867"/>
                        <a14:foregroundMark x1="62839" y1="89200" x2="62839" y2="89200"/>
                        <a14:foregroundMark x1="64572" y1="89200" x2="61647" y2="91867"/>
                        <a14:foregroundMark x1="66089" y1="85867" x2="26652" y2="85867"/>
                        <a14:foregroundMark x1="36728" y1="79067" x2="21452" y2="80667"/>
                        <a14:foregroundMark x1="20802" y1="81067" x2="21560" y2="78533"/>
                        <a14:foregroundMark x1="41495" y1="75200" x2="39762" y2="66267"/>
                        <a14:foregroundMark x1="22969" y1="48400" x2="22969" y2="48400"/>
                        <a14:foregroundMark x1="21777" y1="40800" x2="21777" y2="40800"/>
                        <a14:foregroundMark x1="21560" y1="43200" x2="20802" y2="59333"/>
                        <a14:foregroundMark x1="74648" y1="40267" x2="65005" y2="69200"/>
                        <a14:foregroundMark x1="65980" y1="62933" x2="65980" y2="62933"/>
                        <a14:foregroundMark x1="62947" y1="72133" x2="68906" y2="81867"/>
                        <a14:foregroundMark x1="52221" y1="79333" x2="53521" y2="79467"/>
                        <a14:foregroundMark x1="56988" y1="76533" x2="56663" y2="70533"/>
                        <a14:foregroundMark x1="55905" y1="77333" x2="55905" y2="77333"/>
                        <a14:foregroundMark x1="29794" y1="89600" x2="29794" y2="89600"/>
                        <a14:foregroundMark x1="34020" y1="87067" x2="34670" y2="86667"/>
                        <a14:foregroundMark x1="31094" y1="87600" x2="47779" y2="86667"/>
                        <a14:foregroundMark x1="63164" y1="74267" x2="57746" y2="69333"/>
                        <a14:foregroundMark x1="53196" y1="84400" x2="53304" y2="78267"/>
                        <a14:foregroundMark x1="31853" y1="78133" x2="33803" y2="76933"/>
                        <a14:foregroundMark x1="23619" y1="78533" x2="34670" y2="76533"/>
                        <a14:foregroundMark x1="69556" y1="8933" x2="69556" y2="8933"/>
                        <a14:foregroundMark x1="79957" y1="7200" x2="79957" y2="7200"/>
                        <a14:foregroundMark x1="66414" y1="86667" x2="69447" y2="82800"/>
                        <a14:foregroundMark x1="68906" y1="84533" x2="67389" y2="858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905" y="1878382"/>
            <a:ext cx="4022386" cy="326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091261" y="2198252"/>
            <a:ext cx="199285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altLang="en-US" sz="2200" b="1" dirty="0">
                <a:solidFill>
                  <a:schemeClr val="accent2"/>
                </a:solidFill>
                <a:latin typeface="Myriad Pro" panose="020B0503030403020204" charset="0"/>
              </a:rPr>
              <a:t>Cosmetic products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509066" y="19349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rgbClr val="990000"/>
                </a:solidFill>
                <a:latin typeface="Myriad Pro" panose="020B0503030403020204"/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522621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nip Diagonal Corner Rectangle 15"/>
          <p:cNvSpPr/>
          <p:nvPr/>
        </p:nvSpPr>
        <p:spPr>
          <a:xfrm>
            <a:off x="289933" y="3957738"/>
            <a:ext cx="7660888" cy="1594625"/>
          </a:xfrm>
          <a:prstGeom prst="snip2Diag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09066" y="193490"/>
            <a:ext cx="10972800" cy="1143000"/>
          </a:xfrm>
        </p:spPr>
        <p:txBody>
          <a:bodyPr>
            <a:normAutofit/>
          </a:bodyPr>
          <a:lstStyle/>
          <a:p>
            <a:r>
              <a:rPr lang="en-US" altLang="en-US" dirty="0">
                <a:solidFill>
                  <a:srgbClr val="990000"/>
                </a:solidFill>
                <a:latin typeface="Myriad Pro" panose="020B0503030403020204"/>
              </a:rPr>
              <a:t>Introduction</a:t>
            </a:r>
            <a:endParaRPr lang="en-HK" altLang="en-US" dirty="0">
              <a:solidFill>
                <a:srgbClr val="990000"/>
              </a:solidFill>
              <a:latin typeface="Myriad Pro" panose="020B05030304030202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03649" y="1270000"/>
            <a:ext cx="2277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u="sng" dirty="0">
                <a:solidFill>
                  <a:schemeClr val="accent2"/>
                </a:solidFill>
                <a:latin typeface="Myriad Pro" panose="020B0503030403020204" charset="0"/>
              </a:rPr>
              <a:t>Chemical structures: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73044" y="3412273"/>
            <a:ext cx="1153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u="sng" dirty="0">
                <a:solidFill>
                  <a:schemeClr val="accent2"/>
                </a:solidFill>
                <a:latin typeface="Myriad Pro" panose="020B0503030403020204" charset="0"/>
              </a:rPr>
              <a:t>Glycerine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05388" y="3412273"/>
            <a:ext cx="1776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u="sng" dirty="0">
                <a:solidFill>
                  <a:schemeClr val="accent2"/>
                </a:solidFill>
                <a:latin typeface="Myriad Pro" panose="020B0503030403020204" charset="0"/>
              </a:rPr>
              <a:t>Hyaluronic acid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16045" y="3412273"/>
            <a:ext cx="1895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u="sng" dirty="0">
                <a:solidFill>
                  <a:schemeClr val="accent2"/>
                </a:solidFill>
                <a:latin typeface="Myriad Pro" panose="020B0503030403020204" charset="0"/>
              </a:rPr>
              <a:t>Propylene glycol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890747"/>
              </p:ext>
            </p:extLst>
          </p:nvPr>
        </p:nvGraphicFramePr>
        <p:xfrm>
          <a:off x="1560202" y="1924193"/>
          <a:ext cx="1457826" cy="142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PerkinElmer.ChemDrawJS.OleClipboard.DataObject.OleDataObject" r:id="rId3" imgW="556870" imgH="544373" progId="ChemDrawJS">
                  <p:embed/>
                </p:oleObj>
              </mc:Choice>
              <mc:Fallback>
                <p:oleObj name="PerkinElmer.ChemDrawJS.OleClipboard.DataObject.OleDataObject" r:id="rId3" imgW="556870" imgH="544373" progId="ChemDrawJS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0202" y="1924193"/>
                        <a:ext cx="1457826" cy="142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0" name="Picture 2" descr="Hyaluronic acid - Wikipedia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618" y="1993880"/>
            <a:ext cx="2643731" cy="135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110557"/>
              </p:ext>
            </p:extLst>
          </p:nvPr>
        </p:nvGraphicFramePr>
        <p:xfrm>
          <a:off x="7703468" y="1925975"/>
          <a:ext cx="1521057" cy="14907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PerkinElmer.ChemDrawJS.OleClipboard.DataObject.OleDataObject" r:id="rId6" imgW="556870" imgH="545592" progId="ChemDrawJS">
                  <p:embed/>
                </p:oleObj>
              </mc:Choice>
              <mc:Fallback>
                <p:oleObj name="PerkinElmer.ChemDrawJS.OleClipboard.DataObject.OleDataObject" r:id="rId6" imgW="556870" imgH="545592" progId="ChemDrawJS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03468" y="1925975"/>
                        <a:ext cx="1521057" cy="14907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9066" y="4093332"/>
            <a:ext cx="71620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These are commonly used in skin moisturizers to maintain 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       and/or restore the water content of the skin</a:t>
            </a:r>
          </a:p>
          <a:p>
            <a:pPr marL="342900" indent="-3429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HK" sz="2000" dirty="0">
                <a:solidFill>
                  <a:srgbClr val="7030A0"/>
                </a:solidFill>
                <a:latin typeface="Myriad Pro" panose="020B0503030403020204" charset="0"/>
              </a:rPr>
              <a:t>Why are they used?</a:t>
            </a:r>
          </a:p>
          <a:p>
            <a:pPr marL="342900" indent="-3429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HK" sz="2000" dirty="0">
                <a:solidFill>
                  <a:srgbClr val="7030A0"/>
                </a:solidFill>
                <a:latin typeface="Myriad Pro" panose="020B0503030403020204" charset="0"/>
              </a:rPr>
              <a:t>What are the exact functions of these chemical?</a:t>
            </a:r>
          </a:p>
        </p:txBody>
      </p:sp>
      <p:sp>
        <p:nvSpPr>
          <p:cNvPr id="17" name="Bent-Up Arrow 16"/>
          <p:cNvSpPr/>
          <p:nvPr/>
        </p:nvSpPr>
        <p:spPr>
          <a:xfrm rot="5400000">
            <a:off x="3173914" y="5291610"/>
            <a:ext cx="756461" cy="1493918"/>
          </a:xfrm>
          <a:prstGeom prst="bentUpArrow">
            <a:avLst>
              <a:gd name="adj1" fmla="val 25000"/>
              <a:gd name="adj2" fmla="val 24345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8" name="TextBox 17"/>
          <p:cNvSpPr txBox="1"/>
          <p:nvPr/>
        </p:nvSpPr>
        <p:spPr>
          <a:xfrm>
            <a:off x="4321529" y="5976510"/>
            <a:ext cx="4868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i="1" dirty="0">
                <a:solidFill>
                  <a:srgbClr val="7030A0"/>
                </a:solidFill>
                <a:latin typeface="Myriad Pro" panose="020B0503030403020204" charset="0"/>
              </a:rPr>
              <a:t>Organic Chemistry </a:t>
            </a:r>
            <a:r>
              <a:rPr lang="en-HK" sz="2400" b="1" i="1" dirty="0">
                <a:solidFill>
                  <a:schemeClr val="accent2"/>
                </a:solidFill>
                <a:latin typeface="Myriad Pro" panose="020B0503030403020204" charset="0"/>
              </a:rPr>
              <a:t>might help you</a:t>
            </a:r>
          </a:p>
        </p:txBody>
      </p:sp>
      <p:pic>
        <p:nvPicPr>
          <p:cNvPr id="2222" name="Picture 174" descr="Free Person Holding Laboratory Flask Stock Photo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0918" y="4070476"/>
            <a:ext cx="2372472" cy="1583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788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90286" y="249092"/>
            <a:ext cx="10972800" cy="1143000"/>
          </a:xfrm>
        </p:spPr>
        <p:txBody>
          <a:bodyPr>
            <a:normAutofit/>
          </a:bodyPr>
          <a:lstStyle/>
          <a:p>
            <a:r>
              <a:rPr lang="en-HK" altLang="en-US" dirty="0">
                <a:solidFill>
                  <a:srgbClr val="990000"/>
                </a:solidFill>
                <a:latin typeface="Myriad Pro" panose="020B0503030403020204"/>
              </a:rPr>
              <a:t>What is Organic Chemistry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6543" y="1561068"/>
            <a:ext cx="629255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Organic chemistry is the study of organic compounds:</a:t>
            </a:r>
          </a:p>
          <a:p>
            <a:pPr marL="342900" indent="-34290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Composed of carbon element</a:t>
            </a:r>
          </a:p>
          <a:p>
            <a:pPr marL="342900" indent="-34290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Essential in daily life</a:t>
            </a:r>
          </a:p>
          <a:p>
            <a:pPr marL="342900" indent="-34290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Exist everywhere in the world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6543" y="3464721"/>
            <a:ext cx="75103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000" b="1" dirty="0">
                <a:solidFill>
                  <a:srgbClr val="7030A0"/>
                </a:solidFill>
                <a:latin typeface="Myriad Pro" panose="020B0503030403020204" charset="0"/>
              </a:rPr>
              <a:t>However, not all carbon-containing compounds are classified as organic compounds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Carbon monoxide (CO), carbon dioxide (CO</a:t>
            </a:r>
            <a:r>
              <a:rPr lang="en-HK" sz="2000" baseline="-25000" dirty="0">
                <a:solidFill>
                  <a:schemeClr val="accent2"/>
                </a:solidFill>
                <a:latin typeface="Myriad Pro" panose="020B0503030403020204" charset="0"/>
              </a:rPr>
              <a:t>2</a:t>
            </a: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)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Carbonate (CO</a:t>
            </a:r>
            <a:r>
              <a:rPr lang="en-HK" sz="2000" baseline="-25000" dirty="0">
                <a:solidFill>
                  <a:schemeClr val="accent2"/>
                </a:solidFill>
                <a:latin typeface="Myriad Pro" panose="020B0503030403020204" charset="0"/>
              </a:rPr>
              <a:t>3</a:t>
            </a:r>
            <a:r>
              <a:rPr lang="en-HK" sz="2000" baseline="30000" dirty="0">
                <a:solidFill>
                  <a:schemeClr val="accent2"/>
                </a:solidFill>
                <a:latin typeface="Myriad Pro" panose="020B0503030403020204" charset="0"/>
              </a:rPr>
              <a:t>2-</a:t>
            </a: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), </a:t>
            </a:r>
            <a:r>
              <a:rPr lang="en-HK" sz="2000" dirty="0" err="1">
                <a:solidFill>
                  <a:schemeClr val="accent2"/>
                </a:solidFill>
                <a:latin typeface="Myriad Pro" panose="020B0503030403020204" charset="0"/>
              </a:rPr>
              <a:t>hydrogencarbonate</a:t>
            </a:r>
            <a:r>
              <a:rPr lang="en-HK" sz="2000" dirty="0">
                <a:solidFill>
                  <a:schemeClr val="accent2"/>
                </a:solidFill>
                <a:latin typeface="Myriad Pro" panose="020B0503030403020204" charset="0"/>
              </a:rPr>
              <a:t> (HCO3-) </a:t>
            </a:r>
          </a:p>
        </p:txBody>
      </p:sp>
      <p:pic>
        <p:nvPicPr>
          <p:cNvPr id="8" name="Picture 6" descr="CO2 icon in iOS Style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367" y="4773269"/>
            <a:ext cx="807978" cy="807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o Small Appliances Stand Mixers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330" y="4708430"/>
            <a:ext cx="1323016" cy="937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Bicarbonate - Wikipedia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654" y="4846920"/>
            <a:ext cx="1008730" cy="682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6560" y="4859954"/>
            <a:ext cx="955784" cy="800792"/>
          </a:xfrm>
          <a:prstGeom prst="rect">
            <a:avLst/>
          </a:prstGeom>
        </p:spPr>
      </p:pic>
      <p:pic>
        <p:nvPicPr>
          <p:cNvPr id="3074" name="Picture 2" descr="Expect People to Reject Your Ideas and Then Do This | Inc.com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8572" y="3798195"/>
            <a:ext cx="1826098" cy="1027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7466879" y="4981287"/>
            <a:ext cx="2827791" cy="76952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sz="2400" dirty="0">
                <a:solidFill>
                  <a:srgbClr val="0070C0"/>
                </a:solidFill>
                <a:latin typeface="Myriad Pro" panose="020B0503030403020204" charset="0"/>
              </a:rPr>
              <a:t>These are inorganic compounds</a:t>
            </a:r>
          </a:p>
        </p:txBody>
      </p:sp>
      <p:pic>
        <p:nvPicPr>
          <p:cNvPr id="16386" name="Picture 2" descr="Free stock photo of aluminum, car, dirty Stock Photo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0228" y="1270000"/>
            <a:ext cx="1350496" cy="2025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Free Close-Up Photo of Sneakers Stock Photo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772" y="1586614"/>
            <a:ext cx="1313343" cy="164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undefined"/>
          <p:cNvPicPr>
            <a:picLocks noChangeAspect="1" noChangeArrowheads="1"/>
          </p:cNvPicPr>
          <p:nvPr/>
        </p:nvPicPr>
        <p:blipFill rotWithShape="1">
          <a:blip r:embed="rId9" cstate="hq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54" t="22023" r="9067" b="31672"/>
          <a:stretch/>
        </p:blipFill>
        <p:spPr bwMode="auto">
          <a:xfrm rot="5400000">
            <a:off x="8786858" y="2136369"/>
            <a:ext cx="1801627" cy="49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271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81000" y="260549"/>
            <a:ext cx="10972800" cy="1143000"/>
          </a:xfrm>
        </p:spPr>
        <p:txBody>
          <a:bodyPr>
            <a:normAutofit/>
          </a:bodyPr>
          <a:lstStyle/>
          <a:p>
            <a:r>
              <a:rPr lang="en-HK" altLang="en-US" dirty="0">
                <a:solidFill>
                  <a:srgbClr val="990000"/>
                </a:solidFill>
                <a:latin typeface="Myriad Pro" panose="020B0503030403020204"/>
              </a:rPr>
              <a:t>What is Organic Chemistry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7762" y="1497707"/>
            <a:ext cx="5894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Unique properties of organic compounds: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7762" y="2153020"/>
            <a:ext cx="4566763" cy="37856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none" rtlCol="0">
            <a:spAutoFit/>
          </a:bodyPr>
          <a:lstStyle/>
          <a:p>
            <a:pPr algn="ctr"/>
            <a:r>
              <a:rPr lang="en-HK" sz="2400" u="sng" dirty="0">
                <a:solidFill>
                  <a:schemeClr val="accent2"/>
                </a:solidFill>
                <a:latin typeface="Myriad Pro" panose="020B0503030403020204" charset="0"/>
              </a:rPr>
              <a:t>1 carbon atom can: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HK" sz="2400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HK" sz="2400" dirty="0">
                <a:solidFill>
                  <a:schemeClr val="accent2"/>
                </a:solidFill>
                <a:latin typeface="Myriad Pro" panose="020B0503030403020204" charset="0"/>
              </a:rPr>
              <a:t>form 4 single covalent bonds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HK" sz="2400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HK" sz="2400" dirty="0">
                <a:solidFill>
                  <a:schemeClr val="accent2"/>
                </a:solidFill>
                <a:latin typeface="Myriad Pro" panose="020B0503030403020204" charset="0"/>
              </a:rPr>
              <a:t>link up to form a chain structure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HK" sz="2400" dirty="0">
                <a:solidFill>
                  <a:schemeClr val="accent2"/>
                </a:solidFill>
                <a:latin typeface="Myriad Pro" panose="020B0503030403020204" charset="0"/>
              </a:rPr>
              <a:t>Straight, branched or ring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HK" sz="2400" dirty="0">
              <a:solidFill>
                <a:schemeClr val="accent2"/>
              </a:solidFill>
              <a:latin typeface="Myriad Pro" panose="020B050303040302020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HK" sz="2400" dirty="0">
                <a:solidFill>
                  <a:schemeClr val="accent2"/>
                </a:solidFill>
                <a:latin typeface="Myriad Pro" panose="020B0503030403020204" charset="0"/>
              </a:rPr>
              <a:t>form single, double or triple</a:t>
            </a:r>
          </a:p>
          <a:p>
            <a:r>
              <a:rPr lang="en-HK" sz="2400" dirty="0">
                <a:solidFill>
                  <a:schemeClr val="accent2"/>
                </a:solidFill>
                <a:latin typeface="Myriad Pro" panose="020B0503030403020204" charset="0"/>
              </a:rPr>
              <a:t>    covalent bonds</a:t>
            </a:r>
          </a:p>
          <a:p>
            <a:endParaRPr lang="en-HK" sz="2400" dirty="0">
              <a:latin typeface="Myriad Pro" panose="020B0503030403020204" charset="0"/>
            </a:endParaRPr>
          </a:p>
        </p:txBody>
      </p:sp>
      <p:pic>
        <p:nvPicPr>
          <p:cNvPr id="10" name="Picture 8" descr="Illustrated Glossary of Organic Chemistry - Benzene ring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931" y="3870551"/>
            <a:ext cx="1272557" cy="1452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ow is a triple bond in ethyne formed? - Quor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72" r="25092"/>
          <a:stretch/>
        </p:blipFill>
        <p:spPr bwMode="auto">
          <a:xfrm>
            <a:off x="7202805" y="5023916"/>
            <a:ext cx="2245004" cy="1558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Give the structural formula for 2 - methyl propane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40"/>
          <a:stretch/>
        </p:blipFill>
        <p:spPr bwMode="auto">
          <a:xfrm>
            <a:off x="7109522" y="3984205"/>
            <a:ext cx="2575202" cy="1225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/>
          <a:srcRect l="25019" r="28161" b="17387"/>
          <a:stretch/>
        </p:blipFill>
        <p:spPr>
          <a:xfrm>
            <a:off x="7109522" y="1497707"/>
            <a:ext cx="3576507" cy="157929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163499" y="2980964"/>
            <a:ext cx="2526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Methane</a:t>
            </a:r>
          </a:p>
        </p:txBody>
      </p:sp>
    </p:spTree>
    <p:extLst>
      <p:ext uri="{BB962C8B-B14F-4D97-AF65-F5344CB8AC3E}">
        <p14:creationId xmlns:p14="http://schemas.microsoft.com/office/powerpoint/2010/main" val="2193766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8502685" y="4814838"/>
            <a:ext cx="1021116" cy="66486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487169" y="5065257"/>
            <a:ext cx="646771" cy="44324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143448" y="2941667"/>
            <a:ext cx="814344" cy="42374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accent2"/>
              </a:solidFill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43242"/>
              </p:ext>
            </p:extLst>
          </p:nvPr>
        </p:nvGraphicFramePr>
        <p:xfrm>
          <a:off x="6908861" y="2660922"/>
          <a:ext cx="2563442" cy="98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8" name="PerkinElmer.ChemDrawJS.OleClipboard.DataObject.OleDataObject" r:id="rId3" imgW="1338072" imgH="513893" progId="ChemDrawJS">
                  <p:embed/>
                </p:oleObj>
              </mc:Choice>
              <mc:Fallback>
                <p:oleObj name="PerkinElmer.ChemDrawJS.OleClipboard.DataObject.OleDataObject" r:id="rId3" imgW="1338072" imgH="513893" progId="ChemDrawJS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08861" y="2660922"/>
                        <a:ext cx="2563442" cy="985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810554" y="1439988"/>
            <a:ext cx="2757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Functional groups: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20648" y="2096429"/>
            <a:ext cx="76344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000" b="1" dirty="0">
                <a:solidFill>
                  <a:schemeClr val="accent2"/>
                </a:solidFill>
                <a:latin typeface="Myriad Pro" panose="020B0503030403020204" charset="0"/>
              </a:rPr>
              <a:t>There are different functional groups among organic compounds: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9277062"/>
              </p:ext>
            </p:extLst>
          </p:nvPr>
        </p:nvGraphicFramePr>
        <p:xfrm>
          <a:off x="2570498" y="2662568"/>
          <a:ext cx="2563442" cy="98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" name="PerkinElmer.ChemDrawJS.OleClipboard.DataObject.OleDataObject" r:id="rId5" imgW="1338072" imgH="513893" progId="ChemDrawJS">
                  <p:embed/>
                </p:oleObj>
              </mc:Choice>
              <mc:Fallback>
                <p:oleObj name="PerkinElmer.ChemDrawJS.OleClipboard.DataObject.OleDataObject" r:id="rId5" imgW="1338072" imgH="513893" progId="ChemDrawJS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70498" y="2662568"/>
                        <a:ext cx="2563442" cy="985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929657"/>
              </p:ext>
            </p:extLst>
          </p:nvPr>
        </p:nvGraphicFramePr>
        <p:xfrm>
          <a:off x="2570498" y="4795780"/>
          <a:ext cx="2469174" cy="98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" name="PerkinElmer.ChemDrawJS.OleClipboard.DataObject.OleDataObject" r:id="rId7" imgW="1288390" imgH="513893" progId="ChemDrawJS">
                  <p:embed/>
                </p:oleObj>
              </mc:Choice>
              <mc:Fallback>
                <p:oleObj name="PerkinElmer.ChemDrawJS.OleClipboard.DataObject.OleDataObject" r:id="rId7" imgW="1288390" imgH="513893" progId="ChemDrawJS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70498" y="4795780"/>
                        <a:ext cx="2469174" cy="985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5267501"/>
              </p:ext>
            </p:extLst>
          </p:nvPr>
        </p:nvGraphicFramePr>
        <p:xfrm>
          <a:off x="6908861" y="4792740"/>
          <a:ext cx="2469174" cy="9882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" name="PerkinElmer.ChemDrawJS.OleClipboard.DataObject.OleDataObject" r:id="rId9" imgW="1288390" imgH="516331" progId="ChemDrawJS">
                  <p:embed/>
                </p:oleObj>
              </mc:Choice>
              <mc:Fallback>
                <p:oleObj name="PerkinElmer.ChemDrawJS.OleClipboard.DataObject.OleDataObject" r:id="rId9" imgW="1288390" imgH="516331" progId="ChemDrawJS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08861" y="4792740"/>
                        <a:ext cx="2469174" cy="9882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570498" y="3813834"/>
            <a:ext cx="2741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A saturated hydrocarbon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86158" y="3810542"/>
            <a:ext cx="1527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Double bond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955338" y="5865828"/>
            <a:ext cx="1793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Hydroxyl group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52819" y="5854253"/>
            <a:ext cx="1944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dirty="0">
                <a:solidFill>
                  <a:schemeClr val="accent2"/>
                </a:solidFill>
                <a:latin typeface="Myriad Pro" panose="020B0503030403020204" charset="0"/>
              </a:rPr>
              <a:t>Carboxylic group</a:t>
            </a: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691116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HK" altLang="en-US" dirty="0">
                <a:solidFill>
                  <a:srgbClr val="990000"/>
                </a:solidFill>
                <a:latin typeface="Myriad Pro" panose="020B0503030403020204"/>
              </a:rPr>
              <a:t>Classification of Organic Compounds</a:t>
            </a:r>
          </a:p>
        </p:txBody>
      </p:sp>
    </p:spTree>
    <p:extLst>
      <p:ext uri="{BB962C8B-B14F-4D97-AF65-F5344CB8AC3E}">
        <p14:creationId xmlns:p14="http://schemas.microsoft.com/office/powerpoint/2010/main" val="289263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28084" y="1393377"/>
            <a:ext cx="114287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sz="2400" b="1" u="sng" dirty="0">
                <a:solidFill>
                  <a:schemeClr val="accent2"/>
                </a:solidFill>
                <a:latin typeface="Myriad Pro" panose="020B0503030403020204" charset="0"/>
              </a:rPr>
              <a:t>Functional groups: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HK" sz="2400" dirty="0">
                <a:solidFill>
                  <a:schemeClr val="accent2"/>
                </a:solidFill>
                <a:latin typeface="Myriad Pro" panose="020B0503030403020204" charset="0"/>
              </a:rPr>
              <a:t>Different functional groups have different chemical properties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HK" sz="2400" dirty="0">
                <a:solidFill>
                  <a:schemeClr val="accent2"/>
                </a:solidFill>
                <a:latin typeface="Myriad Pro" panose="020B0503030403020204" charset="0"/>
              </a:rPr>
              <a:t>The chemical and physical properties of a compound are usually determined by the functional groups present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35097" y="4661209"/>
            <a:ext cx="931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u="sng" dirty="0">
                <a:solidFill>
                  <a:schemeClr val="accent2"/>
                </a:solidFill>
                <a:latin typeface="Myriad Pro" panose="020B0503030403020204" charset="0"/>
              </a:rPr>
              <a:t>Glycerine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67441" y="4661209"/>
            <a:ext cx="1394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u="sng" dirty="0">
                <a:solidFill>
                  <a:schemeClr val="accent2"/>
                </a:solidFill>
                <a:latin typeface="Myriad Pro" panose="020B0503030403020204" charset="0"/>
              </a:rPr>
              <a:t>Hyaluronic acid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78098" y="4661209"/>
            <a:ext cx="1484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b="1" u="sng" dirty="0">
                <a:solidFill>
                  <a:schemeClr val="accent2"/>
                </a:solidFill>
                <a:latin typeface="Myriad Pro" panose="020B0503030403020204" charset="0"/>
              </a:rPr>
              <a:t>Propylene glycol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4541"/>
              </p:ext>
            </p:extLst>
          </p:nvPr>
        </p:nvGraphicFramePr>
        <p:xfrm>
          <a:off x="1422255" y="3173129"/>
          <a:ext cx="1457826" cy="142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PerkinElmer.ChemDrawJS.OleClipboard.DataObject.OleDataObject" r:id="rId3" imgW="556870" imgH="544373" progId="ChemDrawJS">
                  <p:embed/>
                </p:oleObj>
              </mc:Choice>
              <mc:Fallback>
                <p:oleObj name="PerkinElmer.ChemDrawJS.OleClipboard.DataObject.OleDataObject" r:id="rId3" imgW="556870" imgH="544373" progId="ChemDrawJS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22255" y="3173129"/>
                        <a:ext cx="1457826" cy="142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2" descr="Hyaluronic acid - Wikipedia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671" y="3242816"/>
            <a:ext cx="2643731" cy="135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28362"/>
              </p:ext>
            </p:extLst>
          </p:nvPr>
        </p:nvGraphicFramePr>
        <p:xfrm>
          <a:off x="7565521" y="3174911"/>
          <a:ext cx="1521057" cy="14907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PerkinElmer.ChemDrawJS.OleClipboard.DataObject.OleDataObject" r:id="rId6" imgW="556870" imgH="545592" progId="ChemDrawJS">
                  <p:embed/>
                </p:oleObj>
              </mc:Choice>
              <mc:Fallback>
                <p:oleObj name="PerkinElmer.ChemDrawJS.OleClipboard.DataObject.OleDataObject" r:id="rId6" imgW="556870" imgH="545592" progId="ChemDrawJS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65521" y="3174911"/>
                        <a:ext cx="1521057" cy="14907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239375" y="5304476"/>
            <a:ext cx="83926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K" sz="2400" b="1" dirty="0">
                <a:solidFill>
                  <a:srgbClr val="FF0000"/>
                </a:solidFill>
                <a:latin typeface="Myriad Pro" panose="020B0503030403020204" charset="0"/>
              </a:rPr>
              <a:t>What functional groups do the above chemicals possess?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691116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altLang="en-US" sz="4000" kern="1200" dirty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HK" dirty="0">
                <a:solidFill>
                  <a:srgbClr val="990000"/>
                </a:solidFill>
                <a:latin typeface="Myriad Pro" panose="020B0503030403020204"/>
              </a:rPr>
              <a:t>Classification of Organic Compounds</a:t>
            </a:r>
          </a:p>
        </p:txBody>
      </p:sp>
    </p:spTree>
    <p:extLst>
      <p:ext uri="{BB962C8B-B14F-4D97-AF65-F5344CB8AC3E}">
        <p14:creationId xmlns:p14="http://schemas.microsoft.com/office/powerpoint/2010/main" val="308136555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21400</TotalTime>
  <Words>1943</Words>
  <Application>Microsoft Office PowerPoint</Application>
  <PresentationFormat>Widescreen</PresentationFormat>
  <Paragraphs>365</Paragraphs>
  <Slides>38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50" baseType="lpstr">
      <vt:lpstr>Adobe 黑体 Std R</vt:lpstr>
      <vt:lpstr>標楷體</vt:lpstr>
      <vt:lpstr>Helvetica LT Std</vt:lpstr>
      <vt:lpstr>Myriad Pro</vt:lpstr>
      <vt:lpstr>Neue Helvetica W01</vt:lpstr>
      <vt:lpstr>新細明體</vt:lpstr>
      <vt:lpstr>Arial</vt:lpstr>
      <vt:lpstr>Calibri</vt:lpstr>
      <vt:lpstr>Calibri Light</vt:lpstr>
      <vt:lpstr>Wingdings</vt:lpstr>
      <vt:lpstr>Custom Design</vt:lpstr>
      <vt:lpstr>PerkinElmer.ChemDrawJS.OleClipboard.DataObject.OleDataObject</vt:lpstr>
      <vt:lpstr>PowerPoint Presentation</vt:lpstr>
      <vt:lpstr>Unit 2 The Origin of Cosmetics</vt:lpstr>
      <vt:lpstr>Learning Objectives</vt:lpstr>
      <vt:lpstr>PowerPoint Presentation</vt:lpstr>
      <vt:lpstr>Introduction</vt:lpstr>
      <vt:lpstr>What is Organic Chemistry</vt:lpstr>
      <vt:lpstr>What is Organic Chemistry</vt:lpstr>
      <vt:lpstr>PowerPoint Presentation</vt:lpstr>
      <vt:lpstr>PowerPoint Presentation</vt:lpstr>
      <vt:lpstr>PowerPoint Presentation</vt:lpstr>
      <vt:lpstr>PowerPoint Presentation</vt:lpstr>
      <vt:lpstr>Classification of Organic Compounds</vt:lpstr>
      <vt:lpstr>PowerPoint Presentation</vt:lpstr>
      <vt:lpstr>PowerPoint Presentation</vt:lpstr>
      <vt:lpstr>PowerPoint Presentation</vt:lpstr>
      <vt:lpstr>Polarity</vt:lpstr>
      <vt:lpstr>PowerPoint Presentation</vt:lpstr>
      <vt:lpstr>Intermolecular Forces</vt:lpstr>
      <vt:lpstr>PowerPoint Presentation</vt:lpstr>
      <vt:lpstr>Important Organic Substances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Separation and Purification Methods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Louise Luk</dc:creator>
  <cp:lastModifiedBy>hmchan@study.ouhk.edu.hk</cp:lastModifiedBy>
  <cp:revision>319</cp:revision>
  <dcterms:created xsi:type="dcterms:W3CDTF">2020-02-14T14:56:21Z</dcterms:created>
  <dcterms:modified xsi:type="dcterms:W3CDTF">2024-07-31T02:25:12Z</dcterms:modified>
</cp:coreProperties>
</file>