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2" r:id="rId2"/>
  </p:sldMasterIdLst>
  <p:notesMasterIdLst>
    <p:notesMasterId r:id="rId39"/>
  </p:notesMasterIdLst>
  <p:sldIdLst>
    <p:sldId id="292" r:id="rId3"/>
    <p:sldId id="289" r:id="rId4"/>
    <p:sldId id="286" r:id="rId5"/>
    <p:sldId id="290" r:id="rId6"/>
    <p:sldId id="287" r:id="rId7"/>
    <p:sldId id="288" r:id="rId8"/>
    <p:sldId id="257" r:id="rId9"/>
    <p:sldId id="284" r:id="rId10"/>
    <p:sldId id="258" r:id="rId11"/>
    <p:sldId id="259" r:id="rId12"/>
    <p:sldId id="263" r:id="rId13"/>
    <p:sldId id="264" r:id="rId14"/>
    <p:sldId id="265" r:id="rId15"/>
    <p:sldId id="261" r:id="rId16"/>
    <p:sldId id="281" r:id="rId17"/>
    <p:sldId id="266" r:id="rId18"/>
    <p:sldId id="282" r:id="rId19"/>
    <p:sldId id="274" r:id="rId20"/>
    <p:sldId id="276" r:id="rId21"/>
    <p:sldId id="267" r:id="rId22"/>
    <p:sldId id="283" r:id="rId23"/>
    <p:sldId id="275" r:id="rId24"/>
    <p:sldId id="277" r:id="rId25"/>
    <p:sldId id="268" r:id="rId26"/>
    <p:sldId id="285" r:id="rId27"/>
    <p:sldId id="262" r:id="rId28"/>
    <p:sldId id="269" r:id="rId29"/>
    <p:sldId id="270" r:id="rId30"/>
    <p:sldId id="271" r:id="rId31"/>
    <p:sldId id="272" r:id="rId32"/>
    <p:sldId id="273" r:id="rId33"/>
    <p:sldId id="278" r:id="rId34"/>
    <p:sldId id="280" r:id="rId35"/>
    <p:sldId id="279" r:id="rId36"/>
    <p:sldId id="291" r:id="rId37"/>
    <p:sldId id="293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CD5AF-1799-4502-A80D-50AC9B6A590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6913A0-0485-4C8C-8CCA-9BAB28E05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789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80654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hyperlink" Target="http://steam.ouhk.edu.hk/sym2020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team.ouhk.edu.hk/sym2020/index.html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A57835"/>
                </a:solidFill>
              </a:defRPr>
            </a:lvl1pPr>
          </a:lstStyle>
          <a:p>
            <a:fld id="{D5EEEF81-FFB3-4F11-A95F-CDB20BB6C30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73601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rgbClr val="A57835"/>
                </a:solidFill>
                <a:latin typeface="Helvetica LT Std" panose="020B0504020202020204" pitchFamily="34" charset="0"/>
              </a:rPr>
              <a:t>Workshop - IoT x </a:t>
            </a:r>
            <a:r>
              <a:rPr lang="en-US" altLang="zh-TW" sz="1300" dirty="0" err="1">
                <a:solidFill>
                  <a:srgbClr val="A57835"/>
                </a:solidFill>
                <a:latin typeface="Helvetica LT Std" panose="020B0504020202020204" pitchFamily="34" charset="0"/>
              </a:rPr>
              <a:t>Microbit</a:t>
            </a:r>
            <a:endParaRPr lang="zh-TW" altLang="en-US" sz="1300" dirty="0">
              <a:solidFill>
                <a:srgbClr val="A57835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6029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9"/>
          <p:cNvSpPr/>
          <p:nvPr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2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73601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84153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453003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57210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4800">
                <a:solidFill>
                  <a:schemeClr val="accent2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>
            <a:normAutofit/>
          </a:bodyPr>
          <a:lstStyle>
            <a:lvl1pPr marL="0" indent="0" algn="r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fld id="{EF95AC1E-45F7-4B44-A8BE-2AF6F61F2407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fld id="{D5EEEF81-FFB3-4F11-A95F-CDB20BB6C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3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73601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58759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ags" Target="../tags/tag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9" name="投影片編號版面配置區 5"/>
          <p:cNvSpPr txBox="1">
            <a:spLocks/>
          </p:cNvSpPr>
          <p:nvPr/>
        </p:nvSpPr>
        <p:spPr>
          <a:xfrm>
            <a:off x="115330" y="6330703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rgbClr val="A57835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C83E47-9F04-4EB4-8C22-B58380271235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2058011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3210C-A70B-4A21-99C6-C7645F52CF44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6E5E0-70B4-4EF2-B58A-5D012A9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745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hyperlink" Target="https://microbit.org/" TargetMode="External"/><Relationship Id="rId7" Type="http://schemas.openxmlformats.org/officeDocument/2006/relationships/image" Target="../media/image5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344452" y="6102600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rgbClr val="FFFFFF"/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rgbClr val="FFFFFF"/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400" kern="20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72282" y="118129"/>
            <a:ext cx="105269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4800" dirty="0" err="1">
                <a:gradFill>
                  <a:gsLst>
                    <a:gs pos="45000">
                      <a:srgbClr val="F6F8D0"/>
                    </a:gs>
                    <a:gs pos="94000">
                      <a:srgbClr val="EBC541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Micro:bit</a:t>
            </a:r>
            <a:r>
              <a:rPr lang="en-US" altLang="zh-HK" sz="4800" dirty="0">
                <a:gradFill>
                  <a:gsLst>
                    <a:gs pos="45000">
                      <a:srgbClr val="F6F8D0"/>
                    </a:gs>
                    <a:gs pos="94000">
                      <a:srgbClr val="EBC541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 For Flow Rate Measurement and Aquaponics System</a:t>
            </a:r>
            <a:endParaRPr lang="en-US" altLang="zh-TW" sz="4400" dirty="0">
              <a:gradFill>
                <a:gsLst>
                  <a:gs pos="45000">
                    <a:srgbClr val="F6F8D0"/>
                  </a:gs>
                  <a:gs pos="94000">
                    <a:srgbClr val="EBC541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819" y="6167179"/>
            <a:ext cx="595052" cy="59505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84" y="6277718"/>
            <a:ext cx="1005435" cy="3739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7054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Myriad Pro" panose="020B0503030403020204" charset="0"/>
              </a:rPr>
              <a:t>Makecode</a:t>
            </a:r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 website: makecode.microbit.org 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547" y="1937790"/>
            <a:ext cx="4765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1. Light sensor and LED light bulb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563" y="2528765"/>
            <a:ext cx="6096000" cy="3790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780" y="4667175"/>
            <a:ext cx="4830502" cy="16525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064780" y="5791200"/>
            <a:ext cx="2698056" cy="60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TextBox 9"/>
          <p:cNvSpPr txBox="1"/>
          <p:nvPr/>
        </p:nvSpPr>
        <p:spPr>
          <a:xfrm>
            <a:off x="7463132" y="5144869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561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Myriad Pro" panose="020B0503030403020204" charset="0"/>
              </a:rPr>
              <a:t>Makecode</a:t>
            </a:r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 website: makecode.microbit.org 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547" y="1937790"/>
            <a:ext cx="4049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2. Water temperature sensor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01" y="2528765"/>
            <a:ext cx="7048500" cy="2895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471" y="4727405"/>
            <a:ext cx="4830502" cy="16525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935471" y="5851430"/>
            <a:ext cx="2698056" cy="60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/>
          <p:cNvSpPr txBox="1"/>
          <p:nvPr/>
        </p:nvSpPr>
        <p:spPr>
          <a:xfrm>
            <a:off x="7333823" y="5205099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346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Myriad Pro" panose="020B0503030403020204" charset="0"/>
              </a:rPr>
              <a:t>Makecode</a:t>
            </a:r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 website: makecode.microbit.org 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547" y="1937790"/>
            <a:ext cx="2712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3. Turbidity sensor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320" y="2659150"/>
            <a:ext cx="6619875" cy="2381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780" y="4667175"/>
            <a:ext cx="4830502" cy="16525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064780" y="5791200"/>
            <a:ext cx="2698056" cy="60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/>
          <p:cNvSpPr txBox="1"/>
          <p:nvPr/>
        </p:nvSpPr>
        <p:spPr>
          <a:xfrm>
            <a:off x="7463132" y="5144869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912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Myriad Pro" panose="020B0503030403020204" charset="0"/>
              </a:rPr>
              <a:t>Makecode</a:t>
            </a:r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 website: makecode.microbit.org 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547" y="1937790"/>
            <a:ext cx="5282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4. Water level sensor and water pump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8173"/>
          <a:stretch/>
        </p:blipFill>
        <p:spPr>
          <a:xfrm>
            <a:off x="792740" y="2406845"/>
            <a:ext cx="7115175" cy="38047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1677" y="4053688"/>
            <a:ext cx="3887355" cy="13298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969030" y="4966298"/>
            <a:ext cx="2253273" cy="4927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/>
          <p:cNvSpPr txBox="1"/>
          <p:nvPr/>
        </p:nvSpPr>
        <p:spPr>
          <a:xfrm>
            <a:off x="8021677" y="4244500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823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7899230" y="2535382"/>
            <a:ext cx="4006909" cy="259247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4765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1. Light sensor and LED light bulb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9218" name="Picture 2" descr="17e5670e75231f1b129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570" y="2119745"/>
            <a:ext cx="5109556" cy="38321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85412" y="5127852"/>
            <a:ext cx="1412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Myriad Pro" panose="020B0503030403020204" charset="0"/>
              </a:rPr>
              <a:t>Jump wires</a:t>
            </a:r>
            <a:endParaRPr lang="en-HK" sz="2400" b="1" dirty="0">
              <a:solidFill>
                <a:schemeClr val="bg2">
                  <a:lumMod val="1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9984" y="2413738"/>
            <a:ext cx="2811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 breakout board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93975" y="4666187"/>
            <a:ext cx="2004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Mini led light bulb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4765" y="3169396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micro:bit</a:t>
            </a:r>
            <a:endParaRPr lang="en-HK" sz="2400" b="1" dirty="0">
              <a:solidFill>
                <a:schemeClr val="accent3">
                  <a:lumMod val="7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6373" y="3531534"/>
            <a:ext cx="2250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2x 3A battery box </a:t>
            </a:r>
          </a:p>
          <a:p>
            <a:r>
              <a:rPr lang="en-US" sz="2000" b="1" dirty="0">
                <a:latin typeface="Myriad Pro" panose="020B0503030403020204" charset="0"/>
              </a:rPr>
              <a:t>with switch 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13470" y="3150043"/>
            <a:ext cx="389266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b="1" dirty="0" err="1">
                <a:latin typeface="Myriad Pro" panose="020B0503030403020204" charset="0"/>
              </a:rPr>
              <a:t>micro:bit</a:t>
            </a:r>
            <a:endParaRPr lang="en-US" sz="20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Breakout board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Jump wires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Mini led light bulb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2x 3A battery box with switch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22747" y="2644570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2060"/>
                </a:solidFill>
                <a:latin typeface="Myriad Pro" panose="020B0503030403020204" charset="0"/>
              </a:rPr>
              <a:t>Material list</a:t>
            </a:r>
            <a:endParaRPr lang="en-HK" sz="2400" b="1" u="sng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159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4765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1. Light sensor and LED light bulb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13314" name="Picture 2" descr="17e57371fe0184cb12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29" y="1998024"/>
            <a:ext cx="4774321" cy="358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17e57373cc5ac52822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969" y="1998024"/>
            <a:ext cx="4774320" cy="358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61155" y="4501546"/>
            <a:ext cx="10150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- to </a:t>
            </a:r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G</a:t>
            </a:r>
          </a:p>
          <a:p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+ to S</a:t>
            </a:r>
            <a:endParaRPr lang="en-HK" sz="32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01455" y="4726119"/>
            <a:ext cx="1172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Use Pin 0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7489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4049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2. Water temperature sensor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10242" name="Picture 2" descr="17e567129e74026741f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634" y="2104956"/>
            <a:ext cx="5206862" cy="3905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02038" y="5044725"/>
            <a:ext cx="1412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Myriad Pro" panose="020B0503030403020204" charset="0"/>
              </a:rPr>
              <a:t>Jump wires</a:t>
            </a:r>
            <a:endParaRPr lang="en-HK" sz="2400" b="1" dirty="0">
              <a:solidFill>
                <a:schemeClr val="bg2">
                  <a:lumMod val="1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9984" y="2413738"/>
            <a:ext cx="2811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 breakout board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6452" y="3091934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micro:bit</a:t>
            </a:r>
            <a:endParaRPr lang="en-HK" sz="2400" b="1" dirty="0">
              <a:solidFill>
                <a:schemeClr val="accent3">
                  <a:lumMod val="7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2557" y="3553599"/>
            <a:ext cx="2250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2x 3A battery box </a:t>
            </a:r>
          </a:p>
          <a:p>
            <a:r>
              <a:rPr lang="en-US" sz="2000" b="1" dirty="0">
                <a:latin typeface="Myriad Pro" panose="020B0503030403020204" charset="0"/>
              </a:rPr>
              <a:t>with switch 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1220" y="4865162"/>
            <a:ext cx="2351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Myriad Pro" panose="020B0503030403020204" charset="0"/>
              </a:rPr>
              <a:t>Temperature sensor</a:t>
            </a:r>
            <a:endParaRPr lang="en-HK" sz="24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899230" y="2535382"/>
            <a:ext cx="4006909" cy="23297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TextBox 11"/>
          <p:cNvSpPr txBox="1"/>
          <p:nvPr/>
        </p:nvSpPr>
        <p:spPr>
          <a:xfrm>
            <a:off x="8013470" y="3150043"/>
            <a:ext cx="389266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b="1" dirty="0" err="1">
                <a:latin typeface="Myriad Pro" panose="020B0503030403020204" charset="0"/>
              </a:rPr>
              <a:t>micro:bit</a:t>
            </a:r>
            <a:endParaRPr lang="en-US" sz="20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Breakout board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Jump wires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Temperature sensor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2x 3A battery box with switch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22747" y="2644570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2060"/>
                </a:solidFill>
                <a:latin typeface="Myriad Pro" panose="020B0503030403020204" charset="0"/>
              </a:rPr>
              <a:t>Material list</a:t>
            </a:r>
            <a:endParaRPr lang="en-HK" sz="2400" b="1" u="sng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677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17e57375c55f535a72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397" y="2120872"/>
            <a:ext cx="4530474" cy="339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8797798" y="4341092"/>
            <a:ext cx="1628464" cy="187498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4049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2. Water temperature sensor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14338" name="Picture 2" descr="17e57374fa4b70b921e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2120872"/>
            <a:ext cx="4530475" cy="339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447636" y="4966265"/>
            <a:ext cx="1099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Use Pin 1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41491" y="4493753"/>
            <a:ext cx="1868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- to </a:t>
            </a:r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G</a:t>
            </a:r>
          </a:p>
          <a:p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+ to V</a:t>
            </a:r>
          </a:p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… to S</a:t>
            </a:r>
            <a:endParaRPr lang="en-HK" sz="32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304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4636490" y="3892221"/>
            <a:ext cx="6474731" cy="206155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4049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2. Water temperature sensor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334" y="1923935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latin typeface="Myriad Pro" panose="020B0503030403020204" charset="0"/>
              </a:rPr>
              <a:t>Calibration:</a:t>
            </a:r>
            <a:endParaRPr lang="en-HK" sz="20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6" name="Picture 2" descr="Polar Ice Level &amp;amp; Water Temperature Sensor - AA244 - Buy Online at Nisbet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9" b="11367"/>
          <a:stretch/>
        </p:blipFill>
        <p:spPr bwMode="auto">
          <a:xfrm>
            <a:off x="677334" y="2375711"/>
            <a:ext cx="2026488" cy="168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73622" y="2515056"/>
            <a:ext cx="89388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The sensor only gives you a range of number (e.g. from 0 – 1000)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The number actually is depending on the temperature of the object (e.g. air, water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We need to change the number to temperature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993" y="4102243"/>
            <a:ext cx="949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Example:</a:t>
            </a:r>
            <a:endParaRPr lang="en-HK" sz="20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5464" y="4539934"/>
            <a:ext cx="683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Myriad Pro" panose="020B0503030403020204" charset="0"/>
              </a:rPr>
              <a:t>21 </a:t>
            </a:r>
            <a:r>
              <a:rPr lang="en-US" sz="2400" b="1" baseline="30000" dirty="0" err="1">
                <a:solidFill>
                  <a:srgbClr val="0070C0"/>
                </a:solidFill>
                <a:latin typeface="Myriad Pro" panose="020B0503030403020204" charset="0"/>
              </a:rPr>
              <a:t>o</a:t>
            </a:r>
            <a:r>
              <a:rPr lang="en-US" sz="2400" b="1" dirty="0" err="1">
                <a:solidFill>
                  <a:srgbClr val="0070C0"/>
                </a:solidFill>
                <a:latin typeface="Myriad Pro" panose="020B0503030403020204" charset="0"/>
              </a:rPr>
              <a:t>C</a:t>
            </a:r>
            <a:endParaRPr lang="en-HK" sz="24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5391" y="4245892"/>
            <a:ext cx="485261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When you put the temperature sensor into the water, 21 </a:t>
            </a:r>
            <a:r>
              <a:rPr lang="en-US" b="1" baseline="30000" dirty="0" err="1">
                <a:latin typeface="Myriad Pro" panose="020B0503030403020204" charset="0"/>
              </a:rPr>
              <a:t>o</a:t>
            </a:r>
            <a:r>
              <a:rPr lang="en-US" b="1" dirty="0" err="1">
                <a:latin typeface="Myriad Pro" panose="020B0503030403020204" charset="0"/>
              </a:rPr>
              <a:t>C</a:t>
            </a:r>
            <a:endParaRPr lang="en-US" b="1" dirty="0">
              <a:latin typeface="Myriad Pro" panose="020B0503030403020204" charset="0"/>
            </a:endParaRPr>
          </a:p>
          <a:p>
            <a:r>
              <a:rPr lang="en-US" b="1" dirty="0">
                <a:latin typeface="Myriad Pro" panose="020B0503030403020204" charset="0"/>
              </a:rPr>
              <a:t>The </a:t>
            </a:r>
            <a:r>
              <a:rPr lang="en-US" b="1" dirty="0" err="1">
                <a:latin typeface="Myriad Pro" panose="020B0503030403020204" charset="0"/>
              </a:rPr>
              <a:t>micro:bit</a:t>
            </a:r>
            <a:r>
              <a:rPr lang="en-US" b="1" dirty="0">
                <a:latin typeface="Myriad Pro" panose="020B0503030403020204" charset="0"/>
              </a:rPr>
              <a:t> will show you a number (e.g. 590)</a:t>
            </a:r>
          </a:p>
          <a:p>
            <a:r>
              <a:rPr lang="en-US" b="1" dirty="0">
                <a:latin typeface="Myriad Pro" panose="020B0503030403020204" charset="0"/>
              </a:rPr>
              <a:t>Therefore, 21 </a:t>
            </a:r>
            <a:r>
              <a:rPr lang="en-US" b="1" baseline="30000" dirty="0" err="1">
                <a:latin typeface="Myriad Pro" panose="020B0503030403020204" charset="0"/>
              </a:rPr>
              <a:t>o</a:t>
            </a:r>
            <a:r>
              <a:rPr lang="en-US" b="1" dirty="0" err="1">
                <a:latin typeface="Myriad Pro" panose="020B0503030403020204" charset="0"/>
              </a:rPr>
              <a:t>C</a:t>
            </a:r>
            <a:r>
              <a:rPr lang="en-US" b="1" dirty="0">
                <a:latin typeface="Myriad Pro" panose="020B0503030403020204" charset="0"/>
              </a:rPr>
              <a:t> = 590</a:t>
            </a:r>
          </a:p>
          <a:p>
            <a:endParaRPr lang="en-US" b="1" dirty="0">
              <a:latin typeface="Myriad Pro" panose="020B0503030403020204" charset="0"/>
            </a:endParaRPr>
          </a:p>
          <a:p>
            <a:r>
              <a:rPr lang="en-US" b="1" dirty="0">
                <a:latin typeface="Myriad Pro" panose="020B0503030403020204" charset="0"/>
              </a:rPr>
              <a:t>If water, 37 </a:t>
            </a:r>
            <a:r>
              <a:rPr lang="en-US" b="1" baseline="30000" dirty="0" err="1">
                <a:latin typeface="Myriad Pro" panose="020B0503030403020204" charset="0"/>
              </a:rPr>
              <a:t>o</a:t>
            </a:r>
            <a:r>
              <a:rPr lang="en-US" b="1" dirty="0" err="1">
                <a:latin typeface="Myriad Pro" panose="020B0503030403020204" charset="0"/>
              </a:rPr>
              <a:t>C</a:t>
            </a:r>
            <a:r>
              <a:rPr lang="en-HK" b="1" dirty="0">
                <a:latin typeface="Myriad Pro" panose="020B0503030403020204" charset="0"/>
              </a:rPr>
              <a:t>, the </a:t>
            </a:r>
            <a:r>
              <a:rPr lang="en-HK" b="1" dirty="0" err="1">
                <a:latin typeface="Myriad Pro" panose="020B0503030403020204" charset="0"/>
              </a:rPr>
              <a:t>micro:bit</a:t>
            </a:r>
            <a:r>
              <a:rPr lang="en-HK" b="1" dirty="0">
                <a:latin typeface="Myriad Pro" panose="020B0503030403020204" charset="0"/>
              </a:rPr>
              <a:t> shows 420</a:t>
            </a:r>
          </a:p>
          <a:p>
            <a:r>
              <a:rPr lang="en-US" b="1" dirty="0">
                <a:latin typeface="Myriad Pro" panose="020B0503030403020204" charset="0"/>
              </a:rPr>
              <a:t>Then, 37 </a:t>
            </a:r>
            <a:r>
              <a:rPr lang="en-US" b="1" baseline="30000" dirty="0" err="1">
                <a:latin typeface="Myriad Pro" panose="020B0503030403020204" charset="0"/>
              </a:rPr>
              <a:t>o</a:t>
            </a:r>
            <a:r>
              <a:rPr lang="en-US" b="1" dirty="0" err="1">
                <a:latin typeface="Myriad Pro" panose="020B0503030403020204" charset="0"/>
              </a:rPr>
              <a:t>C</a:t>
            </a:r>
            <a:r>
              <a:rPr lang="en-US" b="1" dirty="0">
                <a:latin typeface="Myriad Pro" panose="020B0503030403020204" charset="0"/>
              </a:rPr>
              <a:t> = 420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5270" y="4550588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Myriad Pro" panose="020B0503030403020204" charset="0"/>
              </a:rPr>
              <a:t>37 </a:t>
            </a:r>
            <a:r>
              <a:rPr lang="en-US" sz="2400" b="1" baseline="30000" dirty="0" err="1">
                <a:solidFill>
                  <a:srgbClr val="C00000"/>
                </a:solidFill>
                <a:latin typeface="Myriad Pro" panose="020B0503030403020204" charset="0"/>
              </a:rPr>
              <a:t>o</a:t>
            </a:r>
            <a:r>
              <a:rPr lang="en-US" sz="2400" b="1" dirty="0" err="1">
                <a:solidFill>
                  <a:srgbClr val="C00000"/>
                </a:solidFill>
                <a:latin typeface="Myriad Pro" panose="020B0503030403020204" charset="0"/>
              </a:rPr>
              <a:t>C</a:t>
            </a:r>
            <a:endParaRPr lang="en-HK" sz="2400" b="1" dirty="0">
              <a:solidFill>
                <a:srgbClr val="C00000"/>
              </a:solidFill>
              <a:latin typeface="Myriad Pro" panose="020B0503030403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50575" y="3892221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latin typeface="Myriad Pro" panose="020B0503030403020204" charset="0"/>
              </a:rPr>
              <a:t>Calibration:</a:t>
            </a:r>
            <a:endParaRPr lang="en-HK" sz="20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14" name="Picture 2" descr="Free Water Glass photo and pictur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0"/>
          <a:stretch/>
        </p:blipFill>
        <p:spPr bwMode="auto">
          <a:xfrm>
            <a:off x="1916448" y="4502353"/>
            <a:ext cx="1298470" cy="166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479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4049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2. Water temperature sensor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6139"/>
          <a:stretch/>
        </p:blipFill>
        <p:spPr>
          <a:xfrm>
            <a:off x="677334" y="2408265"/>
            <a:ext cx="10772775" cy="38979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7334" y="1923935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latin typeface="Myriad Pro" panose="020B0503030403020204" charset="0"/>
              </a:rPr>
              <a:t>Calibration:</a:t>
            </a:r>
            <a:endParaRPr lang="en-HK" sz="20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230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4" name="內容版面配置區 5"/>
          <p:cNvSpPr>
            <a:spLocks noGrp="1"/>
          </p:cNvSpPr>
          <p:nvPr>
            <p:ph idx="1"/>
          </p:nvPr>
        </p:nvSpPr>
        <p:spPr>
          <a:xfrm>
            <a:off x="509192" y="1664392"/>
            <a:ext cx="10972800" cy="46246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After this workshop, you will be able to:</a:t>
            </a:r>
          </a:p>
          <a:p>
            <a:endParaRPr lang="en-US" sz="2400" dirty="0"/>
          </a:p>
          <a:p>
            <a:r>
              <a:rPr lang="en-US" sz="2400" dirty="0"/>
              <a:t>Write easy programs by using “</a:t>
            </a:r>
            <a:r>
              <a:rPr lang="en-US" sz="2400" dirty="0" err="1"/>
              <a:t>makecode</a:t>
            </a:r>
            <a:r>
              <a:rPr lang="en-US" sz="2400" dirty="0"/>
              <a:t>”</a:t>
            </a:r>
          </a:p>
          <a:p>
            <a:endParaRPr lang="en-US" sz="2400" dirty="0"/>
          </a:p>
          <a:p>
            <a:r>
              <a:rPr lang="en-US" sz="2400" dirty="0"/>
              <a:t>Assemble and calibrate the sensors, electronic parts and </a:t>
            </a:r>
            <a:r>
              <a:rPr lang="en-US" sz="2400" dirty="0" err="1"/>
              <a:t>micro:bit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Develop an IoT monitoring system by using the </a:t>
            </a:r>
            <a:r>
              <a:rPr lang="en-US" sz="2400" dirty="0" err="1"/>
              <a:t>micro:bit</a:t>
            </a:r>
            <a:r>
              <a:rPr lang="en-US" sz="2400" dirty="0"/>
              <a:t> with </a:t>
            </a:r>
            <a:r>
              <a:rPr lang="en-US" sz="2400" dirty="0" err="1"/>
              <a:t>Wifi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02044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2712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3. Turbidity sensor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11266" name="Picture 2" descr="17e5671555ca2ae992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84" y="2106807"/>
            <a:ext cx="5658824" cy="424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69538" y="5191420"/>
            <a:ext cx="1412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Myriad Pro" panose="020B0503030403020204" charset="0"/>
              </a:rPr>
              <a:t>Jump wires</a:t>
            </a:r>
            <a:endParaRPr lang="en-HK" sz="2400" b="1" dirty="0">
              <a:solidFill>
                <a:schemeClr val="bg2">
                  <a:lumMod val="1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44158" y="2437514"/>
            <a:ext cx="2811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 breakout board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0132" y="3102894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micro:bit</a:t>
            </a:r>
            <a:endParaRPr lang="en-HK" sz="2400" b="1" dirty="0">
              <a:solidFill>
                <a:schemeClr val="accent3">
                  <a:lumMod val="7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076" y="3520980"/>
            <a:ext cx="2250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2x 3A battery box </a:t>
            </a:r>
          </a:p>
          <a:p>
            <a:r>
              <a:rPr lang="en-US" sz="2000" b="1" dirty="0">
                <a:latin typeface="Myriad Pro" panose="020B0503030403020204" charset="0"/>
              </a:rPr>
              <a:t>with switch 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9077" y="5519651"/>
            <a:ext cx="1920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Myriad Pro" panose="020B0503030403020204" charset="0"/>
              </a:rPr>
              <a:t>Turbidity sensor</a:t>
            </a:r>
            <a:endParaRPr lang="en-HK" sz="2400" b="1" dirty="0">
              <a:solidFill>
                <a:schemeClr val="bg2">
                  <a:lumMod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899230" y="2535382"/>
            <a:ext cx="4006909" cy="237633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TextBox 10"/>
          <p:cNvSpPr txBox="1"/>
          <p:nvPr/>
        </p:nvSpPr>
        <p:spPr>
          <a:xfrm>
            <a:off x="8013470" y="3150043"/>
            <a:ext cx="389266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b="1" dirty="0" err="1">
                <a:latin typeface="Myriad Pro" panose="020B0503030403020204" charset="0"/>
              </a:rPr>
              <a:t>micro:bit</a:t>
            </a:r>
            <a:endParaRPr lang="en-US" sz="20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Breakout board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Jump wires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Turbidity sensor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latin typeface="Myriad Pro" panose="020B0503030403020204" charset="0"/>
              </a:rPr>
              <a:t>2x 3A battery box with switch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22747" y="2644570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2060"/>
                </a:solidFill>
                <a:latin typeface="Myriad Pro" panose="020B0503030403020204" charset="0"/>
              </a:rPr>
              <a:t>Material list</a:t>
            </a:r>
            <a:endParaRPr lang="en-HK" sz="2400" b="1" u="sng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0639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9019308" y="1911968"/>
            <a:ext cx="2557172" cy="107137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2182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C000"/>
                </a:solidFill>
                <a:latin typeface="Myriad Pro" panose="020B0503030403020204" charset="0"/>
              </a:rPr>
              <a:t>3. Turbidity sensor</a:t>
            </a:r>
            <a:endParaRPr lang="en-HK" sz="2400" b="1" dirty="0">
              <a:solidFill>
                <a:srgbClr val="FFC000"/>
              </a:solidFill>
              <a:latin typeface="Myriad Pro" panose="020B0503030403020204" charset="0"/>
            </a:endParaRPr>
          </a:p>
        </p:txBody>
      </p:sp>
      <p:pic>
        <p:nvPicPr>
          <p:cNvPr id="15362" name="Picture 2" descr="17e57377388d2ebd72a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930400"/>
            <a:ext cx="4107102" cy="3080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17e573767f430abc729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243" y="1208279"/>
            <a:ext cx="3475336" cy="2606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17e5737815b8268b325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243" y="4054928"/>
            <a:ext cx="3475336" cy="2606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55579" y="2041593"/>
            <a:ext cx="21098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Only use 1,2 and 3 </a:t>
            </a:r>
          </a:p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but not 4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176489" y="4701310"/>
            <a:ext cx="1516612" cy="187498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TextBox 17"/>
          <p:cNvSpPr txBox="1"/>
          <p:nvPr/>
        </p:nvSpPr>
        <p:spPr>
          <a:xfrm>
            <a:off x="9220182" y="4853971"/>
            <a:ext cx="10182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G to </a:t>
            </a:r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G</a:t>
            </a:r>
          </a:p>
          <a:p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V to V</a:t>
            </a:r>
          </a:p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A to S</a:t>
            </a:r>
            <a:endParaRPr lang="en-HK" sz="32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3564" y="4310483"/>
            <a:ext cx="1164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Use Pin 2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393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2712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3. Turbidity sensor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334" y="1923935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latin typeface="Myriad Pro" panose="020B0503030403020204" charset="0"/>
              </a:rPr>
              <a:t>Calibration:</a:t>
            </a:r>
            <a:endParaRPr lang="en-HK" sz="20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8663" y="4439888"/>
            <a:ext cx="42934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The sensor only gives you a range of number (e.g. from 0 – 1000)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The number actually is depending on the turbidity of liquid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We need to change the number to turbidity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20" name="Up Arrow 19"/>
          <p:cNvSpPr/>
          <p:nvPr/>
        </p:nvSpPr>
        <p:spPr>
          <a:xfrm>
            <a:off x="8248482" y="981931"/>
            <a:ext cx="1025520" cy="544091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1" name="Up Arrow 20"/>
          <p:cNvSpPr/>
          <p:nvPr/>
        </p:nvSpPr>
        <p:spPr>
          <a:xfrm>
            <a:off x="5681663" y="3313783"/>
            <a:ext cx="705002" cy="123564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2" name="TextBox 21"/>
          <p:cNvSpPr txBox="1"/>
          <p:nvPr/>
        </p:nvSpPr>
        <p:spPr>
          <a:xfrm>
            <a:off x="4548094" y="3576825"/>
            <a:ext cx="8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Myriad Pro" panose="020B0503030403020204" charset="0"/>
              </a:rPr>
              <a:t>Clarity</a:t>
            </a:r>
            <a:endParaRPr lang="en-HK" sz="24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35449" y="1229662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7030A0"/>
                </a:solidFill>
                <a:latin typeface="Myriad Pro" panose="020B0503030403020204" charset="0"/>
              </a:rPr>
              <a:t>Sensor</a:t>
            </a:r>
            <a:endParaRPr lang="en-HK" sz="2400" b="1" u="sng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85509" y="2123990"/>
            <a:ext cx="675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250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93097" y="5381083"/>
            <a:ext cx="269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1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33733" y="1229661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2060"/>
                </a:solidFill>
                <a:latin typeface="Myriad Pro" panose="020B0503030403020204" charset="0"/>
              </a:rPr>
              <a:t>Turbidity level</a:t>
            </a:r>
            <a:endParaRPr lang="en-HK" sz="2400" b="1" u="sng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03567" y="2123990"/>
            <a:ext cx="437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10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971881" y="5381083"/>
            <a:ext cx="269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1</a:t>
            </a:r>
            <a:endParaRPr lang="en-HK" sz="2800" b="1" dirty="0">
              <a:latin typeface="Myriad Pro" panose="020B0503030403020204" charset="0"/>
            </a:endParaRPr>
          </a:p>
        </p:txBody>
      </p:sp>
      <p:pic>
        <p:nvPicPr>
          <p:cNvPr id="29" name="Picture 4" descr="Free Clear Drinking Glass With White Liquid Stock Phot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4" t="36462" r="22120" b="8732"/>
          <a:stretch/>
        </p:blipFill>
        <p:spPr bwMode="auto">
          <a:xfrm>
            <a:off x="5410040" y="4765850"/>
            <a:ext cx="1248249" cy="154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Free Drinking Straw in a Glass of Water Stock Phot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5" t="14509" r="12785" b="14626"/>
          <a:stretch/>
        </p:blipFill>
        <p:spPr bwMode="auto">
          <a:xfrm>
            <a:off x="5318438" y="1443845"/>
            <a:ext cx="1271400" cy="176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17e573767f430abc729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526" y="2570994"/>
            <a:ext cx="2075155" cy="1556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46191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2712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3. Turbidity sensor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334" y="1923935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latin typeface="Myriad Pro" panose="020B0503030403020204" charset="0"/>
              </a:rPr>
              <a:t>Calibration:</a:t>
            </a:r>
            <a:endParaRPr lang="en-HK" sz="20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9253"/>
          <a:stretch/>
        </p:blipFill>
        <p:spPr>
          <a:xfrm>
            <a:off x="764337" y="2324045"/>
            <a:ext cx="9782175" cy="387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7011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5282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4. Water level sensor and water pump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899230" y="2535382"/>
            <a:ext cx="3882043" cy="30175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TextBox 5"/>
          <p:cNvSpPr txBox="1"/>
          <p:nvPr/>
        </p:nvSpPr>
        <p:spPr>
          <a:xfrm>
            <a:off x="8013470" y="3150043"/>
            <a:ext cx="273985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b="1" dirty="0" err="1">
                <a:latin typeface="Myriad Pro" panose="020B0503030403020204" charset="0"/>
              </a:rPr>
              <a:t>micro:bit</a:t>
            </a: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Breakout board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Jump wires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Water level sensor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Relay board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Water pump and pipe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22747" y="2644570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2060"/>
                </a:solidFill>
                <a:latin typeface="Myriad Pro" panose="020B0503030403020204" charset="0"/>
              </a:rPr>
              <a:t>Material list</a:t>
            </a:r>
            <a:endParaRPr lang="en-HK" sz="2400" b="1" u="sng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1026" name="Picture 2" descr="17e6b1bad60dc3eca2d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105" y="1923936"/>
            <a:ext cx="6123119" cy="441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73623" y="5875998"/>
            <a:ext cx="1204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2">
                    <a:lumMod val="10000"/>
                  </a:schemeClr>
                </a:solidFill>
                <a:latin typeface="Myriad Pro" panose="020B0503030403020204" charset="0"/>
              </a:rPr>
              <a:t>Jump wires</a:t>
            </a:r>
            <a:endParaRPr lang="en-HK" sz="2000" b="1" dirty="0">
              <a:solidFill>
                <a:schemeClr val="bg2">
                  <a:lumMod val="1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5568" y="5019443"/>
            <a:ext cx="15295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 </a:t>
            </a:r>
          </a:p>
          <a:p>
            <a:pPr algn="ctr"/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breakout board</a:t>
            </a:r>
            <a:endParaRPr lang="en-HK" sz="20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78671" y="2181439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2x 3A battery box </a:t>
            </a:r>
          </a:p>
          <a:p>
            <a:r>
              <a:rPr lang="en-US" sz="2000" b="1" dirty="0">
                <a:latin typeface="Myriad Pro" panose="020B0503030403020204" charset="0"/>
              </a:rPr>
              <a:t>with switch 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1283" y="5634379"/>
            <a:ext cx="11737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70C0"/>
                </a:solidFill>
                <a:latin typeface="Myriad Pro" panose="020B0503030403020204" charset="0"/>
              </a:rPr>
              <a:t>Water level</a:t>
            </a:r>
          </a:p>
          <a:p>
            <a:pPr algn="ctr"/>
            <a:r>
              <a:rPr lang="en-US" sz="2000" b="1" dirty="0">
                <a:solidFill>
                  <a:srgbClr val="0070C0"/>
                </a:solidFill>
                <a:latin typeface="Myriad Pro" panose="020B0503030403020204" charset="0"/>
              </a:rPr>
              <a:t>sensor</a:t>
            </a:r>
            <a:endParaRPr lang="en-HK" sz="20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69948" y="3413057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08137" y="4631074"/>
            <a:ext cx="12426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Myriad Pro" panose="020B0503030403020204" charset="0"/>
              </a:rPr>
              <a:t>Water pump</a:t>
            </a:r>
          </a:p>
          <a:p>
            <a:pPr algn="ctr"/>
            <a:r>
              <a:rPr lang="en-US" sz="2000" b="1" dirty="0">
                <a:solidFill>
                  <a:srgbClr val="C00000"/>
                </a:solidFill>
                <a:latin typeface="Myriad Pro" panose="020B0503030403020204" charset="0"/>
              </a:rPr>
              <a:t>And pipe</a:t>
            </a:r>
            <a:endParaRPr lang="en-HK" sz="2000" b="1" dirty="0">
              <a:solidFill>
                <a:srgbClr val="C00000"/>
              </a:solidFill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9471" y="4884651"/>
            <a:ext cx="12218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  <a:latin typeface="Myriad Pro" panose="020B0503030403020204" charset="0"/>
              </a:rPr>
              <a:t>Relay board</a:t>
            </a:r>
            <a:endParaRPr lang="en-HK" sz="2000" b="1" dirty="0">
              <a:solidFill>
                <a:srgbClr val="00B05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0336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462270"/>
            <a:ext cx="5282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4. Water level sensor and water pump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2050" name="Picture 2" descr="17e6b1bd84196d1ce28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930400"/>
            <a:ext cx="5767391" cy="432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17e6b1bfd068816a42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725" y="2491011"/>
            <a:ext cx="4272425" cy="3204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01501" y="4174709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Sensor to P0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63477" y="2598404"/>
            <a:ext cx="1021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Myriad Pro" panose="020B0503030403020204" charset="0"/>
              </a:rPr>
              <a:t>Relay to P1</a:t>
            </a:r>
            <a:endParaRPr lang="en-HK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42156" y="5004261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</a:rPr>
              <a:t>P8 :V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384265" y="4645027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</a:rPr>
              <a:t>G</a:t>
            </a:r>
            <a:endParaRPr lang="en-HK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4780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IoT Monitoring System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363288"/>
            <a:ext cx="3472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1. Bluetooth connection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148" y="1930400"/>
            <a:ext cx="87725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6484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IoT Monitoring System</a:t>
            </a:r>
            <a:endParaRPr lang="en-HK" dirty="0"/>
          </a:p>
        </p:txBody>
      </p:sp>
      <p:sp>
        <p:nvSpPr>
          <p:cNvPr id="8" name="TextBox 7"/>
          <p:cNvSpPr txBox="1"/>
          <p:nvPr/>
        </p:nvSpPr>
        <p:spPr>
          <a:xfrm>
            <a:off x="677334" y="1363288"/>
            <a:ext cx="3472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Bluetooth connection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647" y="1930400"/>
            <a:ext cx="4265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Download the app “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r>
              <a:rPr lang="en-US" sz="2400" b="1" dirty="0">
                <a:latin typeface="Myriad Pro" panose="020B0503030403020204" charset="0"/>
              </a:rPr>
              <a:t>”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0" name="Picture 6" descr="Download on the App Store and Get it on Google Play Button Icons, Vector  Illustration Editorial Image - Illustration of messenger, media: 2014393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023" y="3738110"/>
            <a:ext cx="1865661" cy="140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975" y="2531363"/>
            <a:ext cx="1904709" cy="105987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330699" y="2384653"/>
            <a:ext cx="7406843" cy="3536634"/>
            <a:chOff x="0" y="203200"/>
            <a:chExt cx="15422788" cy="665480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11567091" y="203200"/>
              <a:ext cx="3855697" cy="66548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48"/>
            <a:stretch/>
          </p:blipFill>
          <p:spPr>
            <a:xfrm>
              <a:off x="0" y="215900"/>
              <a:ext cx="3855697" cy="664210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3855697" y="203200"/>
              <a:ext cx="3855697" cy="66548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7711394" y="203200"/>
              <a:ext cx="3855697" cy="665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85809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IoT Monitoring System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363288"/>
            <a:ext cx="2086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2. Thingspeak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360" y="2072393"/>
            <a:ext cx="8901642" cy="368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008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IoT Monitoring System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363288"/>
            <a:ext cx="2086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2. Thingspeak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1824953"/>
            <a:ext cx="9495366" cy="4276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99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Flow Rate Meter</a:t>
            </a:r>
            <a:endParaRPr lang="en-H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933470" y="2241169"/>
            <a:ext cx="5328198" cy="15702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143" y="3084033"/>
            <a:ext cx="2031264" cy="22974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3962" y="3072744"/>
            <a:ext cx="1994165" cy="22572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3682" y="3150083"/>
            <a:ext cx="1930015" cy="2179945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839105" y="2279415"/>
            <a:ext cx="584624" cy="2325688"/>
            <a:chOff x="4391044" y="1270000"/>
            <a:chExt cx="584624" cy="2325688"/>
          </a:xfrm>
        </p:grpSpPr>
        <p:sp>
          <p:nvSpPr>
            <p:cNvPr id="9" name="Rectangle 8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12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5" name="Straight Connector 14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Down Arrow 22"/>
          <p:cNvSpPr/>
          <p:nvPr/>
        </p:nvSpPr>
        <p:spPr>
          <a:xfrm>
            <a:off x="1319771" y="5242712"/>
            <a:ext cx="341906" cy="1096211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1550580" y="5606151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Water out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26" name="Down Arrow 25"/>
          <p:cNvSpPr/>
          <p:nvPr/>
        </p:nvSpPr>
        <p:spPr>
          <a:xfrm>
            <a:off x="4220239" y="5242712"/>
            <a:ext cx="341906" cy="1096211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7" name="TextBox 26"/>
          <p:cNvSpPr txBox="1"/>
          <p:nvPr/>
        </p:nvSpPr>
        <p:spPr>
          <a:xfrm>
            <a:off x="4451048" y="5606151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Water out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28" name="Down Arrow 27"/>
          <p:cNvSpPr/>
          <p:nvPr/>
        </p:nvSpPr>
        <p:spPr>
          <a:xfrm>
            <a:off x="7070208" y="5242712"/>
            <a:ext cx="341906" cy="1096211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9" name="TextBox 28"/>
          <p:cNvSpPr txBox="1"/>
          <p:nvPr/>
        </p:nvSpPr>
        <p:spPr>
          <a:xfrm>
            <a:off x="7301017" y="5606151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Water out</a:t>
            </a:r>
            <a:endParaRPr lang="en-HK" b="1" dirty="0">
              <a:latin typeface="Myriad Pro" panose="020B050303040302020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3806420" y="2274458"/>
            <a:ext cx="584624" cy="2325688"/>
            <a:chOff x="4391044" y="1270000"/>
            <a:chExt cx="584624" cy="2325688"/>
          </a:xfrm>
        </p:grpSpPr>
        <p:sp>
          <p:nvSpPr>
            <p:cNvPr id="31" name="Rectangle 30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32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3" name="Straight Connector 32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6656537" y="2142995"/>
            <a:ext cx="584624" cy="2325688"/>
            <a:chOff x="4391044" y="1270000"/>
            <a:chExt cx="584624" cy="2325688"/>
          </a:xfrm>
        </p:grpSpPr>
        <p:sp>
          <p:nvSpPr>
            <p:cNvPr id="37" name="Rectangle 36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38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9" name="Straight Connector 38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ight Arrow 24"/>
          <p:cNvSpPr/>
          <p:nvPr/>
        </p:nvSpPr>
        <p:spPr>
          <a:xfrm>
            <a:off x="2600514" y="3818636"/>
            <a:ext cx="809788" cy="842838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3" name="Right Arrow 42"/>
          <p:cNvSpPr/>
          <p:nvPr/>
        </p:nvSpPr>
        <p:spPr>
          <a:xfrm>
            <a:off x="5494590" y="3782046"/>
            <a:ext cx="809788" cy="842838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2" name="TextBox 41"/>
          <p:cNvSpPr txBox="1"/>
          <p:nvPr/>
        </p:nvSpPr>
        <p:spPr>
          <a:xfrm>
            <a:off x="3759283" y="1767065"/>
            <a:ext cx="1132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Start timing</a:t>
            </a:r>
            <a:endParaRPr lang="en-HK" b="1" u="sng" dirty="0">
              <a:latin typeface="Myriad Pro" panose="020B050303040302020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82827" y="1767768"/>
            <a:ext cx="1077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Stop timing</a:t>
            </a:r>
            <a:endParaRPr lang="en-HK" b="1" u="sng" dirty="0">
              <a:latin typeface="Myriad Pro" panose="020B050303040302020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19742" y="1767065"/>
            <a:ext cx="13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Not yet started</a:t>
            </a:r>
            <a:endParaRPr lang="en-HK" b="1" u="sng" dirty="0">
              <a:latin typeface="Myriad Pro" panose="020B050303040302020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7143" y="1337131"/>
            <a:ext cx="1356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The design:</a:t>
            </a:r>
            <a:endParaRPr lang="en-HK" sz="2400" b="1" u="sng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9613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IoT Monitoring System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363288"/>
            <a:ext cx="2086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2. Thingspeak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17" y="1930400"/>
            <a:ext cx="8315702" cy="436233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90255" y="2807855"/>
            <a:ext cx="3084945" cy="508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819248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IoT Monitoring System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363288"/>
            <a:ext cx="2086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2. Thingspeak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802" y="1594120"/>
            <a:ext cx="7473488" cy="4517945"/>
          </a:xfrm>
          <a:prstGeom prst="rect">
            <a:avLst/>
          </a:prstGeom>
        </p:spPr>
      </p:pic>
      <p:pic>
        <p:nvPicPr>
          <p:cNvPr id="6" name="Picture 10" descr="MuseLab micro:bit WiFi Booster – MuseLa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57" y="3114274"/>
            <a:ext cx="2346099" cy="234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3021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IoT Monitoring System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83172" y="2037806"/>
            <a:ext cx="3720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Ex. Combining light, </a:t>
            </a:r>
          </a:p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      water temperature </a:t>
            </a:r>
          </a:p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      and turbidity sensors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68769" y="386978"/>
            <a:ext cx="7137699" cy="6036971"/>
            <a:chOff x="2759826" y="1440597"/>
            <a:chExt cx="6434974" cy="541740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59826" y="1440597"/>
              <a:ext cx="6123103" cy="253538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59826" y="3975977"/>
              <a:ext cx="6434974" cy="28820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80172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IoT Monitoring System</a:t>
            </a:r>
            <a:endParaRPr lang="en-HK" dirty="0"/>
          </a:p>
        </p:txBody>
      </p:sp>
      <p:pic>
        <p:nvPicPr>
          <p:cNvPr id="12290" name="Picture 2" descr="17e567176833721742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309" y="1699931"/>
            <a:ext cx="5682210" cy="4261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11151" y="1698206"/>
            <a:ext cx="1515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Myriad Pro" panose="020B0503030403020204" charset="0"/>
              </a:rPr>
              <a:t>Wifi</a:t>
            </a:r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 booster</a:t>
            </a:r>
          </a:p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for </a:t>
            </a:r>
            <a:r>
              <a:rPr lang="en-US" sz="2400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172" y="2037806"/>
            <a:ext cx="3720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Ex. Combining light, </a:t>
            </a:r>
          </a:p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      water temperature </a:t>
            </a:r>
          </a:p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      and turbidity sensors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0491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IoT Monitoring System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363288"/>
            <a:ext cx="2086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Myriad Pro" panose="020B0503030403020204" charset="0"/>
              </a:rPr>
              <a:t>2. Thingspeak</a:t>
            </a:r>
            <a:endParaRPr lang="en-HK" sz="2400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952" y="1824953"/>
            <a:ext cx="9495366" cy="4276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2677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8066632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Now you can:</a:t>
            </a:r>
          </a:p>
          <a:p>
            <a:endParaRPr lang="en-US" sz="24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Myriad Pro" panose="020B0503030403020204" charset="0"/>
              </a:rPr>
              <a:t>Write easy programs by using “</a:t>
            </a:r>
            <a:r>
              <a:rPr lang="en-US" sz="2800" dirty="0" err="1">
                <a:latin typeface="Myriad Pro" panose="020B0503030403020204" charset="0"/>
              </a:rPr>
              <a:t>makecode</a:t>
            </a:r>
            <a:r>
              <a:rPr lang="en-US" sz="2800" dirty="0">
                <a:latin typeface="Myriad Pro" panose="020B0503030403020204" charset="0"/>
              </a:rPr>
              <a:t>”</a:t>
            </a:r>
          </a:p>
          <a:p>
            <a:pPr marL="342900" indent="-342900">
              <a:buAutoNum type="arabicPeriod"/>
            </a:pP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Myriad Pro" panose="020B0503030403020204" charset="0"/>
              </a:rPr>
              <a:t>Assemble and calibrate the sensors, electronic parts and </a:t>
            </a:r>
            <a:r>
              <a:rPr lang="en-US" sz="2800" dirty="0" err="1">
                <a:latin typeface="Myriad Pro" panose="020B0503030403020204" charset="0"/>
              </a:rPr>
              <a:t>micro:bit</a:t>
            </a: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Myriad Pro" panose="020B0503030403020204" charset="0"/>
              </a:rPr>
              <a:t>Develop an IoT monitoring system by using the </a:t>
            </a:r>
            <a:r>
              <a:rPr lang="en-US" sz="2800" dirty="0" err="1">
                <a:latin typeface="Myriad Pro" panose="020B0503030403020204" charset="0"/>
              </a:rPr>
              <a:t>micro:bit</a:t>
            </a:r>
            <a:r>
              <a:rPr lang="en-US" sz="2800" dirty="0">
                <a:latin typeface="Myriad Pro" panose="020B0503030403020204" charset="0"/>
              </a:rPr>
              <a:t> with </a:t>
            </a:r>
            <a:r>
              <a:rPr lang="en-US" sz="2800" dirty="0" err="1">
                <a:latin typeface="Myriad Pro" panose="020B0503030403020204" charset="0"/>
              </a:rPr>
              <a:t>Wifi</a:t>
            </a:r>
            <a:endParaRPr lang="en-HK" sz="28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4987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4D4E60-D95D-45AC-874F-EF6A446C12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HK" dirty="0"/>
          </a:p>
          <a:p>
            <a:r>
              <a:rPr lang="en-HK"/>
              <a:t>Thank you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384156-47D3-45F9-A8F1-75622F9FCC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845844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Materials</a:t>
            </a:r>
            <a:endParaRPr lang="en-H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261317" y="3109139"/>
            <a:ext cx="4960953" cy="1462026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4678951" y="1930400"/>
            <a:ext cx="4790870" cy="23712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TextBox 5"/>
          <p:cNvSpPr txBox="1"/>
          <p:nvPr/>
        </p:nvSpPr>
        <p:spPr>
          <a:xfrm>
            <a:off x="4793191" y="2545061"/>
            <a:ext cx="36535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b="1" dirty="0" err="1">
                <a:latin typeface="Myriad Pro" panose="020B0503030403020204" charset="0"/>
              </a:rPr>
              <a:t>micro:bit</a:t>
            </a: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Metal (copper) rods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Jump wires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2x 3A battery box with switch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02468" y="2039588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2060"/>
                </a:solidFill>
                <a:latin typeface="Myriad Pro" panose="020B0503030403020204" charset="0"/>
              </a:rPr>
              <a:t>Material list</a:t>
            </a:r>
            <a:endParaRPr lang="en-HK" sz="2400" b="1" u="sng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45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32232" y="3156845"/>
            <a:ext cx="4960953" cy="146202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945931" y="2775005"/>
            <a:ext cx="1058872" cy="3225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3" name="TextBox 2"/>
          <p:cNvSpPr txBox="1"/>
          <p:nvPr/>
        </p:nvSpPr>
        <p:spPr>
          <a:xfrm>
            <a:off x="1937980" y="2728181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P0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4331" y="2728181"/>
            <a:ext cx="494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 P1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17783" y="2728181"/>
            <a:ext cx="587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   P2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343722" y="177090"/>
            <a:ext cx="5805073" cy="6463686"/>
            <a:chOff x="3343722" y="338655"/>
            <a:chExt cx="5805073" cy="646368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ECF0F1"/>
                </a:clrFrom>
                <a:clrTo>
                  <a:srgbClr val="ECF0F1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77677" y="338655"/>
              <a:ext cx="5471118" cy="5079436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ECF0F1"/>
                </a:clrFrom>
                <a:clrTo>
                  <a:srgbClr val="ECF0F1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3722" y="5361428"/>
              <a:ext cx="5471119" cy="1440913"/>
            </a:xfrm>
            <a:prstGeom prst="rect">
              <a:avLst/>
            </a:prstGeom>
          </p:spPr>
        </p:pic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4841" y="4101101"/>
            <a:ext cx="3322340" cy="1136589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8762193" y="4906574"/>
            <a:ext cx="1925767" cy="4065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9" name="TextBox 48"/>
          <p:cNvSpPr txBox="1"/>
          <p:nvPr/>
        </p:nvSpPr>
        <p:spPr>
          <a:xfrm>
            <a:off x="8863201" y="4042173"/>
            <a:ext cx="1723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836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Flow Rate Meter</a:t>
            </a:r>
            <a:endParaRPr lang="en-HK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768861"/>
            <a:ext cx="1994165" cy="22572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054" y="2846200"/>
            <a:ext cx="1930015" cy="2179945"/>
          </a:xfrm>
          <a:prstGeom prst="rect">
            <a:avLst/>
          </a:prstGeom>
        </p:spPr>
      </p:pic>
      <p:sp>
        <p:nvSpPr>
          <p:cNvPr id="11" name="Down Arrow 10"/>
          <p:cNvSpPr/>
          <p:nvPr/>
        </p:nvSpPr>
        <p:spPr>
          <a:xfrm>
            <a:off x="1503611" y="4938829"/>
            <a:ext cx="341906" cy="1096211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TextBox 11"/>
          <p:cNvSpPr txBox="1"/>
          <p:nvPr/>
        </p:nvSpPr>
        <p:spPr>
          <a:xfrm>
            <a:off x="1734420" y="5302268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Water out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4353580" y="4938829"/>
            <a:ext cx="341906" cy="1096211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TextBox 13"/>
          <p:cNvSpPr txBox="1"/>
          <p:nvPr/>
        </p:nvSpPr>
        <p:spPr>
          <a:xfrm>
            <a:off x="3289213" y="5295103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Water out</a:t>
            </a:r>
            <a:endParaRPr lang="en-HK" b="1" dirty="0">
              <a:latin typeface="Myriad Pro" panose="020B050303040302020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089792" y="1970575"/>
            <a:ext cx="584624" cy="2325688"/>
            <a:chOff x="4391044" y="1270000"/>
            <a:chExt cx="584624" cy="2325688"/>
          </a:xfrm>
        </p:grpSpPr>
        <p:sp>
          <p:nvSpPr>
            <p:cNvPr id="16" name="Rectangle 15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17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8" name="Straight Connector 17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3939909" y="1839112"/>
            <a:ext cx="584624" cy="2325688"/>
            <a:chOff x="4391044" y="1270000"/>
            <a:chExt cx="584624" cy="2325688"/>
          </a:xfrm>
        </p:grpSpPr>
        <p:sp>
          <p:nvSpPr>
            <p:cNvPr id="22" name="Rectangle 21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23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4" name="Straight Connector 23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ight Arrow 26"/>
          <p:cNvSpPr/>
          <p:nvPr/>
        </p:nvSpPr>
        <p:spPr>
          <a:xfrm>
            <a:off x="2777962" y="3478163"/>
            <a:ext cx="809788" cy="842838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8" name="TextBox 27"/>
          <p:cNvSpPr txBox="1"/>
          <p:nvPr/>
        </p:nvSpPr>
        <p:spPr>
          <a:xfrm>
            <a:off x="1042655" y="1463182"/>
            <a:ext cx="1132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Start timing</a:t>
            </a:r>
            <a:endParaRPr lang="en-HK" b="1" u="sng" dirty="0">
              <a:latin typeface="Myriad Pro" panose="020B050303040302020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66199" y="1463885"/>
            <a:ext cx="1077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Stop timing</a:t>
            </a:r>
            <a:endParaRPr lang="en-HK" b="1" u="sng" dirty="0">
              <a:latin typeface="Myriad Pro" panose="020B050303040302020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5698353" y="999310"/>
            <a:ext cx="5663333" cy="51807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1" name="TextBox 30"/>
          <p:cNvSpPr txBox="1"/>
          <p:nvPr/>
        </p:nvSpPr>
        <p:spPr>
          <a:xfrm>
            <a:off x="6772262" y="980328"/>
            <a:ext cx="2682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Flow Rate Measurement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49452" y="1468735"/>
            <a:ext cx="48430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Flow rate = Water out (ml) / time required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42815" y="1988190"/>
            <a:ext cx="42274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Time required: Counted by the flow rate meter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42815" y="2410715"/>
            <a:ext cx="1895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Water out (ml): ???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35" name="Right Brace 34"/>
          <p:cNvSpPr/>
          <p:nvPr/>
        </p:nvSpPr>
        <p:spPr>
          <a:xfrm>
            <a:off x="4301960" y="3346136"/>
            <a:ext cx="45719" cy="426758"/>
          </a:xfrm>
          <a:prstGeom prst="rightBrac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6" name="TextBox 35"/>
          <p:cNvSpPr txBox="1"/>
          <p:nvPr/>
        </p:nvSpPr>
        <p:spPr>
          <a:xfrm>
            <a:off x="4291397" y="3379726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3 cm</a:t>
            </a:r>
            <a:endParaRPr lang="en-HK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839484" y="2810825"/>
            <a:ext cx="269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The diameter of the bottle: </a:t>
            </a:r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7 cm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12247" y="3175711"/>
            <a:ext cx="2884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The length between two pins: </a:t>
            </a:r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3 cm</a:t>
            </a:r>
            <a:endParaRPr lang="en-HK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7206216" y="3559052"/>
                <a:ext cx="3342262" cy="4070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>
                    <a:latin typeface="Myriad Pro" panose="020B0503030403020204" charset="0"/>
                  </a:rPr>
                  <a:t>Volume of cylinder: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𝒉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l-GR" sz="2000" b="1" i="1" smtClean="0">
                        <a:latin typeface="Cambria Math" panose="02040503050406030204" pitchFamily="18" charset="0"/>
                      </a:rPr>
                      <m:t>𝝅</m:t>
                    </m:r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p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HK" sz="2000" b="1" dirty="0">
                  <a:latin typeface="Myriad Pro" panose="020B0503030403020204" charset="0"/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6216" y="3559052"/>
                <a:ext cx="3342262" cy="407099"/>
              </a:xfrm>
              <a:prstGeom prst="rect">
                <a:avLst/>
              </a:prstGeom>
              <a:blipFill>
                <a:blip r:embed="rId5"/>
                <a:stretch>
                  <a:fillRect l="-1825" t="-7463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7212542" y="3888949"/>
                <a:ext cx="2820131" cy="4070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>
                    <a:latin typeface="Myriad Pro" panose="020B0503030403020204" charset="0"/>
                  </a:rPr>
                  <a:t>Water out: 3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l-GR" sz="2000" b="1" i="1" smtClean="0">
                        <a:latin typeface="Cambria Math" panose="02040503050406030204" pitchFamily="18" charset="0"/>
                      </a:rPr>
                      <m:t>𝝅</m:t>
                    </m:r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HK" sz="2000" b="1" dirty="0">
                  <a:latin typeface="Myriad Pro" panose="020B0503030403020204" charset="0"/>
                </a:endParaRP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2542" y="3888949"/>
                <a:ext cx="2820131" cy="407099"/>
              </a:xfrm>
              <a:prstGeom prst="rect">
                <a:avLst/>
              </a:prstGeom>
              <a:blipFill>
                <a:blip r:embed="rId6"/>
                <a:stretch>
                  <a:fillRect l="-2160" t="-7463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/>
          <p:cNvSpPr txBox="1"/>
          <p:nvPr/>
        </p:nvSpPr>
        <p:spPr>
          <a:xfrm>
            <a:off x="7206216" y="4190004"/>
            <a:ext cx="2483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Water out: ~115 cm</a:t>
            </a:r>
            <a:r>
              <a:rPr lang="en-US" sz="2000" b="1" baseline="30000" dirty="0">
                <a:latin typeface="Myriad Pro" panose="020B0503030403020204" charset="0"/>
              </a:rPr>
              <a:t>3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70986" y="5256101"/>
            <a:ext cx="4002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Flow rate = 115 ml / time required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44" name="Down Arrow 43"/>
          <p:cNvSpPr/>
          <p:nvPr/>
        </p:nvSpPr>
        <p:spPr>
          <a:xfrm>
            <a:off x="7969777" y="4601725"/>
            <a:ext cx="1135764" cy="508586"/>
          </a:xfrm>
          <a:prstGeom prst="down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5" name="TextBox 44"/>
          <p:cNvSpPr txBox="1"/>
          <p:nvPr/>
        </p:nvSpPr>
        <p:spPr>
          <a:xfrm>
            <a:off x="6123959" y="5656184"/>
            <a:ext cx="4896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>
                <a:solidFill>
                  <a:srgbClr val="7030A0"/>
                </a:solidFill>
                <a:latin typeface="Myriad Pro" panose="020B0503030403020204" charset="0"/>
              </a:rPr>
              <a:t>The </a:t>
            </a:r>
            <a:r>
              <a:rPr lang="en-US" sz="2000" b="1" i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000" b="1" i="1" dirty="0">
                <a:solidFill>
                  <a:srgbClr val="7030A0"/>
                </a:solidFill>
                <a:latin typeface="Myriad Pro" panose="020B0503030403020204" charset="0"/>
              </a:rPr>
              <a:t> can help for the calculation!</a:t>
            </a:r>
            <a:endParaRPr lang="en-HK" sz="2000" b="1" i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46" name="Right Brace 45"/>
          <p:cNvSpPr/>
          <p:nvPr/>
        </p:nvSpPr>
        <p:spPr>
          <a:xfrm>
            <a:off x="4507236" y="3559515"/>
            <a:ext cx="65678" cy="1625622"/>
          </a:xfrm>
          <a:prstGeom prst="rightBrace">
            <a:avLst/>
          </a:prstGeom>
          <a:ln>
            <a:solidFill>
              <a:srgbClr val="C00000"/>
            </a:solidFill>
          </a:ln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7" name="TextBox 46"/>
          <p:cNvSpPr txBox="1"/>
          <p:nvPr/>
        </p:nvSpPr>
        <p:spPr>
          <a:xfrm>
            <a:off x="4324819" y="4350137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7 cm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536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8680314" y="3368214"/>
            <a:ext cx="2872893" cy="1575162"/>
            <a:chOff x="8574680" y="3782745"/>
            <a:chExt cx="2872893" cy="1575162"/>
          </a:xfrm>
        </p:grpSpPr>
        <p:pic>
          <p:nvPicPr>
            <p:cNvPr id="37" name="Picture 4" descr="Free Potted green plant on blue background Stock Photo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125" b="64122" l="5558" r="5001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423" b="28754"/>
            <a:stretch/>
          </p:blipFill>
          <p:spPr bwMode="auto">
            <a:xfrm rot="20121986">
              <a:off x="8574680" y="3786979"/>
              <a:ext cx="954790" cy="1529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4" descr="Free Potted green plant on blue background Stock Photo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125" b="64122" l="5558" r="5001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423" b="28754"/>
            <a:stretch/>
          </p:blipFill>
          <p:spPr bwMode="auto">
            <a:xfrm rot="20121986">
              <a:off x="8892045" y="3827926"/>
              <a:ext cx="954790" cy="1529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4" descr="Free Potted green plant on blue background Stock Photo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125" b="64122" l="5558" r="5001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423" b="28754"/>
            <a:stretch/>
          </p:blipFill>
          <p:spPr bwMode="auto">
            <a:xfrm rot="20121986">
              <a:off x="9272580" y="3813445"/>
              <a:ext cx="954790" cy="1529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4" descr="Free Potted green plant on blue background Stock Photo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125" b="64122" l="5558" r="5001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423" b="28754"/>
            <a:stretch/>
          </p:blipFill>
          <p:spPr bwMode="auto">
            <a:xfrm rot="20121986">
              <a:off x="9660708" y="3807453"/>
              <a:ext cx="954790" cy="1529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4" descr="Free Potted green plant on blue background Stock Photo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125" b="64122" l="5558" r="5001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423" b="28754"/>
            <a:stretch/>
          </p:blipFill>
          <p:spPr bwMode="auto">
            <a:xfrm rot="20121986">
              <a:off x="10025387" y="3798964"/>
              <a:ext cx="954790" cy="1529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ree Potted green plant on blue background Stock Photo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125" b="64122" l="5558" r="5001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423" b="28754"/>
            <a:stretch/>
          </p:blipFill>
          <p:spPr bwMode="auto">
            <a:xfrm rot="20121986">
              <a:off x="10492783" y="3782745"/>
              <a:ext cx="954790" cy="1529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IoT For Aquaponics</a:t>
            </a:r>
          </a:p>
        </p:txBody>
      </p:sp>
      <p:sp>
        <p:nvSpPr>
          <p:cNvPr id="5" name="Cube 4"/>
          <p:cNvSpPr/>
          <p:nvPr/>
        </p:nvSpPr>
        <p:spPr>
          <a:xfrm>
            <a:off x="2102069" y="2581144"/>
            <a:ext cx="5154942" cy="2605283"/>
          </a:xfrm>
          <a:prstGeom prst="cub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6" name="Trapezoid 5"/>
          <p:cNvSpPr/>
          <p:nvPr/>
        </p:nvSpPr>
        <p:spPr>
          <a:xfrm rot="10800000">
            <a:off x="8521525" y="4561031"/>
            <a:ext cx="3233652" cy="756458"/>
          </a:xfrm>
          <a:prstGeom prst="trapezoi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028" name="Picture 4" descr="BBC micro:bit v2開發板升級登場，加入喇叭、麥克風、觸控感應增添互動性| T客邦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242" y="2470816"/>
            <a:ext cx="1015740" cy="82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BBC micro:bit v2開發板升級登場，加入喇叭、麥克風、觸控感應增添互動性| T客邦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292" y="982664"/>
            <a:ext cx="1015740" cy="82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Minus 9"/>
          <p:cNvSpPr/>
          <p:nvPr/>
        </p:nvSpPr>
        <p:spPr>
          <a:xfrm>
            <a:off x="5986144" y="4663487"/>
            <a:ext cx="3997035" cy="5029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Isosceles Triangle 12"/>
          <p:cNvSpPr/>
          <p:nvPr/>
        </p:nvSpPr>
        <p:spPr>
          <a:xfrm>
            <a:off x="4238848" y="2624617"/>
            <a:ext cx="490451" cy="34267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Rectangle 13"/>
          <p:cNvSpPr/>
          <p:nvPr/>
        </p:nvSpPr>
        <p:spPr>
          <a:xfrm>
            <a:off x="5411583" y="2646661"/>
            <a:ext cx="441267" cy="332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Flowchart: Sort 14"/>
          <p:cNvSpPr/>
          <p:nvPr/>
        </p:nvSpPr>
        <p:spPr>
          <a:xfrm>
            <a:off x="6682278" y="3444620"/>
            <a:ext cx="307571" cy="580636"/>
          </a:xfrm>
          <a:prstGeom prst="flowChartSo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21" name="Straight Connector 20"/>
          <p:cNvCxnSpPr>
            <a:stCxn id="14" idx="0"/>
          </p:cNvCxnSpPr>
          <p:nvPr/>
        </p:nvCxnSpPr>
        <p:spPr>
          <a:xfrm flipV="1">
            <a:off x="5632217" y="1799025"/>
            <a:ext cx="2027960" cy="847636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4592017" y="1742312"/>
            <a:ext cx="2900047" cy="1007519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1" idx="2"/>
          </p:cNvCxnSpPr>
          <p:nvPr/>
        </p:nvCxnSpPr>
        <p:spPr>
          <a:xfrm>
            <a:off x="7897162" y="1807953"/>
            <a:ext cx="2219599" cy="69278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Vector Lightbulb Icon向量圖形及更多電燈泡圖片- iStock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553054" y="2515215"/>
            <a:ext cx="1128742" cy="1329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4224501" y="1897160"/>
            <a:ext cx="1717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Myriad Pro" panose="020B0503030403020204" charset="0"/>
              </a:rPr>
              <a:t>Water temperature</a:t>
            </a:r>
          </a:p>
          <a:p>
            <a:pPr algn="ctr"/>
            <a:r>
              <a:rPr lang="en-US" b="1" dirty="0">
                <a:solidFill>
                  <a:srgbClr val="C00000"/>
                </a:solidFill>
                <a:latin typeface="Myriad Pro" panose="020B0503030403020204" charset="0"/>
              </a:rPr>
              <a:t>sensor</a:t>
            </a:r>
            <a:endParaRPr lang="en-HK" b="1" dirty="0">
              <a:solidFill>
                <a:srgbClr val="C00000"/>
              </a:solidFill>
              <a:latin typeface="Myriad Pro" panose="020B050303040302020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69825" y="2553847"/>
            <a:ext cx="936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Turbidity </a:t>
            </a:r>
          </a:p>
          <a:p>
            <a:pPr algn="ct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sensor</a:t>
            </a:r>
            <a:endParaRPr lang="en-HK" b="1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987155" y="2278682"/>
            <a:ext cx="861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Light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sensor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609445" y="2614576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Myriad Pro" panose="020B0503030403020204" charset="0"/>
              </a:rPr>
              <a:t>Light </a:t>
            </a:r>
          </a:p>
          <a:p>
            <a:pPr algn="ctr"/>
            <a:r>
              <a:rPr lang="en-US" b="1" dirty="0">
                <a:latin typeface="Myriad Pro" panose="020B0503030403020204" charset="0"/>
              </a:rPr>
              <a:t>bulb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30793" y="3981779"/>
            <a:ext cx="22122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  <a:latin typeface="Myriad Pro" panose="020B0503030403020204" charset="0"/>
              </a:rPr>
              <a:t>Water level</a:t>
            </a:r>
          </a:p>
          <a:p>
            <a:pPr algn="ctr"/>
            <a:r>
              <a:rPr lang="en-US" b="1" dirty="0">
                <a:solidFill>
                  <a:srgbClr val="0070C0"/>
                </a:solidFill>
                <a:latin typeface="Myriad Pro" panose="020B0503030403020204" charset="0"/>
              </a:rPr>
              <a:t>sensor</a:t>
            </a:r>
          </a:p>
          <a:p>
            <a:pPr algn="ctr"/>
            <a:r>
              <a:rPr lang="en-US" b="1" dirty="0">
                <a:latin typeface="Myriad Pro" panose="020B0503030403020204" charset="0"/>
              </a:rPr>
              <a:t>and water pump</a:t>
            </a:r>
            <a:endParaRPr lang="en-HK" b="1" dirty="0">
              <a:latin typeface="Myriad Pro" panose="020B0503030403020204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V="1">
            <a:off x="6855511" y="3260907"/>
            <a:ext cx="636553" cy="183713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loud Callout 30"/>
          <p:cNvSpPr/>
          <p:nvPr/>
        </p:nvSpPr>
        <p:spPr>
          <a:xfrm>
            <a:off x="8050304" y="475343"/>
            <a:ext cx="1913313" cy="992947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IoT system</a:t>
            </a:r>
            <a:endParaRPr lang="en-HK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2558" y="1962897"/>
            <a:ext cx="172951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Including: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4 sensors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Light bulb and water pump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IoT system</a:t>
            </a:r>
            <a:endParaRPr lang="en-HK" b="1" dirty="0">
              <a:latin typeface="Myriad Pro" panose="020B0503030403020204" charset="0"/>
            </a:endParaRPr>
          </a:p>
        </p:txBody>
      </p:sp>
      <p:pic>
        <p:nvPicPr>
          <p:cNvPr id="3" name="Picture 2" descr="Free fish goldfish orange illustra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001" y="3568339"/>
            <a:ext cx="1611447" cy="93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Free fish goldfish orange illustrati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620" y="3825284"/>
            <a:ext cx="1730943" cy="100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242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IoT For Aquaponics</a:t>
            </a:r>
            <a:endParaRPr lang="en-HK" dirty="0"/>
          </a:p>
        </p:txBody>
      </p:sp>
      <p:pic>
        <p:nvPicPr>
          <p:cNvPr id="3074" name="Picture 2" descr="17e6c1d053d4e10661c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346199"/>
            <a:ext cx="6807201" cy="5105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41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Materials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8379" y="1596043"/>
            <a:ext cx="859562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Myriad Pro" panose="020B0503030403020204" charset="0"/>
              </a:rPr>
              <a:t>Programming: By using </a:t>
            </a:r>
            <a:r>
              <a:rPr lang="en-US" sz="2400" dirty="0" err="1">
                <a:latin typeface="Myriad Pro" panose="020B0503030403020204" charset="0"/>
              </a:rPr>
              <a:t>makecode</a:t>
            </a:r>
            <a:r>
              <a:rPr lang="en-US" sz="2400" dirty="0">
                <a:latin typeface="Myriad Pro" panose="020B0503030403020204" charset="0"/>
              </a:rPr>
              <a:t>/</a:t>
            </a:r>
            <a:r>
              <a:rPr lang="en-US" sz="2400" dirty="0" err="1">
                <a:latin typeface="Myriad Pro" panose="020B0503030403020204" charset="0"/>
              </a:rPr>
              <a:t>micro:bit</a:t>
            </a:r>
            <a:endParaRPr lang="en-US" sz="2400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400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Myriad Pro" panose="020B0503030403020204" charset="0"/>
              </a:rPr>
              <a:t>Four sensors and two electronic parts are used: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dirty="0">
                <a:latin typeface="Myriad Pro" panose="020B0503030403020204" charset="0"/>
              </a:rPr>
              <a:t>Water temperature sensor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dirty="0">
                <a:latin typeface="Myriad Pro" panose="020B0503030403020204" charset="0"/>
              </a:rPr>
              <a:t>Turbidity sensor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dirty="0">
                <a:latin typeface="Myriad Pro" panose="020B0503030403020204" charset="0"/>
              </a:rPr>
              <a:t>Light sensor and light bulb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dirty="0">
                <a:latin typeface="Myriad Pro" panose="020B0503030403020204" charset="0"/>
              </a:rPr>
              <a:t>Water level sensor and water pump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All sensors and parts are safe, cheap, easy-to-use and compatible to </a:t>
            </a:r>
            <a:r>
              <a:rPr lang="en-US" sz="2400" dirty="0" err="1">
                <a:latin typeface="Myriad Pro" panose="020B0503030403020204" charset="0"/>
              </a:rPr>
              <a:t>micro:bit</a:t>
            </a:r>
            <a:endParaRPr lang="en-US" sz="2400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400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Myriad Pro" panose="020B0503030403020204" charset="0"/>
              </a:rPr>
              <a:t>IoT monitoring system by using Thingspeak through </a:t>
            </a:r>
            <a:r>
              <a:rPr lang="en-US" sz="2400" dirty="0" err="1">
                <a:latin typeface="Myriad Pro" panose="020B0503030403020204" charset="0"/>
              </a:rPr>
              <a:t>wifi</a:t>
            </a:r>
            <a:endParaRPr lang="en-HK" sz="24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5314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eme1">
  <a:themeElements>
    <a:clrScheme name="自訂 74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6E5019"/>
      </a:hlink>
      <a:folHlink>
        <a:srgbClr val="6E5019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1E0ECA3-D0BB-47F7-94A8-502A2D06F885}" vid="{1FABE709-D8C3-45A4-8F41-FCB9C74EBB71}"/>
    </a:ext>
  </a:extLst>
</a:theme>
</file>

<file path=ppt/theme/theme2.xml><?xml version="1.0" encoding="utf-8"?>
<a:theme xmlns:a="http://schemas.openxmlformats.org/drawingml/2006/main" name="3_自訂設計">
  <a:themeElements>
    <a:clrScheme name="自訂 51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Science_microbit_Unit1</Template>
  <TotalTime>12925</TotalTime>
  <Words>1014</Words>
  <Application>Microsoft Office PowerPoint</Application>
  <PresentationFormat>Widescreen</PresentationFormat>
  <Paragraphs>257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Helvetica LT Std</vt:lpstr>
      <vt:lpstr>Myriad Pro</vt:lpstr>
      <vt:lpstr>Arial</vt:lpstr>
      <vt:lpstr>Calibri</vt:lpstr>
      <vt:lpstr>Calibri Light</vt:lpstr>
      <vt:lpstr>Cambria Math</vt:lpstr>
      <vt:lpstr>Century Gothic</vt:lpstr>
      <vt:lpstr>Theme1</vt:lpstr>
      <vt:lpstr>3_自訂設計</vt:lpstr>
      <vt:lpstr>PowerPoint Presentation</vt:lpstr>
      <vt:lpstr>Introduction</vt:lpstr>
      <vt:lpstr>Flow Rate Meter</vt:lpstr>
      <vt:lpstr>Materials</vt:lpstr>
      <vt:lpstr>Coding</vt:lpstr>
      <vt:lpstr>Flow Rate Meter</vt:lpstr>
      <vt:lpstr>IoT For Aquaponics</vt:lpstr>
      <vt:lpstr>IoT For Aquaponics</vt:lpstr>
      <vt:lpstr>Materials</vt:lpstr>
      <vt:lpstr>Coding</vt:lpstr>
      <vt:lpstr>Coding</vt:lpstr>
      <vt:lpstr>Coding</vt:lpstr>
      <vt:lpstr>Coding</vt:lpstr>
      <vt:lpstr>Assemble of Sensors and Parts</vt:lpstr>
      <vt:lpstr>Assemble of Sensors and Parts</vt:lpstr>
      <vt:lpstr>Assemble of Sensors and Parts</vt:lpstr>
      <vt:lpstr>Assemble of Sensors and Parts</vt:lpstr>
      <vt:lpstr>Assemble of Sensors and Parts</vt:lpstr>
      <vt:lpstr>Assemble of Sensors and Parts</vt:lpstr>
      <vt:lpstr>Assemble of Sensors and Parts</vt:lpstr>
      <vt:lpstr>Assemble of Sensors and Parts</vt:lpstr>
      <vt:lpstr>Assemble of Sensors and Parts</vt:lpstr>
      <vt:lpstr>Assemble of Sensors and Parts</vt:lpstr>
      <vt:lpstr>Assemble of Sensors and Parts</vt:lpstr>
      <vt:lpstr>Assemble of Sensors and Parts</vt:lpstr>
      <vt:lpstr>IoT Monitoring System</vt:lpstr>
      <vt:lpstr>IoT Monitoring System</vt:lpstr>
      <vt:lpstr>IoT Monitoring System</vt:lpstr>
      <vt:lpstr>IoT Monitoring System</vt:lpstr>
      <vt:lpstr>IoT Monitoring System</vt:lpstr>
      <vt:lpstr>IoT Monitoring System</vt:lpstr>
      <vt:lpstr>IoT Monitoring System</vt:lpstr>
      <vt:lpstr>IoT Monitoring System</vt:lpstr>
      <vt:lpstr>IoT Monitoring System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Louise LUK Nga Ying</dc:creator>
  <cp:lastModifiedBy>kiwkwok</cp:lastModifiedBy>
  <cp:revision>90</cp:revision>
  <dcterms:created xsi:type="dcterms:W3CDTF">2021-10-11T09:26:07Z</dcterms:created>
  <dcterms:modified xsi:type="dcterms:W3CDTF">2024-03-26T02:08:32Z</dcterms:modified>
</cp:coreProperties>
</file>