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  <p:sldMasterId id="2147483680" r:id="rId2"/>
  </p:sldMasterIdLst>
  <p:notesMasterIdLst>
    <p:notesMasterId r:id="rId25"/>
  </p:notesMasterIdLst>
  <p:handoutMasterIdLst>
    <p:handoutMasterId r:id="rId26"/>
  </p:handoutMasterIdLst>
  <p:sldIdLst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</p:sldIdLst>
  <p:sldSz cx="12192000" cy="6858000"/>
  <p:notesSz cx="6797675" cy="9926638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alibri Light" panose="020F0302020204030204" pitchFamily="34" charset="0"/>
      <p:regular r:id="rId31"/>
      <p:italic r:id="rId32"/>
    </p:embeddedFont>
    <p:embeddedFont>
      <p:font typeface="Cambria Math" panose="02040503050406030204" pitchFamily="18" charset="0"/>
      <p:regular r:id="rId33"/>
    </p:embeddedFont>
    <p:embeddedFont>
      <p:font typeface="Century Gothic" panose="020B0502020202020204" pitchFamily="34" charset="0"/>
      <p:regular r:id="rId34"/>
      <p:bold r:id="rId35"/>
      <p:italic r:id="rId36"/>
      <p:boldItalic r:id="rId37"/>
    </p:embeddedFont>
    <p:embeddedFont>
      <p:font typeface="Myriad Pro" panose="020B0503030403020204" charset="0"/>
      <p:regular r:id="rId38"/>
      <p:bold r:id="rId39"/>
      <p:italic r:id="rId40"/>
      <p:boldItalic r:id="rId41"/>
    </p:embeddedFont>
  </p:embeddedFontLst>
  <p:custDataLst>
    <p:tags r:id="rId42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9" userDrawn="1">
          <p15:clr>
            <a:srgbClr val="A4A3A4"/>
          </p15:clr>
        </p15:guide>
        <p15:guide id="2" pos="2161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tadmin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472A"/>
    <a:srgbClr val="A0AB4B"/>
    <a:srgbClr val="B1BC66"/>
    <a:srgbClr val="FFFFFF"/>
    <a:srgbClr val="275010"/>
    <a:srgbClr val="E0F4F3"/>
    <a:srgbClr val="3B6923"/>
    <a:srgbClr val="97DBFB"/>
    <a:srgbClr val="97DBFC"/>
    <a:srgbClr val="468C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29" autoAdjust="0"/>
    <p:restoredTop sz="96391" autoAdjust="0"/>
  </p:normalViewPr>
  <p:slideViewPr>
    <p:cSldViewPr snapToGrid="0" snapToObjects="1">
      <p:cViewPr varScale="1">
        <p:scale>
          <a:sx n="110" d="100"/>
          <a:sy n="110" d="100"/>
        </p:scale>
        <p:origin x="6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1" d="100"/>
          <a:sy n="81" d="100"/>
        </p:scale>
        <p:origin x="3138" y="90"/>
      </p:cViewPr>
      <p:guideLst>
        <p:guide orient="horz" pos="2879"/>
        <p:guide pos="2161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9" Type="http://schemas.openxmlformats.org/officeDocument/2006/relationships/font" Target="fonts/font13.fntdata"/><Relationship Id="rId21" Type="http://schemas.openxmlformats.org/officeDocument/2006/relationships/slide" Target="slides/slide19.xml"/><Relationship Id="rId34" Type="http://schemas.openxmlformats.org/officeDocument/2006/relationships/font" Target="fonts/font8.fntdata"/><Relationship Id="rId42" Type="http://schemas.openxmlformats.org/officeDocument/2006/relationships/tags" Target="tags/tag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5.fntdata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commentAuthors" Target="commentAuthor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font" Target="fonts/font15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A13E05-9352-4BBD-8988-B6C3BDB60615}" type="doc">
      <dgm:prSet loTypeId="urn:microsoft.com/office/officeart/2005/8/layout/process1" loCatId="process" qsTypeId="urn:microsoft.com/office/officeart/2005/8/quickstyle/simple1" qsCatId="simple" csTypeId="urn:microsoft.com/office/officeart/2005/8/colors/colorful1" csCatId="colorful" phldr="1"/>
      <dgm:spPr/>
    </dgm:pt>
    <dgm:pt modelId="{CFC23DB4-38F2-4CF1-98ED-672E2FDA946B}">
      <dgm:prSet phldrT="[Text]"/>
      <dgm:spPr/>
      <dgm:t>
        <a:bodyPr/>
        <a:lstStyle/>
        <a:p>
          <a:r>
            <a:rPr lang="en-HK" dirty="0">
              <a:latin typeface="Myriad Pro" panose="020B0503030403020204" pitchFamily="34" charset="0"/>
            </a:rPr>
            <a:t>Input Signals</a:t>
          </a:r>
        </a:p>
      </dgm:t>
    </dgm:pt>
    <dgm:pt modelId="{E5E8AAC4-E888-4CB5-A4B9-F12042631497}" type="parTrans" cxnId="{25CC90EA-F571-480B-BF5C-544AF0962C79}">
      <dgm:prSet/>
      <dgm:spPr/>
      <dgm:t>
        <a:bodyPr/>
        <a:lstStyle/>
        <a:p>
          <a:endParaRPr lang="en-HK">
            <a:latin typeface="Myriad Pro" panose="020B0503030403020204" pitchFamily="34" charset="0"/>
          </a:endParaRPr>
        </a:p>
      </dgm:t>
    </dgm:pt>
    <dgm:pt modelId="{11913666-EC4D-46E9-980D-32775A7FBB56}" type="sibTrans" cxnId="{25CC90EA-F571-480B-BF5C-544AF0962C79}">
      <dgm:prSet/>
      <dgm:spPr/>
      <dgm:t>
        <a:bodyPr/>
        <a:lstStyle/>
        <a:p>
          <a:endParaRPr lang="en-HK" dirty="0">
            <a:latin typeface="Myriad Pro" panose="020B0503030403020204" pitchFamily="34" charset="0"/>
          </a:endParaRPr>
        </a:p>
      </dgm:t>
    </dgm:pt>
    <dgm:pt modelId="{7520C6E4-D4DC-4CC9-BC5F-3D1CE2BC5173}">
      <dgm:prSet phldrT="[Text]"/>
      <dgm:spPr/>
      <dgm:t>
        <a:bodyPr/>
        <a:lstStyle/>
        <a:p>
          <a:r>
            <a:rPr lang="en-HK" dirty="0">
              <a:latin typeface="Myriad Pro" panose="020B0503030403020204" pitchFamily="34" charset="0"/>
            </a:rPr>
            <a:t>Amplifier</a:t>
          </a:r>
        </a:p>
      </dgm:t>
    </dgm:pt>
    <dgm:pt modelId="{976C35CE-814F-4E1D-AAFB-AAA17BFD6683}" type="parTrans" cxnId="{564E8AFC-10EC-44EE-AE80-7C291694B13A}">
      <dgm:prSet/>
      <dgm:spPr/>
      <dgm:t>
        <a:bodyPr/>
        <a:lstStyle/>
        <a:p>
          <a:endParaRPr lang="en-HK">
            <a:latin typeface="Myriad Pro" panose="020B0503030403020204" pitchFamily="34" charset="0"/>
          </a:endParaRPr>
        </a:p>
      </dgm:t>
    </dgm:pt>
    <dgm:pt modelId="{8839916C-18D0-4F09-919F-ED1C9666EC52}" type="sibTrans" cxnId="{564E8AFC-10EC-44EE-AE80-7C291694B13A}">
      <dgm:prSet/>
      <dgm:spPr/>
      <dgm:t>
        <a:bodyPr/>
        <a:lstStyle/>
        <a:p>
          <a:endParaRPr lang="en-HK" dirty="0">
            <a:latin typeface="Myriad Pro" panose="020B0503030403020204" pitchFamily="34" charset="0"/>
          </a:endParaRPr>
        </a:p>
      </dgm:t>
    </dgm:pt>
    <dgm:pt modelId="{96780ED4-09A7-4055-81E5-FB6BB0DA28D4}">
      <dgm:prSet phldrT="[Text]"/>
      <dgm:spPr/>
      <dgm:t>
        <a:bodyPr/>
        <a:lstStyle/>
        <a:p>
          <a:r>
            <a:rPr lang="en-HK" dirty="0">
              <a:latin typeface="Myriad Pro" panose="020B0503030403020204" pitchFamily="34" charset="0"/>
            </a:rPr>
            <a:t>Speaker</a:t>
          </a:r>
        </a:p>
      </dgm:t>
    </dgm:pt>
    <dgm:pt modelId="{222976B1-1B78-4212-96E7-B34E12E0C07B}" type="parTrans" cxnId="{79897CA6-14FF-40E8-82BE-A5A0F9C1FA19}">
      <dgm:prSet/>
      <dgm:spPr/>
      <dgm:t>
        <a:bodyPr/>
        <a:lstStyle/>
        <a:p>
          <a:endParaRPr lang="en-HK">
            <a:latin typeface="Myriad Pro" panose="020B0503030403020204" pitchFamily="34" charset="0"/>
          </a:endParaRPr>
        </a:p>
      </dgm:t>
    </dgm:pt>
    <dgm:pt modelId="{C7FA915D-A9B5-4B17-8032-5A9F22EE5ED5}" type="sibTrans" cxnId="{79897CA6-14FF-40E8-82BE-A5A0F9C1FA19}">
      <dgm:prSet/>
      <dgm:spPr/>
      <dgm:t>
        <a:bodyPr/>
        <a:lstStyle/>
        <a:p>
          <a:endParaRPr lang="en-HK">
            <a:latin typeface="Myriad Pro" panose="020B0503030403020204" pitchFamily="34" charset="0"/>
          </a:endParaRPr>
        </a:p>
      </dgm:t>
    </dgm:pt>
    <dgm:pt modelId="{02EF5929-5970-4C32-BC99-18500D9DD7E3}" type="pres">
      <dgm:prSet presAssocID="{1CA13E05-9352-4BBD-8988-B6C3BDB60615}" presName="Name0" presStyleCnt="0">
        <dgm:presLayoutVars>
          <dgm:dir/>
          <dgm:resizeHandles val="exact"/>
        </dgm:presLayoutVars>
      </dgm:prSet>
      <dgm:spPr/>
    </dgm:pt>
    <dgm:pt modelId="{401F0C3A-1B1B-4B9A-8C00-13047842D886}" type="pres">
      <dgm:prSet presAssocID="{CFC23DB4-38F2-4CF1-98ED-672E2FDA946B}" presName="node" presStyleLbl="node1" presStyleIdx="0" presStyleCnt="3">
        <dgm:presLayoutVars>
          <dgm:bulletEnabled val="1"/>
        </dgm:presLayoutVars>
      </dgm:prSet>
      <dgm:spPr/>
    </dgm:pt>
    <dgm:pt modelId="{38E2B83B-2BA2-4365-8623-D9072DA332D0}" type="pres">
      <dgm:prSet presAssocID="{11913666-EC4D-46E9-980D-32775A7FBB56}" presName="sibTrans" presStyleLbl="sibTrans2D1" presStyleIdx="0" presStyleCnt="2"/>
      <dgm:spPr/>
    </dgm:pt>
    <dgm:pt modelId="{216A6757-CD61-4E4C-9D74-56161158F832}" type="pres">
      <dgm:prSet presAssocID="{11913666-EC4D-46E9-980D-32775A7FBB56}" presName="connectorText" presStyleLbl="sibTrans2D1" presStyleIdx="0" presStyleCnt="2"/>
      <dgm:spPr/>
    </dgm:pt>
    <dgm:pt modelId="{32984654-41CD-4D06-B83A-4C99AAE4DF42}" type="pres">
      <dgm:prSet presAssocID="{7520C6E4-D4DC-4CC9-BC5F-3D1CE2BC5173}" presName="node" presStyleLbl="node1" presStyleIdx="1" presStyleCnt="3">
        <dgm:presLayoutVars>
          <dgm:bulletEnabled val="1"/>
        </dgm:presLayoutVars>
      </dgm:prSet>
      <dgm:spPr/>
    </dgm:pt>
    <dgm:pt modelId="{79F70DBB-1DA9-4683-8A0D-C0B727FA3E9C}" type="pres">
      <dgm:prSet presAssocID="{8839916C-18D0-4F09-919F-ED1C9666EC52}" presName="sibTrans" presStyleLbl="sibTrans2D1" presStyleIdx="1" presStyleCnt="2"/>
      <dgm:spPr/>
    </dgm:pt>
    <dgm:pt modelId="{B8910903-BFA4-4DBB-B41B-BC39C2901C6C}" type="pres">
      <dgm:prSet presAssocID="{8839916C-18D0-4F09-919F-ED1C9666EC52}" presName="connectorText" presStyleLbl="sibTrans2D1" presStyleIdx="1" presStyleCnt="2"/>
      <dgm:spPr/>
    </dgm:pt>
    <dgm:pt modelId="{D1D57015-C8B1-47D5-A6CF-6111501AD97A}" type="pres">
      <dgm:prSet presAssocID="{96780ED4-09A7-4055-81E5-FB6BB0DA28D4}" presName="node" presStyleLbl="node1" presStyleIdx="2" presStyleCnt="3">
        <dgm:presLayoutVars>
          <dgm:bulletEnabled val="1"/>
        </dgm:presLayoutVars>
      </dgm:prSet>
      <dgm:spPr/>
    </dgm:pt>
  </dgm:ptLst>
  <dgm:cxnLst>
    <dgm:cxn modelId="{BC08A616-C56A-464D-B203-9F8E5C99D1F6}" type="presOf" srcId="{96780ED4-09A7-4055-81E5-FB6BB0DA28D4}" destId="{D1D57015-C8B1-47D5-A6CF-6111501AD97A}" srcOrd="0" destOrd="0" presId="urn:microsoft.com/office/officeart/2005/8/layout/process1"/>
    <dgm:cxn modelId="{E378FF2D-B5C1-4687-ABBA-DF6AD8F63FF8}" type="presOf" srcId="{CFC23DB4-38F2-4CF1-98ED-672E2FDA946B}" destId="{401F0C3A-1B1B-4B9A-8C00-13047842D886}" srcOrd="0" destOrd="0" presId="urn:microsoft.com/office/officeart/2005/8/layout/process1"/>
    <dgm:cxn modelId="{9C2D327D-24A2-473D-AFB9-6AC3C34D7194}" type="presOf" srcId="{7520C6E4-D4DC-4CC9-BC5F-3D1CE2BC5173}" destId="{32984654-41CD-4D06-B83A-4C99AAE4DF42}" srcOrd="0" destOrd="0" presId="urn:microsoft.com/office/officeart/2005/8/layout/process1"/>
    <dgm:cxn modelId="{056B9E9E-62DF-4C78-9727-7A6AF98A431D}" type="presOf" srcId="{11913666-EC4D-46E9-980D-32775A7FBB56}" destId="{38E2B83B-2BA2-4365-8623-D9072DA332D0}" srcOrd="0" destOrd="0" presId="urn:microsoft.com/office/officeart/2005/8/layout/process1"/>
    <dgm:cxn modelId="{79897CA6-14FF-40E8-82BE-A5A0F9C1FA19}" srcId="{1CA13E05-9352-4BBD-8988-B6C3BDB60615}" destId="{96780ED4-09A7-4055-81E5-FB6BB0DA28D4}" srcOrd="2" destOrd="0" parTransId="{222976B1-1B78-4212-96E7-B34E12E0C07B}" sibTransId="{C7FA915D-A9B5-4B17-8032-5A9F22EE5ED5}"/>
    <dgm:cxn modelId="{7EB007A8-8CC3-4859-B45D-D18ADD4062F0}" type="presOf" srcId="{1CA13E05-9352-4BBD-8988-B6C3BDB60615}" destId="{02EF5929-5970-4C32-BC99-18500D9DD7E3}" srcOrd="0" destOrd="0" presId="urn:microsoft.com/office/officeart/2005/8/layout/process1"/>
    <dgm:cxn modelId="{EB9EA2B2-8970-4FDC-A9FE-3DA0060DBEE3}" type="presOf" srcId="{8839916C-18D0-4F09-919F-ED1C9666EC52}" destId="{79F70DBB-1DA9-4683-8A0D-C0B727FA3E9C}" srcOrd="0" destOrd="0" presId="urn:microsoft.com/office/officeart/2005/8/layout/process1"/>
    <dgm:cxn modelId="{CDF5C5C9-5CD3-4C06-8313-687E0B514AC5}" type="presOf" srcId="{8839916C-18D0-4F09-919F-ED1C9666EC52}" destId="{B8910903-BFA4-4DBB-B41B-BC39C2901C6C}" srcOrd="1" destOrd="0" presId="urn:microsoft.com/office/officeart/2005/8/layout/process1"/>
    <dgm:cxn modelId="{25CC90EA-F571-480B-BF5C-544AF0962C79}" srcId="{1CA13E05-9352-4BBD-8988-B6C3BDB60615}" destId="{CFC23DB4-38F2-4CF1-98ED-672E2FDA946B}" srcOrd="0" destOrd="0" parTransId="{E5E8AAC4-E888-4CB5-A4B9-F12042631497}" sibTransId="{11913666-EC4D-46E9-980D-32775A7FBB56}"/>
    <dgm:cxn modelId="{564E8AFC-10EC-44EE-AE80-7C291694B13A}" srcId="{1CA13E05-9352-4BBD-8988-B6C3BDB60615}" destId="{7520C6E4-D4DC-4CC9-BC5F-3D1CE2BC5173}" srcOrd="1" destOrd="0" parTransId="{976C35CE-814F-4E1D-AAFB-AAA17BFD6683}" sibTransId="{8839916C-18D0-4F09-919F-ED1C9666EC52}"/>
    <dgm:cxn modelId="{96E128FD-396E-4C42-BFF9-608950E296E3}" type="presOf" srcId="{11913666-EC4D-46E9-980D-32775A7FBB56}" destId="{216A6757-CD61-4E4C-9D74-56161158F832}" srcOrd="1" destOrd="0" presId="urn:microsoft.com/office/officeart/2005/8/layout/process1"/>
    <dgm:cxn modelId="{E5400B40-E441-4810-8A0F-99FA35F921DC}" type="presParOf" srcId="{02EF5929-5970-4C32-BC99-18500D9DD7E3}" destId="{401F0C3A-1B1B-4B9A-8C00-13047842D886}" srcOrd="0" destOrd="0" presId="urn:microsoft.com/office/officeart/2005/8/layout/process1"/>
    <dgm:cxn modelId="{650E4EC9-5D2E-4BF1-BAF7-63BD3EE24DD3}" type="presParOf" srcId="{02EF5929-5970-4C32-BC99-18500D9DD7E3}" destId="{38E2B83B-2BA2-4365-8623-D9072DA332D0}" srcOrd="1" destOrd="0" presId="urn:microsoft.com/office/officeart/2005/8/layout/process1"/>
    <dgm:cxn modelId="{8113908B-DEFB-4CC0-A8FC-385E43822BA0}" type="presParOf" srcId="{38E2B83B-2BA2-4365-8623-D9072DA332D0}" destId="{216A6757-CD61-4E4C-9D74-56161158F832}" srcOrd="0" destOrd="0" presId="urn:microsoft.com/office/officeart/2005/8/layout/process1"/>
    <dgm:cxn modelId="{F7D505F5-7B46-4542-8678-A2A9FF532796}" type="presParOf" srcId="{02EF5929-5970-4C32-BC99-18500D9DD7E3}" destId="{32984654-41CD-4D06-B83A-4C99AAE4DF42}" srcOrd="2" destOrd="0" presId="urn:microsoft.com/office/officeart/2005/8/layout/process1"/>
    <dgm:cxn modelId="{B13F0DE7-EDE2-43B4-910B-B5AB0349A66A}" type="presParOf" srcId="{02EF5929-5970-4C32-BC99-18500D9DD7E3}" destId="{79F70DBB-1DA9-4683-8A0D-C0B727FA3E9C}" srcOrd="3" destOrd="0" presId="urn:microsoft.com/office/officeart/2005/8/layout/process1"/>
    <dgm:cxn modelId="{77F6D5D5-7AA7-46AB-9854-F1074364872E}" type="presParOf" srcId="{79F70DBB-1DA9-4683-8A0D-C0B727FA3E9C}" destId="{B8910903-BFA4-4DBB-B41B-BC39C2901C6C}" srcOrd="0" destOrd="0" presId="urn:microsoft.com/office/officeart/2005/8/layout/process1"/>
    <dgm:cxn modelId="{7C970D10-B8FB-4381-A1CF-24E9C5D58736}" type="presParOf" srcId="{02EF5929-5970-4C32-BC99-18500D9DD7E3}" destId="{D1D57015-C8B1-47D5-A6CF-6111501AD97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1F0C3A-1B1B-4B9A-8C00-13047842D886}">
      <dsp:nvSpPr>
        <dsp:cNvPr id="0" name=""/>
        <dsp:cNvSpPr/>
      </dsp:nvSpPr>
      <dsp:spPr>
        <a:xfrm>
          <a:off x="7555" y="1263255"/>
          <a:ext cx="2258210" cy="135492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3600" kern="1200" dirty="0">
              <a:latin typeface="Myriad Pro" panose="020B0503030403020204" pitchFamily="34" charset="0"/>
            </a:rPr>
            <a:t>Input Signals</a:t>
          </a:r>
        </a:p>
      </dsp:txBody>
      <dsp:txXfrm>
        <a:off x="47239" y="1302939"/>
        <a:ext cx="2178842" cy="1275558"/>
      </dsp:txXfrm>
    </dsp:sp>
    <dsp:sp modelId="{38E2B83B-2BA2-4365-8623-D9072DA332D0}">
      <dsp:nvSpPr>
        <dsp:cNvPr id="0" name=""/>
        <dsp:cNvSpPr/>
      </dsp:nvSpPr>
      <dsp:spPr>
        <a:xfrm>
          <a:off x="2491587" y="1660700"/>
          <a:ext cx="478740" cy="5600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HK" sz="2400" kern="1200" dirty="0">
            <a:latin typeface="Myriad Pro" panose="020B0503030403020204" pitchFamily="34" charset="0"/>
          </a:endParaRPr>
        </a:p>
      </dsp:txBody>
      <dsp:txXfrm>
        <a:off x="2491587" y="1772707"/>
        <a:ext cx="335118" cy="336022"/>
      </dsp:txXfrm>
    </dsp:sp>
    <dsp:sp modelId="{32984654-41CD-4D06-B83A-4C99AAE4DF42}">
      <dsp:nvSpPr>
        <dsp:cNvPr id="0" name=""/>
        <dsp:cNvSpPr/>
      </dsp:nvSpPr>
      <dsp:spPr>
        <a:xfrm>
          <a:off x="3169050" y="1263255"/>
          <a:ext cx="2258210" cy="135492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3600" kern="1200" dirty="0">
              <a:latin typeface="Myriad Pro" panose="020B0503030403020204" pitchFamily="34" charset="0"/>
            </a:rPr>
            <a:t>Amplifier</a:t>
          </a:r>
        </a:p>
      </dsp:txBody>
      <dsp:txXfrm>
        <a:off x="3208734" y="1302939"/>
        <a:ext cx="2178842" cy="1275558"/>
      </dsp:txXfrm>
    </dsp:sp>
    <dsp:sp modelId="{79F70DBB-1DA9-4683-8A0D-C0B727FA3E9C}">
      <dsp:nvSpPr>
        <dsp:cNvPr id="0" name=""/>
        <dsp:cNvSpPr/>
      </dsp:nvSpPr>
      <dsp:spPr>
        <a:xfrm>
          <a:off x="5653082" y="1660700"/>
          <a:ext cx="478740" cy="5600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HK" sz="2400" kern="1200" dirty="0">
            <a:latin typeface="Myriad Pro" panose="020B0503030403020204" pitchFamily="34" charset="0"/>
          </a:endParaRPr>
        </a:p>
      </dsp:txBody>
      <dsp:txXfrm>
        <a:off x="5653082" y="1772707"/>
        <a:ext cx="335118" cy="336022"/>
      </dsp:txXfrm>
    </dsp:sp>
    <dsp:sp modelId="{D1D57015-C8B1-47D5-A6CF-6111501AD97A}">
      <dsp:nvSpPr>
        <dsp:cNvPr id="0" name=""/>
        <dsp:cNvSpPr/>
      </dsp:nvSpPr>
      <dsp:spPr>
        <a:xfrm>
          <a:off x="6330545" y="1263255"/>
          <a:ext cx="2258210" cy="135492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3600" kern="1200" dirty="0">
              <a:latin typeface="Myriad Pro" panose="020B0503030403020204" pitchFamily="34" charset="0"/>
            </a:rPr>
            <a:t>Speaker</a:t>
          </a:r>
        </a:p>
      </dsp:txBody>
      <dsp:txXfrm>
        <a:off x="6370229" y="1302939"/>
        <a:ext cx="2178842" cy="12755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0B6F9-3933-440D-882C-4395D2C59CDB}" type="datetimeFigureOut">
              <a:rPr lang="zh-HK" altLang="en-US" smtClean="0"/>
              <a:t>25/3/2024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45685-F521-4184-A8C2-92E7F67B4CD4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67350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254F9-8F0D-4516-8465-0D9B7CB0416D}" type="datetimeFigureOut">
              <a:rPr lang="zh-HK" altLang="en-US" smtClean="0"/>
              <a:t>25/3/2024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208E2-9636-4A28-AF61-5251458D578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1086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5874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jc-steam.hkmu.edu.hk/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hyperlink" Target="https://jc-steam.hkmu.edu.hk/" TargetMode="Externa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jc-steam.hkmu.edu.hk/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1879" y="6438505"/>
            <a:ext cx="59485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672165" y="6372710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8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54451" y="108637"/>
            <a:ext cx="2001680" cy="334977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400" dirty="0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WE Speak Louder</a:t>
            </a:r>
            <a:endParaRPr lang="zh-TW" altLang="en-US" sz="1400" dirty="0">
              <a:solidFill>
                <a:schemeClr val="accent4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214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13372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FontTx/>
              <a:buBlip>
                <a:blip r:embed="rId3"/>
              </a:buBlip>
              <a:defRPr sz="320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672165" y="6372710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54451" y="108637"/>
            <a:ext cx="2001680" cy="334977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400" dirty="0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WE Speak Louder</a:t>
            </a:r>
            <a:endParaRPr lang="zh-TW" altLang="en-US" sz="1400" dirty="0">
              <a:solidFill>
                <a:schemeClr val="accent4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1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1879" y="6438505"/>
            <a:ext cx="59485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43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672165" y="6372710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1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1879" y="6438505"/>
            <a:ext cx="59485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3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54451" y="108637"/>
            <a:ext cx="2001680" cy="334977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400" dirty="0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WE Speak Louder</a:t>
            </a:r>
            <a:endParaRPr lang="zh-TW" altLang="en-US" sz="1400" dirty="0">
              <a:solidFill>
                <a:schemeClr val="accent4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162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966321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ags" Target="../tags/tag2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53710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823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5" Type="http://schemas.openxmlformats.org/officeDocument/2006/relationships/image" Target="../media/image4.png"/><Relationship Id="rId4" Type="http://schemas.openxmlformats.org/officeDocument/2006/relationships/hyperlink" Target="https://jc-steam.hkmu.edu.hk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lPbZHhvGFYI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7J5xC0YJjZ8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SDfJN76c8hY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gbg3NaJWrEQ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z4yyeiJJit0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FkICQkW0f1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245895" y="5978633"/>
            <a:ext cx="4255783" cy="766077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300" kern="2000" dirty="0">
                <a:solidFill>
                  <a:schemeClr val="accent5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300" kern="2000" dirty="0">
                <a:solidFill>
                  <a:schemeClr val="accent5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hlinkClick r:id="rId4"/>
              </a:rPr>
              <a:t>STEAM Education Resources Sharing Scheme</a:t>
            </a:r>
            <a:endParaRPr lang="en-US" altLang="zh-TW" sz="1300" kern="2000" dirty="0">
              <a:solidFill>
                <a:schemeClr val="accent5">
                  <a:lumMod val="90000"/>
                  <a:lumOff val="1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/>
        </p:nvSpPr>
        <p:spPr>
          <a:xfrm>
            <a:off x="349962" y="386718"/>
            <a:ext cx="5000635" cy="58194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2800" dirty="0">
                <a:solidFill>
                  <a:srgbClr val="90755A"/>
                </a:solidFill>
                <a:latin typeface="Helvetica LT Std" panose="020B0504020202020204" pitchFamily="34" charset="0"/>
              </a:rPr>
              <a:t>WE Speak Louder</a:t>
            </a:r>
            <a:endParaRPr lang="zh-TW" altLang="en-US" sz="2800" dirty="0">
              <a:solidFill>
                <a:srgbClr val="90755A"/>
              </a:solidFill>
              <a:latin typeface="Helvetica LT Std" panose="020B05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349962" y="839457"/>
            <a:ext cx="832325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34000">
                      <a:srgbClr val="6F270B"/>
                    </a:gs>
                    <a:gs pos="90000">
                      <a:srgbClr val="C89A59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Unit 1</a:t>
            </a:r>
          </a:p>
          <a:p>
            <a:pPr>
              <a:defRPr/>
            </a:pPr>
            <a:r>
              <a:rPr lang="en-US" altLang="zh-HK" sz="5400" dirty="0">
                <a:gradFill>
                  <a:gsLst>
                    <a:gs pos="34000">
                      <a:srgbClr val="6F270B"/>
                    </a:gs>
                    <a:gs pos="90000">
                      <a:srgbClr val="C89A59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Studying a Loudspeaker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627" y="6039077"/>
            <a:ext cx="667221" cy="6672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7486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Change the Frequency of Input and Observe the Variations of the Output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10</a:t>
            </a:fld>
            <a:endParaRPr lang="zh-HK" altLang="en-US" dirty="0"/>
          </a:p>
        </p:txBody>
      </p:sp>
      <p:pic>
        <p:nvPicPr>
          <p:cNvPr id="5" name="lPbZHhvGFYI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03348" y="1815898"/>
            <a:ext cx="7985304" cy="449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289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Use the oscilloscope to find the </a:t>
            </a:r>
            <a:r>
              <a:rPr lang="en-US" u="sng" dirty="0"/>
              <a:t>amplitudes</a:t>
            </a:r>
            <a:r>
              <a:rPr lang="en-US" dirty="0"/>
              <a:t> of input and output signals respectively.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386978"/>
            <a:ext cx="10666504" cy="1312953"/>
          </a:xfrm>
        </p:spPr>
        <p:txBody>
          <a:bodyPr>
            <a:normAutofit fontScale="90000"/>
          </a:bodyPr>
          <a:lstStyle/>
          <a:p>
            <a:r>
              <a:rPr lang="en-US" dirty="0"/>
              <a:t>Activity 1: Measuring the Input and Output Signals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56330"/>
              </p:ext>
            </p:extLst>
          </p:nvPr>
        </p:nvGraphicFramePr>
        <p:xfrm>
          <a:off x="976309" y="3438861"/>
          <a:ext cx="8596668" cy="22626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571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9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134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b="0" dirty="0">
                          <a:effectLst/>
                          <a:latin typeface="Myriad Pro" panose="020B0503030403020204" charset="0"/>
                        </a:rPr>
                        <a:t>Amplitude of  Input signal voltage </a:t>
                      </a:r>
                      <a:r>
                        <a:rPr lang="en-GB" sz="2000" b="0" i="1" dirty="0">
                          <a:effectLst/>
                          <a:latin typeface="Myriad Pro" panose="020B0503030403020204" charset="0"/>
                        </a:rPr>
                        <a:t>V</a:t>
                      </a:r>
                      <a:r>
                        <a:rPr lang="en-GB" sz="2000" b="0" i="1" baseline="-25000" dirty="0">
                          <a:effectLst/>
                          <a:latin typeface="Myriad Pro" panose="020B0503030403020204" charset="0"/>
                        </a:rPr>
                        <a:t>in</a:t>
                      </a:r>
                      <a:endParaRPr lang="zh-TW" sz="1800" b="0" i="1" dirty="0">
                        <a:effectLst/>
                        <a:latin typeface="Myriad Pro" panose="020B050303040302020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4472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b="0" i="1" dirty="0">
                          <a:solidFill>
                            <a:schemeClr val="tx1"/>
                          </a:solidFill>
                          <a:effectLst/>
                          <a:latin typeface="Myriad Pro" panose="020B0503030403020204" charset="0"/>
                        </a:rPr>
                        <a:t>V</a:t>
                      </a:r>
                      <a:r>
                        <a:rPr lang="en-GB" sz="2000" b="0" i="1" baseline="-25000" dirty="0">
                          <a:solidFill>
                            <a:schemeClr val="tx1"/>
                          </a:solidFill>
                          <a:effectLst/>
                          <a:latin typeface="Myriad Pro" panose="020B0503030403020204" charset="0"/>
                        </a:rPr>
                        <a:t>in</a:t>
                      </a: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charset="0"/>
                        </a:rPr>
                        <a:t> =</a:t>
                      </a:r>
                      <a:endParaRPr lang="zh-TW" sz="1800" b="0" dirty="0">
                        <a:solidFill>
                          <a:schemeClr val="tx1"/>
                        </a:solidFill>
                        <a:effectLst/>
                        <a:latin typeface="Myriad Pro" panose="020B0503030403020204" charset="0"/>
                      </a:endParaRPr>
                    </a:p>
                    <a:p>
                      <a:pPr algn="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charset="0"/>
                        </a:rPr>
                        <a:t>V</a:t>
                      </a:r>
                      <a:endParaRPr lang="zh-TW" sz="1800" b="0" dirty="0">
                        <a:solidFill>
                          <a:schemeClr val="tx1"/>
                        </a:solidFill>
                        <a:effectLst/>
                        <a:latin typeface="Myriad Pro" panose="020B050303040302020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134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b="0" dirty="0">
                          <a:effectLst/>
                          <a:latin typeface="Myriad Pro" panose="020B0503030403020204" charset="0"/>
                        </a:rPr>
                        <a:t>Amplitude of Output signal voltage </a:t>
                      </a:r>
                      <a:r>
                        <a:rPr lang="en-GB" sz="2000" b="0" i="1" dirty="0" err="1">
                          <a:effectLst/>
                          <a:latin typeface="Myriad Pro" panose="020B0503030403020204" charset="0"/>
                        </a:rPr>
                        <a:t>V</a:t>
                      </a:r>
                      <a:r>
                        <a:rPr lang="en-GB" sz="2000" b="0" i="1" baseline="-25000" dirty="0" err="1">
                          <a:effectLst/>
                          <a:latin typeface="Myriad Pro" panose="020B0503030403020204" charset="0"/>
                        </a:rPr>
                        <a:t>out</a:t>
                      </a:r>
                      <a:endParaRPr lang="zh-TW" sz="1800" b="0" i="1" dirty="0">
                        <a:effectLst/>
                        <a:latin typeface="Myriad Pro" panose="020B050303040302020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4472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i="1" dirty="0" err="1">
                          <a:effectLst/>
                          <a:latin typeface="Myriad Pro" panose="020B0503030403020204" charset="0"/>
                        </a:rPr>
                        <a:t>V</a:t>
                      </a:r>
                      <a:r>
                        <a:rPr lang="en-GB" sz="2000" i="1" baseline="-25000" dirty="0" err="1">
                          <a:effectLst/>
                          <a:latin typeface="Myriad Pro" panose="020B0503030403020204" charset="0"/>
                        </a:rPr>
                        <a:t>ou</a:t>
                      </a:r>
                      <a:r>
                        <a:rPr lang="en-GB" sz="2000" baseline="-25000" dirty="0" err="1">
                          <a:effectLst/>
                          <a:latin typeface="Myriad Pro" panose="020B0503030403020204" charset="0"/>
                        </a:rPr>
                        <a:t>t</a:t>
                      </a:r>
                      <a:r>
                        <a:rPr lang="en-GB" sz="2000" baseline="-25000" dirty="0">
                          <a:effectLst/>
                          <a:latin typeface="Myriad Pro" panose="020B0503030403020204" charset="0"/>
                        </a:rPr>
                        <a:t> </a:t>
                      </a:r>
                      <a:r>
                        <a:rPr lang="en-GB" sz="2000" dirty="0">
                          <a:effectLst/>
                          <a:latin typeface="Myriad Pro" panose="020B0503030403020204" charset="0"/>
                        </a:rPr>
                        <a:t>=</a:t>
                      </a:r>
                      <a:endParaRPr lang="zh-TW" sz="1800" dirty="0">
                        <a:effectLst/>
                        <a:latin typeface="Myriad Pro" panose="020B0503030403020204" charset="0"/>
                      </a:endParaRPr>
                    </a:p>
                    <a:p>
                      <a:pPr algn="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  <a:latin typeface="Myriad Pro" panose="020B0503030403020204" charset="0"/>
                        </a:rPr>
                        <a:t>V</a:t>
                      </a:r>
                      <a:endParaRPr lang="zh-TW" sz="1800" dirty="0">
                        <a:effectLst/>
                        <a:latin typeface="Myriad Pro" panose="020B050303040302020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840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/>
              <a:t>Use the oscilloscope to find the </a:t>
            </a:r>
            <a:r>
              <a:rPr lang="en-US" u="sng" dirty="0"/>
              <a:t>frequencies</a:t>
            </a:r>
            <a:r>
              <a:rPr lang="en-US" dirty="0"/>
              <a:t> of input and output signals respectively.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386978"/>
            <a:ext cx="10972800" cy="1312953"/>
          </a:xfrm>
        </p:spPr>
        <p:txBody>
          <a:bodyPr>
            <a:normAutofit fontScale="90000"/>
          </a:bodyPr>
          <a:lstStyle/>
          <a:p>
            <a:r>
              <a:rPr lang="en-US" dirty="0"/>
              <a:t>Activity 1: Measuring the Input and Output Signals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12</a:t>
            </a:fld>
            <a:endParaRPr lang="zh-HK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544237"/>
              </p:ext>
            </p:extLst>
          </p:nvPr>
        </p:nvGraphicFramePr>
        <p:xfrm>
          <a:off x="1064821" y="3449515"/>
          <a:ext cx="8596668" cy="2264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97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8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22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b="0" dirty="0">
                          <a:effectLst/>
                          <a:latin typeface="Myriad Pro" panose="020B0503030403020204" charset="0"/>
                        </a:rPr>
                        <a:t>Frequency of  Input signal </a:t>
                      </a:r>
                      <a:r>
                        <a:rPr lang="en-GB" sz="2000" b="0" i="1" dirty="0">
                          <a:effectLst/>
                          <a:latin typeface="Myriad Pro" panose="020B0503030403020204" charset="0"/>
                        </a:rPr>
                        <a:t>f</a:t>
                      </a:r>
                      <a:r>
                        <a:rPr lang="en-GB" sz="2000" b="0" i="1" baseline="-25000" dirty="0">
                          <a:effectLst/>
                          <a:latin typeface="Myriad Pro" panose="020B0503030403020204" charset="0"/>
                        </a:rPr>
                        <a:t>in</a:t>
                      </a:r>
                      <a:endParaRPr lang="zh-TW" sz="1800" b="0" i="1" dirty="0">
                        <a:effectLst/>
                        <a:latin typeface="Myriad Pro" panose="020B0503030403020204" charset="0"/>
                        <a:ea typeface="SimSun"/>
                        <a:cs typeface="Times New Roman"/>
                      </a:endParaRPr>
                    </a:p>
                  </a:txBody>
                  <a:tcPr marL="124266" marR="124266" marT="0" marB="0">
                    <a:solidFill>
                      <a:srgbClr val="F4472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b="0" i="1" dirty="0">
                          <a:solidFill>
                            <a:schemeClr val="tx1"/>
                          </a:solidFill>
                          <a:effectLst/>
                          <a:latin typeface="Myriad Pro" panose="020B0503030403020204" charset="0"/>
                        </a:rPr>
                        <a:t>f</a:t>
                      </a:r>
                      <a:r>
                        <a:rPr lang="en-GB" sz="2000" b="0" i="1" baseline="-25000" dirty="0">
                          <a:solidFill>
                            <a:schemeClr val="tx1"/>
                          </a:solidFill>
                          <a:effectLst/>
                          <a:latin typeface="Myriad Pro" panose="020B0503030403020204" charset="0"/>
                        </a:rPr>
                        <a:t>in</a:t>
                      </a: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charset="0"/>
                        </a:rPr>
                        <a:t> =</a:t>
                      </a:r>
                      <a:endParaRPr lang="zh-TW" sz="1800" b="0" dirty="0">
                        <a:solidFill>
                          <a:schemeClr val="tx1"/>
                        </a:solidFill>
                        <a:effectLst/>
                        <a:latin typeface="Myriad Pro" panose="020B0503030403020204" charset="0"/>
                      </a:endParaRPr>
                    </a:p>
                    <a:p>
                      <a:pPr algn="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charset="0"/>
                        </a:rPr>
                        <a:t>Hz</a:t>
                      </a:r>
                      <a:endParaRPr lang="zh-TW" sz="1800" b="0" dirty="0">
                        <a:solidFill>
                          <a:schemeClr val="tx1"/>
                        </a:solidFill>
                        <a:effectLst/>
                        <a:latin typeface="Myriad Pro" panose="020B0503030403020204" charset="0"/>
                        <a:ea typeface="SimSun"/>
                        <a:cs typeface="Times New Roman"/>
                      </a:endParaRPr>
                    </a:p>
                  </a:txBody>
                  <a:tcPr marL="124266" marR="12426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22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b="0" dirty="0">
                          <a:effectLst/>
                          <a:latin typeface="Myriad Pro" panose="020B0503030403020204" charset="0"/>
                        </a:rPr>
                        <a:t>Frequency of Output signal </a:t>
                      </a:r>
                      <a:r>
                        <a:rPr lang="en-GB" sz="2000" b="0" i="1" dirty="0" err="1">
                          <a:effectLst/>
                          <a:latin typeface="Myriad Pro" panose="020B0503030403020204" charset="0"/>
                        </a:rPr>
                        <a:t>f</a:t>
                      </a:r>
                      <a:r>
                        <a:rPr lang="en-GB" sz="2000" b="0" i="1" baseline="-25000" dirty="0" err="1">
                          <a:effectLst/>
                          <a:latin typeface="Myriad Pro" panose="020B0503030403020204" charset="0"/>
                        </a:rPr>
                        <a:t>out</a:t>
                      </a:r>
                      <a:endParaRPr lang="zh-TW" sz="1800" b="0" i="1" dirty="0">
                        <a:effectLst/>
                        <a:latin typeface="Myriad Pro" panose="020B0503030403020204" charset="0"/>
                        <a:ea typeface="SimSun"/>
                        <a:cs typeface="Times New Roman"/>
                      </a:endParaRPr>
                    </a:p>
                  </a:txBody>
                  <a:tcPr marL="124266" marR="124266" marT="0" marB="0">
                    <a:solidFill>
                      <a:srgbClr val="F4472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b="0" i="1" dirty="0" err="1">
                          <a:effectLst/>
                          <a:latin typeface="Myriad Pro" panose="020B0503030403020204" charset="0"/>
                        </a:rPr>
                        <a:t>f</a:t>
                      </a:r>
                      <a:r>
                        <a:rPr lang="en-GB" sz="2000" b="0" i="1" baseline="-25000" dirty="0" err="1">
                          <a:effectLst/>
                          <a:latin typeface="Myriad Pro" panose="020B0503030403020204" charset="0"/>
                        </a:rPr>
                        <a:t>out</a:t>
                      </a:r>
                      <a:r>
                        <a:rPr lang="en-GB" sz="2000" b="0" baseline="-25000" dirty="0">
                          <a:effectLst/>
                          <a:latin typeface="Myriad Pro" panose="020B0503030403020204" charset="0"/>
                        </a:rPr>
                        <a:t> </a:t>
                      </a:r>
                      <a:r>
                        <a:rPr lang="en-GB" sz="2000" b="0" dirty="0">
                          <a:effectLst/>
                          <a:latin typeface="Myriad Pro" panose="020B0503030403020204" charset="0"/>
                        </a:rPr>
                        <a:t>=</a:t>
                      </a:r>
                      <a:endParaRPr lang="zh-TW" sz="1800" b="0" dirty="0">
                        <a:effectLst/>
                        <a:latin typeface="Myriad Pro" panose="020B0503030403020204" charset="0"/>
                      </a:endParaRPr>
                    </a:p>
                    <a:p>
                      <a:pPr algn="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b="0" dirty="0">
                          <a:effectLst/>
                          <a:latin typeface="Myriad Pro" panose="020B0503030403020204" charset="0"/>
                        </a:rPr>
                        <a:t>Hz</a:t>
                      </a:r>
                      <a:endParaRPr lang="zh-TW" sz="1800" b="0" dirty="0">
                        <a:effectLst/>
                        <a:latin typeface="Myriad Pro" panose="020B0503030403020204" charset="0"/>
                        <a:ea typeface="SimSun"/>
                        <a:cs typeface="Times New Roman"/>
                      </a:endParaRPr>
                    </a:p>
                  </a:txBody>
                  <a:tcPr marL="124266" marR="124266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3687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en-US" sz="2800" dirty="0"/>
              <a:t>Find the gain of your amplifier. That is the ratio of the amplitudes of the output signal to the input signal = </a:t>
            </a:r>
            <a:r>
              <a:rPr lang="en-US" sz="2800" dirty="0" err="1"/>
              <a:t>V</a:t>
            </a:r>
            <a:r>
              <a:rPr lang="en-US" sz="2800" baseline="-25000" dirty="0" err="1"/>
              <a:t>out</a:t>
            </a:r>
            <a:r>
              <a:rPr lang="en-US" sz="2800" dirty="0"/>
              <a:t> / V</a:t>
            </a:r>
            <a:r>
              <a:rPr lang="en-US" sz="2800" baseline="-25000" dirty="0"/>
              <a:t>in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386978"/>
            <a:ext cx="10972800" cy="1312953"/>
          </a:xfrm>
        </p:spPr>
        <p:txBody>
          <a:bodyPr>
            <a:normAutofit fontScale="90000"/>
          </a:bodyPr>
          <a:lstStyle/>
          <a:p>
            <a:r>
              <a:rPr lang="en-US" dirty="0"/>
              <a:t>Activity 1: Measuring the Input and Output Signals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pic>
        <p:nvPicPr>
          <p:cNvPr id="5" name="Picture 30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163150" y="3237086"/>
            <a:ext cx="6959572" cy="27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714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4"/>
            </a:pPr>
            <a:r>
              <a:rPr lang="en-US" sz="2800" dirty="0"/>
              <a:t>Compare the shape of the waveforms of the input signal with the output signal. Are they the same? Yes or No?</a:t>
            </a:r>
          </a:p>
          <a:p>
            <a:pPr marL="514350" indent="-514350">
              <a:buFont typeface="+mj-lt"/>
              <a:buAutoNum type="arabicPeriod" startAt="4"/>
            </a:pPr>
            <a:endParaRPr lang="en-US" sz="2800" dirty="0"/>
          </a:p>
          <a:p>
            <a:pPr marL="514350" indent="-514350">
              <a:buFont typeface="+mj-lt"/>
              <a:buAutoNum type="arabicPeriod" startAt="4"/>
            </a:pPr>
            <a:r>
              <a:rPr lang="en-US" sz="2800" dirty="0"/>
              <a:t>Change the waveform of input in the function generator. What do you find about the shape of waveform in the oscilloscope?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386978"/>
            <a:ext cx="10972800" cy="1312953"/>
          </a:xfrm>
        </p:spPr>
        <p:txBody>
          <a:bodyPr>
            <a:normAutofit fontScale="90000"/>
          </a:bodyPr>
          <a:lstStyle/>
          <a:p>
            <a:r>
              <a:rPr lang="en-US" dirty="0"/>
              <a:t>Activity 1: Measuring the Input and Output Signals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14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6013002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800" dirty="0"/>
              <a:t>Change the amplitude of input signal with function generator. Compare the input and output waveforms. What do you find? (e.g. the shape of waveform, amplitudes). 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Listen to the sound coming from the speaker. What do you find? What about the loudness?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Activity 2: Changing Amplitude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15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1927185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Change the frequency of input signal in the function generator. Compare the input and output waveforms. What do you find?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Gradually increase the frequency of the input and listen to the sound coming from the speaker. What is the highest frequency of input that you can hear?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Compare your results with your classmate. Are they the same?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Activity 3: Changing Frequency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16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9429870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Activity 3: Explaining the Results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17</a:t>
            </a:fld>
            <a:endParaRPr lang="zh-HK" altLang="en-US" dirty="0"/>
          </a:p>
        </p:txBody>
      </p:sp>
      <p:pic>
        <p:nvPicPr>
          <p:cNvPr id="5" name="7J5xC0YJjZ8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933302" y="1581287"/>
            <a:ext cx="8325396" cy="468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4982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Activity 4: Modifying the Circuit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pic>
        <p:nvPicPr>
          <p:cNvPr id="5" name="SDfJN76c8hY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884776" y="1624828"/>
            <a:ext cx="8422448" cy="4737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066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Modify the circuit as suggested in the video.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386978"/>
            <a:ext cx="10972800" cy="1312953"/>
          </a:xfrm>
        </p:spPr>
        <p:txBody>
          <a:bodyPr>
            <a:normAutofit fontScale="90000"/>
          </a:bodyPr>
          <a:lstStyle/>
          <a:p>
            <a:r>
              <a:rPr lang="en-US" dirty="0"/>
              <a:t>Activity 4: Modifying the Circuit of Your Speaker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19</a:t>
            </a:fld>
            <a:endParaRPr lang="zh-HK" altLang="en-US" dirty="0"/>
          </a:p>
        </p:txBody>
      </p:sp>
      <p:pic>
        <p:nvPicPr>
          <p:cNvPr id="6" name="Picture 27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560" y="2662964"/>
            <a:ext cx="3798880" cy="322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651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Describe</a:t>
            </a:r>
            <a:r>
              <a:rPr lang="en-US" dirty="0"/>
              <a:t> the major components of a loudspeaker.</a:t>
            </a:r>
          </a:p>
          <a:p>
            <a:r>
              <a:rPr lang="en-US" i="1" dirty="0"/>
              <a:t>Measure</a:t>
            </a:r>
            <a:r>
              <a:rPr lang="en-US" dirty="0"/>
              <a:t> the performance of a loudspeaker.</a:t>
            </a:r>
          </a:p>
          <a:p>
            <a:r>
              <a:rPr lang="en-US" i="1" dirty="0"/>
              <a:t>Discuss</a:t>
            </a:r>
            <a:r>
              <a:rPr lang="en-US" dirty="0"/>
              <a:t> the characteristics of a loudspeaker. 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7674296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514350" indent="-514350">
                  <a:buFont typeface="+mj-lt"/>
                  <a:buAutoNum type="arabicPeriod" startAt="2"/>
                </a:pPr>
                <a:r>
                  <a:rPr lang="en-US" sz="2400" dirty="0"/>
                  <a:t>Repeat the measurement of output signals and record the results. What is the ratio of the amplitudes of output signal to input signal? i.e. </a:t>
                </a:r>
                <a:r>
                  <a:rPr lang="en-US" sz="2400" dirty="0" err="1"/>
                  <a:t>V</a:t>
                </a:r>
                <a:r>
                  <a:rPr lang="en-US" sz="2400" baseline="-25000" dirty="0" err="1"/>
                  <a:t>out</a:t>
                </a:r>
                <a:r>
                  <a:rPr lang="en-US" sz="2400" dirty="0"/>
                  <a:t> / V</a:t>
                </a:r>
                <a:r>
                  <a:rPr lang="en-US" sz="2400" baseline="-25000" dirty="0"/>
                  <a:t>in</a:t>
                </a:r>
                <a:br>
                  <a:rPr lang="en-US" sz="2400" dirty="0"/>
                </a:br>
                <a:r>
                  <a:rPr lang="en-US" sz="2400" dirty="0" err="1"/>
                  <a:t>V</a:t>
                </a:r>
                <a:r>
                  <a:rPr lang="en-US" sz="2400" baseline="-25000" dirty="0" err="1"/>
                  <a:t>in</a:t>
                </a:r>
                <a:r>
                  <a:rPr lang="en-US" sz="2400" dirty="0"/>
                  <a:t> = </a:t>
                </a:r>
                <a:br>
                  <a:rPr lang="en-US" sz="2400" dirty="0"/>
                </a:br>
                <a:r>
                  <a:rPr lang="en-US" sz="2400" dirty="0" err="1"/>
                  <a:t>V</a:t>
                </a:r>
                <a:r>
                  <a:rPr lang="en-US" sz="2400" baseline="-25000" dirty="0" err="1"/>
                  <a:t>out</a:t>
                </a:r>
                <a:r>
                  <a:rPr lang="en-US" sz="2400" dirty="0"/>
                  <a:t> =</a:t>
                </a:r>
                <a:br>
                  <a:rPr lang="en-US" sz="2400" dirty="0"/>
                </a:br>
                <a:r>
                  <a:rPr lang="en-US" sz="2400" dirty="0"/>
                  <a:t>New gain of the speaker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𝑜𝑢𝑡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sub>
                        </m:sSub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US" sz="2400" baseline="-25000" dirty="0"/>
                  <a:t>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386978"/>
            <a:ext cx="10972800" cy="1312953"/>
          </a:xfrm>
        </p:spPr>
        <p:txBody>
          <a:bodyPr>
            <a:normAutofit fontScale="90000"/>
          </a:bodyPr>
          <a:lstStyle/>
          <a:p>
            <a:r>
              <a:rPr lang="en-US" dirty="0"/>
              <a:t>Activity 4: Modifying the Circuit of Your Speaker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20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521351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11474886" cy="462465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Used function generator to produce an input signal and amplify the signal via the amplifier. The output signal was played through speaker.</a:t>
            </a:r>
          </a:p>
          <a:p>
            <a:r>
              <a:rPr lang="en-US" dirty="0"/>
              <a:t>Compared the input and output waveforms on the oscilloscope.</a:t>
            </a:r>
          </a:p>
          <a:p>
            <a:r>
              <a:rPr lang="en-US" dirty="0"/>
              <a:t>Investigated the effect of changing the amplitude and frequency of input signals.</a:t>
            </a:r>
          </a:p>
          <a:p>
            <a:r>
              <a:rPr lang="en-US" dirty="0"/>
              <a:t>learnt that there is limitation on the frequency that human ear can detect.</a:t>
            </a:r>
          </a:p>
          <a:p>
            <a:r>
              <a:rPr lang="en-US" dirty="0"/>
              <a:t>Modified the circuit to change the gain of the speaker.</a:t>
            </a:r>
          </a:p>
          <a:p>
            <a:r>
              <a:rPr lang="en-US" dirty="0"/>
              <a:t>You should have a better idea of characteristics of loudspeaker after this experiment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21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1617285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22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/>
          <a:lstStyle/>
          <a:p>
            <a:r>
              <a:rPr lang="en-US" altLang="zh-TW" dirty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235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</a:t>
            </a:fld>
            <a:endParaRPr lang="zh-HK" alt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64D7DC8-1D5D-41A2-A620-9107A0705C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1355404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5B3904ED-6B2C-4455-98DB-930120995391}"/>
              </a:ext>
            </a:extLst>
          </p:cNvPr>
          <p:cNvSpPr/>
          <p:nvPr/>
        </p:nvSpPr>
        <p:spPr>
          <a:xfrm>
            <a:off x="677334" y="2434094"/>
            <a:ext cx="72762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ea typeface="SimSun" panose="02010600030101010101" pitchFamily="2" charset="-122"/>
              </a:rPr>
              <a:t>Block diagram of the key components of a loudspeaker </a:t>
            </a:r>
            <a:endParaRPr lang="en-HK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241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pic>
        <p:nvPicPr>
          <p:cNvPr id="6" name="gbg3NaJWrEQ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90521" y="1620072"/>
            <a:ext cx="8010959" cy="450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214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How to Setup the Experiment?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5</a:t>
            </a:fld>
            <a:endParaRPr lang="zh-HK" altLang="en-US" dirty="0"/>
          </a:p>
        </p:txBody>
      </p:sp>
      <p:grpSp>
        <p:nvGrpSpPr>
          <p:cNvPr id="20" name="群組 19"/>
          <p:cNvGrpSpPr/>
          <p:nvPr/>
        </p:nvGrpSpPr>
        <p:grpSpPr>
          <a:xfrm>
            <a:off x="1805400" y="2251303"/>
            <a:ext cx="8581200" cy="3679388"/>
            <a:chOff x="1183144" y="2251303"/>
            <a:chExt cx="8581200" cy="3679388"/>
          </a:xfrm>
        </p:grpSpPr>
        <p:sp>
          <p:nvSpPr>
            <p:cNvPr id="15" name="手繪多邊形 14"/>
            <p:cNvSpPr/>
            <p:nvPr/>
          </p:nvSpPr>
          <p:spPr>
            <a:xfrm>
              <a:off x="1183144" y="2251303"/>
              <a:ext cx="2258210" cy="1354926"/>
            </a:xfrm>
            <a:custGeom>
              <a:avLst/>
              <a:gdLst>
                <a:gd name="connsiteX0" fmla="*/ 0 w 2258210"/>
                <a:gd name="connsiteY0" fmla="*/ 135493 h 1354926"/>
                <a:gd name="connsiteX1" fmla="*/ 135493 w 2258210"/>
                <a:gd name="connsiteY1" fmla="*/ 0 h 1354926"/>
                <a:gd name="connsiteX2" fmla="*/ 2122717 w 2258210"/>
                <a:gd name="connsiteY2" fmla="*/ 0 h 1354926"/>
                <a:gd name="connsiteX3" fmla="*/ 2258210 w 2258210"/>
                <a:gd name="connsiteY3" fmla="*/ 135493 h 1354926"/>
                <a:gd name="connsiteX4" fmla="*/ 2258210 w 2258210"/>
                <a:gd name="connsiteY4" fmla="*/ 1219433 h 1354926"/>
                <a:gd name="connsiteX5" fmla="*/ 2122717 w 2258210"/>
                <a:gd name="connsiteY5" fmla="*/ 1354926 h 1354926"/>
                <a:gd name="connsiteX6" fmla="*/ 135493 w 2258210"/>
                <a:gd name="connsiteY6" fmla="*/ 1354926 h 1354926"/>
                <a:gd name="connsiteX7" fmla="*/ 0 w 2258210"/>
                <a:gd name="connsiteY7" fmla="*/ 1219433 h 1354926"/>
                <a:gd name="connsiteX8" fmla="*/ 0 w 2258210"/>
                <a:gd name="connsiteY8" fmla="*/ 135493 h 135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8210" h="1354926">
                  <a:moveTo>
                    <a:pt x="0" y="135493"/>
                  </a:moveTo>
                  <a:cubicBezTo>
                    <a:pt x="0" y="60662"/>
                    <a:pt x="60662" y="0"/>
                    <a:pt x="135493" y="0"/>
                  </a:cubicBezTo>
                  <a:lnTo>
                    <a:pt x="2122717" y="0"/>
                  </a:lnTo>
                  <a:cubicBezTo>
                    <a:pt x="2197548" y="0"/>
                    <a:pt x="2258210" y="60662"/>
                    <a:pt x="2258210" y="135493"/>
                  </a:cubicBezTo>
                  <a:lnTo>
                    <a:pt x="2258210" y="1219433"/>
                  </a:lnTo>
                  <a:cubicBezTo>
                    <a:pt x="2258210" y="1294264"/>
                    <a:pt x="2197548" y="1354926"/>
                    <a:pt x="2122717" y="1354926"/>
                  </a:cubicBezTo>
                  <a:lnTo>
                    <a:pt x="135493" y="1354926"/>
                  </a:lnTo>
                  <a:cubicBezTo>
                    <a:pt x="60662" y="1354926"/>
                    <a:pt x="0" y="1294264"/>
                    <a:pt x="0" y="1219433"/>
                  </a:cubicBezTo>
                  <a:lnTo>
                    <a:pt x="0" y="13549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364" tIns="146364" rIns="146364" bIns="146364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HK" sz="2800" kern="1200" dirty="0">
                  <a:latin typeface="Myriad Pro" panose="020B0503030403020204" pitchFamily="34" charset="0"/>
                </a:rPr>
                <a:t>Function Generator</a:t>
              </a:r>
            </a:p>
          </p:txBody>
        </p:sp>
        <p:sp>
          <p:nvSpPr>
            <p:cNvPr id="16" name="手繪多邊形 15"/>
            <p:cNvSpPr/>
            <p:nvPr/>
          </p:nvSpPr>
          <p:spPr>
            <a:xfrm>
              <a:off x="3667176" y="2648748"/>
              <a:ext cx="478740" cy="560036"/>
            </a:xfrm>
            <a:custGeom>
              <a:avLst/>
              <a:gdLst>
                <a:gd name="connsiteX0" fmla="*/ 0 w 478740"/>
                <a:gd name="connsiteY0" fmla="*/ 112007 h 560036"/>
                <a:gd name="connsiteX1" fmla="*/ 239370 w 478740"/>
                <a:gd name="connsiteY1" fmla="*/ 112007 h 560036"/>
                <a:gd name="connsiteX2" fmla="*/ 239370 w 478740"/>
                <a:gd name="connsiteY2" fmla="*/ 0 h 560036"/>
                <a:gd name="connsiteX3" fmla="*/ 478740 w 478740"/>
                <a:gd name="connsiteY3" fmla="*/ 280018 h 560036"/>
                <a:gd name="connsiteX4" fmla="*/ 239370 w 478740"/>
                <a:gd name="connsiteY4" fmla="*/ 560036 h 560036"/>
                <a:gd name="connsiteX5" fmla="*/ 239370 w 478740"/>
                <a:gd name="connsiteY5" fmla="*/ 448029 h 560036"/>
                <a:gd name="connsiteX6" fmla="*/ 0 w 478740"/>
                <a:gd name="connsiteY6" fmla="*/ 448029 h 560036"/>
                <a:gd name="connsiteX7" fmla="*/ 0 w 478740"/>
                <a:gd name="connsiteY7" fmla="*/ 112007 h 560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8740" h="560036">
                  <a:moveTo>
                    <a:pt x="0" y="112007"/>
                  </a:moveTo>
                  <a:lnTo>
                    <a:pt x="239370" y="112007"/>
                  </a:lnTo>
                  <a:lnTo>
                    <a:pt x="239370" y="0"/>
                  </a:lnTo>
                  <a:lnTo>
                    <a:pt x="478740" y="280018"/>
                  </a:lnTo>
                  <a:lnTo>
                    <a:pt x="239370" y="560036"/>
                  </a:lnTo>
                  <a:lnTo>
                    <a:pt x="239370" y="448029"/>
                  </a:lnTo>
                  <a:lnTo>
                    <a:pt x="0" y="448029"/>
                  </a:lnTo>
                  <a:lnTo>
                    <a:pt x="0" y="112007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112007" rIns="143622" bIns="112007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HK" sz="4000" kern="1200" dirty="0">
                <a:latin typeface="Myriad Pro" panose="020B0503030403020204" pitchFamily="34" charset="0"/>
              </a:endParaRPr>
            </a:p>
          </p:txBody>
        </p:sp>
        <p:sp>
          <p:nvSpPr>
            <p:cNvPr id="17" name="手繪多邊形 16"/>
            <p:cNvSpPr/>
            <p:nvPr/>
          </p:nvSpPr>
          <p:spPr>
            <a:xfrm>
              <a:off x="4344639" y="2251303"/>
              <a:ext cx="2258210" cy="1354926"/>
            </a:xfrm>
            <a:custGeom>
              <a:avLst/>
              <a:gdLst>
                <a:gd name="connsiteX0" fmla="*/ 0 w 2258210"/>
                <a:gd name="connsiteY0" fmla="*/ 135493 h 1354926"/>
                <a:gd name="connsiteX1" fmla="*/ 135493 w 2258210"/>
                <a:gd name="connsiteY1" fmla="*/ 0 h 1354926"/>
                <a:gd name="connsiteX2" fmla="*/ 2122717 w 2258210"/>
                <a:gd name="connsiteY2" fmla="*/ 0 h 1354926"/>
                <a:gd name="connsiteX3" fmla="*/ 2258210 w 2258210"/>
                <a:gd name="connsiteY3" fmla="*/ 135493 h 1354926"/>
                <a:gd name="connsiteX4" fmla="*/ 2258210 w 2258210"/>
                <a:gd name="connsiteY4" fmla="*/ 1219433 h 1354926"/>
                <a:gd name="connsiteX5" fmla="*/ 2122717 w 2258210"/>
                <a:gd name="connsiteY5" fmla="*/ 1354926 h 1354926"/>
                <a:gd name="connsiteX6" fmla="*/ 135493 w 2258210"/>
                <a:gd name="connsiteY6" fmla="*/ 1354926 h 1354926"/>
                <a:gd name="connsiteX7" fmla="*/ 0 w 2258210"/>
                <a:gd name="connsiteY7" fmla="*/ 1219433 h 1354926"/>
                <a:gd name="connsiteX8" fmla="*/ 0 w 2258210"/>
                <a:gd name="connsiteY8" fmla="*/ 135493 h 135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8210" h="1354926">
                  <a:moveTo>
                    <a:pt x="0" y="135493"/>
                  </a:moveTo>
                  <a:cubicBezTo>
                    <a:pt x="0" y="60662"/>
                    <a:pt x="60662" y="0"/>
                    <a:pt x="135493" y="0"/>
                  </a:cubicBezTo>
                  <a:lnTo>
                    <a:pt x="2122717" y="0"/>
                  </a:lnTo>
                  <a:cubicBezTo>
                    <a:pt x="2197548" y="0"/>
                    <a:pt x="2258210" y="60662"/>
                    <a:pt x="2258210" y="135493"/>
                  </a:cubicBezTo>
                  <a:lnTo>
                    <a:pt x="2258210" y="1219433"/>
                  </a:lnTo>
                  <a:cubicBezTo>
                    <a:pt x="2258210" y="1294264"/>
                    <a:pt x="2197548" y="1354926"/>
                    <a:pt x="2122717" y="1354926"/>
                  </a:cubicBezTo>
                  <a:lnTo>
                    <a:pt x="135493" y="1354926"/>
                  </a:lnTo>
                  <a:cubicBezTo>
                    <a:pt x="60662" y="1354926"/>
                    <a:pt x="0" y="1294264"/>
                    <a:pt x="0" y="1219433"/>
                  </a:cubicBezTo>
                  <a:lnTo>
                    <a:pt x="0" y="13549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364" tIns="146364" rIns="146364" bIns="146364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HK" sz="2800" kern="1200" dirty="0">
                  <a:latin typeface="Myriad Pro" panose="020B0503030403020204" pitchFamily="34" charset="0"/>
                </a:rPr>
                <a:t>Amplifier</a:t>
              </a:r>
            </a:p>
          </p:txBody>
        </p:sp>
        <p:sp>
          <p:nvSpPr>
            <p:cNvPr id="18" name="手繪多邊形 17"/>
            <p:cNvSpPr/>
            <p:nvPr/>
          </p:nvSpPr>
          <p:spPr>
            <a:xfrm>
              <a:off x="6828671" y="2648748"/>
              <a:ext cx="478740" cy="560036"/>
            </a:xfrm>
            <a:custGeom>
              <a:avLst/>
              <a:gdLst>
                <a:gd name="connsiteX0" fmla="*/ 0 w 478740"/>
                <a:gd name="connsiteY0" fmla="*/ 112007 h 560036"/>
                <a:gd name="connsiteX1" fmla="*/ 239370 w 478740"/>
                <a:gd name="connsiteY1" fmla="*/ 112007 h 560036"/>
                <a:gd name="connsiteX2" fmla="*/ 239370 w 478740"/>
                <a:gd name="connsiteY2" fmla="*/ 0 h 560036"/>
                <a:gd name="connsiteX3" fmla="*/ 478740 w 478740"/>
                <a:gd name="connsiteY3" fmla="*/ 280018 h 560036"/>
                <a:gd name="connsiteX4" fmla="*/ 239370 w 478740"/>
                <a:gd name="connsiteY4" fmla="*/ 560036 h 560036"/>
                <a:gd name="connsiteX5" fmla="*/ 239370 w 478740"/>
                <a:gd name="connsiteY5" fmla="*/ 448029 h 560036"/>
                <a:gd name="connsiteX6" fmla="*/ 0 w 478740"/>
                <a:gd name="connsiteY6" fmla="*/ 448029 h 560036"/>
                <a:gd name="connsiteX7" fmla="*/ 0 w 478740"/>
                <a:gd name="connsiteY7" fmla="*/ 112007 h 560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8740" h="560036">
                  <a:moveTo>
                    <a:pt x="0" y="112007"/>
                  </a:moveTo>
                  <a:lnTo>
                    <a:pt x="239370" y="112007"/>
                  </a:lnTo>
                  <a:lnTo>
                    <a:pt x="239370" y="0"/>
                  </a:lnTo>
                  <a:lnTo>
                    <a:pt x="478740" y="280018"/>
                  </a:lnTo>
                  <a:lnTo>
                    <a:pt x="239370" y="560036"/>
                  </a:lnTo>
                  <a:lnTo>
                    <a:pt x="239370" y="448029"/>
                  </a:lnTo>
                  <a:lnTo>
                    <a:pt x="0" y="448029"/>
                  </a:lnTo>
                  <a:lnTo>
                    <a:pt x="0" y="112007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112007" rIns="143622" bIns="112007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HK" sz="4000" kern="1200" dirty="0">
                <a:latin typeface="Myriad Pro" panose="020B0503030403020204" pitchFamily="34" charset="0"/>
              </a:endParaRPr>
            </a:p>
          </p:txBody>
        </p:sp>
        <p:sp>
          <p:nvSpPr>
            <p:cNvPr id="19" name="手繪多邊形 18"/>
            <p:cNvSpPr/>
            <p:nvPr/>
          </p:nvSpPr>
          <p:spPr>
            <a:xfrm>
              <a:off x="7506134" y="2251303"/>
              <a:ext cx="2258210" cy="1354926"/>
            </a:xfrm>
            <a:custGeom>
              <a:avLst/>
              <a:gdLst>
                <a:gd name="connsiteX0" fmla="*/ 0 w 2258210"/>
                <a:gd name="connsiteY0" fmla="*/ 135493 h 1354926"/>
                <a:gd name="connsiteX1" fmla="*/ 135493 w 2258210"/>
                <a:gd name="connsiteY1" fmla="*/ 0 h 1354926"/>
                <a:gd name="connsiteX2" fmla="*/ 2122717 w 2258210"/>
                <a:gd name="connsiteY2" fmla="*/ 0 h 1354926"/>
                <a:gd name="connsiteX3" fmla="*/ 2258210 w 2258210"/>
                <a:gd name="connsiteY3" fmla="*/ 135493 h 1354926"/>
                <a:gd name="connsiteX4" fmla="*/ 2258210 w 2258210"/>
                <a:gd name="connsiteY4" fmla="*/ 1219433 h 1354926"/>
                <a:gd name="connsiteX5" fmla="*/ 2122717 w 2258210"/>
                <a:gd name="connsiteY5" fmla="*/ 1354926 h 1354926"/>
                <a:gd name="connsiteX6" fmla="*/ 135493 w 2258210"/>
                <a:gd name="connsiteY6" fmla="*/ 1354926 h 1354926"/>
                <a:gd name="connsiteX7" fmla="*/ 0 w 2258210"/>
                <a:gd name="connsiteY7" fmla="*/ 1219433 h 1354926"/>
                <a:gd name="connsiteX8" fmla="*/ 0 w 2258210"/>
                <a:gd name="connsiteY8" fmla="*/ 135493 h 135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8210" h="1354926">
                  <a:moveTo>
                    <a:pt x="0" y="135493"/>
                  </a:moveTo>
                  <a:cubicBezTo>
                    <a:pt x="0" y="60662"/>
                    <a:pt x="60662" y="0"/>
                    <a:pt x="135493" y="0"/>
                  </a:cubicBezTo>
                  <a:lnTo>
                    <a:pt x="2122717" y="0"/>
                  </a:lnTo>
                  <a:cubicBezTo>
                    <a:pt x="2197548" y="0"/>
                    <a:pt x="2258210" y="60662"/>
                    <a:pt x="2258210" y="135493"/>
                  </a:cubicBezTo>
                  <a:lnTo>
                    <a:pt x="2258210" y="1219433"/>
                  </a:lnTo>
                  <a:cubicBezTo>
                    <a:pt x="2258210" y="1294264"/>
                    <a:pt x="2197548" y="1354926"/>
                    <a:pt x="2122717" y="1354926"/>
                  </a:cubicBezTo>
                  <a:lnTo>
                    <a:pt x="135493" y="1354926"/>
                  </a:lnTo>
                  <a:cubicBezTo>
                    <a:pt x="60662" y="1354926"/>
                    <a:pt x="0" y="1294264"/>
                    <a:pt x="0" y="1219433"/>
                  </a:cubicBezTo>
                  <a:lnTo>
                    <a:pt x="0" y="13549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364" tIns="146364" rIns="146364" bIns="146364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HK" sz="2800" kern="1200" dirty="0">
                  <a:latin typeface="Myriad Pro" panose="020B0503030403020204" pitchFamily="34" charset="0"/>
                </a:rPr>
                <a:t>Speaker</a:t>
              </a:r>
            </a:p>
          </p:txBody>
        </p:sp>
        <p:grpSp>
          <p:nvGrpSpPr>
            <p:cNvPr id="7" name="Group 5">
              <a:extLst>
                <a:ext uri="{FF2B5EF4-FFF2-40B4-BE49-F238E27FC236}">
                  <a16:creationId xmlns:a16="http://schemas.microsoft.com/office/drawing/2014/main" id="{81290A3E-D8EC-4616-ABDE-237277652944}"/>
                </a:ext>
              </a:extLst>
            </p:cNvPr>
            <p:cNvGrpSpPr/>
            <p:nvPr/>
          </p:nvGrpSpPr>
          <p:grpSpPr>
            <a:xfrm>
              <a:off x="4344289" y="4575765"/>
              <a:ext cx="2258210" cy="1354926"/>
              <a:chOff x="3169050" y="1263255"/>
              <a:chExt cx="2258210" cy="1354926"/>
            </a:xfrm>
          </p:grpSpPr>
          <p:sp>
            <p:nvSpPr>
              <p:cNvPr id="8" name="Rectangle: Rounded Corners 6">
                <a:extLst>
                  <a:ext uri="{FF2B5EF4-FFF2-40B4-BE49-F238E27FC236}">
                    <a16:creationId xmlns:a16="http://schemas.microsoft.com/office/drawing/2014/main" id="{35B567B2-1F19-4ED3-BDFD-6F1A4E7136F9}"/>
                  </a:ext>
                </a:extLst>
              </p:cNvPr>
              <p:cNvSpPr/>
              <p:nvPr/>
            </p:nvSpPr>
            <p:spPr>
              <a:xfrm>
                <a:off x="3169050" y="1263255"/>
                <a:ext cx="2258210" cy="1354926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Rectangle: Rounded Corners 4">
                <a:extLst>
                  <a:ext uri="{FF2B5EF4-FFF2-40B4-BE49-F238E27FC236}">
                    <a16:creationId xmlns:a16="http://schemas.microsoft.com/office/drawing/2014/main" id="{92668094-CCE3-41B5-A828-59FE7C946764}"/>
                  </a:ext>
                </a:extLst>
              </p:cNvPr>
              <p:cNvSpPr txBox="1"/>
              <p:nvPr/>
            </p:nvSpPr>
            <p:spPr>
              <a:xfrm>
                <a:off x="3208734" y="1302939"/>
                <a:ext cx="2178842" cy="127555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33350" tIns="133350" rIns="133350" bIns="133350" numCol="1" spcCol="1270" anchor="ctr" anchorCtr="0">
                <a:noAutofit/>
              </a:bodyPr>
              <a:lstStyle/>
              <a:p>
                <a:pPr marL="0" lvl="0" indent="0" algn="ctr" defTabSz="1555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HK" sz="2800" kern="1200" dirty="0">
                    <a:latin typeface="Myriad Pro" panose="020B0503030403020204" pitchFamily="34" charset="0"/>
                  </a:rPr>
                  <a:t>Oscilloscope</a:t>
                </a:r>
              </a:p>
            </p:txBody>
          </p:sp>
        </p:grpSp>
        <p:grpSp>
          <p:nvGrpSpPr>
            <p:cNvPr id="10" name="Group 11">
              <a:extLst>
                <a:ext uri="{FF2B5EF4-FFF2-40B4-BE49-F238E27FC236}">
                  <a16:creationId xmlns:a16="http://schemas.microsoft.com/office/drawing/2014/main" id="{B355D025-685D-4095-874E-24FD8A484172}"/>
                </a:ext>
              </a:extLst>
            </p:cNvPr>
            <p:cNvGrpSpPr/>
            <p:nvPr/>
          </p:nvGrpSpPr>
          <p:grpSpPr>
            <a:xfrm rot="5400000">
              <a:off x="5234024" y="3797165"/>
              <a:ext cx="478740" cy="560036"/>
              <a:chOff x="5653082" y="1660700"/>
              <a:chExt cx="478740" cy="560036"/>
            </a:xfrm>
          </p:grpSpPr>
          <p:sp>
            <p:nvSpPr>
              <p:cNvPr id="11" name="Arrow: Right 12">
                <a:extLst>
                  <a:ext uri="{FF2B5EF4-FFF2-40B4-BE49-F238E27FC236}">
                    <a16:creationId xmlns:a16="http://schemas.microsoft.com/office/drawing/2014/main" id="{BBE81F43-7EA5-4A53-869C-B569CA7C68F4}"/>
                  </a:ext>
                </a:extLst>
              </p:cNvPr>
              <p:cNvSpPr/>
              <p:nvPr/>
            </p:nvSpPr>
            <p:spPr>
              <a:xfrm>
                <a:off x="5653082" y="1660700"/>
                <a:ext cx="478740" cy="560036"/>
              </a:xfrm>
              <a:prstGeom prst="rightArrow">
                <a:avLst>
                  <a:gd name="adj1" fmla="val 60000"/>
                  <a:gd name="adj2" fmla="val 50000"/>
                </a:avLst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Arrow: Right 4">
                <a:extLst>
                  <a:ext uri="{FF2B5EF4-FFF2-40B4-BE49-F238E27FC236}">
                    <a16:creationId xmlns:a16="http://schemas.microsoft.com/office/drawing/2014/main" id="{D9C9B8CC-D2D3-4E2F-B91A-4E4F71F98FE7}"/>
                  </a:ext>
                </a:extLst>
              </p:cNvPr>
              <p:cNvSpPr txBox="1"/>
              <p:nvPr/>
            </p:nvSpPr>
            <p:spPr>
              <a:xfrm>
                <a:off x="5653082" y="1772707"/>
                <a:ext cx="335118" cy="33602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HK" sz="2400" kern="1200" dirty="0">
                  <a:latin typeface="Myriad Pro" panose="020B0503030403020204" pitchFamily="34" charset="0"/>
                </a:endParaRPr>
              </a:p>
            </p:txBody>
          </p:sp>
        </p:grpSp>
        <p:sp>
          <p:nvSpPr>
            <p:cNvPr id="13" name="Bent-Up Arrow 10"/>
            <p:cNvSpPr/>
            <p:nvPr/>
          </p:nvSpPr>
          <p:spPr>
            <a:xfrm rot="5400000">
              <a:off x="2047217" y="3791344"/>
              <a:ext cx="1717394" cy="1810332"/>
            </a:xfrm>
            <a:prstGeom prst="bentUpArrow">
              <a:avLst>
                <a:gd name="adj1" fmla="val 25626"/>
                <a:gd name="adj2" fmla="val 19049"/>
                <a:gd name="adj3" fmla="val 21868"/>
              </a:avLst>
            </a:prstGeom>
            <a:solidFill>
              <a:srgbClr val="F44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77391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How to Setup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the Experiment?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6</a:t>
            </a:fld>
            <a:endParaRPr lang="zh-HK" altLang="en-US" dirty="0"/>
          </a:p>
        </p:txBody>
      </p:sp>
      <p:pic>
        <p:nvPicPr>
          <p:cNvPr id="6" name="z4yyeiJJit0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986768" y="1559551"/>
            <a:ext cx="8218464" cy="4622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587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Build your circuit as suggested in the video</a:t>
            </a:r>
          </a:p>
          <a:p>
            <a:r>
              <a:rPr lang="en-US" dirty="0"/>
              <a:t>Get a circuit as shown in below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How to Setup the Experiment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7</a:t>
            </a:fld>
            <a:endParaRPr lang="zh-HK" altLang="en-US" dirty="0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D9CE9979-B269-4CB4-BBFB-1A4340CEB6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10"/>
          <a:stretch/>
        </p:blipFill>
        <p:spPr>
          <a:xfrm rot="5400000">
            <a:off x="7000845" y="2905685"/>
            <a:ext cx="3079551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220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Connect the input and output as suggested in the video</a:t>
            </a:r>
          </a:p>
          <a:p>
            <a:r>
              <a:rPr lang="en-US" dirty="0"/>
              <a:t>Use the oscilloscope to measure the input and output signals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How to Measure Input and Output ?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p:pic>
        <p:nvPicPr>
          <p:cNvPr id="6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162" y="3405745"/>
            <a:ext cx="3563676" cy="279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342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Change the Amplitude of Input and Observe the Variations of the Output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pic>
        <p:nvPicPr>
          <p:cNvPr id="5" name="FkICQkW0f1M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66745" y="1772355"/>
            <a:ext cx="8058510" cy="453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6726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自訂 21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926255"/>
      </a:hlink>
      <a:folHlink>
        <a:srgbClr val="926255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佈景主題">
  <a:themeElements>
    <a:clrScheme name="自訂 22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7B4A3A"/>
      </a:hlink>
      <a:folHlink>
        <a:srgbClr val="7B4A3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2205</TotalTime>
  <Words>635</Words>
  <Application>Microsoft Office PowerPoint</Application>
  <PresentationFormat>Widescreen</PresentationFormat>
  <Paragraphs>97</Paragraphs>
  <Slides>22</Slides>
  <Notes>1</Notes>
  <HiddenSlides>0</HiddenSlides>
  <MMClips>6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Century Gothic</vt:lpstr>
      <vt:lpstr>Helvetica LT Std</vt:lpstr>
      <vt:lpstr>Cambria Math</vt:lpstr>
      <vt:lpstr>Calibri Light</vt:lpstr>
      <vt:lpstr>Calibri</vt:lpstr>
      <vt:lpstr>Myriad Pro</vt:lpstr>
      <vt:lpstr>Arial</vt:lpstr>
      <vt:lpstr>Office 佈景主題</vt:lpstr>
      <vt:lpstr>1_Office 佈景主題</vt:lpstr>
      <vt:lpstr>PowerPoint Presentation</vt:lpstr>
      <vt:lpstr>Objectives</vt:lpstr>
      <vt:lpstr>Introduction</vt:lpstr>
      <vt:lpstr>Introduction</vt:lpstr>
      <vt:lpstr>How to Setup the Experiment?</vt:lpstr>
      <vt:lpstr>How to Setup the Experiment?</vt:lpstr>
      <vt:lpstr>How to Setup the Experiment</vt:lpstr>
      <vt:lpstr>How to Measure Input and Output ?</vt:lpstr>
      <vt:lpstr>Change the Amplitude of Input and Observe the Variations of the Output</vt:lpstr>
      <vt:lpstr>Change the Frequency of Input and Observe the Variations of the Output</vt:lpstr>
      <vt:lpstr>Activity 1: Measuring the Input and Output Signals</vt:lpstr>
      <vt:lpstr>Activity 1: Measuring the Input and Output Signals</vt:lpstr>
      <vt:lpstr>Activity 1: Measuring the Input and Output Signals</vt:lpstr>
      <vt:lpstr>Activity 1: Measuring the Input and Output Signals</vt:lpstr>
      <vt:lpstr>Activity 2: Changing Amplitude</vt:lpstr>
      <vt:lpstr>Activity 3: Changing Frequency</vt:lpstr>
      <vt:lpstr>Activity 3: Explaining the Results</vt:lpstr>
      <vt:lpstr>Activity 4: Modifying the Circuit</vt:lpstr>
      <vt:lpstr>Activity 4: Modifying the Circuit of Your Speaker</vt:lpstr>
      <vt:lpstr>Activity 4: Modifying the Circuit of Your Speaker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11340625d@connect.polyu.hk</dc:creator>
  <cp:lastModifiedBy>kiwkwok</cp:lastModifiedBy>
  <cp:revision>284</cp:revision>
  <cp:lastPrinted>2020-08-10T03:09:59Z</cp:lastPrinted>
  <dcterms:created xsi:type="dcterms:W3CDTF">2018-09-13T08:27:05Z</dcterms:created>
  <dcterms:modified xsi:type="dcterms:W3CDTF">2024-03-25T09:24:50Z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5C70C8BD-9EA7-455D-803F-5A3F3F3F103F</vt:lpwstr>
  </property>
  <property fmtid="{D5CDD505-2E9C-101B-9397-08002B2CF9AE}" pid="3" name="ArticulatePath">
    <vt:lpwstr>單元一</vt:lpwstr>
  </property>
</Properties>
</file>