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3" r:id="rId1"/>
  </p:sldMasterIdLst>
  <p:notesMasterIdLst>
    <p:notesMasterId r:id="rId29"/>
  </p:notesMasterIdLst>
  <p:handoutMasterIdLst>
    <p:handoutMasterId r:id="rId30"/>
  </p:handoutMasterIdLst>
  <p:sldIdLst>
    <p:sldId id="336" r:id="rId2"/>
    <p:sldId id="337" r:id="rId3"/>
    <p:sldId id="338" r:id="rId4"/>
    <p:sldId id="339" r:id="rId5"/>
    <p:sldId id="371" r:id="rId6"/>
    <p:sldId id="341" r:id="rId7"/>
    <p:sldId id="342" r:id="rId8"/>
    <p:sldId id="343" r:id="rId9"/>
    <p:sldId id="344" r:id="rId10"/>
    <p:sldId id="345" r:id="rId11"/>
    <p:sldId id="348" r:id="rId12"/>
    <p:sldId id="350" r:id="rId13"/>
    <p:sldId id="369" r:id="rId14"/>
    <p:sldId id="354" r:id="rId15"/>
    <p:sldId id="355" r:id="rId16"/>
    <p:sldId id="356" r:id="rId17"/>
    <p:sldId id="370" r:id="rId18"/>
    <p:sldId id="359" r:id="rId19"/>
    <p:sldId id="360" r:id="rId20"/>
    <p:sldId id="361" r:id="rId21"/>
    <p:sldId id="362" r:id="rId22"/>
    <p:sldId id="363" r:id="rId23"/>
    <p:sldId id="364" r:id="rId24"/>
    <p:sldId id="365" r:id="rId25"/>
    <p:sldId id="366" r:id="rId26"/>
    <p:sldId id="367" r:id="rId27"/>
    <p:sldId id="368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ly CHUNG Nga Lai" initials="LCNL" lastIdx="6" clrIdx="0">
    <p:extLst>
      <p:ext uri="{19B8F6BF-5375-455C-9EA6-DF929625EA0E}">
        <p15:presenceInfo xmlns:p15="http://schemas.microsoft.com/office/powerpoint/2012/main" userId="S-1-5-21-73586283-746137067-725345543-33513" providerId="AD"/>
      </p:ext>
    </p:extLst>
  </p:cmAuthor>
  <p:cmAuthor id="2" name="Aneeta ANSAR" initials="AA" lastIdx="6" clrIdx="1">
    <p:extLst>
      <p:ext uri="{19B8F6BF-5375-455C-9EA6-DF929625EA0E}">
        <p15:presenceInfo xmlns:p15="http://schemas.microsoft.com/office/powerpoint/2012/main" userId="S-1-5-21-73586283-746137067-725345543-3412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FDBF"/>
    <a:srgbClr val="FF6699"/>
    <a:srgbClr val="CC99FF"/>
    <a:srgbClr val="FF9933"/>
    <a:srgbClr val="FF9999"/>
    <a:srgbClr val="FF6600"/>
    <a:srgbClr val="9933FF"/>
    <a:srgbClr val="9999FF"/>
    <a:srgbClr val="00A651"/>
    <a:srgbClr val="0054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E895EDC-693A-5DFD-A8C9-FEA780B8D1A3}" v="6" dt="2024-07-31T06:02:21.230"/>
  </p1510:revLst>
</p1510:revInfo>
</file>

<file path=ppt/tableStyles.xml><?xml version="1.0" encoding="utf-8"?>
<a:tblStyleLst xmlns:a="http://schemas.openxmlformats.org/drawingml/2006/main" def="{5C22544A-7EE6-4342-B048-85BDC9FD1C3A}"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3" d="100"/>
          <a:sy n="63" d="100"/>
        </p:scale>
        <p:origin x="1734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2F2F5D-D805-4082-A52F-1AD1C775F924}" type="datetimeFigureOut">
              <a:rPr lang="en-US" smtClean="0"/>
              <a:t>7/30/2024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79BC57-8392-4367-A962-932DDAEEC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2721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CD9B56-BB56-4E05-A407-3F0BD03F3EC1}" type="datetimeFigureOut">
              <a:rPr lang="en-US" smtClean="0"/>
              <a:t>7/30/2024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DD1B8D-DFCE-4A90-9764-110A61AB88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3912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126CF8-53D1-4F86-85CE-C1E535ACDDBC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2700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按一下以編輯母片副標題樣式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350235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0975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5469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197608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64522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TW" altLang="en-US" dirty="0"/>
              <a:t>按一下以編輯母片標題樣式</a:t>
            </a:r>
            <a:endParaRPr lang="zh-HK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zh-HK" altLang="en-US" dirty="0"/>
          </a:p>
        </p:txBody>
      </p:sp>
    </p:spTree>
    <p:custDataLst>
      <p:tags r:id="rId7"/>
    </p:custDataLst>
    <p:extLst>
      <p:ext uri="{BB962C8B-B14F-4D97-AF65-F5344CB8AC3E}">
        <p14:creationId xmlns:p14="http://schemas.microsoft.com/office/powerpoint/2010/main" val="1973716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20" r:id="rId3"/>
    <p:sldLayoutId id="2147483732" r:id="rId4"/>
    <p:sldLayoutId id="2147483733" r:id="rId5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lang="zh-HK" altLang="en-US" sz="4000" kern="1200" dirty="0">
          <a:solidFill>
            <a:schemeClr val="accent3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lang="zh-TW" altLang="en-US" sz="3200" kern="1200" dirty="0">
          <a:solidFill>
            <a:schemeClr val="accent2"/>
          </a:solidFill>
          <a:latin typeface="Myriad Pro" panose="020B0503030403020204" pitchFamily="34" charset="0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lang="zh-TW" altLang="en-US" sz="3200" kern="1200" dirty="0">
          <a:solidFill>
            <a:schemeClr val="accent2"/>
          </a:solidFill>
          <a:latin typeface="Myriad Pro" panose="020B0503030403020204" pitchFamily="34" charset="0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lang="zh-TW" altLang="en-US" sz="3200" kern="1200" dirty="0">
          <a:solidFill>
            <a:schemeClr val="accent2"/>
          </a:solidFill>
          <a:latin typeface="Myriad Pro" panose="020B0503030403020204" pitchFamily="34" charset="0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lang="zh-TW" altLang="en-US" sz="3200" kern="1200" dirty="0">
          <a:solidFill>
            <a:schemeClr val="accent2"/>
          </a:solidFill>
          <a:latin typeface="Myriad Pro" panose="020B0503030403020204" pitchFamily="34" charset="0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lang="zh-HK" altLang="en-US" sz="3200" kern="1200" dirty="0">
          <a:solidFill>
            <a:schemeClr val="accent2"/>
          </a:solidFill>
          <a:latin typeface="Myriad Pro" panose="020B0503030403020204" pitchFamily="34" charset="0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HK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openstax.org/books/anatomy-and-physiology/pages/5-1-layers-of-the-skin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hyperlink" Target="https://creativecommons.org/licenses/by/4.0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224C841-CF5A-4A01-A2C4-D555BC18A32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HK" dirty="0"/>
              <a:t>Module: Beauty and The Skin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4EA0A0-69F7-4F7B-A5C1-C6821E5917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97269" y="1214438"/>
            <a:ext cx="9144000" cy="2387600"/>
          </a:xfrm>
        </p:spPr>
        <p:txBody>
          <a:bodyPr/>
          <a:lstStyle/>
          <a:p>
            <a:r>
              <a:rPr lang="en-HK" dirty="0"/>
              <a:t>The Magic of Cosmetics</a:t>
            </a:r>
          </a:p>
        </p:txBody>
      </p:sp>
    </p:spTree>
    <p:extLst>
      <p:ext uri="{BB962C8B-B14F-4D97-AF65-F5344CB8AC3E}">
        <p14:creationId xmlns:p14="http://schemas.microsoft.com/office/powerpoint/2010/main" val="4073674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77334" y="310741"/>
            <a:ext cx="10972800" cy="1143000"/>
          </a:xfrm>
        </p:spPr>
        <p:txBody>
          <a:bodyPr>
            <a:normAutofit/>
          </a:bodyPr>
          <a:lstStyle/>
          <a:p>
            <a:r>
              <a:rPr lang="en-HK" dirty="0"/>
              <a:t>Skincare Products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endParaRPr lang="en-HK" dirty="0"/>
          </a:p>
        </p:txBody>
      </p:sp>
      <p:sp>
        <p:nvSpPr>
          <p:cNvPr id="5" name="TextBox 4"/>
          <p:cNvSpPr txBox="1"/>
          <p:nvPr/>
        </p:nvSpPr>
        <p:spPr>
          <a:xfrm>
            <a:off x="677334" y="1468735"/>
            <a:ext cx="25926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400" b="1" u="sng" dirty="0">
                <a:latin typeface="Myriad Pro" panose="020B0503030403020204" charset="0"/>
              </a:rPr>
              <a:t>Skin </a:t>
            </a:r>
            <a:r>
              <a:rPr lang="en-US" sz="2400" b="1" u="sng" dirty="0">
                <a:latin typeface="Myriad Pro" panose="020B0503030403020204" charset="0"/>
              </a:rPr>
              <a:t>moisturizing</a:t>
            </a:r>
            <a:endParaRPr lang="en-HK" sz="2400" b="1" u="sng" dirty="0">
              <a:latin typeface="Myriad Pro" panose="020B050303040302020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7334" y="1930400"/>
            <a:ext cx="537602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HK" sz="2800" b="1" dirty="0">
                <a:latin typeface="Myriad Pro" panose="020B0503030403020204" charset="0"/>
              </a:rPr>
              <a:t>To replace the lost sebum layer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800" b="1" dirty="0">
                <a:latin typeface="Myriad Pro" panose="020B0503030403020204" charset="0"/>
              </a:rPr>
              <a:t>We need to use oil</a:t>
            </a:r>
            <a:endParaRPr lang="en-HK" sz="2800" b="1" dirty="0">
              <a:latin typeface="Myriad Pro" panose="020B0503030403020204" charset="0"/>
            </a:endParaRPr>
          </a:p>
        </p:txBody>
      </p:sp>
      <p:sp>
        <p:nvSpPr>
          <p:cNvPr id="7" name="AutoShape 2" descr="11 Ways To Improve Your Skin Elasticity – SkinKraf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HK"/>
          </a:p>
        </p:txBody>
      </p:sp>
      <p:sp>
        <p:nvSpPr>
          <p:cNvPr id="15" name="AutoShape 4" descr="11 Ways To Improve Your Skin Elasticity – SkinKraft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HK"/>
          </a:p>
        </p:txBody>
      </p:sp>
      <p:sp>
        <p:nvSpPr>
          <p:cNvPr id="27" name="TextBox 26"/>
          <p:cNvSpPr txBox="1"/>
          <p:nvPr/>
        </p:nvSpPr>
        <p:spPr>
          <a:xfrm>
            <a:off x="2599717" y="5407496"/>
            <a:ext cx="17840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>
                <a:latin typeface="Myriad Pro" panose="020B0503030403020204" charset="0"/>
              </a:rPr>
              <a:t>Beeswax</a:t>
            </a:r>
            <a:endParaRPr lang="en-HK" sz="3200" b="1" u="sng" dirty="0">
              <a:latin typeface="Myriad Pro" panose="020B050303040302020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326944" y="5407496"/>
            <a:ext cx="23161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 err="1">
                <a:latin typeface="Myriad Pro" panose="020B0503030403020204" charset="0"/>
              </a:rPr>
              <a:t>Shea</a:t>
            </a:r>
            <a:r>
              <a:rPr lang="en-US" sz="3200" b="1" u="sng" dirty="0">
                <a:latin typeface="Myriad Pro" panose="020B0503030403020204" charset="0"/>
              </a:rPr>
              <a:t> butter</a:t>
            </a:r>
            <a:endParaRPr lang="en-HK" sz="3200" b="1" u="sng" dirty="0">
              <a:latin typeface="Myriad Pro" panose="020B0503030403020204" charset="0"/>
            </a:endParaRPr>
          </a:p>
        </p:txBody>
      </p:sp>
      <p:pic>
        <p:nvPicPr>
          <p:cNvPr id="12" name="Picture 2" descr="Free Green and White Brush on Yellow Textile Stock Phot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8502" y="3350474"/>
            <a:ext cx="2548191" cy="1698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Group 12"/>
          <p:cNvGrpSpPr/>
          <p:nvPr/>
        </p:nvGrpSpPr>
        <p:grpSpPr>
          <a:xfrm>
            <a:off x="6053357" y="3145552"/>
            <a:ext cx="2608756" cy="2108638"/>
            <a:chOff x="5609589" y="2095500"/>
            <a:chExt cx="1883466" cy="1559332"/>
          </a:xfrm>
        </p:grpSpPr>
        <p:pic>
          <p:nvPicPr>
            <p:cNvPr id="14" name="Picture 2" descr="Free Close-Up Shot of a Creamy Butter on a Wooden Plate Stock Photo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307" r="25141"/>
            <a:stretch/>
          </p:blipFill>
          <p:spPr bwMode="auto">
            <a:xfrm>
              <a:off x="5609589" y="2095500"/>
              <a:ext cx="1883466" cy="11781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Free Woman Posing while Biting a Shea Nut  Stock Photo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532" t="80378" r="41518" b="10396"/>
            <a:stretch/>
          </p:blipFill>
          <p:spPr bwMode="auto">
            <a:xfrm>
              <a:off x="5609589" y="2927319"/>
              <a:ext cx="1883466" cy="7275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110343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endParaRPr lang="en-HK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157" y="6550841"/>
            <a:ext cx="3332608" cy="243190"/>
          </a:xfrm>
          <a:prstGeom prst="rect">
            <a:avLst/>
          </a:prstGeom>
        </p:spPr>
      </p:pic>
      <p:pic>
        <p:nvPicPr>
          <p:cNvPr id="1026" name="Picture 2" descr="Free Girls Standing next to Each Other on the Beach Stock Phot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034" y="1843087"/>
            <a:ext cx="4762500" cy="3171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ree 2 Girl's Swimming during Daytime Stock Phot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6330" y="1843087"/>
            <a:ext cx="4762500" cy="3171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0010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7735429" y="3528052"/>
            <a:ext cx="4321866" cy="1488535"/>
          </a:xfrm>
          <a:prstGeom prst="rect">
            <a:avLst/>
          </a:prstGeom>
          <a:solidFill>
            <a:srgbClr val="FFC6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/>
          </a:p>
        </p:txBody>
      </p:sp>
      <p:sp>
        <p:nvSpPr>
          <p:cNvPr id="8" name="Rounded Rectangle 7"/>
          <p:cNvSpPr/>
          <p:nvPr/>
        </p:nvSpPr>
        <p:spPr>
          <a:xfrm>
            <a:off x="569096" y="1930400"/>
            <a:ext cx="9920228" cy="1364557"/>
          </a:xfrm>
          <a:prstGeom prst="roundRect">
            <a:avLst/>
          </a:prstGeom>
          <a:solidFill>
            <a:srgbClr val="FED6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69096" y="276972"/>
            <a:ext cx="10972800" cy="1143000"/>
          </a:xfrm>
        </p:spPr>
        <p:txBody>
          <a:bodyPr>
            <a:normAutofit/>
          </a:bodyPr>
          <a:lstStyle/>
          <a:p>
            <a:r>
              <a:rPr lang="en-HK" dirty="0"/>
              <a:t>Skincare Products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endParaRPr lang="en-HK" dirty="0"/>
          </a:p>
        </p:txBody>
      </p:sp>
      <p:sp>
        <p:nvSpPr>
          <p:cNvPr id="5" name="TextBox 4"/>
          <p:cNvSpPr txBox="1"/>
          <p:nvPr/>
        </p:nvSpPr>
        <p:spPr>
          <a:xfrm>
            <a:off x="677334" y="1468735"/>
            <a:ext cx="13536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400" b="1" u="sng" dirty="0">
                <a:latin typeface="Myriad Pro" panose="020B0503030403020204" charset="0"/>
              </a:rPr>
              <a:t>Sun care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69096" y="1971518"/>
            <a:ext cx="96784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>
                <a:latin typeface="Myriad Pro" panose="020B0503030403020204" charset="0"/>
              </a:rPr>
              <a:t>Exposure to </a:t>
            </a: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</a:rPr>
              <a:t>sunlight</a:t>
            </a:r>
            <a:r>
              <a:rPr lang="en-US" sz="2000" dirty="0">
                <a:latin typeface="Myriad Pro" panose="020B0503030403020204" charset="0"/>
              </a:rPr>
              <a:t> for a long duration would cause the skin to suffer from: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rgbClr val="FC7F02"/>
                </a:solidFill>
                <a:latin typeface="Myriad Pro" panose="020B0503030403020204" charset="0"/>
              </a:rPr>
              <a:t>Redness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</a:rPr>
              <a:t>Irritation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bg2">
                    <a:lumMod val="50000"/>
                  </a:schemeClr>
                </a:solidFill>
                <a:latin typeface="Myriad Pro" panose="020B0503030403020204" charset="0"/>
              </a:rPr>
              <a:t>Tanning</a:t>
            </a:r>
            <a:endParaRPr lang="en-HK" sz="2000" dirty="0">
              <a:solidFill>
                <a:schemeClr val="bg2">
                  <a:lumMod val="50000"/>
                </a:schemeClr>
              </a:solidFill>
              <a:latin typeface="Myriad Pro" panose="020B050303040302020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77334" y="3754951"/>
            <a:ext cx="2947993" cy="2312362"/>
          </a:xfrm>
          <a:prstGeom prst="rect">
            <a:avLst/>
          </a:prstGeom>
          <a:solidFill>
            <a:srgbClr val="C6FA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/>
          </a:p>
        </p:txBody>
      </p:sp>
      <p:sp>
        <p:nvSpPr>
          <p:cNvPr id="10" name="TextBox 9"/>
          <p:cNvSpPr txBox="1"/>
          <p:nvPr/>
        </p:nvSpPr>
        <p:spPr>
          <a:xfrm>
            <a:off x="1183789" y="3843906"/>
            <a:ext cx="19350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Myriad Pro" panose="020B0503030403020204" charset="0"/>
              </a:rPr>
              <a:t>Not only that…</a:t>
            </a:r>
            <a:endParaRPr lang="en-HK" sz="2000" b="1" dirty="0">
              <a:latin typeface="Myriad Pro" panose="020B050303040302020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14743" y="4272320"/>
            <a:ext cx="243246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C7F02"/>
                </a:solidFill>
                <a:latin typeface="Myriad Pro" panose="020B0503030403020204" charset="0"/>
              </a:rPr>
              <a:t>Possible to cause: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FC7F02"/>
                </a:solidFill>
                <a:latin typeface="Myriad Pro" panose="020B0503030403020204" charset="0"/>
              </a:rPr>
              <a:t>Premature wrinkling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FC7F02"/>
                </a:solidFill>
                <a:latin typeface="Myriad Pro" panose="020B0503030403020204" charset="0"/>
              </a:rPr>
              <a:t>Skin cancer</a:t>
            </a:r>
            <a:endParaRPr lang="en-HK" dirty="0">
              <a:solidFill>
                <a:srgbClr val="FC7F02"/>
              </a:solidFill>
              <a:latin typeface="Myriad Pro" panose="020B050303040302020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53123" y="5223954"/>
            <a:ext cx="25557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>
                <a:solidFill>
                  <a:srgbClr val="7030A0"/>
                </a:solidFill>
                <a:latin typeface="Myriad Pro" panose="020B0503030403020204" charset="0"/>
              </a:rPr>
              <a:t>Although you can get</a:t>
            </a:r>
          </a:p>
          <a:p>
            <a:r>
              <a:rPr lang="en-US" dirty="0">
                <a:solidFill>
                  <a:srgbClr val="7030A0"/>
                </a:solidFill>
                <a:latin typeface="Myriad Pro" panose="020B0503030403020204" charset="0"/>
              </a:rPr>
              <a:t>      vitamin D</a:t>
            </a:r>
            <a:endParaRPr lang="en-HK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113802" y="3672154"/>
            <a:ext cx="378821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Myriad Pro" panose="020B0503030403020204" charset="0"/>
              </a:rPr>
              <a:t>From sun:</a:t>
            </a:r>
          </a:p>
          <a:p>
            <a:r>
              <a:rPr lang="en-US" sz="2400" b="1" dirty="0">
                <a:latin typeface="Myriad Pro" panose="020B0503030403020204" charset="0"/>
              </a:rPr>
              <a:t>Infrared, visible light, UV</a:t>
            </a:r>
          </a:p>
          <a:p>
            <a:pPr algn="ctr"/>
            <a:r>
              <a:rPr lang="en-US" sz="2400" b="1" dirty="0">
                <a:latin typeface="Myriad Pro" panose="020B0503030403020204" charset="0"/>
              </a:rPr>
              <a:t>???????</a:t>
            </a:r>
            <a:endParaRPr lang="en-HK" sz="2400" b="1" dirty="0">
              <a:latin typeface="Myriad Pro" panose="020B0503030403020204" charset="0"/>
            </a:endParaRPr>
          </a:p>
        </p:txBody>
      </p:sp>
      <p:pic>
        <p:nvPicPr>
          <p:cNvPr id="2050" name="Picture 2" descr="Free Woman in Animal Print Bikini Stock Photo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27" t="2674" r="9466" b="25696"/>
          <a:stretch/>
        </p:blipFill>
        <p:spPr bwMode="auto">
          <a:xfrm>
            <a:off x="4003700" y="3672154"/>
            <a:ext cx="1445636" cy="1878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Free Orange Safety Ring on Man Shoulder Near Body of Water Stock Phot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9336" y="4666568"/>
            <a:ext cx="2880293" cy="1918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17345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69096" y="1930399"/>
            <a:ext cx="6264090" cy="2737136"/>
          </a:xfrm>
          <a:prstGeom prst="roundRect">
            <a:avLst/>
          </a:prstGeom>
          <a:solidFill>
            <a:srgbClr val="FED6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K" dirty="0"/>
              <a:t>Skincare Products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7334" y="1468735"/>
            <a:ext cx="1127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400" b="1" u="sng" dirty="0">
                <a:solidFill>
                  <a:schemeClr val="accent2"/>
                </a:solidFill>
                <a:latin typeface="Myriad Pro" panose="020B0503030403020204" charset="0"/>
              </a:rPr>
              <a:t>Sun care</a:t>
            </a:r>
          </a:p>
        </p:txBody>
      </p:sp>
      <p:pic>
        <p:nvPicPr>
          <p:cNvPr id="46084" name="Picture 4" descr="Diabetes and Sun Protection - Protecting ski, feet, eyes and medicati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4343" y="909229"/>
            <a:ext cx="2312353" cy="1387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77334" y="2082212"/>
            <a:ext cx="6059797" cy="2210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TW" sz="2000" dirty="0">
                <a:solidFill>
                  <a:schemeClr val="accent2"/>
                </a:solidFill>
                <a:latin typeface="Myriad Pro" panose="020B0503030403020204" charset="0"/>
              </a:rPr>
              <a:t>UV has the highest energy among the spectrum of sunlight reaching the earth’s surface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TW" sz="2000" dirty="0">
                <a:solidFill>
                  <a:schemeClr val="accent2"/>
                </a:solidFill>
                <a:latin typeface="Myriad Pro" panose="020B0503030403020204" charset="0"/>
              </a:rPr>
              <a:t>There are three kinds of UV:</a:t>
            </a:r>
            <a:r>
              <a:rPr lang="en-US" altLang="zh-TW" sz="2000" dirty="0">
                <a:latin typeface="Myriad Pro" panose="020B0503030403020204" charset="0"/>
              </a:rPr>
              <a:t> </a:t>
            </a:r>
            <a:r>
              <a:rPr lang="en-US" altLang="zh-TW" sz="2000" dirty="0">
                <a:solidFill>
                  <a:srgbClr val="C00000"/>
                </a:solidFill>
                <a:latin typeface="Myriad Pro" panose="020B0503030403020204" charset="0"/>
              </a:rPr>
              <a:t>UVA</a:t>
            </a:r>
            <a:r>
              <a:rPr lang="en-US" altLang="zh-TW" sz="2000" dirty="0">
                <a:latin typeface="Myriad Pro" panose="020B0503030403020204" charset="0"/>
              </a:rPr>
              <a:t>, </a:t>
            </a:r>
            <a:r>
              <a:rPr lang="en-US" altLang="zh-TW" sz="2000" dirty="0">
                <a:solidFill>
                  <a:srgbClr val="FC7F02"/>
                </a:solidFill>
                <a:latin typeface="Myriad Pro" panose="020B0503030403020204" charset="0"/>
              </a:rPr>
              <a:t>UVB</a:t>
            </a:r>
            <a:r>
              <a:rPr lang="en-US" altLang="zh-TW" sz="2000" dirty="0">
                <a:latin typeface="Myriad Pro" panose="020B0503030403020204" charset="0"/>
              </a:rPr>
              <a:t> and </a:t>
            </a:r>
            <a:r>
              <a:rPr lang="en-US" altLang="zh-TW" sz="2000" dirty="0">
                <a:solidFill>
                  <a:srgbClr val="0070C0"/>
                </a:solidFill>
                <a:latin typeface="Myriad Pro" panose="020B0503030403020204" charset="0"/>
              </a:rPr>
              <a:t>UVC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TW" dirty="0">
                <a:solidFill>
                  <a:srgbClr val="C00000"/>
                </a:solidFill>
                <a:latin typeface="Myriad Pro" panose="020B0503030403020204" charset="0"/>
              </a:rPr>
              <a:t>UVA</a:t>
            </a:r>
            <a:r>
              <a:rPr lang="en-US" altLang="zh-TW" dirty="0">
                <a:latin typeface="Myriad Pro" panose="020B0503030403020204" charset="0"/>
              </a:rPr>
              <a:t>: </a:t>
            </a:r>
            <a:r>
              <a:rPr lang="en-US" altLang="zh-TW" dirty="0">
                <a:solidFill>
                  <a:schemeClr val="accent2"/>
                </a:solidFill>
                <a:latin typeface="Myriad Pro" panose="020B0503030403020204" charset="0"/>
              </a:rPr>
              <a:t>Range from 320 nm to 400 nm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TW" dirty="0">
                <a:solidFill>
                  <a:srgbClr val="FC7F02"/>
                </a:solidFill>
                <a:latin typeface="Myriad Pro" panose="020B0503030403020204" charset="0"/>
              </a:rPr>
              <a:t>UVB</a:t>
            </a:r>
            <a:r>
              <a:rPr lang="en-US" altLang="zh-TW" dirty="0">
                <a:latin typeface="Myriad Pro" panose="020B0503030403020204" charset="0"/>
              </a:rPr>
              <a:t>: </a:t>
            </a:r>
            <a:r>
              <a:rPr lang="en-US" altLang="zh-TW" dirty="0">
                <a:solidFill>
                  <a:schemeClr val="accent2"/>
                </a:solidFill>
                <a:latin typeface="Myriad Pro" panose="020B0503030403020204" charset="0"/>
              </a:rPr>
              <a:t>Range from 280 nm to 320 nm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TW" dirty="0">
                <a:solidFill>
                  <a:srgbClr val="0070C0"/>
                </a:solidFill>
                <a:latin typeface="Myriad Pro" panose="020B0503030403020204" charset="0"/>
              </a:rPr>
              <a:t>UVC</a:t>
            </a:r>
            <a:r>
              <a:rPr lang="en-US" altLang="zh-TW" dirty="0">
                <a:latin typeface="Myriad Pro" panose="020B0503030403020204" charset="0"/>
              </a:rPr>
              <a:t>: </a:t>
            </a:r>
            <a:r>
              <a:rPr lang="en-US" altLang="zh-TW" dirty="0">
                <a:solidFill>
                  <a:schemeClr val="accent2"/>
                </a:solidFill>
                <a:latin typeface="Myriad Pro" panose="020B0503030403020204" charset="0"/>
              </a:rPr>
              <a:t>Range from 100 nm to 280 nm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7375428" y="2328407"/>
            <a:ext cx="4563814" cy="2339128"/>
            <a:chOff x="5420906" y="4424877"/>
            <a:chExt cx="4563814" cy="2339128"/>
          </a:xfrm>
        </p:grpSpPr>
        <p:pic>
          <p:nvPicPr>
            <p:cNvPr id="73730" name="Picture 2" descr="Free Clouds Stock Photo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420906" y="4424877"/>
              <a:ext cx="3508693" cy="23391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3" name="Straight Arrow Connector 12"/>
            <p:cNvCxnSpPr/>
            <p:nvPr/>
          </p:nvCxnSpPr>
          <p:spPr>
            <a:xfrm flipH="1">
              <a:off x="7272169" y="4604273"/>
              <a:ext cx="602429" cy="1420009"/>
            </a:xfrm>
            <a:prstGeom prst="straightConnector1">
              <a:avLst/>
            </a:prstGeom>
            <a:ln w="5715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/>
            <p:nvPr/>
          </p:nvCxnSpPr>
          <p:spPr>
            <a:xfrm flipH="1">
              <a:off x="7414784" y="4914669"/>
              <a:ext cx="602429" cy="1420009"/>
            </a:xfrm>
            <a:prstGeom prst="straightConnector1">
              <a:avLst/>
            </a:prstGeom>
            <a:ln w="5715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/>
            <p:cNvCxnSpPr/>
            <p:nvPr/>
          </p:nvCxnSpPr>
          <p:spPr>
            <a:xfrm flipH="1">
              <a:off x="7530351" y="5225065"/>
              <a:ext cx="602429" cy="1420009"/>
            </a:xfrm>
            <a:prstGeom prst="straightConnector1">
              <a:avLst/>
            </a:prstGeom>
            <a:ln w="5715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8248347" y="5161449"/>
              <a:ext cx="1736373" cy="92333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chemeClr val="accent2"/>
                  </a:solidFill>
                  <a:latin typeface="Myriad Pro" panose="020B0503030403020204" charset="0"/>
                </a:rPr>
                <a:t>Composed of:</a:t>
              </a:r>
            </a:p>
            <a:p>
              <a:r>
                <a:rPr lang="en-US" b="1" dirty="0">
                  <a:solidFill>
                    <a:schemeClr val="accent2"/>
                  </a:solidFill>
                  <a:latin typeface="Myriad Pro" panose="020B0503030403020204" charset="0"/>
                </a:rPr>
                <a:t>~ 95% of UVA</a:t>
              </a:r>
            </a:p>
            <a:p>
              <a:r>
                <a:rPr lang="en-US" b="1" dirty="0">
                  <a:solidFill>
                    <a:schemeClr val="accent2"/>
                  </a:solidFill>
                  <a:latin typeface="Myriad Pro" panose="020B0503030403020204" charset="0"/>
                </a:rPr>
                <a:t>~ 5% of UVB</a:t>
              </a: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7375428" y="5038396"/>
            <a:ext cx="3737690" cy="110799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accent2"/>
                </a:solidFill>
                <a:latin typeface="Myriad Pro" panose="020B0503030403020204" charset="0"/>
              </a:rPr>
              <a:t>Since</a:t>
            </a:r>
            <a:r>
              <a:rPr lang="en-US" sz="1600" dirty="0">
                <a:latin typeface="Myriad Pro" panose="020B0503030403020204" charset="0"/>
              </a:rPr>
              <a:t> </a:t>
            </a:r>
            <a:r>
              <a:rPr lang="en-US" sz="1600" b="1" dirty="0">
                <a:solidFill>
                  <a:srgbClr val="00B050"/>
                </a:solidFill>
                <a:latin typeface="Myriad Pro" panose="020B0503030403020204" charset="0"/>
              </a:rPr>
              <a:t>all UVC and about 90% of UVB</a:t>
            </a:r>
          </a:p>
          <a:p>
            <a:r>
              <a:rPr lang="en-US" sz="1600" dirty="0">
                <a:solidFill>
                  <a:schemeClr val="accent2"/>
                </a:solidFill>
                <a:latin typeface="Myriad Pro" panose="020B0503030403020204" charset="0"/>
              </a:rPr>
              <a:t>are</a:t>
            </a:r>
            <a:r>
              <a:rPr lang="en-US" sz="1600" dirty="0">
                <a:latin typeface="Myriad Pro" panose="020B0503030403020204" charset="0"/>
              </a:rPr>
              <a:t> </a:t>
            </a:r>
            <a:r>
              <a:rPr lang="en-US" sz="1600" b="1" dirty="0">
                <a:solidFill>
                  <a:srgbClr val="7030A0"/>
                </a:solidFill>
                <a:latin typeface="Myriad Pro" panose="020B0503030403020204" charset="0"/>
              </a:rPr>
              <a:t>absorbed</a:t>
            </a:r>
            <a:r>
              <a:rPr lang="en-US" sz="1600" dirty="0">
                <a:latin typeface="Myriad Pro" panose="020B0503030403020204" charset="0"/>
              </a:rPr>
              <a:t> </a:t>
            </a:r>
            <a:r>
              <a:rPr lang="en-US" sz="1600" dirty="0">
                <a:solidFill>
                  <a:schemeClr val="accent2"/>
                </a:solidFill>
                <a:latin typeface="Myriad Pro" panose="020B0503030403020204" charset="0"/>
              </a:rPr>
              <a:t>by the atmosphere,</a:t>
            </a:r>
          </a:p>
          <a:p>
            <a:r>
              <a:rPr lang="en-US" sz="1600" dirty="0">
                <a:solidFill>
                  <a:schemeClr val="accent2"/>
                </a:solidFill>
                <a:latin typeface="Myriad Pro" panose="020B0503030403020204" charset="0"/>
              </a:rPr>
              <a:t>the sunlight reaching us is </a:t>
            </a:r>
            <a:r>
              <a:rPr lang="en-US" sz="1600" b="1" dirty="0">
                <a:solidFill>
                  <a:srgbClr val="C00000"/>
                </a:solidFill>
                <a:latin typeface="Myriad Pro" panose="020B0503030403020204" charset="0"/>
              </a:rPr>
              <a:t>mainly UVA</a:t>
            </a:r>
          </a:p>
          <a:p>
            <a:r>
              <a:rPr lang="en-US" sz="1600" dirty="0">
                <a:solidFill>
                  <a:schemeClr val="accent2"/>
                </a:solidFill>
                <a:latin typeface="Myriad Pro" panose="020B0503030403020204" charset="0"/>
              </a:rPr>
              <a:t>which has lower energy</a:t>
            </a:r>
            <a:endParaRPr lang="en-HK" sz="1600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170806" y="5346172"/>
            <a:ext cx="22046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>
                <a:solidFill>
                  <a:srgbClr val="FF0000"/>
                </a:solidFill>
                <a:latin typeface="Myriad Pro" panose="020B0503030403020204" charset="0"/>
              </a:rPr>
              <a:t>GOOD NEWS!</a:t>
            </a:r>
            <a:endParaRPr lang="en-HK" sz="3200" b="1" i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94030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410175" y="1785795"/>
            <a:ext cx="3584892" cy="461665"/>
          </a:xfrm>
          <a:prstGeom prst="rect">
            <a:avLst/>
          </a:prstGeom>
          <a:solidFill>
            <a:srgbClr val="FDE4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57401" y="245053"/>
            <a:ext cx="10972800" cy="1143000"/>
          </a:xfrm>
        </p:spPr>
        <p:txBody>
          <a:bodyPr>
            <a:normAutofit/>
          </a:bodyPr>
          <a:lstStyle/>
          <a:p>
            <a:r>
              <a:rPr lang="en-HK" dirty="0"/>
              <a:t>Skincare Products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endParaRPr lang="en-HK" dirty="0"/>
          </a:p>
        </p:txBody>
      </p:sp>
      <p:sp>
        <p:nvSpPr>
          <p:cNvPr id="5" name="TextBox 4"/>
          <p:cNvSpPr txBox="1"/>
          <p:nvPr/>
        </p:nvSpPr>
        <p:spPr>
          <a:xfrm>
            <a:off x="677334" y="1468735"/>
            <a:ext cx="13536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400" b="1" u="sng" dirty="0">
                <a:latin typeface="Myriad Pro" panose="020B0503030403020204" charset="0"/>
              </a:rPr>
              <a:t>Sun care</a:t>
            </a:r>
          </a:p>
        </p:txBody>
      </p:sp>
      <p:pic>
        <p:nvPicPr>
          <p:cNvPr id="46084" name="Picture 4" descr="Diabetes and Sun Protection - Protecting ski, feet, eyes and medicati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4" y="4197725"/>
            <a:ext cx="2312353" cy="1387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Rounded Rectangle 22"/>
          <p:cNvSpPr/>
          <p:nvPr/>
        </p:nvSpPr>
        <p:spPr>
          <a:xfrm>
            <a:off x="549163" y="2382221"/>
            <a:ext cx="5998782" cy="1363683"/>
          </a:xfrm>
          <a:prstGeom prst="roundRect">
            <a:avLst/>
          </a:prstGeom>
          <a:solidFill>
            <a:srgbClr val="D3F5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4" name="TextBox 23"/>
          <p:cNvSpPr txBox="1"/>
          <p:nvPr/>
        </p:nvSpPr>
        <p:spPr>
          <a:xfrm>
            <a:off x="657401" y="2543586"/>
            <a:ext cx="566219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TW" sz="2400" b="1" dirty="0">
                <a:solidFill>
                  <a:srgbClr val="C00000"/>
                </a:solidFill>
                <a:latin typeface="Myriad Pro" panose="020B0503030403020204" charset="0"/>
              </a:rPr>
              <a:t>S</a:t>
            </a:r>
            <a:r>
              <a:rPr lang="en-US" altLang="zh-TW" sz="2400" b="1" dirty="0">
                <a:latin typeface="Myriad Pro" panose="020B0503030403020204" charset="0"/>
              </a:rPr>
              <a:t>un</a:t>
            </a:r>
            <a:r>
              <a:rPr lang="en-US" altLang="zh-TW" sz="2400" b="1" dirty="0">
                <a:solidFill>
                  <a:srgbClr val="C00000"/>
                </a:solidFill>
                <a:latin typeface="Myriad Pro" panose="020B0503030403020204" charset="0"/>
              </a:rPr>
              <a:t> P</a:t>
            </a:r>
            <a:r>
              <a:rPr lang="en-US" altLang="zh-TW" sz="2400" b="1" dirty="0">
                <a:latin typeface="Myriad Pro" panose="020B0503030403020204" charset="0"/>
              </a:rPr>
              <a:t>rotection</a:t>
            </a:r>
            <a:r>
              <a:rPr lang="en-US" altLang="zh-TW" sz="2400" b="1" dirty="0">
                <a:solidFill>
                  <a:srgbClr val="C00000"/>
                </a:solidFill>
                <a:latin typeface="Myriad Pro" panose="020B0503030403020204" charset="0"/>
              </a:rPr>
              <a:t> F</a:t>
            </a:r>
            <a:r>
              <a:rPr lang="en-US" altLang="zh-TW" sz="2400" b="1" dirty="0">
                <a:latin typeface="Myriad Pro" panose="020B0503030403020204" charset="0"/>
              </a:rPr>
              <a:t>actor</a:t>
            </a:r>
            <a:r>
              <a:rPr lang="en-US" altLang="zh-TW" sz="2400" b="1" dirty="0">
                <a:solidFill>
                  <a:srgbClr val="C00000"/>
                </a:solidFill>
                <a:latin typeface="Myriad Pro" panose="020B0503030403020204" charset="0"/>
              </a:rPr>
              <a:t> (SPF)</a:t>
            </a:r>
            <a:r>
              <a:rPr lang="en-US" altLang="zh-TW" sz="2400" dirty="0">
                <a:latin typeface="Myriad Pro" panose="020B0503030403020204" charset="0"/>
              </a:rPr>
              <a:t>: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TW" sz="2000" b="1" dirty="0">
                <a:latin typeface="Myriad Pro" panose="020B0503030403020204" charset="0"/>
              </a:rPr>
              <a:t>Higher SPF, higher protection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TW" sz="2000" b="1" dirty="0">
                <a:solidFill>
                  <a:srgbClr val="00B050"/>
                </a:solidFill>
                <a:latin typeface="Myriad Pro" panose="020B0503030403020204" charset="0"/>
              </a:rPr>
              <a:t>BUT only indicate the protection against </a:t>
            </a:r>
            <a:r>
              <a:rPr lang="en-US" altLang="zh-TW" sz="2000" b="1" dirty="0">
                <a:solidFill>
                  <a:srgbClr val="0070C0"/>
                </a:solidFill>
                <a:latin typeface="Myriad Pro" panose="020B0503030403020204" charset="0"/>
              </a:rPr>
              <a:t>UVB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410174" y="1785795"/>
            <a:ext cx="42765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>
                <a:highlight>
                  <a:srgbClr val="F4FDBF"/>
                </a:highlight>
                <a:latin typeface="Myriad Pro" panose="020B0503030403020204" charset="0"/>
              </a:rPr>
              <a:t>Do you know what is SPF?</a:t>
            </a:r>
            <a:endParaRPr lang="en-HK" sz="2400" b="1" i="1" dirty="0">
              <a:highlight>
                <a:srgbClr val="F4FDBF"/>
              </a:highlight>
              <a:latin typeface="Myriad Pro" panose="020B050303040302020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084735" y="3998966"/>
            <a:ext cx="2065468" cy="1979407"/>
          </a:xfrm>
          <a:prstGeom prst="ellipse">
            <a:avLst/>
          </a:prstGeom>
          <a:solidFill>
            <a:srgbClr val="FDE4A5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2" name="TextBox 11"/>
          <p:cNvSpPr txBox="1"/>
          <p:nvPr/>
        </p:nvSpPr>
        <p:spPr>
          <a:xfrm>
            <a:off x="6548242" y="4235537"/>
            <a:ext cx="113845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Myriad Pro" panose="020B0503030403020204" charset="0"/>
              </a:rPr>
              <a:t>SPF 15</a:t>
            </a:r>
          </a:p>
          <a:p>
            <a:r>
              <a:rPr lang="en-US" sz="2400" b="1" dirty="0">
                <a:latin typeface="Myriad Pro" panose="020B0503030403020204" charset="0"/>
              </a:rPr>
              <a:t>SPF 30</a:t>
            </a:r>
          </a:p>
          <a:p>
            <a:r>
              <a:rPr lang="en-US" sz="2400" b="1" dirty="0">
                <a:latin typeface="Myriad Pro" panose="020B0503030403020204" charset="0"/>
              </a:rPr>
              <a:t>SPF 50</a:t>
            </a:r>
          </a:p>
          <a:p>
            <a:r>
              <a:rPr lang="en-US" sz="2400" b="1" dirty="0">
                <a:latin typeface="Myriad Pro" panose="020B0503030403020204" charset="0"/>
              </a:rPr>
              <a:t>???????</a:t>
            </a:r>
            <a:endParaRPr lang="en-HK" sz="2400" b="1" dirty="0">
              <a:latin typeface="Myriad Pro" panose="020B0503030403020204" charset="0"/>
            </a:endParaRPr>
          </a:p>
        </p:txBody>
      </p:sp>
      <p:pic>
        <p:nvPicPr>
          <p:cNvPr id="15" name="Picture 2" descr="Free Packaging with Sunscreen on the Ground on the Beach  Stock Photo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70" r="22756" b="6845"/>
          <a:stretch/>
        </p:blipFill>
        <p:spPr bwMode="auto">
          <a:xfrm>
            <a:off x="3945117" y="3907269"/>
            <a:ext cx="1676110" cy="2299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22863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722078" y="294148"/>
            <a:ext cx="10972800" cy="1143000"/>
          </a:xfrm>
        </p:spPr>
        <p:txBody>
          <a:bodyPr>
            <a:normAutofit/>
          </a:bodyPr>
          <a:lstStyle/>
          <a:p>
            <a:r>
              <a:rPr lang="en-HK" dirty="0"/>
              <a:t>Skincare Products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endParaRPr lang="en-HK" dirty="0"/>
          </a:p>
        </p:txBody>
      </p:sp>
      <p:sp>
        <p:nvSpPr>
          <p:cNvPr id="5" name="TextBox 4"/>
          <p:cNvSpPr txBox="1"/>
          <p:nvPr/>
        </p:nvSpPr>
        <p:spPr>
          <a:xfrm>
            <a:off x="677334" y="1468735"/>
            <a:ext cx="13536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400" b="1" u="sng" dirty="0">
                <a:latin typeface="Myriad Pro" panose="020B0503030403020204" charset="0"/>
              </a:rPr>
              <a:t>Sun care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102" y="2183828"/>
            <a:ext cx="1323975" cy="1285875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F5918F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6013362" y="2208712"/>
            <a:ext cx="1323975" cy="1285875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0974" y="4371989"/>
            <a:ext cx="1323975" cy="1285875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F5918F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9078446" y="4347105"/>
            <a:ext cx="1323975" cy="1285875"/>
          </a:xfrm>
          <a:prstGeom prst="rect">
            <a:avLst/>
          </a:prstGeom>
        </p:spPr>
      </p:pic>
      <p:sp>
        <p:nvSpPr>
          <p:cNvPr id="9" name="Right Arrow 8"/>
          <p:cNvSpPr/>
          <p:nvPr/>
        </p:nvSpPr>
        <p:spPr>
          <a:xfrm>
            <a:off x="3246649" y="2676234"/>
            <a:ext cx="2759983" cy="35083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1" name="TextBox 10"/>
          <p:cNvSpPr txBox="1"/>
          <p:nvPr/>
        </p:nvSpPr>
        <p:spPr>
          <a:xfrm>
            <a:off x="3429639" y="2932171"/>
            <a:ext cx="25019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Myriad Pro" panose="020B0503030403020204" charset="0"/>
              </a:rPr>
              <a:t>Without UV protection</a:t>
            </a:r>
            <a:endParaRPr lang="en-HK" b="1" dirty="0">
              <a:latin typeface="Myriad Pro" panose="020B050303040302020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304044" y="2335599"/>
            <a:ext cx="2765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Myriad Pro" panose="020B0503030403020204" charset="0"/>
              </a:rPr>
              <a:t>Redness after </a:t>
            </a:r>
            <a:r>
              <a:rPr lang="en-US" b="1" dirty="0">
                <a:solidFill>
                  <a:srgbClr val="FF0000"/>
                </a:solidFill>
                <a:latin typeface="Myriad Pro" panose="020B0503030403020204" charset="0"/>
              </a:rPr>
              <a:t>10 minutes</a:t>
            </a:r>
            <a:endParaRPr lang="en-HK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33" name="Right Arrow 32"/>
          <p:cNvSpPr/>
          <p:nvPr/>
        </p:nvSpPr>
        <p:spPr>
          <a:xfrm>
            <a:off x="3373609" y="5167324"/>
            <a:ext cx="5707195" cy="35083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34" name="TextBox 33"/>
          <p:cNvSpPr txBox="1"/>
          <p:nvPr/>
        </p:nvSpPr>
        <p:spPr>
          <a:xfrm>
            <a:off x="3564681" y="5482433"/>
            <a:ext cx="23698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Myriad Pro" panose="020B0503030403020204" charset="0"/>
              </a:rPr>
              <a:t>With UV protection</a:t>
            </a:r>
            <a:endParaRPr lang="en-HK" sz="2000" b="1" dirty="0">
              <a:latin typeface="Myriad Pro" panose="020B0503030403020204" charset="0"/>
            </a:endParaRPr>
          </a:p>
        </p:txBody>
      </p:sp>
      <p:pic>
        <p:nvPicPr>
          <p:cNvPr id="25" name="Picture 4" descr="Diabetes and Sun Protection - Protecting ski, feet, eyes and medicati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56" y="2308231"/>
            <a:ext cx="1728446" cy="10370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Diabetes and Sun Protection - Protecting ski, feet, eyes and medicati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033" y="4561823"/>
            <a:ext cx="1728446" cy="10370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3569572" y="3961658"/>
            <a:ext cx="109837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Myriad Pro" panose="020B0503030403020204" charset="0"/>
              </a:rPr>
              <a:t>SPF 15</a:t>
            </a:r>
          </a:p>
          <a:p>
            <a:r>
              <a:rPr lang="en-US" sz="2400" b="1" dirty="0">
                <a:latin typeface="Myriad Pro" panose="020B0503030403020204" charset="0"/>
              </a:rPr>
              <a:t>SPF 30</a:t>
            </a:r>
          </a:p>
          <a:p>
            <a:r>
              <a:rPr lang="en-US" sz="2400" b="1" dirty="0">
                <a:latin typeface="Myriad Pro" panose="020B0503030403020204" charset="0"/>
              </a:rPr>
              <a:t>SPF 50</a:t>
            </a:r>
          </a:p>
        </p:txBody>
      </p:sp>
      <p:cxnSp>
        <p:nvCxnSpPr>
          <p:cNvPr id="13" name="Straight Arrow Connector 12"/>
          <p:cNvCxnSpPr/>
          <p:nvPr/>
        </p:nvCxnSpPr>
        <p:spPr>
          <a:xfrm flipV="1">
            <a:off x="4667950" y="4173247"/>
            <a:ext cx="945556" cy="10511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V="1">
            <a:off x="4674680" y="4561240"/>
            <a:ext cx="945556" cy="10511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flipV="1">
            <a:off x="4674680" y="4930935"/>
            <a:ext cx="945556" cy="10511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5620236" y="3988581"/>
            <a:ext cx="31947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Myriad Pro" panose="020B0503030403020204" charset="0"/>
              </a:rPr>
              <a:t>Redness after </a:t>
            </a:r>
            <a:r>
              <a:rPr lang="en-US" sz="2000" b="1" dirty="0">
                <a:solidFill>
                  <a:srgbClr val="FF0000"/>
                </a:solidFill>
                <a:latin typeface="Myriad Pro" panose="020B0503030403020204" charset="0"/>
              </a:rPr>
              <a:t>150 minutes</a:t>
            </a:r>
            <a:endParaRPr lang="en-HK" sz="2000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626966" y="4385769"/>
            <a:ext cx="31947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Myriad Pro" panose="020B0503030403020204" charset="0"/>
              </a:rPr>
              <a:t>Redness after </a:t>
            </a:r>
            <a:r>
              <a:rPr lang="en-US" sz="2000" b="1" dirty="0">
                <a:solidFill>
                  <a:srgbClr val="FF0000"/>
                </a:solidFill>
                <a:latin typeface="Myriad Pro" panose="020B0503030403020204" charset="0"/>
              </a:rPr>
              <a:t>300 minutes</a:t>
            </a:r>
            <a:endParaRPr lang="en-HK" sz="2000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626966" y="4749787"/>
            <a:ext cx="31947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Myriad Pro" panose="020B0503030403020204" charset="0"/>
              </a:rPr>
              <a:t>Redness after </a:t>
            </a:r>
            <a:r>
              <a:rPr lang="en-US" sz="2000" b="1" dirty="0">
                <a:solidFill>
                  <a:srgbClr val="FF0000"/>
                </a:solidFill>
                <a:latin typeface="Myriad Pro" panose="020B0503030403020204" charset="0"/>
              </a:rPr>
              <a:t>500 minutes</a:t>
            </a:r>
            <a:endParaRPr lang="en-HK" sz="2000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40" name="Oval 39"/>
          <p:cNvSpPr/>
          <p:nvPr/>
        </p:nvSpPr>
        <p:spPr>
          <a:xfrm>
            <a:off x="9629410" y="1047657"/>
            <a:ext cx="2065468" cy="1979407"/>
          </a:xfrm>
          <a:prstGeom prst="ellipse">
            <a:avLst/>
          </a:prstGeom>
          <a:solidFill>
            <a:srgbClr val="FDE4A5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41" name="TextBox 40"/>
          <p:cNvSpPr txBox="1"/>
          <p:nvPr/>
        </p:nvSpPr>
        <p:spPr>
          <a:xfrm>
            <a:off x="10092917" y="1284228"/>
            <a:ext cx="113845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Myriad Pro" panose="020B0503030403020204" charset="0"/>
              </a:rPr>
              <a:t>SPF 15</a:t>
            </a:r>
          </a:p>
          <a:p>
            <a:r>
              <a:rPr lang="en-US" sz="2400" b="1" dirty="0">
                <a:latin typeface="Myriad Pro" panose="020B0503030403020204" charset="0"/>
              </a:rPr>
              <a:t>SPF 30</a:t>
            </a:r>
          </a:p>
          <a:p>
            <a:r>
              <a:rPr lang="en-US" sz="2400" b="1" dirty="0">
                <a:latin typeface="Myriad Pro" panose="020B0503030403020204" charset="0"/>
              </a:rPr>
              <a:t>SPF 50</a:t>
            </a:r>
          </a:p>
          <a:p>
            <a:r>
              <a:rPr lang="en-US" sz="2400" b="1" dirty="0">
                <a:latin typeface="Myriad Pro" panose="020B0503030403020204" charset="0"/>
              </a:rPr>
              <a:t>???????</a:t>
            </a:r>
            <a:endParaRPr lang="en-HK" sz="2400" b="1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4929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/>
      <p:bldP spid="21" grpId="0"/>
      <p:bldP spid="33" grpId="0" animBg="1"/>
      <p:bldP spid="34" grpId="0"/>
      <p:bldP spid="28" grpId="0"/>
      <p:bldP spid="37" grpId="0"/>
      <p:bldP spid="38" grpId="0"/>
      <p:bldP spid="3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637467" y="1930400"/>
            <a:ext cx="2224067" cy="511717"/>
          </a:xfrm>
          <a:prstGeom prst="roundRect">
            <a:avLst/>
          </a:prstGeom>
          <a:solidFill>
            <a:srgbClr val="FDE4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37467" y="305265"/>
            <a:ext cx="10972800" cy="1143000"/>
          </a:xfrm>
        </p:spPr>
        <p:txBody>
          <a:bodyPr>
            <a:normAutofit/>
          </a:bodyPr>
          <a:lstStyle/>
          <a:p>
            <a:r>
              <a:rPr lang="en-HK" dirty="0"/>
              <a:t>Skincare Products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fld id="{0066DCD4-1514-4991-B3C3-8A2323286180}" type="slidenum">
              <a:rPr lang="en-HK" smtClean="0"/>
              <a:t>16</a:t>
            </a:fld>
            <a:endParaRPr lang="en-HK" dirty="0"/>
          </a:p>
        </p:txBody>
      </p:sp>
      <p:sp>
        <p:nvSpPr>
          <p:cNvPr id="5" name="TextBox 4"/>
          <p:cNvSpPr txBox="1"/>
          <p:nvPr/>
        </p:nvSpPr>
        <p:spPr>
          <a:xfrm>
            <a:off x="677334" y="1468735"/>
            <a:ext cx="13536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400" b="1" u="sng" dirty="0">
                <a:latin typeface="Myriad Pro" panose="020B0503030403020204" charset="0"/>
              </a:rPr>
              <a:t>Sun care</a:t>
            </a:r>
          </a:p>
        </p:txBody>
      </p:sp>
      <p:pic>
        <p:nvPicPr>
          <p:cNvPr id="46084" name="Picture 4" descr="Diabetes and Sun Protection - Protecting ski, feet, eyes and medicati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4909" y="1266123"/>
            <a:ext cx="2312353" cy="1387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Rounded Rectangle 22"/>
          <p:cNvSpPr/>
          <p:nvPr/>
        </p:nvSpPr>
        <p:spPr>
          <a:xfrm>
            <a:off x="637466" y="2492170"/>
            <a:ext cx="8909205" cy="2583169"/>
          </a:xfrm>
          <a:prstGeom prst="roundRect">
            <a:avLst/>
          </a:prstGeom>
          <a:solidFill>
            <a:srgbClr val="D3F5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4" name="TextBox 23"/>
          <p:cNvSpPr txBox="1"/>
          <p:nvPr/>
        </p:nvSpPr>
        <p:spPr>
          <a:xfrm>
            <a:off x="745705" y="2653535"/>
            <a:ext cx="870490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TW" sz="2400" b="1" dirty="0">
                <a:solidFill>
                  <a:srgbClr val="C00000"/>
                </a:solidFill>
                <a:latin typeface="Myriad Pro" panose="020B0503030403020204" charset="0"/>
              </a:rPr>
              <a:t>PA and </a:t>
            </a:r>
            <a:r>
              <a:rPr lang="en-US" altLang="zh-TW" sz="2400" b="1" dirty="0">
                <a:solidFill>
                  <a:srgbClr val="7030A0"/>
                </a:solidFill>
                <a:latin typeface="Myriad Pro" panose="020B0503030403020204" charset="0"/>
              </a:rPr>
              <a:t>the amount of sun cream </a:t>
            </a:r>
            <a:r>
              <a:rPr lang="en-US" altLang="zh-TW" sz="2400" b="1" dirty="0">
                <a:solidFill>
                  <a:srgbClr val="C00000"/>
                </a:solidFill>
                <a:latin typeface="Myriad Pro" panose="020B0503030403020204" charset="0"/>
              </a:rPr>
              <a:t>that you need:</a:t>
            </a:r>
            <a:endParaRPr lang="en-US" altLang="zh-TW" sz="2400" dirty="0">
              <a:latin typeface="Myriad Pro" panose="020B0503030403020204" charset="0"/>
            </a:endParaRP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altLang="zh-TW" sz="2000" dirty="0">
                <a:latin typeface="Myriad Pro" panose="020B0503030403020204" charset="0"/>
              </a:rPr>
              <a:t>PA: Protection against </a:t>
            </a:r>
            <a:r>
              <a:rPr lang="en-US" altLang="zh-TW" sz="2000" dirty="0">
                <a:solidFill>
                  <a:srgbClr val="C00000"/>
                </a:solidFill>
                <a:latin typeface="Myriad Pro" panose="020B0503030403020204" charset="0"/>
              </a:rPr>
              <a:t>UVA</a:t>
            </a:r>
            <a:r>
              <a:rPr lang="en-US" altLang="zh-TW" sz="2000" dirty="0">
                <a:latin typeface="Myriad Pro" panose="020B0503030403020204" charset="0"/>
              </a:rPr>
              <a:t> (more “plus” sign, stronger the protection)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altLang="zh-TW" sz="2000" b="1" dirty="0">
              <a:solidFill>
                <a:srgbClr val="7030A0"/>
              </a:solidFill>
              <a:latin typeface="Myriad Pro" panose="020B050303040302020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TW" sz="2000" b="1" dirty="0">
                <a:solidFill>
                  <a:srgbClr val="7030A0"/>
                </a:solidFill>
                <a:latin typeface="Myriad Pro" panose="020B0503030403020204" charset="0"/>
              </a:rPr>
              <a:t>The amount of sun cream</a:t>
            </a:r>
            <a:r>
              <a:rPr lang="en-US" altLang="zh-TW" sz="2000" b="1" dirty="0">
                <a:latin typeface="Myriad Pro" panose="020B0503030403020204" charset="0"/>
              </a:rPr>
              <a:t> that you need: 2 mg/cm</a:t>
            </a:r>
            <a:r>
              <a:rPr lang="en-US" altLang="zh-TW" sz="2000" b="1" baseline="30000" dirty="0">
                <a:latin typeface="Myriad Pro" panose="020B0503030403020204" charset="0"/>
              </a:rPr>
              <a:t>2</a:t>
            </a:r>
            <a:endParaRPr lang="en-US" altLang="zh-TW" sz="2000" b="1" dirty="0">
              <a:latin typeface="Myriad Pro" panose="020B050303040302020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altLang="zh-TW" sz="2000" b="1" dirty="0">
              <a:solidFill>
                <a:srgbClr val="00B050"/>
              </a:solidFill>
              <a:latin typeface="Myriad Pro" panose="020B050303040302020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TW" sz="2000" b="1" dirty="0">
                <a:solidFill>
                  <a:srgbClr val="00B050"/>
                </a:solidFill>
                <a:latin typeface="Myriad Pro" panose="020B0503030403020204" charset="0"/>
              </a:rPr>
              <a:t>Approximately 30 g of sun cream is needed for an average-sized body (Whole body)</a:t>
            </a:r>
            <a:endParaRPr lang="en-US" altLang="zh-TW" sz="2000" b="1" dirty="0">
              <a:solidFill>
                <a:srgbClr val="C00000"/>
              </a:solidFill>
              <a:latin typeface="Myriad Pro" panose="020B050303040302020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45705" y="1959982"/>
            <a:ext cx="23338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>
                <a:latin typeface="Myriad Pro" panose="020B0503030403020204" charset="0"/>
              </a:rPr>
              <a:t>More to know</a:t>
            </a:r>
            <a:endParaRPr lang="en-HK" sz="2400" b="1" i="1" dirty="0">
              <a:latin typeface="Myriad Pro" panose="020B050303040302020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157" y="6550841"/>
            <a:ext cx="3332608" cy="243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565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Rounded Rectangle 84"/>
          <p:cNvSpPr/>
          <p:nvPr/>
        </p:nvSpPr>
        <p:spPr>
          <a:xfrm>
            <a:off x="1731031" y="4290284"/>
            <a:ext cx="1499641" cy="422400"/>
          </a:xfrm>
          <a:prstGeom prst="roundRect">
            <a:avLst/>
          </a:prstGeom>
          <a:solidFill>
            <a:srgbClr val="C6FAD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6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K" sz="3600" dirty="0"/>
              <a:t>Skincare Products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737600" y="5822951"/>
            <a:ext cx="2844800" cy="365125"/>
          </a:xfrm>
          <a:prstGeom prst="rect">
            <a:avLst/>
          </a:prstGeom>
        </p:spPr>
        <p:txBody>
          <a:bodyPr/>
          <a:lstStyle/>
          <a:p>
            <a:fld id="{0066DCD4-1514-4991-B3C3-8A2323286180}" type="slidenum">
              <a:rPr lang="en-HK" sz="1600" smtClean="0"/>
              <a:t>17</a:t>
            </a:fld>
            <a:endParaRPr lang="en-HK" sz="1600" dirty="0"/>
          </a:p>
        </p:txBody>
      </p:sp>
      <p:sp>
        <p:nvSpPr>
          <p:cNvPr id="5" name="TextBox 4"/>
          <p:cNvSpPr txBox="1"/>
          <p:nvPr/>
        </p:nvSpPr>
        <p:spPr>
          <a:xfrm>
            <a:off x="677334" y="1468735"/>
            <a:ext cx="12682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000" b="1" u="sng" dirty="0">
                <a:latin typeface="Myriad Pro" panose="020B0503030403020204" charset="0"/>
              </a:rPr>
              <a:t>Sun care</a:t>
            </a:r>
          </a:p>
        </p:txBody>
      </p:sp>
      <p:pic>
        <p:nvPicPr>
          <p:cNvPr id="46084" name="Picture 4" descr="Diabetes and Sun Protection - Protecting ski, feet, eyes and medicati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2718" y="1108546"/>
            <a:ext cx="2312353" cy="1387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Rounded Rectangle 22"/>
          <p:cNvSpPr/>
          <p:nvPr/>
        </p:nvSpPr>
        <p:spPr>
          <a:xfrm>
            <a:off x="549163" y="2018834"/>
            <a:ext cx="6061391" cy="1768952"/>
          </a:xfrm>
          <a:prstGeom prst="roundRect">
            <a:avLst/>
          </a:prstGeom>
          <a:solidFill>
            <a:srgbClr val="FED6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600"/>
          </a:p>
        </p:txBody>
      </p:sp>
      <p:sp>
        <p:nvSpPr>
          <p:cNvPr id="24" name="TextBox 23"/>
          <p:cNvSpPr txBox="1"/>
          <p:nvPr/>
        </p:nvSpPr>
        <p:spPr>
          <a:xfrm>
            <a:off x="657153" y="2049052"/>
            <a:ext cx="5907291" cy="1769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TW" sz="2000" b="1" dirty="0">
                <a:solidFill>
                  <a:schemeClr val="accent3"/>
                </a:solidFill>
                <a:latin typeface="Myriad Pro" panose="020B0503030403020204" charset="0"/>
              </a:rPr>
              <a:t>UV filters </a:t>
            </a:r>
            <a:r>
              <a:rPr lang="en-US" altLang="zh-TW" sz="2000" b="1" dirty="0">
                <a:latin typeface="Myriad Pro" panose="020B0503030403020204" charset="0"/>
              </a:rPr>
              <a:t>– Physical sunscreens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TW" dirty="0">
                <a:solidFill>
                  <a:schemeClr val="accent2"/>
                </a:solidFill>
                <a:latin typeface="Myriad Pro" panose="020B0503030403020204" charset="0"/>
              </a:rPr>
              <a:t>To scatter and reflect the incoming </a:t>
            </a:r>
            <a:r>
              <a:rPr lang="en-US" altLang="zh-TW" dirty="0">
                <a:solidFill>
                  <a:srgbClr val="FF0000"/>
                </a:solidFill>
                <a:latin typeface="Myriad Pro" panose="020B0503030403020204" charset="0"/>
              </a:rPr>
              <a:t>UVA</a:t>
            </a:r>
            <a:r>
              <a:rPr lang="en-US" altLang="zh-TW" dirty="0">
                <a:solidFill>
                  <a:schemeClr val="accent2"/>
                </a:solidFill>
                <a:latin typeface="Myriad Pro" panose="020B0503030403020204" charset="0"/>
              </a:rPr>
              <a:t> and </a:t>
            </a:r>
            <a:r>
              <a:rPr lang="en-US" altLang="zh-TW" dirty="0">
                <a:solidFill>
                  <a:srgbClr val="0070C0"/>
                </a:solidFill>
                <a:latin typeface="Myriad Pro" panose="020B0503030403020204" charset="0"/>
              </a:rPr>
              <a:t>UVB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TW" dirty="0">
                <a:solidFill>
                  <a:schemeClr val="accent2"/>
                </a:solidFill>
                <a:latin typeface="Myriad Pro" panose="020B0503030403020204" charset="0"/>
              </a:rPr>
              <a:t>E.g. Titanium dioxide (TiO</a:t>
            </a:r>
            <a:r>
              <a:rPr lang="en-US" altLang="zh-TW" baseline="-25000" dirty="0">
                <a:solidFill>
                  <a:schemeClr val="accent2"/>
                </a:solidFill>
                <a:latin typeface="Myriad Pro" panose="020B0503030403020204" charset="0"/>
              </a:rPr>
              <a:t>2</a:t>
            </a:r>
            <a:r>
              <a:rPr lang="en-US" altLang="zh-TW" dirty="0">
                <a:solidFill>
                  <a:schemeClr val="accent2"/>
                </a:solidFill>
                <a:latin typeface="Myriad Pro" panose="020B0503030403020204" charset="0"/>
              </a:rPr>
              <a:t>) and Zinc oxide (</a:t>
            </a:r>
            <a:r>
              <a:rPr lang="en-US" altLang="zh-TW" dirty="0" err="1">
                <a:solidFill>
                  <a:schemeClr val="accent2"/>
                </a:solidFill>
                <a:latin typeface="Myriad Pro" panose="020B0503030403020204" charset="0"/>
              </a:rPr>
              <a:t>ZnO</a:t>
            </a:r>
            <a:r>
              <a:rPr lang="en-US" altLang="zh-TW" dirty="0">
                <a:solidFill>
                  <a:schemeClr val="accent2"/>
                </a:solidFill>
                <a:latin typeface="Myriad Pro" panose="020B0503030403020204" charset="0"/>
              </a:rPr>
              <a:t>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TW" dirty="0">
                <a:solidFill>
                  <a:schemeClr val="accent2"/>
                </a:solidFill>
                <a:latin typeface="Myriad Pro" panose="020B0503030403020204" charset="0"/>
              </a:rPr>
              <a:t>They are insoluble white powder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TW" dirty="0">
                <a:solidFill>
                  <a:schemeClr val="accent2"/>
                </a:solidFill>
                <a:latin typeface="Myriad Pro" panose="020B0503030403020204" charset="0"/>
              </a:rPr>
              <a:t>Only stay in the outermost layer of the skin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TW" dirty="0">
                <a:solidFill>
                  <a:schemeClr val="accent2"/>
                </a:solidFill>
                <a:latin typeface="Myriad Pro" panose="020B0503030403020204" charset="0"/>
              </a:rPr>
              <a:t>Like a mini mirror</a:t>
            </a:r>
          </a:p>
        </p:txBody>
      </p:sp>
      <p:sp>
        <p:nvSpPr>
          <p:cNvPr id="10" name="Rectangle 9"/>
          <p:cNvSpPr/>
          <p:nvPr/>
        </p:nvSpPr>
        <p:spPr>
          <a:xfrm>
            <a:off x="6541129" y="3846527"/>
            <a:ext cx="3711389" cy="11383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600"/>
          </a:p>
        </p:txBody>
      </p:sp>
      <p:sp>
        <p:nvSpPr>
          <p:cNvPr id="11" name="Rounded Rectangle 10"/>
          <p:cNvSpPr/>
          <p:nvPr/>
        </p:nvSpPr>
        <p:spPr>
          <a:xfrm>
            <a:off x="6499895" y="5177970"/>
            <a:ext cx="3786692" cy="1043492"/>
          </a:xfrm>
          <a:prstGeom prst="roundRect">
            <a:avLst/>
          </a:prstGeom>
          <a:solidFill>
            <a:srgbClr val="EBD7AF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600"/>
          </a:p>
        </p:txBody>
      </p:sp>
      <p:sp>
        <p:nvSpPr>
          <p:cNvPr id="12" name="Rounded Rectangle 11"/>
          <p:cNvSpPr/>
          <p:nvPr/>
        </p:nvSpPr>
        <p:spPr>
          <a:xfrm>
            <a:off x="6542927" y="4080563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600"/>
          </a:p>
        </p:txBody>
      </p:sp>
      <p:sp>
        <p:nvSpPr>
          <p:cNvPr id="13" name="Rounded Rectangle 12"/>
          <p:cNvSpPr/>
          <p:nvPr/>
        </p:nvSpPr>
        <p:spPr>
          <a:xfrm>
            <a:off x="7308513" y="4080563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600"/>
          </a:p>
        </p:txBody>
      </p:sp>
      <p:sp>
        <p:nvSpPr>
          <p:cNvPr id="14" name="Rounded Rectangle 13"/>
          <p:cNvSpPr/>
          <p:nvPr/>
        </p:nvSpPr>
        <p:spPr>
          <a:xfrm>
            <a:off x="6663054" y="4428278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600"/>
          </a:p>
        </p:txBody>
      </p:sp>
      <p:sp>
        <p:nvSpPr>
          <p:cNvPr id="15" name="Rounded Rectangle 14"/>
          <p:cNvSpPr/>
          <p:nvPr/>
        </p:nvSpPr>
        <p:spPr>
          <a:xfrm>
            <a:off x="7399055" y="4428277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600"/>
          </a:p>
        </p:txBody>
      </p:sp>
      <p:sp>
        <p:nvSpPr>
          <p:cNvPr id="16" name="Rounded Rectangle 15"/>
          <p:cNvSpPr/>
          <p:nvPr/>
        </p:nvSpPr>
        <p:spPr>
          <a:xfrm>
            <a:off x="6544531" y="4803124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600"/>
          </a:p>
        </p:txBody>
      </p:sp>
      <p:sp>
        <p:nvSpPr>
          <p:cNvPr id="17" name="Rounded Rectangle 16"/>
          <p:cNvSpPr/>
          <p:nvPr/>
        </p:nvSpPr>
        <p:spPr>
          <a:xfrm>
            <a:off x="7308513" y="4803123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600"/>
          </a:p>
        </p:txBody>
      </p:sp>
      <p:sp>
        <p:nvSpPr>
          <p:cNvPr id="18" name="Rounded Rectangle 17"/>
          <p:cNvSpPr/>
          <p:nvPr/>
        </p:nvSpPr>
        <p:spPr>
          <a:xfrm>
            <a:off x="8075891" y="4080563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600"/>
          </a:p>
        </p:txBody>
      </p:sp>
      <p:sp>
        <p:nvSpPr>
          <p:cNvPr id="19" name="Rounded Rectangle 18"/>
          <p:cNvSpPr/>
          <p:nvPr/>
        </p:nvSpPr>
        <p:spPr>
          <a:xfrm>
            <a:off x="8843269" y="4080563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600"/>
          </a:p>
        </p:txBody>
      </p:sp>
      <p:sp>
        <p:nvSpPr>
          <p:cNvPr id="20" name="Rounded Rectangle 19"/>
          <p:cNvSpPr/>
          <p:nvPr/>
        </p:nvSpPr>
        <p:spPr>
          <a:xfrm>
            <a:off x="9610647" y="4080563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600"/>
          </a:p>
        </p:txBody>
      </p:sp>
      <p:sp>
        <p:nvSpPr>
          <p:cNvPr id="21" name="Rounded Rectangle 20"/>
          <p:cNvSpPr/>
          <p:nvPr/>
        </p:nvSpPr>
        <p:spPr>
          <a:xfrm>
            <a:off x="8135057" y="4428278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600"/>
          </a:p>
        </p:txBody>
      </p:sp>
      <p:sp>
        <p:nvSpPr>
          <p:cNvPr id="22" name="Rounded Rectangle 21"/>
          <p:cNvSpPr/>
          <p:nvPr/>
        </p:nvSpPr>
        <p:spPr>
          <a:xfrm>
            <a:off x="8871058" y="4428277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600"/>
          </a:p>
        </p:txBody>
      </p:sp>
      <p:sp>
        <p:nvSpPr>
          <p:cNvPr id="25" name="Rounded Rectangle 24"/>
          <p:cNvSpPr/>
          <p:nvPr/>
        </p:nvSpPr>
        <p:spPr>
          <a:xfrm>
            <a:off x="9607059" y="4426721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600"/>
          </a:p>
        </p:txBody>
      </p:sp>
      <p:sp>
        <p:nvSpPr>
          <p:cNvPr id="26" name="Rounded Rectangle 25"/>
          <p:cNvSpPr/>
          <p:nvPr/>
        </p:nvSpPr>
        <p:spPr>
          <a:xfrm>
            <a:off x="8075891" y="4790377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600"/>
          </a:p>
        </p:txBody>
      </p:sp>
      <p:sp>
        <p:nvSpPr>
          <p:cNvPr id="27" name="Rounded Rectangle 26"/>
          <p:cNvSpPr/>
          <p:nvPr/>
        </p:nvSpPr>
        <p:spPr>
          <a:xfrm>
            <a:off x="8843269" y="4790377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600"/>
          </a:p>
        </p:txBody>
      </p:sp>
      <p:sp>
        <p:nvSpPr>
          <p:cNvPr id="28" name="Rounded Rectangle 27"/>
          <p:cNvSpPr/>
          <p:nvPr/>
        </p:nvSpPr>
        <p:spPr>
          <a:xfrm>
            <a:off x="9610647" y="4790377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600"/>
          </a:p>
        </p:txBody>
      </p:sp>
      <p:sp>
        <p:nvSpPr>
          <p:cNvPr id="29" name="Rounded Rectangle 28"/>
          <p:cNvSpPr/>
          <p:nvPr/>
        </p:nvSpPr>
        <p:spPr>
          <a:xfrm>
            <a:off x="6593505" y="5252012"/>
            <a:ext cx="598654" cy="193828"/>
          </a:xfrm>
          <a:prstGeom prst="roundRect">
            <a:avLst/>
          </a:prstGeom>
          <a:solidFill>
            <a:srgbClr val="EFB5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600"/>
          </a:p>
        </p:txBody>
      </p:sp>
      <p:sp>
        <p:nvSpPr>
          <p:cNvPr id="30" name="Rounded Rectangle 29"/>
          <p:cNvSpPr/>
          <p:nvPr/>
        </p:nvSpPr>
        <p:spPr>
          <a:xfrm>
            <a:off x="7312286" y="5252012"/>
            <a:ext cx="598654" cy="193828"/>
          </a:xfrm>
          <a:prstGeom prst="roundRect">
            <a:avLst/>
          </a:prstGeom>
          <a:solidFill>
            <a:srgbClr val="EFB5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600"/>
          </a:p>
        </p:txBody>
      </p:sp>
      <p:sp>
        <p:nvSpPr>
          <p:cNvPr id="31" name="Rounded Rectangle 30"/>
          <p:cNvSpPr/>
          <p:nvPr/>
        </p:nvSpPr>
        <p:spPr>
          <a:xfrm>
            <a:off x="8079664" y="5252012"/>
            <a:ext cx="598654" cy="193828"/>
          </a:xfrm>
          <a:prstGeom prst="roundRect">
            <a:avLst/>
          </a:prstGeom>
          <a:solidFill>
            <a:srgbClr val="EFB5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600"/>
          </a:p>
        </p:txBody>
      </p:sp>
      <p:sp>
        <p:nvSpPr>
          <p:cNvPr id="32" name="Rounded Rectangle 31"/>
          <p:cNvSpPr/>
          <p:nvPr/>
        </p:nvSpPr>
        <p:spPr>
          <a:xfrm>
            <a:off x="8843083" y="5252012"/>
            <a:ext cx="598654" cy="193828"/>
          </a:xfrm>
          <a:prstGeom prst="roundRect">
            <a:avLst/>
          </a:prstGeom>
          <a:solidFill>
            <a:srgbClr val="EFB5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600"/>
          </a:p>
        </p:txBody>
      </p:sp>
      <p:sp>
        <p:nvSpPr>
          <p:cNvPr id="33" name="Rounded Rectangle 32"/>
          <p:cNvSpPr/>
          <p:nvPr/>
        </p:nvSpPr>
        <p:spPr>
          <a:xfrm>
            <a:off x="9550765" y="5252012"/>
            <a:ext cx="598654" cy="193828"/>
          </a:xfrm>
          <a:prstGeom prst="roundRect">
            <a:avLst/>
          </a:prstGeom>
          <a:solidFill>
            <a:srgbClr val="EFB5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600"/>
          </a:p>
        </p:txBody>
      </p:sp>
      <p:sp>
        <p:nvSpPr>
          <p:cNvPr id="34" name="Rounded Rectangle 33"/>
          <p:cNvSpPr/>
          <p:nvPr/>
        </p:nvSpPr>
        <p:spPr>
          <a:xfrm>
            <a:off x="9536228" y="5525683"/>
            <a:ext cx="673258" cy="249063"/>
          </a:xfrm>
          <a:prstGeom prst="roundRect">
            <a:avLst/>
          </a:prstGeom>
          <a:solidFill>
            <a:srgbClr val="F591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600"/>
          </a:p>
        </p:txBody>
      </p:sp>
      <p:sp>
        <p:nvSpPr>
          <p:cNvPr id="35" name="Oval 34"/>
          <p:cNvSpPr/>
          <p:nvPr/>
        </p:nvSpPr>
        <p:spPr>
          <a:xfrm>
            <a:off x="9791735" y="5564739"/>
            <a:ext cx="164955" cy="142218"/>
          </a:xfrm>
          <a:prstGeom prst="ellipse">
            <a:avLst/>
          </a:prstGeom>
          <a:solidFill>
            <a:srgbClr val="FDCF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600"/>
          </a:p>
        </p:txBody>
      </p:sp>
      <p:sp>
        <p:nvSpPr>
          <p:cNvPr id="36" name="Rounded Rectangle 35"/>
          <p:cNvSpPr/>
          <p:nvPr/>
        </p:nvSpPr>
        <p:spPr>
          <a:xfrm>
            <a:off x="8799460" y="5526093"/>
            <a:ext cx="673258" cy="249063"/>
          </a:xfrm>
          <a:prstGeom prst="roundRect">
            <a:avLst/>
          </a:prstGeom>
          <a:solidFill>
            <a:srgbClr val="F591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600"/>
          </a:p>
        </p:txBody>
      </p:sp>
      <p:sp>
        <p:nvSpPr>
          <p:cNvPr id="37" name="Oval 36"/>
          <p:cNvSpPr/>
          <p:nvPr/>
        </p:nvSpPr>
        <p:spPr>
          <a:xfrm>
            <a:off x="9054967" y="5565149"/>
            <a:ext cx="164955" cy="142218"/>
          </a:xfrm>
          <a:prstGeom prst="ellipse">
            <a:avLst/>
          </a:prstGeom>
          <a:solidFill>
            <a:srgbClr val="FDCF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600"/>
          </a:p>
        </p:txBody>
      </p:sp>
      <p:sp>
        <p:nvSpPr>
          <p:cNvPr id="38" name="Rounded Rectangle 37"/>
          <p:cNvSpPr/>
          <p:nvPr/>
        </p:nvSpPr>
        <p:spPr>
          <a:xfrm>
            <a:off x="8051948" y="5537603"/>
            <a:ext cx="673258" cy="249063"/>
          </a:xfrm>
          <a:prstGeom prst="roundRect">
            <a:avLst/>
          </a:prstGeom>
          <a:solidFill>
            <a:srgbClr val="F591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600"/>
          </a:p>
        </p:txBody>
      </p:sp>
      <p:sp>
        <p:nvSpPr>
          <p:cNvPr id="39" name="Oval 38"/>
          <p:cNvSpPr/>
          <p:nvPr/>
        </p:nvSpPr>
        <p:spPr>
          <a:xfrm>
            <a:off x="8307455" y="5576659"/>
            <a:ext cx="164955" cy="142218"/>
          </a:xfrm>
          <a:prstGeom prst="ellipse">
            <a:avLst/>
          </a:prstGeom>
          <a:solidFill>
            <a:srgbClr val="FDCF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600"/>
          </a:p>
        </p:txBody>
      </p:sp>
      <p:sp>
        <p:nvSpPr>
          <p:cNvPr id="40" name="Rounded Rectangle 39"/>
          <p:cNvSpPr/>
          <p:nvPr/>
        </p:nvSpPr>
        <p:spPr>
          <a:xfrm>
            <a:off x="7304346" y="5525683"/>
            <a:ext cx="673258" cy="249063"/>
          </a:xfrm>
          <a:prstGeom prst="roundRect">
            <a:avLst/>
          </a:prstGeom>
          <a:solidFill>
            <a:srgbClr val="F591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600"/>
          </a:p>
        </p:txBody>
      </p:sp>
      <p:sp>
        <p:nvSpPr>
          <p:cNvPr id="41" name="Oval 40"/>
          <p:cNvSpPr/>
          <p:nvPr/>
        </p:nvSpPr>
        <p:spPr>
          <a:xfrm>
            <a:off x="7559853" y="5564739"/>
            <a:ext cx="164955" cy="142218"/>
          </a:xfrm>
          <a:prstGeom prst="ellipse">
            <a:avLst/>
          </a:prstGeom>
          <a:solidFill>
            <a:srgbClr val="FDCF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600"/>
          </a:p>
        </p:txBody>
      </p:sp>
      <p:sp>
        <p:nvSpPr>
          <p:cNvPr id="42" name="Rounded Rectangle 41"/>
          <p:cNvSpPr/>
          <p:nvPr/>
        </p:nvSpPr>
        <p:spPr>
          <a:xfrm>
            <a:off x="6568567" y="5530687"/>
            <a:ext cx="673258" cy="249063"/>
          </a:xfrm>
          <a:prstGeom prst="roundRect">
            <a:avLst/>
          </a:prstGeom>
          <a:solidFill>
            <a:srgbClr val="F591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600"/>
          </a:p>
        </p:txBody>
      </p:sp>
      <p:sp>
        <p:nvSpPr>
          <p:cNvPr id="43" name="Oval 42"/>
          <p:cNvSpPr/>
          <p:nvPr/>
        </p:nvSpPr>
        <p:spPr>
          <a:xfrm>
            <a:off x="6824074" y="5569743"/>
            <a:ext cx="164955" cy="142218"/>
          </a:xfrm>
          <a:prstGeom prst="ellipse">
            <a:avLst/>
          </a:prstGeom>
          <a:solidFill>
            <a:srgbClr val="FDCF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600"/>
          </a:p>
        </p:txBody>
      </p:sp>
      <p:sp>
        <p:nvSpPr>
          <p:cNvPr id="44" name="Rounded Rectangle 43"/>
          <p:cNvSpPr/>
          <p:nvPr/>
        </p:nvSpPr>
        <p:spPr>
          <a:xfrm>
            <a:off x="9536228" y="5871813"/>
            <a:ext cx="673258" cy="249063"/>
          </a:xfrm>
          <a:prstGeom prst="roundRect">
            <a:avLst/>
          </a:prstGeom>
          <a:solidFill>
            <a:srgbClr val="F591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600"/>
          </a:p>
        </p:txBody>
      </p:sp>
      <p:sp>
        <p:nvSpPr>
          <p:cNvPr id="45" name="Oval 44"/>
          <p:cNvSpPr/>
          <p:nvPr/>
        </p:nvSpPr>
        <p:spPr>
          <a:xfrm>
            <a:off x="9791735" y="5910869"/>
            <a:ext cx="164955" cy="142218"/>
          </a:xfrm>
          <a:prstGeom prst="ellipse">
            <a:avLst/>
          </a:prstGeom>
          <a:solidFill>
            <a:srgbClr val="FDCF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600"/>
          </a:p>
        </p:txBody>
      </p:sp>
      <p:sp>
        <p:nvSpPr>
          <p:cNvPr id="46" name="Rounded Rectangle 45"/>
          <p:cNvSpPr/>
          <p:nvPr/>
        </p:nvSpPr>
        <p:spPr>
          <a:xfrm>
            <a:off x="8799460" y="5872223"/>
            <a:ext cx="673258" cy="249063"/>
          </a:xfrm>
          <a:prstGeom prst="roundRect">
            <a:avLst/>
          </a:prstGeom>
          <a:solidFill>
            <a:srgbClr val="F591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600"/>
          </a:p>
        </p:txBody>
      </p:sp>
      <p:sp>
        <p:nvSpPr>
          <p:cNvPr id="47" name="Oval 46"/>
          <p:cNvSpPr/>
          <p:nvPr/>
        </p:nvSpPr>
        <p:spPr>
          <a:xfrm>
            <a:off x="9054967" y="5911279"/>
            <a:ext cx="164955" cy="142218"/>
          </a:xfrm>
          <a:prstGeom prst="ellipse">
            <a:avLst/>
          </a:prstGeom>
          <a:solidFill>
            <a:srgbClr val="FDCF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600"/>
          </a:p>
        </p:txBody>
      </p:sp>
      <p:sp>
        <p:nvSpPr>
          <p:cNvPr id="48" name="Rounded Rectangle 47"/>
          <p:cNvSpPr/>
          <p:nvPr/>
        </p:nvSpPr>
        <p:spPr>
          <a:xfrm>
            <a:off x="8051948" y="5883733"/>
            <a:ext cx="673258" cy="249063"/>
          </a:xfrm>
          <a:prstGeom prst="roundRect">
            <a:avLst/>
          </a:prstGeom>
          <a:solidFill>
            <a:srgbClr val="F591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600"/>
          </a:p>
        </p:txBody>
      </p:sp>
      <p:sp>
        <p:nvSpPr>
          <p:cNvPr id="49" name="Oval 48"/>
          <p:cNvSpPr/>
          <p:nvPr/>
        </p:nvSpPr>
        <p:spPr>
          <a:xfrm>
            <a:off x="8307455" y="5922789"/>
            <a:ext cx="164955" cy="142218"/>
          </a:xfrm>
          <a:prstGeom prst="ellipse">
            <a:avLst/>
          </a:prstGeom>
          <a:solidFill>
            <a:srgbClr val="FDCF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600"/>
          </a:p>
        </p:txBody>
      </p:sp>
      <p:sp>
        <p:nvSpPr>
          <p:cNvPr id="50" name="Rounded Rectangle 49"/>
          <p:cNvSpPr/>
          <p:nvPr/>
        </p:nvSpPr>
        <p:spPr>
          <a:xfrm>
            <a:off x="7304346" y="5871813"/>
            <a:ext cx="673258" cy="249063"/>
          </a:xfrm>
          <a:prstGeom prst="roundRect">
            <a:avLst/>
          </a:prstGeom>
          <a:solidFill>
            <a:srgbClr val="F591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600"/>
          </a:p>
        </p:txBody>
      </p:sp>
      <p:sp>
        <p:nvSpPr>
          <p:cNvPr id="51" name="Oval 50"/>
          <p:cNvSpPr/>
          <p:nvPr/>
        </p:nvSpPr>
        <p:spPr>
          <a:xfrm>
            <a:off x="7559853" y="5910869"/>
            <a:ext cx="164955" cy="142218"/>
          </a:xfrm>
          <a:prstGeom prst="ellipse">
            <a:avLst/>
          </a:prstGeom>
          <a:solidFill>
            <a:srgbClr val="FDCF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600"/>
          </a:p>
        </p:txBody>
      </p:sp>
      <p:sp>
        <p:nvSpPr>
          <p:cNvPr id="52" name="Rounded Rectangle 51"/>
          <p:cNvSpPr/>
          <p:nvPr/>
        </p:nvSpPr>
        <p:spPr>
          <a:xfrm>
            <a:off x="6568567" y="5876817"/>
            <a:ext cx="673258" cy="249063"/>
          </a:xfrm>
          <a:prstGeom prst="roundRect">
            <a:avLst/>
          </a:prstGeom>
          <a:solidFill>
            <a:srgbClr val="F591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600"/>
          </a:p>
        </p:txBody>
      </p:sp>
      <p:sp>
        <p:nvSpPr>
          <p:cNvPr id="53" name="Oval 52"/>
          <p:cNvSpPr/>
          <p:nvPr/>
        </p:nvSpPr>
        <p:spPr>
          <a:xfrm>
            <a:off x="6824074" y="5915873"/>
            <a:ext cx="164955" cy="142218"/>
          </a:xfrm>
          <a:prstGeom prst="ellipse">
            <a:avLst/>
          </a:prstGeom>
          <a:solidFill>
            <a:srgbClr val="FDCF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600"/>
          </a:p>
        </p:txBody>
      </p:sp>
      <p:sp>
        <p:nvSpPr>
          <p:cNvPr id="56" name="TextBox 55"/>
          <p:cNvSpPr txBox="1"/>
          <p:nvPr/>
        </p:nvSpPr>
        <p:spPr>
          <a:xfrm>
            <a:off x="10316129" y="3703434"/>
            <a:ext cx="14013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Myriad Pro" panose="020B0503030403020204" charset="0"/>
              </a:rPr>
              <a:t>Sebum barrier</a:t>
            </a:r>
            <a:endParaRPr lang="en-HK" sz="1400" b="1" dirty="0">
              <a:latin typeface="Myriad Pro" panose="020B050303040302020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0402704" y="5177970"/>
            <a:ext cx="12186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Myriad Pro" panose="020B0503030403020204" charset="0"/>
              </a:rPr>
              <a:t>Middle layer</a:t>
            </a:r>
            <a:endParaRPr lang="en-HK" sz="1400" b="1" dirty="0">
              <a:latin typeface="Myriad Pro" panose="020B050303040302020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0479102" y="5564434"/>
            <a:ext cx="11673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Myriad Pro" panose="020B0503030403020204" charset="0"/>
              </a:rPr>
              <a:t>Malpighian </a:t>
            </a:r>
          </a:p>
          <a:p>
            <a:pPr algn="ctr"/>
            <a:r>
              <a:rPr lang="en-US" sz="1400" b="1" dirty="0">
                <a:latin typeface="Myriad Pro" panose="020B0503030403020204" charset="0"/>
              </a:rPr>
              <a:t>layer</a:t>
            </a:r>
            <a:endParaRPr lang="en-HK" sz="1400" b="1" dirty="0">
              <a:latin typeface="Myriad Pro" panose="020B050303040302020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0297866" y="4179284"/>
            <a:ext cx="14382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err="1">
                <a:latin typeface="Myriad Pro" panose="020B0503030403020204" charset="0"/>
              </a:rPr>
              <a:t>Cornified</a:t>
            </a:r>
            <a:r>
              <a:rPr lang="en-US" sz="1400" b="1" dirty="0">
                <a:latin typeface="Myriad Pro" panose="020B0503030403020204" charset="0"/>
              </a:rPr>
              <a:t> layer</a:t>
            </a:r>
            <a:endParaRPr lang="en-HK" sz="1400" b="1" dirty="0">
              <a:latin typeface="Myriad Pro" panose="020B0503030403020204" charset="0"/>
            </a:endParaRPr>
          </a:p>
        </p:txBody>
      </p:sp>
      <p:sp>
        <p:nvSpPr>
          <p:cNvPr id="6" name="Hexagon 5"/>
          <p:cNvSpPr/>
          <p:nvPr/>
        </p:nvSpPr>
        <p:spPr>
          <a:xfrm>
            <a:off x="8242633" y="3587217"/>
            <a:ext cx="430305" cy="215624"/>
          </a:xfrm>
          <a:prstGeom prst="hexagon">
            <a:avLst/>
          </a:prstGeom>
          <a:solidFill>
            <a:srgbClr val="D3F5FD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600"/>
          </a:p>
        </p:txBody>
      </p:sp>
      <p:sp>
        <p:nvSpPr>
          <p:cNvPr id="63" name="Hexagon 62"/>
          <p:cNvSpPr/>
          <p:nvPr/>
        </p:nvSpPr>
        <p:spPr>
          <a:xfrm>
            <a:off x="7188386" y="3662042"/>
            <a:ext cx="430305" cy="215624"/>
          </a:xfrm>
          <a:prstGeom prst="hexagon">
            <a:avLst/>
          </a:prstGeom>
          <a:solidFill>
            <a:srgbClr val="D3F5FD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600"/>
          </a:p>
        </p:txBody>
      </p:sp>
      <p:sp>
        <p:nvSpPr>
          <p:cNvPr id="65" name="Hexagon 64"/>
          <p:cNvSpPr/>
          <p:nvPr/>
        </p:nvSpPr>
        <p:spPr>
          <a:xfrm>
            <a:off x="9378564" y="3761414"/>
            <a:ext cx="430305" cy="215624"/>
          </a:xfrm>
          <a:prstGeom prst="hexagon">
            <a:avLst/>
          </a:prstGeom>
          <a:solidFill>
            <a:srgbClr val="D3F5FD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600"/>
          </a:p>
        </p:txBody>
      </p:sp>
      <p:cxnSp>
        <p:nvCxnSpPr>
          <p:cNvPr id="67" name="Straight Arrow Connector 66"/>
          <p:cNvCxnSpPr/>
          <p:nvPr/>
        </p:nvCxnSpPr>
        <p:spPr>
          <a:xfrm flipH="1">
            <a:off x="9607059" y="1779494"/>
            <a:ext cx="1537863" cy="198192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/>
          <p:nvPr/>
        </p:nvCxnSpPr>
        <p:spPr>
          <a:xfrm flipH="1">
            <a:off x="8505071" y="1678908"/>
            <a:ext cx="2415120" cy="197898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/>
          <p:nvPr/>
        </p:nvCxnSpPr>
        <p:spPr>
          <a:xfrm flipH="1">
            <a:off x="7411822" y="1611119"/>
            <a:ext cx="3508369" cy="2152236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/>
          <p:nvPr/>
        </p:nvCxnSpPr>
        <p:spPr>
          <a:xfrm flipH="1">
            <a:off x="8483593" y="1749397"/>
            <a:ext cx="2500210" cy="252816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/>
          <p:nvPr/>
        </p:nvCxnSpPr>
        <p:spPr>
          <a:xfrm flipH="1" flipV="1">
            <a:off x="6948829" y="3184957"/>
            <a:ext cx="482321" cy="522145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/>
          <p:cNvCxnSpPr/>
          <p:nvPr/>
        </p:nvCxnSpPr>
        <p:spPr>
          <a:xfrm flipV="1">
            <a:off x="7436677" y="3071206"/>
            <a:ext cx="9376" cy="672722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Arrow Connector 79"/>
          <p:cNvCxnSpPr/>
          <p:nvPr/>
        </p:nvCxnSpPr>
        <p:spPr>
          <a:xfrm flipH="1" flipV="1">
            <a:off x="8019158" y="3143207"/>
            <a:ext cx="482321" cy="522145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/>
          <p:nvPr/>
        </p:nvCxnSpPr>
        <p:spPr>
          <a:xfrm flipH="1" flipV="1">
            <a:off x="9113999" y="3229790"/>
            <a:ext cx="482321" cy="522145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>
            <a:stCxn id="84" idx="3"/>
            <a:endCxn id="63" idx="2"/>
          </p:cNvCxnSpPr>
          <p:nvPr/>
        </p:nvCxnSpPr>
        <p:spPr>
          <a:xfrm flipV="1">
            <a:off x="3230672" y="3877666"/>
            <a:ext cx="4011620" cy="612673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Rectangle 83"/>
          <p:cNvSpPr/>
          <p:nvPr/>
        </p:nvSpPr>
        <p:spPr>
          <a:xfrm>
            <a:off x="1731031" y="4290284"/>
            <a:ext cx="14709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b="1" dirty="0">
                <a:latin typeface="Myriad Pro" panose="020B0503030403020204" charset="0"/>
              </a:rPr>
              <a:t>TiO</a:t>
            </a:r>
            <a:r>
              <a:rPr lang="en-US" altLang="zh-TW" b="1" baseline="-25000" dirty="0">
                <a:latin typeface="Myriad Pro" panose="020B0503030403020204" charset="0"/>
              </a:rPr>
              <a:t>2</a:t>
            </a:r>
            <a:r>
              <a:rPr lang="en-US" altLang="zh-TW" b="1" dirty="0">
                <a:latin typeface="Myriad Pro" panose="020B0503030403020204" charset="0"/>
              </a:rPr>
              <a:t> or </a:t>
            </a:r>
            <a:r>
              <a:rPr lang="en-US" altLang="zh-TW" b="1" dirty="0" err="1">
                <a:latin typeface="Myriad Pro" panose="020B0503030403020204" charset="0"/>
              </a:rPr>
              <a:t>ZnO</a:t>
            </a:r>
            <a:endParaRPr lang="en-HK" b="1" dirty="0"/>
          </a:p>
        </p:txBody>
      </p:sp>
      <p:sp>
        <p:nvSpPr>
          <p:cNvPr id="87" name="TextBox 86"/>
          <p:cNvSpPr txBox="1"/>
          <p:nvPr/>
        </p:nvSpPr>
        <p:spPr>
          <a:xfrm>
            <a:off x="790854" y="4771425"/>
            <a:ext cx="3642023" cy="5847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accent2"/>
                </a:solidFill>
                <a:latin typeface="Myriad Pro" panose="020B0503030403020204" charset="0"/>
              </a:rPr>
              <a:t>To reduce the amount of UV (sunlight)</a:t>
            </a:r>
          </a:p>
          <a:p>
            <a:pPr algn="ctr"/>
            <a:r>
              <a:rPr lang="en-US" sz="1600" dirty="0">
                <a:solidFill>
                  <a:schemeClr val="accent2"/>
                </a:solidFill>
                <a:latin typeface="Myriad Pro" panose="020B0503030403020204" charset="0"/>
              </a:rPr>
              <a:t>penetrating the skin surface</a:t>
            </a:r>
            <a:endParaRPr lang="en-HK" sz="1600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00176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567559" y="2024878"/>
            <a:ext cx="10972800" cy="4525963"/>
          </a:xfrm>
        </p:spPr>
        <p:txBody>
          <a:bodyPr>
            <a:normAutofit/>
          </a:bodyPr>
          <a:lstStyle/>
          <a:p>
            <a:pPr lvl="0"/>
            <a:r>
              <a:rPr lang="en-GB" sz="2800" b="1" dirty="0"/>
              <a:t>14 ml of base oil (e.g. Hazelnut oil, olive oil, jojoba oil </a:t>
            </a:r>
            <a:r>
              <a:rPr lang="en-GB" sz="2800" b="1" dirty="0" err="1"/>
              <a:t>etc</a:t>
            </a:r>
            <a:r>
              <a:rPr lang="en-GB" sz="2800" b="1" dirty="0"/>
              <a:t>)</a:t>
            </a:r>
            <a:endParaRPr lang="en-US" sz="2800" b="1" dirty="0"/>
          </a:p>
          <a:p>
            <a:pPr lvl="0"/>
            <a:r>
              <a:rPr lang="en-GB" sz="2800" b="1" dirty="0"/>
              <a:t>40 ml of rose floral water</a:t>
            </a:r>
            <a:endParaRPr lang="en-US" sz="2800" b="1" dirty="0"/>
          </a:p>
          <a:p>
            <a:pPr lvl="0"/>
            <a:r>
              <a:rPr lang="en-GB" sz="2800" b="1" dirty="0"/>
              <a:t>1 g of titanium dioxide, TiO</a:t>
            </a:r>
            <a:r>
              <a:rPr lang="en-GB" sz="2800" b="1" baseline="-25000" dirty="0"/>
              <a:t>2</a:t>
            </a:r>
            <a:endParaRPr lang="en-US" sz="2800" b="1" dirty="0"/>
          </a:p>
          <a:p>
            <a:pPr lvl="0"/>
            <a:r>
              <a:rPr lang="en-GB" sz="2800" b="1" dirty="0"/>
              <a:t>2 g of BB cream pigment</a:t>
            </a:r>
            <a:endParaRPr lang="en-US" sz="2800" b="1" dirty="0"/>
          </a:p>
          <a:p>
            <a:pPr lvl="0"/>
            <a:r>
              <a:rPr lang="en-GB" sz="2800" b="1" dirty="0"/>
              <a:t>0.2 ml of 2-phenoxyethanol</a:t>
            </a:r>
            <a:endParaRPr lang="en-US" sz="2800" b="1" dirty="0"/>
          </a:p>
          <a:p>
            <a:pPr lvl="0"/>
            <a:r>
              <a:rPr lang="en-GB" sz="2800" b="1" dirty="0"/>
              <a:t>2 ml of emulsifying polymer (Cold process)</a:t>
            </a:r>
            <a:endParaRPr lang="en-US" sz="2800" b="1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67559" y="280850"/>
            <a:ext cx="10972800" cy="1143000"/>
          </a:xfrm>
        </p:spPr>
        <p:txBody>
          <a:bodyPr>
            <a:normAutofit/>
          </a:bodyPr>
          <a:lstStyle/>
          <a:p>
            <a:r>
              <a:rPr lang="en-US" dirty="0"/>
              <a:t>DIY Sunscreen BB Cream</a:t>
            </a:r>
            <a:endParaRPr lang="en-H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fld id="{0066DCD4-1514-4991-B3C3-8A2323286180}" type="slidenum">
              <a:rPr lang="en-HK" smtClean="0"/>
              <a:t>18</a:t>
            </a:fld>
            <a:endParaRPr lang="en-HK" dirty="0"/>
          </a:p>
        </p:txBody>
      </p:sp>
      <p:sp>
        <p:nvSpPr>
          <p:cNvPr id="5" name="TextBox 4"/>
          <p:cNvSpPr txBox="1"/>
          <p:nvPr/>
        </p:nvSpPr>
        <p:spPr>
          <a:xfrm>
            <a:off x="677334" y="1412090"/>
            <a:ext cx="18442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latin typeface="Myriad Pro" panose="020B0503030403020204" charset="0"/>
              </a:rPr>
              <a:t>Ingredients:</a:t>
            </a:r>
            <a:endParaRPr lang="en-HK" sz="2400" b="1" u="sng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1037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677334" y="2024878"/>
            <a:ext cx="10972800" cy="4525963"/>
          </a:xfrm>
        </p:spPr>
        <p:txBody>
          <a:bodyPr>
            <a:noAutofit/>
          </a:bodyPr>
          <a:lstStyle/>
          <a:p>
            <a:pPr lvl="0"/>
            <a:r>
              <a:rPr lang="en-US" sz="2000" dirty="0"/>
              <a:t>Add </a:t>
            </a:r>
            <a:r>
              <a:rPr lang="en-US" sz="2000" b="1" dirty="0">
                <a:solidFill>
                  <a:srgbClr val="FF0000"/>
                </a:solidFill>
              </a:rPr>
              <a:t>1 g</a:t>
            </a:r>
            <a:r>
              <a:rPr lang="en-US" sz="2000" b="1" dirty="0"/>
              <a:t> of </a:t>
            </a:r>
            <a:r>
              <a:rPr lang="en-US" sz="2000" b="1" dirty="0">
                <a:solidFill>
                  <a:srgbClr val="FF0000"/>
                </a:solidFill>
              </a:rPr>
              <a:t>BB cream pigment </a:t>
            </a:r>
            <a:r>
              <a:rPr lang="en-US" sz="2000" dirty="0"/>
              <a:t>and </a:t>
            </a:r>
            <a:r>
              <a:rPr lang="en-US" sz="2000" b="1" dirty="0">
                <a:solidFill>
                  <a:srgbClr val="7030A0"/>
                </a:solidFill>
              </a:rPr>
              <a:t>0.5 g</a:t>
            </a:r>
            <a:r>
              <a:rPr lang="en-US" sz="2000" b="1" dirty="0"/>
              <a:t> of </a:t>
            </a:r>
            <a:r>
              <a:rPr lang="en-US" sz="2000" b="1" dirty="0">
                <a:solidFill>
                  <a:srgbClr val="7030A0"/>
                </a:solidFill>
              </a:rPr>
              <a:t>titanium dioxide</a:t>
            </a:r>
            <a:r>
              <a:rPr lang="en-US" sz="2000" b="1" dirty="0"/>
              <a:t> </a:t>
            </a:r>
            <a:r>
              <a:rPr lang="en-US" sz="2000" dirty="0"/>
              <a:t>to a beaker and mix it well.</a:t>
            </a:r>
          </a:p>
          <a:p>
            <a:pPr lvl="0"/>
            <a:r>
              <a:rPr lang="en-US" sz="2000" dirty="0"/>
              <a:t>Add </a:t>
            </a:r>
            <a:r>
              <a:rPr lang="en-US" sz="2000" b="1" dirty="0">
                <a:solidFill>
                  <a:srgbClr val="C00000"/>
                </a:solidFill>
              </a:rPr>
              <a:t>6 g of base oil </a:t>
            </a:r>
            <a:r>
              <a:rPr lang="en-US" sz="2000" dirty="0"/>
              <a:t>to the beaker and mix it with the powder thoroughly</a:t>
            </a:r>
          </a:p>
          <a:p>
            <a:pPr lvl="0"/>
            <a:r>
              <a:rPr lang="en-US" sz="2000" dirty="0"/>
              <a:t>On the other hand, add </a:t>
            </a:r>
            <a:r>
              <a:rPr lang="en-US" sz="2000" b="1" dirty="0">
                <a:solidFill>
                  <a:srgbClr val="0070C0"/>
                </a:solidFill>
              </a:rPr>
              <a:t>20 ml of rose floral water </a:t>
            </a:r>
            <a:r>
              <a:rPr lang="en-US" sz="2000" dirty="0"/>
              <a:t>and </a:t>
            </a: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0.1 ml of 2-phenoxyethanol</a:t>
            </a:r>
            <a:r>
              <a:rPr lang="en-US" sz="2000" dirty="0"/>
              <a:t> to a large cent. tube.</a:t>
            </a:r>
          </a:p>
          <a:p>
            <a:pPr lvl="0"/>
            <a:r>
              <a:rPr lang="en-US" sz="2000" dirty="0"/>
              <a:t>Transfer all the floral water mixture to the beaker with oil.</a:t>
            </a:r>
          </a:p>
          <a:p>
            <a:pPr lvl="0"/>
            <a:r>
              <a:rPr lang="en-US" sz="2000" dirty="0"/>
              <a:t>During the addition of floral water mixture, keep stirring vigorously.</a:t>
            </a:r>
          </a:p>
          <a:p>
            <a:pPr lvl="0"/>
            <a:r>
              <a:rPr lang="en-US" sz="2000" dirty="0"/>
              <a:t>At the same time, </a:t>
            </a:r>
            <a:r>
              <a:rPr lang="en-US" sz="2000" b="1" dirty="0">
                <a:solidFill>
                  <a:srgbClr val="00B050"/>
                </a:solidFill>
              </a:rPr>
              <a:t>add 1 ml of emulsifying polymer </a:t>
            </a:r>
            <a:r>
              <a:rPr lang="en-US" sz="2000" dirty="0"/>
              <a:t>to the mixture, keep stirring vigorously.</a:t>
            </a:r>
          </a:p>
          <a:p>
            <a:pPr lvl="0"/>
            <a:r>
              <a:rPr lang="en-US" sz="2000" dirty="0"/>
              <a:t>Stir the final mixture thoroughly until </a:t>
            </a:r>
            <a:r>
              <a:rPr lang="en-US" sz="2000" b="1" dirty="0">
                <a:solidFill>
                  <a:srgbClr val="FC7F02"/>
                </a:solidFill>
              </a:rPr>
              <a:t>a cream-like texture </a:t>
            </a:r>
            <a:r>
              <a:rPr lang="en-US" sz="2000" dirty="0"/>
              <a:t>is formed.</a:t>
            </a:r>
          </a:p>
          <a:p>
            <a:pPr lvl="0"/>
            <a:r>
              <a:rPr lang="en-US" sz="2000" dirty="0"/>
              <a:t>Transfer the sunscreen BB cream to a small container.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09600" y="233979"/>
            <a:ext cx="10972800" cy="1143000"/>
          </a:xfrm>
        </p:spPr>
        <p:txBody>
          <a:bodyPr>
            <a:normAutofit/>
          </a:bodyPr>
          <a:lstStyle/>
          <a:p>
            <a:r>
              <a:rPr lang="en-US" dirty="0"/>
              <a:t>DIY Sunscreen BB Cream</a:t>
            </a:r>
            <a:endParaRPr lang="en-H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fld id="{0066DCD4-1514-4991-B3C3-8A2323286180}" type="slidenum">
              <a:rPr lang="en-HK" smtClean="0"/>
              <a:t>19</a:t>
            </a:fld>
            <a:endParaRPr lang="en-HK" dirty="0"/>
          </a:p>
        </p:txBody>
      </p:sp>
      <p:sp>
        <p:nvSpPr>
          <p:cNvPr id="5" name="TextBox 4"/>
          <p:cNvSpPr txBox="1"/>
          <p:nvPr/>
        </p:nvSpPr>
        <p:spPr>
          <a:xfrm>
            <a:off x="677334" y="1376979"/>
            <a:ext cx="26117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400" b="1" u="sng">
                <a:latin typeface="Myriad Pro" panose="020B0503030403020204" charset="0"/>
              </a:rPr>
              <a:t>Procedure: (Per 4)</a:t>
            </a:r>
            <a:endParaRPr lang="en-HK" sz="2400" b="1" u="sng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7385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b="1" dirty="0"/>
              <a:t>DIY lipstick</a:t>
            </a:r>
          </a:p>
          <a:p>
            <a:r>
              <a:rPr lang="en-US" sz="2800" b="1" dirty="0"/>
              <a:t>DIY Sunscreen BB cream</a:t>
            </a:r>
            <a:endParaRPr lang="en-HK" sz="2800" b="1" dirty="0"/>
          </a:p>
        </p:txBody>
      </p:sp>
      <p:sp>
        <p:nvSpPr>
          <p:cNvPr id="2" name="標題 1"/>
          <p:cNvSpPr>
            <a:spLocks noGrp="1"/>
          </p:cNvSpPr>
          <p:nvPr>
            <p:ph type="title" idx="4294967295"/>
          </p:nvPr>
        </p:nvSpPr>
        <p:spPr>
          <a:xfrm>
            <a:off x="609600" y="429118"/>
            <a:ext cx="10972800" cy="1143000"/>
          </a:xfrm>
        </p:spPr>
        <p:txBody>
          <a:bodyPr>
            <a:normAutofit/>
          </a:bodyPr>
          <a:lstStyle/>
          <a:p>
            <a:r>
              <a:rPr kumimoji="1" lang="en-US" altLang="zh-TW" dirty="0"/>
              <a:t>Rundown</a:t>
            </a:r>
            <a:endParaRPr kumimoji="1" lang="zh-TW" altLang="en-US" dirty="0"/>
          </a:p>
        </p:txBody>
      </p:sp>
      <p:pic>
        <p:nvPicPr>
          <p:cNvPr id="8" name="Picture 2" descr="Free Stylish beauty products arranged on pink table Stock Pho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9476" y="2067403"/>
            <a:ext cx="4656337" cy="3225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36830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677334" y="1931761"/>
            <a:ext cx="10972800" cy="4525963"/>
          </a:xfrm>
        </p:spPr>
        <p:txBody>
          <a:bodyPr>
            <a:noAutofit/>
          </a:bodyPr>
          <a:lstStyle/>
          <a:p>
            <a:pPr lvl="0"/>
            <a:r>
              <a:rPr lang="en-US" sz="2000" dirty="0"/>
              <a:t>Add </a:t>
            </a:r>
            <a:r>
              <a:rPr lang="en-US" sz="2000" b="1" dirty="0">
                <a:solidFill>
                  <a:srgbClr val="FF0000"/>
                </a:solidFill>
              </a:rPr>
              <a:t>1.5 g</a:t>
            </a:r>
            <a:r>
              <a:rPr lang="en-US" sz="2000" b="1" dirty="0"/>
              <a:t> of </a:t>
            </a:r>
            <a:r>
              <a:rPr lang="en-US" sz="2000" b="1" dirty="0">
                <a:solidFill>
                  <a:srgbClr val="FF0000"/>
                </a:solidFill>
              </a:rPr>
              <a:t>BB cream pigment </a:t>
            </a:r>
            <a:r>
              <a:rPr lang="en-US" sz="2000" dirty="0"/>
              <a:t>and </a:t>
            </a:r>
            <a:r>
              <a:rPr lang="en-US" sz="2000" b="1" dirty="0">
                <a:solidFill>
                  <a:srgbClr val="7030A0"/>
                </a:solidFill>
              </a:rPr>
              <a:t>1 g</a:t>
            </a:r>
            <a:r>
              <a:rPr lang="en-US" sz="2000" b="1" dirty="0"/>
              <a:t> of </a:t>
            </a:r>
            <a:r>
              <a:rPr lang="en-US" sz="2000" b="1" dirty="0">
                <a:solidFill>
                  <a:srgbClr val="7030A0"/>
                </a:solidFill>
              </a:rPr>
              <a:t>titanium dioxide</a:t>
            </a:r>
            <a:r>
              <a:rPr lang="en-US" sz="2000" b="1" dirty="0"/>
              <a:t> </a:t>
            </a:r>
            <a:r>
              <a:rPr lang="en-US" sz="2000" dirty="0"/>
              <a:t>to a beaker and mix it well.</a:t>
            </a:r>
          </a:p>
          <a:p>
            <a:pPr lvl="0"/>
            <a:r>
              <a:rPr lang="en-US" sz="2000" dirty="0"/>
              <a:t>Add </a:t>
            </a:r>
            <a:r>
              <a:rPr lang="en-US" sz="2000" b="1" dirty="0">
                <a:solidFill>
                  <a:srgbClr val="C00000"/>
                </a:solidFill>
              </a:rPr>
              <a:t>12 g of base oil </a:t>
            </a:r>
            <a:r>
              <a:rPr lang="en-US" sz="2000" dirty="0"/>
              <a:t>to the beaker and mix it with the powder thoroughly</a:t>
            </a:r>
          </a:p>
          <a:p>
            <a:pPr lvl="0"/>
            <a:r>
              <a:rPr lang="en-US" sz="2000" dirty="0"/>
              <a:t>On the other hand, add </a:t>
            </a:r>
            <a:r>
              <a:rPr lang="en-US" sz="2000" b="1" dirty="0">
                <a:solidFill>
                  <a:srgbClr val="0070C0"/>
                </a:solidFill>
              </a:rPr>
              <a:t>40 ml of rose floral water </a:t>
            </a:r>
            <a:r>
              <a:rPr lang="en-US" sz="2000" dirty="0"/>
              <a:t>and </a:t>
            </a: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0.2 ml of 2-phenoxyethanol</a:t>
            </a:r>
            <a:r>
              <a:rPr lang="en-US" sz="2000" dirty="0"/>
              <a:t> to a large cent. tube.</a:t>
            </a:r>
          </a:p>
          <a:p>
            <a:pPr lvl="0"/>
            <a:r>
              <a:rPr lang="en-US" sz="2000" dirty="0"/>
              <a:t>Transfer all the floral water mixture to the beaker with oil.</a:t>
            </a:r>
          </a:p>
          <a:p>
            <a:pPr lvl="0"/>
            <a:r>
              <a:rPr lang="en-US" sz="2000" dirty="0"/>
              <a:t>During the addition of floral water mixture, keep stirring vigorously.</a:t>
            </a:r>
          </a:p>
          <a:p>
            <a:pPr lvl="0"/>
            <a:r>
              <a:rPr lang="en-US" sz="2000" dirty="0"/>
              <a:t>At the same time, </a:t>
            </a:r>
            <a:r>
              <a:rPr lang="en-US" sz="2000" b="1" dirty="0">
                <a:solidFill>
                  <a:srgbClr val="00B050"/>
                </a:solidFill>
              </a:rPr>
              <a:t>add 2 ml of emulsifying polymer </a:t>
            </a:r>
            <a:r>
              <a:rPr lang="en-US" sz="2000" dirty="0"/>
              <a:t>to the mixture, keep stirring vigorously.</a:t>
            </a:r>
          </a:p>
          <a:p>
            <a:pPr lvl="0"/>
            <a:r>
              <a:rPr lang="en-US" sz="2000" dirty="0"/>
              <a:t>Stir the final mixture thoroughly until </a:t>
            </a:r>
            <a:r>
              <a:rPr lang="en-US" sz="2000" b="1" dirty="0">
                <a:solidFill>
                  <a:srgbClr val="FC7F02"/>
                </a:solidFill>
              </a:rPr>
              <a:t>a cream-like texture </a:t>
            </a:r>
            <a:r>
              <a:rPr lang="en-US" sz="2000" dirty="0"/>
              <a:t>is formed.</a:t>
            </a:r>
          </a:p>
          <a:p>
            <a:pPr lvl="0"/>
            <a:r>
              <a:rPr lang="en-US" sz="2000" dirty="0"/>
              <a:t>Transfer the sunscreen BB cream to a small container.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77334" y="233979"/>
            <a:ext cx="10972800" cy="1143000"/>
          </a:xfrm>
        </p:spPr>
        <p:txBody>
          <a:bodyPr>
            <a:normAutofit/>
          </a:bodyPr>
          <a:lstStyle/>
          <a:p>
            <a:r>
              <a:rPr lang="en-US" dirty="0"/>
              <a:t>DIY Sunscreen BB Cream</a:t>
            </a:r>
            <a:endParaRPr lang="en-H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fld id="{0066DCD4-1514-4991-B3C3-8A2323286180}" type="slidenum">
              <a:rPr lang="en-HK" smtClean="0"/>
              <a:t>20</a:t>
            </a:fld>
            <a:endParaRPr lang="en-HK" dirty="0"/>
          </a:p>
        </p:txBody>
      </p:sp>
      <p:sp>
        <p:nvSpPr>
          <p:cNvPr id="5" name="TextBox 4"/>
          <p:cNvSpPr txBox="1"/>
          <p:nvPr/>
        </p:nvSpPr>
        <p:spPr>
          <a:xfrm>
            <a:off x="677334" y="1376979"/>
            <a:ext cx="26117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400" b="1" u="sng" dirty="0">
                <a:latin typeface="Myriad Pro" panose="020B0503030403020204" charset="0"/>
              </a:rPr>
              <a:t>Procedure: (Per 8)</a:t>
            </a:r>
          </a:p>
        </p:txBody>
      </p:sp>
    </p:spTree>
    <p:extLst>
      <p:ext uri="{BB962C8B-B14F-4D97-AF65-F5344CB8AC3E}">
        <p14:creationId xmlns:p14="http://schemas.microsoft.com/office/powerpoint/2010/main" val="1207924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1529255" y="2370796"/>
            <a:ext cx="10131973" cy="2894887"/>
          </a:xfrm>
        </p:spPr>
        <p:txBody>
          <a:bodyPr>
            <a:normAutofit fontScale="62500" lnSpcReduction="20000"/>
          </a:bodyPr>
          <a:lstStyle/>
          <a:p>
            <a:pPr marL="0" lvl="0" indent="0">
              <a:buNone/>
            </a:pPr>
            <a:r>
              <a:rPr lang="en-GB" sz="2400" b="1" dirty="0"/>
              <a:t>Base oil</a:t>
            </a:r>
          </a:p>
          <a:p>
            <a:pPr marL="0" lvl="0" indent="0">
              <a:buNone/>
            </a:pPr>
            <a:endParaRPr lang="en-US" sz="2400" b="1" dirty="0"/>
          </a:p>
          <a:p>
            <a:pPr marL="0" lvl="0" indent="0">
              <a:buNone/>
            </a:pPr>
            <a:r>
              <a:rPr lang="en-GB" sz="2400" b="1" dirty="0"/>
              <a:t>Rose floral water</a:t>
            </a:r>
          </a:p>
          <a:p>
            <a:pPr marL="0" lvl="0" indent="0">
              <a:buNone/>
            </a:pPr>
            <a:endParaRPr lang="en-US" sz="2400" b="1" dirty="0"/>
          </a:p>
          <a:p>
            <a:pPr marL="0" lvl="0" indent="0">
              <a:buNone/>
            </a:pPr>
            <a:r>
              <a:rPr lang="en-GB" sz="2400" b="1" dirty="0"/>
              <a:t>Titanium dioxide, TiO</a:t>
            </a:r>
            <a:r>
              <a:rPr lang="en-GB" sz="2400" b="1" baseline="-25000" dirty="0"/>
              <a:t>2</a:t>
            </a:r>
          </a:p>
          <a:p>
            <a:pPr marL="0" lvl="0" indent="0">
              <a:buNone/>
            </a:pPr>
            <a:endParaRPr lang="en-US" sz="2400" b="1" dirty="0"/>
          </a:p>
          <a:p>
            <a:pPr marL="0" lvl="0" indent="0">
              <a:buNone/>
            </a:pPr>
            <a:r>
              <a:rPr lang="en-GB" sz="2400" b="1" dirty="0"/>
              <a:t>BB cream pigment</a:t>
            </a:r>
          </a:p>
          <a:p>
            <a:pPr marL="0" lvl="0" indent="0">
              <a:buNone/>
            </a:pPr>
            <a:endParaRPr lang="en-US" sz="2400" b="1" dirty="0"/>
          </a:p>
          <a:p>
            <a:pPr marL="0" lvl="0" indent="0">
              <a:buNone/>
            </a:pPr>
            <a:r>
              <a:rPr lang="en-GB" sz="2400" b="1" dirty="0"/>
              <a:t>2-Phenoxyethanol</a:t>
            </a:r>
          </a:p>
          <a:p>
            <a:pPr marL="0" lvl="0" indent="0">
              <a:buNone/>
            </a:pPr>
            <a:endParaRPr lang="en-US" sz="2400" b="1" dirty="0"/>
          </a:p>
          <a:p>
            <a:pPr marL="0" lvl="0" indent="0">
              <a:buNone/>
            </a:pPr>
            <a:r>
              <a:rPr lang="en-GB" sz="2400" b="1" dirty="0"/>
              <a:t>Emulsifying polymer</a:t>
            </a:r>
            <a:endParaRPr lang="en-US" sz="2400" b="1" dirty="0"/>
          </a:p>
          <a:p>
            <a:pPr marL="0" indent="0">
              <a:buNone/>
            </a:pPr>
            <a:endParaRPr lang="en-HK" sz="2400" b="1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88428" y="281942"/>
            <a:ext cx="10972800" cy="1143000"/>
          </a:xfrm>
        </p:spPr>
        <p:txBody>
          <a:bodyPr>
            <a:normAutofit/>
          </a:bodyPr>
          <a:lstStyle/>
          <a:p>
            <a:r>
              <a:rPr lang="en-US" dirty="0"/>
              <a:t>DIY Sunscreen BB Cream</a:t>
            </a:r>
            <a:endParaRPr lang="en-H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fld id="{0066DCD4-1514-4991-B3C3-8A2323286180}" type="slidenum">
              <a:rPr lang="en-HK" smtClean="0"/>
              <a:t>21</a:t>
            </a:fld>
            <a:endParaRPr lang="en-HK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6494810" y="2160589"/>
            <a:ext cx="4269267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2"/>
              </a:buBlip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3"/>
              </a:buBlip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4"/>
              </a:buBlip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5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6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en-US" b="1" dirty="0"/>
              <a:t>Mixing water and oil</a:t>
            </a:r>
          </a:p>
          <a:p>
            <a:pPr marL="0" indent="0">
              <a:buFontTx/>
              <a:buNone/>
            </a:pPr>
            <a:r>
              <a:rPr lang="en-US" b="1" dirty="0"/>
              <a:t>Antibacterial</a:t>
            </a:r>
          </a:p>
          <a:p>
            <a:pPr marL="0" indent="0">
              <a:buFontTx/>
              <a:buNone/>
            </a:pPr>
            <a:r>
              <a:rPr lang="en-US" b="1" dirty="0"/>
              <a:t>UV protection</a:t>
            </a:r>
          </a:p>
          <a:p>
            <a:pPr marL="0" indent="0">
              <a:buFontTx/>
              <a:buNone/>
            </a:pPr>
            <a:r>
              <a:rPr lang="en-US" b="1" dirty="0"/>
              <a:t>To make cream</a:t>
            </a:r>
          </a:p>
          <a:p>
            <a:pPr marL="0" indent="0">
              <a:buFontTx/>
              <a:buNone/>
            </a:pPr>
            <a:r>
              <a:rPr lang="en-US" b="1" dirty="0"/>
              <a:t>To add colour</a:t>
            </a:r>
          </a:p>
          <a:p>
            <a:pPr marL="0" indent="0">
              <a:buFontTx/>
              <a:buNone/>
            </a:pPr>
            <a:r>
              <a:rPr lang="en-US" b="1" dirty="0"/>
              <a:t>To make cream</a:t>
            </a:r>
          </a:p>
          <a:p>
            <a:pPr marL="0" indent="0">
              <a:buFontTx/>
              <a:buNone/>
            </a:pPr>
            <a:endParaRPr lang="en-HK" b="1" dirty="0"/>
          </a:p>
        </p:txBody>
      </p:sp>
      <p:sp>
        <p:nvSpPr>
          <p:cNvPr id="3" name="Oval 2"/>
          <p:cNvSpPr/>
          <p:nvPr/>
        </p:nvSpPr>
        <p:spPr>
          <a:xfrm>
            <a:off x="3873063" y="2416852"/>
            <a:ext cx="157656" cy="14714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400"/>
          </a:p>
        </p:txBody>
      </p:sp>
      <p:sp>
        <p:nvSpPr>
          <p:cNvPr id="11" name="Oval 10"/>
          <p:cNvSpPr/>
          <p:nvPr/>
        </p:nvSpPr>
        <p:spPr>
          <a:xfrm>
            <a:off x="3873063" y="2885065"/>
            <a:ext cx="157656" cy="14714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400"/>
          </a:p>
        </p:txBody>
      </p:sp>
      <p:sp>
        <p:nvSpPr>
          <p:cNvPr id="12" name="Oval 11"/>
          <p:cNvSpPr/>
          <p:nvPr/>
        </p:nvSpPr>
        <p:spPr>
          <a:xfrm>
            <a:off x="3888828" y="3384313"/>
            <a:ext cx="157656" cy="14714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400"/>
          </a:p>
        </p:txBody>
      </p:sp>
      <p:sp>
        <p:nvSpPr>
          <p:cNvPr id="13" name="Oval 12"/>
          <p:cNvSpPr/>
          <p:nvPr/>
        </p:nvSpPr>
        <p:spPr>
          <a:xfrm>
            <a:off x="3888829" y="3830983"/>
            <a:ext cx="157656" cy="14714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400"/>
          </a:p>
        </p:txBody>
      </p:sp>
      <p:sp>
        <p:nvSpPr>
          <p:cNvPr id="14" name="Oval 13"/>
          <p:cNvSpPr/>
          <p:nvPr/>
        </p:nvSpPr>
        <p:spPr>
          <a:xfrm>
            <a:off x="3888828" y="4267186"/>
            <a:ext cx="157656" cy="14714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400"/>
          </a:p>
        </p:txBody>
      </p:sp>
      <p:sp>
        <p:nvSpPr>
          <p:cNvPr id="15" name="Oval 14"/>
          <p:cNvSpPr/>
          <p:nvPr/>
        </p:nvSpPr>
        <p:spPr>
          <a:xfrm>
            <a:off x="3894087" y="4797955"/>
            <a:ext cx="157656" cy="14714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400"/>
          </a:p>
        </p:txBody>
      </p:sp>
      <p:sp>
        <p:nvSpPr>
          <p:cNvPr id="16" name="Oval 15"/>
          <p:cNvSpPr/>
          <p:nvPr/>
        </p:nvSpPr>
        <p:spPr>
          <a:xfrm>
            <a:off x="6174828" y="2291256"/>
            <a:ext cx="157656" cy="14714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400"/>
          </a:p>
        </p:txBody>
      </p:sp>
      <p:sp>
        <p:nvSpPr>
          <p:cNvPr id="17" name="Oval 16"/>
          <p:cNvSpPr/>
          <p:nvPr/>
        </p:nvSpPr>
        <p:spPr>
          <a:xfrm>
            <a:off x="6180087" y="2822025"/>
            <a:ext cx="157656" cy="14714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400"/>
          </a:p>
        </p:txBody>
      </p:sp>
      <p:sp>
        <p:nvSpPr>
          <p:cNvPr id="18" name="Oval 17"/>
          <p:cNvSpPr/>
          <p:nvPr/>
        </p:nvSpPr>
        <p:spPr>
          <a:xfrm>
            <a:off x="6174828" y="3279221"/>
            <a:ext cx="157656" cy="14714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400"/>
          </a:p>
        </p:txBody>
      </p:sp>
      <p:sp>
        <p:nvSpPr>
          <p:cNvPr id="19" name="Oval 18"/>
          <p:cNvSpPr/>
          <p:nvPr/>
        </p:nvSpPr>
        <p:spPr>
          <a:xfrm>
            <a:off x="6180087" y="3809990"/>
            <a:ext cx="157656" cy="14714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400"/>
          </a:p>
        </p:txBody>
      </p:sp>
      <p:sp>
        <p:nvSpPr>
          <p:cNvPr id="20" name="Oval 19"/>
          <p:cNvSpPr/>
          <p:nvPr/>
        </p:nvSpPr>
        <p:spPr>
          <a:xfrm>
            <a:off x="6174828" y="4267186"/>
            <a:ext cx="157656" cy="14714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400"/>
          </a:p>
        </p:txBody>
      </p:sp>
      <p:sp>
        <p:nvSpPr>
          <p:cNvPr id="21" name="Oval 20"/>
          <p:cNvSpPr/>
          <p:nvPr/>
        </p:nvSpPr>
        <p:spPr>
          <a:xfrm>
            <a:off x="6180087" y="4797955"/>
            <a:ext cx="157656" cy="14714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400"/>
          </a:p>
        </p:txBody>
      </p:sp>
      <p:cxnSp>
        <p:nvCxnSpPr>
          <p:cNvPr id="23" name="Straight Connector 22"/>
          <p:cNvCxnSpPr>
            <a:cxnSpLocks/>
            <a:stCxn id="3" idx="5"/>
            <a:endCxn id="19" idx="1"/>
          </p:cNvCxnSpPr>
          <p:nvPr/>
        </p:nvCxnSpPr>
        <p:spPr>
          <a:xfrm>
            <a:off x="4007631" y="2542448"/>
            <a:ext cx="2195544" cy="1289091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cxnSpLocks/>
            <a:endCxn id="21" idx="1"/>
          </p:cNvCxnSpPr>
          <p:nvPr/>
        </p:nvCxnSpPr>
        <p:spPr>
          <a:xfrm>
            <a:off x="3976488" y="2977031"/>
            <a:ext cx="2226687" cy="184247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cxnSpLocks/>
            <a:stCxn id="12" idx="6"/>
          </p:cNvCxnSpPr>
          <p:nvPr/>
        </p:nvCxnSpPr>
        <p:spPr>
          <a:xfrm flipV="1">
            <a:off x="4046484" y="3352794"/>
            <a:ext cx="2159876" cy="10509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cxnSpLocks/>
          </p:cNvCxnSpPr>
          <p:nvPr/>
        </p:nvCxnSpPr>
        <p:spPr>
          <a:xfrm>
            <a:off x="4000786" y="3917946"/>
            <a:ext cx="2230259" cy="41465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>
            <a:cxnSpLocks/>
            <a:stCxn id="14" idx="7"/>
            <a:endCxn id="17" idx="3"/>
          </p:cNvCxnSpPr>
          <p:nvPr/>
        </p:nvCxnSpPr>
        <p:spPr>
          <a:xfrm flipV="1">
            <a:off x="4023396" y="2947621"/>
            <a:ext cx="2179779" cy="134111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cxnSpLocks/>
            <a:stCxn id="15" idx="7"/>
            <a:endCxn id="16" idx="3"/>
          </p:cNvCxnSpPr>
          <p:nvPr/>
        </p:nvCxnSpPr>
        <p:spPr>
          <a:xfrm flipV="1">
            <a:off x="4028655" y="2416852"/>
            <a:ext cx="2169261" cy="240265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0703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77334" y="255879"/>
            <a:ext cx="10972800" cy="1143000"/>
          </a:xfrm>
        </p:spPr>
        <p:txBody>
          <a:bodyPr>
            <a:normAutofit/>
          </a:bodyPr>
          <a:lstStyle/>
          <a:p>
            <a:r>
              <a:rPr lang="en-US" dirty="0"/>
              <a:t>Sunscreen Testing (SPF)</a:t>
            </a:r>
            <a:endParaRPr lang="en-H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fld id="{0066DCD4-1514-4991-B3C3-8A2323286180}" type="slidenum">
              <a:rPr lang="en-HK" smtClean="0"/>
              <a:t>22</a:t>
            </a:fld>
            <a:endParaRPr lang="en-HK" dirty="0"/>
          </a:p>
        </p:txBody>
      </p:sp>
      <p:sp>
        <p:nvSpPr>
          <p:cNvPr id="5" name="TextBox 4"/>
          <p:cNvSpPr txBox="1"/>
          <p:nvPr/>
        </p:nvSpPr>
        <p:spPr>
          <a:xfrm>
            <a:off x="677334" y="1412090"/>
            <a:ext cx="41202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latin typeface="Myriad Pro" panose="020B0503030403020204" charset="0"/>
              </a:rPr>
              <a:t>DIY UV tester using </a:t>
            </a:r>
            <a:r>
              <a:rPr lang="en-US" sz="2400" b="1" u="sng" dirty="0" err="1">
                <a:latin typeface="Myriad Pro" panose="020B0503030403020204" charset="0"/>
              </a:rPr>
              <a:t>micro:bit</a:t>
            </a:r>
            <a:endParaRPr lang="en-HK" sz="2400" b="1" u="sng" dirty="0">
              <a:latin typeface="Myriad Pro" panose="020B050303040302020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832" y="1960892"/>
            <a:ext cx="5314128" cy="3985596"/>
          </a:xfrm>
          <a:prstGeom prst="rect">
            <a:avLst/>
          </a:prstGeom>
        </p:spPr>
      </p:pic>
      <p:sp>
        <p:nvSpPr>
          <p:cNvPr id="22" name="Rounded Rectangle 21"/>
          <p:cNvSpPr/>
          <p:nvPr/>
        </p:nvSpPr>
        <p:spPr>
          <a:xfrm>
            <a:off x="3354686" y="2732890"/>
            <a:ext cx="1921507" cy="426903"/>
          </a:xfrm>
          <a:prstGeom prst="roundRect">
            <a:avLst/>
          </a:prstGeom>
          <a:solidFill>
            <a:srgbClr val="FDE4A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HK" sz="2400" b="1" dirty="0" err="1">
                <a:solidFill>
                  <a:srgbClr val="002060"/>
                </a:solidFill>
                <a:latin typeface="Myriad Pro" panose="020B0503030403020204" charset="0"/>
              </a:rPr>
              <a:t>micro:bit</a:t>
            </a:r>
            <a:endParaRPr lang="en-HK" sz="2400" b="1" dirty="0">
              <a:solidFill>
                <a:srgbClr val="002060"/>
              </a:solidFill>
              <a:latin typeface="Myriad Pro" panose="020B0503030403020204" charset="0"/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256810" y="3384054"/>
            <a:ext cx="1518693" cy="426903"/>
          </a:xfrm>
          <a:prstGeom prst="roundRect">
            <a:avLst/>
          </a:prstGeom>
          <a:solidFill>
            <a:srgbClr val="FDE4A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HK" sz="2400" b="1" dirty="0">
                <a:solidFill>
                  <a:srgbClr val="002060"/>
                </a:solidFill>
                <a:latin typeface="Myriad Pro" panose="020B0503030403020204" charset="0"/>
              </a:rPr>
              <a:t>Battery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1141031" y="4967447"/>
            <a:ext cx="1980541" cy="426903"/>
          </a:xfrm>
          <a:prstGeom prst="roundRect">
            <a:avLst/>
          </a:prstGeom>
          <a:solidFill>
            <a:srgbClr val="FDE4A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HK" sz="2400" b="1" dirty="0">
                <a:solidFill>
                  <a:srgbClr val="002060"/>
                </a:solidFill>
                <a:latin typeface="Myriad Pro" panose="020B0503030403020204" charset="0"/>
              </a:rPr>
              <a:t>Expansion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4687494" y="4967447"/>
            <a:ext cx="1821828" cy="426903"/>
          </a:xfrm>
          <a:prstGeom prst="roundRect">
            <a:avLst/>
          </a:prstGeom>
          <a:solidFill>
            <a:srgbClr val="FDE4A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HK" sz="2400" b="1" dirty="0">
                <a:solidFill>
                  <a:srgbClr val="002060"/>
                </a:solidFill>
                <a:latin typeface="Myriad Pro" panose="020B0503030403020204" charset="0"/>
              </a:rPr>
              <a:t>UV sensor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7500" y="1960892"/>
            <a:ext cx="520065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045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93157" y="293087"/>
            <a:ext cx="10972800" cy="1143000"/>
          </a:xfrm>
        </p:spPr>
        <p:txBody>
          <a:bodyPr>
            <a:normAutofit/>
          </a:bodyPr>
          <a:lstStyle/>
          <a:p>
            <a:r>
              <a:rPr lang="en-US" dirty="0"/>
              <a:t>Sunscreen Testing (SPF)</a:t>
            </a:r>
            <a:endParaRPr lang="en-H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fld id="{0066DCD4-1514-4991-B3C3-8A2323286180}" type="slidenum">
              <a:rPr lang="en-HK" smtClean="0"/>
              <a:t>23</a:t>
            </a:fld>
            <a:endParaRPr lang="en-HK" dirty="0"/>
          </a:p>
        </p:txBody>
      </p:sp>
      <p:sp>
        <p:nvSpPr>
          <p:cNvPr id="5" name="TextBox 4"/>
          <p:cNvSpPr txBox="1"/>
          <p:nvPr/>
        </p:nvSpPr>
        <p:spPr>
          <a:xfrm>
            <a:off x="677334" y="1412090"/>
            <a:ext cx="9829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latin typeface="Myriad Pro" panose="020B0503030403020204" charset="0"/>
              </a:rPr>
              <a:t>Tools:</a:t>
            </a:r>
            <a:endParaRPr lang="en-HK" sz="2400" b="1" u="sng" dirty="0">
              <a:latin typeface="Myriad Pro" panose="020B050303040302020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677334" y="2086271"/>
            <a:ext cx="3501909" cy="1179948"/>
          </a:xfrm>
          <a:prstGeom prst="roundRect">
            <a:avLst/>
          </a:prstGeom>
          <a:solidFill>
            <a:schemeClr val="bg2"/>
          </a:solidFill>
          <a:ln>
            <a:solidFill>
              <a:srgbClr val="F591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HK" sz="2000" b="1" dirty="0">
                <a:solidFill>
                  <a:srgbClr val="7030A0"/>
                </a:solidFill>
                <a:latin typeface="Myriad Pro" panose="020B0503030403020204" charset="0"/>
              </a:rPr>
              <a:t>A transparent film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HK" sz="2000" b="1" dirty="0">
                <a:solidFill>
                  <a:srgbClr val="7030A0"/>
                </a:solidFill>
                <a:latin typeface="Myriad Pro" panose="020B0503030403020204" charset="0"/>
              </a:rPr>
              <a:t>Different sunscreens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HK" sz="2000" b="1" dirty="0">
                <a:solidFill>
                  <a:srgbClr val="7030A0"/>
                </a:solidFill>
                <a:latin typeface="Myriad Pro" panose="020B0503030403020204" charset="0"/>
              </a:rPr>
              <a:t>Good weather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0950" y="2676245"/>
            <a:ext cx="3070072" cy="2302554"/>
          </a:xfrm>
          <a:prstGeom prst="rect">
            <a:avLst/>
          </a:prstGeom>
        </p:spPr>
      </p:pic>
      <p:sp>
        <p:nvSpPr>
          <p:cNvPr id="40" name="Rounded Rectangle 39"/>
          <p:cNvSpPr/>
          <p:nvPr/>
        </p:nvSpPr>
        <p:spPr>
          <a:xfrm>
            <a:off x="8212975" y="1908854"/>
            <a:ext cx="3304462" cy="498764"/>
          </a:xfrm>
          <a:prstGeom prst="roundRect">
            <a:avLst/>
          </a:prstGeom>
          <a:solidFill>
            <a:srgbClr val="FDE4A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HK" sz="2400" b="1" dirty="0">
                <a:solidFill>
                  <a:srgbClr val="002060"/>
                </a:solidFill>
                <a:latin typeface="Myriad Pro" panose="020B0503030403020204" charset="0"/>
              </a:rPr>
              <a:t>A transparent film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116832" y="4430381"/>
            <a:ext cx="3545923" cy="906390"/>
          </a:xfrm>
          <a:prstGeom prst="roundRect">
            <a:avLst/>
          </a:prstGeom>
          <a:solidFill>
            <a:srgbClr val="FDE4A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HK" sz="2000" b="1" dirty="0">
                <a:solidFill>
                  <a:srgbClr val="002060"/>
                </a:solidFill>
                <a:latin typeface="Myriad Pro" panose="020B0503030403020204" charset="0"/>
              </a:rPr>
              <a:t>Sunscreen samples with different SPF values</a:t>
            </a:r>
          </a:p>
        </p:txBody>
      </p:sp>
    </p:spTree>
    <p:extLst>
      <p:ext uri="{BB962C8B-B14F-4D97-AF65-F5344CB8AC3E}">
        <p14:creationId xmlns:p14="http://schemas.microsoft.com/office/powerpoint/2010/main" val="35300631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35923" y="190331"/>
            <a:ext cx="10972800" cy="1143000"/>
          </a:xfrm>
        </p:spPr>
        <p:txBody>
          <a:bodyPr>
            <a:normAutofit/>
          </a:bodyPr>
          <a:lstStyle/>
          <a:p>
            <a:r>
              <a:rPr lang="en-US" dirty="0"/>
              <a:t>Sunscreen Testing (SPF)</a:t>
            </a:r>
            <a:endParaRPr lang="en-H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fld id="{0066DCD4-1514-4991-B3C3-8A2323286180}" type="slidenum">
              <a:rPr lang="en-HK" sz="1600" smtClean="0"/>
              <a:t>24</a:t>
            </a:fld>
            <a:endParaRPr lang="en-HK" sz="1600" dirty="0"/>
          </a:p>
        </p:txBody>
      </p:sp>
      <p:sp>
        <p:nvSpPr>
          <p:cNvPr id="5" name="TextBox 4"/>
          <p:cNvSpPr txBox="1"/>
          <p:nvPr/>
        </p:nvSpPr>
        <p:spPr>
          <a:xfrm>
            <a:off x="677334" y="1412090"/>
            <a:ext cx="9685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u="sng" dirty="0">
                <a:latin typeface="Myriad Pro" panose="020B0503030403020204" charset="0"/>
              </a:rPr>
              <a:t>Steps:</a:t>
            </a:r>
            <a:endParaRPr lang="en-HK" sz="2000" b="1" u="sng" dirty="0">
              <a:latin typeface="Myriad Pro" panose="020B050303040302020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677335" y="2086270"/>
            <a:ext cx="3466408" cy="1662769"/>
          </a:xfrm>
          <a:prstGeom prst="roundRect">
            <a:avLst/>
          </a:prstGeom>
          <a:solidFill>
            <a:schemeClr val="bg2"/>
          </a:solidFill>
          <a:ln>
            <a:solidFill>
              <a:srgbClr val="F591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HK" sz="2000" b="1" dirty="0">
                <a:solidFill>
                  <a:srgbClr val="7030A0"/>
                </a:solidFill>
                <a:latin typeface="Myriad Pro" panose="020B0503030403020204" charset="0"/>
              </a:rPr>
              <a:t>Apply the samples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HK" sz="2000" b="1" dirty="0">
                <a:solidFill>
                  <a:srgbClr val="7030A0"/>
                </a:solidFill>
                <a:latin typeface="Myriad Pro" panose="020B0503030403020204" charset="0"/>
              </a:rPr>
              <a:t>Spread it for 15s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HK" sz="2000" b="1" dirty="0">
                <a:solidFill>
                  <a:srgbClr val="7030A0"/>
                </a:solidFill>
                <a:latin typeface="Myriad Pro" panose="020B0503030403020204" charset="0"/>
              </a:rPr>
              <a:t>Do not contaminate one with the other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5523" y="1133366"/>
            <a:ext cx="3555450" cy="2736965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7027" y="3766762"/>
            <a:ext cx="7537012" cy="2243256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>
          <a:xfrm>
            <a:off x="5867392" y="2801475"/>
            <a:ext cx="2187911" cy="74099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600"/>
          </a:p>
        </p:txBody>
      </p:sp>
      <p:sp>
        <p:nvSpPr>
          <p:cNvPr id="34" name="Rectangle 33"/>
          <p:cNvSpPr/>
          <p:nvPr/>
        </p:nvSpPr>
        <p:spPr>
          <a:xfrm>
            <a:off x="2778139" y="4693061"/>
            <a:ext cx="1826769" cy="113694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600"/>
          </a:p>
        </p:txBody>
      </p:sp>
      <p:sp>
        <p:nvSpPr>
          <p:cNvPr id="35" name="Rectangle 34"/>
          <p:cNvSpPr/>
          <p:nvPr/>
        </p:nvSpPr>
        <p:spPr>
          <a:xfrm>
            <a:off x="5867392" y="5196518"/>
            <a:ext cx="1826769" cy="80523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600"/>
          </a:p>
        </p:txBody>
      </p:sp>
      <p:sp>
        <p:nvSpPr>
          <p:cNvPr id="36" name="Rectangle 35"/>
          <p:cNvSpPr/>
          <p:nvPr/>
        </p:nvSpPr>
        <p:spPr>
          <a:xfrm>
            <a:off x="7743430" y="5146594"/>
            <a:ext cx="841504" cy="61684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600"/>
          </a:p>
        </p:txBody>
      </p:sp>
      <p:sp>
        <p:nvSpPr>
          <p:cNvPr id="37" name="Rectangle 36"/>
          <p:cNvSpPr/>
          <p:nvPr/>
        </p:nvSpPr>
        <p:spPr>
          <a:xfrm>
            <a:off x="5916661" y="3870635"/>
            <a:ext cx="1826769" cy="80523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600"/>
          </a:p>
        </p:txBody>
      </p:sp>
      <p:cxnSp>
        <p:nvCxnSpPr>
          <p:cNvPr id="38" name="Straight Arrow Connector 37"/>
          <p:cNvCxnSpPr>
            <a:cxnSpLocks/>
          </p:cNvCxnSpPr>
          <p:nvPr/>
        </p:nvCxnSpPr>
        <p:spPr>
          <a:xfrm flipH="1">
            <a:off x="8055303" y="2110595"/>
            <a:ext cx="1282889" cy="980643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ounded Rectangle 39"/>
          <p:cNvSpPr/>
          <p:nvPr/>
        </p:nvSpPr>
        <p:spPr>
          <a:xfrm>
            <a:off x="9330817" y="1772220"/>
            <a:ext cx="2608935" cy="349160"/>
          </a:xfrm>
          <a:prstGeom prst="roundRect">
            <a:avLst/>
          </a:prstGeom>
          <a:solidFill>
            <a:srgbClr val="FDE4A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HK" sz="2000" b="1" dirty="0">
                <a:solidFill>
                  <a:srgbClr val="002060"/>
                </a:solidFill>
                <a:latin typeface="Myriad Pro" panose="020B0503030403020204" charset="0"/>
              </a:rPr>
              <a:t>Sunscreen applied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8643821" y="5249977"/>
            <a:ext cx="1367445" cy="349160"/>
          </a:xfrm>
          <a:prstGeom prst="roundRect">
            <a:avLst/>
          </a:prstGeom>
          <a:solidFill>
            <a:srgbClr val="FDE4A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HK" sz="2000" b="1">
                <a:solidFill>
                  <a:srgbClr val="002060"/>
                </a:solidFill>
                <a:latin typeface="Myriad Pro" panose="020B0503030403020204" charset="0"/>
              </a:rPr>
              <a:t>Sample 1</a:t>
            </a:r>
            <a:endParaRPr lang="en-HK" sz="2000" b="1" dirty="0">
              <a:solidFill>
                <a:srgbClr val="002060"/>
              </a:solidFill>
              <a:latin typeface="Myriad Pro" panose="020B0503030403020204" charset="0"/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7834396" y="3787721"/>
            <a:ext cx="1367445" cy="349160"/>
          </a:xfrm>
          <a:prstGeom prst="roundRect">
            <a:avLst/>
          </a:prstGeom>
          <a:solidFill>
            <a:srgbClr val="FDE4A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HK" sz="2000" b="1" dirty="0">
                <a:solidFill>
                  <a:srgbClr val="002060"/>
                </a:solidFill>
                <a:latin typeface="Myriad Pro" panose="020B0503030403020204" charset="0"/>
              </a:rPr>
              <a:t>Sample 3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6097053" y="6059730"/>
            <a:ext cx="1367445" cy="349160"/>
          </a:xfrm>
          <a:prstGeom prst="roundRect">
            <a:avLst/>
          </a:prstGeom>
          <a:solidFill>
            <a:srgbClr val="FDE4A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HK" sz="2000" b="1" dirty="0">
                <a:solidFill>
                  <a:srgbClr val="002060"/>
                </a:solidFill>
                <a:latin typeface="Myriad Pro" panose="020B0503030403020204" charset="0"/>
              </a:rPr>
              <a:t>Sample 2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3097489" y="4337569"/>
            <a:ext cx="1367445" cy="349160"/>
          </a:xfrm>
          <a:prstGeom prst="roundRect">
            <a:avLst/>
          </a:prstGeom>
          <a:solidFill>
            <a:srgbClr val="FDE4A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HK" sz="2000" b="1" dirty="0">
                <a:solidFill>
                  <a:srgbClr val="002060"/>
                </a:solidFill>
                <a:latin typeface="Myriad Pro" panose="020B0503030403020204" charset="0"/>
              </a:rPr>
              <a:t>Sample 4</a:t>
            </a:r>
          </a:p>
        </p:txBody>
      </p:sp>
    </p:spTree>
    <p:extLst>
      <p:ext uri="{BB962C8B-B14F-4D97-AF65-F5344CB8AC3E}">
        <p14:creationId xmlns:p14="http://schemas.microsoft.com/office/powerpoint/2010/main" val="22003199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77334" y="293588"/>
            <a:ext cx="10972800" cy="1143000"/>
          </a:xfrm>
        </p:spPr>
        <p:txBody>
          <a:bodyPr>
            <a:normAutofit/>
          </a:bodyPr>
          <a:lstStyle/>
          <a:p>
            <a:r>
              <a:rPr lang="en-US" dirty="0"/>
              <a:t>Sunscreen Testing (SPF)</a:t>
            </a:r>
            <a:endParaRPr lang="en-H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fld id="{0066DCD4-1514-4991-B3C3-8A2323286180}" type="slidenum">
              <a:rPr lang="en-HK" smtClean="0"/>
              <a:t>25</a:t>
            </a:fld>
            <a:endParaRPr lang="en-HK" dirty="0"/>
          </a:p>
        </p:txBody>
      </p:sp>
      <p:sp>
        <p:nvSpPr>
          <p:cNvPr id="5" name="TextBox 4"/>
          <p:cNvSpPr txBox="1"/>
          <p:nvPr/>
        </p:nvSpPr>
        <p:spPr>
          <a:xfrm>
            <a:off x="677334" y="1412090"/>
            <a:ext cx="24757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latin typeface="Myriad Pro" panose="020B0503030403020204" charset="0"/>
              </a:rPr>
              <a:t>How to measure:</a:t>
            </a:r>
            <a:endParaRPr lang="en-HK" sz="2400" b="1" u="sng" dirty="0">
              <a:latin typeface="Myriad Pro" panose="020B050303040302020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1015" y="2857311"/>
            <a:ext cx="4525265" cy="3393949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797" y="2857311"/>
            <a:ext cx="4314643" cy="3235982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3861704" y="4003096"/>
            <a:ext cx="261552" cy="24601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34" name="Rectangle 33"/>
          <p:cNvSpPr/>
          <p:nvPr/>
        </p:nvSpPr>
        <p:spPr>
          <a:xfrm>
            <a:off x="3743112" y="4587869"/>
            <a:ext cx="592295" cy="53720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35" name="Rectangle 34"/>
          <p:cNvSpPr/>
          <p:nvPr/>
        </p:nvSpPr>
        <p:spPr>
          <a:xfrm>
            <a:off x="2967947" y="4587869"/>
            <a:ext cx="723684" cy="53720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36" name="Rectangle 35"/>
          <p:cNvSpPr/>
          <p:nvPr/>
        </p:nvSpPr>
        <p:spPr>
          <a:xfrm>
            <a:off x="3691631" y="5463825"/>
            <a:ext cx="816037" cy="62868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37" name="Rectangle 36"/>
          <p:cNvSpPr/>
          <p:nvPr/>
        </p:nvSpPr>
        <p:spPr>
          <a:xfrm>
            <a:off x="9164507" y="3795441"/>
            <a:ext cx="274320" cy="26826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38" name="Rectangle 37"/>
          <p:cNvSpPr/>
          <p:nvPr/>
        </p:nvSpPr>
        <p:spPr>
          <a:xfrm>
            <a:off x="8991063" y="4234273"/>
            <a:ext cx="621208" cy="58576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39" name="Rectangle 38"/>
          <p:cNvSpPr/>
          <p:nvPr/>
        </p:nvSpPr>
        <p:spPr>
          <a:xfrm>
            <a:off x="8180571" y="4234273"/>
            <a:ext cx="759011" cy="58576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40" name="Rectangle 39"/>
          <p:cNvSpPr/>
          <p:nvPr/>
        </p:nvSpPr>
        <p:spPr>
          <a:xfrm>
            <a:off x="8820990" y="5161184"/>
            <a:ext cx="855872" cy="68552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4" name="TextBox 23"/>
          <p:cNvSpPr txBox="1"/>
          <p:nvPr/>
        </p:nvSpPr>
        <p:spPr>
          <a:xfrm>
            <a:off x="668004" y="2058331"/>
            <a:ext cx="52282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K" sz="2000" b="1" u="sng" dirty="0">
                <a:solidFill>
                  <a:srgbClr val="C00000"/>
                </a:solidFill>
                <a:latin typeface="Myriad Pro" panose="020B0503030403020204" charset="0"/>
              </a:rPr>
              <a:t>1. Measuring the background UV </a:t>
            </a:r>
          </a:p>
          <a:p>
            <a:pPr algn="ctr"/>
            <a:r>
              <a:rPr lang="en-HK" sz="2000" b="1" u="sng" dirty="0">
                <a:solidFill>
                  <a:srgbClr val="C00000"/>
                </a:solidFill>
                <a:latin typeface="Myriad Pro" panose="020B0503030403020204" charset="0"/>
              </a:rPr>
              <a:t>from the sun 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054167" y="2055200"/>
            <a:ext cx="55702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K" sz="2000" b="1" u="sng" dirty="0">
                <a:solidFill>
                  <a:srgbClr val="7030A0"/>
                </a:solidFill>
                <a:latin typeface="Myriad Pro" panose="020B0503030403020204" charset="0"/>
              </a:rPr>
              <a:t>2. Measuring the UV </a:t>
            </a:r>
          </a:p>
          <a:p>
            <a:pPr algn="ctr"/>
            <a:r>
              <a:rPr lang="en-HK" sz="2000" b="1" u="sng" dirty="0">
                <a:solidFill>
                  <a:srgbClr val="7030A0"/>
                </a:solidFill>
                <a:latin typeface="Myriad Pro" panose="020B0503030403020204" charset="0"/>
              </a:rPr>
              <a:t>blocked by the sample</a:t>
            </a:r>
          </a:p>
        </p:txBody>
      </p:sp>
    </p:spTree>
    <p:extLst>
      <p:ext uri="{BB962C8B-B14F-4D97-AF65-F5344CB8AC3E}">
        <p14:creationId xmlns:p14="http://schemas.microsoft.com/office/powerpoint/2010/main" val="79428573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77334" y="258822"/>
            <a:ext cx="10972800" cy="1143000"/>
          </a:xfrm>
        </p:spPr>
        <p:txBody>
          <a:bodyPr>
            <a:normAutofit/>
          </a:bodyPr>
          <a:lstStyle/>
          <a:p>
            <a:r>
              <a:rPr lang="en-US" dirty="0"/>
              <a:t>Sunscreen</a:t>
            </a:r>
            <a:r>
              <a:rPr lang="en-US" sz="3600" dirty="0"/>
              <a:t> Testing (SPF)</a:t>
            </a:r>
            <a:endParaRPr lang="en-HK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fld id="{0066DCD4-1514-4991-B3C3-8A2323286180}" type="slidenum">
              <a:rPr lang="en-HK" sz="1600" smtClean="0"/>
              <a:t>26</a:t>
            </a:fld>
            <a:endParaRPr lang="en-HK" sz="1600" dirty="0"/>
          </a:p>
        </p:txBody>
      </p:sp>
      <p:sp>
        <p:nvSpPr>
          <p:cNvPr id="5" name="TextBox 4"/>
          <p:cNvSpPr txBox="1"/>
          <p:nvPr/>
        </p:nvSpPr>
        <p:spPr>
          <a:xfrm>
            <a:off x="677334" y="1412090"/>
            <a:ext cx="16081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u="sng" dirty="0">
                <a:latin typeface="Myriad Pro" panose="020B0503030403020204" charset="0"/>
              </a:rPr>
              <a:t>Calibration:</a:t>
            </a:r>
            <a:endParaRPr lang="en-HK" sz="2000" b="1" u="sng" dirty="0">
              <a:latin typeface="Myriad Pro" panose="020B050303040302020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6803874"/>
                  </p:ext>
                </p:extLst>
              </p:nvPr>
            </p:nvGraphicFramePr>
            <p:xfrm>
              <a:off x="781397" y="2620120"/>
              <a:ext cx="9876092" cy="1700467"/>
            </p:xfrm>
            <a:graphic>
              <a:graphicData uri="http://schemas.openxmlformats.org/drawingml/2006/table">
                <a:tbl>
                  <a:tblPr firstRow="1" bandRow="1">
                    <a:tableStyleId>{00A15C55-8517-42AA-B614-E9B94910E393}</a:tableStyleId>
                  </a:tblPr>
                  <a:tblGrid>
                    <a:gridCol w="2484982">
                      <a:extLst>
                        <a:ext uri="{9D8B030D-6E8A-4147-A177-3AD203B41FA5}">
                          <a16:colId xmlns:a16="http://schemas.microsoft.com/office/drawing/2014/main" val="1322804714"/>
                        </a:ext>
                      </a:extLst>
                    </a:gridCol>
                    <a:gridCol w="1723817">
                      <a:extLst>
                        <a:ext uri="{9D8B030D-6E8A-4147-A177-3AD203B41FA5}">
                          <a16:colId xmlns:a16="http://schemas.microsoft.com/office/drawing/2014/main" val="3376672248"/>
                        </a:ext>
                      </a:extLst>
                    </a:gridCol>
                    <a:gridCol w="1716855">
                      <a:extLst>
                        <a:ext uri="{9D8B030D-6E8A-4147-A177-3AD203B41FA5}">
                          <a16:colId xmlns:a16="http://schemas.microsoft.com/office/drawing/2014/main" val="4054588309"/>
                        </a:ext>
                      </a:extLst>
                    </a:gridCol>
                    <a:gridCol w="1975219">
                      <a:extLst>
                        <a:ext uri="{9D8B030D-6E8A-4147-A177-3AD203B41FA5}">
                          <a16:colId xmlns:a16="http://schemas.microsoft.com/office/drawing/2014/main" val="3497090459"/>
                        </a:ext>
                      </a:extLst>
                    </a:gridCol>
                    <a:gridCol w="1975219">
                      <a:extLst>
                        <a:ext uri="{9D8B030D-6E8A-4147-A177-3AD203B41FA5}">
                          <a16:colId xmlns:a16="http://schemas.microsoft.com/office/drawing/2014/main" val="149136365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HK" dirty="0"/>
                            <a:t>SPF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HK" dirty="0"/>
                            <a:t>10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HK" dirty="0"/>
                            <a:t>15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HK" dirty="0"/>
                            <a:t>30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HK" dirty="0"/>
                            <a:t>50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94722384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HK" dirty="0"/>
                            <a:t>Result</a:t>
                          </a:r>
                          <a:r>
                            <a:rPr lang="en-HK" baseline="0" dirty="0"/>
                            <a:t> obtained:</a:t>
                          </a:r>
                          <a:endParaRPr lang="en-HK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HK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HK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HK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HK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74209458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HK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𝐵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.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𝑈𝑉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 −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𝑅𝑒𝑠𝑢𝑙𝑡</m:t>
                                    </m:r>
                                  </m:num>
                                  <m:den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𝐵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.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𝑈𝑉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HK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HK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HK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HK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HK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51434203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6803874"/>
                  </p:ext>
                </p:extLst>
              </p:nvPr>
            </p:nvGraphicFramePr>
            <p:xfrm>
              <a:off x="781397" y="2620120"/>
              <a:ext cx="9876092" cy="1700467"/>
            </p:xfrm>
            <a:graphic>
              <a:graphicData uri="http://schemas.openxmlformats.org/drawingml/2006/table">
                <a:tbl>
                  <a:tblPr firstRow="1" bandRow="1">
                    <a:tableStyleId>{00A15C55-8517-42AA-B614-E9B94910E393}</a:tableStyleId>
                  </a:tblPr>
                  <a:tblGrid>
                    <a:gridCol w="2484982">
                      <a:extLst>
                        <a:ext uri="{9D8B030D-6E8A-4147-A177-3AD203B41FA5}">
                          <a16:colId xmlns:a16="http://schemas.microsoft.com/office/drawing/2014/main" val="1322804714"/>
                        </a:ext>
                      </a:extLst>
                    </a:gridCol>
                    <a:gridCol w="1723817">
                      <a:extLst>
                        <a:ext uri="{9D8B030D-6E8A-4147-A177-3AD203B41FA5}">
                          <a16:colId xmlns:a16="http://schemas.microsoft.com/office/drawing/2014/main" val="3376672248"/>
                        </a:ext>
                      </a:extLst>
                    </a:gridCol>
                    <a:gridCol w="1716855">
                      <a:extLst>
                        <a:ext uri="{9D8B030D-6E8A-4147-A177-3AD203B41FA5}">
                          <a16:colId xmlns:a16="http://schemas.microsoft.com/office/drawing/2014/main" val="4054588309"/>
                        </a:ext>
                      </a:extLst>
                    </a:gridCol>
                    <a:gridCol w="1975219">
                      <a:extLst>
                        <a:ext uri="{9D8B030D-6E8A-4147-A177-3AD203B41FA5}">
                          <a16:colId xmlns:a16="http://schemas.microsoft.com/office/drawing/2014/main" val="3497090459"/>
                        </a:ext>
                      </a:extLst>
                    </a:gridCol>
                    <a:gridCol w="1975219">
                      <a:extLst>
                        <a:ext uri="{9D8B030D-6E8A-4147-A177-3AD203B41FA5}">
                          <a16:colId xmlns:a16="http://schemas.microsoft.com/office/drawing/2014/main" val="1491363659"/>
                        </a:ext>
                      </a:extLst>
                    </a:gridCol>
                  </a:tblGrid>
                  <a:tr h="4572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HK" dirty="0" smtClean="0"/>
                            <a:t>SPF</a:t>
                          </a:r>
                          <a:endParaRPr lang="en-HK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HK" dirty="0" smtClean="0"/>
                            <a:t>10</a:t>
                          </a:r>
                          <a:endParaRPr lang="en-HK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HK" dirty="0" smtClean="0"/>
                            <a:t>15</a:t>
                          </a:r>
                          <a:endParaRPr lang="en-HK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HK" dirty="0" smtClean="0"/>
                            <a:t>30</a:t>
                          </a:r>
                          <a:endParaRPr lang="en-HK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HK" dirty="0" smtClean="0"/>
                            <a:t>50</a:t>
                          </a:r>
                          <a:endParaRPr lang="en-HK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947223849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HK" dirty="0" smtClean="0"/>
                            <a:t>Result</a:t>
                          </a:r>
                          <a:r>
                            <a:rPr lang="en-HK" baseline="0" dirty="0" smtClean="0"/>
                            <a:t> obtained:</a:t>
                          </a:r>
                          <a:endParaRPr lang="en-HK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HK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HK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HK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HK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742094586"/>
                      </a:ext>
                    </a:extLst>
                  </a:tr>
                  <a:tr h="786067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245" t="-122481" r="-298284" b="-155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HK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HK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HK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HK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51434203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4" name="TextBox 23"/>
          <p:cNvSpPr txBox="1"/>
          <p:nvPr/>
        </p:nvSpPr>
        <p:spPr>
          <a:xfrm>
            <a:off x="677334" y="2149917"/>
            <a:ext cx="38221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000" b="1" dirty="0">
                <a:latin typeface="Myriad Pro" panose="020B0503030403020204" charset="0"/>
              </a:rPr>
              <a:t>Background UV: ___________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2" name="Table 3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67430685"/>
                  </p:ext>
                </p:extLst>
              </p:nvPr>
            </p:nvGraphicFramePr>
            <p:xfrm>
              <a:off x="781397" y="4320587"/>
              <a:ext cx="9876092" cy="1700467"/>
            </p:xfrm>
            <a:graphic>
              <a:graphicData uri="http://schemas.openxmlformats.org/drawingml/2006/table">
                <a:tbl>
                  <a:tblPr firstRow="1" bandRow="1">
                    <a:tableStyleId>{00A15C55-8517-42AA-B614-E9B94910E393}</a:tableStyleId>
                  </a:tblPr>
                  <a:tblGrid>
                    <a:gridCol w="5831094">
                      <a:extLst>
                        <a:ext uri="{9D8B030D-6E8A-4147-A177-3AD203B41FA5}">
                          <a16:colId xmlns:a16="http://schemas.microsoft.com/office/drawing/2014/main" val="1322804714"/>
                        </a:ext>
                      </a:extLst>
                    </a:gridCol>
                    <a:gridCol w="4044998">
                      <a:extLst>
                        <a:ext uri="{9D8B030D-6E8A-4147-A177-3AD203B41FA5}">
                          <a16:colId xmlns:a16="http://schemas.microsoft.com/office/drawing/2014/main" val="337667224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endParaRPr lang="en-HK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HK" dirty="0"/>
                            <a:t>DIY</a:t>
                          </a:r>
                          <a:r>
                            <a:rPr lang="en-HK" baseline="0" dirty="0"/>
                            <a:t> sunscreen</a:t>
                          </a:r>
                          <a:endParaRPr lang="en-HK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94722384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HK" dirty="0"/>
                            <a:t>Result</a:t>
                          </a:r>
                          <a:r>
                            <a:rPr lang="en-HK" baseline="0" dirty="0"/>
                            <a:t> obtained:</a:t>
                          </a:r>
                          <a:endParaRPr lang="en-HK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HK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74209458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HK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𝐵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.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𝑈𝑉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 −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𝑅𝑒𝑠𝑢𝑙𝑡</m:t>
                                    </m:r>
                                  </m:num>
                                  <m:den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𝐵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.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𝑈𝑉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HK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HK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51434203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2" name="Table 3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67430685"/>
                  </p:ext>
                </p:extLst>
              </p:nvPr>
            </p:nvGraphicFramePr>
            <p:xfrm>
              <a:off x="781397" y="4320587"/>
              <a:ext cx="9876092" cy="1700467"/>
            </p:xfrm>
            <a:graphic>
              <a:graphicData uri="http://schemas.openxmlformats.org/drawingml/2006/table">
                <a:tbl>
                  <a:tblPr firstRow="1" bandRow="1">
                    <a:tableStyleId>{00A15C55-8517-42AA-B614-E9B94910E393}</a:tableStyleId>
                  </a:tblPr>
                  <a:tblGrid>
                    <a:gridCol w="5831094">
                      <a:extLst>
                        <a:ext uri="{9D8B030D-6E8A-4147-A177-3AD203B41FA5}">
                          <a16:colId xmlns:a16="http://schemas.microsoft.com/office/drawing/2014/main" val="1322804714"/>
                        </a:ext>
                      </a:extLst>
                    </a:gridCol>
                    <a:gridCol w="4044998">
                      <a:extLst>
                        <a:ext uri="{9D8B030D-6E8A-4147-A177-3AD203B41FA5}">
                          <a16:colId xmlns:a16="http://schemas.microsoft.com/office/drawing/2014/main" val="3376672248"/>
                        </a:ext>
                      </a:extLst>
                    </a:gridCol>
                  </a:tblGrid>
                  <a:tr h="457200">
                    <a:tc>
                      <a:txBody>
                        <a:bodyPr/>
                        <a:lstStyle/>
                        <a:p>
                          <a:pPr algn="ctr"/>
                          <a:endParaRPr lang="en-HK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HK" dirty="0" smtClean="0"/>
                            <a:t>DIY</a:t>
                          </a:r>
                          <a:r>
                            <a:rPr lang="en-HK" baseline="0" dirty="0" smtClean="0"/>
                            <a:t> sunscreen</a:t>
                          </a:r>
                          <a:endParaRPr lang="en-HK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947223849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HK" dirty="0" smtClean="0"/>
                            <a:t>Result</a:t>
                          </a:r>
                          <a:r>
                            <a:rPr lang="en-HK" baseline="0" dirty="0" smtClean="0"/>
                            <a:t> obtained:</a:t>
                          </a:r>
                          <a:endParaRPr lang="en-HK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HK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742094586"/>
                      </a:ext>
                    </a:extLst>
                  </a:tr>
                  <a:tr h="786067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4" t="-122481" r="-69801" b="-155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HK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51434203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0" name="TextBox 29"/>
          <p:cNvSpPr txBox="1"/>
          <p:nvPr/>
        </p:nvSpPr>
        <p:spPr>
          <a:xfrm>
            <a:off x="6157733" y="1851945"/>
            <a:ext cx="54924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000" b="1" i="1" dirty="0">
                <a:solidFill>
                  <a:srgbClr val="7030A0"/>
                </a:solidFill>
                <a:latin typeface="Myriad Pro" panose="020B0503030403020204" charset="0"/>
              </a:rPr>
              <a:t>So, what is the SPF of your DIY sunscreen?</a:t>
            </a:r>
          </a:p>
        </p:txBody>
      </p:sp>
    </p:spTree>
    <p:extLst>
      <p:ext uri="{BB962C8B-B14F-4D97-AF65-F5344CB8AC3E}">
        <p14:creationId xmlns:p14="http://schemas.microsoft.com/office/powerpoint/2010/main" val="11801108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482857"/>
            <a:ext cx="8596668" cy="4718246"/>
          </a:xfrm>
        </p:spPr>
        <p:txBody>
          <a:bodyPr>
            <a:normAutofit/>
          </a:bodyPr>
          <a:lstStyle/>
          <a:p>
            <a:r>
              <a:rPr lang="en-US" sz="2200" b="1" dirty="0"/>
              <a:t>DIY lipstick – to retain moisture</a:t>
            </a:r>
          </a:p>
          <a:p>
            <a:pPr lvl="1"/>
            <a:r>
              <a:rPr lang="en-US" sz="1800" b="1" dirty="0"/>
              <a:t>Beeswax</a:t>
            </a:r>
          </a:p>
          <a:p>
            <a:pPr lvl="1"/>
            <a:r>
              <a:rPr lang="en-US" sz="1800" b="1" dirty="0" err="1"/>
              <a:t>Shea</a:t>
            </a:r>
            <a:r>
              <a:rPr lang="en-US" sz="1800" b="1" dirty="0"/>
              <a:t> butter</a:t>
            </a:r>
          </a:p>
          <a:p>
            <a:pPr lvl="1"/>
            <a:r>
              <a:rPr lang="en-US" sz="1800" b="1" dirty="0"/>
              <a:t>Base oil</a:t>
            </a:r>
          </a:p>
          <a:p>
            <a:r>
              <a:rPr lang="en-US" sz="2200" b="1" dirty="0"/>
              <a:t>DIY Sunscreen BB cream</a:t>
            </a:r>
          </a:p>
          <a:p>
            <a:pPr lvl="1"/>
            <a:r>
              <a:rPr lang="en-US" sz="1800" b="1" dirty="0"/>
              <a:t>UVA, UVB, (UVC)</a:t>
            </a:r>
          </a:p>
          <a:p>
            <a:pPr lvl="1"/>
            <a:r>
              <a:rPr lang="en-US" sz="1800" b="1" dirty="0"/>
              <a:t>Titanium dioxide - physical barrier</a:t>
            </a:r>
          </a:p>
          <a:p>
            <a:pPr marL="0" indent="0">
              <a:buNone/>
            </a:pPr>
            <a:endParaRPr lang="en-US" sz="2000" b="1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77334" y="201066"/>
            <a:ext cx="10972800" cy="1143000"/>
          </a:xfrm>
        </p:spPr>
        <p:txBody>
          <a:bodyPr>
            <a:normAutofit/>
          </a:bodyPr>
          <a:lstStyle/>
          <a:p>
            <a:r>
              <a:rPr lang="en-US" dirty="0"/>
              <a:t>Summary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fld id="{0066DCD4-1514-4991-B3C3-8A2323286180}" type="slidenum">
              <a:rPr lang="en-HK" smtClean="0"/>
              <a:pPr/>
              <a:t>27</a:t>
            </a:fld>
            <a:endParaRPr lang="en-HK" dirty="0"/>
          </a:p>
        </p:txBody>
      </p:sp>
      <p:pic>
        <p:nvPicPr>
          <p:cNvPr id="5" name="Picture 4" descr="Diabetes and Sun Protection - Protecting ski, feet, eyes and medicati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5091" y="1454774"/>
            <a:ext cx="2312353" cy="13874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Why Acne And Pimples Aren&amp;#39;t The Same Thi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0684" y="3656474"/>
            <a:ext cx="2966433" cy="16671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54933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77334" y="377616"/>
            <a:ext cx="10972800" cy="1143000"/>
          </a:xfrm>
        </p:spPr>
        <p:txBody>
          <a:bodyPr>
            <a:normAutofit/>
          </a:bodyPr>
          <a:lstStyle/>
          <a:p>
            <a:r>
              <a:rPr lang="en-US" dirty="0"/>
              <a:t>Normal Conditions of the Skin</a:t>
            </a:r>
            <a:endParaRPr lang="en-HK" dirty="0"/>
          </a:p>
        </p:txBody>
      </p:sp>
      <p:sp>
        <p:nvSpPr>
          <p:cNvPr id="10" name="TextBox 9"/>
          <p:cNvSpPr txBox="1"/>
          <p:nvPr/>
        </p:nvSpPr>
        <p:spPr>
          <a:xfrm>
            <a:off x="677334" y="1647149"/>
            <a:ext cx="8618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>
                <a:solidFill>
                  <a:srgbClr val="7030A0"/>
                </a:solidFill>
                <a:latin typeface="Myriad Pro" panose="020B0503030403020204" charset="0"/>
              </a:rPr>
              <a:t>What is the most important thing in your skin?</a:t>
            </a:r>
            <a:endParaRPr lang="en-HK" sz="3200" b="1" u="sng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5158544" y="2358457"/>
            <a:ext cx="4874689" cy="3995802"/>
            <a:chOff x="6398679" y="477604"/>
            <a:chExt cx="5865343" cy="5194694"/>
          </a:xfrm>
        </p:grpSpPr>
        <p:pic>
          <p:nvPicPr>
            <p:cNvPr id="9" name="Picture 4" descr="Free Serene female in bath robe and towel on head standing with applied facial mask on half face in light spa salon and looking away Stock Photo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1378"/>
            <a:stretch/>
          </p:blipFill>
          <p:spPr bwMode="auto">
            <a:xfrm>
              <a:off x="6723799" y="3155047"/>
              <a:ext cx="2134470" cy="251725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11" name="Picture 6" descr="Free Person With White Face Mask Stock Photo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8679" y="948467"/>
              <a:ext cx="1658623" cy="216342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12" name="Picture 8" descr="Free Woman With Black Hair and Black Eyes Stock Photo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14958" y="477604"/>
              <a:ext cx="2070100" cy="310515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13" name="Picture 10" descr="Free Man in White Bathrobe Washing His Face Stock Photo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30708" y="3631448"/>
              <a:ext cx="2933314" cy="1955542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</p:spTree>
    <p:extLst>
      <p:ext uri="{BB962C8B-B14F-4D97-AF65-F5344CB8AC3E}">
        <p14:creationId xmlns:p14="http://schemas.microsoft.com/office/powerpoint/2010/main" val="42935419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77334" y="325300"/>
            <a:ext cx="10972800" cy="1143000"/>
          </a:xfrm>
        </p:spPr>
        <p:txBody>
          <a:bodyPr>
            <a:normAutofit/>
          </a:bodyPr>
          <a:lstStyle/>
          <a:p>
            <a:r>
              <a:rPr lang="en-US" dirty="0"/>
              <a:t>Normal Conditions of the Skin</a:t>
            </a:r>
            <a:endParaRPr lang="en-HK" dirty="0"/>
          </a:p>
        </p:txBody>
      </p:sp>
      <p:sp>
        <p:nvSpPr>
          <p:cNvPr id="10" name="TextBox 9"/>
          <p:cNvSpPr txBox="1"/>
          <p:nvPr/>
        </p:nvSpPr>
        <p:spPr>
          <a:xfrm>
            <a:off x="677334" y="1647149"/>
            <a:ext cx="8618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>
                <a:solidFill>
                  <a:srgbClr val="7030A0"/>
                </a:solidFill>
                <a:latin typeface="Myriad Pro" panose="020B0503030403020204" charset="0"/>
              </a:rPr>
              <a:t>What is the most important thing in your skin?</a:t>
            </a:r>
            <a:endParaRPr lang="en-HK" sz="3200" b="1" u="sng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62280" y="2346966"/>
            <a:ext cx="33764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0070C0"/>
                </a:solidFill>
                <a:latin typeface="Myriad Pro" panose="020B0503030403020204" charset="0"/>
              </a:rPr>
              <a:t>Water! ~ 80%</a:t>
            </a:r>
            <a:endParaRPr lang="en-HK" sz="4000" b="1" dirty="0">
              <a:solidFill>
                <a:srgbClr val="0070C0"/>
              </a:solidFill>
              <a:latin typeface="Myriad Pro" panose="020B0503030403020204" charset="0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4643327"/>
              </p:ext>
            </p:extLst>
          </p:nvPr>
        </p:nvGraphicFramePr>
        <p:xfrm>
          <a:off x="5164322" y="4939262"/>
          <a:ext cx="5635605" cy="141057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878535">
                  <a:extLst>
                    <a:ext uri="{9D8B030D-6E8A-4147-A177-3AD203B41FA5}">
                      <a16:colId xmlns:a16="http://schemas.microsoft.com/office/drawing/2014/main" val="3084980426"/>
                    </a:ext>
                  </a:extLst>
                </a:gridCol>
                <a:gridCol w="1878535">
                  <a:extLst>
                    <a:ext uri="{9D8B030D-6E8A-4147-A177-3AD203B41FA5}">
                      <a16:colId xmlns:a16="http://schemas.microsoft.com/office/drawing/2014/main" val="2143582017"/>
                    </a:ext>
                  </a:extLst>
                </a:gridCol>
                <a:gridCol w="1878535">
                  <a:extLst>
                    <a:ext uri="{9D8B030D-6E8A-4147-A177-3AD203B41FA5}">
                      <a16:colId xmlns:a16="http://schemas.microsoft.com/office/drawing/2014/main" val="3560303498"/>
                    </a:ext>
                  </a:extLst>
                </a:gridCol>
              </a:tblGrid>
              <a:tr h="587618">
                <a:tc>
                  <a:txBody>
                    <a:bodyPr/>
                    <a:lstStyle/>
                    <a:p>
                      <a:pPr algn="ctr"/>
                      <a:endParaRPr lang="en-HK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1600" dirty="0"/>
                        <a:t>Normal</a:t>
                      </a:r>
                      <a:r>
                        <a:rPr lang="en-HK" sz="1600" baseline="0" dirty="0"/>
                        <a:t> water content</a:t>
                      </a:r>
                      <a:endParaRPr lang="en-HK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1600" dirty="0"/>
                        <a:t>Lower than</a:t>
                      </a:r>
                      <a:r>
                        <a:rPr lang="en-HK" sz="1600" baseline="0" dirty="0"/>
                        <a:t> normal level</a:t>
                      </a:r>
                      <a:endParaRPr lang="en-HK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5796775"/>
                  </a:ext>
                </a:extLst>
              </a:tr>
              <a:tr h="768423">
                <a:tc>
                  <a:txBody>
                    <a:bodyPr/>
                    <a:lstStyle/>
                    <a:p>
                      <a:pPr algn="ctr"/>
                      <a:r>
                        <a:rPr lang="en-HK" sz="1600" dirty="0"/>
                        <a:t>Skin</a:t>
                      </a:r>
                      <a:r>
                        <a:rPr lang="en-HK" sz="1600" baseline="0" dirty="0"/>
                        <a:t> appearance</a:t>
                      </a:r>
                      <a:endParaRPr lang="en-HK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1600" dirty="0"/>
                        <a:t>Smooth, soft, glowing, flexible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1600" dirty="0"/>
                        <a:t>Visible lines, tight, dry, redness</a:t>
                      </a:r>
                      <a:r>
                        <a:rPr lang="en-HK" sz="1600" baseline="0" dirty="0"/>
                        <a:t> and itching</a:t>
                      </a:r>
                      <a:endParaRPr lang="en-HK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2365762"/>
                  </a:ext>
                </a:extLst>
              </a:tr>
            </a:tbl>
          </a:graphicData>
        </a:graphic>
      </p:graphicFrame>
      <p:pic>
        <p:nvPicPr>
          <p:cNvPr id="14" name="Pictur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079" y="2461434"/>
            <a:ext cx="3597637" cy="2820823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1195079" y="5296323"/>
            <a:ext cx="359763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rgbClr val="424242"/>
                </a:solidFill>
                <a:latin typeface="Neue Helvetica W01"/>
              </a:rPr>
              <a:t>Source: </a:t>
            </a:r>
            <a:r>
              <a:rPr lang="en-US" sz="1100" dirty="0">
                <a:solidFill>
                  <a:srgbClr val="424242"/>
                </a:solidFill>
                <a:latin typeface="Neue Helvetica W01"/>
                <a:hlinkClick r:id="rId3"/>
              </a:rPr>
              <a:t>Layer of Skin</a:t>
            </a:r>
            <a:r>
              <a:rPr lang="en-US" sz="1100" dirty="0">
                <a:solidFill>
                  <a:srgbClr val="424242"/>
                </a:solidFill>
                <a:latin typeface="Neue Helvetica W01"/>
              </a:rPr>
              <a:t> / </a:t>
            </a:r>
            <a:r>
              <a:rPr lang="en-US" sz="1100" dirty="0" err="1">
                <a:solidFill>
                  <a:srgbClr val="424242"/>
                </a:solidFill>
                <a:latin typeface="Neue Helvetica W01"/>
              </a:rPr>
              <a:t>OpenStax</a:t>
            </a:r>
            <a:r>
              <a:rPr lang="en-US" sz="1100" dirty="0">
                <a:solidFill>
                  <a:srgbClr val="424242"/>
                </a:solidFill>
                <a:latin typeface="Neue Helvetica W01"/>
              </a:rPr>
              <a:t> / </a:t>
            </a:r>
            <a:r>
              <a:rPr lang="en-US" sz="1100" dirty="0">
                <a:solidFill>
                  <a:srgbClr val="424242"/>
                </a:solidFill>
                <a:latin typeface="Neue Helvetica W01"/>
                <a:hlinkClick r:id="rId4"/>
              </a:rPr>
              <a:t>CC BY 4.0</a:t>
            </a:r>
            <a:r>
              <a:rPr lang="en-US" sz="1100" dirty="0">
                <a:solidFill>
                  <a:srgbClr val="424242"/>
                </a:solidFill>
                <a:latin typeface="Neue Helvetica W01"/>
              </a:rPr>
              <a:t> </a:t>
            </a:r>
            <a:endParaRPr lang="en-US" sz="1100" dirty="0"/>
          </a:p>
        </p:txBody>
      </p:sp>
      <p:pic>
        <p:nvPicPr>
          <p:cNvPr id="16" name="Picture 2" descr="Free Close-Up shot of an Old Person with Wrinkles on Face Stock Photo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9760" y="3054852"/>
            <a:ext cx="1137041" cy="1705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Free Woman's Selfie Stock Photo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1" t="3920" r="10756" b="14923"/>
          <a:stretch/>
        </p:blipFill>
        <p:spPr bwMode="auto">
          <a:xfrm>
            <a:off x="7350498" y="3084124"/>
            <a:ext cx="1198416" cy="1765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6790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FE522445-CAF3-4694-B40F-CD05E70211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2454" y="720090"/>
            <a:ext cx="9305925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53768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677334" y="2062656"/>
            <a:ext cx="10972800" cy="4525963"/>
          </a:xfrm>
        </p:spPr>
        <p:txBody>
          <a:bodyPr>
            <a:normAutofit/>
          </a:bodyPr>
          <a:lstStyle/>
          <a:p>
            <a:pPr lvl="0"/>
            <a:r>
              <a:rPr lang="en-US" sz="2400" dirty="0"/>
              <a:t>Add 4 g of beeswax, 4 g of </a:t>
            </a:r>
            <a:r>
              <a:rPr lang="en-US" sz="2400" dirty="0" err="1"/>
              <a:t>shea</a:t>
            </a:r>
            <a:r>
              <a:rPr lang="en-US" sz="2400" dirty="0"/>
              <a:t> butter and 4.5 - 5 g of base oil into a foil cup</a:t>
            </a:r>
          </a:p>
          <a:p>
            <a:pPr lvl="0"/>
            <a:r>
              <a:rPr lang="en-US" sz="2400" dirty="0"/>
              <a:t>Heat and stir the mixture with stir bar until completely melted</a:t>
            </a:r>
          </a:p>
          <a:p>
            <a:pPr lvl="0"/>
            <a:r>
              <a:rPr lang="en-US" sz="2400" dirty="0"/>
              <a:t>After the mixture becomes clear, transfer the solution to lipstick containers carefully</a:t>
            </a:r>
          </a:p>
          <a:p>
            <a:pPr lvl="0"/>
            <a:r>
              <a:rPr lang="en-US" sz="2400" dirty="0"/>
              <a:t>Cool down and finish</a:t>
            </a:r>
          </a:p>
          <a:p>
            <a:pPr marL="0" indent="0">
              <a:buNone/>
            </a:pPr>
            <a:endParaRPr lang="en-HK" sz="2400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77334" y="233979"/>
            <a:ext cx="10972800" cy="1143000"/>
          </a:xfrm>
        </p:spPr>
        <p:txBody>
          <a:bodyPr>
            <a:normAutofit/>
          </a:bodyPr>
          <a:lstStyle/>
          <a:p>
            <a:r>
              <a:rPr lang="en-US" dirty="0"/>
              <a:t>DIY Moisture-rich lipstick</a:t>
            </a:r>
            <a:endParaRPr lang="en-H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endParaRPr lang="en-HK" dirty="0"/>
          </a:p>
        </p:txBody>
      </p:sp>
      <p:sp>
        <p:nvSpPr>
          <p:cNvPr id="5" name="TextBox 4"/>
          <p:cNvSpPr txBox="1"/>
          <p:nvPr/>
        </p:nvSpPr>
        <p:spPr>
          <a:xfrm>
            <a:off x="677334" y="1376979"/>
            <a:ext cx="24064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000" b="1" u="sng" dirty="0">
                <a:latin typeface="Myriad Pro" panose="020B0503030403020204" charset="0"/>
              </a:rPr>
              <a:t>Procedure: (Per 4)</a:t>
            </a:r>
          </a:p>
        </p:txBody>
      </p:sp>
    </p:spTree>
    <p:extLst>
      <p:ext uri="{BB962C8B-B14F-4D97-AF65-F5344CB8AC3E}">
        <p14:creationId xmlns:p14="http://schemas.microsoft.com/office/powerpoint/2010/main" val="17182538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677334" y="2041636"/>
            <a:ext cx="10972800" cy="4525963"/>
          </a:xfrm>
        </p:spPr>
        <p:txBody>
          <a:bodyPr>
            <a:normAutofit/>
          </a:bodyPr>
          <a:lstStyle/>
          <a:p>
            <a:pPr lvl="0"/>
            <a:r>
              <a:rPr lang="en-US" sz="2400" dirty="0"/>
              <a:t>Add 8 g of beeswax, 8 g of </a:t>
            </a:r>
            <a:r>
              <a:rPr lang="en-US" sz="2400" dirty="0" err="1"/>
              <a:t>shea</a:t>
            </a:r>
            <a:r>
              <a:rPr lang="en-US" sz="2400" dirty="0"/>
              <a:t> butter and 9 - 10 g of base oil into a foil cup</a:t>
            </a:r>
          </a:p>
          <a:p>
            <a:pPr lvl="0"/>
            <a:r>
              <a:rPr lang="en-US" sz="2400" dirty="0"/>
              <a:t>Heat and stir the mixture with stir bar until completely melted</a:t>
            </a:r>
          </a:p>
          <a:p>
            <a:pPr lvl="0"/>
            <a:r>
              <a:rPr lang="en-US" sz="2400" dirty="0"/>
              <a:t>After the mixture becomes clear, transfer the solution to lipstick containers carefully</a:t>
            </a:r>
          </a:p>
          <a:p>
            <a:pPr lvl="0"/>
            <a:r>
              <a:rPr lang="en-US" sz="2400" dirty="0"/>
              <a:t>Cool down and finish</a:t>
            </a:r>
          </a:p>
          <a:p>
            <a:pPr marL="0" indent="0">
              <a:buNone/>
            </a:pPr>
            <a:endParaRPr lang="en-HK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endParaRPr lang="en-HK" dirty="0"/>
          </a:p>
        </p:txBody>
      </p:sp>
      <p:sp>
        <p:nvSpPr>
          <p:cNvPr id="7" name="TextBox 6"/>
          <p:cNvSpPr txBox="1"/>
          <p:nvPr/>
        </p:nvSpPr>
        <p:spPr>
          <a:xfrm>
            <a:off x="677334" y="1376979"/>
            <a:ext cx="23566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000" b="1" u="sng" dirty="0">
                <a:latin typeface="Myriad Pro" panose="020B0503030403020204" charset="0"/>
              </a:rPr>
              <a:t>Procedure: (Per 8)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677334" y="233979"/>
            <a:ext cx="10972800" cy="1143000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>
            <a:lvl1pPr algn="l" defTabSz="1219170" rtl="0" eaLnBrk="1" latinLnBrk="0" hangingPunct="1">
              <a:spcBef>
                <a:spcPct val="0"/>
              </a:spcBef>
              <a:buNone/>
              <a:defRPr lang="zh-HK" altLang="en-US" sz="4000" kern="1200" dirty="0">
                <a:solidFill>
                  <a:schemeClr val="accent3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DIY Moisture-rich lipstick</a:t>
            </a:r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31037054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77334" y="284748"/>
            <a:ext cx="10972800" cy="1143000"/>
          </a:xfrm>
        </p:spPr>
        <p:txBody>
          <a:bodyPr>
            <a:normAutofit/>
          </a:bodyPr>
          <a:lstStyle/>
          <a:p>
            <a:r>
              <a:rPr lang="en-HK" dirty="0"/>
              <a:t>Skincare Products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endParaRPr lang="en-HK" dirty="0"/>
          </a:p>
        </p:txBody>
      </p:sp>
      <p:sp>
        <p:nvSpPr>
          <p:cNvPr id="5" name="TextBox 4"/>
          <p:cNvSpPr txBox="1"/>
          <p:nvPr/>
        </p:nvSpPr>
        <p:spPr>
          <a:xfrm>
            <a:off x="677334" y="1468735"/>
            <a:ext cx="25926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400" b="1" u="sng" dirty="0">
                <a:latin typeface="Myriad Pro" panose="020B0503030403020204" charset="0"/>
              </a:rPr>
              <a:t>Skin </a:t>
            </a:r>
            <a:r>
              <a:rPr lang="en-US" sz="2400" b="1" u="sng" dirty="0">
                <a:latin typeface="Myriad Pro" panose="020B0503030403020204" charset="0"/>
              </a:rPr>
              <a:t>moisturizing</a:t>
            </a:r>
            <a:endParaRPr lang="en-HK" sz="2400" b="1" u="sng" dirty="0">
              <a:latin typeface="Myriad Pro" panose="020B050303040302020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7334" y="1930400"/>
            <a:ext cx="88045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HK" sz="2000" dirty="0">
                <a:latin typeface="Myriad Pro" panose="020B0503030403020204" charset="0"/>
              </a:rPr>
              <a:t>Used to maintain or restore the water content of the epidermis layer of the skin</a:t>
            </a:r>
          </a:p>
        </p:txBody>
      </p:sp>
      <p:sp>
        <p:nvSpPr>
          <p:cNvPr id="7" name="AutoShape 2" descr="11 Ways To Improve Your Skin Elasticity – SkinKraf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HK"/>
          </a:p>
        </p:txBody>
      </p:sp>
      <p:sp>
        <p:nvSpPr>
          <p:cNvPr id="15" name="AutoShape 4" descr="11 Ways To Improve Your Skin Elasticity – SkinKraft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HK"/>
          </a:p>
        </p:txBody>
      </p:sp>
      <p:grpSp>
        <p:nvGrpSpPr>
          <p:cNvPr id="23" name="Group 22"/>
          <p:cNvGrpSpPr/>
          <p:nvPr/>
        </p:nvGrpSpPr>
        <p:grpSpPr>
          <a:xfrm>
            <a:off x="2871777" y="2554342"/>
            <a:ext cx="7298298" cy="3773830"/>
            <a:chOff x="1222703" y="2357550"/>
            <a:chExt cx="7644321" cy="4036987"/>
          </a:xfrm>
        </p:grpSpPr>
        <p:sp>
          <p:nvSpPr>
            <p:cNvPr id="27" name="Rounded Rectangle 26"/>
            <p:cNvSpPr/>
            <p:nvPr/>
          </p:nvSpPr>
          <p:spPr>
            <a:xfrm>
              <a:off x="7562114" y="5222407"/>
              <a:ext cx="1304910" cy="428011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29" name="Rounded Rectangle 28"/>
            <p:cNvSpPr/>
            <p:nvPr/>
          </p:nvSpPr>
          <p:spPr>
            <a:xfrm>
              <a:off x="1222703" y="3483365"/>
              <a:ext cx="1353899" cy="435783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grpSp>
          <p:nvGrpSpPr>
            <p:cNvPr id="32" name="Group 31"/>
            <p:cNvGrpSpPr/>
            <p:nvPr/>
          </p:nvGrpSpPr>
          <p:grpSpPr>
            <a:xfrm>
              <a:off x="1258253" y="2357550"/>
              <a:ext cx="7608771" cy="4036987"/>
              <a:chOff x="1258253" y="2357550"/>
              <a:chExt cx="7608771" cy="4036987"/>
            </a:xfrm>
          </p:grpSpPr>
          <p:sp>
            <p:nvSpPr>
              <p:cNvPr id="33" name="Rounded Rectangle 32"/>
              <p:cNvSpPr/>
              <p:nvPr/>
            </p:nvSpPr>
            <p:spPr>
              <a:xfrm>
                <a:off x="7513125" y="3466736"/>
                <a:ext cx="1353899" cy="435783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HK">
                  <a:solidFill>
                    <a:schemeClr val="accent2"/>
                  </a:solidFill>
                </a:endParaRPr>
              </a:p>
            </p:txBody>
          </p:sp>
          <p:sp>
            <p:nvSpPr>
              <p:cNvPr id="34" name="Down Arrow 33"/>
              <p:cNvSpPr/>
              <p:nvPr/>
            </p:nvSpPr>
            <p:spPr>
              <a:xfrm>
                <a:off x="4803089" y="2357550"/>
                <a:ext cx="645459" cy="869250"/>
              </a:xfrm>
              <a:prstGeom prst="down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HK">
                  <a:solidFill>
                    <a:schemeClr val="accent2"/>
                  </a:solidFill>
                </a:endParaRP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1652632" y="5966526"/>
                <a:ext cx="6946374" cy="4280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HK" sz="2000" b="1" dirty="0">
                    <a:solidFill>
                      <a:schemeClr val="accent2"/>
                    </a:solidFill>
                    <a:latin typeface="Myriad Pro" panose="020B0503030403020204" charset="0"/>
                  </a:rPr>
                  <a:t>What is the magic of the skin moisturizing products?</a:t>
                </a: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5448548" y="2455265"/>
                <a:ext cx="25506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solidFill>
                      <a:schemeClr val="accent2"/>
                    </a:solidFill>
                    <a:latin typeface="Myriad Pro" panose="020B0503030403020204" charset="0"/>
                  </a:rPr>
                  <a:t>With enough moisture in the skin</a:t>
                </a:r>
                <a:endParaRPr lang="en-HK" dirty="0">
                  <a:solidFill>
                    <a:schemeClr val="accent2"/>
                  </a:solidFill>
                  <a:latin typeface="Myriad Pro" panose="020B0503030403020204" charset="0"/>
                </a:endParaRPr>
              </a:p>
            </p:txBody>
          </p:sp>
          <p:grpSp>
            <p:nvGrpSpPr>
              <p:cNvPr id="37" name="Group 36"/>
              <p:cNvGrpSpPr/>
              <p:nvPr/>
            </p:nvGrpSpPr>
            <p:grpSpPr>
              <a:xfrm>
                <a:off x="1258253" y="3226800"/>
                <a:ext cx="7528876" cy="2676872"/>
                <a:chOff x="1272920" y="3251201"/>
                <a:chExt cx="7528876" cy="2676872"/>
              </a:xfrm>
            </p:grpSpPr>
            <p:pic>
              <p:nvPicPr>
                <p:cNvPr id="38" name="Picture 2" descr="Free Woman's Selfie Stock Photo"/>
                <p:cNvPicPr>
                  <a:picLocks noChangeAspect="1" noChangeArrowheads="1"/>
                </p:cNvPicPr>
                <p:nvPr/>
              </p:nvPicPr>
              <p:blipFill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6621" t="3920" r="10756" b="14923"/>
                <a:stretch/>
              </p:blipFill>
              <p:spPr bwMode="auto">
                <a:xfrm>
                  <a:off x="4053168" y="3251201"/>
                  <a:ext cx="1816833" cy="2676872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cxnSp>
              <p:nvCxnSpPr>
                <p:cNvPr id="39" name="Straight Arrow Connector 38"/>
                <p:cNvCxnSpPr>
                  <a:stCxn id="29" idx="3"/>
                </p:cNvCxnSpPr>
                <p:nvPr/>
              </p:nvCxnSpPr>
              <p:spPr>
                <a:xfrm>
                  <a:off x="2591268" y="3725657"/>
                  <a:ext cx="1981802" cy="976240"/>
                </a:xfrm>
                <a:prstGeom prst="straightConnector1">
                  <a:avLst/>
                </a:prstGeom>
                <a:ln w="38100"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0" name="TextBox 39"/>
                <p:cNvSpPr txBox="1"/>
                <p:nvPr/>
              </p:nvSpPr>
              <p:spPr>
                <a:xfrm>
                  <a:off x="7607688" y="3460837"/>
                  <a:ext cx="1194108" cy="42801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000" b="1" dirty="0">
                      <a:solidFill>
                        <a:schemeClr val="accent2"/>
                      </a:solidFill>
                      <a:latin typeface="Myriad Pro" panose="020B0503030403020204" charset="0"/>
                    </a:rPr>
                    <a:t>Smooth</a:t>
                  </a:r>
                  <a:endParaRPr lang="en-HK" sz="2000" b="1" dirty="0">
                    <a:solidFill>
                      <a:schemeClr val="accent2"/>
                    </a:solidFill>
                    <a:latin typeface="Myriad Pro" panose="020B0503030403020204" charset="0"/>
                  </a:endParaRPr>
                </a:p>
              </p:txBody>
            </p:sp>
            <p:cxnSp>
              <p:nvCxnSpPr>
                <p:cNvPr id="41" name="Straight Arrow Connector 40"/>
                <p:cNvCxnSpPr/>
                <p:nvPr/>
              </p:nvCxnSpPr>
              <p:spPr>
                <a:xfrm flipH="1">
                  <a:off x="5515704" y="3674843"/>
                  <a:ext cx="2012088" cy="1014387"/>
                </a:xfrm>
                <a:prstGeom prst="straightConnector1">
                  <a:avLst/>
                </a:prstGeom>
                <a:ln w="38100"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2" name="TextBox 41"/>
                <p:cNvSpPr txBox="1"/>
                <p:nvPr/>
              </p:nvSpPr>
              <p:spPr>
                <a:xfrm>
                  <a:off x="7709759" y="5254580"/>
                  <a:ext cx="1058109" cy="42801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000" b="1" dirty="0">
                      <a:solidFill>
                        <a:schemeClr val="accent2"/>
                      </a:solidFill>
                      <a:latin typeface="Myriad Pro" panose="020B0503030403020204" charset="0"/>
                    </a:rPr>
                    <a:t>Elastic</a:t>
                  </a:r>
                  <a:endParaRPr lang="en-HK" sz="2000" b="1" dirty="0">
                    <a:solidFill>
                      <a:schemeClr val="accent2"/>
                    </a:solidFill>
                    <a:latin typeface="Myriad Pro" panose="020B0503030403020204" charset="0"/>
                  </a:endParaRPr>
                </a:p>
              </p:txBody>
            </p:sp>
            <p:sp>
              <p:nvSpPr>
                <p:cNvPr id="43" name="TextBox 42"/>
                <p:cNvSpPr txBox="1"/>
                <p:nvPr/>
              </p:nvSpPr>
              <p:spPr>
                <a:xfrm>
                  <a:off x="1272920" y="3515241"/>
                  <a:ext cx="1251194" cy="42801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000" b="1" dirty="0">
                      <a:solidFill>
                        <a:schemeClr val="accent2"/>
                      </a:solidFill>
                      <a:latin typeface="Myriad Pro" panose="020B0503030403020204" charset="0"/>
                    </a:rPr>
                    <a:t>Glowing</a:t>
                  </a:r>
                  <a:endParaRPr lang="en-HK" sz="2000" b="1" dirty="0">
                    <a:solidFill>
                      <a:schemeClr val="accent2"/>
                    </a:solidFill>
                    <a:latin typeface="Myriad Pro" panose="020B0503030403020204" charset="0"/>
                  </a:endParaRPr>
                </a:p>
              </p:txBody>
            </p:sp>
          </p:grpSp>
        </p:grpSp>
      </p:grp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6CE3779C-D45C-43CF-8F95-1035F9B6E057}"/>
              </a:ext>
            </a:extLst>
          </p:cNvPr>
          <p:cNvCxnSpPr>
            <a:cxnSpLocks/>
            <a:stCxn id="27" idx="1"/>
          </p:cNvCxnSpPr>
          <p:nvPr/>
        </p:nvCxnSpPr>
        <p:spPr>
          <a:xfrm flipH="1" flipV="1">
            <a:off x="6956450" y="4818890"/>
            <a:ext cx="1967782" cy="61361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34406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77334" y="274011"/>
            <a:ext cx="10972800" cy="1143000"/>
          </a:xfrm>
        </p:spPr>
        <p:txBody>
          <a:bodyPr>
            <a:normAutofit/>
          </a:bodyPr>
          <a:lstStyle/>
          <a:p>
            <a:r>
              <a:rPr lang="en-HK" dirty="0"/>
              <a:t>Skincare Products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endParaRPr lang="en-HK" dirty="0"/>
          </a:p>
        </p:txBody>
      </p:sp>
      <p:sp>
        <p:nvSpPr>
          <p:cNvPr id="155" name="TextBox 154"/>
          <p:cNvSpPr txBox="1"/>
          <p:nvPr/>
        </p:nvSpPr>
        <p:spPr>
          <a:xfrm>
            <a:off x="677334" y="1468735"/>
            <a:ext cx="27462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400" b="1" u="sng" dirty="0">
                <a:solidFill>
                  <a:schemeClr val="accent2"/>
                </a:solidFill>
                <a:latin typeface="Myriad Pro" panose="020B0503030403020204" charset="0"/>
              </a:rPr>
              <a:t>Skin </a:t>
            </a:r>
            <a:r>
              <a:rPr lang="en-US" sz="2400" b="1" u="sng" dirty="0">
                <a:solidFill>
                  <a:schemeClr val="accent2"/>
                </a:solidFill>
                <a:latin typeface="Myriad Pro" panose="020B0503030403020204" charset="0"/>
              </a:rPr>
              <a:t>moisturizing</a:t>
            </a:r>
            <a:endParaRPr lang="en-HK" sz="2400" b="1" u="sng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sp>
        <p:nvSpPr>
          <p:cNvPr id="157" name="TextBox 156"/>
          <p:cNvSpPr txBox="1"/>
          <p:nvPr/>
        </p:nvSpPr>
        <p:spPr>
          <a:xfrm>
            <a:off x="677334" y="1930400"/>
            <a:ext cx="980274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HK" sz="2000" b="1" dirty="0">
                <a:solidFill>
                  <a:schemeClr val="accent2"/>
                </a:solidFill>
                <a:latin typeface="Myriad Pro" panose="020B0503030403020204" charset="0"/>
              </a:rPr>
              <a:t>Without NMF, intercellular lipid and sebum barrier, the skin might suffer from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3"/>
                </a:solidFill>
                <a:latin typeface="Myriad Pro" panose="020B0503030403020204" charset="0"/>
              </a:rPr>
              <a:t>Dryness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3"/>
                </a:solidFill>
                <a:latin typeface="Myriad Pro" panose="020B0503030403020204" charset="0"/>
              </a:rPr>
              <a:t>Microbiological growth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3"/>
                </a:solidFill>
                <a:latin typeface="Myriad Pro" panose="020B0503030403020204" charset="0"/>
              </a:rPr>
              <a:t>Allergy</a:t>
            </a:r>
            <a:endParaRPr lang="en-HK" sz="2000" dirty="0">
              <a:solidFill>
                <a:schemeClr val="accent3"/>
              </a:solidFill>
              <a:latin typeface="Myriad Pro" panose="020B0503030403020204" charset="0"/>
            </a:endParaRPr>
          </a:p>
        </p:txBody>
      </p:sp>
      <p:grpSp>
        <p:nvGrpSpPr>
          <p:cNvPr id="165" name="Group 164"/>
          <p:cNvGrpSpPr/>
          <p:nvPr/>
        </p:nvGrpSpPr>
        <p:grpSpPr>
          <a:xfrm>
            <a:off x="2305279" y="3012929"/>
            <a:ext cx="8853001" cy="3247743"/>
            <a:chOff x="421394" y="2814653"/>
            <a:chExt cx="10499211" cy="3773832"/>
          </a:xfrm>
        </p:grpSpPr>
        <p:sp>
          <p:nvSpPr>
            <p:cNvPr id="166" name="Rectangle 165"/>
            <p:cNvSpPr/>
            <p:nvPr/>
          </p:nvSpPr>
          <p:spPr>
            <a:xfrm>
              <a:off x="772752" y="4002489"/>
              <a:ext cx="3711389" cy="11383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67" name="Rounded Rectangle 166"/>
            <p:cNvSpPr/>
            <p:nvPr/>
          </p:nvSpPr>
          <p:spPr>
            <a:xfrm>
              <a:off x="731518" y="5333932"/>
              <a:ext cx="3786692" cy="1043492"/>
            </a:xfrm>
            <a:prstGeom prst="roundRect">
              <a:avLst/>
            </a:prstGeom>
            <a:solidFill>
              <a:srgbClr val="EBD7AF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68" name="Rounded Rectangle 167"/>
            <p:cNvSpPr/>
            <p:nvPr/>
          </p:nvSpPr>
          <p:spPr>
            <a:xfrm>
              <a:off x="774550" y="4236525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69" name="Rounded Rectangle 168"/>
            <p:cNvSpPr/>
            <p:nvPr/>
          </p:nvSpPr>
          <p:spPr>
            <a:xfrm>
              <a:off x="1540136" y="4236525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70" name="Rounded Rectangle 169"/>
            <p:cNvSpPr/>
            <p:nvPr/>
          </p:nvSpPr>
          <p:spPr>
            <a:xfrm>
              <a:off x="894677" y="4584240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71" name="Rounded Rectangle 170"/>
            <p:cNvSpPr/>
            <p:nvPr/>
          </p:nvSpPr>
          <p:spPr>
            <a:xfrm>
              <a:off x="1630678" y="4584239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72" name="Rounded Rectangle 171"/>
            <p:cNvSpPr/>
            <p:nvPr/>
          </p:nvSpPr>
          <p:spPr>
            <a:xfrm>
              <a:off x="776154" y="4959086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73" name="Rounded Rectangle 172"/>
            <p:cNvSpPr/>
            <p:nvPr/>
          </p:nvSpPr>
          <p:spPr>
            <a:xfrm>
              <a:off x="1540136" y="4959085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74" name="Rounded Rectangle 173"/>
            <p:cNvSpPr/>
            <p:nvPr/>
          </p:nvSpPr>
          <p:spPr>
            <a:xfrm>
              <a:off x="2307514" y="4236525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75" name="Rounded Rectangle 174"/>
            <p:cNvSpPr/>
            <p:nvPr/>
          </p:nvSpPr>
          <p:spPr>
            <a:xfrm>
              <a:off x="3074892" y="4236525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76" name="Rounded Rectangle 175"/>
            <p:cNvSpPr/>
            <p:nvPr/>
          </p:nvSpPr>
          <p:spPr>
            <a:xfrm>
              <a:off x="3842270" y="4236525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77" name="Rounded Rectangle 176"/>
            <p:cNvSpPr/>
            <p:nvPr/>
          </p:nvSpPr>
          <p:spPr>
            <a:xfrm>
              <a:off x="2366680" y="4584240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78" name="Rounded Rectangle 177"/>
            <p:cNvSpPr/>
            <p:nvPr/>
          </p:nvSpPr>
          <p:spPr>
            <a:xfrm>
              <a:off x="3102681" y="4584239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79" name="Rounded Rectangle 178"/>
            <p:cNvSpPr/>
            <p:nvPr/>
          </p:nvSpPr>
          <p:spPr>
            <a:xfrm>
              <a:off x="3838682" y="4582683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80" name="Rounded Rectangle 179"/>
            <p:cNvSpPr/>
            <p:nvPr/>
          </p:nvSpPr>
          <p:spPr>
            <a:xfrm>
              <a:off x="2307514" y="4946339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81" name="Rounded Rectangle 180"/>
            <p:cNvSpPr/>
            <p:nvPr/>
          </p:nvSpPr>
          <p:spPr>
            <a:xfrm>
              <a:off x="3074892" y="4946339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82" name="Rounded Rectangle 181"/>
            <p:cNvSpPr/>
            <p:nvPr/>
          </p:nvSpPr>
          <p:spPr>
            <a:xfrm>
              <a:off x="3842270" y="4946339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83" name="Rounded Rectangle 182"/>
            <p:cNvSpPr/>
            <p:nvPr/>
          </p:nvSpPr>
          <p:spPr>
            <a:xfrm>
              <a:off x="825128" y="5407974"/>
              <a:ext cx="598654" cy="193828"/>
            </a:xfrm>
            <a:prstGeom prst="roundRect">
              <a:avLst/>
            </a:prstGeom>
            <a:solidFill>
              <a:srgbClr val="EFB5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84" name="Rounded Rectangle 183"/>
            <p:cNvSpPr/>
            <p:nvPr/>
          </p:nvSpPr>
          <p:spPr>
            <a:xfrm>
              <a:off x="1543909" y="5407974"/>
              <a:ext cx="598654" cy="193828"/>
            </a:xfrm>
            <a:prstGeom prst="roundRect">
              <a:avLst/>
            </a:prstGeom>
            <a:solidFill>
              <a:srgbClr val="EFB5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85" name="Rounded Rectangle 184"/>
            <p:cNvSpPr/>
            <p:nvPr/>
          </p:nvSpPr>
          <p:spPr>
            <a:xfrm>
              <a:off x="2311287" y="5407974"/>
              <a:ext cx="598654" cy="193828"/>
            </a:xfrm>
            <a:prstGeom prst="roundRect">
              <a:avLst/>
            </a:prstGeom>
            <a:solidFill>
              <a:srgbClr val="EFB5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86" name="Rounded Rectangle 185"/>
            <p:cNvSpPr/>
            <p:nvPr/>
          </p:nvSpPr>
          <p:spPr>
            <a:xfrm>
              <a:off x="3074706" y="5407974"/>
              <a:ext cx="598654" cy="193828"/>
            </a:xfrm>
            <a:prstGeom prst="roundRect">
              <a:avLst/>
            </a:prstGeom>
            <a:solidFill>
              <a:srgbClr val="EFB5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87" name="Rounded Rectangle 186"/>
            <p:cNvSpPr/>
            <p:nvPr/>
          </p:nvSpPr>
          <p:spPr>
            <a:xfrm>
              <a:off x="3782388" y="5407974"/>
              <a:ext cx="598654" cy="193828"/>
            </a:xfrm>
            <a:prstGeom prst="roundRect">
              <a:avLst/>
            </a:prstGeom>
            <a:solidFill>
              <a:srgbClr val="EFB5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88" name="Rounded Rectangle 187"/>
            <p:cNvSpPr/>
            <p:nvPr/>
          </p:nvSpPr>
          <p:spPr>
            <a:xfrm>
              <a:off x="3767851" y="5681645"/>
              <a:ext cx="673258" cy="249063"/>
            </a:xfrm>
            <a:prstGeom prst="roundRect">
              <a:avLst/>
            </a:prstGeom>
            <a:solidFill>
              <a:srgbClr val="F591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89" name="Oval 188"/>
            <p:cNvSpPr/>
            <p:nvPr/>
          </p:nvSpPr>
          <p:spPr>
            <a:xfrm>
              <a:off x="4023358" y="5720701"/>
              <a:ext cx="164955" cy="142218"/>
            </a:xfrm>
            <a:prstGeom prst="ellipse">
              <a:avLst/>
            </a:prstGeom>
            <a:solidFill>
              <a:srgbClr val="FDCF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90" name="Rounded Rectangle 189"/>
            <p:cNvSpPr/>
            <p:nvPr/>
          </p:nvSpPr>
          <p:spPr>
            <a:xfrm>
              <a:off x="3031083" y="5682055"/>
              <a:ext cx="673258" cy="249063"/>
            </a:xfrm>
            <a:prstGeom prst="roundRect">
              <a:avLst/>
            </a:prstGeom>
            <a:solidFill>
              <a:srgbClr val="F591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91" name="Oval 190"/>
            <p:cNvSpPr/>
            <p:nvPr/>
          </p:nvSpPr>
          <p:spPr>
            <a:xfrm>
              <a:off x="3286590" y="5721111"/>
              <a:ext cx="164955" cy="142218"/>
            </a:xfrm>
            <a:prstGeom prst="ellipse">
              <a:avLst/>
            </a:prstGeom>
            <a:solidFill>
              <a:srgbClr val="FDCF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92" name="Rounded Rectangle 191"/>
            <p:cNvSpPr/>
            <p:nvPr/>
          </p:nvSpPr>
          <p:spPr>
            <a:xfrm>
              <a:off x="2283571" y="5693565"/>
              <a:ext cx="673258" cy="249063"/>
            </a:xfrm>
            <a:prstGeom prst="roundRect">
              <a:avLst/>
            </a:prstGeom>
            <a:solidFill>
              <a:srgbClr val="F591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93" name="Oval 192"/>
            <p:cNvSpPr/>
            <p:nvPr/>
          </p:nvSpPr>
          <p:spPr>
            <a:xfrm>
              <a:off x="2539078" y="5732621"/>
              <a:ext cx="164955" cy="142218"/>
            </a:xfrm>
            <a:prstGeom prst="ellipse">
              <a:avLst/>
            </a:prstGeom>
            <a:solidFill>
              <a:srgbClr val="FDCF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94" name="Rounded Rectangle 193"/>
            <p:cNvSpPr/>
            <p:nvPr/>
          </p:nvSpPr>
          <p:spPr>
            <a:xfrm>
              <a:off x="1535969" y="5681645"/>
              <a:ext cx="673258" cy="249063"/>
            </a:xfrm>
            <a:prstGeom prst="roundRect">
              <a:avLst/>
            </a:prstGeom>
            <a:solidFill>
              <a:srgbClr val="F591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95" name="Oval 194"/>
            <p:cNvSpPr/>
            <p:nvPr/>
          </p:nvSpPr>
          <p:spPr>
            <a:xfrm>
              <a:off x="1791476" y="5720701"/>
              <a:ext cx="164955" cy="142218"/>
            </a:xfrm>
            <a:prstGeom prst="ellipse">
              <a:avLst/>
            </a:prstGeom>
            <a:solidFill>
              <a:srgbClr val="FDCF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96" name="Rounded Rectangle 195"/>
            <p:cNvSpPr/>
            <p:nvPr/>
          </p:nvSpPr>
          <p:spPr>
            <a:xfrm>
              <a:off x="800190" y="5686649"/>
              <a:ext cx="673258" cy="249063"/>
            </a:xfrm>
            <a:prstGeom prst="roundRect">
              <a:avLst/>
            </a:prstGeom>
            <a:solidFill>
              <a:srgbClr val="F591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97" name="Oval 196"/>
            <p:cNvSpPr/>
            <p:nvPr/>
          </p:nvSpPr>
          <p:spPr>
            <a:xfrm>
              <a:off x="1055697" y="5725705"/>
              <a:ext cx="164955" cy="142218"/>
            </a:xfrm>
            <a:prstGeom prst="ellipse">
              <a:avLst/>
            </a:prstGeom>
            <a:solidFill>
              <a:srgbClr val="FDCF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98" name="Rounded Rectangle 197"/>
            <p:cNvSpPr/>
            <p:nvPr/>
          </p:nvSpPr>
          <p:spPr>
            <a:xfrm>
              <a:off x="3767851" y="6027775"/>
              <a:ext cx="673258" cy="249063"/>
            </a:xfrm>
            <a:prstGeom prst="roundRect">
              <a:avLst/>
            </a:prstGeom>
            <a:solidFill>
              <a:srgbClr val="F591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99" name="Oval 198"/>
            <p:cNvSpPr/>
            <p:nvPr/>
          </p:nvSpPr>
          <p:spPr>
            <a:xfrm>
              <a:off x="4023358" y="6066831"/>
              <a:ext cx="164955" cy="142218"/>
            </a:xfrm>
            <a:prstGeom prst="ellipse">
              <a:avLst/>
            </a:prstGeom>
            <a:solidFill>
              <a:srgbClr val="FDCF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00" name="Rounded Rectangle 199"/>
            <p:cNvSpPr/>
            <p:nvPr/>
          </p:nvSpPr>
          <p:spPr>
            <a:xfrm>
              <a:off x="3031083" y="6028185"/>
              <a:ext cx="673258" cy="249063"/>
            </a:xfrm>
            <a:prstGeom prst="roundRect">
              <a:avLst/>
            </a:prstGeom>
            <a:solidFill>
              <a:srgbClr val="F591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01" name="Oval 200"/>
            <p:cNvSpPr/>
            <p:nvPr/>
          </p:nvSpPr>
          <p:spPr>
            <a:xfrm>
              <a:off x="3286590" y="6067241"/>
              <a:ext cx="164955" cy="142218"/>
            </a:xfrm>
            <a:prstGeom prst="ellipse">
              <a:avLst/>
            </a:prstGeom>
            <a:solidFill>
              <a:srgbClr val="FDCF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02" name="Rounded Rectangle 201"/>
            <p:cNvSpPr/>
            <p:nvPr/>
          </p:nvSpPr>
          <p:spPr>
            <a:xfrm>
              <a:off x="2283571" y="6039695"/>
              <a:ext cx="673258" cy="249063"/>
            </a:xfrm>
            <a:prstGeom prst="roundRect">
              <a:avLst/>
            </a:prstGeom>
            <a:solidFill>
              <a:srgbClr val="F591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03" name="Oval 202"/>
            <p:cNvSpPr/>
            <p:nvPr/>
          </p:nvSpPr>
          <p:spPr>
            <a:xfrm>
              <a:off x="2539078" y="6078751"/>
              <a:ext cx="164955" cy="142218"/>
            </a:xfrm>
            <a:prstGeom prst="ellipse">
              <a:avLst/>
            </a:prstGeom>
            <a:solidFill>
              <a:srgbClr val="FDCF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04" name="Rounded Rectangle 203"/>
            <p:cNvSpPr/>
            <p:nvPr/>
          </p:nvSpPr>
          <p:spPr>
            <a:xfrm>
              <a:off x="1535969" y="6027775"/>
              <a:ext cx="673258" cy="249063"/>
            </a:xfrm>
            <a:prstGeom prst="roundRect">
              <a:avLst/>
            </a:prstGeom>
            <a:solidFill>
              <a:srgbClr val="F591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05" name="Oval 204"/>
            <p:cNvSpPr/>
            <p:nvPr/>
          </p:nvSpPr>
          <p:spPr>
            <a:xfrm>
              <a:off x="1791476" y="6066831"/>
              <a:ext cx="164955" cy="142218"/>
            </a:xfrm>
            <a:prstGeom prst="ellipse">
              <a:avLst/>
            </a:prstGeom>
            <a:solidFill>
              <a:srgbClr val="FDCF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06" name="Rounded Rectangle 205"/>
            <p:cNvSpPr/>
            <p:nvPr/>
          </p:nvSpPr>
          <p:spPr>
            <a:xfrm>
              <a:off x="800190" y="6032779"/>
              <a:ext cx="673258" cy="249063"/>
            </a:xfrm>
            <a:prstGeom prst="roundRect">
              <a:avLst/>
            </a:prstGeom>
            <a:solidFill>
              <a:srgbClr val="F591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07" name="Oval 206"/>
            <p:cNvSpPr/>
            <p:nvPr/>
          </p:nvSpPr>
          <p:spPr>
            <a:xfrm>
              <a:off x="1055697" y="6071835"/>
              <a:ext cx="164955" cy="142218"/>
            </a:xfrm>
            <a:prstGeom prst="ellipse">
              <a:avLst/>
            </a:prstGeom>
            <a:solidFill>
              <a:srgbClr val="FDCF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08" name="Rectangle 207"/>
            <p:cNvSpPr/>
            <p:nvPr/>
          </p:nvSpPr>
          <p:spPr>
            <a:xfrm>
              <a:off x="6108704" y="4002489"/>
              <a:ext cx="3711389" cy="11383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09" name="Rounded Rectangle 208"/>
            <p:cNvSpPr/>
            <p:nvPr/>
          </p:nvSpPr>
          <p:spPr>
            <a:xfrm>
              <a:off x="6067470" y="5333932"/>
              <a:ext cx="3786692" cy="1043492"/>
            </a:xfrm>
            <a:prstGeom prst="roundRect">
              <a:avLst/>
            </a:prstGeom>
            <a:solidFill>
              <a:srgbClr val="EBD7AF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10" name="Rounded Rectangle 209"/>
            <p:cNvSpPr/>
            <p:nvPr/>
          </p:nvSpPr>
          <p:spPr>
            <a:xfrm>
              <a:off x="6110502" y="4236525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11" name="Rounded Rectangle 210"/>
            <p:cNvSpPr/>
            <p:nvPr/>
          </p:nvSpPr>
          <p:spPr>
            <a:xfrm>
              <a:off x="6876088" y="4236525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12" name="Rounded Rectangle 211"/>
            <p:cNvSpPr/>
            <p:nvPr/>
          </p:nvSpPr>
          <p:spPr>
            <a:xfrm>
              <a:off x="6230629" y="4584240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13" name="Rounded Rectangle 212"/>
            <p:cNvSpPr/>
            <p:nvPr/>
          </p:nvSpPr>
          <p:spPr>
            <a:xfrm>
              <a:off x="6966630" y="4584239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14" name="Rounded Rectangle 213"/>
            <p:cNvSpPr/>
            <p:nvPr/>
          </p:nvSpPr>
          <p:spPr>
            <a:xfrm>
              <a:off x="6112106" y="4959086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15" name="Rounded Rectangle 214"/>
            <p:cNvSpPr/>
            <p:nvPr/>
          </p:nvSpPr>
          <p:spPr>
            <a:xfrm>
              <a:off x="6876088" y="4959085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16" name="Rounded Rectangle 215"/>
            <p:cNvSpPr/>
            <p:nvPr/>
          </p:nvSpPr>
          <p:spPr>
            <a:xfrm>
              <a:off x="7643466" y="4236525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17" name="Rounded Rectangle 216"/>
            <p:cNvSpPr/>
            <p:nvPr/>
          </p:nvSpPr>
          <p:spPr>
            <a:xfrm>
              <a:off x="8410844" y="4236525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18" name="Rounded Rectangle 217"/>
            <p:cNvSpPr/>
            <p:nvPr/>
          </p:nvSpPr>
          <p:spPr>
            <a:xfrm>
              <a:off x="9178222" y="4236525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19" name="Rounded Rectangle 218"/>
            <p:cNvSpPr/>
            <p:nvPr/>
          </p:nvSpPr>
          <p:spPr>
            <a:xfrm>
              <a:off x="7702632" y="4584240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20" name="Rounded Rectangle 219"/>
            <p:cNvSpPr/>
            <p:nvPr/>
          </p:nvSpPr>
          <p:spPr>
            <a:xfrm>
              <a:off x="8438633" y="4584239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21" name="Rounded Rectangle 220"/>
            <p:cNvSpPr/>
            <p:nvPr/>
          </p:nvSpPr>
          <p:spPr>
            <a:xfrm>
              <a:off x="9174634" y="4582683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22" name="Rounded Rectangle 221"/>
            <p:cNvSpPr/>
            <p:nvPr/>
          </p:nvSpPr>
          <p:spPr>
            <a:xfrm>
              <a:off x="7643466" y="4946339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23" name="Rounded Rectangle 222"/>
            <p:cNvSpPr/>
            <p:nvPr/>
          </p:nvSpPr>
          <p:spPr>
            <a:xfrm>
              <a:off x="8410844" y="4946339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24" name="Rounded Rectangle 223"/>
            <p:cNvSpPr/>
            <p:nvPr/>
          </p:nvSpPr>
          <p:spPr>
            <a:xfrm>
              <a:off x="9178222" y="4946339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25" name="Rounded Rectangle 224"/>
            <p:cNvSpPr/>
            <p:nvPr/>
          </p:nvSpPr>
          <p:spPr>
            <a:xfrm>
              <a:off x="6161080" y="5407974"/>
              <a:ext cx="598654" cy="193828"/>
            </a:xfrm>
            <a:prstGeom prst="roundRect">
              <a:avLst/>
            </a:prstGeom>
            <a:solidFill>
              <a:srgbClr val="EFB5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26" name="Rounded Rectangle 225"/>
            <p:cNvSpPr/>
            <p:nvPr/>
          </p:nvSpPr>
          <p:spPr>
            <a:xfrm>
              <a:off x="6879861" y="5407974"/>
              <a:ext cx="598654" cy="193828"/>
            </a:xfrm>
            <a:prstGeom prst="roundRect">
              <a:avLst/>
            </a:prstGeom>
            <a:solidFill>
              <a:srgbClr val="EFB5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27" name="Rounded Rectangle 226"/>
            <p:cNvSpPr/>
            <p:nvPr/>
          </p:nvSpPr>
          <p:spPr>
            <a:xfrm>
              <a:off x="7647239" y="5407974"/>
              <a:ext cx="598654" cy="193828"/>
            </a:xfrm>
            <a:prstGeom prst="roundRect">
              <a:avLst/>
            </a:prstGeom>
            <a:solidFill>
              <a:srgbClr val="EFB5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28" name="Rounded Rectangle 227"/>
            <p:cNvSpPr/>
            <p:nvPr/>
          </p:nvSpPr>
          <p:spPr>
            <a:xfrm>
              <a:off x="8410658" y="5407974"/>
              <a:ext cx="598654" cy="193828"/>
            </a:xfrm>
            <a:prstGeom prst="roundRect">
              <a:avLst/>
            </a:prstGeom>
            <a:solidFill>
              <a:srgbClr val="EFB5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29" name="Rounded Rectangle 228"/>
            <p:cNvSpPr/>
            <p:nvPr/>
          </p:nvSpPr>
          <p:spPr>
            <a:xfrm>
              <a:off x="9118340" y="5407974"/>
              <a:ext cx="598654" cy="193828"/>
            </a:xfrm>
            <a:prstGeom prst="roundRect">
              <a:avLst/>
            </a:prstGeom>
            <a:solidFill>
              <a:srgbClr val="EFB5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30" name="Rounded Rectangle 229"/>
            <p:cNvSpPr/>
            <p:nvPr/>
          </p:nvSpPr>
          <p:spPr>
            <a:xfrm>
              <a:off x="9103803" y="5681645"/>
              <a:ext cx="673258" cy="249063"/>
            </a:xfrm>
            <a:prstGeom prst="roundRect">
              <a:avLst/>
            </a:prstGeom>
            <a:solidFill>
              <a:srgbClr val="F591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31" name="Oval 230"/>
            <p:cNvSpPr/>
            <p:nvPr/>
          </p:nvSpPr>
          <p:spPr>
            <a:xfrm>
              <a:off x="9359310" y="5720701"/>
              <a:ext cx="164955" cy="142218"/>
            </a:xfrm>
            <a:prstGeom prst="ellipse">
              <a:avLst/>
            </a:prstGeom>
            <a:solidFill>
              <a:srgbClr val="FDCF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32" name="Rounded Rectangle 231"/>
            <p:cNvSpPr/>
            <p:nvPr/>
          </p:nvSpPr>
          <p:spPr>
            <a:xfrm>
              <a:off x="8367035" y="5682055"/>
              <a:ext cx="673258" cy="249063"/>
            </a:xfrm>
            <a:prstGeom prst="roundRect">
              <a:avLst/>
            </a:prstGeom>
            <a:solidFill>
              <a:srgbClr val="F591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33" name="Oval 232"/>
            <p:cNvSpPr/>
            <p:nvPr/>
          </p:nvSpPr>
          <p:spPr>
            <a:xfrm>
              <a:off x="8622542" y="5721111"/>
              <a:ext cx="164955" cy="142218"/>
            </a:xfrm>
            <a:prstGeom prst="ellipse">
              <a:avLst/>
            </a:prstGeom>
            <a:solidFill>
              <a:srgbClr val="FDCF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34" name="Rounded Rectangle 233"/>
            <p:cNvSpPr/>
            <p:nvPr/>
          </p:nvSpPr>
          <p:spPr>
            <a:xfrm>
              <a:off x="7619523" y="5693565"/>
              <a:ext cx="673258" cy="249063"/>
            </a:xfrm>
            <a:prstGeom prst="roundRect">
              <a:avLst/>
            </a:prstGeom>
            <a:solidFill>
              <a:srgbClr val="F591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35" name="Oval 234"/>
            <p:cNvSpPr/>
            <p:nvPr/>
          </p:nvSpPr>
          <p:spPr>
            <a:xfrm>
              <a:off x="7875030" y="5732621"/>
              <a:ext cx="164955" cy="142218"/>
            </a:xfrm>
            <a:prstGeom prst="ellipse">
              <a:avLst/>
            </a:prstGeom>
            <a:solidFill>
              <a:srgbClr val="FDCF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36" name="Rounded Rectangle 235"/>
            <p:cNvSpPr/>
            <p:nvPr/>
          </p:nvSpPr>
          <p:spPr>
            <a:xfrm>
              <a:off x="6871921" y="5681645"/>
              <a:ext cx="673258" cy="249063"/>
            </a:xfrm>
            <a:prstGeom prst="roundRect">
              <a:avLst/>
            </a:prstGeom>
            <a:solidFill>
              <a:srgbClr val="F591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37" name="Oval 236"/>
            <p:cNvSpPr/>
            <p:nvPr/>
          </p:nvSpPr>
          <p:spPr>
            <a:xfrm>
              <a:off x="7127428" y="5720701"/>
              <a:ext cx="164955" cy="142218"/>
            </a:xfrm>
            <a:prstGeom prst="ellipse">
              <a:avLst/>
            </a:prstGeom>
            <a:solidFill>
              <a:srgbClr val="FDCF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38" name="Rounded Rectangle 237"/>
            <p:cNvSpPr/>
            <p:nvPr/>
          </p:nvSpPr>
          <p:spPr>
            <a:xfrm>
              <a:off x="6136142" y="5686649"/>
              <a:ext cx="673258" cy="249063"/>
            </a:xfrm>
            <a:prstGeom prst="roundRect">
              <a:avLst/>
            </a:prstGeom>
            <a:solidFill>
              <a:srgbClr val="F591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39" name="Oval 238"/>
            <p:cNvSpPr/>
            <p:nvPr/>
          </p:nvSpPr>
          <p:spPr>
            <a:xfrm>
              <a:off x="6391649" y="5725705"/>
              <a:ext cx="164955" cy="142218"/>
            </a:xfrm>
            <a:prstGeom prst="ellipse">
              <a:avLst/>
            </a:prstGeom>
            <a:solidFill>
              <a:srgbClr val="FDCF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40" name="Rounded Rectangle 239"/>
            <p:cNvSpPr/>
            <p:nvPr/>
          </p:nvSpPr>
          <p:spPr>
            <a:xfrm>
              <a:off x="9103803" y="6027775"/>
              <a:ext cx="673258" cy="249063"/>
            </a:xfrm>
            <a:prstGeom prst="roundRect">
              <a:avLst/>
            </a:prstGeom>
            <a:solidFill>
              <a:srgbClr val="F591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41" name="Oval 240"/>
            <p:cNvSpPr/>
            <p:nvPr/>
          </p:nvSpPr>
          <p:spPr>
            <a:xfrm>
              <a:off x="9359310" y="6066831"/>
              <a:ext cx="164955" cy="142218"/>
            </a:xfrm>
            <a:prstGeom prst="ellipse">
              <a:avLst/>
            </a:prstGeom>
            <a:solidFill>
              <a:srgbClr val="FDCF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42" name="Rounded Rectangle 241"/>
            <p:cNvSpPr/>
            <p:nvPr/>
          </p:nvSpPr>
          <p:spPr>
            <a:xfrm>
              <a:off x="8367035" y="6028185"/>
              <a:ext cx="673258" cy="249063"/>
            </a:xfrm>
            <a:prstGeom prst="roundRect">
              <a:avLst/>
            </a:prstGeom>
            <a:solidFill>
              <a:srgbClr val="F591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43" name="Oval 242"/>
            <p:cNvSpPr/>
            <p:nvPr/>
          </p:nvSpPr>
          <p:spPr>
            <a:xfrm>
              <a:off x="8622542" y="6067241"/>
              <a:ext cx="164955" cy="142218"/>
            </a:xfrm>
            <a:prstGeom prst="ellipse">
              <a:avLst/>
            </a:prstGeom>
            <a:solidFill>
              <a:srgbClr val="FDCF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44" name="Rounded Rectangle 243"/>
            <p:cNvSpPr/>
            <p:nvPr/>
          </p:nvSpPr>
          <p:spPr>
            <a:xfrm>
              <a:off x="7619523" y="6039695"/>
              <a:ext cx="673258" cy="249063"/>
            </a:xfrm>
            <a:prstGeom prst="roundRect">
              <a:avLst/>
            </a:prstGeom>
            <a:solidFill>
              <a:srgbClr val="F591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45" name="Oval 244"/>
            <p:cNvSpPr/>
            <p:nvPr/>
          </p:nvSpPr>
          <p:spPr>
            <a:xfrm>
              <a:off x="7875030" y="6078751"/>
              <a:ext cx="164955" cy="142218"/>
            </a:xfrm>
            <a:prstGeom prst="ellipse">
              <a:avLst/>
            </a:prstGeom>
            <a:solidFill>
              <a:srgbClr val="FDCF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46" name="Rounded Rectangle 245"/>
            <p:cNvSpPr/>
            <p:nvPr/>
          </p:nvSpPr>
          <p:spPr>
            <a:xfrm>
              <a:off x="6871921" y="6027775"/>
              <a:ext cx="673258" cy="249063"/>
            </a:xfrm>
            <a:prstGeom prst="roundRect">
              <a:avLst/>
            </a:prstGeom>
            <a:solidFill>
              <a:srgbClr val="F591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47" name="Oval 246"/>
            <p:cNvSpPr/>
            <p:nvPr/>
          </p:nvSpPr>
          <p:spPr>
            <a:xfrm>
              <a:off x="7127428" y="6066831"/>
              <a:ext cx="164955" cy="142218"/>
            </a:xfrm>
            <a:prstGeom prst="ellipse">
              <a:avLst/>
            </a:prstGeom>
            <a:solidFill>
              <a:srgbClr val="FDCF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48" name="Rounded Rectangle 247"/>
            <p:cNvSpPr/>
            <p:nvPr/>
          </p:nvSpPr>
          <p:spPr>
            <a:xfrm>
              <a:off x="6136142" y="6032779"/>
              <a:ext cx="673258" cy="249063"/>
            </a:xfrm>
            <a:prstGeom prst="roundRect">
              <a:avLst/>
            </a:prstGeom>
            <a:solidFill>
              <a:srgbClr val="F591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49" name="Oval 248"/>
            <p:cNvSpPr/>
            <p:nvPr/>
          </p:nvSpPr>
          <p:spPr>
            <a:xfrm>
              <a:off x="6391649" y="6071835"/>
              <a:ext cx="164955" cy="142218"/>
            </a:xfrm>
            <a:prstGeom prst="ellipse">
              <a:avLst/>
            </a:prstGeom>
            <a:solidFill>
              <a:srgbClr val="FDCF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50" name="Rectangle 249"/>
            <p:cNvSpPr/>
            <p:nvPr/>
          </p:nvSpPr>
          <p:spPr>
            <a:xfrm>
              <a:off x="6730785" y="4002489"/>
              <a:ext cx="157230" cy="1138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51" name="Rectangle 250"/>
            <p:cNvSpPr/>
            <p:nvPr/>
          </p:nvSpPr>
          <p:spPr>
            <a:xfrm>
              <a:off x="7381506" y="4002489"/>
              <a:ext cx="493523" cy="1138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52" name="Rectangle 251"/>
            <p:cNvSpPr/>
            <p:nvPr/>
          </p:nvSpPr>
          <p:spPr>
            <a:xfrm>
              <a:off x="8210141" y="4004788"/>
              <a:ext cx="493523" cy="1138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53" name="Rectangle 252"/>
            <p:cNvSpPr/>
            <p:nvPr/>
          </p:nvSpPr>
          <p:spPr>
            <a:xfrm>
              <a:off x="8953082" y="4002489"/>
              <a:ext cx="493523" cy="1138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54" name="U-Turn Arrow 253"/>
            <p:cNvSpPr/>
            <p:nvPr/>
          </p:nvSpPr>
          <p:spPr>
            <a:xfrm>
              <a:off x="2236173" y="5353093"/>
              <a:ext cx="930280" cy="1043492"/>
            </a:xfrm>
            <a:prstGeom prst="uturnArrow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tx1"/>
                </a:solidFill>
              </a:endParaRPr>
            </a:p>
          </p:txBody>
        </p:sp>
        <p:sp>
          <p:nvSpPr>
            <p:cNvPr id="255" name="Up Arrow 254"/>
            <p:cNvSpPr/>
            <p:nvPr/>
          </p:nvSpPr>
          <p:spPr>
            <a:xfrm>
              <a:off x="7311004" y="4057077"/>
              <a:ext cx="661339" cy="2069664"/>
            </a:xfrm>
            <a:prstGeom prst="upArrow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56" name="Explosion 1 255"/>
            <p:cNvSpPr/>
            <p:nvPr/>
          </p:nvSpPr>
          <p:spPr>
            <a:xfrm>
              <a:off x="8025361" y="3476241"/>
              <a:ext cx="564657" cy="537882"/>
            </a:xfrm>
            <a:prstGeom prst="irregularSeal1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grpSp>
          <p:nvGrpSpPr>
            <p:cNvPr id="257" name="Group 256"/>
            <p:cNvGrpSpPr/>
            <p:nvPr/>
          </p:nvGrpSpPr>
          <p:grpSpPr>
            <a:xfrm>
              <a:off x="8964595" y="3177630"/>
              <a:ext cx="819523" cy="764586"/>
              <a:chOff x="5028077" y="3048453"/>
              <a:chExt cx="819523" cy="764586"/>
            </a:xfrm>
          </p:grpSpPr>
          <p:sp>
            <p:nvSpPr>
              <p:cNvPr id="287" name="Oval 286"/>
              <p:cNvSpPr/>
              <p:nvPr/>
            </p:nvSpPr>
            <p:spPr>
              <a:xfrm>
                <a:off x="5195944" y="3253839"/>
                <a:ext cx="376517" cy="3714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HK"/>
              </a:p>
            </p:txBody>
          </p:sp>
          <p:cxnSp>
            <p:nvCxnSpPr>
              <p:cNvPr id="288" name="Straight Connector 287"/>
              <p:cNvCxnSpPr>
                <a:stCxn id="287" idx="1"/>
              </p:cNvCxnSpPr>
              <p:nvPr/>
            </p:nvCxnSpPr>
            <p:spPr>
              <a:xfrm flipH="1" flipV="1">
                <a:off x="5109882" y="3173506"/>
                <a:ext cx="141202" cy="134736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9" name="Straight Connector 288"/>
              <p:cNvCxnSpPr/>
              <p:nvPr/>
            </p:nvCxnSpPr>
            <p:spPr>
              <a:xfrm flipH="1">
                <a:off x="5109882" y="3449040"/>
                <a:ext cx="86062" cy="27201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0" name="Straight Connector 289"/>
              <p:cNvCxnSpPr/>
              <p:nvPr/>
            </p:nvCxnSpPr>
            <p:spPr>
              <a:xfrm flipH="1">
                <a:off x="5561703" y="3319000"/>
                <a:ext cx="167919" cy="47529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1" name="Straight Connector 290"/>
              <p:cNvCxnSpPr/>
              <p:nvPr/>
            </p:nvCxnSpPr>
            <p:spPr>
              <a:xfrm flipH="1" flipV="1">
                <a:off x="5433365" y="3580327"/>
                <a:ext cx="111960" cy="135177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2" name="Straight Connector 291"/>
              <p:cNvCxnSpPr/>
              <p:nvPr/>
            </p:nvCxnSpPr>
            <p:spPr>
              <a:xfrm flipH="1">
                <a:off x="5218044" y="3567334"/>
                <a:ext cx="107116" cy="154113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3" name="Straight Connector 292"/>
              <p:cNvCxnSpPr/>
              <p:nvPr/>
            </p:nvCxnSpPr>
            <p:spPr>
              <a:xfrm flipH="1">
                <a:off x="5429164" y="3157719"/>
                <a:ext cx="19586" cy="126451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4" name="Straight Connector 293"/>
              <p:cNvCxnSpPr/>
              <p:nvPr/>
            </p:nvCxnSpPr>
            <p:spPr>
              <a:xfrm flipH="1" flipV="1">
                <a:off x="5514470" y="3518421"/>
                <a:ext cx="144053" cy="85978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5" name="Oval 294"/>
              <p:cNvSpPr/>
              <p:nvPr/>
            </p:nvSpPr>
            <p:spPr>
              <a:xfrm>
                <a:off x="5028077" y="3098621"/>
                <a:ext cx="152406" cy="155413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HK"/>
              </a:p>
            </p:txBody>
          </p:sp>
          <p:sp>
            <p:nvSpPr>
              <p:cNvPr id="296" name="Oval 295"/>
              <p:cNvSpPr/>
              <p:nvPr/>
            </p:nvSpPr>
            <p:spPr>
              <a:xfrm>
                <a:off x="5695194" y="3251200"/>
                <a:ext cx="152406" cy="155413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HK"/>
              </a:p>
            </p:txBody>
          </p:sp>
          <p:sp>
            <p:nvSpPr>
              <p:cNvPr id="297" name="Oval 296"/>
              <p:cNvSpPr/>
              <p:nvPr/>
            </p:nvSpPr>
            <p:spPr>
              <a:xfrm>
                <a:off x="5154726" y="3657626"/>
                <a:ext cx="152406" cy="155413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HK"/>
              </a:p>
            </p:txBody>
          </p:sp>
          <p:sp>
            <p:nvSpPr>
              <p:cNvPr id="298" name="Oval 297"/>
              <p:cNvSpPr/>
              <p:nvPr/>
            </p:nvSpPr>
            <p:spPr>
              <a:xfrm>
                <a:off x="5501124" y="3652513"/>
                <a:ext cx="152406" cy="155413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HK"/>
              </a:p>
            </p:txBody>
          </p:sp>
          <p:sp>
            <p:nvSpPr>
              <p:cNvPr id="299" name="Oval 298"/>
              <p:cNvSpPr/>
              <p:nvPr/>
            </p:nvSpPr>
            <p:spPr>
              <a:xfrm>
                <a:off x="5394718" y="3048453"/>
                <a:ext cx="152406" cy="155413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HK"/>
              </a:p>
            </p:txBody>
          </p:sp>
        </p:grpSp>
        <p:sp>
          <p:nvSpPr>
            <p:cNvPr id="258" name="Explosion 1 257"/>
            <p:cNvSpPr/>
            <p:nvPr/>
          </p:nvSpPr>
          <p:spPr>
            <a:xfrm>
              <a:off x="1926898" y="3454049"/>
              <a:ext cx="564657" cy="537882"/>
            </a:xfrm>
            <a:prstGeom prst="irregularSeal1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grpSp>
          <p:nvGrpSpPr>
            <p:cNvPr id="259" name="Group 258"/>
            <p:cNvGrpSpPr/>
            <p:nvPr/>
          </p:nvGrpSpPr>
          <p:grpSpPr>
            <a:xfrm>
              <a:off x="2866132" y="3155438"/>
              <a:ext cx="819523" cy="764586"/>
              <a:chOff x="5028077" y="3048453"/>
              <a:chExt cx="819523" cy="764586"/>
            </a:xfrm>
          </p:grpSpPr>
          <p:sp>
            <p:nvSpPr>
              <p:cNvPr id="274" name="Oval 273"/>
              <p:cNvSpPr/>
              <p:nvPr/>
            </p:nvSpPr>
            <p:spPr>
              <a:xfrm>
                <a:off x="5195944" y="3253839"/>
                <a:ext cx="376517" cy="3714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HK"/>
              </a:p>
            </p:txBody>
          </p:sp>
          <p:cxnSp>
            <p:nvCxnSpPr>
              <p:cNvPr id="275" name="Straight Connector 274"/>
              <p:cNvCxnSpPr>
                <a:stCxn id="274" idx="1"/>
              </p:cNvCxnSpPr>
              <p:nvPr/>
            </p:nvCxnSpPr>
            <p:spPr>
              <a:xfrm flipH="1" flipV="1">
                <a:off x="5109882" y="3173506"/>
                <a:ext cx="141202" cy="134736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6" name="Straight Connector 275"/>
              <p:cNvCxnSpPr/>
              <p:nvPr/>
            </p:nvCxnSpPr>
            <p:spPr>
              <a:xfrm flipH="1">
                <a:off x="5109882" y="3449040"/>
                <a:ext cx="86062" cy="27201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7" name="Straight Connector 276"/>
              <p:cNvCxnSpPr/>
              <p:nvPr/>
            </p:nvCxnSpPr>
            <p:spPr>
              <a:xfrm flipH="1">
                <a:off x="5561703" y="3319000"/>
                <a:ext cx="167919" cy="47529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8" name="Straight Connector 277"/>
              <p:cNvCxnSpPr/>
              <p:nvPr/>
            </p:nvCxnSpPr>
            <p:spPr>
              <a:xfrm flipH="1" flipV="1">
                <a:off x="5433365" y="3580327"/>
                <a:ext cx="111960" cy="135177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9" name="Straight Connector 278"/>
              <p:cNvCxnSpPr/>
              <p:nvPr/>
            </p:nvCxnSpPr>
            <p:spPr>
              <a:xfrm flipH="1">
                <a:off x="5218044" y="3567334"/>
                <a:ext cx="107116" cy="154113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0" name="Straight Connector 279"/>
              <p:cNvCxnSpPr/>
              <p:nvPr/>
            </p:nvCxnSpPr>
            <p:spPr>
              <a:xfrm flipH="1">
                <a:off x="5429164" y="3157719"/>
                <a:ext cx="19586" cy="126451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1" name="Straight Connector 280"/>
              <p:cNvCxnSpPr/>
              <p:nvPr/>
            </p:nvCxnSpPr>
            <p:spPr>
              <a:xfrm flipH="1" flipV="1">
                <a:off x="5514470" y="3518421"/>
                <a:ext cx="144053" cy="85978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2" name="Oval 281"/>
              <p:cNvSpPr/>
              <p:nvPr/>
            </p:nvSpPr>
            <p:spPr>
              <a:xfrm>
                <a:off x="5028077" y="3098621"/>
                <a:ext cx="152406" cy="155413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HK"/>
              </a:p>
            </p:txBody>
          </p:sp>
          <p:sp>
            <p:nvSpPr>
              <p:cNvPr id="283" name="Oval 282"/>
              <p:cNvSpPr/>
              <p:nvPr/>
            </p:nvSpPr>
            <p:spPr>
              <a:xfrm>
                <a:off x="5695194" y="3251200"/>
                <a:ext cx="152406" cy="155413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HK"/>
              </a:p>
            </p:txBody>
          </p:sp>
          <p:sp>
            <p:nvSpPr>
              <p:cNvPr id="284" name="Oval 283"/>
              <p:cNvSpPr/>
              <p:nvPr/>
            </p:nvSpPr>
            <p:spPr>
              <a:xfrm>
                <a:off x="5154726" y="3657626"/>
                <a:ext cx="152406" cy="155413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HK"/>
              </a:p>
            </p:txBody>
          </p:sp>
          <p:sp>
            <p:nvSpPr>
              <p:cNvPr id="285" name="Oval 284"/>
              <p:cNvSpPr/>
              <p:nvPr/>
            </p:nvSpPr>
            <p:spPr>
              <a:xfrm>
                <a:off x="5501124" y="3652513"/>
                <a:ext cx="152406" cy="155413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HK"/>
              </a:p>
            </p:txBody>
          </p:sp>
          <p:sp>
            <p:nvSpPr>
              <p:cNvPr id="286" name="Oval 285"/>
              <p:cNvSpPr/>
              <p:nvPr/>
            </p:nvSpPr>
            <p:spPr>
              <a:xfrm>
                <a:off x="5394718" y="3048453"/>
                <a:ext cx="152406" cy="155413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HK"/>
              </a:p>
            </p:txBody>
          </p:sp>
        </p:grpSp>
        <p:sp>
          <p:nvSpPr>
            <p:cNvPr id="260" name="TextBox 259"/>
            <p:cNvSpPr txBox="1"/>
            <p:nvPr/>
          </p:nvSpPr>
          <p:spPr>
            <a:xfrm>
              <a:off x="4377218" y="3830297"/>
              <a:ext cx="1869142" cy="3933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>
                  <a:solidFill>
                    <a:schemeClr val="accent2"/>
                  </a:solidFill>
                  <a:latin typeface="Myriad Pro" panose="020B0503030403020204" charset="0"/>
                </a:rPr>
                <a:t>Sebum barrier</a:t>
              </a:r>
              <a:endParaRPr lang="en-HK" sz="1600" b="1" dirty="0">
                <a:solidFill>
                  <a:schemeClr val="accent2"/>
                </a:solidFill>
                <a:latin typeface="Myriad Pro" panose="020B0503030403020204" charset="0"/>
              </a:endParaRPr>
            </a:p>
          </p:txBody>
        </p:sp>
        <p:sp>
          <p:nvSpPr>
            <p:cNvPr id="261" name="TextBox 260"/>
            <p:cNvSpPr txBox="1"/>
            <p:nvPr/>
          </p:nvSpPr>
          <p:spPr>
            <a:xfrm>
              <a:off x="4419493" y="4364394"/>
              <a:ext cx="1924274" cy="3933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>
                  <a:solidFill>
                    <a:schemeClr val="accent2"/>
                  </a:solidFill>
                  <a:latin typeface="Myriad Pro" panose="020B0503030403020204" charset="0"/>
                </a:rPr>
                <a:t>Cornified layer</a:t>
              </a:r>
              <a:endParaRPr lang="en-HK" sz="1600" b="1" dirty="0">
                <a:solidFill>
                  <a:schemeClr val="accent2"/>
                </a:solidFill>
                <a:latin typeface="Myriad Pro" panose="020B0503030403020204" charset="0"/>
              </a:endParaRPr>
            </a:p>
          </p:txBody>
        </p:sp>
        <p:sp>
          <p:nvSpPr>
            <p:cNvPr id="262" name="TextBox 261"/>
            <p:cNvSpPr txBox="1"/>
            <p:nvPr/>
          </p:nvSpPr>
          <p:spPr>
            <a:xfrm>
              <a:off x="4474651" y="5327000"/>
              <a:ext cx="1627706" cy="3933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>
                  <a:solidFill>
                    <a:schemeClr val="accent2"/>
                  </a:solidFill>
                  <a:latin typeface="Myriad Pro" panose="020B0503030403020204" charset="0"/>
                </a:rPr>
                <a:t>Middle layer</a:t>
              </a:r>
              <a:endParaRPr lang="en-HK" sz="1600" b="1" dirty="0">
                <a:solidFill>
                  <a:schemeClr val="accent2"/>
                </a:solidFill>
                <a:latin typeface="Myriad Pro" panose="020B0503030403020204" charset="0"/>
              </a:endParaRPr>
            </a:p>
          </p:txBody>
        </p:sp>
        <p:sp>
          <p:nvSpPr>
            <p:cNvPr id="263" name="TextBox 262"/>
            <p:cNvSpPr txBox="1"/>
            <p:nvPr/>
          </p:nvSpPr>
          <p:spPr>
            <a:xfrm>
              <a:off x="4514744" y="5720396"/>
              <a:ext cx="1559267" cy="6795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accent2"/>
                  </a:solidFill>
                  <a:latin typeface="Myriad Pro" panose="020B0503030403020204" charset="0"/>
                </a:rPr>
                <a:t>Malpighian </a:t>
              </a:r>
            </a:p>
            <a:p>
              <a:pPr algn="ctr"/>
              <a:r>
                <a:rPr lang="en-US" sz="1600" b="1" dirty="0">
                  <a:solidFill>
                    <a:schemeClr val="accent2"/>
                  </a:solidFill>
                  <a:latin typeface="Myriad Pro" panose="020B0503030403020204" charset="0"/>
                </a:rPr>
                <a:t>layer</a:t>
              </a:r>
              <a:endParaRPr lang="en-HK" sz="1600" b="1" dirty="0">
                <a:solidFill>
                  <a:schemeClr val="accent2"/>
                </a:solidFill>
                <a:latin typeface="Myriad Pro" panose="020B0503030403020204" charset="0"/>
              </a:endParaRPr>
            </a:p>
          </p:txBody>
        </p:sp>
        <p:sp>
          <p:nvSpPr>
            <p:cNvPr id="264" name="TextBox 263"/>
            <p:cNvSpPr txBox="1"/>
            <p:nvPr/>
          </p:nvSpPr>
          <p:spPr>
            <a:xfrm>
              <a:off x="1872598" y="6159326"/>
              <a:ext cx="1249010" cy="429159"/>
            </a:xfrm>
            <a:prstGeom prst="rect">
              <a:avLst/>
            </a:prstGeom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zh-TW"/>
              </a:defPPr>
              <a:lvl1pPr algn="ctr">
                <a:defRPr b="1">
                  <a:solidFill>
                    <a:schemeClr val="accent2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dirty="0"/>
                <a:t>Moisture</a:t>
              </a:r>
              <a:endParaRPr lang="en-HK" dirty="0"/>
            </a:p>
          </p:txBody>
        </p:sp>
        <p:sp>
          <p:nvSpPr>
            <p:cNvPr id="265" name="TextBox 264"/>
            <p:cNvSpPr txBox="1"/>
            <p:nvPr/>
          </p:nvSpPr>
          <p:spPr>
            <a:xfrm>
              <a:off x="6989474" y="6125094"/>
              <a:ext cx="1314051" cy="429159"/>
            </a:xfrm>
            <a:prstGeom prst="rect">
              <a:avLst/>
            </a:prstGeom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zh-TW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b="1" dirty="0">
                  <a:solidFill>
                    <a:schemeClr val="accent2"/>
                  </a:solidFill>
                </a:rPr>
                <a:t>Moisture</a:t>
              </a:r>
              <a:endParaRPr lang="en-HK" b="1" dirty="0">
                <a:solidFill>
                  <a:schemeClr val="accent2"/>
                </a:solidFill>
              </a:endParaRPr>
            </a:p>
          </p:txBody>
        </p:sp>
        <p:cxnSp>
          <p:nvCxnSpPr>
            <p:cNvPr id="266" name="Curved Connector 265"/>
            <p:cNvCxnSpPr/>
            <p:nvPr/>
          </p:nvCxnSpPr>
          <p:spPr>
            <a:xfrm rot="10800000" flipV="1">
              <a:off x="7351527" y="3554546"/>
              <a:ext cx="346385" cy="316825"/>
            </a:xfrm>
            <a:prstGeom prst="curvedConnector3">
              <a:avLst/>
            </a:prstGeom>
            <a:ln w="38100">
              <a:solidFill>
                <a:schemeClr val="accent6">
                  <a:lumMod val="60000"/>
                  <a:lumOff val="40000"/>
                </a:schemeClr>
              </a:solidFill>
            </a:ln>
            <a:scene3d>
              <a:camera prst="orthographicFront">
                <a:rot lat="0" lon="0" rev="3600000"/>
              </a:camera>
              <a:lightRig rig="threePt" dir="t"/>
            </a:scene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Curved Connector 266"/>
            <p:cNvCxnSpPr/>
            <p:nvPr/>
          </p:nvCxnSpPr>
          <p:spPr>
            <a:xfrm rot="10800000" flipV="1">
              <a:off x="7256872" y="3728724"/>
              <a:ext cx="346385" cy="316825"/>
            </a:xfrm>
            <a:prstGeom prst="curvedConnector3">
              <a:avLst/>
            </a:prstGeom>
            <a:ln w="38100">
              <a:solidFill>
                <a:schemeClr val="accent6">
                  <a:lumMod val="60000"/>
                  <a:lumOff val="40000"/>
                </a:schemeClr>
              </a:solidFill>
            </a:ln>
            <a:scene3d>
              <a:camera prst="orthographicFront">
                <a:rot lat="0" lon="0" rev="3600000"/>
              </a:camera>
              <a:lightRig rig="threePt" dir="t"/>
            </a:scene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Curved Connector 267"/>
            <p:cNvCxnSpPr/>
            <p:nvPr/>
          </p:nvCxnSpPr>
          <p:spPr>
            <a:xfrm rot="10800000" flipV="1">
              <a:off x="7502962" y="3424813"/>
              <a:ext cx="346385" cy="316825"/>
            </a:xfrm>
            <a:prstGeom prst="curvedConnector3">
              <a:avLst/>
            </a:prstGeom>
            <a:ln w="38100">
              <a:solidFill>
                <a:schemeClr val="accent6">
                  <a:lumMod val="60000"/>
                  <a:lumOff val="40000"/>
                </a:schemeClr>
              </a:solidFill>
            </a:ln>
            <a:scene3d>
              <a:camera prst="orthographicFront">
                <a:rot lat="0" lon="0" rev="3600000"/>
              </a:camera>
              <a:lightRig rig="threePt" dir="t"/>
            </a:scene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9" name="TextBox 268"/>
            <p:cNvSpPr txBox="1"/>
            <p:nvPr/>
          </p:nvSpPr>
          <p:spPr>
            <a:xfrm>
              <a:off x="3600638" y="3456256"/>
              <a:ext cx="1420487" cy="4291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chemeClr val="accent2"/>
                  </a:solidFill>
                  <a:latin typeface="Myriad Pro" panose="020B0503030403020204" charset="0"/>
                </a:rPr>
                <a:t>Microbial</a:t>
              </a:r>
              <a:endParaRPr lang="en-HK" b="1" dirty="0">
                <a:solidFill>
                  <a:schemeClr val="accent2"/>
                </a:solidFill>
                <a:latin typeface="Myriad Pro" panose="020B0503030403020204" charset="0"/>
              </a:endParaRPr>
            </a:p>
          </p:txBody>
        </p:sp>
        <p:sp>
          <p:nvSpPr>
            <p:cNvPr id="270" name="Rectangle 269"/>
            <p:cNvSpPr/>
            <p:nvPr/>
          </p:nvSpPr>
          <p:spPr>
            <a:xfrm>
              <a:off x="9638060" y="3523322"/>
              <a:ext cx="1282545" cy="4291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b="1" dirty="0">
                  <a:solidFill>
                    <a:schemeClr val="accent2"/>
                  </a:solidFill>
                  <a:latin typeface="Myriad Pro" panose="020B0503030403020204" charset="0"/>
                </a:rPr>
                <a:t>Microbe</a:t>
              </a:r>
              <a:endParaRPr lang="en-HK" b="1" dirty="0">
                <a:solidFill>
                  <a:schemeClr val="accent2"/>
                </a:solidFill>
                <a:latin typeface="Myriad Pro" panose="020B0503030403020204" charset="0"/>
              </a:endParaRPr>
            </a:p>
          </p:txBody>
        </p:sp>
        <p:sp>
          <p:nvSpPr>
            <p:cNvPr id="271" name="TextBox 270"/>
            <p:cNvSpPr txBox="1"/>
            <p:nvPr/>
          </p:nvSpPr>
          <p:spPr>
            <a:xfrm>
              <a:off x="421394" y="3475349"/>
              <a:ext cx="2028833" cy="4291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chemeClr val="accent2"/>
                  </a:solidFill>
                  <a:latin typeface="Myriad Pro" panose="020B0503030403020204" charset="0"/>
                </a:rPr>
                <a:t>Dust, allergen</a:t>
              </a:r>
              <a:endParaRPr lang="en-HK" b="1" dirty="0">
                <a:solidFill>
                  <a:schemeClr val="accent2"/>
                </a:solidFill>
                <a:latin typeface="Myriad Pro" panose="020B0503030403020204" charset="0"/>
              </a:endParaRPr>
            </a:p>
          </p:txBody>
        </p:sp>
        <p:sp>
          <p:nvSpPr>
            <p:cNvPr id="272" name="TextBox 271"/>
            <p:cNvSpPr txBox="1"/>
            <p:nvPr/>
          </p:nvSpPr>
          <p:spPr>
            <a:xfrm>
              <a:off x="7251634" y="2814653"/>
              <a:ext cx="2007784" cy="4291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accent2"/>
                  </a:solidFill>
                  <a:latin typeface="Myriad Pro" panose="020B0503030403020204" charset="0"/>
                </a:rPr>
                <a:t>Dust, allergen</a:t>
              </a:r>
              <a:endParaRPr lang="en-HK" b="1" dirty="0">
                <a:solidFill>
                  <a:schemeClr val="accent2"/>
                </a:solidFill>
                <a:latin typeface="Myriad Pro" panose="020B0503030403020204" charset="0"/>
              </a:endParaRPr>
            </a:p>
          </p:txBody>
        </p:sp>
        <p:sp>
          <p:nvSpPr>
            <p:cNvPr id="273" name="Right Arrow 272"/>
            <p:cNvSpPr/>
            <p:nvPr/>
          </p:nvSpPr>
          <p:spPr>
            <a:xfrm>
              <a:off x="4862678" y="4717153"/>
              <a:ext cx="925366" cy="51087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</p:spTree>
    <p:extLst>
      <p:ext uri="{BB962C8B-B14F-4D97-AF65-F5344CB8AC3E}">
        <p14:creationId xmlns:p14="http://schemas.microsoft.com/office/powerpoint/2010/main" val="323868556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1_Office 佈景主題">
  <a:themeElements>
    <a:clrScheme name="自訂 38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C25700"/>
      </a:accent2>
      <a:accent3>
        <a:srgbClr val="8E0F0F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CC9900"/>
      </a:folHlink>
    </a:clrScheme>
    <a:fontScheme name="自訂 1">
      <a:majorFont>
        <a:latin typeface="Myriad Pro"/>
        <a:ea typeface="新細明體"/>
        <a:cs typeface=""/>
      </a:majorFont>
      <a:minorFont>
        <a:latin typeface="Calibri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auty and the Skin_PPT template" id="{85D3FF43-C6D5-4CBA-9CC4-E42AE2DB700E}" vid="{5834E79D-1586-4209-A572-84F4BE28626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29528</TotalTime>
  <Words>1211</Words>
  <Application>Microsoft Office PowerPoint</Application>
  <PresentationFormat>Widescreen</PresentationFormat>
  <Paragraphs>249</Paragraphs>
  <Slides>27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1_Office 佈景主題</vt:lpstr>
      <vt:lpstr>The Magic of Cosmetics</vt:lpstr>
      <vt:lpstr>Rundown</vt:lpstr>
      <vt:lpstr>Normal Conditions of the Skin</vt:lpstr>
      <vt:lpstr>Normal Conditions of the Skin</vt:lpstr>
      <vt:lpstr>PowerPoint Presentation</vt:lpstr>
      <vt:lpstr>DIY Moisture-rich lipstick</vt:lpstr>
      <vt:lpstr>PowerPoint Presentation</vt:lpstr>
      <vt:lpstr>Skincare Products</vt:lpstr>
      <vt:lpstr>Skincare Products</vt:lpstr>
      <vt:lpstr>Skincare Products</vt:lpstr>
      <vt:lpstr>PowerPoint Presentation</vt:lpstr>
      <vt:lpstr>Skincare Products</vt:lpstr>
      <vt:lpstr>Skincare Products</vt:lpstr>
      <vt:lpstr>Skincare Products</vt:lpstr>
      <vt:lpstr>Skincare Products</vt:lpstr>
      <vt:lpstr>Skincare Products</vt:lpstr>
      <vt:lpstr>Skincare Products</vt:lpstr>
      <vt:lpstr>DIY Sunscreen BB Cream</vt:lpstr>
      <vt:lpstr>DIY Sunscreen BB Cream</vt:lpstr>
      <vt:lpstr>DIY Sunscreen BB Cream</vt:lpstr>
      <vt:lpstr>DIY Sunscreen BB Cream</vt:lpstr>
      <vt:lpstr>Sunscreen Testing (SPF)</vt:lpstr>
      <vt:lpstr>Sunscreen Testing (SPF)</vt:lpstr>
      <vt:lpstr>Sunscreen Testing (SPF)</vt:lpstr>
      <vt:lpstr>Sunscreen Testing (SPF)</vt:lpstr>
      <vt:lpstr>Sunscreen Testing (SPF)</vt:lpstr>
      <vt:lpstr>Summary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Carrie CHIU Tsz Lam</dc:creator>
  <cp:lastModifiedBy>Aneeta ANSAR</cp:lastModifiedBy>
  <cp:revision>157</cp:revision>
  <dcterms:created xsi:type="dcterms:W3CDTF">2020-05-26T08:11:43Z</dcterms:created>
  <dcterms:modified xsi:type="dcterms:W3CDTF">2024-07-31T06:02:22Z</dcterms:modified>
</cp:coreProperties>
</file>