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43"/>
  </p:notesMasterIdLst>
  <p:handoutMasterIdLst>
    <p:handoutMasterId r:id="rId44"/>
  </p:handoutMasterIdLst>
  <p:sldIdLst>
    <p:sldId id="27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</p:sldIdLst>
  <p:sldSz cx="12192000" cy="6858000"/>
  <p:notesSz cx="6797675" cy="9926638"/>
  <p:embeddedFontLs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Calibri Light" panose="020F0302020204030204" pitchFamily="34" charset="0"/>
      <p:regular r:id="rId49"/>
      <p:italic r:id="rId50"/>
    </p:embeddedFont>
    <p:embeddedFont>
      <p:font typeface="Cambria Math" panose="02040503050406030204" pitchFamily="18" charset="0"/>
      <p:regular r:id="rId51"/>
    </p:embeddedFont>
    <p:embeddedFont>
      <p:font typeface="Century Gothic" panose="020B0502020202020204" pitchFamily="34" charset="0"/>
      <p:regular r:id="rId52"/>
      <p:bold r:id="rId53"/>
      <p:italic r:id="rId54"/>
      <p:boldItalic r:id="rId55"/>
    </p:embeddedFont>
    <p:embeddedFont>
      <p:font typeface="Myriad Pro" panose="020B0503030403020204" charset="0"/>
      <p:regular r:id="rId56"/>
      <p:bold r:id="rId57"/>
      <p:italic r:id="rId58"/>
      <p:boldItalic r:id="rId59"/>
    </p:embeddedFont>
  </p:embeddedFontLst>
  <p:custDataLst>
    <p:tags r:id="rId60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4745F5-12C7-9370-4AEA-04EBE5C2B23D}" name="aansar" initials="aa" userId="S::aansar@live.hkmu.edu.hk::c8562704-32c1-453d-8429-8653c4e8860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588C"/>
    <a:srgbClr val="315C7A"/>
    <a:srgbClr val="53379A"/>
    <a:srgbClr val="A680CE"/>
    <a:srgbClr val="4C43A2"/>
    <a:srgbClr val="F4CEEF"/>
    <a:srgbClr val="A871D7"/>
    <a:srgbClr val="EDDCFF"/>
    <a:srgbClr val="413187"/>
    <a:srgbClr val="5B0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3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66" Type="http://schemas.microsoft.com/office/2016/11/relationships/changesInfo" Target="changesInfos/changesInfo1.xml"/><Relationship Id="rId5" Type="http://schemas.openxmlformats.org/officeDocument/2006/relationships/slide" Target="slides/slide3.xml"/><Relationship Id="rId61" Type="http://schemas.openxmlformats.org/officeDocument/2006/relationships/commentAuthors" Target="commentAuthor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microsoft.com/office/2018/10/relationships/authors" Target="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10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60" Type="http://schemas.openxmlformats.org/officeDocument/2006/relationships/tags" Target="tags/tag1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A1390F81-5158-4258-A894-3A0D6CC997AC}"/>
    <pc:docChg chg="">
      <pc:chgData name="eksfong" userId="826300d4-ad2d-4edf-afca-9163143bbe09" providerId="ADAL" clId="{A1390F81-5158-4258-A894-3A0D6CC997AC}" dt="2024-10-22T06:20:25.386" v="5"/>
      <pc:docMkLst>
        <pc:docMk/>
      </pc:docMkLst>
      <pc:sldChg chg="delCm">
        <pc:chgData name="eksfong" userId="826300d4-ad2d-4edf-afca-9163143bbe09" providerId="ADAL" clId="{A1390F81-5158-4258-A894-3A0D6CC997AC}" dt="2024-10-22T06:20:04.378" v="0"/>
        <pc:sldMkLst>
          <pc:docMk/>
          <pc:sldMk cId="937486680" sldId="276"/>
        </pc:sldMkLst>
      </pc:sldChg>
      <pc:sldChg chg="delCm">
        <pc:chgData name="eksfong" userId="826300d4-ad2d-4edf-afca-9163143bbe09" providerId="ADAL" clId="{A1390F81-5158-4258-A894-3A0D6CC997AC}" dt="2024-10-22T06:20:11.027" v="1"/>
        <pc:sldMkLst>
          <pc:docMk/>
          <pc:sldMk cId="2333235391" sldId="279"/>
        </pc:sldMkLst>
      </pc:sldChg>
      <pc:sldChg chg="delCm">
        <pc:chgData name="eksfong" userId="826300d4-ad2d-4edf-afca-9163143bbe09" providerId="ADAL" clId="{A1390F81-5158-4258-A894-3A0D6CC997AC}" dt="2024-10-22T06:20:14.057" v="2"/>
        <pc:sldMkLst>
          <pc:docMk/>
          <pc:sldMk cId="736961209" sldId="280"/>
        </pc:sldMkLst>
      </pc:sldChg>
      <pc:sldChg chg="delCm">
        <pc:chgData name="eksfong" userId="826300d4-ad2d-4edf-afca-9163143bbe09" providerId="ADAL" clId="{A1390F81-5158-4258-A894-3A0D6CC997AC}" dt="2024-10-22T06:20:14.903" v="3"/>
        <pc:sldMkLst>
          <pc:docMk/>
          <pc:sldMk cId="3431937557" sldId="282"/>
        </pc:sldMkLst>
      </pc:sldChg>
      <pc:sldChg chg="delCm">
        <pc:chgData name="eksfong" userId="826300d4-ad2d-4edf-afca-9163143bbe09" providerId="ADAL" clId="{A1390F81-5158-4258-A894-3A0D6CC997AC}" dt="2024-10-22T06:20:22.730" v="4"/>
        <pc:sldMkLst>
          <pc:docMk/>
          <pc:sldMk cId="1267732848" sldId="283"/>
        </pc:sldMkLst>
      </pc:sldChg>
      <pc:sldChg chg="delCm">
        <pc:chgData name="eksfong" userId="826300d4-ad2d-4edf-afca-9163143bbe09" providerId="ADAL" clId="{A1390F81-5158-4258-A894-3A0D6CC997AC}" dt="2024-10-22T06:20:25.386" v="5"/>
        <pc:sldMkLst>
          <pc:docMk/>
          <pc:sldMk cId="1572692154" sldId="290"/>
        </pc:sldMkLst>
      </pc:sldChg>
    </pc:docChg>
  </pc:docChgLst>
  <pc:docChgLst>
    <pc:chgData name="aansar" userId="S::aansar@live.hkmu.edu.hk::c8562704-32c1-453d-8429-8653c4e88604" providerId="AD" clId="Web-{7C531DDD-DC20-CD3D-3A2E-967C2BA4DA6A}"/>
    <pc:docChg chg="modSld">
      <pc:chgData name="aansar" userId="S::aansar@live.hkmu.edu.hk::c8562704-32c1-453d-8429-8653c4e88604" providerId="AD" clId="Web-{7C531DDD-DC20-CD3D-3A2E-967C2BA4DA6A}" dt="2024-02-28T02:14:04.115" v="0" actId="1076"/>
      <pc:docMkLst>
        <pc:docMk/>
      </pc:docMkLst>
      <pc:sldChg chg="modSp">
        <pc:chgData name="aansar" userId="S::aansar@live.hkmu.edu.hk::c8562704-32c1-453d-8429-8653c4e88604" providerId="AD" clId="Web-{7C531DDD-DC20-CD3D-3A2E-967C2BA4DA6A}" dt="2024-02-28T02:14:04.115" v="0" actId="1076"/>
        <pc:sldMkLst>
          <pc:docMk/>
          <pc:sldMk cId="2333235391" sldId="279"/>
        </pc:sldMkLst>
        <pc:spChg chg="mod">
          <ac:chgData name="aansar" userId="S::aansar@live.hkmu.edu.hk::c8562704-32c1-453d-8429-8653c4e88604" providerId="AD" clId="Web-{7C531DDD-DC20-CD3D-3A2E-967C2BA4DA6A}" dt="2024-02-28T02:14:04.115" v="0" actId="1076"/>
          <ac:spMkLst>
            <pc:docMk/>
            <pc:sldMk cId="2333235391" sldId="279"/>
            <ac:spMk id="4" creationId="{00000000-0000-0000-0000-000000000000}"/>
          </ac:spMkLst>
        </pc:spChg>
      </pc:sldChg>
    </pc:docChg>
  </pc:docChgLst>
  <pc:docChgLst>
    <pc:chgData name="aansar" userId="S::aansar@live.hkmu.edu.hk::c8562704-32c1-453d-8429-8653c4e88604" providerId="AD" clId="Web-{44F5EC1F-6C50-F882-7372-6D1D0A742B80}"/>
    <pc:docChg chg="modSld">
      <pc:chgData name="aansar" userId="S::aansar@live.hkmu.edu.hk::c8562704-32c1-453d-8429-8653c4e88604" providerId="AD" clId="Web-{44F5EC1F-6C50-F882-7372-6D1D0A742B80}" dt="2024-02-28T04:06:50.005" v="337"/>
      <pc:docMkLst>
        <pc:docMk/>
      </pc:docMkLst>
      <pc:sldChg chg="modSp">
        <pc:chgData name="aansar" userId="S::aansar@live.hkmu.edu.hk::c8562704-32c1-453d-8429-8653c4e88604" providerId="AD" clId="Web-{44F5EC1F-6C50-F882-7372-6D1D0A742B80}" dt="2024-02-28T04:04:48.236" v="3"/>
        <pc:sldMkLst>
          <pc:docMk/>
          <pc:sldMk cId="3818922013" sldId="292"/>
        </pc:sldMkLst>
        <pc:graphicFrameChg chg="modGraphic">
          <ac:chgData name="aansar" userId="S::aansar@live.hkmu.edu.hk::c8562704-32c1-453d-8429-8653c4e88604" providerId="AD" clId="Web-{44F5EC1F-6C50-F882-7372-6D1D0A742B80}" dt="2024-02-28T04:04:48.236" v="3"/>
          <ac:graphicFrameMkLst>
            <pc:docMk/>
            <pc:sldMk cId="3818922013" sldId="292"/>
            <ac:graphicFrameMk id="3" creationId="{8978111B-F126-9214-6A6C-230289B17321}"/>
          </ac:graphicFrameMkLst>
        </pc:graphicFrameChg>
      </pc:sldChg>
      <pc:sldChg chg="modSp">
        <pc:chgData name="aansar" userId="S::aansar@live.hkmu.edu.hk::c8562704-32c1-453d-8429-8653c4e88604" providerId="AD" clId="Web-{44F5EC1F-6C50-F882-7372-6D1D0A742B80}" dt="2024-02-28T04:05:12.877" v="7"/>
        <pc:sldMkLst>
          <pc:docMk/>
          <pc:sldMk cId="3825592946" sldId="293"/>
        </pc:sldMkLst>
        <pc:graphicFrameChg chg="modGraphic">
          <ac:chgData name="aansar" userId="S::aansar@live.hkmu.edu.hk::c8562704-32c1-453d-8429-8653c4e88604" providerId="AD" clId="Web-{44F5EC1F-6C50-F882-7372-6D1D0A742B80}" dt="2024-02-28T04:05:12.877" v="7"/>
          <ac:graphicFrameMkLst>
            <pc:docMk/>
            <pc:sldMk cId="3825592946" sldId="293"/>
            <ac:graphicFrameMk id="6" creationId="{ED5E4067-7E61-4B03-AE02-93E1DE7C8F5A}"/>
          </ac:graphicFrameMkLst>
        </pc:graphicFrameChg>
      </pc:sldChg>
      <pc:sldChg chg="modSp">
        <pc:chgData name="aansar" userId="S::aansar@live.hkmu.edu.hk::c8562704-32c1-453d-8429-8653c4e88604" providerId="AD" clId="Web-{44F5EC1F-6C50-F882-7372-6D1D0A742B80}" dt="2024-02-28T04:06:50.005" v="337"/>
        <pc:sldMkLst>
          <pc:docMk/>
          <pc:sldMk cId="2369131455" sldId="294"/>
        </pc:sldMkLst>
        <pc:graphicFrameChg chg="mod modGraphic">
          <ac:chgData name="aansar" userId="S::aansar@live.hkmu.edu.hk::c8562704-32c1-453d-8429-8653c4e88604" providerId="AD" clId="Web-{44F5EC1F-6C50-F882-7372-6D1D0A742B80}" dt="2024-02-28T04:06:50.005" v="337"/>
          <ac:graphicFrameMkLst>
            <pc:docMk/>
            <pc:sldMk cId="2369131455" sldId="294"/>
            <ac:graphicFrameMk id="3" creationId="{CCD5C729-221A-421E-B0C4-2E6148317F9D}"/>
          </ac:graphicFrameMkLst>
        </pc:graphicFrameChg>
      </pc:sldChg>
      <pc:sldChg chg="modSp">
        <pc:chgData name="aansar" userId="S::aansar@live.hkmu.edu.hk::c8562704-32c1-453d-8429-8653c4e88604" providerId="AD" clId="Web-{44F5EC1F-6C50-F882-7372-6D1D0A742B80}" dt="2024-02-28T04:06:42.302" v="186"/>
        <pc:sldMkLst>
          <pc:docMk/>
          <pc:sldMk cId="2521160685" sldId="295"/>
        </pc:sldMkLst>
        <pc:graphicFrameChg chg="mod modGraphic">
          <ac:chgData name="aansar" userId="S::aansar@live.hkmu.edu.hk::c8562704-32c1-453d-8429-8653c4e88604" providerId="AD" clId="Web-{44F5EC1F-6C50-F882-7372-6D1D0A742B80}" dt="2024-02-28T04:06:42.302" v="186"/>
          <ac:graphicFrameMkLst>
            <pc:docMk/>
            <pc:sldMk cId="2521160685" sldId="295"/>
            <ac:graphicFrameMk id="3" creationId="{E0B727E8-10F9-496C-8EDB-F39285532DC3}"/>
          </ac:graphicFrameMkLst>
        </pc:graphicFrameChg>
      </pc:sldChg>
    </pc:docChg>
  </pc:docChgLst>
  <pc:docChgLst>
    <pc:chgData name="aansar" userId="S::aansar@live.hkmu.edu.hk::c8562704-32c1-453d-8429-8653c4e88604" providerId="AD" clId="Web-{520F879D-2402-BCC2-E598-9751453425AC}"/>
    <pc:docChg chg="mod modSld">
      <pc:chgData name="aansar" userId="S::aansar@live.hkmu.edu.hk::c8562704-32c1-453d-8429-8653c4e88604" providerId="AD" clId="Web-{520F879D-2402-BCC2-E598-9751453425AC}" dt="2024-02-28T02:52:57.591" v="677" actId="1076"/>
      <pc:docMkLst>
        <pc:docMk/>
      </pc:docMkLst>
      <pc:sldChg chg="modSp addCm modCm">
        <pc:chgData name="aansar" userId="S::aansar@live.hkmu.edu.hk::c8562704-32c1-453d-8429-8653c4e88604" providerId="AD" clId="Web-{520F879D-2402-BCC2-E598-9751453425AC}" dt="2024-02-28T02:34:30.767" v="145" actId="1076"/>
        <pc:sldMkLst>
          <pc:docMk/>
          <pc:sldMk cId="2333235391" sldId="279"/>
        </pc:sldMkLst>
        <pc:spChg chg="mod">
          <ac:chgData name="aansar" userId="S::aansar@live.hkmu.edu.hk::c8562704-32c1-453d-8429-8653c4e88604" providerId="AD" clId="Web-{520F879D-2402-BCC2-E598-9751453425AC}" dt="2024-02-28T02:32:38.228" v="136"/>
          <ac:spMkLst>
            <pc:docMk/>
            <pc:sldMk cId="2333235391" sldId="279"/>
            <ac:spMk id="2" creationId="{00000000-0000-0000-0000-000000000000}"/>
          </ac:spMkLst>
        </pc:spChg>
        <pc:picChg chg="mod">
          <ac:chgData name="aansar" userId="S::aansar@live.hkmu.edu.hk::c8562704-32c1-453d-8429-8653c4e88604" providerId="AD" clId="Web-{520F879D-2402-BCC2-E598-9751453425AC}" dt="2024-02-28T02:34:30.767" v="145" actId="1076"/>
          <ac:picMkLst>
            <pc:docMk/>
            <pc:sldMk cId="2333235391" sldId="279"/>
            <ac:picMk id="5" creationId="{00000000-0000-0000-0000-000000000000}"/>
          </ac:picMkLst>
        </pc:picChg>
        <pc:picChg chg="mod">
          <ac:chgData name="aansar" userId="S::aansar@live.hkmu.edu.hk::c8562704-32c1-453d-8429-8653c4e88604" providerId="AD" clId="Web-{520F879D-2402-BCC2-E598-9751453425AC}" dt="2024-02-28T02:34:20.250" v="143"/>
          <ac:picMkLst>
            <pc:docMk/>
            <pc:sldMk cId="2333235391" sldId="279"/>
            <ac:picMk id="6" creationId="{00000000-0000-0000-0000-000000000000}"/>
          </ac:picMkLst>
        </pc:picChg>
      </pc:sldChg>
      <pc:sldChg chg="modSp addCm">
        <pc:chgData name="aansar" userId="S::aansar@live.hkmu.edu.hk::c8562704-32c1-453d-8429-8653c4e88604" providerId="AD" clId="Web-{520F879D-2402-BCC2-E598-9751453425AC}" dt="2024-02-28T02:36:35.775" v="159" actId="1076"/>
        <pc:sldMkLst>
          <pc:docMk/>
          <pc:sldMk cId="736961209" sldId="280"/>
        </pc:sldMkLst>
        <pc:spChg chg="mod">
          <ac:chgData name="aansar" userId="S::aansar@live.hkmu.edu.hk::c8562704-32c1-453d-8429-8653c4e88604" providerId="AD" clId="Web-{520F879D-2402-BCC2-E598-9751453425AC}" dt="2024-02-28T02:17:49.215" v="26" actId="1076"/>
          <ac:spMkLst>
            <pc:docMk/>
            <pc:sldMk cId="736961209" sldId="280"/>
            <ac:spMk id="3" creationId="{00000000-0000-0000-0000-000000000000}"/>
          </ac:spMkLst>
        </pc:spChg>
        <pc:picChg chg="mod">
          <ac:chgData name="aansar" userId="S::aansar@live.hkmu.edu.hk::c8562704-32c1-453d-8429-8653c4e88604" providerId="AD" clId="Web-{520F879D-2402-BCC2-E598-9751453425AC}" dt="2024-02-28T02:36:35.775" v="159" actId="1076"/>
          <ac:picMkLst>
            <pc:docMk/>
            <pc:sldMk cId="736961209" sldId="280"/>
            <ac:picMk id="4" creationId="{00000000-0000-0000-0000-000000000000}"/>
          </ac:picMkLst>
        </pc:picChg>
      </pc:sldChg>
      <pc:sldChg chg="modSp addAnim delAnim addCm modCm">
        <pc:chgData name="aansar" userId="S::aansar@live.hkmu.edu.hk::c8562704-32c1-453d-8429-8653c4e88604" providerId="AD" clId="Web-{520F879D-2402-BCC2-E598-9751453425AC}" dt="2024-02-28T02:27:07.065" v="106"/>
        <pc:sldMkLst>
          <pc:docMk/>
          <pc:sldMk cId="3431937557" sldId="282"/>
        </pc:sldMkLst>
        <pc:spChg chg="mod">
          <ac:chgData name="aansar" userId="S::aansar@live.hkmu.edu.hk::c8562704-32c1-453d-8429-8653c4e88604" providerId="AD" clId="Web-{520F879D-2402-BCC2-E598-9751453425AC}" dt="2024-02-28T02:24:16.100" v="82" actId="1076"/>
          <ac:spMkLst>
            <pc:docMk/>
            <pc:sldMk cId="3431937557" sldId="282"/>
            <ac:spMk id="2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02.849" v="55" actId="1076"/>
          <ac:spMkLst>
            <pc:docMk/>
            <pc:sldMk cId="3431937557" sldId="282"/>
            <ac:spMk id="3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382" v="83" actId="1076"/>
          <ac:spMkLst>
            <pc:docMk/>
            <pc:sldMk cId="3431937557" sldId="282"/>
            <ac:spMk id="4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414" v="84" actId="1076"/>
          <ac:spMkLst>
            <pc:docMk/>
            <pc:sldMk cId="3431937557" sldId="282"/>
            <ac:spMk id="5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461" v="86" actId="1076"/>
          <ac:spMkLst>
            <pc:docMk/>
            <pc:sldMk cId="3431937557" sldId="282"/>
            <ac:spMk id="7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492" v="87" actId="1076"/>
          <ac:spMkLst>
            <pc:docMk/>
            <pc:sldMk cId="3431937557" sldId="282"/>
            <ac:spMk id="8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507" v="88" actId="1076"/>
          <ac:spMkLst>
            <pc:docMk/>
            <pc:sldMk cId="3431937557" sldId="282"/>
            <ac:spMk id="9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539" v="89" actId="1076"/>
          <ac:spMkLst>
            <pc:docMk/>
            <pc:sldMk cId="3431937557" sldId="282"/>
            <ac:spMk id="10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554" v="90" actId="1076"/>
          <ac:spMkLst>
            <pc:docMk/>
            <pc:sldMk cId="3431937557" sldId="282"/>
            <ac:spMk id="11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617" v="92" actId="1076"/>
          <ac:spMkLst>
            <pc:docMk/>
            <pc:sldMk cId="3431937557" sldId="282"/>
            <ac:spMk id="13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632" v="93" actId="1076"/>
          <ac:spMkLst>
            <pc:docMk/>
            <pc:sldMk cId="3431937557" sldId="282"/>
            <ac:spMk id="14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24:28.664" v="94" actId="1076"/>
          <ac:spMkLst>
            <pc:docMk/>
            <pc:sldMk cId="3431937557" sldId="282"/>
            <ac:spMk id="15" creationId="{00000000-0000-0000-0000-000000000000}"/>
          </ac:spMkLst>
        </pc:spChg>
        <pc:graphicFrameChg chg="mod">
          <ac:chgData name="aansar" userId="S::aansar@live.hkmu.edu.hk::c8562704-32c1-453d-8429-8653c4e88604" providerId="AD" clId="Web-{520F879D-2402-BCC2-E598-9751453425AC}" dt="2024-02-28T02:24:28.445" v="85" actId="1076"/>
          <ac:graphicFrameMkLst>
            <pc:docMk/>
            <pc:sldMk cId="3431937557" sldId="282"/>
            <ac:graphicFrameMk id="6" creationId="{00000000-0000-0000-0000-000000000000}"/>
          </ac:graphicFrameMkLst>
        </pc:graphicFrameChg>
        <pc:graphicFrameChg chg="mod">
          <ac:chgData name="aansar" userId="S::aansar@live.hkmu.edu.hk::c8562704-32c1-453d-8429-8653c4e88604" providerId="AD" clId="Web-{520F879D-2402-BCC2-E598-9751453425AC}" dt="2024-02-28T02:24:28.586" v="91" actId="1076"/>
          <ac:graphicFrameMkLst>
            <pc:docMk/>
            <pc:sldMk cId="3431937557" sldId="282"/>
            <ac:graphicFrameMk id="12" creationId="{00000000-0000-0000-0000-000000000000}"/>
          </ac:graphicFrameMkLst>
        </pc:graphicFrameChg>
      </pc:sldChg>
      <pc:sldChg chg="modSp addCm">
        <pc:chgData name="aansar" userId="S::aansar@live.hkmu.edu.hk::c8562704-32c1-453d-8429-8653c4e88604" providerId="AD" clId="Web-{520F879D-2402-BCC2-E598-9751453425AC}" dt="2024-02-28T02:37:58.077" v="167" actId="1076"/>
        <pc:sldMkLst>
          <pc:docMk/>
          <pc:sldMk cId="1267732848" sldId="283"/>
        </pc:sldMkLst>
        <pc:spChg chg="mod">
          <ac:chgData name="aansar" userId="S::aansar@live.hkmu.edu.hk::c8562704-32c1-453d-8429-8653c4e88604" providerId="AD" clId="Web-{520F879D-2402-BCC2-E598-9751453425AC}" dt="2024-02-28T02:32:21.133" v="134" actId="1076"/>
          <ac:spMkLst>
            <pc:docMk/>
            <pc:sldMk cId="1267732848" sldId="283"/>
            <ac:spMk id="17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37:58.077" v="167" actId="1076"/>
          <ac:spMkLst>
            <pc:docMk/>
            <pc:sldMk cId="1267732848" sldId="283"/>
            <ac:spMk id="18" creationId="{00000000-0000-0000-0000-000000000000}"/>
          </ac:spMkLst>
        </pc:spChg>
        <pc:picChg chg="mod">
          <ac:chgData name="aansar" userId="S::aansar@live.hkmu.edu.hk::c8562704-32c1-453d-8429-8653c4e88604" providerId="AD" clId="Web-{520F879D-2402-BCC2-E598-9751453425AC}" dt="2024-02-28T02:37:39.982" v="165"/>
          <ac:picMkLst>
            <pc:docMk/>
            <pc:sldMk cId="1267732848" sldId="283"/>
            <ac:picMk id="16" creationId="{00000000-0000-0000-0000-000000000000}"/>
          </ac:picMkLst>
        </pc:picChg>
      </pc:sldChg>
      <pc:sldChg chg="modSp">
        <pc:chgData name="aansar" userId="S::aansar@live.hkmu.edu.hk::c8562704-32c1-453d-8429-8653c4e88604" providerId="AD" clId="Web-{520F879D-2402-BCC2-E598-9751453425AC}" dt="2024-02-28T02:31:48.053" v="131" actId="1076"/>
        <pc:sldMkLst>
          <pc:docMk/>
          <pc:sldMk cId="640865449" sldId="285"/>
        </pc:sldMkLst>
        <pc:spChg chg="mod">
          <ac:chgData name="aansar" userId="S::aansar@live.hkmu.edu.hk::c8562704-32c1-453d-8429-8653c4e88604" providerId="AD" clId="Web-{520F879D-2402-BCC2-E598-9751453425AC}" dt="2024-02-28T02:31:48.053" v="131" actId="1076"/>
          <ac:spMkLst>
            <pc:docMk/>
            <pc:sldMk cId="640865449" sldId="285"/>
            <ac:spMk id="2" creationId="{00000000-0000-0000-0000-000000000000}"/>
          </ac:spMkLst>
        </pc:spChg>
        <pc:picChg chg="mod modCrop">
          <ac:chgData name="aansar" userId="S::aansar@live.hkmu.edu.hk::c8562704-32c1-453d-8429-8653c4e88604" providerId="AD" clId="Web-{520F879D-2402-BCC2-E598-9751453425AC}" dt="2024-02-28T02:29:26.731" v="116"/>
          <ac:picMkLst>
            <pc:docMk/>
            <pc:sldMk cId="640865449" sldId="285"/>
            <ac:picMk id="5" creationId="{00000000-0000-0000-0000-000000000000}"/>
          </ac:picMkLst>
        </pc:picChg>
      </pc:sldChg>
      <pc:sldChg chg="modSp">
        <pc:chgData name="aansar" userId="S::aansar@live.hkmu.edu.hk::c8562704-32c1-453d-8429-8653c4e88604" providerId="AD" clId="Web-{520F879D-2402-BCC2-E598-9751453425AC}" dt="2024-02-28T02:35:46.069" v="156"/>
        <pc:sldMkLst>
          <pc:docMk/>
          <pc:sldMk cId="4187874727" sldId="286"/>
        </pc:sldMkLst>
        <pc:spChg chg="mod">
          <ac:chgData name="aansar" userId="S::aansar@live.hkmu.edu.hk::c8562704-32c1-453d-8429-8653c4e88604" providerId="AD" clId="Web-{520F879D-2402-BCC2-E598-9751453425AC}" dt="2024-02-28T02:35:46.069" v="156"/>
          <ac:spMkLst>
            <pc:docMk/>
            <pc:sldMk cId="4187874727" sldId="286"/>
            <ac:spMk id="2" creationId="{00000000-0000-0000-0000-000000000000}"/>
          </ac:spMkLst>
        </pc:spChg>
        <pc:spChg chg="mod">
          <ac:chgData name="aansar" userId="S::aansar@live.hkmu.edu.hk::c8562704-32c1-453d-8429-8653c4e88604" providerId="AD" clId="Web-{520F879D-2402-BCC2-E598-9751453425AC}" dt="2024-02-28T02:35:06.332" v="146" actId="1076"/>
          <ac:spMkLst>
            <pc:docMk/>
            <pc:sldMk cId="4187874727" sldId="286"/>
            <ac:spMk id="4" creationId="{00000000-0000-0000-0000-000000000000}"/>
          </ac:spMkLst>
        </pc:spChg>
        <pc:picChg chg="mod">
          <ac:chgData name="aansar" userId="S::aansar@live.hkmu.edu.hk::c8562704-32c1-453d-8429-8653c4e88604" providerId="AD" clId="Web-{520F879D-2402-BCC2-E598-9751453425AC}" dt="2024-02-28T02:35:27.192" v="151" actId="1076"/>
          <ac:picMkLst>
            <pc:docMk/>
            <pc:sldMk cId="4187874727" sldId="286"/>
            <ac:picMk id="5" creationId="{B35DBD89-DEA9-4F24-AA7D-367379811C00}"/>
          </ac:picMkLst>
        </pc:picChg>
      </pc:sldChg>
      <pc:sldChg chg="addSp modSp addCm">
        <pc:chgData name="aansar" userId="S::aansar@live.hkmu.edu.hk::c8562704-32c1-453d-8429-8653c4e88604" providerId="AD" clId="Web-{520F879D-2402-BCC2-E598-9751453425AC}" dt="2024-02-28T02:41:12.934" v="189"/>
        <pc:sldMkLst>
          <pc:docMk/>
          <pc:sldMk cId="1572692154" sldId="290"/>
        </pc:sldMkLst>
        <pc:picChg chg="mod">
          <ac:chgData name="aansar" userId="S::aansar@live.hkmu.edu.hk::c8562704-32c1-453d-8429-8653c4e88604" providerId="AD" clId="Web-{520F879D-2402-BCC2-E598-9751453425AC}" dt="2024-02-28T02:40:22.665" v="185" actId="1076"/>
          <ac:picMkLst>
            <pc:docMk/>
            <pc:sldMk cId="1572692154" sldId="290"/>
            <ac:picMk id="4" creationId="{00000000-0000-0000-0000-000000000000}"/>
          </ac:picMkLst>
        </pc:picChg>
        <pc:picChg chg="add mod">
          <ac:chgData name="aansar" userId="S::aansar@live.hkmu.edu.hk::c8562704-32c1-453d-8429-8653c4e88604" providerId="AD" clId="Web-{520F879D-2402-BCC2-E598-9751453425AC}" dt="2024-02-28T02:40:31.432" v="188" actId="1076"/>
          <ac:picMkLst>
            <pc:docMk/>
            <pc:sldMk cId="1572692154" sldId="290"/>
            <ac:picMk id="5" creationId="{24E4D663-3AA4-A049-2875-2995355CB7B6}"/>
          </ac:picMkLst>
        </pc:picChg>
      </pc:sldChg>
      <pc:sldChg chg="modSp">
        <pc:chgData name="aansar" userId="S::aansar@live.hkmu.edu.hk::c8562704-32c1-453d-8429-8653c4e88604" providerId="AD" clId="Web-{520F879D-2402-BCC2-E598-9751453425AC}" dt="2024-02-28T02:41:40.967" v="192" actId="1076"/>
        <pc:sldMkLst>
          <pc:docMk/>
          <pc:sldMk cId="1314430049" sldId="291"/>
        </pc:sldMkLst>
        <pc:picChg chg="mod">
          <ac:chgData name="aansar" userId="S::aansar@live.hkmu.edu.hk::c8562704-32c1-453d-8429-8653c4e88604" providerId="AD" clId="Web-{520F879D-2402-BCC2-E598-9751453425AC}" dt="2024-02-28T02:41:40.905" v="190" actId="1076"/>
          <ac:picMkLst>
            <pc:docMk/>
            <pc:sldMk cId="1314430049" sldId="291"/>
            <ac:picMk id="5" creationId="{00000000-0000-0000-0000-000000000000}"/>
          </ac:picMkLst>
        </pc:picChg>
        <pc:picChg chg="mod">
          <ac:chgData name="aansar" userId="S::aansar@live.hkmu.edu.hk::c8562704-32c1-453d-8429-8653c4e88604" providerId="AD" clId="Web-{520F879D-2402-BCC2-E598-9751453425AC}" dt="2024-02-28T02:41:40.936" v="191" actId="1076"/>
          <ac:picMkLst>
            <pc:docMk/>
            <pc:sldMk cId="1314430049" sldId="291"/>
            <ac:picMk id="6" creationId="{00000000-0000-0000-0000-000000000000}"/>
          </ac:picMkLst>
        </pc:picChg>
        <pc:picChg chg="mod">
          <ac:chgData name="aansar" userId="S::aansar@live.hkmu.edu.hk::c8562704-32c1-453d-8429-8653c4e88604" providerId="AD" clId="Web-{520F879D-2402-BCC2-E598-9751453425AC}" dt="2024-02-28T02:41:40.967" v="192" actId="1076"/>
          <ac:picMkLst>
            <pc:docMk/>
            <pc:sldMk cId="1314430049" sldId="291"/>
            <ac:picMk id="7" creationId="{00000000-0000-0000-0000-000000000000}"/>
          </ac:picMkLst>
        </pc:picChg>
      </pc:sldChg>
      <pc:sldChg chg="addSp delSp modSp">
        <pc:chgData name="aansar" userId="S::aansar@live.hkmu.edu.hk::c8562704-32c1-453d-8429-8653c4e88604" providerId="AD" clId="Web-{520F879D-2402-BCC2-E598-9751453425AC}" dt="2024-02-28T02:52:57.591" v="677" actId="1076"/>
        <pc:sldMkLst>
          <pc:docMk/>
          <pc:sldMk cId="3818922013" sldId="292"/>
        </pc:sldMkLst>
        <pc:spChg chg="del">
          <ac:chgData name="aansar" userId="S::aansar@live.hkmu.edu.hk::c8562704-32c1-453d-8429-8653c4e88604" providerId="AD" clId="Web-{520F879D-2402-BCC2-E598-9751453425AC}" dt="2024-02-28T02:45:53.688" v="212"/>
          <ac:spMkLst>
            <pc:docMk/>
            <pc:sldMk cId="3818922013" sldId="292"/>
            <ac:spMk id="5" creationId="{00000000-0000-0000-0000-000000000000}"/>
          </ac:spMkLst>
        </pc:spChg>
        <pc:graphicFrameChg chg="add mod modGraphic">
          <ac:chgData name="aansar" userId="S::aansar@live.hkmu.edu.hk::c8562704-32c1-453d-8429-8653c4e88604" providerId="AD" clId="Web-{520F879D-2402-BCC2-E598-9751453425AC}" dt="2024-02-28T02:51:25.726" v="674"/>
          <ac:graphicFrameMkLst>
            <pc:docMk/>
            <pc:sldMk cId="3818922013" sldId="292"/>
            <ac:graphicFrameMk id="3" creationId="{8978111B-F126-9214-6A6C-230289B17321}"/>
          </ac:graphicFrameMkLst>
        </pc:graphicFrameChg>
        <pc:picChg chg="mod">
          <ac:chgData name="aansar" userId="S::aansar@live.hkmu.edu.hk::c8562704-32c1-453d-8429-8653c4e88604" providerId="AD" clId="Web-{520F879D-2402-BCC2-E598-9751453425AC}" dt="2024-02-28T02:52:57.591" v="677" actId="1076"/>
          <ac:picMkLst>
            <pc:docMk/>
            <pc:sldMk cId="3818922013" sldId="292"/>
            <ac:picMk id="4" creationId="{00000000-0000-0000-0000-000000000000}"/>
          </ac:picMkLst>
        </pc:picChg>
      </pc:sldChg>
    </pc:docChg>
  </pc:docChgLst>
  <pc:docChgLst>
    <pc:chgData name="aansar" userId="S::aansar@live.hkmu.edu.hk::c8562704-32c1-453d-8429-8653c4e88604" providerId="AD" clId="Web-{DCD8ECB6-3145-8430-52E0-17B4E8421170}"/>
    <pc:docChg chg="">
      <pc:chgData name="aansar" userId="S::aansar@live.hkmu.edu.hk::c8562704-32c1-453d-8429-8653c4e88604" providerId="AD" clId="Web-{DCD8ECB6-3145-8430-52E0-17B4E8421170}" dt="2024-02-28T07:07:37.696" v="0"/>
      <pc:docMkLst>
        <pc:docMk/>
      </pc:docMkLst>
      <pc:sldChg chg="addCm">
        <pc:chgData name="aansar" userId="S::aansar@live.hkmu.edu.hk::c8562704-32c1-453d-8429-8653c4e88604" providerId="AD" clId="Web-{DCD8ECB6-3145-8430-52E0-17B4E8421170}" dt="2024-02-28T07:07:37.696" v="0"/>
        <pc:sldMkLst>
          <pc:docMk/>
          <pc:sldMk cId="937486680" sldId="27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A17BB2-F42D-4228-BF50-A618B5145B9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5EE53D-BAAC-4B92-A7DC-3B7D74EA3B5E}">
      <dgm:prSet phldrT="[Text]" phldr="1"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FDF3B2E7-52C3-4E22-9327-45968D92183F}" type="parTrans" cxnId="{08021BD3-11AC-4AF8-9888-0589DB909C04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6933B5F1-6133-4B01-9D5E-02F56E43BA5B}" type="sibTrans" cxnId="{08021BD3-11AC-4AF8-9888-0589DB909C04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9F7FEC82-1D6D-4B6B-8D3D-127A749DB498}">
      <dgm:prSet phldrT="[Text]"/>
      <dgm:spPr/>
      <dgm:t>
        <a:bodyPr/>
        <a:lstStyle/>
        <a:p>
          <a:r>
            <a:rPr lang="en-US">
              <a:latin typeface="Myriad Pro" panose="020B0503030403020204" pitchFamily="34" charset="0"/>
              <a:ea typeface="+mn-ea"/>
            </a:rPr>
            <a:t>Briefing on Safety and Experiment </a:t>
          </a:r>
        </a:p>
        <a:p>
          <a:r>
            <a:rPr lang="zh-TW" altLang="en-US">
              <a:latin typeface="Myriad Pro" panose="020B0503030403020204" pitchFamily="34" charset="0"/>
              <a:ea typeface="+mn-ea"/>
            </a:rPr>
            <a:t>簡介安全守則及實驗內容</a:t>
          </a:r>
          <a:endParaRPr lang="en-US">
            <a:latin typeface="Myriad Pro" panose="020B0503030403020204" pitchFamily="34" charset="0"/>
            <a:ea typeface="+mn-ea"/>
          </a:endParaRPr>
        </a:p>
      </dgm:t>
    </dgm:pt>
    <dgm:pt modelId="{F2A7D882-429D-4DC2-9748-681FB2B22AC7}" type="parTrans" cxnId="{3D87A148-B680-4FE5-95C0-BE4E40BD8BB0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F4B17C80-4CA6-4896-9047-982D825C4DEF}" type="sibTrans" cxnId="{3D87A148-B680-4FE5-95C0-BE4E40BD8BB0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59B0131F-B1BC-4ED9-BE04-0CA895603E61}">
      <dgm:prSet phldrT="[Text]" phldr="1"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FFFBB00B-02AD-40FA-B3B4-60E015286E2B}" type="parTrans" cxnId="{345BC8CA-7DB4-45CF-90CF-395A73D74C73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3507FB6A-7E90-49C5-B8B3-35AA6751283C}" type="sibTrans" cxnId="{345BC8CA-7DB4-45CF-90CF-395A73D74C73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F3E55AED-8F02-45FD-9B67-DAD75D001544}">
      <dgm:prSet phldrT="[Text]"/>
      <dgm:spPr/>
      <dgm:t>
        <a:bodyPr/>
        <a:lstStyle/>
        <a:p>
          <a:r>
            <a:rPr lang="en-US">
              <a:latin typeface="Myriad Pro" panose="020B0503030403020204" pitchFamily="34" charset="0"/>
              <a:ea typeface="+mn-ea"/>
            </a:rPr>
            <a:t>Sample preparation of ICP-MS</a:t>
          </a:r>
        </a:p>
        <a:p>
          <a:r>
            <a:rPr lang="zh-TW" altLang="en-US">
              <a:latin typeface="Myriad Pro" panose="020B0503030403020204" pitchFamily="34" charset="0"/>
              <a:ea typeface="+mn-ea"/>
            </a:rPr>
            <a:t>實驗時間：準備樣本</a:t>
          </a:r>
          <a:endParaRPr lang="en-US">
            <a:latin typeface="Myriad Pro" panose="020B0503030403020204" pitchFamily="34" charset="0"/>
            <a:ea typeface="+mn-ea"/>
          </a:endParaRPr>
        </a:p>
      </dgm:t>
    </dgm:pt>
    <dgm:pt modelId="{37356037-0EBA-483E-A6C2-390A7CA1FBD5}" type="parTrans" cxnId="{0716DBBD-B8B6-499C-9A92-90F16EAF794A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121F1E03-2EBE-4241-898A-0CD1F73AFB47}" type="sibTrans" cxnId="{0716DBBD-B8B6-499C-9A92-90F16EAF794A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63D543E8-EE9B-48D3-B47A-C30AF747BDE4}">
      <dgm:prSet phldrT="[Text]" phldr="1"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537F9F1A-9E95-4B16-8CDE-206D7F495576}" type="parTrans" cxnId="{51516804-7EA6-4735-95EB-E8CDFCF77571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43D65E6D-6952-4492-B835-B002C1D8F447}" type="sibTrans" cxnId="{51516804-7EA6-4735-95EB-E8CDFCF77571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C0B553B8-EB82-43D1-BD96-015F8413C047}">
      <dgm:prSet phldrT="[Text]"/>
      <dgm:spPr/>
      <dgm:t>
        <a:bodyPr/>
        <a:lstStyle/>
        <a:p>
          <a:r>
            <a:rPr lang="en-US">
              <a:latin typeface="Myriad Pro" panose="020B0503030403020204" pitchFamily="34" charset="0"/>
              <a:ea typeface="+mn-ea"/>
            </a:rPr>
            <a:t>Demonstration: Group 1: ICP-MS/ Group 2: FTIR-ATR</a:t>
          </a:r>
        </a:p>
        <a:p>
          <a:r>
            <a:rPr lang="zh-TW" altLang="en-US">
              <a:latin typeface="Myriad Pro" panose="020B0503030403020204" pitchFamily="34" charset="0"/>
              <a:ea typeface="+mn-ea"/>
            </a:rPr>
            <a:t>第一組：電感耦合電漿質譜儀示範</a:t>
          </a:r>
          <a:r>
            <a:rPr lang="en-US" altLang="zh-TW">
              <a:latin typeface="Myriad Pro" panose="020B0503030403020204" pitchFamily="34" charset="0"/>
              <a:ea typeface="+mn-ea"/>
            </a:rPr>
            <a:t>/ </a:t>
          </a:r>
          <a:r>
            <a:rPr lang="zh-TW" altLang="en-US">
              <a:latin typeface="Myriad Pro" panose="020B0503030403020204" pitchFamily="34" charset="0"/>
              <a:ea typeface="+mn-ea"/>
            </a:rPr>
            <a:t>第二組：傅里葉轉換衰減全反射紅外光譜儀 </a:t>
          </a:r>
          <a:endParaRPr lang="en-US">
            <a:latin typeface="Myriad Pro" panose="020B0503030403020204" pitchFamily="34" charset="0"/>
            <a:ea typeface="+mn-ea"/>
          </a:endParaRPr>
        </a:p>
      </dgm:t>
    </dgm:pt>
    <dgm:pt modelId="{B0F0F05D-4310-490D-936E-ECF793F543FB}" type="parTrans" cxnId="{0892EC1C-A591-4AF8-A0B1-BB54CEB4B9BA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500B3F82-0FD0-4560-952D-79CAE13B96FC}" type="sibTrans" cxnId="{0892EC1C-A591-4AF8-A0B1-BB54CEB4B9BA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0E2AD229-C94F-4536-935D-30F06B040C04}">
      <dgm:prSet phldrT="[Text]"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9D856849-3026-4CF9-802C-EDC6A3CAF189}" type="parTrans" cxnId="{169CDF34-598E-4F27-A5A3-6A079CA4B699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0EF8FE3E-BC4B-4555-B8E4-0613AAB90300}" type="sibTrans" cxnId="{169CDF34-598E-4F27-A5A3-6A079CA4B699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16EAB27A-7028-4971-B269-4A9A65AA302A}">
      <dgm:prSet/>
      <dgm:spPr/>
      <dgm:t>
        <a:bodyPr/>
        <a:lstStyle/>
        <a:p>
          <a:r>
            <a:rPr lang="en-US">
              <a:latin typeface="Myriad Pro" panose="020B0503030403020204" pitchFamily="34" charset="0"/>
              <a:ea typeface="+mn-ea"/>
            </a:rPr>
            <a:t>Science tasting of FTIR-ATR </a:t>
          </a:r>
        </a:p>
        <a:p>
          <a:r>
            <a:rPr lang="zh-TW" altLang="en-US">
              <a:latin typeface="Myriad Pro" panose="020B0503030403020204" pitchFamily="34" charset="0"/>
              <a:ea typeface="+mn-ea"/>
            </a:rPr>
            <a:t>體驗 </a:t>
          </a:r>
          <a:r>
            <a:rPr lang="en-US" altLang="zh-TW">
              <a:latin typeface="Myriad Pro" panose="020B0503030403020204" pitchFamily="34" charset="0"/>
              <a:ea typeface="+mn-ea"/>
            </a:rPr>
            <a:t>– </a:t>
          </a:r>
          <a:r>
            <a:rPr lang="zh-TW" altLang="en-US">
              <a:latin typeface="Myriad Pro" panose="020B0503030403020204" pitchFamily="34" charset="0"/>
              <a:ea typeface="+mn-ea"/>
            </a:rPr>
            <a:t>傅里葉轉換衰減全反射紅外光譜儀</a:t>
          </a:r>
          <a:endParaRPr lang="en-US">
            <a:latin typeface="Myriad Pro" panose="020B0503030403020204" pitchFamily="34" charset="0"/>
            <a:ea typeface="+mn-ea"/>
          </a:endParaRPr>
        </a:p>
      </dgm:t>
    </dgm:pt>
    <dgm:pt modelId="{9CEF5D6C-2CE4-4D23-892F-D6630B7116DB}" type="parTrans" cxnId="{8280FB80-E8FA-4451-8F44-09B9044F3304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60B00D10-2F02-4B09-AAB1-46FDA8D67A13}" type="sibTrans" cxnId="{8280FB80-E8FA-4451-8F44-09B9044F3304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E0B99A2D-6922-48B7-8E30-20F27C4D3835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83FC9376-B309-488F-AEDF-8033DB3BCFB0}" type="parTrans" cxnId="{3D443495-5445-4A73-B547-7CCF1E7EF407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6CA417DD-1B4D-4C72-9944-C2E5660B147C}" type="sibTrans" cxnId="{3D443495-5445-4A73-B547-7CCF1E7EF407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5990E779-3138-4D72-912A-1B4F0BC7A816}">
      <dgm:prSet/>
      <dgm:spPr/>
      <dgm:t>
        <a:bodyPr/>
        <a:lstStyle/>
        <a:p>
          <a:r>
            <a:rPr lang="en-US">
              <a:latin typeface="Myriad Pro" panose="020B0503030403020204" pitchFamily="34" charset="0"/>
              <a:ea typeface="+mn-ea"/>
            </a:rPr>
            <a:t>Complete the worksheet</a:t>
          </a:r>
        </a:p>
        <a:p>
          <a:r>
            <a:rPr lang="zh-TW" altLang="en-US">
              <a:latin typeface="Myriad Pro" panose="020B0503030403020204" pitchFamily="34" charset="0"/>
              <a:ea typeface="+mn-ea"/>
            </a:rPr>
            <a:t>完成工作紙</a:t>
          </a:r>
          <a:endParaRPr lang="en-US">
            <a:latin typeface="Myriad Pro" panose="020B0503030403020204" pitchFamily="34" charset="0"/>
            <a:ea typeface="+mn-ea"/>
          </a:endParaRPr>
        </a:p>
      </dgm:t>
    </dgm:pt>
    <dgm:pt modelId="{D4C57B37-6676-45D3-B766-A442714852B7}" type="parTrans" cxnId="{A4BE8FA6-978A-4CA2-ACE8-8BD9EFDEE85E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077E5EE8-5961-444A-9E4F-F366017FF767}" type="sibTrans" cxnId="{A4BE8FA6-978A-4CA2-ACE8-8BD9EFDEE85E}">
      <dgm:prSet/>
      <dgm:spPr/>
      <dgm:t>
        <a:bodyPr/>
        <a:lstStyle/>
        <a:p>
          <a:endParaRPr lang="en-US">
            <a:latin typeface="Myriad Pro" panose="020B0503030403020204" pitchFamily="34" charset="0"/>
            <a:ea typeface="+mn-ea"/>
          </a:endParaRPr>
        </a:p>
      </dgm:t>
    </dgm:pt>
    <dgm:pt modelId="{7568C8D2-7DC0-498D-9B87-837A3744FD29}" type="pres">
      <dgm:prSet presAssocID="{EEA17BB2-F42D-4228-BF50-A618B5145B9A}" presName="linearFlow" presStyleCnt="0">
        <dgm:presLayoutVars>
          <dgm:dir/>
          <dgm:animLvl val="lvl"/>
          <dgm:resizeHandles val="exact"/>
        </dgm:presLayoutVars>
      </dgm:prSet>
      <dgm:spPr/>
    </dgm:pt>
    <dgm:pt modelId="{0D9FB140-5B53-4440-B08E-4571843FE52D}" type="pres">
      <dgm:prSet presAssocID="{235EE53D-BAAC-4B92-A7DC-3B7D74EA3B5E}" presName="composite" presStyleCnt="0"/>
      <dgm:spPr/>
    </dgm:pt>
    <dgm:pt modelId="{9F6602D0-269D-49C9-B295-DF9BD6821997}" type="pres">
      <dgm:prSet presAssocID="{235EE53D-BAAC-4B92-A7DC-3B7D74EA3B5E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46C51BAC-FF3C-40F9-BB0D-B7010617C94A}" type="pres">
      <dgm:prSet presAssocID="{235EE53D-BAAC-4B92-A7DC-3B7D74EA3B5E}" presName="descendantText" presStyleLbl="alignAcc1" presStyleIdx="0" presStyleCnt="5">
        <dgm:presLayoutVars>
          <dgm:bulletEnabled val="1"/>
        </dgm:presLayoutVars>
      </dgm:prSet>
      <dgm:spPr/>
    </dgm:pt>
    <dgm:pt modelId="{9C91A8BA-DCDB-4D3B-8225-659ACD701C6E}" type="pres">
      <dgm:prSet presAssocID="{6933B5F1-6133-4B01-9D5E-02F56E43BA5B}" presName="sp" presStyleCnt="0"/>
      <dgm:spPr/>
    </dgm:pt>
    <dgm:pt modelId="{EEB5B73F-21A0-42B0-8716-E66CA7A69F80}" type="pres">
      <dgm:prSet presAssocID="{59B0131F-B1BC-4ED9-BE04-0CA895603E61}" presName="composite" presStyleCnt="0"/>
      <dgm:spPr/>
    </dgm:pt>
    <dgm:pt modelId="{CC86BD4F-E2CE-4BEE-BDE9-3DB70A0570AB}" type="pres">
      <dgm:prSet presAssocID="{59B0131F-B1BC-4ED9-BE04-0CA895603E61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5E69FE05-E3C6-467A-BDDA-8359BF8808BA}" type="pres">
      <dgm:prSet presAssocID="{59B0131F-B1BC-4ED9-BE04-0CA895603E61}" presName="descendantText" presStyleLbl="alignAcc1" presStyleIdx="1" presStyleCnt="5">
        <dgm:presLayoutVars>
          <dgm:bulletEnabled val="1"/>
        </dgm:presLayoutVars>
      </dgm:prSet>
      <dgm:spPr/>
    </dgm:pt>
    <dgm:pt modelId="{725B2794-7EC3-4F30-8713-CC50466E7D71}" type="pres">
      <dgm:prSet presAssocID="{3507FB6A-7E90-49C5-B8B3-35AA6751283C}" presName="sp" presStyleCnt="0"/>
      <dgm:spPr/>
    </dgm:pt>
    <dgm:pt modelId="{A92B58C4-B85D-4D4B-9E90-C85A529CDE0D}" type="pres">
      <dgm:prSet presAssocID="{63D543E8-EE9B-48D3-B47A-C30AF747BDE4}" presName="composite" presStyleCnt="0"/>
      <dgm:spPr/>
    </dgm:pt>
    <dgm:pt modelId="{A95FA88D-2C7F-4832-82A6-C81FD334CCF7}" type="pres">
      <dgm:prSet presAssocID="{63D543E8-EE9B-48D3-B47A-C30AF747BDE4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05425B74-0FB7-469E-9514-E603C2155195}" type="pres">
      <dgm:prSet presAssocID="{63D543E8-EE9B-48D3-B47A-C30AF747BDE4}" presName="descendantText" presStyleLbl="alignAcc1" presStyleIdx="2" presStyleCnt="5">
        <dgm:presLayoutVars>
          <dgm:bulletEnabled val="1"/>
        </dgm:presLayoutVars>
      </dgm:prSet>
      <dgm:spPr/>
    </dgm:pt>
    <dgm:pt modelId="{108F2E13-8C2E-43DF-8403-6E7A4199129F}" type="pres">
      <dgm:prSet presAssocID="{43D65E6D-6952-4492-B835-B002C1D8F447}" presName="sp" presStyleCnt="0"/>
      <dgm:spPr/>
    </dgm:pt>
    <dgm:pt modelId="{D6EDA72F-1552-485D-9BB3-94B7A6574871}" type="pres">
      <dgm:prSet presAssocID="{0E2AD229-C94F-4536-935D-30F06B040C04}" presName="composite" presStyleCnt="0"/>
      <dgm:spPr/>
    </dgm:pt>
    <dgm:pt modelId="{82A61CF0-5890-44A5-AB32-6FCE349DABDF}" type="pres">
      <dgm:prSet presAssocID="{0E2AD229-C94F-4536-935D-30F06B040C04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4BA7C3F2-45FE-4402-B12E-FA46A4618E04}" type="pres">
      <dgm:prSet presAssocID="{0E2AD229-C94F-4536-935D-30F06B040C04}" presName="descendantText" presStyleLbl="alignAcc1" presStyleIdx="3" presStyleCnt="5">
        <dgm:presLayoutVars>
          <dgm:bulletEnabled val="1"/>
        </dgm:presLayoutVars>
      </dgm:prSet>
      <dgm:spPr/>
    </dgm:pt>
    <dgm:pt modelId="{001D70EB-AA78-4CB7-95C9-E8FC39B2B023}" type="pres">
      <dgm:prSet presAssocID="{0EF8FE3E-BC4B-4555-B8E4-0613AAB90300}" presName="sp" presStyleCnt="0"/>
      <dgm:spPr/>
    </dgm:pt>
    <dgm:pt modelId="{9D753FB3-3E5E-4A59-8AE3-317E2C7D1E7E}" type="pres">
      <dgm:prSet presAssocID="{E0B99A2D-6922-48B7-8E30-20F27C4D3835}" presName="composite" presStyleCnt="0"/>
      <dgm:spPr/>
    </dgm:pt>
    <dgm:pt modelId="{67A3DBB5-95A8-4BB7-BEFB-E49A8F49B662}" type="pres">
      <dgm:prSet presAssocID="{E0B99A2D-6922-48B7-8E30-20F27C4D3835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F27294C7-5E1A-48B5-8A00-A72DF0FBE515}" type="pres">
      <dgm:prSet presAssocID="{E0B99A2D-6922-48B7-8E30-20F27C4D3835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51516804-7EA6-4735-95EB-E8CDFCF77571}" srcId="{EEA17BB2-F42D-4228-BF50-A618B5145B9A}" destId="{63D543E8-EE9B-48D3-B47A-C30AF747BDE4}" srcOrd="2" destOrd="0" parTransId="{537F9F1A-9E95-4B16-8CDE-206D7F495576}" sibTransId="{43D65E6D-6952-4492-B835-B002C1D8F447}"/>
    <dgm:cxn modelId="{9E435E1C-115D-4A50-97BB-A0FACE153B45}" type="presOf" srcId="{63D543E8-EE9B-48D3-B47A-C30AF747BDE4}" destId="{A95FA88D-2C7F-4832-82A6-C81FD334CCF7}" srcOrd="0" destOrd="0" presId="urn:microsoft.com/office/officeart/2005/8/layout/chevron2"/>
    <dgm:cxn modelId="{0892EC1C-A591-4AF8-A0B1-BB54CEB4B9BA}" srcId="{63D543E8-EE9B-48D3-B47A-C30AF747BDE4}" destId="{C0B553B8-EB82-43D1-BD96-015F8413C047}" srcOrd="0" destOrd="0" parTransId="{B0F0F05D-4310-490D-936E-ECF793F543FB}" sibTransId="{500B3F82-0FD0-4560-952D-79CAE13B96FC}"/>
    <dgm:cxn modelId="{169CDF34-598E-4F27-A5A3-6A079CA4B699}" srcId="{EEA17BB2-F42D-4228-BF50-A618B5145B9A}" destId="{0E2AD229-C94F-4536-935D-30F06B040C04}" srcOrd="3" destOrd="0" parTransId="{9D856849-3026-4CF9-802C-EDC6A3CAF189}" sibTransId="{0EF8FE3E-BC4B-4555-B8E4-0613AAB90300}"/>
    <dgm:cxn modelId="{058DAB36-FC7D-4884-9229-963576737C90}" type="presOf" srcId="{EEA17BB2-F42D-4228-BF50-A618B5145B9A}" destId="{7568C8D2-7DC0-498D-9B87-837A3744FD29}" srcOrd="0" destOrd="0" presId="urn:microsoft.com/office/officeart/2005/8/layout/chevron2"/>
    <dgm:cxn modelId="{4BE76441-1B62-4717-802C-1D2E1D21656B}" type="presOf" srcId="{16EAB27A-7028-4971-B269-4A9A65AA302A}" destId="{4BA7C3F2-45FE-4402-B12E-FA46A4618E04}" srcOrd="0" destOrd="0" presId="urn:microsoft.com/office/officeart/2005/8/layout/chevron2"/>
    <dgm:cxn modelId="{3D87A148-B680-4FE5-95C0-BE4E40BD8BB0}" srcId="{235EE53D-BAAC-4B92-A7DC-3B7D74EA3B5E}" destId="{9F7FEC82-1D6D-4B6B-8D3D-127A749DB498}" srcOrd="0" destOrd="0" parTransId="{F2A7D882-429D-4DC2-9748-681FB2B22AC7}" sibTransId="{F4B17C80-4CA6-4896-9047-982D825C4DEF}"/>
    <dgm:cxn modelId="{C705C351-F71A-48B3-A77D-B675F225CB11}" type="presOf" srcId="{E0B99A2D-6922-48B7-8E30-20F27C4D3835}" destId="{67A3DBB5-95A8-4BB7-BEFB-E49A8F49B662}" srcOrd="0" destOrd="0" presId="urn:microsoft.com/office/officeart/2005/8/layout/chevron2"/>
    <dgm:cxn modelId="{8280FB80-E8FA-4451-8F44-09B9044F3304}" srcId="{0E2AD229-C94F-4536-935D-30F06B040C04}" destId="{16EAB27A-7028-4971-B269-4A9A65AA302A}" srcOrd="0" destOrd="0" parTransId="{9CEF5D6C-2CE4-4D23-892F-D6630B7116DB}" sibTransId="{60B00D10-2F02-4B09-AAB1-46FDA8D67A13}"/>
    <dgm:cxn modelId="{10353A8E-C4F7-4AE7-BFCF-FD8D72B1BAD5}" type="presOf" srcId="{5990E779-3138-4D72-912A-1B4F0BC7A816}" destId="{F27294C7-5E1A-48B5-8A00-A72DF0FBE515}" srcOrd="0" destOrd="0" presId="urn:microsoft.com/office/officeart/2005/8/layout/chevron2"/>
    <dgm:cxn modelId="{3D443495-5445-4A73-B547-7CCF1E7EF407}" srcId="{EEA17BB2-F42D-4228-BF50-A618B5145B9A}" destId="{E0B99A2D-6922-48B7-8E30-20F27C4D3835}" srcOrd="4" destOrd="0" parTransId="{83FC9376-B309-488F-AEDF-8033DB3BCFB0}" sibTransId="{6CA417DD-1B4D-4C72-9944-C2E5660B147C}"/>
    <dgm:cxn modelId="{A4BE8FA6-978A-4CA2-ACE8-8BD9EFDEE85E}" srcId="{E0B99A2D-6922-48B7-8E30-20F27C4D3835}" destId="{5990E779-3138-4D72-912A-1B4F0BC7A816}" srcOrd="0" destOrd="0" parTransId="{D4C57B37-6676-45D3-B766-A442714852B7}" sibTransId="{077E5EE8-5961-444A-9E4F-F366017FF767}"/>
    <dgm:cxn modelId="{0716DBBD-B8B6-499C-9A92-90F16EAF794A}" srcId="{59B0131F-B1BC-4ED9-BE04-0CA895603E61}" destId="{F3E55AED-8F02-45FD-9B67-DAD75D001544}" srcOrd="0" destOrd="0" parTransId="{37356037-0EBA-483E-A6C2-390A7CA1FBD5}" sibTransId="{121F1E03-2EBE-4241-898A-0CD1F73AFB47}"/>
    <dgm:cxn modelId="{0D651CC0-6AC1-4CE5-8E9E-BEE7575FBD38}" type="presOf" srcId="{59B0131F-B1BC-4ED9-BE04-0CA895603E61}" destId="{CC86BD4F-E2CE-4BEE-BDE9-3DB70A0570AB}" srcOrd="0" destOrd="0" presId="urn:microsoft.com/office/officeart/2005/8/layout/chevron2"/>
    <dgm:cxn modelId="{71E977C2-FE5C-4DAF-ABBA-CA09F454CC6A}" type="presOf" srcId="{C0B553B8-EB82-43D1-BD96-015F8413C047}" destId="{05425B74-0FB7-469E-9514-E603C2155195}" srcOrd="0" destOrd="0" presId="urn:microsoft.com/office/officeart/2005/8/layout/chevron2"/>
    <dgm:cxn modelId="{A3945CC4-ACE5-4BF7-8A6E-0CB68AFCA944}" type="presOf" srcId="{0E2AD229-C94F-4536-935D-30F06B040C04}" destId="{82A61CF0-5890-44A5-AB32-6FCE349DABDF}" srcOrd="0" destOrd="0" presId="urn:microsoft.com/office/officeart/2005/8/layout/chevron2"/>
    <dgm:cxn modelId="{345BC8CA-7DB4-45CF-90CF-395A73D74C73}" srcId="{EEA17BB2-F42D-4228-BF50-A618B5145B9A}" destId="{59B0131F-B1BC-4ED9-BE04-0CA895603E61}" srcOrd="1" destOrd="0" parTransId="{FFFBB00B-02AD-40FA-B3B4-60E015286E2B}" sibTransId="{3507FB6A-7E90-49C5-B8B3-35AA6751283C}"/>
    <dgm:cxn modelId="{08021BD3-11AC-4AF8-9888-0589DB909C04}" srcId="{EEA17BB2-F42D-4228-BF50-A618B5145B9A}" destId="{235EE53D-BAAC-4B92-A7DC-3B7D74EA3B5E}" srcOrd="0" destOrd="0" parTransId="{FDF3B2E7-52C3-4E22-9327-45968D92183F}" sibTransId="{6933B5F1-6133-4B01-9D5E-02F56E43BA5B}"/>
    <dgm:cxn modelId="{343CD8E0-0D8A-4995-873C-7B51FABFBA69}" type="presOf" srcId="{9F7FEC82-1D6D-4B6B-8D3D-127A749DB498}" destId="{46C51BAC-FF3C-40F9-BB0D-B7010617C94A}" srcOrd="0" destOrd="0" presId="urn:microsoft.com/office/officeart/2005/8/layout/chevron2"/>
    <dgm:cxn modelId="{331B6CEB-7EE6-480B-BCBB-95B28D71C8BA}" type="presOf" srcId="{F3E55AED-8F02-45FD-9B67-DAD75D001544}" destId="{5E69FE05-E3C6-467A-BDDA-8359BF8808BA}" srcOrd="0" destOrd="0" presId="urn:microsoft.com/office/officeart/2005/8/layout/chevron2"/>
    <dgm:cxn modelId="{8E458EF0-F896-4ED0-B260-6A25C350AC33}" type="presOf" srcId="{235EE53D-BAAC-4B92-A7DC-3B7D74EA3B5E}" destId="{9F6602D0-269D-49C9-B295-DF9BD6821997}" srcOrd="0" destOrd="0" presId="urn:microsoft.com/office/officeart/2005/8/layout/chevron2"/>
    <dgm:cxn modelId="{CDF3FBF2-2163-4490-AED9-C70EDE767876}" type="presParOf" srcId="{7568C8D2-7DC0-498D-9B87-837A3744FD29}" destId="{0D9FB140-5B53-4440-B08E-4571843FE52D}" srcOrd="0" destOrd="0" presId="urn:microsoft.com/office/officeart/2005/8/layout/chevron2"/>
    <dgm:cxn modelId="{359A7937-9F79-4911-BDB3-CF3A62C07E51}" type="presParOf" srcId="{0D9FB140-5B53-4440-B08E-4571843FE52D}" destId="{9F6602D0-269D-49C9-B295-DF9BD6821997}" srcOrd="0" destOrd="0" presId="urn:microsoft.com/office/officeart/2005/8/layout/chevron2"/>
    <dgm:cxn modelId="{C4B641F0-2D3A-452F-A48F-C840E742B21E}" type="presParOf" srcId="{0D9FB140-5B53-4440-B08E-4571843FE52D}" destId="{46C51BAC-FF3C-40F9-BB0D-B7010617C94A}" srcOrd="1" destOrd="0" presId="urn:microsoft.com/office/officeart/2005/8/layout/chevron2"/>
    <dgm:cxn modelId="{547A49B2-873D-41CB-A496-7CD42546835C}" type="presParOf" srcId="{7568C8D2-7DC0-498D-9B87-837A3744FD29}" destId="{9C91A8BA-DCDB-4D3B-8225-659ACD701C6E}" srcOrd="1" destOrd="0" presId="urn:microsoft.com/office/officeart/2005/8/layout/chevron2"/>
    <dgm:cxn modelId="{2A124FD1-FE40-425B-ABCD-C376EF470E9B}" type="presParOf" srcId="{7568C8D2-7DC0-498D-9B87-837A3744FD29}" destId="{EEB5B73F-21A0-42B0-8716-E66CA7A69F80}" srcOrd="2" destOrd="0" presId="urn:microsoft.com/office/officeart/2005/8/layout/chevron2"/>
    <dgm:cxn modelId="{362F7E1A-AC8E-48FC-8F1D-8409F7A519F2}" type="presParOf" srcId="{EEB5B73F-21A0-42B0-8716-E66CA7A69F80}" destId="{CC86BD4F-E2CE-4BEE-BDE9-3DB70A0570AB}" srcOrd="0" destOrd="0" presId="urn:microsoft.com/office/officeart/2005/8/layout/chevron2"/>
    <dgm:cxn modelId="{625D4645-9BCA-4AE4-9DAB-857E789B3449}" type="presParOf" srcId="{EEB5B73F-21A0-42B0-8716-E66CA7A69F80}" destId="{5E69FE05-E3C6-467A-BDDA-8359BF8808BA}" srcOrd="1" destOrd="0" presId="urn:microsoft.com/office/officeart/2005/8/layout/chevron2"/>
    <dgm:cxn modelId="{96FC7361-96AE-41A4-B977-027BB1096222}" type="presParOf" srcId="{7568C8D2-7DC0-498D-9B87-837A3744FD29}" destId="{725B2794-7EC3-4F30-8713-CC50466E7D71}" srcOrd="3" destOrd="0" presId="urn:microsoft.com/office/officeart/2005/8/layout/chevron2"/>
    <dgm:cxn modelId="{38651CC8-C44D-47E9-906D-9429B26F76E9}" type="presParOf" srcId="{7568C8D2-7DC0-498D-9B87-837A3744FD29}" destId="{A92B58C4-B85D-4D4B-9E90-C85A529CDE0D}" srcOrd="4" destOrd="0" presId="urn:microsoft.com/office/officeart/2005/8/layout/chevron2"/>
    <dgm:cxn modelId="{05A32F67-885B-44B7-B705-A32D2C8A2C52}" type="presParOf" srcId="{A92B58C4-B85D-4D4B-9E90-C85A529CDE0D}" destId="{A95FA88D-2C7F-4832-82A6-C81FD334CCF7}" srcOrd="0" destOrd="0" presId="urn:microsoft.com/office/officeart/2005/8/layout/chevron2"/>
    <dgm:cxn modelId="{C24B9230-AB12-4464-8802-115D60150433}" type="presParOf" srcId="{A92B58C4-B85D-4D4B-9E90-C85A529CDE0D}" destId="{05425B74-0FB7-469E-9514-E603C2155195}" srcOrd="1" destOrd="0" presId="urn:microsoft.com/office/officeart/2005/8/layout/chevron2"/>
    <dgm:cxn modelId="{A2631FEA-F0A7-4E5C-80A1-090C03AF7C63}" type="presParOf" srcId="{7568C8D2-7DC0-498D-9B87-837A3744FD29}" destId="{108F2E13-8C2E-43DF-8403-6E7A4199129F}" srcOrd="5" destOrd="0" presId="urn:microsoft.com/office/officeart/2005/8/layout/chevron2"/>
    <dgm:cxn modelId="{B85E6A50-F325-46C4-8CA8-4F13E3DAFBA7}" type="presParOf" srcId="{7568C8D2-7DC0-498D-9B87-837A3744FD29}" destId="{D6EDA72F-1552-485D-9BB3-94B7A6574871}" srcOrd="6" destOrd="0" presId="urn:microsoft.com/office/officeart/2005/8/layout/chevron2"/>
    <dgm:cxn modelId="{457B9908-C261-44BB-B55A-87DCF7C0756D}" type="presParOf" srcId="{D6EDA72F-1552-485D-9BB3-94B7A6574871}" destId="{82A61CF0-5890-44A5-AB32-6FCE349DABDF}" srcOrd="0" destOrd="0" presId="urn:microsoft.com/office/officeart/2005/8/layout/chevron2"/>
    <dgm:cxn modelId="{EDFBEE83-B384-49C3-8C24-729BC271A297}" type="presParOf" srcId="{D6EDA72F-1552-485D-9BB3-94B7A6574871}" destId="{4BA7C3F2-45FE-4402-B12E-FA46A4618E04}" srcOrd="1" destOrd="0" presId="urn:microsoft.com/office/officeart/2005/8/layout/chevron2"/>
    <dgm:cxn modelId="{957175E5-FD76-46DA-8065-D2FE3A70FE9B}" type="presParOf" srcId="{7568C8D2-7DC0-498D-9B87-837A3744FD29}" destId="{001D70EB-AA78-4CB7-95C9-E8FC39B2B023}" srcOrd="7" destOrd="0" presId="urn:microsoft.com/office/officeart/2005/8/layout/chevron2"/>
    <dgm:cxn modelId="{795D6561-166C-4DB4-94C7-7739EE87CB08}" type="presParOf" srcId="{7568C8D2-7DC0-498D-9B87-837A3744FD29}" destId="{9D753FB3-3E5E-4A59-8AE3-317E2C7D1E7E}" srcOrd="8" destOrd="0" presId="urn:microsoft.com/office/officeart/2005/8/layout/chevron2"/>
    <dgm:cxn modelId="{131F90A5-0E53-4044-B500-415A5489DB5D}" type="presParOf" srcId="{9D753FB3-3E5E-4A59-8AE3-317E2C7D1E7E}" destId="{67A3DBB5-95A8-4BB7-BEFB-E49A8F49B662}" srcOrd="0" destOrd="0" presId="urn:microsoft.com/office/officeart/2005/8/layout/chevron2"/>
    <dgm:cxn modelId="{F00EC8E6-5C04-4154-9575-4F907D298523}" type="presParOf" srcId="{9D753FB3-3E5E-4A59-8AE3-317E2C7D1E7E}" destId="{F27294C7-5E1A-48B5-8A00-A72DF0FBE51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5E1F4F-E433-4C7B-A652-318FB1A00D2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AEA32F3A-22F6-4E9E-97FC-BD578AA0711D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1mL (from 100 mL V-flask) + 9mL of HNO3 solution =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10mL mixture</a:t>
          </a:r>
          <a:br>
            <a:rPr lang="en-US" altLang="zh-TW" sz="1400" kern="1200">
              <a:latin typeface="Myriad Pro" panose="020B0503030403020204" pitchFamily="34" charset="0"/>
            </a:rPr>
          </a:br>
          <a:r>
            <a:rPr lang="zh-TW" altLang="en-US" sz="1400" kern="1200">
              <a:latin typeface="+mn-ea"/>
              <a:ea typeface="+mn-ea"/>
            </a:rPr>
            <a:t>由</a:t>
          </a:r>
          <a:r>
            <a:rPr lang="en-US" altLang="zh-TW" sz="1400" kern="1200">
              <a:latin typeface="+mn-ea"/>
              <a:ea typeface="+mn-ea"/>
            </a:rPr>
            <a:t>100</a:t>
          </a:r>
          <a:r>
            <a:rPr lang="zh-TW" altLang="en-US" sz="1400" kern="1200">
              <a:latin typeface="+mn-ea"/>
              <a:ea typeface="+mn-ea"/>
            </a:rPr>
            <a:t>毫升的容量瓶取出</a:t>
          </a:r>
          <a:r>
            <a:rPr lang="en-US" altLang="zh-TW" sz="1400" kern="1200">
              <a:latin typeface="+mn-ea"/>
              <a:ea typeface="+mn-ea"/>
            </a:rPr>
            <a:t>1</a:t>
          </a:r>
          <a:r>
            <a:rPr lang="zh-TW" altLang="en-US" sz="1400" kern="1200">
              <a:latin typeface="+mn-ea"/>
              <a:ea typeface="+mn-ea"/>
            </a:rPr>
            <a:t>毫升加入</a:t>
          </a:r>
          <a:r>
            <a:rPr lang="en-US" altLang="zh-TW" sz="1400" kern="1200">
              <a:latin typeface="+mn-ea"/>
              <a:ea typeface="+mn-ea"/>
            </a:rPr>
            <a:t>9</a:t>
          </a:r>
          <a:r>
            <a:rPr lang="zh-TW" altLang="en-US" sz="1400" kern="1200">
              <a:latin typeface="+mn-ea"/>
              <a:ea typeface="+mn-ea"/>
            </a:rPr>
            <a:t>毫升硝酸溶液 </a:t>
          </a:r>
          <a:r>
            <a:rPr lang="en-US" altLang="zh-TW" sz="1400" kern="1200">
              <a:latin typeface="+mn-ea"/>
              <a:ea typeface="+mn-ea"/>
            </a:rPr>
            <a:t>=</a:t>
          </a:r>
          <a:r>
            <a:rPr lang="zh-TW" altLang="en-US" sz="1400" kern="1200">
              <a:latin typeface="+mn-ea"/>
              <a:ea typeface="+mn-ea"/>
            </a:rPr>
            <a:t> </a:t>
          </a:r>
          <a:br>
            <a:rPr lang="en-US" altLang="zh-TW" sz="1400" kern="1200">
              <a:latin typeface="+mn-ea"/>
              <a:ea typeface="+mn-ea"/>
            </a:rPr>
          </a:br>
          <a:r>
            <a:rPr lang="en-US" altLang="zh-TW" sz="1400" kern="1200">
              <a:latin typeface="+mn-ea"/>
              <a:ea typeface="+mn-ea"/>
            </a:rPr>
            <a:t>10</a:t>
          </a:r>
          <a:r>
            <a:rPr lang="zh-TW" altLang="en-US" sz="1400" kern="1200">
              <a:latin typeface="+mn-ea"/>
              <a:ea typeface="+mn-ea"/>
            </a:rPr>
            <a:t>毫升溶液</a:t>
          </a:r>
          <a:endParaRPr lang="en-US" sz="1400" kern="1200">
            <a:latin typeface="+mn-ea"/>
            <a:ea typeface="+mn-ea"/>
          </a:endParaRPr>
        </a:p>
      </dgm:t>
    </dgm:pt>
    <dgm:pt modelId="{FDB0B676-756A-4F31-AEE9-A45F130D241C}" type="parTrans" cxnId="{37DD9F67-4984-42F9-8166-0AE50CA605B1}">
      <dgm:prSet/>
      <dgm:spPr/>
      <dgm:t>
        <a:bodyPr/>
        <a:lstStyle/>
        <a:p>
          <a:endParaRPr lang="en-US"/>
        </a:p>
      </dgm:t>
    </dgm:pt>
    <dgm:pt modelId="{1A0D19DB-F80E-4D1E-9117-6B0AA44868F4}" type="sibTrans" cxnId="{37DD9F67-4984-42F9-8166-0AE50CA605B1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C780BDA2-0889-4110-B1EA-118B1DE84EFA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altLang="zh-HK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Thus, the Redoxon</a:t>
          </a:r>
          <a:r>
            <a:rPr lang="en-US" altLang="zh-TW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®</a:t>
          </a:r>
          <a:r>
            <a:rPr lang="en-US" altLang="zh-HK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 sample is diluted by 10 times</a:t>
          </a:r>
        </a:p>
        <a:p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維多</a:t>
          </a:r>
          <a:r>
            <a:rPr lang="en-US" altLang="zh-TW" sz="1600" b="0" kern="1200" cap="all">
              <a:solidFill>
                <a:schemeClr val="bg1"/>
              </a:solidFill>
              <a:latin typeface="+mj-ea"/>
              <a:ea typeface="+mj-ea"/>
            </a:rPr>
            <a:t>C</a:t>
          </a:r>
          <a:r>
            <a:rPr lang="en-US" altLang="zh-TW" sz="1600" b="0" kern="1200" cap="all" baseline="30000">
              <a:solidFill>
                <a:schemeClr val="bg1"/>
              </a:solidFill>
              <a:latin typeface="+mj-ea"/>
              <a:ea typeface="+mj-ea"/>
            </a:rPr>
            <a:t>®</a:t>
          </a:r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因此稀釋了</a:t>
          </a:r>
          <a:r>
            <a:rPr lang="en-US" altLang="zh-TW" sz="1600" b="0" kern="1200" cap="all">
              <a:solidFill>
                <a:schemeClr val="bg1"/>
              </a:solidFill>
              <a:latin typeface="+mj-ea"/>
              <a:ea typeface="+mj-ea"/>
            </a:rPr>
            <a:t>10</a:t>
          </a:r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倍</a:t>
          </a:r>
          <a:endParaRPr lang="en-US" sz="1600" b="0" kern="1200">
            <a:solidFill>
              <a:schemeClr val="bg1"/>
            </a:solidFill>
            <a:latin typeface="+mj-ea"/>
            <a:ea typeface="+mj-ea"/>
          </a:endParaRPr>
        </a:p>
      </dgm:t>
    </dgm:pt>
    <dgm:pt modelId="{EB2C36C3-C120-45A1-8B93-75399937874F}" type="parTrans" cxnId="{829F753B-0F48-445D-BCC4-05E579254F1D}">
      <dgm:prSet/>
      <dgm:spPr/>
      <dgm:t>
        <a:bodyPr/>
        <a:lstStyle/>
        <a:p>
          <a:endParaRPr lang="en-US"/>
        </a:p>
      </dgm:t>
    </dgm:pt>
    <dgm:pt modelId="{AFFDAA6A-6450-49E9-ADCF-7FD07DC79A83}" type="sibTrans" cxnId="{829F753B-0F48-445D-BCC4-05E579254F1D}">
      <dgm:prSet/>
      <dgm:spPr/>
      <dgm:t>
        <a:bodyPr/>
        <a:lstStyle/>
        <a:p>
          <a:endParaRPr lang="en-US"/>
        </a:p>
      </dgm:t>
    </dgm:pt>
    <dgm:pt modelId="{B196067E-F05B-4E80-AE12-2A1C42CB56A1}" type="pres">
      <dgm:prSet presAssocID="{035E1F4F-E433-4C7B-A652-318FB1A00D24}" presName="Name0" presStyleCnt="0">
        <dgm:presLayoutVars>
          <dgm:dir/>
          <dgm:resizeHandles val="exact"/>
        </dgm:presLayoutVars>
      </dgm:prSet>
      <dgm:spPr/>
    </dgm:pt>
    <dgm:pt modelId="{41ABAC66-2EDE-4550-A05D-D1EBE35F1D60}" type="pres">
      <dgm:prSet presAssocID="{AEA32F3A-22F6-4E9E-97FC-BD578AA0711D}" presName="node" presStyleLbl="node1" presStyleIdx="0" presStyleCnt="2" custScaleX="121463">
        <dgm:presLayoutVars>
          <dgm:bulletEnabled val="1"/>
        </dgm:presLayoutVars>
      </dgm:prSet>
      <dgm:spPr/>
    </dgm:pt>
    <dgm:pt modelId="{F8FB9B07-12E1-4448-B1BE-ABF62423696B}" type="pres">
      <dgm:prSet presAssocID="{1A0D19DB-F80E-4D1E-9117-6B0AA44868F4}" presName="sibTrans" presStyleLbl="sibTrans2D1" presStyleIdx="0" presStyleCnt="1"/>
      <dgm:spPr/>
    </dgm:pt>
    <dgm:pt modelId="{DEDC0611-AB29-46E7-A7FC-213C15C61A19}" type="pres">
      <dgm:prSet presAssocID="{1A0D19DB-F80E-4D1E-9117-6B0AA44868F4}" presName="connectorText" presStyleLbl="sibTrans2D1" presStyleIdx="0" presStyleCnt="1"/>
      <dgm:spPr/>
    </dgm:pt>
    <dgm:pt modelId="{AD8203A3-56A5-45EA-92FB-8924903C2C68}" type="pres">
      <dgm:prSet presAssocID="{C780BDA2-0889-4110-B1EA-118B1DE84EFA}" presName="node" presStyleLbl="node1" presStyleIdx="1" presStyleCnt="2" custScaleX="115391">
        <dgm:presLayoutVars>
          <dgm:bulletEnabled val="1"/>
        </dgm:presLayoutVars>
      </dgm:prSet>
      <dgm:spPr/>
    </dgm:pt>
  </dgm:ptLst>
  <dgm:cxnLst>
    <dgm:cxn modelId="{39A4BE36-9CE8-44BC-98BF-5128C865D053}" type="presOf" srcId="{AEA32F3A-22F6-4E9E-97FC-BD578AA0711D}" destId="{41ABAC66-2EDE-4550-A05D-D1EBE35F1D60}" srcOrd="0" destOrd="0" presId="urn:microsoft.com/office/officeart/2005/8/layout/process1"/>
    <dgm:cxn modelId="{829F753B-0F48-445D-BCC4-05E579254F1D}" srcId="{035E1F4F-E433-4C7B-A652-318FB1A00D24}" destId="{C780BDA2-0889-4110-B1EA-118B1DE84EFA}" srcOrd="1" destOrd="0" parTransId="{EB2C36C3-C120-45A1-8B93-75399937874F}" sibTransId="{AFFDAA6A-6450-49E9-ADCF-7FD07DC79A83}"/>
    <dgm:cxn modelId="{37DD9F67-4984-42F9-8166-0AE50CA605B1}" srcId="{035E1F4F-E433-4C7B-A652-318FB1A00D24}" destId="{AEA32F3A-22F6-4E9E-97FC-BD578AA0711D}" srcOrd="0" destOrd="0" parTransId="{FDB0B676-756A-4F31-AEE9-A45F130D241C}" sibTransId="{1A0D19DB-F80E-4D1E-9117-6B0AA44868F4}"/>
    <dgm:cxn modelId="{2DAD3E8B-D888-4982-BC77-380EC4325AD5}" type="presOf" srcId="{035E1F4F-E433-4C7B-A652-318FB1A00D24}" destId="{B196067E-F05B-4E80-AE12-2A1C42CB56A1}" srcOrd="0" destOrd="0" presId="urn:microsoft.com/office/officeart/2005/8/layout/process1"/>
    <dgm:cxn modelId="{C8946BAD-1625-4886-AA75-FEBBE375C24D}" type="presOf" srcId="{C780BDA2-0889-4110-B1EA-118B1DE84EFA}" destId="{AD8203A3-56A5-45EA-92FB-8924903C2C68}" srcOrd="0" destOrd="0" presId="urn:microsoft.com/office/officeart/2005/8/layout/process1"/>
    <dgm:cxn modelId="{A2AF16BE-86D9-4BA1-98C5-6976C15F4C58}" type="presOf" srcId="{1A0D19DB-F80E-4D1E-9117-6B0AA44868F4}" destId="{F8FB9B07-12E1-4448-B1BE-ABF62423696B}" srcOrd="0" destOrd="0" presId="urn:microsoft.com/office/officeart/2005/8/layout/process1"/>
    <dgm:cxn modelId="{B0E832C3-DACA-465E-B482-87DABC098B6F}" type="presOf" srcId="{1A0D19DB-F80E-4D1E-9117-6B0AA44868F4}" destId="{DEDC0611-AB29-46E7-A7FC-213C15C61A19}" srcOrd="1" destOrd="0" presId="urn:microsoft.com/office/officeart/2005/8/layout/process1"/>
    <dgm:cxn modelId="{7762EF41-78A7-4483-9C2B-7817C5B47F82}" type="presParOf" srcId="{B196067E-F05B-4E80-AE12-2A1C42CB56A1}" destId="{41ABAC66-2EDE-4550-A05D-D1EBE35F1D60}" srcOrd="0" destOrd="0" presId="urn:microsoft.com/office/officeart/2005/8/layout/process1"/>
    <dgm:cxn modelId="{E0519A67-8A2E-4FA1-B38C-9B5775FB0002}" type="presParOf" srcId="{B196067E-F05B-4E80-AE12-2A1C42CB56A1}" destId="{F8FB9B07-12E1-4448-B1BE-ABF62423696B}" srcOrd="1" destOrd="0" presId="urn:microsoft.com/office/officeart/2005/8/layout/process1"/>
    <dgm:cxn modelId="{0C496F2C-62F7-45E1-848F-B41A96ACAE93}" type="presParOf" srcId="{F8FB9B07-12E1-4448-B1BE-ABF62423696B}" destId="{DEDC0611-AB29-46E7-A7FC-213C15C61A19}" srcOrd="0" destOrd="0" presId="urn:microsoft.com/office/officeart/2005/8/layout/process1"/>
    <dgm:cxn modelId="{0818B238-30EB-42B6-9090-6D2BD1D4D2F2}" type="presParOf" srcId="{B196067E-F05B-4E80-AE12-2A1C42CB56A1}" destId="{AD8203A3-56A5-45EA-92FB-8924903C2C68}" srcOrd="2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5E1F4F-E433-4C7B-A652-318FB1A00D2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AEA32F3A-22F6-4E9E-97FC-BD578AA0711D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2mL (mineralized water) + 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8mL of HNO3 solution =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10mL mixture</a:t>
          </a:r>
        </a:p>
        <a:p>
          <a:r>
            <a:rPr lang="en-US" altLang="zh-TW" sz="1400" kern="1200">
              <a:latin typeface="+mn-ea"/>
              <a:ea typeface="+mn-ea"/>
            </a:rPr>
            <a:t>2</a:t>
          </a:r>
          <a:r>
            <a:rPr lang="zh-TW" altLang="en-US" sz="1400" kern="1200">
              <a:latin typeface="+mn-ea"/>
              <a:ea typeface="+mn-ea"/>
            </a:rPr>
            <a:t>毫升礦泉水 </a:t>
          </a:r>
          <a:r>
            <a:rPr lang="en-US" altLang="zh-TW" sz="1400" kern="1200">
              <a:latin typeface="+mn-ea"/>
              <a:ea typeface="+mn-ea"/>
            </a:rPr>
            <a:t>+</a:t>
          </a:r>
          <a:r>
            <a:rPr lang="zh-TW" altLang="en-US" sz="1400" kern="1200">
              <a:latin typeface="+mn-ea"/>
              <a:ea typeface="+mn-ea"/>
            </a:rPr>
            <a:t> </a:t>
          </a:r>
          <a:r>
            <a:rPr lang="en-US" altLang="zh-TW" sz="1400" kern="1200">
              <a:latin typeface="+mn-ea"/>
              <a:ea typeface="+mn-ea"/>
            </a:rPr>
            <a:t>8</a:t>
          </a:r>
          <a:r>
            <a:rPr lang="zh-TW" altLang="en-US" sz="1400" kern="1200">
              <a:latin typeface="+mn-ea"/>
              <a:ea typeface="+mn-ea"/>
            </a:rPr>
            <a:t>毫升硝酸溶液 </a:t>
          </a:r>
          <a:r>
            <a:rPr lang="en-US" altLang="zh-TW" sz="1400" kern="1200">
              <a:latin typeface="+mn-ea"/>
              <a:ea typeface="+mn-ea"/>
            </a:rPr>
            <a:t>=</a:t>
          </a:r>
          <a:r>
            <a:rPr lang="zh-TW" altLang="en-US" sz="1400" kern="1200">
              <a:latin typeface="+mn-ea"/>
              <a:ea typeface="+mn-ea"/>
            </a:rPr>
            <a:t> </a:t>
          </a:r>
          <a:r>
            <a:rPr lang="en-US" altLang="zh-TW" sz="1400" kern="1200">
              <a:latin typeface="+mn-ea"/>
              <a:ea typeface="+mn-ea"/>
            </a:rPr>
            <a:t>10</a:t>
          </a:r>
          <a:r>
            <a:rPr lang="zh-TW" altLang="en-US" sz="1400" kern="1200">
              <a:latin typeface="+mn-ea"/>
              <a:ea typeface="+mn-ea"/>
            </a:rPr>
            <a:t>毫升溶液</a:t>
          </a:r>
          <a:endParaRPr lang="en-US" sz="1400" kern="1200">
            <a:latin typeface="+mn-ea"/>
            <a:ea typeface="+mn-ea"/>
          </a:endParaRPr>
        </a:p>
      </dgm:t>
    </dgm:pt>
    <dgm:pt modelId="{FDB0B676-756A-4F31-AEE9-A45F130D241C}" type="parTrans" cxnId="{37DD9F67-4984-42F9-8166-0AE50CA605B1}">
      <dgm:prSet/>
      <dgm:spPr/>
      <dgm:t>
        <a:bodyPr/>
        <a:lstStyle/>
        <a:p>
          <a:endParaRPr lang="en-US"/>
        </a:p>
      </dgm:t>
    </dgm:pt>
    <dgm:pt modelId="{1A0D19DB-F80E-4D1E-9117-6B0AA44868F4}" type="sibTrans" cxnId="{37DD9F67-4984-42F9-8166-0AE50CA605B1}">
      <dgm:prSet/>
      <dgm:spPr>
        <a:solidFill>
          <a:schemeClr val="tx2"/>
        </a:solidFill>
      </dgm:spPr>
      <dgm:t>
        <a:bodyPr/>
        <a:lstStyle/>
        <a:p>
          <a:endParaRPr lang="en-US"/>
        </a:p>
      </dgm:t>
    </dgm:pt>
    <dgm:pt modelId="{C780BDA2-0889-4110-B1EA-118B1DE84EFA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altLang="zh-HK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Thus, the mineralized water sample is diluted by 5 times</a:t>
          </a:r>
        </a:p>
        <a:p>
          <a:r>
            <a:rPr lang="zh-TW" altLang="zh-HK" sz="1400" b="1" kern="1200">
              <a:latin typeface="+mn-ea"/>
              <a:ea typeface="+mn-ea"/>
            </a:rPr>
            <a:t>礦泉水因此稀釋了</a:t>
          </a:r>
          <a:r>
            <a:rPr lang="en-US" altLang="zh-TW" sz="1400" b="1" kern="1200">
              <a:latin typeface="+mn-ea"/>
              <a:ea typeface="+mn-ea"/>
            </a:rPr>
            <a:t>5</a:t>
          </a:r>
          <a:r>
            <a:rPr lang="zh-TW" altLang="zh-HK" sz="1400" b="1" kern="1200">
              <a:latin typeface="+mn-ea"/>
              <a:ea typeface="+mn-ea"/>
            </a:rPr>
            <a:t>倍</a:t>
          </a:r>
        </a:p>
      </dgm:t>
    </dgm:pt>
    <dgm:pt modelId="{EB2C36C3-C120-45A1-8B93-75399937874F}" type="parTrans" cxnId="{829F753B-0F48-445D-BCC4-05E579254F1D}">
      <dgm:prSet/>
      <dgm:spPr/>
      <dgm:t>
        <a:bodyPr/>
        <a:lstStyle/>
        <a:p>
          <a:endParaRPr lang="en-US"/>
        </a:p>
      </dgm:t>
    </dgm:pt>
    <dgm:pt modelId="{AFFDAA6A-6450-49E9-ADCF-7FD07DC79A83}" type="sibTrans" cxnId="{829F753B-0F48-445D-BCC4-05E579254F1D}">
      <dgm:prSet/>
      <dgm:spPr/>
      <dgm:t>
        <a:bodyPr/>
        <a:lstStyle/>
        <a:p>
          <a:endParaRPr lang="en-US"/>
        </a:p>
      </dgm:t>
    </dgm:pt>
    <dgm:pt modelId="{B196067E-F05B-4E80-AE12-2A1C42CB56A1}" type="pres">
      <dgm:prSet presAssocID="{035E1F4F-E433-4C7B-A652-318FB1A00D24}" presName="Name0" presStyleCnt="0">
        <dgm:presLayoutVars>
          <dgm:dir/>
          <dgm:resizeHandles val="exact"/>
        </dgm:presLayoutVars>
      </dgm:prSet>
      <dgm:spPr/>
    </dgm:pt>
    <dgm:pt modelId="{41ABAC66-2EDE-4550-A05D-D1EBE35F1D60}" type="pres">
      <dgm:prSet presAssocID="{AEA32F3A-22F6-4E9E-97FC-BD578AA0711D}" presName="node" presStyleLbl="node1" presStyleIdx="0" presStyleCnt="2">
        <dgm:presLayoutVars>
          <dgm:bulletEnabled val="1"/>
        </dgm:presLayoutVars>
      </dgm:prSet>
      <dgm:spPr/>
    </dgm:pt>
    <dgm:pt modelId="{F8FB9B07-12E1-4448-B1BE-ABF62423696B}" type="pres">
      <dgm:prSet presAssocID="{1A0D19DB-F80E-4D1E-9117-6B0AA44868F4}" presName="sibTrans" presStyleLbl="sibTrans2D1" presStyleIdx="0" presStyleCnt="1"/>
      <dgm:spPr/>
    </dgm:pt>
    <dgm:pt modelId="{DEDC0611-AB29-46E7-A7FC-213C15C61A19}" type="pres">
      <dgm:prSet presAssocID="{1A0D19DB-F80E-4D1E-9117-6B0AA44868F4}" presName="connectorText" presStyleLbl="sibTrans2D1" presStyleIdx="0" presStyleCnt="1"/>
      <dgm:spPr/>
    </dgm:pt>
    <dgm:pt modelId="{AD8203A3-56A5-45EA-92FB-8924903C2C68}" type="pres">
      <dgm:prSet presAssocID="{C780BDA2-0889-4110-B1EA-118B1DE84EFA}" presName="node" presStyleLbl="node1" presStyleIdx="1" presStyleCnt="2">
        <dgm:presLayoutVars>
          <dgm:bulletEnabled val="1"/>
        </dgm:presLayoutVars>
      </dgm:prSet>
      <dgm:spPr/>
    </dgm:pt>
  </dgm:ptLst>
  <dgm:cxnLst>
    <dgm:cxn modelId="{829F753B-0F48-445D-BCC4-05E579254F1D}" srcId="{035E1F4F-E433-4C7B-A652-318FB1A00D24}" destId="{C780BDA2-0889-4110-B1EA-118B1DE84EFA}" srcOrd="1" destOrd="0" parTransId="{EB2C36C3-C120-45A1-8B93-75399937874F}" sibTransId="{AFFDAA6A-6450-49E9-ADCF-7FD07DC79A83}"/>
    <dgm:cxn modelId="{C231723C-9591-4589-87AB-2E0FE682D3B2}" type="presOf" srcId="{1A0D19DB-F80E-4D1E-9117-6B0AA44868F4}" destId="{F8FB9B07-12E1-4448-B1BE-ABF62423696B}" srcOrd="0" destOrd="0" presId="urn:microsoft.com/office/officeart/2005/8/layout/process1"/>
    <dgm:cxn modelId="{37DD9F67-4984-42F9-8166-0AE50CA605B1}" srcId="{035E1F4F-E433-4C7B-A652-318FB1A00D24}" destId="{AEA32F3A-22F6-4E9E-97FC-BD578AA0711D}" srcOrd="0" destOrd="0" parTransId="{FDB0B676-756A-4F31-AEE9-A45F130D241C}" sibTransId="{1A0D19DB-F80E-4D1E-9117-6B0AA44868F4}"/>
    <dgm:cxn modelId="{491C4B7F-3703-45E8-AC72-149F124AD853}" type="presOf" srcId="{035E1F4F-E433-4C7B-A652-318FB1A00D24}" destId="{B196067E-F05B-4E80-AE12-2A1C42CB56A1}" srcOrd="0" destOrd="0" presId="urn:microsoft.com/office/officeart/2005/8/layout/process1"/>
    <dgm:cxn modelId="{1E8655B5-4107-462C-8973-AA7985919F98}" type="presOf" srcId="{1A0D19DB-F80E-4D1E-9117-6B0AA44868F4}" destId="{DEDC0611-AB29-46E7-A7FC-213C15C61A19}" srcOrd="1" destOrd="0" presId="urn:microsoft.com/office/officeart/2005/8/layout/process1"/>
    <dgm:cxn modelId="{C660F9CC-9454-4F5E-98B9-F2A34E2B7C6D}" type="presOf" srcId="{C780BDA2-0889-4110-B1EA-118B1DE84EFA}" destId="{AD8203A3-56A5-45EA-92FB-8924903C2C68}" srcOrd="0" destOrd="0" presId="urn:microsoft.com/office/officeart/2005/8/layout/process1"/>
    <dgm:cxn modelId="{13689ED7-8FCD-49CB-B5BB-EC8EC0AC0D10}" type="presOf" srcId="{AEA32F3A-22F6-4E9E-97FC-BD578AA0711D}" destId="{41ABAC66-2EDE-4550-A05D-D1EBE35F1D60}" srcOrd="0" destOrd="0" presId="urn:microsoft.com/office/officeart/2005/8/layout/process1"/>
    <dgm:cxn modelId="{D6697391-14CB-4D64-BD50-F93769CF1687}" type="presParOf" srcId="{B196067E-F05B-4E80-AE12-2A1C42CB56A1}" destId="{41ABAC66-2EDE-4550-A05D-D1EBE35F1D60}" srcOrd="0" destOrd="0" presId="urn:microsoft.com/office/officeart/2005/8/layout/process1"/>
    <dgm:cxn modelId="{9037A15B-CE12-40A6-9C4F-7B93229F70F2}" type="presParOf" srcId="{B196067E-F05B-4E80-AE12-2A1C42CB56A1}" destId="{F8FB9B07-12E1-4448-B1BE-ABF62423696B}" srcOrd="1" destOrd="0" presId="urn:microsoft.com/office/officeart/2005/8/layout/process1"/>
    <dgm:cxn modelId="{BDF03B0A-8585-489B-9727-EA3242C779C6}" type="presParOf" srcId="{F8FB9B07-12E1-4448-B1BE-ABF62423696B}" destId="{DEDC0611-AB29-46E7-A7FC-213C15C61A19}" srcOrd="0" destOrd="0" presId="urn:microsoft.com/office/officeart/2005/8/layout/process1"/>
    <dgm:cxn modelId="{654393D3-251A-484E-9518-1D734242296E}" type="presParOf" srcId="{B196067E-F05B-4E80-AE12-2A1C42CB56A1}" destId="{AD8203A3-56A5-45EA-92FB-8924903C2C68}" srcOrd="2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602D0-269D-49C9-B295-DF9BD6821997}">
      <dsp:nvSpPr>
        <dsp:cNvPr id="0" name=""/>
        <dsp:cNvSpPr/>
      </dsp:nvSpPr>
      <dsp:spPr>
        <a:xfrm rot="5400000">
          <a:off x="-130771" y="132609"/>
          <a:ext cx="871807" cy="6102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>
            <a:latin typeface="Myriad Pro" panose="020B0503030403020204" pitchFamily="34" charset="0"/>
            <a:ea typeface="+mn-ea"/>
          </a:endParaRPr>
        </a:p>
      </dsp:txBody>
      <dsp:txXfrm rot="-5400000">
        <a:off x="1" y="306969"/>
        <a:ext cx="610264" cy="261543"/>
      </dsp:txXfrm>
    </dsp:sp>
    <dsp:sp modelId="{46C51BAC-FF3C-40F9-BB0D-B7010617C94A}">
      <dsp:nvSpPr>
        <dsp:cNvPr id="0" name=""/>
        <dsp:cNvSpPr/>
      </dsp:nvSpPr>
      <dsp:spPr>
        <a:xfrm rot="5400000">
          <a:off x="4319951" y="-3707848"/>
          <a:ext cx="566674" cy="7986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Myriad Pro" panose="020B0503030403020204" pitchFamily="34" charset="0"/>
              <a:ea typeface="+mn-ea"/>
            </a:rPr>
            <a:t>Briefing on Safety and Experiment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500" kern="1200">
              <a:latin typeface="Myriad Pro" panose="020B0503030403020204" pitchFamily="34" charset="0"/>
              <a:ea typeface="+mn-ea"/>
            </a:rPr>
            <a:t>簡介安全守則及實驗內容</a:t>
          </a:r>
          <a:endParaRPr lang="en-US" sz="1500" kern="1200">
            <a:latin typeface="Myriad Pro" panose="020B0503030403020204" pitchFamily="34" charset="0"/>
            <a:ea typeface="+mn-ea"/>
          </a:endParaRPr>
        </a:p>
      </dsp:txBody>
      <dsp:txXfrm rot="-5400000">
        <a:off x="610265" y="29501"/>
        <a:ext cx="7958384" cy="511348"/>
      </dsp:txXfrm>
    </dsp:sp>
    <dsp:sp modelId="{CC86BD4F-E2CE-4BEE-BDE9-3DB70A0570AB}">
      <dsp:nvSpPr>
        <dsp:cNvPr id="0" name=""/>
        <dsp:cNvSpPr/>
      </dsp:nvSpPr>
      <dsp:spPr>
        <a:xfrm rot="5400000">
          <a:off x="-130771" y="884097"/>
          <a:ext cx="871807" cy="6102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>
            <a:latin typeface="Myriad Pro" panose="020B0503030403020204" pitchFamily="34" charset="0"/>
            <a:ea typeface="+mn-ea"/>
          </a:endParaRPr>
        </a:p>
      </dsp:txBody>
      <dsp:txXfrm rot="-5400000">
        <a:off x="1" y="1058457"/>
        <a:ext cx="610264" cy="261543"/>
      </dsp:txXfrm>
    </dsp:sp>
    <dsp:sp modelId="{5E69FE05-E3C6-467A-BDDA-8359BF8808BA}">
      <dsp:nvSpPr>
        <dsp:cNvPr id="0" name=""/>
        <dsp:cNvSpPr/>
      </dsp:nvSpPr>
      <dsp:spPr>
        <a:xfrm rot="5400000">
          <a:off x="4319951" y="-2956359"/>
          <a:ext cx="566674" cy="7986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Myriad Pro" panose="020B0503030403020204" pitchFamily="34" charset="0"/>
              <a:ea typeface="+mn-ea"/>
            </a:rPr>
            <a:t>Sample preparation of ICP-MS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500" kern="1200">
              <a:latin typeface="Myriad Pro" panose="020B0503030403020204" pitchFamily="34" charset="0"/>
              <a:ea typeface="+mn-ea"/>
            </a:rPr>
            <a:t>實驗時間：準備樣本</a:t>
          </a:r>
          <a:endParaRPr lang="en-US" sz="1500" kern="1200">
            <a:latin typeface="Myriad Pro" panose="020B0503030403020204" pitchFamily="34" charset="0"/>
            <a:ea typeface="+mn-ea"/>
          </a:endParaRPr>
        </a:p>
      </dsp:txBody>
      <dsp:txXfrm rot="-5400000">
        <a:off x="610265" y="780990"/>
        <a:ext cx="7958384" cy="511348"/>
      </dsp:txXfrm>
    </dsp:sp>
    <dsp:sp modelId="{A95FA88D-2C7F-4832-82A6-C81FD334CCF7}">
      <dsp:nvSpPr>
        <dsp:cNvPr id="0" name=""/>
        <dsp:cNvSpPr/>
      </dsp:nvSpPr>
      <dsp:spPr>
        <a:xfrm rot="5400000">
          <a:off x="-130771" y="1635586"/>
          <a:ext cx="871807" cy="6102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>
            <a:latin typeface="Myriad Pro" panose="020B0503030403020204" pitchFamily="34" charset="0"/>
            <a:ea typeface="+mn-ea"/>
          </a:endParaRPr>
        </a:p>
      </dsp:txBody>
      <dsp:txXfrm rot="-5400000">
        <a:off x="1" y="1809946"/>
        <a:ext cx="610264" cy="261543"/>
      </dsp:txXfrm>
    </dsp:sp>
    <dsp:sp modelId="{05425B74-0FB7-469E-9514-E603C2155195}">
      <dsp:nvSpPr>
        <dsp:cNvPr id="0" name=""/>
        <dsp:cNvSpPr/>
      </dsp:nvSpPr>
      <dsp:spPr>
        <a:xfrm rot="5400000">
          <a:off x="4319951" y="-2204871"/>
          <a:ext cx="566674" cy="7986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Myriad Pro" panose="020B0503030403020204" pitchFamily="34" charset="0"/>
              <a:ea typeface="+mn-ea"/>
            </a:rPr>
            <a:t>Demonstration: Group 1: ICP-MS/ Group 2: FTIR-ATR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500" kern="1200">
              <a:latin typeface="Myriad Pro" panose="020B0503030403020204" pitchFamily="34" charset="0"/>
              <a:ea typeface="+mn-ea"/>
            </a:rPr>
            <a:t>第一組：電感耦合電漿質譜儀示範</a:t>
          </a:r>
          <a:r>
            <a:rPr lang="en-US" altLang="zh-TW" sz="1500" kern="1200">
              <a:latin typeface="Myriad Pro" panose="020B0503030403020204" pitchFamily="34" charset="0"/>
              <a:ea typeface="+mn-ea"/>
            </a:rPr>
            <a:t>/ </a:t>
          </a:r>
          <a:r>
            <a:rPr lang="zh-TW" altLang="en-US" sz="1500" kern="1200">
              <a:latin typeface="Myriad Pro" panose="020B0503030403020204" pitchFamily="34" charset="0"/>
              <a:ea typeface="+mn-ea"/>
            </a:rPr>
            <a:t>第二組：傅里葉轉換衰減全反射紅外光譜儀 </a:t>
          </a:r>
          <a:endParaRPr lang="en-US" sz="1500" kern="1200">
            <a:latin typeface="Myriad Pro" panose="020B0503030403020204" pitchFamily="34" charset="0"/>
            <a:ea typeface="+mn-ea"/>
          </a:endParaRPr>
        </a:p>
      </dsp:txBody>
      <dsp:txXfrm rot="-5400000">
        <a:off x="610265" y="1532478"/>
        <a:ext cx="7958384" cy="511348"/>
      </dsp:txXfrm>
    </dsp:sp>
    <dsp:sp modelId="{82A61CF0-5890-44A5-AB32-6FCE349DABDF}">
      <dsp:nvSpPr>
        <dsp:cNvPr id="0" name=""/>
        <dsp:cNvSpPr/>
      </dsp:nvSpPr>
      <dsp:spPr>
        <a:xfrm rot="5400000">
          <a:off x="-130771" y="2387074"/>
          <a:ext cx="871807" cy="6102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>
            <a:latin typeface="Myriad Pro" panose="020B0503030403020204" pitchFamily="34" charset="0"/>
            <a:ea typeface="+mn-ea"/>
          </a:endParaRPr>
        </a:p>
      </dsp:txBody>
      <dsp:txXfrm rot="-5400000">
        <a:off x="1" y="2561434"/>
        <a:ext cx="610264" cy="261543"/>
      </dsp:txXfrm>
    </dsp:sp>
    <dsp:sp modelId="{4BA7C3F2-45FE-4402-B12E-FA46A4618E04}">
      <dsp:nvSpPr>
        <dsp:cNvPr id="0" name=""/>
        <dsp:cNvSpPr/>
      </dsp:nvSpPr>
      <dsp:spPr>
        <a:xfrm rot="5400000">
          <a:off x="4319951" y="-1453382"/>
          <a:ext cx="566674" cy="7986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Myriad Pro" panose="020B0503030403020204" pitchFamily="34" charset="0"/>
              <a:ea typeface="+mn-ea"/>
            </a:rPr>
            <a:t>Science tasting of FTIR-ATR 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500" kern="1200">
              <a:latin typeface="Myriad Pro" panose="020B0503030403020204" pitchFamily="34" charset="0"/>
              <a:ea typeface="+mn-ea"/>
            </a:rPr>
            <a:t>體驗 </a:t>
          </a:r>
          <a:r>
            <a:rPr lang="en-US" altLang="zh-TW" sz="1500" kern="1200">
              <a:latin typeface="Myriad Pro" panose="020B0503030403020204" pitchFamily="34" charset="0"/>
              <a:ea typeface="+mn-ea"/>
            </a:rPr>
            <a:t>– </a:t>
          </a:r>
          <a:r>
            <a:rPr lang="zh-TW" altLang="en-US" sz="1500" kern="1200">
              <a:latin typeface="Myriad Pro" panose="020B0503030403020204" pitchFamily="34" charset="0"/>
              <a:ea typeface="+mn-ea"/>
            </a:rPr>
            <a:t>傅里葉轉換衰減全反射紅外光譜儀</a:t>
          </a:r>
          <a:endParaRPr lang="en-US" sz="1500" kern="1200">
            <a:latin typeface="Myriad Pro" panose="020B0503030403020204" pitchFamily="34" charset="0"/>
            <a:ea typeface="+mn-ea"/>
          </a:endParaRPr>
        </a:p>
      </dsp:txBody>
      <dsp:txXfrm rot="-5400000">
        <a:off x="610265" y="2283967"/>
        <a:ext cx="7958384" cy="511348"/>
      </dsp:txXfrm>
    </dsp:sp>
    <dsp:sp modelId="{67A3DBB5-95A8-4BB7-BEFB-E49A8F49B662}">
      <dsp:nvSpPr>
        <dsp:cNvPr id="0" name=""/>
        <dsp:cNvSpPr/>
      </dsp:nvSpPr>
      <dsp:spPr>
        <a:xfrm rot="5400000">
          <a:off x="-130771" y="3138562"/>
          <a:ext cx="871807" cy="6102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>
            <a:latin typeface="Myriad Pro" panose="020B0503030403020204" pitchFamily="34" charset="0"/>
            <a:ea typeface="+mn-ea"/>
          </a:endParaRPr>
        </a:p>
      </dsp:txBody>
      <dsp:txXfrm rot="-5400000">
        <a:off x="1" y="3312922"/>
        <a:ext cx="610264" cy="261543"/>
      </dsp:txXfrm>
    </dsp:sp>
    <dsp:sp modelId="{F27294C7-5E1A-48B5-8A00-A72DF0FBE515}">
      <dsp:nvSpPr>
        <dsp:cNvPr id="0" name=""/>
        <dsp:cNvSpPr/>
      </dsp:nvSpPr>
      <dsp:spPr>
        <a:xfrm rot="5400000">
          <a:off x="4319951" y="-701894"/>
          <a:ext cx="566674" cy="79860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latin typeface="Myriad Pro" panose="020B0503030403020204" pitchFamily="34" charset="0"/>
              <a:ea typeface="+mn-ea"/>
            </a:rPr>
            <a:t>Complete the worksheet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500" kern="1200">
              <a:latin typeface="Myriad Pro" panose="020B0503030403020204" pitchFamily="34" charset="0"/>
              <a:ea typeface="+mn-ea"/>
            </a:rPr>
            <a:t>完成工作紙</a:t>
          </a:r>
          <a:endParaRPr lang="en-US" sz="1500" kern="1200">
            <a:latin typeface="Myriad Pro" panose="020B0503030403020204" pitchFamily="34" charset="0"/>
            <a:ea typeface="+mn-ea"/>
          </a:endParaRPr>
        </a:p>
      </dsp:txBody>
      <dsp:txXfrm rot="-5400000">
        <a:off x="610265" y="3035455"/>
        <a:ext cx="7958384" cy="5113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ABAC66-2EDE-4550-A05D-D1EBE35F1D60}">
      <dsp:nvSpPr>
        <dsp:cNvPr id="0" name=""/>
        <dsp:cNvSpPr/>
      </dsp:nvSpPr>
      <dsp:spPr>
        <a:xfrm>
          <a:off x="5718" y="147119"/>
          <a:ext cx="2534131" cy="1394150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1mL (from 100 mL V-flask) + 9mL of HNO3 solution =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10mL mixture</a:t>
          </a:r>
          <a:br>
            <a:rPr lang="en-US" altLang="zh-TW" sz="1400" kern="1200">
              <a:latin typeface="Myriad Pro" panose="020B0503030403020204" pitchFamily="34" charset="0"/>
            </a:rPr>
          </a:br>
          <a:r>
            <a:rPr lang="zh-TW" altLang="en-US" sz="1400" kern="1200">
              <a:latin typeface="+mn-ea"/>
              <a:ea typeface="+mn-ea"/>
            </a:rPr>
            <a:t>由</a:t>
          </a:r>
          <a:r>
            <a:rPr lang="en-US" altLang="zh-TW" sz="1400" kern="1200">
              <a:latin typeface="+mn-ea"/>
              <a:ea typeface="+mn-ea"/>
            </a:rPr>
            <a:t>100</a:t>
          </a:r>
          <a:r>
            <a:rPr lang="zh-TW" altLang="en-US" sz="1400" kern="1200">
              <a:latin typeface="+mn-ea"/>
              <a:ea typeface="+mn-ea"/>
            </a:rPr>
            <a:t>毫升的容量瓶取出</a:t>
          </a:r>
          <a:r>
            <a:rPr lang="en-US" altLang="zh-TW" sz="1400" kern="1200">
              <a:latin typeface="+mn-ea"/>
              <a:ea typeface="+mn-ea"/>
            </a:rPr>
            <a:t>1</a:t>
          </a:r>
          <a:r>
            <a:rPr lang="zh-TW" altLang="en-US" sz="1400" kern="1200">
              <a:latin typeface="+mn-ea"/>
              <a:ea typeface="+mn-ea"/>
            </a:rPr>
            <a:t>毫升加入</a:t>
          </a:r>
          <a:r>
            <a:rPr lang="en-US" altLang="zh-TW" sz="1400" kern="1200">
              <a:latin typeface="+mn-ea"/>
              <a:ea typeface="+mn-ea"/>
            </a:rPr>
            <a:t>9</a:t>
          </a:r>
          <a:r>
            <a:rPr lang="zh-TW" altLang="en-US" sz="1400" kern="1200">
              <a:latin typeface="+mn-ea"/>
              <a:ea typeface="+mn-ea"/>
            </a:rPr>
            <a:t>毫升硝酸溶液 </a:t>
          </a:r>
          <a:r>
            <a:rPr lang="en-US" altLang="zh-TW" sz="1400" kern="1200">
              <a:latin typeface="+mn-ea"/>
              <a:ea typeface="+mn-ea"/>
            </a:rPr>
            <a:t>=</a:t>
          </a:r>
          <a:r>
            <a:rPr lang="zh-TW" altLang="en-US" sz="1400" kern="1200">
              <a:latin typeface="+mn-ea"/>
              <a:ea typeface="+mn-ea"/>
            </a:rPr>
            <a:t> </a:t>
          </a:r>
          <a:br>
            <a:rPr lang="en-US" altLang="zh-TW" sz="1400" kern="1200">
              <a:latin typeface="+mn-ea"/>
              <a:ea typeface="+mn-ea"/>
            </a:rPr>
          </a:br>
          <a:r>
            <a:rPr lang="en-US" altLang="zh-TW" sz="1400" kern="1200">
              <a:latin typeface="+mn-ea"/>
              <a:ea typeface="+mn-ea"/>
            </a:rPr>
            <a:t>10</a:t>
          </a:r>
          <a:r>
            <a:rPr lang="zh-TW" altLang="en-US" sz="1400" kern="1200">
              <a:latin typeface="+mn-ea"/>
              <a:ea typeface="+mn-ea"/>
            </a:rPr>
            <a:t>毫升溶液</a:t>
          </a:r>
          <a:endParaRPr lang="en-US" sz="1400" kern="1200">
            <a:latin typeface="+mn-ea"/>
            <a:ea typeface="+mn-ea"/>
          </a:endParaRPr>
        </a:p>
      </dsp:txBody>
      <dsp:txXfrm>
        <a:off x="46551" y="187952"/>
        <a:ext cx="2452465" cy="1312484"/>
      </dsp:txXfrm>
    </dsp:sp>
    <dsp:sp modelId="{F8FB9B07-12E1-4448-B1BE-ABF62423696B}">
      <dsp:nvSpPr>
        <dsp:cNvPr id="0" name=""/>
        <dsp:cNvSpPr/>
      </dsp:nvSpPr>
      <dsp:spPr>
        <a:xfrm>
          <a:off x="2748484" y="585488"/>
          <a:ext cx="442304" cy="517412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2748484" y="688970"/>
        <a:ext cx="309613" cy="310448"/>
      </dsp:txXfrm>
    </dsp:sp>
    <dsp:sp modelId="{AD8203A3-56A5-45EA-92FB-8924903C2C68}">
      <dsp:nvSpPr>
        <dsp:cNvPr id="0" name=""/>
        <dsp:cNvSpPr/>
      </dsp:nvSpPr>
      <dsp:spPr>
        <a:xfrm>
          <a:off x="3374386" y="147119"/>
          <a:ext cx="2407449" cy="1394150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Thus, the Redoxon</a:t>
          </a:r>
          <a:r>
            <a:rPr lang="en-US" altLang="zh-TW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®</a:t>
          </a:r>
          <a:r>
            <a:rPr lang="en-US" altLang="zh-HK" sz="16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 sample is diluted by 10 times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維多</a:t>
          </a:r>
          <a:r>
            <a:rPr lang="en-US" altLang="zh-TW" sz="1600" b="0" kern="1200" cap="all">
              <a:solidFill>
                <a:schemeClr val="bg1"/>
              </a:solidFill>
              <a:latin typeface="+mj-ea"/>
              <a:ea typeface="+mj-ea"/>
            </a:rPr>
            <a:t>C</a:t>
          </a:r>
          <a:r>
            <a:rPr lang="en-US" altLang="zh-TW" sz="1600" b="0" kern="1200" cap="all" baseline="30000">
              <a:solidFill>
                <a:schemeClr val="bg1"/>
              </a:solidFill>
              <a:latin typeface="+mj-ea"/>
              <a:ea typeface="+mj-ea"/>
            </a:rPr>
            <a:t>®</a:t>
          </a:r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因此稀釋了</a:t>
          </a:r>
          <a:r>
            <a:rPr lang="en-US" altLang="zh-TW" sz="1600" b="0" kern="1200" cap="all">
              <a:solidFill>
                <a:schemeClr val="bg1"/>
              </a:solidFill>
              <a:latin typeface="+mj-ea"/>
              <a:ea typeface="+mj-ea"/>
            </a:rPr>
            <a:t>10</a:t>
          </a:r>
          <a:r>
            <a:rPr lang="zh-TW" altLang="en-US" sz="1600" b="0" kern="1200" cap="all">
              <a:solidFill>
                <a:schemeClr val="bg1"/>
              </a:solidFill>
              <a:latin typeface="+mj-ea"/>
              <a:ea typeface="+mj-ea"/>
            </a:rPr>
            <a:t>倍</a:t>
          </a:r>
          <a:endParaRPr lang="en-US" sz="1600" b="0" kern="1200">
            <a:solidFill>
              <a:schemeClr val="bg1"/>
            </a:solidFill>
            <a:latin typeface="+mj-ea"/>
            <a:ea typeface="+mj-ea"/>
          </a:endParaRPr>
        </a:p>
      </dsp:txBody>
      <dsp:txXfrm>
        <a:off x="3415219" y="187952"/>
        <a:ext cx="2325783" cy="13124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ABAC66-2EDE-4550-A05D-D1EBE35F1D60}">
      <dsp:nvSpPr>
        <dsp:cNvPr id="0" name=""/>
        <dsp:cNvSpPr/>
      </dsp:nvSpPr>
      <dsp:spPr>
        <a:xfrm>
          <a:off x="1061" y="164857"/>
          <a:ext cx="2264458" cy="1358674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2mL (mineralized water) + 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8mL of HNO3 solution =</a:t>
          </a:r>
          <a:b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en-US" altLang="zh-TW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10mL mixture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400" kern="1200">
              <a:latin typeface="+mn-ea"/>
              <a:ea typeface="+mn-ea"/>
            </a:rPr>
            <a:t>2</a:t>
          </a:r>
          <a:r>
            <a:rPr lang="zh-TW" altLang="en-US" sz="1400" kern="1200">
              <a:latin typeface="+mn-ea"/>
              <a:ea typeface="+mn-ea"/>
            </a:rPr>
            <a:t>毫升礦泉水 </a:t>
          </a:r>
          <a:r>
            <a:rPr lang="en-US" altLang="zh-TW" sz="1400" kern="1200">
              <a:latin typeface="+mn-ea"/>
              <a:ea typeface="+mn-ea"/>
            </a:rPr>
            <a:t>+</a:t>
          </a:r>
          <a:r>
            <a:rPr lang="zh-TW" altLang="en-US" sz="1400" kern="1200">
              <a:latin typeface="+mn-ea"/>
              <a:ea typeface="+mn-ea"/>
            </a:rPr>
            <a:t> </a:t>
          </a:r>
          <a:r>
            <a:rPr lang="en-US" altLang="zh-TW" sz="1400" kern="1200">
              <a:latin typeface="+mn-ea"/>
              <a:ea typeface="+mn-ea"/>
            </a:rPr>
            <a:t>8</a:t>
          </a:r>
          <a:r>
            <a:rPr lang="zh-TW" altLang="en-US" sz="1400" kern="1200">
              <a:latin typeface="+mn-ea"/>
              <a:ea typeface="+mn-ea"/>
            </a:rPr>
            <a:t>毫升硝酸溶液 </a:t>
          </a:r>
          <a:r>
            <a:rPr lang="en-US" altLang="zh-TW" sz="1400" kern="1200">
              <a:latin typeface="+mn-ea"/>
              <a:ea typeface="+mn-ea"/>
            </a:rPr>
            <a:t>=</a:t>
          </a:r>
          <a:r>
            <a:rPr lang="zh-TW" altLang="en-US" sz="1400" kern="1200">
              <a:latin typeface="+mn-ea"/>
              <a:ea typeface="+mn-ea"/>
            </a:rPr>
            <a:t> </a:t>
          </a:r>
          <a:r>
            <a:rPr lang="en-US" altLang="zh-TW" sz="1400" kern="1200">
              <a:latin typeface="+mn-ea"/>
              <a:ea typeface="+mn-ea"/>
            </a:rPr>
            <a:t>10</a:t>
          </a:r>
          <a:r>
            <a:rPr lang="zh-TW" altLang="en-US" sz="1400" kern="1200">
              <a:latin typeface="+mn-ea"/>
              <a:ea typeface="+mn-ea"/>
            </a:rPr>
            <a:t>毫升溶液</a:t>
          </a:r>
          <a:endParaRPr lang="en-US" sz="1400" kern="1200">
            <a:latin typeface="+mn-ea"/>
            <a:ea typeface="+mn-ea"/>
          </a:endParaRPr>
        </a:p>
      </dsp:txBody>
      <dsp:txXfrm>
        <a:off x="40855" y="204651"/>
        <a:ext cx="2184870" cy="1279086"/>
      </dsp:txXfrm>
    </dsp:sp>
    <dsp:sp modelId="{F8FB9B07-12E1-4448-B1BE-ABF62423696B}">
      <dsp:nvSpPr>
        <dsp:cNvPr id="0" name=""/>
        <dsp:cNvSpPr/>
      </dsp:nvSpPr>
      <dsp:spPr>
        <a:xfrm>
          <a:off x="2491965" y="563401"/>
          <a:ext cx="480065" cy="561585"/>
        </a:xfrm>
        <a:prstGeom prst="rightArrow">
          <a:avLst>
            <a:gd name="adj1" fmla="val 60000"/>
            <a:gd name="adj2" fmla="val 50000"/>
          </a:avLst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2491965" y="675718"/>
        <a:ext cx="336046" cy="336951"/>
      </dsp:txXfrm>
    </dsp:sp>
    <dsp:sp modelId="{AD8203A3-56A5-45EA-92FB-8924903C2C68}">
      <dsp:nvSpPr>
        <dsp:cNvPr id="0" name=""/>
        <dsp:cNvSpPr/>
      </dsp:nvSpPr>
      <dsp:spPr>
        <a:xfrm>
          <a:off x="3171303" y="164857"/>
          <a:ext cx="2264458" cy="1358674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kern="1200">
              <a:solidFill>
                <a:schemeClr val="bg1"/>
              </a:solidFill>
              <a:latin typeface="Myriad Pro" panose="020B0503030403020204" pitchFamily="34" charset="0"/>
              <a:ea typeface="+mn-ea"/>
              <a:cs typeface="+mn-cs"/>
            </a:rPr>
            <a:t>Thus, the mineralized water sample is diluted by 5 times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zh-HK" sz="1400" b="1" kern="1200">
              <a:latin typeface="+mn-ea"/>
              <a:ea typeface="+mn-ea"/>
            </a:rPr>
            <a:t>礦泉水因此稀釋了</a:t>
          </a:r>
          <a:r>
            <a:rPr lang="en-US" altLang="zh-TW" sz="1400" b="1" kern="1200">
              <a:latin typeface="+mn-ea"/>
              <a:ea typeface="+mn-ea"/>
            </a:rPr>
            <a:t>5</a:t>
          </a:r>
          <a:r>
            <a:rPr lang="zh-TW" altLang="zh-HK" sz="1400" b="1" kern="1200">
              <a:latin typeface="+mn-ea"/>
              <a:ea typeface="+mn-ea"/>
            </a:rPr>
            <a:t>倍</a:t>
          </a:r>
        </a:p>
      </dsp:txBody>
      <dsp:txXfrm>
        <a:off x="3211097" y="204651"/>
        <a:ext cx="2184870" cy="1279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22/10/2024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22/10/2024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17723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30000"/>
              <a:buFontTx/>
              <a:buBlip>
                <a:blip r:embed="rId3"/>
              </a:buBlip>
              <a:defRPr sz="3200">
                <a:solidFill>
                  <a:srgbClr val="315C7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15C7A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15C7A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15C7A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315C7A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0E588C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53379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Student workshop - Cal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”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U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”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Later </a:t>
            </a:r>
            <a:endParaRPr lang="zh-TW" altLang="en-US" sz="1300">
              <a:solidFill>
                <a:schemeClr val="accent4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0E588C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 b="1" i="0" baseline="0">
                <a:solidFill>
                  <a:srgbClr val="53379A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/>
          </a:p>
        </p:txBody>
      </p:sp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Student workshop - Cal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”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U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”</a:t>
            </a:r>
            <a:r>
              <a:rPr lang="en-US" altLang="zh-TW" sz="1300">
                <a:solidFill>
                  <a:schemeClr val="accent4">
                    <a:lumMod val="60000"/>
                    <a:lumOff val="40000"/>
                  </a:schemeClr>
                </a:solidFill>
                <a:latin typeface="Helvetica LT Std" panose="020B0504020202020204" pitchFamily="34" charset="0"/>
              </a:rPr>
              <a:t>Later </a:t>
            </a:r>
            <a:endParaRPr lang="zh-TW" altLang="en-US" sz="1300">
              <a:solidFill>
                <a:schemeClr val="accent4">
                  <a:lumMod val="60000"/>
                  <a:lumOff val="4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22/10/2024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.libretexts.org/Bookshelves/Organic_Chemistry/Map:_Organic_Chemistry_(Wade)_Complete_and_Semesters_I_and_II/Map:_Organic_Chemistry_(Wade)/11:_Infrared_Spectroscopy_and_Mass_Spectrometry/11.05:_Infrared_Spectra_of_Some_Common_Functional_Groups" TargetMode="Externa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4.0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2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3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40.emf"/><Relationship Id="rId7" Type="http://schemas.openxmlformats.org/officeDocument/2006/relationships/oleObject" Target="../embeddings/oleObject5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43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1.emf"/><Relationship Id="rId4" Type="http://schemas.openxmlformats.org/officeDocument/2006/relationships/image" Target="../media/image40.emf"/><Relationship Id="rId9" Type="http://schemas.microsoft.com/office/2007/relationships/hdphoto" Target="../media/hdphoto1.wdp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6.jpeg"/><Relationship Id="rId7" Type="http://schemas.openxmlformats.org/officeDocument/2006/relationships/image" Target="../media/image3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microsoft.com/office/2007/relationships/hdphoto" Target="../media/hdphoto2.wdp"/><Relationship Id="rId10" Type="http://schemas.openxmlformats.org/officeDocument/2006/relationships/image" Target="../media/image51.png"/><Relationship Id="rId4" Type="http://schemas.openxmlformats.org/officeDocument/2006/relationships/image" Target="../media/image27.png"/><Relationship Id="rId9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Tabla_peri%C3%B3dica.PN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deed.e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06744" y="6027184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807853" y="426646"/>
            <a:ext cx="75949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7200">
                <a:gradFill>
                  <a:gsLst>
                    <a:gs pos="77000">
                      <a:srgbClr val="A680CE"/>
                    </a:gs>
                    <a:gs pos="27000">
                      <a:srgbClr val="4C43A2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Cal</a:t>
            </a:r>
            <a:r>
              <a:rPr lang="en-US" altLang="zh-HK" sz="7200">
                <a:gradFill>
                  <a:gsLst>
                    <a:gs pos="77000">
                      <a:srgbClr val="A680CE"/>
                    </a:gs>
                    <a:gs pos="27000">
                      <a:srgbClr val="4C43A2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+mn-lt"/>
              </a:rPr>
              <a:t>”</a:t>
            </a:r>
            <a:r>
              <a:rPr lang="en-US" altLang="zh-HK" sz="7200">
                <a:gradFill>
                  <a:gsLst>
                    <a:gs pos="77000">
                      <a:srgbClr val="A680CE"/>
                    </a:gs>
                    <a:gs pos="27000">
                      <a:srgbClr val="4C43A2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</a:t>
            </a:r>
            <a:r>
              <a:rPr lang="en-US" altLang="zh-HK" sz="7200">
                <a:gradFill>
                  <a:gsLst>
                    <a:gs pos="77000">
                      <a:srgbClr val="A680CE"/>
                    </a:gs>
                    <a:gs pos="27000">
                      <a:srgbClr val="4C43A2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+mn-lt"/>
              </a:rPr>
              <a:t>”</a:t>
            </a:r>
            <a:r>
              <a:rPr lang="en-US" altLang="zh-HK" sz="7200">
                <a:gradFill>
                  <a:gsLst>
                    <a:gs pos="77000">
                      <a:srgbClr val="A680CE"/>
                    </a:gs>
                    <a:gs pos="27000">
                      <a:srgbClr val="4C43A2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Later </a:t>
            </a:r>
            <a:endParaRPr lang="en-US" altLang="zh-TW" sz="6600">
              <a:gradFill>
                <a:gsLst>
                  <a:gs pos="77000">
                    <a:srgbClr val="A680CE"/>
                  </a:gs>
                  <a:gs pos="27000">
                    <a:srgbClr val="4C43A2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819" y="6091763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6" y="6221158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550009" y="2389095"/>
            <a:ext cx="6742449" cy="364345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GB" altLang="zh-TW"/>
              <a:t>Objective </a:t>
            </a:r>
            <a:r>
              <a:rPr lang="zh-TW" altLang="en-US"/>
              <a:t>目的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zh-TW"/>
              <a:t>Testing of the textile by </a:t>
            </a:r>
            <a:r>
              <a:rPr lang="en-GB" altLang="zh-TW" err="1"/>
              <a:t>FTIR-ATR</a:t>
            </a:r>
            <a:r>
              <a:rPr lang="en-GB" altLang="zh-TW"/>
              <a:t> technique</a:t>
            </a:r>
            <a:br>
              <a:rPr lang="en-GB" altLang="zh-TW"/>
            </a:br>
            <a:r>
              <a:rPr lang="zh-TW" altLang="en-US"/>
              <a:t>使用</a:t>
            </a:r>
            <a:r>
              <a:rPr lang="en-GB" altLang="zh-TW" err="1"/>
              <a:t>FTIR-ATR</a:t>
            </a:r>
            <a:r>
              <a:rPr lang="zh-TW" altLang="en-US"/>
              <a:t>技術分辨紡織物料</a:t>
            </a:r>
          </a:p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62118" y="929773"/>
            <a:ext cx="11397911" cy="1312953"/>
          </a:xfrm>
        </p:spPr>
        <p:txBody>
          <a:bodyPr>
            <a:normAutofit fontScale="90000"/>
          </a:bodyPr>
          <a:lstStyle/>
          <a:p>
            <a:r>
              <a:rPr lang="en-GB" altLang="zh-TW"/>
              <a:t>Fourier-Transformed Infrared - attenuated total reflection Spectroscopy (</a:t>
            </a:r>
            <a:r>
              <a:rPr lang="en-GB" altLang="zh-TW" err="1"/>
              <a:t>FTIR-ATR</a:t>
            </a:r>
            <a:r>
              <a:rPr lang="en-GB" altLang="zh-TW"/>
              <a:t>)</a:t>
            </a:r>
            <a:br>
              <a:rPr lang="en-GB" altLang="zh-TW"/>
            </a:br>
            <a:r>
              <a:rPr lang="zh-TW" altLang="en-US"/>
              <a:t>傅里葉轉換衰減全反射紅外光譜儀</a:t>
            </a:r>
            <a:br>
              <a:rPr lang="zh-TW" altLang="en-US"/>
            </a:br>
            <a:endParaRPr lang="zh-TW" altLang="en-US"/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B35DBD89-DEA9-4F24-AA7D-367379811C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t="4634" r="15067" b="12750"/>
          <a:stretch/>
        </p:blipFill>
        <p:spPr>
          <a:xfrm>
            <a:off x="7523261" y="2488239"/>
            <a:ext cx="4017819" cy="324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874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Electromagnetic Spectrum</a:t>
            </a:r>
            <a:br>
              <a:rPr lang="en-GB" altLang="zh-TW"/>
            </a:br>
            <a:r>
              <a:rPr lang="zh-TW" altLang="en-US"/>
              <a:t>電磁波譜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621" y="1585513"/>
            <a:ext cx="7206859" cy="453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40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IR Spectrum</a:t>
            </a:r>
            <a:br>
              <a:rPr lang="en-GB" altLang="zh-TW"/>
            </a:br>
            <a:r>
              <a:rPr lang="zh-TW" altLang="en-US"/>
              <a:t>紅外光譜</a:t>
            </a:r>
          </a:p>
        </p:txBody>
      </p:sp>
      <p:pic>
        <p:nvPicPr>
          <p:cNvPr id="4" name="Picture 2" descr="group frequency1 (1)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14" y="1668035"/>
            <a:ext cx="8720213" cy="407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4680736" y="5738146"/>
            <a:ext cx="2299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>
                <a:latin typeface="Myriad Pro" panose="020B0503030403020204" charset="0"/>
                <a:hlinkClick r:id="rId3"/>
              </a:rPr>
              <a:t>Image</a:t>
            </a:r>
            <a:r>
              <a:rPr lang="en-US" altLang="zh-TW" sz="1400">
                <a:latin typeface="Myriad Pro" panose="020B0503030403020204" charset="0"/>
              </a:rPr>
              <a:t> / </a:t>
            </a:r>
            <a:r>
              <a:rPr lang="en-US" altLang="zh-TW" sz="1400" err="1">
                <a:latin typeface="Myriad Pro" panose="020B0503030403020204" charset="0"/>
              </a:rPr>
              <a:t>LibreText</a:t>
            </a:r>
            <a:r>
              <a:rPr lang="en-US" altLang="zh-TW" sz="1400">
                <a:latin typeface="Myriad Pro" panose="020B0503030403020204" charset="0"/>
              </a:rPr>
              <a:t> / </a:t>
            </a:r>
            <a:r>
              <a:rPr lang="en-US" altLang="zh-TW" sz="1400">
                <a:latin typeface="Myriad Pro" panose="020B0503030403020204" charset="0"/>
                <a:hlinkClick r:id="rId4"/>
              </a:rPr>
              <a:t>CC BY-NC-SA 4.0</a:t>
            </a:r>
            <a:endParaRPr lang="zh-TW" altLang="en-US" sz="140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876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IR Spectrum</a:t>
            </a:r>
            <a:br>
              <a:rPr lang="en-GB" altLang="zh-TW"/>
            </a:br>
            <a:r>
              <a:rPr lang="zh-TW" altLang="en-US"/>
              <a:t>紅外光譜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391" y="1551179"/>
            <a:ext cx="6930586" cy="451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23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Different Textile Materials </a:t>
            </a:r>
            <a:br>
              <a:rPr lang="en-GB" altLang="zh-TW"/>
            </a:br>
            <a:r>
              <a:rPr lang="zh-TW" altLang="en-US"/>
              <a:t>不同的紡織物料</a:t>
            </a:r>
          </a:p>
        </p:txBody>
      </p:sp>
      <p:pic>
        <p:nvPicPr>
          <p:cNvPr id="4" name="Picture 2" descr="Free Textile Color photo and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35" y="2738662"/>
            <a:ext cx="5195212" cy="3445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group of fabric samples&#10;&#10;Description automatically generated">
            <a:extLst>
              <a:ext uri="{FF2B5EF4-FFF2-40B4-BE49-F238E27FC236}">
                <a16:creationId xmlns:a16="http://schemas.microsoft.com/office/drawing/2014/main" id="{24E4D663-3AA4-A049-2875-2995355CB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578" y="1181294"/>
            <a:ext cx="5360487" cy="357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2692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Testing the Textile Materials </a:t>
            </a:r>
            <a:br>
              <a:rPr lang="en-GB" altLang="zh-TW"/>
            </a:br>
            <a:r>
              <a:rPr lang="zh-TW" altLang="en-US"/>
              <a:t>紡織物料測試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49088" y="2017565"/>
            <a:ext cx="2988527" cy="3607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18929" y="2026135"/>
            <a:ext cx="2692896" cy="361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05537" y="2017565"/>
            <a:ext cx="3049839" cy="362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430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978111B-F126-9214-6A6C-230289B173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027657"/>
              </p:ext>
            </p:extLst>
          </p:nvPr>
        </p:nvGraphicFramePr>
        <p:xfrm>
          <a:off x="905781" y="536604"/>
          <a:ext cx="10380438" cy="554575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37663">
                  <a:extLst>
                    <a:ext uri="{9D8B030D-6E8A-4147-A177-3AD203B41FA5}">
                      <a16:colId xmlns:a16="http://schemas.microsoft.com/office/drawing/2014/main" val="3131396527"/>
                    </a:ext>
                  </a:extLst>
                </a:gridCol>
                <a:gridCol w="1748513">
                  <a:extLst>
                    <a:ext uri="{9D8B030D-6E8A-4147-A177-3AD203B41FA5}">
                      <a16:colId xmlns:a16="http://schemas.microsoft.com/office/drawing/2014/main" val="292902230"/>
                    </a:ext>
                  </a:extLst>
                </a:gridCol>
                <a:gridCol w="1611630">
                  <a:extLst>
                    <a:ext uri="{9D8B030D-6E8A-4147-A177-3AD203B41FA5}">
                      <a16:colId xmlns:a16="http://schemas.microsoft.com/office/drawing/2014/main" val="284784769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90250763"/>
                    </a:ext>
                  </a:extLst>
                </a:gridCol>
                <a:gridCol w="2091690">
                  <a:extLst>
                    <a:ext uri="{9D8B030D-6E8A-4147-A177-3AD203B41FA5}">
                      <a16:colId xmlns:a16="http://schemas.microsoft.com/office/drawing/2014/main" val="3097929785"/>
                    </a:ext>
                  </a:extLst>
                </a:gridCol>
                <a:gridCol w="1850762">
                  <a:extLst>
                    <a:ext uri="{9D8B030D-6E8A-4147-A177-3AD203B41FA5}">
                      <a16:colId xmlns:a16="http://schemas.microsoft.com/office/drawing/2014/main" val="1941358676"/>
                    </a:ext>
                  </a:extLst>
                </a:gridCol>
              </a:tblGrid>
              <a:tr h="42603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Frequency Range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Absorption (cm</a:t>
                      </a:r>
                      <a:r>
                        <a:rPr lang="en-US" sz="1400" baseline="30000"/>
                        <a:t>-1</a:t>
                      </a:r>
                      <a:r>
                        <a:rPr lang="en-US" sz="1400" baseline="0"/>
                        <a:t>)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Appearance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Group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Compound Class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Comments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8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/>
                        <a:t>4000-3000 cm</a:t>
                      </a:r>
                      <a:r>
                        <a:rPr lang="en-US" sz="1400" baseline="30000"/>
                        <a:t>-1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3700-3584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medium, sharp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O-H stretching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alcohol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free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744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3550-3200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strong, broad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alcohol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Intermolecular bonded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61224"/>
                  </a:ext>
                </a:extLst>
              </a:tr>
              <a:tr h="18285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3500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primary amine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6937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3400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2027202"/>
                  </a:ext>
                </a:extLst>
              </a:tr>
              <a:tr h="18514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3400-3300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medium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aliphatic primary amine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8698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3330-3250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88238"/>
                  </a:ext>
                </a:extLst>
              </a:tr>
              <a:tr h="33436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3350-3310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medium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N-H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secondary amine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41946"/>
                  </a:ext>
                </a:extLst>
              </a:tr>
              <a:tr h="36170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3300-2500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strong, broad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O-H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carboxylic acid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usually </a:t>
                      </a:r>
                      <a:r>
                        <a:rPr lang="en-HK" sz="1400" err="1"/>
                        <a:t>centered</a:t>
                      </a:r>
                      <a:r>
                        <a:rPr lang="en-HK" sz="1400"/>
                        <a:t> on 3000 </a:t>
                      </a:r>
                      <a:r>
                        <a:rPr lang="en-US" sz="1400"/>
                        <a:t>cm</a:t>
                      </a:r>
                      <a:r>
                        <a:rPr lang="en-US" sz="1400" baseline="30000"/>
                        <a:t>-1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772337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3200-2700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weak, broad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O-H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alcohol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intramolecular bonded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43856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3000-2800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HK" sz="1400"/>
                        <a:t>strong, broad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N-H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amine salt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45846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HK" sz="1400"/>
                        <a:t>3000-2500 </a:t>
                      </a:r>
                      <a:r>
                        <a:rPr lang="en-US" sz="1400"/>
                        <a:t>cm</a:t>
                      </a:r>
                      <a:r>
                        <a:rPr lang="en-US" sz="1400" baseline="30000"/>
                        <a:t>-1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0848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3000-2500 </a:t>
                      </a:r>
                      <a:r>
                        <a:rPr lang="en-US" sz="1400"/>
                        <a:t>cm</a:t>
                      </a:r>
                      <a:r>
                        <a:rPr lang="en-US" sz="1400" baseline="30000"/>
                        <a:t>-1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HK" sz="1400"/>
                        <a:t>3333-3267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strong, sharp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alkyne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94253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3100-3000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medium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alkene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400983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3000-2840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medium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alkane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29597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2830-2695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medium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C-H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aldehyde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doublet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148093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2600-2550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weak</a:t>
                      </a:r>
                      <a:endParaRPr lang="en-HK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S-H stretching</a:t>
                      </a:r>
                      <a:endParaRPr lang="en-HK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thiol</a:t>
                      </a:r>
                      <a:endParaRPr lang="en-HK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8941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922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D5E4067-7E61-4B03-AE02-93E1DE7C8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765871"/>
              </p:ext>
            </p:extLst>
          </p:nvPr>
        </p:nvGraphicFramePr>
        <p:xfrm>
          <a:off x="985791" y="701382"/>
          <a:ext cx="10387059" cy="530713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37663">
                  <a:extLst>
                    <a:ext uri="{9D8B030D-6E8A-4147-A177-3AD203B41FA5}">
                      <a16:colId xmlns:a16="http://schemas.microsoft.com/office/drawing/2014/main" val="3131396527"/>
                    </a:ext>
                  </a:extLst>
                </a:gridCol>
                <a:gridCol w="1748513">
                  <a:extLst>
                    <a:ext uri="{9D8B030D-6E8A-4147-A177-3AD203B41FA5}">
                      <a16:colId xmlns:a16="http://schemas.microsoft.com/office/drawing/2014/main" val="292902230"/>
                    </a:ext>
                  </a:extLst>
                </a:gridCol>
                <a:gridCol w="1611630">
                  <a:extLst>
                    <a:ext uri="{9D8B030D-6E8A-4147-A177-3AD203B41FA5}">
                      <a16:colId xmlns:a16="http://schemas.microsoft.com/office/drawing/2014/main" val="2847847695"/>
                    </a:ext>
                  </a:extLst>
                </a:gridCol>
                <a:gridCol w="1440180">
                  <a:extLst>
                    <a:ext uri="{9D8B030D-6E8A-4147-A177-3AD203B41FA5}">
                      <a16:colId xmlns:a16="http://schemas.microsoft.com/office/drawing/2014/main" val="2090250763"/>
                    </a:ext>
                  </a:extLst>
                </a:gridCol>
                <a:gridCol w="2091690">
                  <a:extLst>
                    <a:ext uri="{9D8B030D-6E8A-4147-A177-3AD203B41FA5}">
                      <a16:colId xmlns:a16="http://schemas.microsoft.com/office/drawing/2014/main" val="3097929785"/>
                    </a:ext>
                  </a:extLst>
                </a:gridCol>
                <a:gridCol w="1857383">
                  <a:extLst>
                    <a:ext uri="{9D8B030D-6E8A-4147-A177-3AD203B41FA5}">
                      <a16:colId xmlns:a16="http://schemas.microsoft.com/office/drawing/2014/main" val="1941358676"/>
                    </a:ext>
                  </a:extLst>
                </a:gridCol>
              </a:tblGrid>
              <a:tr h="42603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Frequency Range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Absorption (cm</a:t>
                      </a:r>
                      <a:r>
                        <a:rPr lang="en-US" sz="1400" baseline="30000"/>
                        <a:t>-1</a:t>
                      </a:r>
                      <a:r>
                        <a:rPr lang="en-US" sz="1400" baseline="0"/>
                        <a:t>)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Appearance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Group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Compound Class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Comments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84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/>
                        <a:t>2400-2000 cm</a:t>
                      </a:r>
                      <a:r>
                        <a:rPr lang="en-US" sz="1400" baseline="30000"/>
                        <a:t>-1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744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2400-2000 cm</a:t>
                      </a:r>
                      <a:r>
                        <a:rPr lang="en-US" sz="1400" baseline="30000"/>
                        <a:t>-1</a:t>
                      </a:r>
                    </a:p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2349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strong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O=C=O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carbon dioxide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61224"/>
                  </a:ext>
                </a:extLst>
              </a:tr>
              <a:tr h="18285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2275-2250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strong, broad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N=C=O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isocyanate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6937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2260-2222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weak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C≡N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nitrile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2027202"/>
                  </a:ext>
                </a:extLst>
              </a:tr>
              <a:tr h="18514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2260-2190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weak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C≡C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alkyne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disubstituted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8698"/>
                  </a:ext>
                </a:extLst>
              </a:tr>
              <a:tr h="17259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2175-2140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strong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S-C≡N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thiocyanate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88238"/>
                  </a:ext>
                </a:extLst>
              </a:tr>
              <a:tr h="33436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</a:t>
                      </a:r>
                      <a:r>
                        <a:rPr lang="en-HK" sz="1400"/>
                        <a:t>160-2120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strong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N=N=N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</a:t>
                      </a:r>
                      <a:r>
                        <a:rPr lang="en-HK" sz="1400" err="1"/>
                        <a:t>zide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41946"/>
                  </a:ext>
                </a:extLst>
              </a:tr>
              <a:tr h="36170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2150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C=C=O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ketene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6772337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2145-2120</a:t>
                      </a:r>
                      <a:endParaRPr lang="en-HK" sz="1400" i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strong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N=C=N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carbodiimide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43856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2140-2100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weak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C≡C stretching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alkyne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monosubstituted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08489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2140-1990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strong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N=C=S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isothiocyanate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942538"/>
                  </a:ext>
                </a:extLst>
              </a:tr>
              <a:tr h="31315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</a:t>
                      </a:r>
                      <a:r>
                        <a:rPr lang="en-HK" sz="1400"/>
                        <a:t>000-1900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medium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C=C=C stretching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allene</a:t>
                      </a:r>
                      <a:endParaRPr lang="en-HK" sz="14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400983"/>
                  </a:ext>
                </a:extLst>
              </a:tr>
              <a:tr h="16383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2</a:t>
                      </a:r>
                      <a:r>
                        <a:rPr lang="en-HK" sz="1400"/>
                        <a:t>000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HK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/>
                        <a:t>C=C=N stretching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ketenimine</a:t>
                      </a:r>
                      <a:endParaRPr lang="en-HK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295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5592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CD5C729-221A-421E-B0C4-2E6148317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530145"/>
              </p:ext>
            </p:extLst>
          </p:nvPr>
        </p:nvGraphicFramePr>
        <p:xfrm>
          <a:off x="364192" y="503095"/>
          <a:ext cx="10495884" cy="5906188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749314">
                  <a:extLst>
                    <a:ext uri="{9D8B030D-6E8A-4147-A177-3AD203B41FA5}">
                      <a16:colId xmlns:a16="http://schemas.microsoft.com/office/drawing/2014/main" val="436798290"/>
                    </a:ext>
                  </a:extLst>
                </a:gridCol>
                <a:gridCol w="1749314">
                  <a:extLst>
                    <a:ext uri="{9D8B030D-6E8A-4147-A177-3AD203B41FA5}">
                      <a16:colId xmlns:a16="http://schemas.microsoft.com/office/drawing/2014/main" val="841328251"/>
                    </a:ext>
                  </a:extLst>
                </a:gridCol>
                <a:gridCol w="1749314">
                  <a:extLst>
                    <a:ext uri="{9D8B030D-6E8A-4147-A177-3AD203B41FA5}">
                      <a16:colId xmlns:a16="http://schemas.microsoft.com/office/drawing/2014/main" val="2408031202"/>
                    </a:ext>
                  </a:extLst>
                </a:gridCol>
                <a:gridCol w="1749314">
                  <a:extLst>
                    <a:ext uri="{9D8B030D-6E8A-4147-A177-3AD203B41FA5}">
                      <a16:colId xmlns:a16="http://schemas.microsoft.com/office/drawing/2014/main" val="3383073211"/>
                    </a:ext>
                  </a:extLst>
                </a:gridCol>
                <a:gridCol w="1749314">
                  <a:extLst>
                    <a:ext uri="{9D8B030D-6E8A-4147-A177-3AD203B41FA5}">
                      <a16:colId xmlns:a16="http://schemas.microsoft.com/office/drawing/2014/main" val="1573552501"/>
                    </a:ext>
                  </a:extLst>
                </a:gridCol>
                <a:gridCol w="1749314">
                  <a:extLst>
                    <a:ext uri="{9D8B030D-6E8A-4147-A177-3AD203B41FA5}">
                      <a16:colId xmlns:a16="http://schemas.microsoft.com/office/drawing/2014/main" val="1935042577"/>
                    </a:ext>
                  </a:extLst>
                </a:gridCol>
              </a:tblGrid>
              <a:tr h="17831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200">
                          <a:effectLst/>
                          <a:latin typeface="Calibri"/>
                        </a:rPr>
                        <a:t>2000-1650 </a:t>
                      </a:r>
                      <a:r>
                        <a:rPr lang="en-US" sz="1200">
                          <a:latin typeface="Calibri"/>
                        </a:rPr>
                        <a:t>cm</a:t>
                      </a:r>
                      <a:r>
                        <a:rPr lang="en-US" sz="1200" baseline="30000">
                          <a:latin typeface="Calibri"/>
                        </a:rPr>
                        <a:t>-1</a:t>
                      </a:r>
                    </a:p>
                  </a:txBody>
                  <a:tcPr marL="18473" marR="18473" marT="9237" marB="9237">
                    <a:lnL>
                      <a:noFill/>
                    </a:lnL>
                    <a:lnR>
                      <a:noFill/>
                    </a:lnR>
                    <a:lnT w="12700" cmpd="sng">
                      <a:solidFill>
                        <a:schemeClr val="tx1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2000-1650</a:t>
                      </a:r>
                    </a:p>
                  </a:txBody>
                  <a:tcPr marL="18473" marR="18473" marT="9237" marB="9237">
                    <a:lnL>
                      <a:noFill/>
                    </a:lnL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weak</a:t>
                      </a:r>
                    </a:p>
                  </a:txBody>
                  <a:tcPr marL="18473" marR="18473" marT="9237" marB="9237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C-H bending</a:t>
                      </a:r>
                    </a:p>
                  </a:txBody>
                  <a:tcPr marL="18473" marR="18473" marT="9237" marB="9237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aromatic compound</a:t>
                      </a:r>
                    </a:p>
                  </a:txBody>
                  <a:tcPr marL="18473" marR="18473" marT="9237" marB="9237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overtone</a:t>
                      </a:r>
                    </a:p>
                  </a:txBody>
                  <a:tcPr marL="18473" marR="18473" marT="9237" marB="9237">
                    <a:lnT w="12700">
                      <a:solidFill>
                        <a:schemeClr val="tx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25446790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1870-1540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187311006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1818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anhydride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437691873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1750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751564158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1815-1785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acid halide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752869797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1800-1770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conjugated acid halide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3354273237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1775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conjugated anhydride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08054390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1720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132299651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1770-1780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vinyl / phenyl ester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3780308361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1760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carboxylic acid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monomer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2079493016"/>
                  </a:ext>
                </a:extLst>
              </a:tr>
              <a:tr h="286832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1750-1735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esters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6-membered lactone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4202721323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1750-1735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l-GR" sz="1200">
                          <a:effectLst/>
                          <a:latin typeface="Calibri"/>
                        </a:rPr>
                        <a:t>δ</a:t>
                      </a:r>
                      <a:r>
                        <a:rPr lang="en-HK" sz="1200">
                          <a:effectLst/>
                          <a:latin typeface="Calibri"/>
                        </a:rPr>
                        <a:t>-lactone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l-GR" sz="1200">
                          <a:effectLst/>
                          <a:latin typeface="Calibri"/>
                        </a:rPr>
                        <a:t>γ</a:t>
                      </a:r>
                      <a:r>
                        <a:rPr lang="en-US" sz="1200">
                          <a:effectLst/>
                          <a:latin typeface="Calibri"/>
                        </a:rPr>
                        <a:t>:</a:t>
                      </a:r>
                      <a:r>
                        <a:rPr lang="en-HK" sz="1200">
                          <a:effectLst/>
                          <a:latin typeface="Calibri"/>
                        </a:rPr>
                        <a:t> 1770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549524133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1745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cyclopentanone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810349440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1740-1720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aldehyde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552014979"/>
                  </a:ext>
                </a:extLst>
              </a:tr>
              <a:tr h="286832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1730-1715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l-GR" sz="1200">
                          <a:effectLst/>
                          <a:latin typeface="Calibri"/>
                        </a:rPr>
                        <a:t>α</a:t>
                      </a:r>
                      <a:r>
                        <a:rPr lang="en-US" sz="1200">
                          <a:effectLst/>
                          <a:latin typeface="Calibri"/>
                        </a:rPr>
                        <a:t>,</a:t>
                      </a:r>
                      <a:r>
                        <a:rPr lang="el-GR" sz="1200">
                          <a:effectLst/>
                          <a:latin typeface="Calibri"/>
                        </a:rPr>
                        <a:t> β</a:t>
                      </a:r>
                      <a:r>
                        <a:rPr lang="en-HK" sz="1200">
                          <a:effectLst/>
                          <a:latin typeface="Calibri"/>
                        </a:rPr>
                        <a:t>-unsaturated ester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or </a:t>
                      </a:r>
                      <a:r>
                        <a:rPr lang="en-HK" sz="1200" err="1">
                          <a:effectLst/>
                          <a:latin typeface="Calibri"/>
                        </a:rPr>
                        <a:t>formates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3483344435"/>
                  </a:ext>
                </a:extLst>
              </a:tr>
              <a:tr h="46375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1725-1705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aliphatic ketone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or cyclohexanone or cyclopentenone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3377876377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1720-1706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carboxylic acid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dimer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765875263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1710-1680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conjugated acid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dimer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2536822295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1710-1685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conjugated aldehyde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502602925"/>
                  </a:ext>
                </a:extLst>
              </a:tr>
              <a:tr h="286832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1690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primary amide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free (associated: 1650)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097334638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1690-1640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medium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C=N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imine / oxime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3695584317"/>
                  </a:ext>
                </a:extLst>
              </a:tr>
              <a:tr h="20117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1685-1666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conjugated ketone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048704915"/>
                  </a:ext>
                </a:extLst>
              </a:tr>
              <a:tr h="286832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1680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secondary amide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free (associated: 1640)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2276561569"/>
                  </a:ext>
                </a:extLst>
              </a:tr>
              <a:tr h="286832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1680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tertiary amide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free (associated: 1630)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41548668"/>
                  </a:ext>
                </a:extLst>
              </a:tr>
              <a:tr h="383898">
                <a:tc>
                  <a:txBody>
                    <a:bodyPr/>
                    <a:lstStyle/>
                    <a:p>
                      <a:pPr fontAlgn="t"/>
                      <a:endParaRPr lang="en-HK" sz="1200">
                        <a:effectLst/>
                        <a:latin typeface="Calibri"/>
                      </a:endParaRP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1650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strong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HK" sz="1200">
                          <a:effectLst/>
                          <a:latin typeface="Calibri"/>
                        </a:rPr>
                        <a:t>C=O stretching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l-GR" sz="1200">
                          <a:effectLst/>
                          <a:latin typeface="Calibri"/>
                        </a:rPr>
                        <a:t>δ</a:t>
                      </a:r>
                      <a:r>
                        <a:rPr lang="en-US" sz="1200">
                          <a:effectLst/>
                          <a:latin typeface="Calibri"/>
                        </a:rPr>
                        <a:t>-</a:t>
                      </a:r>
                      <a:r>
                        <a:rPr lang="en-HK" sz="1200">
                          <a:effectLst/>
                          <a:latin typeface="Calibri"/>
                        </a:rPr>
                        <a:t>lactam</a:t>
                      </a:r>
                    </a:p>
                  </a:txBody>
                  <a:tcPr marL="18473" marR="18473" marT="9237" marB="923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l-GR" sz="1200">
                          <a:effectLst/>
                          <a:latin typeface="Calibri"/>
                        </a:rPr>
                        <a:t>γ</a:t>
                      </a:r>
                      <a:r>
                        <a:rPr lang="en-HK" sz="1200">
                          <a:effectLst/>
                          <a:latin typeface="Calibri"/>
                        </a:rPr>
                        <a:t>: 1750-1700 B: 1760-1730</a:t>
                      </a:r>
                    </a:p>
                  </a:txBody>
                  <a:tcPr marL="18473" marR="18473" marT="9237" marB="9237"/>
                </a:tc>
                <a:extLst>
                  <a:ext uri="{0D108BD9-81ED-4DB2-BD59-A6C34878D82A}">
                    <a16:rowId xmlns:a16="http://schemas.microsoft.com/office/drawing/2014/main" val="1553007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131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0B727E8-10F9-496C-8EDB-F39285532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576446"/>
              </p:ext>
            </p:extLst>
          </p:nvPr>
        </p:nvGraphicFramePr>
        <p:xfrm>
          <a:off x="945265" y="491924"/>
          <a:ext cx="10311629" cy="5880573"/>
        </p:xfrm>
        <a:graphic>
          <a:graphicData uri="http://schemas.openxmlformats.org/drawingml/2006/table">
            <a:tbl>
              <a:tblPr/>
              <a:tblGrid>
                <a:gridCol w="2077741">
                  <a:extLst>
                    <a:ext uri="{9D8B030D-6E8A-4147-A177-3AD203B41FA5}">
                      <a16:colId xmlns:a16="http://schemas.microsoft.com/office/drawing/2014/main" val="1996564146"/>
                    </a:ext>
                  </a:extLst>
                </a:gridCol>
                <a:gridCol w="1347904">
                  <a:extLst>
                    <a:ext uri="{9D8B030D-6E8A-4147-A177-3AD203B41FA5}">
                      <a16:colId xmlns:a16="http://schemas.microsoft.com/office/drawing/2014/main" val="618016955"/>
                    </a:ext>
                  </a:extLst>
                </a:gridCol>
                <a:gridCol w="1347904">
                  <a:extLst>
                    <a:ext uri="{9D8B030D-6E8A-4147-A177-3AD203B41FA5}">
                      <a16:colId xmlns:a16="http://schemas.microsoft.com/office/drawing/2014/main" val="1595587579"/>
                    </a:ext>
                  </a:extLst>
                </a:gridCol>
                <a:gridCol w="1347904">
                  <a:extLst>
                    <a:ext uri="{9D8B030D-6E8A-4147-A177-3AD203B41FA5}">
                      <a16:colId xmlns:a16="http://schemas.microsoft.com/office/drawing/2014/main" val="4091710941"/>
                    </a:ext>
                  </a:extLst>
                </a:gridCol>
                <a:gridCol w="1347904">
                  <a:extLst>
                    <a:ext uri="{9D8B030D-6E8A-4147-A177-3AD203B41FA5}">
                      <a16:colId xmlns:a16="http://schemas.microsoft.com/office/drawing/2014/main" val="2249234950"/>
                    </a:ext>
                  </a:extLst>
                </a:gridCol>
                <a:gridCol w="1010909">
                  <a:extLst>
                    <a:ext uri="{9D8B030D-6E8A-4147-A177-3AD203B41FA5}">
                      <a16:colId xmlns:a16="http://schemas.microsoft.com/office/drawing/2014/main" val="4134964422"/>
                    </a:ext>
                  </a:extLst>
                </a:gridCol>
                <a:gridCol w="336994">
                  <a:extLst>
                    <a:ext uri="{9D8B030D-6E8A-4147-A177-3AD203B41FA5}">
                      <a16:colId xmlns:a16="http://schemas.microsoft.com/office/drawing/2014/main" val="434311667"/>
                    </a:ext>
                  </a:extLst>
                </a:gridCol>
                <a:gridCol w="1494369">
                  <a:extLst>
                    <a:ext uri="{9D8B030D-6E8A-4147-A177-3AD203B41FA5}">
                      <a16:colId xmlns:a16="http://schemas.microsoft.com/office/drawing/2014/main" val="38159476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1670-1600 </a:t>
                      </a:r>
                      <a:r>
                        <a:rPr lang="en-US" sz="1400">
                          <a:latin typeface="Calibri"/>
                          <a:cs typeface="Calibri Light"/>
                        </a:rPr>
                        <a:t>cm</a:t>
                      </a:r>
                      <a:r>
                        <a:rPr lang="en-US" sz="1400" baseline="30000">
                          <a:latin typeface="Calibri"/>
                          <a:cs typeface="Calibri Light"/>
                        </a:rPr>
                        <a:t>-1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1678-1668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weak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disubstituted (trans)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Disubstituted (trans)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783304"/>
                  </a:ext>
                </a:extLst>
              </a:tr>
              <a:tr h="3429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1675-1665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weak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trisubstituted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trisubstituted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017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1675-1665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weak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tetrasubstituted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tetrasubstituted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647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1662-1626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disubstituted (cis)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disubstituted (cis)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910773"/>
                  </a:ext>
                </a:extLst>
              </a:tr>
              <a:tr h="158133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1658-1648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vinylidene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vinylidene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194026"/>
                  </a:ext>
                </a:extLst>
              </a:tr>
              <a:tr h="85114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1650-1600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conjugated 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727762"/>
                  </a:ext>
                </a:extLst>
              </a:tr>
              <a:tr h="34955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1650-1580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N-H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amine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183996"/>
                  </a:ext>
                </a:extLst>
              </a:tr>
              <a:tr h="144816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1650-1566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cyclic 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151472"/>
                  </a:ext>
                </a:extLst>
              </a:tr>
              <a:tr h="174667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1648-1638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alkene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monosubstituted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monosubstituted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1957944"/>
                  </a:ext>
                </a:extLst>
              </a:tr>
              <a:tr h="44498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1620-1610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C=C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α.β-unsaturated ketone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8436283"/>
                  </a:ext>
                </a:extLst>
              </a:tr>
              <a:tr h="51489"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1600-1300 </a:t>
                      </a:r>
                      <a:r>
                        <a:rPr lang="en-US" sz="1400">
                          <a:latin typeface="Calibri"/>
                          <a:cs typeface="Calibri Light"/>
                        </a:rPr>
                        <a:t>cm</a:t>
                      </a:r>
                      <a:r>
                        <a:rPr lang="en-US" sz="1400" baseline="30000">
                          <a:latin typeface="Calibri"/>
                          <a:cs typeface="Calibri Light"/>
                        </a:rPr>
                        <a:t>-1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87536"/>
                  </a:ext>
                </a:extLst>
              </a:tr>
              <a:tr h="149920"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1600-1300 </a:t>
                      </a:r>
                      <a:r>
                        <a:rPr lang="en-US" sz="1400">
                          <a:latin typeface="Calibri"/>
                          <a:cs typeface="Calibri Light"/>
                        </a:rPr>
                        <a:t>cm</a:t>
                      </a:r>
                      <a:r>
                        <a:rPr lang="en-US" sz="1400" baseline="30000">
                          <a:latin typeface="Calibri"/>
                          <a:cs typeface="Calibri Light"/>
                        </a:rPr>
                        <a:t>-1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1550-1500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N-O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nitro compound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622355"/>
                  </a:ext>
                </a:extLst>
              </a:tr>
              <a:tr h="103302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1372-1290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704476"/>
                  </a:ext>
                </a:extLst>
              </a:tr>
              <a:tr h="129612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1465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alkane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methylene group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methylene group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8217892"/>
                  </a:ext>
                </a:extLst>
              </a:tr>
              <a:tr h="102313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1450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alkane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methyl group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methyl group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520241"/>
                  </a:ext>
                </a:extLst>
              </a:tr>
              <a:tr h="17943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1375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103511"/>
                  </a:ext>
                </a:extLst>
              </a:tr>
              <a:tr h="93435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1390-1380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aldehyde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095448"/>
                  </a:ext>
                </a:extLst>
              </a:tr>
              <a:tr h="157576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1385-1380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alkane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gem dimethyl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gem dimethyl</a:t>
                      </a:r>
                      <a:endParaRPr lang="en-HK" sz="1400"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433076"/>
                  </a:ext>
                </a:extLst>
              </a:tr>
              <a:tr h="133818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1370-1365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529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1400-1000 </a:t>
                      </a:r>
                      <a:r>
                        <a:rPr lang="en-US" sz="1400">
                          <a:latin typeface="Calibri"/>
                          <a:cs typeface="Calibri Light"/>
                        </a:rPr>
                        <a:t>cm</a:t>
                      </a:r>
                      <a:r>
                        <a:rPr lang="en-US" sz="1400" baseline="30000">
                          <a:latin typeface="Calibri"/>
                          <a:cs typeface="Calibri Light"/>
                        </a:rPr>
                        <a:t>-1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219546"/>
                  </a:ext>
                </a:extLst>
              </a:tr>
              <a:tr h="167119"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1400-1000 </a:t>
                      </a:r>
                      <a:r>
                        <a:rPr lang="en-US" sz="1400">
                          <a:latin typeface="Calibri"/>
                          <a:cs typeface="Calibri Light"/>
                        </a:rPr>
                        <a:t>cm</a:t>
                      </a:r>
                      <a:r>
                        <a:rPr lang="en-US" sz="1400" baseline="30000">
                          <a:latin typeface="Calibri"/>
                          <a:cs typeface="Calibri Light"/>
                        </a:rPr>
                        <a:t>-1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1440-1395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O-H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carboxylic acid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245056"/>
                  </a:ext>
                </a:extLst>
              </a:tr>
              <a:tr h="15125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1420-1330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medium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O-H bending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alcohol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284543"/>
                  </a:ext>
                </a:extLst>
              </a:tr>
              <a:tr h="181101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1415-1380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S=0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sulfate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968974"/>
                  </a:ext>
                </a:extLst>
              </a:tr>
              <a:tr h="179430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1200-1185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922972"/>
                  </a:ext>
                </a:extLst>
              </a:tr>
              <a:tr h="160793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1410-1380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S=O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sulfonyl chloride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715162"/>
                  </a:ext>
                </a:extLst>
              </a:tr>
              <a:tr h="171325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1204-1177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283246"/>
                  </a:ext>
                </a:extLst>
              </a:tr>
              <a:tr h="117625"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1400-1000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strong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C-F stretching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HK" sz="1400" b="0" i="0" u="none" strike="noStrike" err="1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fluoro</a:t>
                      </a:r>
                      <a:r>
                        <a:rPr lang="en-HK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 Light"/>
                        </a:rPr>
                        <a:t> compound</a:t>
                      </a: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H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HK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  <a:cs typeface="Calibri Light"/>
                      </a:endParaRPr>
                    </a:p>
                  </a:txBody>
                  <a:tcPr marL="4439" marR="4439" marT="4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941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160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Workshop Rundown </a:t>
            </a:r>
            <a:br>
              <a:rPr lang="en-GB" altLang="zh-TW"/>
            </a:br>
            <a:r>
              <a:rPr lang="zh-TW" altLang="en-US"/>
              <a:t>工作坊流程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9668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b="1"/>
              <a:t>Sample Preparation </a:t>
            </a:r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1687096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677334" y="2115193"/>
            <a:ext cx="5464062" cy="38807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TW" b="1"/>
              <a:t>Step 1</a:t>
            </a:r>
            <a:r>
              <a:rPr lang="zh-TW" altLang="en-US" b="1"/>
              <a:t> 步驟</a:t>
            </a:r>
            <a:r>
              <a:rPr lang="en-US" altLang="zh-TW" b="1"/>
              <a:t>1</a:t>
            </a:r>
            <a:endParaRPr lang="en-US" b="1"/>
          </a:p>
          <a:p>
            <a:r>
              <a:rPr lang="en-US"/>
              <a:t>Prepare </a:t>
            </a:r>
            <a:r>
              <a:rPr lang="en-US" err="1"/>
              <a:t>Redoxon</a:t>
            </a:r>
            <a:r>
              <a:rPr lang="en-US"/>
              <a:t>® pellets</a:t>
            </a:r>
            <a:br>
              <a:rPr lang="en-US"/>
            </a:br>
            <a:r>
              <a:rPr lang="zh-TW" altLang="en-US"/>
              <a:t>準備維多</a:t>
            </a:r>
            <a:r>
              <a:rPr lang="en-US"/>
              <a:t>C®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TW" b="1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TW" b="1"/>
              <a:t>Step 2</a:t>
            </a:r>
            <a:r>
              <a:rPr lang="zh-TW" altLang="en-US" b="1"/>
              <a:t> 步驟</a:t>
            </a:r>
            <a:r>
              <a:rPr lang="en-US" altLang="zh-TW" b="1"/>
              <a:t>2</a:t>
            </a:r>
            <a:endParaRPr lang="en-US"/>
          </a:p>
          <a:p>
            <a:r>
              <a:rPr lang="en-US"/>
              <a:t>Break the </a:t>
            </a:r>
            <a:r>
              <a:rPr lang="en-US" err="1"/>
              <a:t>Redoxon</a:t>
            </a:r>
            <a:r>
              <a:rPr lang="en-US"/>
              <a:t>® tablet into 4 pieces and weigh the ¼ tablet using a 100 mL beaker</a:t>
            </a:r>
            <a:br>
              <a:rPr lang="en-US"/>
            </a:br>
            <a:r>
              <a:rPr lang="zh-TW" altLang="en-US"/>
              <a:t>將維多</a:t>
            </a:r>
            <a:r>
              <a:rPr lang="en-US" altLang="zh-TW"/>
              <a:t>C®</a:t>
            </a:r>
            <a:r>
              <a:rPr lang="zh-TW" altLang="en-US"/>
              <a:t>溶片分</a:t>
            </a:r>
            <a:r>
              <a:rPr lang="en-US" altLang="zh-TW"/>
              <a:t>4</a:t>
            </a:r>
            <a:r>
              <a:rPr lang="zh-TW" altLang="en-US"/>
              <a:t>份，把</a:t>
            </a:r>
            <a:r>
              <a:rPr lang="en-US"/>
              <a:t>¼</a:t>
            </a:r>
            <a:r>
              <a:rPr lang="zh-TW" altLang="en-US"/>
              <a:t>份放進</a:t>
            </a:r>
            <a:r>
              <a:rPr lang="en-US" altLang="zh-TW"/>
              <a:t>100</a:t>
            </a:r>
            <a:r>
              <a:rPr lang="zh-TW" altLang="en-US"/>
              <a:t>毫升的燒杯內秤重</a:t>
            </a:r>
            <a:endParaRPr lang="en-US"/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038C7C25-BCE8-461E-B7D4-CFDEDDD445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0" t="7529" r="5716" b="9703"/>
          <a:stretch/>
        </p:blipFill>
        <p:spPr>
          <a:xfrm>
            <a:off x="9386380" y="1547268"/>
            <a:ext cx="1572322" cy="1351215"/>
          </a:xfrm>
          <a:prstGeom prst="rect">
            <a:avLst/>
          </a:prstGeom>
        </p:spPr>
      </p:pic>
      <p:pic>
        <p:nvPicPr>
          <p:cNvPr id="6" name="Content Placeholder 19">
            <a:extLst>
              <a:ext uri="{FF2B5EF4-FFF2-40B4-BE49-F238E27FC236}">
                <a16:creationId xmlns:a16="http://schemas.microsoft.com/office/drawing/2014/main" id="{BC8E6809-84AF-4186-88F5-39EE26DCDE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2061" y="1221752"/>
            <a:ext cx="1760895" cy="2002249"/>
          </a:xfrm>
          <a:prstGeom prst="rect">
            <a:avLst/>
          </a:prstGeom>
        </p:spPr>
      </p:pic>
      <p:pic>
        <p:nvPicPr>
          <p:cNvPr id="7" name="Picture 21">
            <a:extLst>
              <a:ext uri="{FF2B5EF4-FFF2-40B4-BE49-F238E27FC236}">
                <a16:creationId xmlns:a16="http://schemas.microsoft.com/office/drawing/2014/main" id="{371F7F05-F986-4594-9B0D-4D1E07831C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9247664" y="4291209"/>
            <a:ext cx="1849757" cy="1317288"/>
          </a:xfrm>
          <a:prstGeom prst="rect">
            <a:avLst/>
          </a:prstGeom>
        </p:spPr>
      </p:pic>
      <p:pic>
        <p:nvPicPr>
          <p:cNvPr id="8" name="Picture 15">
            <a:extLst>
              <a:ext uri="{FF2B5EF4-FFF2-40B4-BE49-F238E27FC236}">
                <a16:creationId xmlns:a16="http://schemas.microsoft.com/office/drawing/2014/main" id="{C8DFEB8C-2D97-42A5-8B45-09E0354F8DB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93" t="9433" r="8261" b="9823"/>
          <a:stretch/>
        </p:blipFill>
        <p:spPr>
          <a:xfrm>
            <a:off x="7029513" y="4274246"/>
            <a:ext cx="1271732" cy="135121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DCB12D3-60B6-4BF1-A0FA-49B962C148A2}"/>
              </a:ext>
            </a:extLst>
          </p:cNvPr>
          <p:cNvCxnSpPr>
            <a:cxnSpLocks/>
          </p:cNvCxnSpPr>
          <p:nvPr/>
        </p:nvCxnSpPr>
        <p:spPr>
          <a:xfrm>
            <a:off x="8442956" y="2320290"/>
            <a:ext cx="94342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61996DCC-63A6-4945-AD35-2BCFD1C6BA18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5400000">
            <a:off x="8231079" y="2332783"/>
            <a:ext cx="1375763" cy="2507162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15C30BC-B7FE-418D-90CA-B99641CB40C9}"/>
              </a:ext>
            </a:extLst>
          </p:cNvPr>
          <p:cNvCxnSpPr>
            <a:cxnSpLocks/>
            <a:stCxn id="8" idx="3"/>
            <a:endCxn id="7" idx="0"/>
          </p:cNvCxnSpPr>
          <p:nvPr/>
        </p:nvCxnSpPr>
        <p:spPr>
          <a:xfrm flipV="1">
            <a:off x="8301245" y="4949853"/>
            <a:ext cx="1212654" cy="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725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613056" y="1699931"/>
            <a:ext cx="8596668" cy="388077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HK" sz="2400" b="1"/>
              <a:t>Step 3 </a:t>
            </a:r>
            <a:r>
              <a:rPr lang="zh-TW" altLang="en-US" sz="2400" b="1"/>
              <a:t>步驟</a:t>
            </a:r>
            <a:r>
              <a:rPr lang="en-US" altLang="zh-TW" sz="2400" b="1"/>
              <a:t>3</a:t>
            </a:r>
            <a:endParaRPr lang="en-US" altLang="zh-HK" sz="2400" b="1"/>
          </a:p>
          <a:p>
            <a:r>
              <a:rPr lang="en-US" altLang="zh-HK" sz="2400"/>
              <a:t>Add 50 mL nitric acid (HNO</a:t>
            </a:r>
            <a:r>
              <a:rPr lang="en-US" altLang="zh-HK" sz="2400" baseline="-25000"/>
              <a:t>3</a:t>
            </a:r>
            <a:r>
              <a:rPr lang="en-US" altLang="zh-HK" sz="2400"/>
              <a:t>) solution (1%) to dissolve the </a:t>
            </a:r>
            <a:r>
              <a:rPr lang="en-US" sz="2400" err="1"/>
              <a:t>Redoxon</a:t>
            </a:r>
            <a:r>
              <a:rPr lang="en-US" sz="2400"/>
              <a:t>®</a:t>
            </a:r>
            <a:r>
              <a:rPr lang="en-US" altLang="zh-HK" sz="2400"/>
              <a:t> pellet until no gas bubbles are observed.</a:t>
            </a:r>
          </a:p>
          <a:p>
            <a:r>
              <a:rPr lang="zh-TW" altLang="en-US" sz="2400"/>
              <a:t>把</a:t>
            </a:r>
            <a:r>
              <a:rPr lang="en-US" altLang="zh-TW" sz="2400"/>
              <a:t>50</a:t>
            </a:r>
            <a:r>
              <a:rPr lang="zh-TW" altLang="en-US" sz="2400"/>
              <a:t>毫升</a:t>
            </a:r>
            <a:r>
              <a:rPr lang="en-US" altLang="zh-TW" sz="2400"/>
              <a:t>1%</a:t>
            </a:r>
            <a:r>
              <a:rPr lang="zh-TW" altLang="en-US" sz="2400"/>
              <a:t>硝酸溶液加到燒杯內以溶解維多</a:t>
            </a:r>
            <a:r>
              <a:rPr lang="en-US" altLang="zh-TW" sz="2400"/>
              <a:t>C®</a:t>
            </a:r>
            <a:r>
              <a:rPr lang="zh-TW" altLang="en-US" sz="2400"/>
              <a:t>直至沒有氣泡釋出</a:t>
            </a:r>
            <a:endParaRPr lang="en-US" sz="2400"/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EA123E74-BF1F-4BDA-AEBE-967A2708D3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20342" y="3987595"/>
            <a:ext cx="2087549" cy="2467577"/>
          </a:xfrm>
          <a:prstGeom prst="rect">
            <a:avLst/>
          </a:prstGeom>
        </p:spPr>
      </p:pic>
      <p:pic>
        <p:nvPicPr>
          <p:cNvPr id="11" name="Picture 18">
            <a:extLst>
              <a:ext uri="{FF2B5EF4-FFF2-40B4-BE49-F238E27FC236}">
                <a16:creationId xmlns:a16="http://schemas.microsoft.com/office/drawing/2014/main" id="{71DC8F4E-FF5B-4175-81DB-FC0926C8C4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5177" y="3987595"/>
            <a:ext cx="1954518" cy="2450082"/>
          </a:xfrm>
          <a:prstGeom prst="rect">
            <a:avLst/>
          </a:prstGeom>
        </p:spPr>
      </p:pic>
      <p:pic>
        <p:nvPicPr>
          <p:cNvPr id="12" name="Picture 20">
            <a:extLst>
              <a:ext uri="{FF2B5EF4-FFF2-40B4-BE49-F238E27FC236}">
                <a16:creationId xmlns:a16="http://schemas.microsoft.com/office/drawing/2014/main" id="{E249818E-5690-4C92-9743-BF9496372A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47576" y="3987595"/>
            <a:ext cx="2087549" cy="2450082"/>
          </a:xfrm>
          <a:prstGeom prst="rect">
            <a:avLst/>
          </a:prstGeom>
        </p:spPr>
      </p:pic>
      <p:sp>
        <p:nvSpPr>
          <p:cNvPr id="5" name="Arrow: Curved Down 4">
            <a:extLst>
              <a:ext uri="{FF2B5EF4-FFF2-40B4-BE49-F238E27FC236}">
                <a16:creationId xmlns:a16="http://schemas.microsoft.com/office/drawing/2014/main" id="{BF226283-2617-4F65-8BA4-D09F70462D36}"/>
              </a:ext>
            </a:extLst>
          </p:cNvPr>
          <p:cNvSpPr/>
          <p:nvPr/>
        </p:nvSpPr>
        <p:spPr>
          <a:xfrm>
            <a:off x="2828575" y="3452460"/>
            <a:ext cx="2823210" cy="37571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13" name="Arrow: Curved Down 12">
            <a:extLst>
              <a:ext uri="{FF2B5EF4-FFF2-40B4-BE49-F238E27FC236}">
                <a16:creationId xmlns:a16="http://schemas.microsoft.com/office/drawing/2014/main" id="{A15AAAF9-CADE-48AF-98FC-0A01C69BB286}"/>
              </a:ext>
            </a:extLst>
          </p:cNvPr>
          <p:cNvSpPr/>
          <p:nvPr/>
        </p:nvSpPr>
        <p:spPr>
          <a:xfrm>
            <a:off x="5724039" y="3452460"/>
            <a:ext cx="3848938" cy="37571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580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54117" y="1699931"/>
            <a:ext cx="8596668" cy="388077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/>
              <a:t>Step 4</a:t>
            </a:r>
            <a:r>
              <a:rPr lang="zh-TW" altLang="en-US" sz="2400" b="1"/>
              <a:t> 步驟</a:t>
            </a:r>
            <a:r>
              <a:rPr lang="en-US" altLang="zh-TW" sz="2400" b="1"/>
              <a:t>4</a:t>
            </a:r>
            <a:endParaRPr lang="en-US" sz="2400" b="1"/>
          </a:p>
          <a:p>
            <a:r>
              <a:rPr lang="en-US" sz="2400"/>
              <a:t>Transfer the orange solution into a </a:t>
            </a:r>
            <a:r>
              <a:rPr lang="en-US" sz="2400" err="1"/>
              <a:t>100mL</a:t>
            </a:r>
            <a:r>
              <a:rPr lang="en-US" sz="2400"/>
              <a:t> volumetric flask and fill up to mark with 1% </a:t>
            </a:r>
            <a:r>
              <a:rPr lang="en-US" sz="2400" err="1"/>
              <a:t>HNO</a:t>
            </a:r>
            <a:r>
              <a:rPr lang="en-US" sz="2400" baseline="-25000" err="1"/>
              <a:t>3</a:t>
            </a:r>
            <a:r>
              <a:rPr lang="en-US" sz="2400"/>
              <a:t> and mix well</a:t>
            </a:r>
            <a:br>
              <a:rPr lang="en-US" sz="2400"/>
            </a:br>
            <a:r>
              <a:rPr lang="zh-TW" altLang="en-US" sz="2400"/>
              <a:t>將橙色溶液轉移到</a:t>
            </a:r>
            <a:r>
              <a:rPr lang="en-US" altLang="zh-TW" sz="2400"/>
              <a:t>100</a:t>
            </a:r>
            <a:r>
              <a:rPr lang="zh-TW" altLang="en-US" sz="2400"/>
              <a:t>毫升容量瓶，加入</a:t>
            </a:r>
            <a:r>
              <a:rPr lang="en-US" altLang="zh-TW" sz="2400"/>
              <a:t>1%</a:t>
            </a:r>
            <a:r>
              <a:rPr lang="zh-TW" altLang="en-US" sz="2400"/>
              <a:t>硝酸溶液至瓶身刻度並加以混合</a:t>
            </a:r>
            <a:endParaRPr lang="en-US" sz="2400"/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5C68F410-AA26-4991-94AB-FE43B67B59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2" r="4979"/>
          <a:stretch/>
        </p:blipFill>
        <p:spPr>
          <a:xfrm>
            <a:off x="1103970" y="3782919"/>
            <a:ext cx="2129883" cy="2237874"/>
          </a:xfrm>
          <a:prstGeom prst="rect">
            <a:avLst/>
          </a:prstGeom>
        </p:spPr>
      </p:pic>
      <p:pic>
        <p:nvPicPr>
          <p:cNvPr id="14" name="Picture 10">
            <a:extLst>
              <a:ext uri="{FF2B5EF4-FFF2-40B4-BE49-F238E27FC236}">
                <a16:creationId xmlns:a16="http://schemas.microsoft.com/office/drawing/2014/main" id="{34316FF3-87B8-4920-AFB3-97848059D9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8" r="11214"/>
          <a:stretch/>
        </p:blipFill>
        <p:spPr>
          <a:xfrm>
            <a:off x="4613776" y="3782919"/>
            <a:ext cx="2018371" cy="2226586"/>
          </a:xfrm>
          <a:prstGeom prst="rect">
            <a:avLst/>
          </a:prstGeom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FECA8C38-FC11-4E9F-96F5-66288AD75A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7" t="2607"/>
          <a:stretch/>
        </p:blipFill>
        <p:spPr>
          <a:xfrm>
            <a:off x="6817113" y="3794207"/>
            <a:ext cx="1963741" cy="2226586"/>
          </a:xfrm>
          <a:prstGeom prst="rect">
            <a:avLst/>
          </a:prstGeom>
        </p:spPr>
      </p:pic>
      <p:pic>
        <p:nvPicPr>
          <p:cNvPr id="16" name="Picture 24">
            <a:extLst>
              <a:ext uri="{FF2B5EF4-FFF2-40B4-BE49-F238E27FC236}">
                <a16:creationId xmlns:a16="http://schemas.microsoft.com/office/drawing/2014/main" id="{5E20C80C-CA10-485D-8C6D-873B52BC04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" b="1"/>
          <a:stretch/>
        </p:blipFill>
        <p:spPr>
          <a:xfrm>
            <a:off x="8965820" y="3794207"/>
            <a:ext cx="1939005" cy="2226586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2FDF624-356F-4A5E-A739-6FE9ECA67C7C}"/>
              </a:ext>
            </a:extLst>
          </p:cNvPr>
          <p:cNvCxnSpPr>
            <a:cxnSpLocks/>
          </p:cNvCxnSpPr>
          <p:nvPr/>
        </p:nvCxnSpPr>
        <p:spPr>
          <a:xfrm>
            <a:off x="3326130" y="4896212"/>
            <a:ext cx="116586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row: Left 10">
            <a:extLst>
              <a:ext uri="{FF2B5EF4-FFF2-40B4-BE49-F238E27FC236}">
                <a16:creationId xmlns:a16="http://schemas.microsoft.com/office/drawing/2014/main" id="{BF9D075D-2C57-4260-8593-86119042CAC7}"/>
              </a:ext>
            </a:extLst>
          </p:cNvPr>
          <p:cNvSpPr/>
          <p:nvPr/>
        </p:nvSpPr>
        <p:spPr>
          <a:xfrm rot="19047157">
            <a:off x="10160776" y="4536894"/>
            <a:ext cx="636402" cy="2514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89685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72557" y="2074931"/>
            <a:ext cx="4439473" cy="36594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Step 5</a:t>
            </a:r>
            <a:r>
              <a:rPr lang="zh-TW" altLang="en-US" b="1"/>
              <a:t> 步驟</a:t>
            </a:r>
            <a:r>
              <a:rPr lang="en-US" altLang="zh-TW" b="1"/>
              <a:t>5</a:t>
            </a:r>
            <a:endParaRPr lang="en-US" b="1"/>
          </a:p>
          <a:p>
            <a:r>
              <a:rPr lang="en-US"/>
              <a:t>Transfer 1mL of the orange </a:t>
            </a:r>
            <a:r>
              <a:rPr lang="en-US" err="1"/>
              <a:t>colour</a:t>
            </a:r>
            <a:r>
              <a:rPr lang="en-US"/>
              <a:t> solution to a 10mL volumetric flask and make it up to the mark with 1% HNO</a:t>
            </a:r>
            <a:r>
              <a:rPr lang="en-US" baseline="-25000"/>
              <a:t>3</a:t>
            </a:r>
            <a:r>
              <a:rPr lang="en-US"/>
              <a:t> solution</a:t>
            </a:r>
          </a:p>
          <a:p>
            <a:pPr marL="0" indent="0">
              <a:buNone/>
            </a:pPr>
            <a:r>
              <a:rPr lang="en-US"/>
              <a:t>	</a:t>
            </a:r>
            <a:br>
              <a:rPr lang="en-US"/>
            </a:br>
            <a:r>
              <a:rPr lang="zh-TW" altLang="en-US"/>
              <a:t>把</a:t>
            </a:r>
            <a:r>
              <a:rPr lang="en-US" altLang="zh-TW"/>
              <a:t>1</a:t>
            </a:r>
            <a:r>
              <a:rPr lang="zh-TW" altLang="en-US"/>
              <a:t>毫升橙色溶液轉移到</a:t>
            </a:r>
            <a:r>
              <a:rPr lang="en-US" altLang="zh-TW"/>
              <a:t>10</a:t>
            </a:r>
            <a:r>
              <a:rPr lang="zh-TW" altLang="en-US"/>
              <a:t>毫升容量瓶，並加入</a:t>
            </a:r>
            <a:r>
              <a:rPr lang="en-US" altLang="zh-TW"/>
              <a:t>1%</a:t>
            </a:r>
            <a:r>
              <a:rPr lang="zh-TW" altLang="en-US"/>
              <a:t>硝酸溶液至瓶身刻度</a:t>
            </a:r>
            <a:endParaRPr lang="en-US" altLang="zh-TW"/>
          </a:p>
          <a:p>
            <a:pPr marL="0" indent="0">
              <a:buFont typeface="Arial" panose="020B0604020202020204" pitchFamily="34" charset="0"/>
              <a:buNone/>
            </a:pPr>
            <a:endParaRPr lang="en-US" altLang="zh-TW"/>
          </a:p>
        </p:txBody>
      </p:sp>
      <p:graphicFrame>
        <p:nvGraphicFramePr>
          <p:cNvPr id="10" name="Content Placeholder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347518"/>
              </p:ext>
            </p:extLst>
          </p:nvPr>
        </p:nvGraphicFramePr>
        <p:xfrm>
          <a:off x="5506522" y="4045951"/>
          <a:ext cx="5787554" cy="1688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ight Arrow 4"/>
          <p:cNvSpPr/>
          <p:nvPr/>
        </p:nvSpPr>
        <p:spPr>
          <a:xfrm>
            <a:off x="7884424" y="2449922"/>
            <a:ext cx="871503" cy="3689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5">
            <a:extLst>
              <a:ext uri="{FF2B5EF4-FFF2-40B4-BE49-F238E27FC236}">
                <a16:creationId xmlns:a16="http://schemas.microsoft.com/office/drawing/2014/main" id="{991FC8FB-04A4-4D72-B21D-12D0DF78C9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9019" y="1342978"/>
            <a:ext cx="1850674" cy="2638923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6CEDA85A-BCB2-4983-8B05-841C33EF299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58459" y="1655795"/>
            <a:ext cx="1747406" cy="23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06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77334" y="2160589"/>
            <a:ext cx="4184035" cy="36572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Step 6</a:t>
            </a:r>
            <a:r>
              <a:rPr lang="zh-TW" altLang="en-US" b="1"/>
              <a:t> 步驟</a:t>
            </a:r>
            <a:r>
              <a:rPr lang="en-US" altLang="zh-TW" b="1"/>
              <a:t>6</a:t>
            </a:r>
            <a:endParaRPr lang="en-US"/>
          </a:p>
          <a:p>
            <a:r>
              <a:rPr lang="en-US"/>
              <a:t>Transfer 2mL of the mineralized water to the 10mL volumetric flask and make up to the mark with 1% HNO</a:t>
            </a:r>
            <a:r>
              <a:rPr lang="en-US" baseline="-25000"/>
              <a:t>3</a:t>
            </a:r>
            <a:r>
              <a:rPr lang="en-US"/>
              <a:t> solution. </a:t>
            </a:r>
          </a:p>
          <a:p>
            <a:pPr marL="0" indent="0">
              <a:buNone/>
            </a:pPr>
            <a:br>
              <a:rPr lang="en-US"/>
            </a:br>
            <a:r>
              <a:rPr lang="zh-TW" altLang="en-US"/>
              <a:t>把</a:t>
            </a:r>
            <a:r>
              <a:rPr lang="en-US" altLang="zh-TW"/>
              <a:t>2</a:t>
            </a:r>
            <a:r>
              <a:rPr lang="zh-TW" altLang="en-US"/>
              <a:t>毫升礦泉水轉移到</a:t>
            </a:r>
            <a:r>
              <a:rPr lang="en-US" altLang="zh-TW"/>
              <a:t>10</a:t>
            </a:r>
            <a:r>
              <a:rPr lang="zh-TW" altLang="en-US"/>
              <a:t>毫升容量瓶，並加入</a:t>
            </a:r>
            <a:r>
              <a:rPr lang="en-US" altLang="zh-TW"/>
              <a:t>1%</a:t>
            </a:r>
            <a:r>
              <a:rPr lang="zh-TW" altLang="en-US"/>
              <a:t>硝酸溶液至瓶身刻度</a:t>
            </a:r>
            <a:endParaRPr lang="en-US" altLang="zh-TW"/>
          </a:p>
          <a:p>
            <a:pPr marL="0" indent="0">
              <a:buFont typeface="Arial" panose="020B0604020202020204" pitchFamily="34" charset="0"/>
              <a:buNone/>
            </a:pPr>
            <a:endParaRPr lang="en-US" altLang="zh-TW"/>
          </a:p>
        </p:txBody>
      </p:sp>
      <p:graphicFrame>
        <p:nvGraphicFramePr>
          <p:cNvPr id="14" name="Content Placeholder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1113592"/>
              </p:ext>
            </p:extLst>
          </p:nvPr>
        </p:nvGraphicFramePr>
        <p:xfrm>
          <a:off x="5605326" y="3935809"/>
          <a:ext cx="5436823" cy="1688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Picture 6">
            <a:extLst>
              <a:ext uri="{FF2B5EF4-FFF2-40B4-BE49-F238E27FC236}">
                <a16:creationId xmlns:a16="http://schemas.microsoft.com/office/drawing/2014/main" id="{597EAEF7-7192-4D90-8909-D3BB3430C2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6909" y="1452841"/>
            <a:ext cx="1747406" cy="23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81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Preparation </a:t>
            </a:r>
            <a:br>
              <a:rPr lang="en-GB" altLang="zh-TW"/>
            </a:br>
            <a:r>
              <a:rPr lang="zh-TW" altLang="en-US"/>
              <a:t>準備樣本</a:t>
            </a:r>
          </a:p>
        </p:txBody>
      </p:sp>
      <p:sp>
        <p:nvSpPr>
          <p:cNvPr id="7" name="Content Placeholder 7"/>
          <p:cNvSpPr txBox="1">
            <a:spLocks/>
          </p:cNvSpPr>
          <p:nvPr/>
        </p:nvSpPr>
        <p:spPr>
          <a:xfrm>
            <a:off x="677334" y="2160589"/>
            <a:ext cx="4990649" cy="36801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/>
              <a:t>Step 7</a:t>
            </a:r>
            <a:r>
              <a:rPr lang="zh-TW" altLang="en-US" sz="2400" b="1"/>
              <a:t> 步驟</a:t>
            </a:r>
            <a:r>
              <a:rPr lang="en-US" altLang="zh-TW" sz="2400" b="1"/>
              <a:t>7</a:t>
            </a:r>
            <a:endParaRPr lang="en-US" sz="2400" b="1"/>
          </a:p>
          <a:p>
            <a:r>
              <a:rPr lang="en-US" altLang="zh-HK" sz="2400"/>
              <a:t>For both samples, fill up the centrifuge tube (15mL) with 10mL diluted sample solution for heavy metal analysis using ICP-MS</a:t>
            </a:r>
          </a:p>
          <a:p>
            <a:pPr marL="0" indent="0">
              <a:buNone/>
            </a:pPr>
            <a:br>
              <a:rPr lang="en-US" altLang="zh-HK" sz="2400"/>
            </a:br>
            <a:r>
              <a:rPr lang="zh-TW" altLang="en-US" sz="2400"/>
              <a:t>根據所準備的樣本，將</a:t>
            </a:r>
            <a:r>
              <a:rPr lang="en-US" altLang="zh-TW" sz="2400"/>
              <a:t>10</a:t>
            </a:r>
            <a:r>
              <a:rPr lang="zh-TW" altLang="en-US" sz="2400"/>
              <a:t>毫升的溶液樣本加入於</a:t>
            </a:r>
            <a:r>
              <a:rPr lang="en-US" altLang="zh-TW" sz="2400"/>
              <a:t>15</a:t>
            </a:r>
            <a:r>
              <a:rPr lang="zh-TW" altLang="en-US" sz="2400"/>
              <a:t>毫升離心管中並進行重金屬測試</a:t>
            </a:r>
            <a:endParaRPr lang="en-US" sz="2400"/>
          </a:p>
        </p:txBody>
      </p:sp>
      <p:pic>
        <p:nvPicPr>
          <p:cNvPr id="8" name="Picture 14">
            <a:extLst>
              <a:ext uri="{FF2B5EF4-FFF2-40B4-BE49-F238E27FC236}">
                <a16:creationId xmlns:a16="http://schemas.microsoft.com/office/drawing/2014/main" id="{63F62C78-9E39-437C-8E9B-ADCD20278E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019" y="2430971"/>
            <a:ext cx="2333832" cy="2865894"/>
          </a:xfrm>
          <a:prstGeom prst="rect">
            <a:avLst/>
          </a:prstGeom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5FA1C8FD-A915-4F0B-A546-9A2E3E9078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64533" y="2430971"/>
            <a:ext cx="2322107" cy="286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03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b="1"/>
              <a:t>Data Interpretation</a:t>
            </a:r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2860777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/>
              <a:t>Data Interpretation</a:t>
            </a:r>
            <a:endParaRPr lang="zh-TW" altLang="en-US"/>
          </a:p>
        </p:txBody>
      </p:sp>
      <p:sp>
        <p:nvSpPr>
          <p:cNvPr id="4" name="Rounded Rectangle 7"/>
          <p:cNvSpPr/>
          <p:nvPr/>
        </p:nvSpPr>
        <p:spPr>
          <a:xfrm>
            <a:off x="677334" y="1930400"/>
            <a:ext cx="9949778" cy="20282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TextBox 5"/>
          <p:cNvSpPr txBox="1"/>
          <p:nvPr/>
        </p:nvSpPr>
        <p:spPr>
          <a:xfrm>
            <a:off x="777695" y="1468735"/>
            <a:ext cx="985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latin typeface="Myriad Pro" panose="020B0503030403020204" charset="0"/>
              </a:rPr>
              <a:t>Hints:</a:t>
            </a:r>
            <a:endParaRPr lang="en-HK" sz="2400" b="1">
              <a:latin typeface="Myriad Pro" panose="020B050303040302020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7695" y="2085278"/>
            <a:ext cx="91140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How many gram of </a:t>
            </a:r>
            <a:r>
              <a:rPr lang="en-US" sz="2400" err="1">
                <a:latin typeface="Myriad Pro" panose="020B0503030403020204" charset="0"/>
              </a:rPr>
              <a:t>Redoxon</a:t>
            </a:r>
            <a:r>
              <a:rPr lang="en-US" sz="2400">
                <a:latin typeface="Myriad Pro" panose="020B0503030403020204" charset="0"/>
              </a:rPr>
              <a:t> tablet was used?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What was the dilution factor of the final testing solution?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How many mL of the final testing solution was used for the testing?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What is the weight of a </a:t>
            </a:r>
            <a:r>
              <a:rPr lang="en-US" sz="2400" err="1">
                <a:latin typeface="Myriad Pro" panose="020B0503030403020204" charset="0"/>
              </a:rPr>
              <a:t>Redoxon</a:t>
            </a:r>
            <a:r>
              <a:rPr lang="en-US" sz="2400">
                <a:latin typeface="Myriad Pro" panose="020B0503030403020204" charset="0"/>
              </a:rPr>
              <a:t> tablet?</a:t>
            </a:r>
            <a:endParaRPr lang="en-HK" sz="240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607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/>
              <a:t>Data Interpretation</a:t>
            </a:r>
            <a:endParaRPr lang="zh-TW" altLang="en-US"/>
          </a:p>
        </p:txBody>
      </p:sp>
      <p:sp>
        <p:nvSpPr>
          <p:cNvPr id="4" name="Rounded Rectangle 7"/>
          <p:cNvSpPr/>
          <p:nvPr/>
        </p:nvSpPr>
        <p:spPr>
          <a:xfrm>
            <a:off x="677334" y="1930400"/>
            <a:ext cx="9949778" cy="15780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TextBox 5"/>
          <p:cNvSpPr txBox="1"/>
          <p:nvPr/>
        </p:nvSpPr>
        <p:spPr>
          <a:xfrm>
            <a:off x="777695" y="1468735"/>
            <a:ext cx="985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latin typeface="Myriad Pro" panose="020B0503030403020204" charset="0"/>
              </a:rPr>
              <a:t>Hints:</a:t>
            </a:r>
            <a:endParaRPr lang="en-HK" sz="2400" b="1"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695" y="2085278"/>
            <a:ext cx="85629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What </a:t>
            </a:r>
            <a:r>
              <a:rPr lang="en-US" altLang="zh-TW" sz="2400">
                <a:latin typeface="Myriad Pro" panose="020B0503030403020204" charset="0"/>
              </a:rPr>
              <a:t>wa</a:t>
            </a:r>
            <a:r>
              <a:rPr lang="en-US" sz="2400">
                <a:latin typeface="Myriad Pro" panose="020B0503030403020204" charset="0"/>
              </a:rPr>
              <a:t>s the dilution factor of the final testing solution?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How many ml of the final testing solution was used for testing?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>
                <a:latin typeface="Myriad Pro" panose="020B0503030403020204" charset="0"/>
              </a:rPr>
              <a:t>What was the total volume of a can of coke?</a:t>
            </a:r>
            <a:endParaRPr lang="en-HK" sz="240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61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8628771" cy="4624655"/>
          </a:xfrm>
          <a:solidFill>
            <a:schemeClr val="accent5">
              <a:lumMod val="20000"/>
              <a:lumOff val="80000"/>
            </a:schemeClr>
          </a:solidFill>
        </p:spPr>
        <p:txBody>
          <a:bodyPr vert="horz" lIns="121917" tIns="60958" rIns="121917" bIns="60958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en-GB" altLang="zh-TW"/>
              <a:t>Objective </a:t>
            </a:r>
            <a:r>
              <a:rPr lang="zh-TW" altLang="en-US"/>
              <a:t>目的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zh-TW">
                <a:latin typeface="Myriad Pro"/>
                <a:ea typeface="Adobe 黑体 Std R"/>
              </a:rPr>
              <a:t>Determine metal contents in mineralized water or beverage sample using Inductively Coupled Plasma Mass Spectrometry (ICP-MS)</a:t>
            </a:r>
            <a:br>
              <a:rPr lang="en-GB" altLang="zh-TW"/>
            </a:br>
            <a:r>
              <a:rPr lang="zh-TW" altLang="en-US">
                <a:latin typeface="Myriad Pro"/>
              </a:rPr>
              <a:t>使用電感耦合電漿質譜儀 </a:t>
            </a:r>
            <a:r>
              <a:rPr lang="en-US" altLang="zh-TW">
                <a:latin typeface="Myriad Pro"/>
                <a:ea typeface="Adobe 黑体 Std R"/>
              </a:rPr>
              <a:t>(</a:t>
            </a:r>
            <a:r>
              <a:rPr lang="en-GB" altLang="zh-TW">
                <a:latin typeface="Myriad Pro"/>
                <a:ea typeface="Adobe 黑体 Std R"/>
              </a:rPr>
              <a:t>ICP-MS) </a:t>
            </a:r>
            <a:r>
              <a:rPr lang="zh-TW" altLang="en-US">
                <a:latin typeface="Myriad Pro"/>
              </a:rPr>
              <a:t>檢測礦泉水或飲料樣本中的金屬含量</a:t>
            </a:r>
          </a:p>
          <a:p>
            <a:pPr marL="989965" lvl="1" indent="-380365"/>
            <a:r>
              <a:rPr lang="en-GB" altLang="zh-TW"/>
              <a:t>Zinc content in a </a:t>
            </a:r>
            <a:r>
              <a:rPr lang="en-GB" altLang="zh-TW" err="1"/>
              <a:t>Redoxon</a:t>
            </a:r>
            <a:r>
              <a:rPr lang="en-GB" altLang="zh-TW"/>
              <a:t> tablet</a:t>
            </a:r>
          </a:p>
          <a:p>
            <a:pPr marL="0" indent="0">
              <a:buNone/>
            </a:pPr>
            <a:r>
              <a:rPr lang="en-GB" altLang="zh-TW">
                <a:latin typeface="Myriad Pro"/>
                <a:ea typeface="Adobe 黑体 Std R"/>
              </a:rPr>
              <a:t>        (</a:t>
            </a:r>
            <a:r>
              <a:rPr lang="zh-TW" altLang="en-US">
                <a:latin typeface="Myriad Pro"/>
              </a:rPr>
              <a:t>一粒 </a:t>
            </a:r>
            <a:r>
              <a:rPr lang="en-GB" altLang="zh-TW" err="1">
                <a:latin typeface="Myriad Pro"/>
                <a:ea typeface="Adobe 黑体 Std R"/>
              </a:rPr>
              <a:t>Redoxon</a:t>
            </a:r>
            <a:r>
              <a:rPr lang="en-GB" altLang="zh-TW">
                <a:latin typeface="Myriad Pro"/>
                <a:ea typeface="Adobe 黑体 Std R"/>
              </a:rPr>
              <a:t> tablet </a:t>
            </a:r>
            <a:r>
              <a:rPr lang="zh-TW" altLang="en-US">
                <a:latin typeface="Myriad Pro"/>
              </a:rPr>
              <a:t>的鋅含量)</a:t>
            </a:r>
          </a:p>
          <a:p>
            <a:pPr marL="456565" indent="-456565"/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72556" y="618472"/>
            <a:ext cx="11209843" cy="1312953"/>
          </a:xfrm>
        </p:spPr>
        <p:txBody>
          <a:bodyPr>
            <a:normAutofit fontScale="90000"/>
          </a:bodyPr>
          <a:lstStyle/>
          <a:p>
            <a:r>
              <a:rPr lang="en-GB" altLang="zh-TW"/>
              <a:t>Inductively Coupled Plasma Mass Spectrometry (</a:t>
            </a:r>
            <a:r>
              <a:rPr lang="en-GB" altLang="zh-TW" err="1"/>
              <a:t>ICP</a:t>
            </a:r>
            <a:r>
              <a:rPr lang="en-GB" altLang="zh-TW"/>
              <a:t>-MS)</a:t>
            </a:r>
            <a:br>
              <a:rPr lang="en-GB" altLang="zh-TW"/>
            </a:br>
            <a:r>
              <a:rPr lang="zh-TW" altLang="en-US"/>
              <a:t>電感耦合電漿質譜儀</a:t>
            </a:r>
            <a:br>
              <a:rPr lang="zh-TW" altLang="en-US"/>
            </a:br>
            <a:endParaRPr lang="zh-TW" altLang="en-US"/>
          </a:p>
        </p:txBody>
      </p:sp>
      <p:pic>
        <p:nvPicPr>
          <p:cNvPr id="5" name="Picture 2" descr="https://isolution.pro/assets/images/0ah8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761" y="1649126"/>
            <a:ext cx="2845520" cy="1895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445" y="3620291"/>
            <a:ext cx="2912508" cy="1932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3235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b="1"/>
              <a:t>Experimental Results</a:t>
            </a:r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19317098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IR Spectrum</a:t>
            </a:r>
            <a:br>
              <a:rPr lang="en-GB" altLang="zh-TW"/>
            </a:br>
            <a:r>
              <a:rPr lang="zh-TW" altLang="en-US"/>
              <a:t>紅外光譜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179" y="1653702"/>
            <a:ext cx="6856009" cy="446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0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A:</a:t>
            </a:r>
            <a:br>
              <a:rPr lang="en-GB" altLang="zh-TW"/>
            </a:br>
            <a:r>
              <a:rPr lang="zh-TW" altLang="en-US"/>
              <a:t>樣本</a:t>
            </a:r>
            <a:r>
              <a:rPr lang="en-GB" altLang="zh-TW"/>
              <a:t>A</a:t>
            </a:r>
            <a:r>
              <a:rPr lang="zh-TW" altLang="en-GB"/>
              <a:t>：</a:t>
            </a:r>
            <a:endParaRPr lang="zh-TW" altLang="en-US"/>
          </a:p>
        </p:txBody>
      </p:sp>
      <p:sp>
        <p:nvSpPr>
          <p:cNvPr id="6" name="Rounded Rectangle 5"/>
          <p:cNvSpPr/>
          <p:nvPr/>
        </p:nvSpPr>
        <p:spPr>
          <a:xfrm>
            <a:off x="8222924" y="880946"/>
            <a:ext cx="3969076" cy="49622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5" y="1845638"/>
            <a:ext cx="8168399" cy="4224304"/>
          </a:xfrm>
          <a:prstGeom prst="rect">
            <a:avLst/>
          </a:prstGeom>
        </p:spPr>
      </p:pic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8700677" y="1270000"/>
          <a:ext cx="3062287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3" imgW="3062630" imgH="1484986" progId="ChemDrawJS">
                  <p:embed/>
                </p:oleObj>
              </mc:Choice>
              <mc:Fallback>
                <p:oleObj name="PerkinElmer.ChemDrawJS.OleClipboard.DataObject.OleDataObject" r:id="rId3" imgW="3062630" imgH="1484986" progId="ChemDrawJS">
                  <p:embed/>
                  <p:pic>
                    <p:nvPicPr>
                      <p:cNvPr id="8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00677" y="1270000"/>
                        <a:ext cx="3062287" cy="14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511" y="2882473"/>
            <a:ext cx="2720618" cy="12935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le 9"/>
          <p:cNvSpPr/>
          <p:nvPr/>
        </p:nvSpPr>
        <p:spPr>
          <a:xfrm>
            <a:off x="8468250" y="1095647"/>
            <a:ext cx="3463555" cy="172274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1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17845" y="3180867"/>
            <a:ext cx="2072005" cy="155384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296829" y="1564721"/>
            <a:ext cx="1316981" cy="4549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ounded Rectangle 12"/>
          <p:cNvSpPr/>
          <p:nvPr/>
        </p:nvSpPr>
        <p:spPr>
          <a:xfrm>
            <a:off x="1061850" y="1839873"/>
            <a:ext cx="1316981" cy="4549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14" name="Object 15"/>
          <p:cNvGraphicFramePr>
            <a:graphicFrameLocks noChangeAspect="1"/>
          </p:cNvGraphicFramePr>
          <p:nvPr/>
        </p:nvGraphicFramePr>
        <p:xfrm>
          <a:off x="9083529" y="4304449"/>
          <a:ext cx="2057393" cy="122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7" imgW="1186891" imgH="706526" progId="ChemDrawJS">
                  <p:embed/>
                </p:oleObj>
              </mc:Choice>
              <mc:Fallback>
                <p:oleObj name="PerkinElmer.ChemDrawJS.OleClipboard.DataObject.OleDataObject" r:id="rId7" imgW="1186891" imgH="706526" progId="ChemDrawJS">
                  <p:embed/>
                  <p:pic>
                    <p:nvPicPr>
                      <p:cNvPr id="14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83529" y="4304449"/>
                        <a:ext cx="2057393" cy="1223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3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B:</a:t>
            </a:r>
            <a:br>
              <a:rPr lang="en-GB" altLang="zh-TW"/>
            </a:br>
            <a:r>
              <a:rPr lang="zh-TW" altLang="en-US"/>
              <a:t>樣本</a:t>
            </a:r>
            <a:r>
              <a:rPr lang="en-GB" altLang="zh-TW"/>
              <a:t>B</a:t>
            </a:r>
            <a:r>
              <a:rPr lang="zh-TW" altLang="en-GB"/>
              <a:t>：</a:t>
            </a:r>
            <a:endParaRPr lang="zh-TW" altLang="en-US"/>
          </a:p>
        </p:txBody>
      </p:sp>
      <p:sp>
        <p:nvSpPr>
          <p:cNvPr id="4" name="Rounded Rectangle 5"/>
          <p:cNvSpPr/>
          <p:nvPr/>
        </p:nvSpPr>
        <p:spPr>
          <a:xfrm>
            <a:off x="8222924" y="880946"/>
            <a:ext cx="3969076" cy="49622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8700677" y="1270000"/>
          <a:ext cx="3062287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2" imgW="3062630" imgH="1484986" progId="ChemDrawJS">
                  <p:embed/>
                </p:oleObj>
              </mc:Choice>
              <mc:Fallback>
                <p:oleObj name="PerkinElmer.ChemDrawJS.OleClipboard.DataObject.OleDataObject" r:id="rId2" imgW="3062630" imgH="1484986" progId="ChemDrawJS">
                  <p:embed/>
                  <p:pic>
                    <p:nvPicPr>
                      <p:cNvPr id="5" name="Object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00677" y="1270000"/>
                        <a:ext cx="3062287" cy="14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511" y="2882473"/>
            <a:ext cx="2720618" cy="1293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0400"/>
            <a:ext cx="8170031" cy="4230625"/>
          </a:xfrm>
          <a:prstGeom prst="rect">
            <a:avLst/>
          </a:prstGeom>
        </p:spPr>
      </p:pic>
      <p:sp>
        <p:nvSpPr>
          <p:cNvPr id="8" name="Rounded Rectangle 9"/>
          <p:cNvSpPr/>
          <p:nvPr/>
        </p:nvSpPr>
        <p:spPr>
          <a:xfrm>
            <a:off x="8468250" y="2776587"/>
            <a:ext cx="3463555" cy="15723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9" name="Picture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61974" y="3264662"/>
            <a:ext cx="2082800" cy="1562100"/>
          </a:xfrm>
          <a:prstGeom prst="rect">
            <a:avLst/>
          </a:prstGeom>
        </p:spPr>
      </p:pic>
      <p:sp>
        <p:nvSpPr>
          <p:cNvPr id="10" name="Rounded Rectangle 11"/>
          <p:cNvSpPr/>
          <p:nvPr/>
        </p:nvSpPr>
        <p:spPr>
          <a:xfrm>
            <a:off x="5261758" y="1603560"/>
            <a:ext cx="1316981" cy="4549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11" name="Object 14"/>
          <p:cNvGraphicFramePr>
            <a:graphicFrameLocks noChangeAspect="1"/>
          </p:cNvGraphicFramePr>
          <p:nvPr/>
        </p:nvGraphicFramePr>
        <p:xfrm>
          <a:off x="9083529" y="4304449"/>
          <a:ext cx="2057393" cy="122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7" imgW="1186891" imgH="706526" progId="ChemDrawJS">
                  <p:embed/>
                </p:oleObj>
              </mc:Choice>
              <mc:Fallback>
                <p:oleObj name="PerkinElmer.ChemDrawJS.OleClipboard.DataObject.OleDataObject" r:id="rId7" imgW="1186891" imgH="706526" progId="ChemDrawJS">
                  <p:embed/>
                  <p:pic>
                    <p:nvPicPr>
                      <p:cNvPr id="11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83529" y="4304449"/>
                        <a:ext cx="2057393" cy="1223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36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Sample C:</a:t>
            </a:r>
            <a:br>
              <a:rPr lang="en-GB" altLang="zh-TW"/>
            </a:br>
            <a:r>
              <a:rPr lang="zh-TW" altLang="en-US"/>
              <a:t>樣本</a:t>
            </a:r>
            <a:r>
              <a:rPr lang="en-GB" altLang="zh-TW"/>
              <a:t>C</a:t>
            </a:r>
            <a:r>
              <a:rPr lang="zh-TW" altLang="en-GB"/>
              <a:t>：</a:t>
            </a:r>
            <a:endParaRPr lang="zh-TW" altLang="en-US"/>
          </a:p>
        </p:txBody>
      </p:sp>
      <p:pic>
        <p:nvPicPr>
          <p:cNvPr id="5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1746"/>
            <a:ext cx="9190593" cy="381132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222924" y="880946"/>
            <a:ext cx="3969076" cy="49622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8700677" y="1270000"/>
          <a:ext cx="3062287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3" imgW="3062630" imgH="1484986" progId="ChemDrawJS">
                  <p:embed/>
                </p:oleObj>
              </mc:Choice>
              <mc:Fallback>
                <p:oleObj name="PerkinElmer.ChemDrawJS.OleClipboard.DataObject.OleDataObject" r:id="rId3" imgW="3062630" imgH="1484986" progId="ChemDrawJS">
                  <p:embed/>
                  <p:pic>
                    <p:nvPicPr>
                      <p:cNvPr id="7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00677" y="1270000"/>
                        <a:ext cx="3062287" cy="14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1511" y="2882473"/>
            <a:ext cx="2720618" cy="12935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ounded Rectangle 9"/>
          <p:cNvSpPr/>
          <p:nvPr/>
        </p:nvSpPr>
        <p:spPr>
          <a:xfrm>
            <a:off x="8924752" y="4248652"/>
            <a:ext cx="2496544" cy="13790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ounded Rectangle 11"/>
          <p:cNvSpPr/>
          <p:nvPr/>
        </p:nvSpPr>
        <p:spPr>
          <a:xfrm>
            <a:off x="5221517" y="1832475"/>
            <a:ext cx="1316981" cy="4549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11" name="Object 14"/>
          <p:cNvGraphicFramePr>
            <a:graphicFrameLocks noChangeAspect="1"/>
          </p:cNvGraphicFramePr>
          <p:nvPr/>
        </p:nvGraphicFramePr>
        <p:xfrm>
          <a:off x="9083529" y="4304449"/>
          <a:ext cx="2057393" cy="122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6" imgW="1186891" imgH="706526" progId="ChemDrawJS">
                  <p:embed/>
                </p:oleObj>
              </mc:Choice>
              <mc:Fallback>
                <p:oleObj name="PerkinElmer.ChemDrawJS.OleClipboard.DataObject.OleDataObject" r:id="rId6" imgW="1186891" imgH="706526" progId="ChemDrawJS">
                  <p:embed/>
                  <p:pic>
                    <p:nvPicPr>
                      <p:cNvPr id="11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83529" y="4304449"/>
                        <a:ext cx="2057393" cy="12239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6"/>
          <p:cNvSpPr/>
          <p:nvPr/>
        </p:nvSpPr>
        <p:spPr>
          <a:xfrm>
            <a:off x="973954" y="1812891"/>
            <a:ext cx="2990902" cy="4549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3" name="Content Placeholder 19">
            <a:extLst>
              <a:ext uri="{FF2B5EF4-FFF2-40B4-BE49-F238E27FC236}">
                <a16:creationId xmlns:a16="http://schemas.microsoft.com/office/drawing/2014/main" id="{BC8E6809-84AF-4186-88F5-39EE26DCDE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5809" y="3481808"/>
            <a:ext cx="1613379" cy="183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2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Results</a:t>
            </a:r>
            <a:br>
              <a:rPr lang="en-GB" altLang="zh-TW"/>
            </a:br>
            <a:r>
              <a:rPr lang="zh-TW" altLang="en-US"/>
              <a:t>實驗結果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362994" y="2588353"/>
          <a:ext cx="9804287" cy="1280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47334">
                  <a:extLst>
                    <a:ext uri="{9D8B030D-6E8A-4147-A177-3AD203B41FA5}">
                      <a16:colId xmlns:a16="http://schemas.microsoft.com/office/drawing/2014/main" val="1716569874"/>
                    </a:ext>
                  </a:extLst>
                </a:gridCol>
                <a:gridCol w="826684">
                  <a:extLst>
                    <a:ext uri="{9D8B030D-6E8A-4147-A177-3AD203B41FA5}">
                      <a16:colId xmlns:a16="http://schemas.microsoft.com/office/drawing/2014/main" val="232784706"/>
                    </a:ext>
                  </a:extLst>
                </a:gridCol>
                <a:gridCol w="877557">
                  <a:extLst>
                    <a:ext uri="{9D8B030D-6E8A-4147-A177-3AD203B41FA5}">
                      <a16:colId xmlns:a16="http://schemas.microsoft.com/office/drawing/2014/main" val="264819688"/>
                    </a:ext>
                  </a:extLst>
                </a:gridCol>
                <a:gridCol w="797236">
                  <a:extLst>
                    <a:ext uri="{9D8B030D-6E8A-4147-A177-3AD203B41FA5}">
                      <a16:colId xmlns:a16="http://schemas.microsoft.com/office/drawing/2014/main" val="2380332425"/>
                    </a:ext>
                  </a:extLst>
                </a:gridCol>
                <a:gridCol w="780585">
                  <a:extLst>
                    <a:ext uri="{9D8B030D-6E8A-4147-A177-3AD203B41FA5}">
                      <a16:colId xmlns:a16="http://schemas.microsoft.com/office/drawing/2014/main" val="663887098"/>
                    </a:ext>
                  </a:extLst>
                </a:gridCol>
                <a:gridCol w="814039">
                  <a:extLst>
                    <a:ext uri="{9D8B030D-6E8A-4147-A177-3AD203B41FA5}">
                      <a16:colId xmlns:a16="http://schemas.microsoft.com/office/drawing/2014/main" val="1414228937"/>
                    </a:ext>
                  </a:extLst>
                </a:gridCol>
                <a:gridCol w="758283">
                  <a:extLst>
                    <a:ext uri="{9D8B030D-6E8A-4147-A177-3AD203B41FA5}">
                      <a16:colId xmlns:a16="http://schemas.microsoft.com/office/drawing/2014/main" val="2053230775"/>
                    </a:ext>
                  </a:extLst>
                </a:gridCol>
                <a:gridCol w="747132">
                  <a:extLst>
                    <a:ext uri="{9D8B030D-6E8A-4147-A177-3AD203B41FA5}">
                      <a16:colId xmlns:a16="http://schemas.microsoft.com/office/drawing/2014/main" val="1616784981"/>
                    </a:ext>
                  </a:extLst>
                </a:gridCol>
                <a:gridCol w="836341">
                  <a:extLst>
                    <a:ext uri="{9D8B030D-6E8A-4147-A177-3AD203B41FA5}">
                      <a16:colId xmlns:a16="http://schemas.microsoft.com/office/drawing/2014/main" val="3984790999"/>
                    </a:ext>
                  </a:extLst>
                </a:gridCol>
                <a:gridCol w="724829">
                  <a:extLst>
                    <a:ext uri="{9D8B030D-6E8A-4147-A177-3AD203B41FA5}">
                      <a16:colId xmlns:a16="http://schemas.microsoft.com/office/drawing/2014/main" val="1258347373"/>
                    </a:ext>
                  </a:extLst>
                </a:gridCol>
                <a:gridCol w="791737">
                  <a:extLst>
                    <a:ext uri="{9D8B030D-6E8A-4147-A177-3AD203B41FA5}">
                      <a16:colId xmlns:a16="http://schemas.microsoft.com/office/drawing/2014/main" val="2691177906"/>
                    </a:ext>
                  </a:extLst>
                </a:gridCol>
                <a:gridCol w="702530">
                  <a:extLst>
                    <a:ext uri="{9D8B030D-6E8A-4147-A177-3AD203B41FA5}">
                      <a16:colId xmlns:a16="http://schemas.microsoft.com/office/drawing/2014/main" val="1298361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Group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</a:t>
                      </a:r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20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Result (mg/L)</a:t>
                      </a:r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903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3344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Worksheet Answer</a:t>
            </a:r>
            <a:br>
              <a:rPr lang="en-GB" altLang="zh-TW"/>
            </a:br>
            <a:r>
              <a:rPr lang="zh-TW" altLang="en-US"/>
              <a:t>工作紙答案</a:t>
            </a:r>
          </a:p>
        </p:txBody>
      </p:sp>
      <p:pic>
        <p:nvPicPr>
          <p:cNvPr id="5" name="Picture 4" descr="CHEM 334 Quantitative Analysis Laborato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80" y="3560348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7"/>
          <p:cNvSpPr/>
          <p:nvPr/>
        </p:nvSpPr>
        <p:spPr>
          <a:xfrm>
            <a:off x="1542001" y="3883615"/>
            <a:ext cx="4861932" cy="92544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7" name="Picture 2" descr="Volumetric Flask, 10ml - Class A, ASTM - Polypropylene Stopper - Blue —  Eisco La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50" y="1719853"/>
            <a:ext cx="2152728" cy="21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5"/>
          <p:cNvSpPr/>
          <p:nvPr/>
        </p:nvSpPr>
        <p:spPr>
          <a:xfrm>
            <a:off x="1655955" y="2316935"/>
            <a:ext cx="4390369" cy="64633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2"/>
          <p:cNvSpPr txBox="1"/>
          <p:nvPr/>
        </p:nvSpPr>
        <p:spPr>
          <a:xfrm>
            <a:off x="1655955" y="2316935"/>
            <a:ext cx="3584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From the measurement:</a:t>
            </a:r>
          </a:p>
          <a:p>
            <a:r>
              <a:rPr lang="en-HK"/>
              <a:t>Its concentration was: X mg/L (ppm)</a:t>
            </a:r>
          </a:p>
        </p:txBody>
      </p:sp>
      <p:sp>
        <p:nvSpPr>
          <p:cNvPr id="10" name="Down Arrow 6"/>
          <p:cNvSpPr/>
          <p:nvPr/>
        </p:nvSpPr>
        <p:spPr>
          <a:xfrm>
            <a:off x="3614311" y="3047172"/>
            <a:ext cx="390293" cy="685851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TextBox 24"/>
          <p:cNvSpPr txBox="1"/>
          <p:nvPr/>
        </p:nvSpPr>
        <p:spPr>
          <a:xfrm>
            <a:off x="1655955" y="4023173"/>
            <a:ext cx="40634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The 1 ml solution added:</a:t>
            </a:r>
          </a:p>
          <a:p>
            <a:r>
              <a:rPr lang="en-HK"/>
              <a:t>Its concentration of was: 10X mg/L (ppm)</a:t>
            </a:r>
          </a:p>
        </p:txBody>
      </p:sp>
      <p:sp>
        <p:nvSpPr>
          <p:cNvPr id="12" name="Down Arrow 27"/>
          <p:cNvSpPr/>
          <p:nvPr/>
        </p:nvSpPr>
        <p:spPr>
          <a:xfrm>
            <a:off x="3655992" y="4870036"/>
            <a:ext cx="390293" cy="519302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ounded Rectangle 28"/>
          <p:cNvSpPr/>
          <p:nvPr/>
        </p:nvSpPr>
        <p:spPr>
          <a:xfrm>
            <a:off x="1655955" y="5439277"/>
            <a:ext cx="4402307" cy="80142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29"/>
          <p:cNvSpPr txBox="1"/>
          <p:nvPr/>
        </p:nvSpPr>
        <p:spPr>
          <a:xfrm>
            <a:off x="1769909" y="5544426"/>
            <a:ext cx="3571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dirty="0"/>
              <a:t>In the 100 ml solution:</a:t>
            </a:r>
          </a:p>
          <a:p>
            <a:r>
              <a:rPr lang="en-HK" dirty="0"/>
              <a:t>The </a:t>
            </a:r>
            <a:r>
              <a:rPr lang="en-US" dirty="0"/>
              <a:t>amount of zinc</a:t>
            </a:r>
            <a:r>
              <a:rPr lang="en-HK"/>
              <a:t> was: </a:t>
            </a:r>
            <a:r>
              <a:rPr lang="en-HK" dirty="0">
                <a:solidFill>
                  <a:srgbClr val="FF0000"/>
                </a:solidFill>
              </a:rPr>
              <a:t>?????????</a:t>
            </a:r>
          </a:p>
        </p:txBody>
      </p:sp>
      <p:pic>
        <p:nvPicPr>
          <p:cNvPr id="15" name="Picture 30">
            <a:extLst>
              <a:ext uri="{FF2B5EF4-FFF2-40B4-BE49-F238E27FC236}">
                <a16:creationId xmlns:a16="http://schemas.microsoft.com/office/drawing/2014/main" id="{038C7C25-BCE8-461E-B7D4-CFDEDDD445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0" t="7529" r="5716" b="9703"/>
          <a:stretch/>
        </p:blipFill>
        <p:spPr>
          <a:xfrm>
            <a:off x="6941633" y="4844947"/>
            <a:ext cx="1572322" cy="1351215"/>
          </a:xfrm>
          <a:prstGeom prst="rect">
            <a:avLst/>
          </a:prstGeom>
        </p:spPr>
      </p:pic>
      <p:cxnSp>
        <p:nvCxnSpPr>
          <p:cNvPr id="16" name="Straight Arrow Connector 26"/>
          <p:cNvCxnSpPr/>
          <p:nvPr/>
        </p:nvCxnSpPr>
        <p:spPr>
          <a:xfrm flipV="1">
            <a:off x="4945565" y="5216252"/>
            <a:ext cx="2261272" cy="6513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31"/>
          <p:cNvSpPr/>
          <p:nvPr/>
        </p:nvSpPr>
        <p:spPr>
          <a:xfrm>
            <a:off x="6941633" y="4809062"/>
            <a:ext cx="1572322" cy="142618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8" name="Straight Arrow Connector 34"/>
          <p:cNvCxnSpPr/>
          <p:nvPr/>
        </p:nvCxnSpPr>
        <p:spPr>
          <a:xfrm flipV="1">
            <a:off x="7438554" y="4023173"/>
            <a:ext cx="930435" cy="7468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36"/>
          <p:cNvSpPr/>
          <p:nvPr/>
        </p:nvSpPr>
        <p:spPr>
          <a:xfrm>
            <a:off x="7438554" y="3449788"/>
            <a:ext cx="4402307" cy="57338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TextBox 37"/>
          <p:cNvSpPr txBox="1"/>
          <p:nvPr/>
        </p:nvSpPr>
        <p:spPr>
          <a:xfrm>
            <a:off x="7552508" y="3554937"/>
            <a:ext cx="3789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The zinc content of a tablet: </a:t>
            </a:r>
            <a:r>
              <a:rPr lang="en-HK">
                <a:solidFill>
                  <a:srgbClr val="FF0000"/>
                </a:solidFill>
              </a:rPr>
              <a:t>??</a:t>
            </a:r>
            <a:r>
              <a:rPr lang="en-HK"/>
              <a:t> mg</a:t>
            </a:r>
          </a:p>
        </p:txBody>
      </p:sp>
      <p:pic>
        <p:nvPicPr>
          <p:cNvPr id="21" name="Content Placeholder 19">
            <a:extLst>
              <a:ext uri="{FF2B5EF4-FFF2-40B4-BE49-F238E27FC236}">
                <a16:creationId xmlns:a16="http://schemas.microsoft.com/office/drawing/2014/main" id="{BC8E6809-84AF-4186-88F5-39EE26DCDE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1301" y="1237658"/>
            <a:ext cx="1760895" cy="200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1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/>
      <p:bldP spid="17" grpId="0" animBg="1"/>
      <p:bldP spid="19" grpId="0" animBg="1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Results</a:t>
            </a:r>
            <a:br>
              <a:rPr lang="en-GB" altLang="zh-TW"/>
            </a:br>
            <a:r>
              <a:rPr lang="zh-TW" altLang="en-US"/>
              <a:t>實驗結果</a:t>
            </a:r>
          </a:p>
        </p:txBody>
      </p:sp>
      <p:sp>
        <p:nvSpPr>
          <p:cNvPr id="4" name="Rounded Rectangle 22"/>
          <p:cNvSpPr/>
          <p:nvPr/>
        </p:nvSpPr>
        <p:spPr>
          <a:xfrm>
            <a:off x="317486" y="5246020"/>
            <a:ext cx="10918390" cy="6771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38C7C25-BCE8-461E-B7D4-CFDEDDD445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0" t="7529" r="5716" b="9703"/>
          <a:stretch/>
        </p:blipFill>
        <p:spPr>
          <a:xfrm>
            <a:off x="544695" y="1817385"/>
            <a:ext cx="1572322" cy="1351215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371F7F05-F986-4594-9B0D-4D1E07831C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1064621" y="3546888"/>
            <a:ext cx="1849757" cy="1317288"/>
          </a:xfrm>
          <a:prstGeom prst="rect">
            <a:avLst/>
          </a:prstGeom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C8DFEB8C-2D97-42A5-8B45-09E0354F8D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93" t="9433" r="8261" b="9823"/>
          <a:stretch/>
        </p:blipFill>
        <p:spPr>
          <a:xfrm>
            <a:off x="2266397" y="1817385"/>
            <a:ext cx="1271732" cy="1351215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991FC8FB-04A4-4D72-B21D-12D0DF78C9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0663" y="2040434"/>
            <a:ext cx="1850674" cy="2638923"/>
          </a:xfrm>
          <a:prstGeom prst="rect">
            <a:avLst/>
          </a:prstGeom>
        </p:spPr>
      </p:pic>
      <p:sp>
        <p:nvSpPr>
          <p:cNvPr id="9" name="Notched Right Arrow 14"/>
          <p:cNvSpPr/>
          <p:nvPr/>
        </p:nvSpPr>
        <p:spPr>
          <a:xfrm>
            <a:off x="3214094" y="3280653"/>
            <a:ext cx="1795549" cy="52971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Notched Right Arrow 15"/>
          <p:cNvSpPr/>
          <p:nvPr/>
        </p:nvSpPr>
        <p:spPr>
          <a:xfrm>
            <a:off x="7182357" y="3280653"/>
            <a:ext cx="1795549" cy="52971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11" name="Picture 16">
            <a:extLst>
              <a:ext uri="{FF2B5EF4-FFF2-40B4-BE49-F238E27FC236}">
                <a16:creationId xmlns:a16="http://schemas.microsoft.com/office/drawing/2014/main" id="{6CEDA85A-BCB2-4983-8B05-841C33EF299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8926" y="2196842"/>
            <a:ext cx="1747406" cy="23261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7"/>
              <p:cNvSpPr txBox="1"/>
              <p:nvPr/>
            </p:nvSpPr>
            <p:spPr>
              <a:xfrm>
                <a:off x="317486" y="5246020"/>
                <a:ext cx="402546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>
                    <a:solidFill>
                      <a:srgbClr val="FF0000"/>
                    </a:solidFill>
                  </a:rPr>
                  <a:t>Let the zinc in ¼ tablet be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HK" sz="2000" b="1">
                    <a:solidFill>
                      <a:srgbClr val="FF0000"/>
                    </a:solidFill>
                  </a:rPr>
                  <a:t> mg</a:t>
                </a:r>
              </a:p>
            </p:txBody>
          </p:sp>
        </mc:Choice>
        <mc:Fallback xmlns="">
          <p:sp>
            <p:nvSpPr>
              <p:cNvPr id="12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486" y="5246020"/>
                <a:ext cx="4025461" cy="400110"/>
              </a:xfrm>
              <a:prstGeom prst="rect">
                <a:avLst/>
              </a:prstGeom>
              <a:blipFill>
                <a:blip r:embed="rId8"/>
                <a:stretch>
                  <a:fillRect l="-1515" t="-9231" b="-27692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8"/>
              <p:cNvSpPr txBox="1"/>
              <p:nvPr/>
            </p:nvSpPr>
            <p:spPr>
              <a:xfrm>
                <a:off x="4610632" y="5276798"/>
                <a:ext cx="292201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The conc. of it </a:t>
                </a:r>
              </a:p>
              <a:p>
                <a:r>
                  <a:rPr lang="en-US"/>
                  <a:t>=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mg/100ml = </a:t>
                </a:r>
                <a14:m>
                  <m:oMath xmlns:m="http://schemas.openxmlformats.org/officeDocument/2006/math">
                    <m:r>
                      <a:rPr lang="en-US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mg/L </a:t>
                </a:r>
                <a:endParaRPr lang="en-HK"/>
              </a:p>
            </p:txBody>
          </p:sp>
        </mc:Choice>
        <mc:Fallback xmlns="">
          <p:sp>
            <p:nvSpPr>
              <p:cNvPr id="13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632" y="5276798"/>
                <a:ext cx="2922018" cy="646331"/>
              </a:xfrm>
              <a:prstGeom prst="rect">
                <a:avLst/>
              </a:prstGeom>
              <a:blipFill>
                <a:blip r:embed="rId9"/>
                <a:stretch>
                  <a:fillRect l="-1667" t="-5660" b="-14151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ircular Arrow 19"/>
          <p:cNvSpPr/>
          <p:nvPr/>
        </p:nvSpPr>
        <p:spPr>
          <a:xfrm>
            <a:off x="6666151" y="858372"/>
            <a:ext cx="2827961" cy="2233823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7725707" y="1307241"/>
            <a:ext cx="708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1 ml</a:t>
            </a:r>
            <a:endParaRPr lang="en-HK" sz="2000" b="1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21"/>
              <p:cNvSpPr txBox="1"/>
              <p:nvPr/>
            </p:nvSpPr>
            <p:spPr>
              <a:xfrm>
                <a:off x="8603512" y="5246020"/>
                <a:ext cx="185441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The conc. of it </a:t>
                </a:r>
              </a:p>
              <a:p>
                <a:r>
                  <a:rPr lang="en-US"/>
                  <a:t>=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/>
                  <a:t>mg/L (ppm) </a:t>
                </a:r>
                <a:endParaRPr lang="en-HK"/>
              </a:p>
            </p:txBody>
          </p:sp>
        </mc:Choice>
        <mc:Fallback xmlns="">
          <p:sp>
            <p:nvSpPr>
              <p:cNvPr id="16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512" y="5246020"/>
                <a:ext cx="1854418" cy="646331"/>
              </a:xfrm>
              <a:prstGeom prst="rect">
                <a:avLst/>
              </a:prstGeom>
              <a:blipFill>
                <a:blip r:embed="rId10"/>
                <a:stretch>
                  <a:fillRect l="-2623" t="-5660" b="-14151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60237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Results</a:t>
            </a:r>
            <a:br>
              <a:rPr lang="en-GB" altLang="zh-TW"/>
            </a:br>
            <a:r>
              <a:rPr lang="zh-TW" altLang="en-US"/>
              <a:t>實驗結果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38C7C25-BCE8-461E-B7D4-CFDEDDD445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0" t="7529" r="5716" b="9703"/>
          <a:stretch/>
        </p:blipFill>
        <p:spPr>
          <a:xfrm>
            <a:off x="613056" y="1600041"/>
            <a:ext cx="1572322" cy="13512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13056" y="3113723"/>
                <a:ext cx="710123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How many grams of Zinc was in 1 tablet?</a:t>
                </a:r>
              </a:p>
              <a:p>
                <a:r>
                  <a:rPr lang="en-US"/>
                  <a:t>=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HK" b="1">
                    <a:solidFill>
                      <a:srgbClr val="FF0000"/>
                    </a:solidFill>
                  </a:rPr>
                  <a:t> mg</a:t>
                </a:r>
                <a:r>
                  <a:rPr lang="en-HK"/>
                  <a:t> / the weight of the ¼ tablet x 4.5g (the weight of the whole tablet)</a:t>
                </a:r>
                <a:endParaRPr lang="en-HK" b="1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056" y="3113723"/>
                <a:ext cx="7101239" cy="646331"/>
              </a:xfrm>
              <a:prstGeom prst="rect">
                <a:avLst/>
              </a:prstGeom>
              <a:blipFill>
                <a:blip r:embed="rId3"/>
                <a:stretch>
                  <a:fillRect l="-773" t="-5660" r="-86" b="-14151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1841284"/>
              </p:ext>
            </p:extLst>
          </p:nvPr>
        </p:nvGraphicFramePr>
        <p:xfrm>
          <a:off x="432269" y="4168922"/>
          <a:ext cx="9804287" cy="2011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47334">
                  <a:extLst>
                    <a:ext uri="{9D8B030D-6E8A-4147-A177-3AD203B41FA5}">
                      <a16:colId xmlns:a16="http://schemas.microsoft.com/office/drawing/2014/main" val="1716569874"/>
                    </a:ext>
                  </a:extLst>
                </a:gridCol>
                <a:gridCol w="826684">
                  <a:extLst>
                    <a:ext uri="{9D8B030D-6E8A-4147-A177-3AD203B41FA5}">
                      <a16:colId xmlns:a16="http://schemas.microsoft.com/office/drawing/2014/main" val="232784706"/>
                    </a:ext>
                  </a:extLst>
                </a:gridCol>
                <a:gridCol w="877557">
                  <a:extLst>
                    <a:ext uri="{9D8B030D-6E8A-4147-A177-3AD203B41FA5}">
                      <a16:colId xmlns:a16="http://schemas.microsoft.com/office/drawing/2014/main" val="264819688"/>
                    </a:ext>
                  </a:extLst>
                </a:gridCol>
                <a:gridCol w="797236">
                  <a:extLst>
                    <a:ext uri="{9D8B030D-6E8A-4147-A177-3AD203B41FA5}">
                      <a16:colId xmlns:a16="http://schemas.microsoft.com/office/drawing/2014/main" val="2380332425"/>
                    </a:ext>
                  </a:extLst>
                </a:gridCol>
                <a:gridCol w="780585">
                  <a:extLst>
                    <a:ext uri="{9D8B030D-6E8A-4147-A177-3AD203B41FA5}">
                      <a16:colId xmlns:a16="http://schemas.microsoft.com/office/drawing/2014/main" val="663887098"/>
                    </a:ext>
                  </a:extLst>
                </a:gridCol>
                <a:gridCol w="814039">
                  <a:extLst>
                    <a:ext uri="{9D8B030D-6E8A-4147-A177-3AD203B41FA5}">
                      <a16:colId xmlns:a16="http://schemas.microsoft.com/office/drawing/2014/main" val="1414228937"/>
                    </a:ext>
                  </a:extLst>
                </a:gridCol>
                <a:gridCol w="758283">
                  <a:extLst>
                    <a:ext uri="{9D8B030D-6E8A-4147-A177-3AD203B41FA5}">
                      <a16:colId xmlns:a16="http://schemas.microsoft.com/office/drawing/2014/main" val="2053230775"/>
                    </a:ext>
                  </a:extLst>
                </a:gridCol>
                <a:gridCol w="747132">
                  <a:extLst>
                    <a:ext uri="{9D8B030D-6E8A-4147-A177-3AD203B41FA5}">
                      <a16:colId xmlns:a16="http://schemas.microsoft.com/office/drawing/2014/main" val="1616784981"/>
                    </a:ext>
                  </a:extLst>
                </a:gridCol>
                <a:gridCol w="836341">
                  <a:extLst>
                    <a:ext uri="{9D8B030D-6E8A-4147-A177-3AD203B41FA5}">
                      <a16:colId xmlns:a16="http://schemas.microsoft.com/office/drawing/2014/main" val="3984790999"/>
                    </a:ext>
                  </a:extLst>
                </a:gridCol>
                <a:gridCol w="724829">
                  <a:extLst>
                    <a:ext uri="{9D8B030D-6E8A-4147-A177-3AD203B41FA5}">
                      <a16:colId xmlns:a16="http://schemas.microsoft.com/office/drawing/2014/main" val="1258347373"/>
                    </a:ext>
                  </a:extLst>
                </a:gridCol>
                <a:gridCol w="791737">
                  <a:extLst>
                    <a:ext uri="{9D8B030D-6E8A-4147-A177-3AD203B41FA5}">
                      <a16:colId xmlns:a16="http://schemas.microsoft.com/office/drawing/2014/main" val="2691177906"/>
                    </a:ext>
                  </a:extLst>
                </a:gridCol>
                <a:gridCol w="702530">
                  <a:extLst>
                    <a:ext uri="{9D8B030D-6E8A-4147-A177-3AD203B41FA5}">
                      <a16:colId xmlns:a16="http://schemas.microsoft.com/office/drawing/2014/main" val="1298361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Group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</a:t>
                      </a:r>
                      <a:endParaRPr lang="en-H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</a:t>
                      </a:r>
                      <a:endParaRPr lang="en-H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20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Result (mg</a:t>
                      </a:r>
                      <a:r>
                        <a:rPr lang="en-US" baseline="0"/>
                        <a:t> in 1 tablet</a:t>
                      </a:r>
                      <a:r>
                        <a:rPr lang="en-US"/>
                        <a:t>)</a:t>
                      </a:r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HK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903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7582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39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Worksheet Answer</a:t>
            </a:r>
            <a:br>
              <a:rPr lang="en-GB" altLang="zh-TW"/>
            </a:br>
            <a:r>
              <a:rPr lang="zh-TW" altLang="en-US"/>
              <a:t>工作紙答案</a:t>
            </a:r>
          </a:p>
        </p:txBody>
      </p:sp>
      <p:sp>
        <p:nvSpPr>
          <p:cNvPr id="4" name="Rounded Rectangle 36"/>
          <p:cNvSpPr/>
          <p:nvPr/>
        </p:nvSpPr>
        <p:spPr>
          <a:xfrm>
            <a:off x="6775058" y="2571928"/>
            <a:ext cx="5223655" cy="57338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pic>
        <p:nvPicPr>
          <p:cNvPr id="5" name="Picture 2" descr="Volumetric Flask, 25ml - Class A Tolerance ±0.04ml - 10/19 Polypropyle —  Eisco Lab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9" y="2041688"/>
            <a:ext cx="1844681" cy="184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7"/>
          <p:cNvSpPr/>
          <p:nvPr/>
        </p:nvSpPr>
        <p:spPr>
          <a:xfrm>
            <a:off x="1346856" y="4220670"/>
            <a:ext cx="4861932" cy="133263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Rounded Rectangle 5"/>
          <p:cNvSpPr/>
          <p:nvPr/>
        </p:nvSpPr>
        <p:spPr>
          <a:xfrm>
            <a:off x="1460810" y="2653990"/>
            <a:ext cx="4390369" cy="646331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TextBox 2"/>
          <p:cNvSpPr txBox="1"/>
          <p:nvPr/>
        </p:nvSpPr>
        <p:spPr>
          <a:xfrm>
            <a:off x="1460810" y="2653990"/>
            <a:ext cx="3584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From the measurement:</a:t>
            </a:r>
          </a:p>
          <a:p>
            <a:r>
              <a:rPr lang="en-HK"/>
              <a:t>Its concentration was: X mg/L (ppm)</a:t>
            </a:r>
          </a:p>
        </p:txBody>
      </p:sp>
      <p:sp>
        <p:nvSpPr>
          <p:cNvPr id="9" name="Down Arrow 6"/>
          <p:cNvSpPr/>
          <p:nvPr/>
        </p:nvSpPr>
        <p:spPr>
          <a:xfrm>
            <a:off x="3419166" y="3384227"/>
            <a:ext cx="390293" cy="685851"/>
          </a:xfrm>
          <a:prstGeom prst="down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24"/>
          <p:cNvSpPr txBox="1"/>
          <p:nvPr/>
        </p:nvSpPr>
        <p:spPr>
          <a:xfrm>
            <a:off x="1460810" y="4360228"/>
            <a:ext cx="4025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The 1.25 ml coke sample added:</a:t>
            </a:r>
          </a:p>
          <a:p>
            <a:r>
              <a:rPr lang="en-HK"/>
              <a:t>Its concentration w: 20X mg/L (ppm)</a:t>
            </a:r>
          </a:p>
          <a:p>
            <a:r>
              <a:rPr lang="en-HK"/>
              <a:t>                                      : 20/1000 X mg/ml</a:t>
            </a:r>
          </a:p>
          <a:p>
            <a:r>
              <a:rPr lang="en-HK"/>
              <a:t>                                      : 1/50 X mg/ml</a:t>
            </a:r>
          </a:p>
        </p:txBody>
      </p:sp>
      <p:cxnSp>
        <p:nvCxnSpPr>
          <p:cNvPr id="11" name="Straight Arrow Connector 26"/>
          <p:cNvCxnSpPr/>
          <p:nvPr/>
        </p:nvCxnSpPr>
        <p:spPr>
          <a:xfrm flipV="1">
            <a:off x="5863126" y="4566125"/>
            <a:ext cx="1131372" cy="78853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34"/>
          <p:cNvCxnSpPr/>
          <p:nvPr/>
        </p:nvCxnSpPr>
        <p:spPr>
          <a:xfrm flipV="1">
            <a:off x="7617873" y="3052075"/>
            <a:ext cx="930435" cy="7468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7"/>
          <p:cNvSpPr txBox="1"/>
          <p:nvPr/>
        </p:nvSpPr>
        <p:spPr>
          <a:xfrm>
            <a:off x="6892452" y="2682743"/>
            <a:ext cx="4988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/>
              <a:t>The caffeine content of a can: 330 x 0.02X mg</a:t>
            </a:r>
          </a:p>
        </p:txBody>
      </p:sp>
      <p:pic>
        <p:nvPicPr>
          <p:cNvPr id="14" name="Picture 2" descr="Pouvez, Boisson Non-Alcoolisée, Boi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404">
            <a:off x="7109787" y="3900389"/>
            <a:ext cx="1214750" cy="1973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40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420785" y="888548"/>
            <a:ext cx="11359000" cy="1312953"/>
          </a:xfrm>
        </p:spPr>
        <p:txBody>
          <a:bodyPr>
            <a:normAutofit fontScale="90000"/>
          </a:bodyPr>
          <a:lstStyle/>
          <a:p>
            <a:r>
              <a:rPr lang="en-GB" altLang="zh-TW"/>
              <a:t>Inductively Coupled Plasma Mass Spectrometry (</a:t>
            </a:r>
            <a:r>
              <a:rPr lang="en-GB" altLang="zh-TW" err="1"/>
              <a:t>ICP</a:t>
            </a:r>
            <a:r>
              <a:rPr lang="en-GB" altLang="zh-TW"/>
              <a:t>-MS) </a:t>
            </a:r>
            <a:br>
              <a:rPr lang="en-GB" altLang="zh-TW"/>
            </a:br>
            <a:r>
              <a:rPr lang="zh-TW" altLang="en-US"/>
              <a:t>電感耦合電漿質譜儀</a:t>
            </a:r>
            <a:br>
              <a:rPr lang="zh-TW" altLang="en-US"/>
            </a:br>
            <a:endParaRPr lang="zh-TW" altLang="en-US"/>
          </a:p>
        </p:txBody>
      </p:sp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6" t="15009" r="14596" b="2957"/>
          <a:stretch/>
        </p:blipFill>
        <p:spPr>
          <a:xfrm>
            <a:off x="3206922" y="2148965"/>
            <a:ext cx="5987630" cy="4143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69612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US" altLang="zh-TW" b="1"/>
              <a:t>Thank you</a:t>
            </a:r>
            <a:endParaRPr lang="zh-TW" altLang="en-US" b="1"/>
          </a:p>
        </p:txBody>
      </p:sp>
    </p:spTree>
    <p:extLst>
      <p:ext uri="{BB962C8B-B14F-4D97-AF65-F5344CB8AC3E}">
        <p14:creationId xmlns:p14="http://schemas.microsoft.com/office/powerpoint/2010/main" val="1453909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Mass Spectrometry (MS)</a:t>
            </a:r>
            <a:br>
              <a:rPr lang="en-GB" altLang="zh-TW"/>
            </a:br>
            <a:r>
              <a:rPr lang="zh-TW" altLang="en-US"/>
              <a:t>質譜儀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536600" y="1689078"/>
            <a:ext cx="8555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Produce</a:t>
            </a:r>
            <a:r>
              <a:rPr lang="en-HK" sz="2800" b="1">
                <a:latin typeface="Myriad Pro" panose="020B0503030403020204" charset="0"/>
              </a:rPr>
              <a:t>, </a:t>
            </a: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separate</a:t>
            </a:r>
            <a:r>
              <a:rPr lang="en-HK" sz="2800" b="1">
                <a:latin typeface="Myriad Pro" panose="020B0503030403020204" charset="0"/>
              </a:rPr>
              <a:t> and </a:t>
            </a: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detect</a:t>
            </a:r>
            <a:r>
              <a:rPr lang="en-HK" sz="2800" b="1">
                <a:latin typeface="Myriad Pro" panose="020B0503030403020204" charset="0"/>
              </a:rPr>
              <a:t> ions in the gas phase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551" y="2212297"/>
            <a:ext cx="6788968" cy="397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7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Mass Spectrometry (MS)</a:t>
            </a:r>
            <a:br>
              <a:rPr lang="en-GB" altLang="zh-TW"/>
            </a:br>
            <a:r>
              <a:rPr lang="zh-TW" altLang="en-US"/>
              <a:t>質譜儀</a:t>
            </a:r>
          </a:p>
        </p:txBody>
      </p:sp>
      <p:sp>
        <p:nvSpPr>
          <p:cNvPr id="4" name="Rounded Rectangle 20"/>
          <p:cNvSpPr/>
          <p:nvPr/>
        </p:nvSpPr>
        <p:spPr>
          <a:xfrm>
            <a:off x="7031599" y="2215571"/>
            <a:ext cx="3424844" cy="2601883"/>
          </a:xfrm>
          <a:prstGeom prst="roundRect">
            <a:avLst/>
          </a:prstGeom>
          <a:solidFill>
            <a:srgbClr val="FFE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Rounded Rectangle 13"/>
          <p:cNvSpPr/>
          <p:nvPr/>
        </p:nvSpPr>
        <p:spPr>
          <a:xfrm>
            <a:off x="1964299" y="2215571"/>
            <a:ext cx="3424844" cy="26018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665838"/>
              </p:ext>
            </p:extLst>
          </p:nvPr>
        </p:nvGraphicFramePr>
        <p:xfrm>
          <a:off x="2239838" y="2477951"/>
          <a:ext cx="2558121" cy="1772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2" imgW="1075030" imgH="744931" progId="ChemDrawJS">
                  <p:embed/>
                </p:oleObj>
              </mc:Choice>
              <mc:Fallback>
                <p:oleObj name="PerkinElmer.ChemDrawJS.OleClipboard.DataObject.OleDataObject" r:id="rId2" imgW="1075030" imgH="744931" progId="ChemDrawJS">
                  <p:embed/>
                  <p:pic>
                    <p:nvPicPr>
                      <p:cNvPr id="6" name="Object 1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39838" y="2477951"/>
                        <a:ext cx="2558121" cy="1772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15"/>
          <p:cNvSpPr txBox="1"/>
          <p:nvPr/>
        </p:nvSpPr>
        <p:spPr>
          <a:xfrm>
            <a:off x="3086655" y="4106716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>
                <a:latin typeface="Myriad Pro" panose="020B0503030403020204" charset="0"/>
              </a:rPr>
              <a:t>Aspirin</a:t>
            </a:r>
            <a:endParaRPr lang="en-HK" sz="3200" b="1" u="sng">
              <a:latin typeface="Myriad Pro" panose="020B0503030403020204" charset="0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2786331" y="1546562"/>
            <a:ext cx="2103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>
                <a:latin typeface="Myriad Pro" panose="020B0503030403020204" charset="0"/>
              </a:rPr>
              <a:t>Molecule</a:t>
            </a:r>
            <a:endParaRPr lang="en-HK" sz="3600" b="1" u="sng">
              <a:latin typeface="Myriad Pro" panose="020B0503030403020204" charset="0"/>
            </a:endParaRPr>
          </a:p>
        </p:txBody>
      </p:sp>
      <p:sp>
        <p:nvSpPr>
          <p:cNvPr id="9" name="Rounded Rectangle 16"/>
          <p:cNvSpPr/>
          <p:nvPr/>
        </p:nvSpPr>
        <p:spPr>
          <a:xfrm>
            <a:off x="6764093" y="2878467"/>
            <a:ext cx="3424844" cy="26018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TextBox 18"/>
          <p:cNvSpPr txBox="1"/>
          <p:nvPr/>
        </p:nvSpPr>
        <p:spPr>
          <a:xfrm>
            <a:off x="8234149" y="1546562"/>
            <a:ext cx="846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>
                <a:latin typeface="Myriad Pro" panose="020B0503030403020204" charset="0"/>
              </a:rPr>
              <a:t>Ion</a:t>
            </a:r>
            <a:endParaRPr lang="en-HK" sz="3600" b="1" u="sng">
              <a:latin typeface="Myriad Pro" panose="020B0503030403020204" charset="0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7114868" y="4106715"/>
            <a:ext cx="3085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>
                <a:latin typeface="Myriad Pro" panose="020B0503030403020204" charset="0"/>
              </a:rPr>
              <a:t>Anion of aspirin</a:t>
            </a:r>
            <a:endParaRPr lang="en-HK" sz="3200" b="1" u="sng">
              <a:latin typeface="Myriad Pro" panose="020B0503030403020204" charset="0"/>
            </a:endParaRPr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519613"/>
              </p:ext>
            </p:extLst>
          </p:nvPr>
        </p:nvGraphicFramePr>
        <p:xfrm>
          <a:off x="7364483" y="2271438"/>
          <a:ext cx="2586037" cy="1978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erkinElmer.ChemDrawJS.OleClipboard.DataObject.OleDataObject" r:id="rId4" imgW="1075030" imgH="822350" progId="ChemDrawJS">
                  <p:embed/>
                </p:oleObj>
              </mc:Choice>
              <mc:Fallback>
                <p:oleObj name="PerkinElmer.ChemDrawJS.OleClipboard.DataObject.OleDataObject" r:id="rId4" imgW="1075030" imgH="822350" progId="ChemDrawJS">
                  <p:embed/>
                  <p:pic>
                    <p:nvPicPr>
                      <p:cNvPr id="12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4483" y="2271438"/>
                        <a:ext cx="2586037" cy="1978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5"/>
          <p:cNvSpPr txBox="1"/>
          <p:nvPr/>
        </p:nvSpPr>
        <p:spPr>
          <a:xfrm>
            <a:off x="1590999" y="4985984"/>
            <a:ext cx="8723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>
                <a:solidFill>
                  <a:srgbClr val="7030A0"/>
                </a:solidFill>
                <a:latin typeface="Myriad Pro" panose="020B0503030403020204" charset="0"/>
              </a:rPr>
              <a:t>What is the empirical formula of these two?</a:t>
            </a:r>
            <a:endParaRPr lang="en-HK" sz="3600" b="1" i="1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2696901" y="5612369"/>
            <a:ext cx="1811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/>
              <a:t>C</a:t>
            </a:r>
            <a:r>
              <a:rPr lang="en-US" sz="4000" b="1" baseline="-25000"/>
              <a:t>9</a:t>
            </a:r>
            <a:r>
              <a:rPr lang="en-US" sz="4000" b="1"/>
              <a:t>H</a:t>
            </a:r>
            <a:r>
              <a:rPr lang="en-US" sz="4000" b="1" baseline="-25000"/>
              <a:t>8</a:t>
            </a:r>
            <a:r>
              <a:rPr lang="en-US" sz="4000" b="1"/>
              <a:t>O</a:t>
            </a:r>
            <a:r>
              <a:rPr lang="en-US" sz="4000" b="1" baseline="-25000"/>
              <a:t>4</a:t>
            </a:r>
            <a:endParaRPr lang="en-HK" sz="4000" b="1" baseline="-25000"/>
          </a:p>
        </p:txBody>
      </p:sp>
      <p:sp>
        <p:nvSpPr>
          <p:cNvPr id="15" name="TextBox 21"/>
          <p:cNvSpPr txBox="1"/>
          <p:nvPr/>
        </p:nvSpPr>
        <p:spPr>
          <a:xfrm>
            <a:off x="7751644" y="5612369"/>
            <a:ext cx="1811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/>
              <a:t>C</a:t>
            </a:r>
            <a:r>
              <a:rPr lang="en-US" sz="4000" b="1" baseline="-25000"/>
              <a:t>9</a:t>
            </a:r>
            <a:r>
              <a:rPr lang="en-US" sz="4000" b="1"/>
              <a:t>H</a:t>
            </a:r>
            <a:r>
              <a:rPr lang="en-US" sz="4000" b="1" baseline="-25000"/>
              <a:t>7</a:t>
            </a:r>
            <a:r>
              <a:rPr lang="en-US" sz="4000" b="1"/>
              <a:t>O</a:t>
            </a:r>
            <a:r>
              <a:rPr lang="en-US" sz="4000" b="1" baseline="-25000"/>
              <a:t>4</a:t>
            </a:r>
            <a:endParaRPr lang="en-HK" sz="4000" b="1" baseline="-25000"/>
          </a:p>
        </p:txBody>
      </p:sp>
    </p:spTree>
    <p:extLst>
      <p:ext uri="{BB962C8B-B14F-4D97-AF65-F5344CB8AC3E}">
        <p14:creationId xmlns:p14="http://schemas.microsoft.com/office/powerpoint/2010/main" val="343193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Mass Spectrometry (MS)</a:t>
            </a:r>
            <a:br>
              <a:rPr lang="en-GB" altLang="zh-TW"/>
            </a:br>
            <a:r>
              <a:rPr lang="zh-TW" altLang="en-US"/>
              <a:t>質譜儀</a:t>
            </a:r>
          </a:p>
        </p:txBody>
      </p:sp>
      <p:pic>
        <p:nvPicPr>
          <p:cNvPr id="16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317" y="2015322"/>
            <a:ext cx="7673167" cy="4388931"/>
          </a:xfrm>
          <a:prstGeom prst="rect">
            <a:avLst/>
          </a:prstGeom>
        </p:spPr>
      </p:pic>
      <p:sp>
        <p:nvSpPr>
          <p:cNvPr id="17" name="TextBox 23"/>
          <p:cNvSpPr txBox="1"/>
          <p:nvPr/>
        </p:nvSpPr>
        <p:spPr>
          <a:xfrm>
            <a:off x="2020540" y="1383507"/>
            <a:ext cx="8634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>
                <a:solidFill>
                  <a:srgbClr val="7030A0"/>
                </a:solidFill>
                <a:latin typeface="Myriad Pro" panose="020B0503030403020204" charset="0"/>
              </a:rPr>
              <a:t>What is the molecular weight of these two?</a:t>
            </a:r>
            <a:endParaRPr lang="en-HK" sz="3600" b="1" i="1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5139164" y="6363116"/>
            <a:ext cx="343446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300">
                <a:latin typeface="Myriad Pro" panose="020B0503030403020204" charset="0"/>
              </a:rPr>
              <a:t>Image source: </a:t>
            </a:r>
            <a:r>
              <a:rPr lang="en-US" altLang="zh-TW" sz="1300">
                <a:latin typeface="Myriad Pro" panose="020B0503030403020204" charset="0"/>
                <a:hlinkClick r:id="rId3"/>
              </a:rPr>
              <a:t>Image</a:t>
            </a:r>
            <a:r>
              <a:rPr lang="en-US" altLang="zh-TW" sz="1300">
                <a:latin typeface="Myriad Pro" panose="020B0503030403020204" charset="0"/>
              </a:rPr>
              <a:t> / Simon 03 / </a:t>
            </a:r>
            <a:r>
              <a:rPr lang="en-US" altLang="zh-TW" sz="1300">
                <a:latin typeface="Myriad Pro" panose="020B0503030403020204" charset="0"/>
                <a:hlinkClick r:id="rId4"/>
              </a:rPr>
              <a:t>CC BY-SA 3.0</a:t>
            </a:r>
            <a:r>
              <a:rPr lang="en-US" altLang="zh-TW" sz="1300">
                <a:latin typeface="Myriad Pro" panose="020B0503030403020204" charset="0"/>
              </a:rPr>
              <a:t> </a:t>
            </a:r>
            <a:endParaRPr lang="zh-TW" altLang="en-US" sz="130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32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Mass Spectrometry (MS)</a:t>
            </a:r>
            <a:br>
              <a:rPr lang="en-GB" altLang="zh-TW"/>
            </a:br>
            <a:r>
              <a:rPr lang="zh-TW" altLang="en-US"/>
              <a:t>質譜儀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536600" y="1689078"/>
            <a:ext cx="8555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Produce</a:t>
            </a:r>
            <a:r>
              <a:rPr lang="en-HK" sz="2800" b="1">
                <a:latin typeface="Myriad Pro" panose="020B0503030403020204" charset="0"/>
              </a:rPr>
              <a:t>, </a:t>
            </a: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separate</a:t>
            </a:r>
            <a:r>
              <a:rPr lang="en-HK" sz="2800" b="1">
                <a:latin typeface="Myriad Pro" panose="020B0503030403020204" charset="0"/>
              </a:rPr>
              <a:t> and </a:t>
            </a:r>
            <a:r>
              <a:rPr lang="en-HK" sz="2800" b="1">
                <a:solidFill>
                  <a:srgbClr val="FF0000"/>
                </a:solidFill>
                <a:latin typeface="Myriad Pro" panose="020B0503030403020204" charset="0"/>
              </a:rPr>
              <a:t>detect</a:t>
            </a:r>
            <a:r>
              <a:rPr lang="en-HK" sz="2800" b="1">
                <a:latin typeface="Myriad Pro" panose="020B0503030403020204" charset="0"/>
              </a:rPr>
              <a:t> ions in the gas phase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12" y="2795503"/>
            <a:ext cx="4186549" cy="245094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08" y="2353874"/>
            <a:ext cx="4976749" cy="355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3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814986"/>
            <a:ext cx="6557668" cy="4321943"/>
          </a:xfrm>
          <a:solidFill>
            <a:schemeClr val="accent5">
              <a:lumMod val="20000"/>
              <a:lumOff val="80000"/>
            </a:schemeClr>
          </a:solidFill>
        </p:spPr>
        <p:txBody>
          <a:bodyPr vert="horz" lIns="121917" tIns="60958" rIns="121917" bIns="60958" rtlCol="0" anchor="t">
            <a:normAutofit fontScale="85000" lnSpcReduction="10000"/>
          </a:bodyPr>
          <a:lstStyle/>
          <a:p>
            <a:pPr marL="456565" indent="-456565"/>
            <a:r>
              <a:rPr lang="en-GB" altLang="zh-TW">
                <a:latin typeface="Myriad Pro"/>
                <a:ea typeface="Adobe 黑体 Std R"/>
              </a:rPr>
              <a:t>The atoms are ionized and are then differentiated on the basis of their </a:t>
            </a:r>
            <a:r>
              <a:rPr lang="en-GB" altLang="zh-TW" i="1">
                <a:latin typeface="Myriad Pro"/>
                <a:ea typeface="Adobe 黑体 Std R"/>
              </a:rPr>
              <a:t>mass-to-charge</a:t>
            </a:r>
            <a:r>
              <a:rPr lang="en-GB" altLang="zh-TW">
                <a:latin typeface="Myriad Pro"/>
                <a:ea typeface="Adobe 黑体 Std R"/>
              </a:rPr>
              <a:t> ratio and a detector receives an ion signal proportional to the concentration</a:t>
            </a:r>
            <a:br>
              <a:rPr lang="en-GB" altLang="zh-TW"/>
            </a:br>
            <a:r>
              <a:rPr lang="zh-TW" altLang="en-US">
                <a:latin typeface="Myriad Pro"/>
              </a:rPr>
              <a:t>原子被離子化及偵測並根據其質荷比（質量</a:t>
            </a:r>
            <a:r>
              <a:rPr lang="en-US" altLang="zh-TW">
                <a:latin typeface="Myriad Pro"/>
                <a:ea typeface="Adobe 黑体 Std R"/>
              </a:rPr>
              <a:t>-</a:t>
            </a:r>
            <a:r>
              <a:rPr lang="zh-TW" altLang="en-US">
                <a:latin typeface="Myriad Pro"/>
              </a:rPr>
              <a:t>電荷比）進行排序的分析技術</a:t>
            </a:r>
          </a:p>
          <a:p>
            <a:pPr marL="456565" indent="-456565"/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/>
              <a:t>Operation of </a:t>
            </a:r>
            <a:r>
              <a:rPr lang="en-GB" altLang="zh-TW" err="1"/>
              <a:t>ICP</a:t>
            </a:r>
            <a:r>
              <a:rPr lang="en-GB" altLang="zh-TW"/>
              <a:t>-MS</a:t>
            </a:r>
            <a:br>
              <a:rPr lang="en-GB" altLang="zh-TW"/>
            </a:br>
            <a:r>
              <a:rPr lang="zh-TW" altLang="en-US"/>
              <a:t>電感耦合電漿質譜儀操作原理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t="-901" b="901"/>
          <a:stretch/>
        </p:blipFill>
        <p:spPr>
          <a:xfrm>
            <a:off x="6945764" y="1875531"/>
            <a:ext cx="5193602" cy="347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8654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82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463F90"/>
      </a:accent4>
      <a:accent5>
        <a:srgbClr val="45A5ED"/>
      </a:accent5>
      <a:accent6>
        <a:srgbClr val="5982DB"/>
      </a:accent6>
      <a:hlink>
        <a:srgbClr val="0D558B"/>
      </a:hlink>
      <a:folHlink>
        <a:srgbClr val="0D558B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1879</Words>
  <Application>Microsoft Office PowerPoint</Application>
  <PresentationFormat>Widescreen</PresentationFormat>
  <Paragraphs>518</Paragraphs>
  <Slides>40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Century Gothic</vt:lpstr>
      <vt:lpstr>Helvetica LT Std</vt:lpstr>
      <vt:lpstr>Calibri Light</vt:lpstr>
      <vt:lpstr>Cambria Math</vt:lpstr>
      <vt:lpstr>Calibri</vt:lpstr>
      <vt:lpstr>Myriad Pro</vt:lpstr>
      <vt:lpstr>Office 佈景主題</vt:lpstr>
      <vt:lpstr>自訂設計</vt:lpstr>
      <vt:lpstr>PerkinElmer.ChemDrawJS.OleClipboard.DataObject.OleDataObject</vt:lpstr>
      <vt:lpstr>PowerPoint Presentation</vt:lpstr>
      <vt:lpstr>Workshop Rundown  工作坊流程</vt:lpstr>
      <vt:lpstr>Inductively Coupled Plasma Mass Spectrometry (ICP-MS) 電感耦合電漿質譜儀 </vt:lpstr>
      <vt:lpstr>Inductively Coupled Plasma Mass Spectrometry (ICP-MS)  電感耦合電漿質譜儀 </vt:lpstr>
      <vt:lpstr>Mass Spectrometry (MS) 質譜儀</vt:lpstr>
      <vt:lpstr>Mass Spectrometry (MS) 質譜儀</vt:lpstr>
      <vt:lpstr>Mass Spectrometry (MS) 質譜儀</vt:lpstr>
      <vt:lpstr>Mass Spectrometry (MS) 質譜儀</vt:lpstr>
      <vt:lpstr>Operation of ICP-MS 電感耦合電漿質譜儀操作原理</vt:lpstr>
      <vt:lpstr>Fourier-Transformed Infrared - attenuated total reflection Spectroscopy (FTIR-ATR) 傅里葉轉換衰減全反射紅外光譜儀 </vt:lpstr>
      <vt:lpstr>Electromagnetic Spectrum 電磁波譜</vt:lpstr>
      <vt:lpstr>IR Spectrum 紅外光譜</vt:lpstr>
      <vt:lpstr>IR Spectrum 紅外光譜</vt:lpstr>
      <vt:lpstr>Different Textile Materials  不同的紡織物料</vt:lpstr>
      <vt:lpstr>Testing the Textile Materials  紡織物料測試</vt:lpstr>
      <vt:lpstr>PowerPoint Presentation</vt:lpstr>
      <vt:lpstr>PowerPoint Presentation</vt:lpstr>
      <vt:lpstr>PowerPoint Presentation</vt:lpstr>
      <vt:lpstr>PowerPoint Presentation</vt:lpstr>
      <vt:lpstr>Sample Preparation </vt:lpstr>
      <vt:lpstr>Sample Preparation  準備樣本</vt:lpstr>
      <vt:lpstr>Sample Preparation  準備樣本</vt:lpstr>
      <vt:lpstr>Sample Preparation  準備樣本</vt:lpstr>
      <vt:lpstr>Sample Preparation  準備樣本</vt:lpstr>
      <vt:lpstr>Sample Preparation  準備樣本</vt:lpstr>
      <vt:lpstr>Sample Preparation  準備樣本</vt:lpstr>
      <vt:lpstr>Data Interpretation</vt:lpstr>
      <vt:lpstr>Data Interpretation</vt:lpstr>
      <vt:lpstr>Data Interpretation</vt:lpstr>
      <vt:lpstr>Experimental Results</vt:lpstr>
      <vt:lpstr>IR Spectrum 紅外光譜</vt:lpstr>
      <vt:lpstr>Sample A: 樣本A：</vt:lpstr>
      <vt:lpstr>Sample B: 樣本B：</vt:lpstr>
      <vt:lpstr>Sample C: 樣本C：</vt:lpstr>
      <vt:lpstr>Results 實驗結果</vt:lpstr>
      <vt:lpstr>Worksheet Answer 工作紙答案</vt:lpstr>
      <vt:lpstr>Results 實驗結果</vt:lpstr>
      <vt:lpstr>Results 實驗結果</vt:lpstr>
      <vt:lpstr>Worksheet Answer 工作紙答案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eksfong</cp:lastModifiedBy>
  <cp:revision>2</cp:revision>
  <cp:lastPrinted>2020-08-10T03:09:59Z</cp:lastPrinted>
  <dcterms:created xsi:type="dcterms:W3CDTF">2018-09-13T08:27:05Z</dcterms:created>
  <dcterms:modified xsi:type="dcterms:W3CDTF">2024-10-22T06:20:29Z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