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94" r:id="rId1"/>
  </p:sldMasterIdLst>
  <p:notesMasterIdLst>
    <p:notesMasterId r:id="rId19"/>
  </p:notesMasterIdLst>
  <p:sldIdLst>
    <p:sldId id="276" r:id="rId2"/>
    <p:sldId id="257" r:id="rId3"/>
    <p:sldId id="258" r:id="rId4"/>
    <p:sldId id="259" r:id="rId5"/>
    <p:sldId id="277" r:id="rId6"/>
    <p:sldId id="278" r:id="rId7"/>
    <p:sldId id="267" r:id="rId8"/>
    <p:sldId id="261" r:id="rId9"/>
    <p:sldId id="264" r:id="rId10"/>
    <p:sldId id="265" r:id="rId11"/>
    <p:sldId id="266" r:id="rId12"/>
    <p:sldId id="279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Century Gothic" panose="020B0502020202020204" pitchFamily="34" charset="0"/>
      <p:regular r:id="rId24"/>
      <p:bold r:id="rId25"/>
      <p:italic r:id="rId26"/>
      <p:boldItalic r:id="rId27"/>
    </p:embeddedFont>
    <p:embeddedFont>
      <p:font typeface="Myriad Pro" panose="020B050303040302020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eeta ANSAR" initials="AA" lastIdx="7" clrIdx="0">
    <p:extLst>
      <p:ext uri="{19B8F6BF-5375-455C-9EA6-DF929625EA0E}">
        <p15:presenceInfo xmlns:p15="http://schemas.microsoft.com/office/powerpoint/2012/main" userId="S-1-5-21-73586283-746137067-725345543-341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83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21" Type="http://schemas.openxmlformats.org/officeDocument/2006/relationships/font" Target="fonts/font2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ksfong" userId="826300d4-ad2d-4edf-afca-9163143bbe09" providerId="ADAL" clId="{BD29300C-458E-4922-B5DF-7A9059D75F33}"/>
    <pc:docChg chg="custSel modSld">
      <pc:chgData name="eksfong" userId="826300d4-ad2d-4edf-afca-9163143bbe09" providerId="ADAL" clId="{BD29300C-458E-4922-B5DF-7A9059D75F33}" dt="2024-08-01T06:09:07.678" v="14" actId="1592"/>
      <pc:docMkLst>
        <pc:docMk/>
      </pc:docMkLst>
      <pc:sldChg chg="addSp delSp modSp mod delAnim modAnim delCm">
        <pc:chgData name="eksfong" userId="826300d4-ad2d-4edf-afca-9163143bbe09" providerId="ADAL" clId="{BD29300C-458E-4922-B5DF-7A9059D75F33}" dt="2024-08-01T06:09:07.678" v="14" actId="1592"/>
        <pc:sldMkLst>
          <pc:docMk/>
          <pc:sldMk cId="3519812838" sldId="279"/>
        </pc:sldMkLst>
        <pc:spChg chg="del">
          <ac:chgData name="eksfong" userId="826300d4-ad2d-4edf-afca-9163143bbe09" providerId="ADAL" clId="{BD29300C-458E-4922-B5DF-7A9059D75F33}" dt="2024-08-01T06:08:11.287" v="2" actId="478"/>
          <ac:spMkLst>
            <pc:docMk/>
            <pc:sldMk cId="3519812838" sldId="279"/>
            <ac:spMk id="5" creationId="{00000000-0000-0000-0000-000000000000}"/>
          </ac:spMkLst>
        </pc:spChg>
        <pc:picChg chg="add del mod">
          <ac:chgData name="eksfong" userId="826300d4-ad2d-4edf-afca-9163143bbe09" providerId="ADAL" clId="{BD29300C-458E-4922-B5DF-7A9059D75F33}" dt="2024-08-01T06:07:57.488" v="1" actId="478"/>
          <ac:picMkLst>
            <pc:docMk/>
            <pc:sldMk cId="3519812838" sldId="279"/>
            <ac:picMk id="6" creationId="{7C60310E-4247-4BC7-807C-FDDB1A08BFAA}"/>
          </ac:picMkLst>
        </pc:picChg>
        <pc:picChg chg="add mod">
          <ac:chgData name="eksfong" userId="826300d4-ad2d-4edf-afca-9163143bbe09" providerId="ADAL" clId="{BD29300C-458E-4922-B5DF-7A9059D75F33}" dt="2024-08-01T06:09:05.337" v="13" actId="1076"/>
          <ac:picMkLst>
            <pc:docMk/>
            <pc:sldMk cId="3519812838" sldId="279"/>
            <ac:picMk id="1026" creationId="{1C644C9F-9B24-4C2D-A1C0-3F54A527AE2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6961F-9E37-43C3-8762-53FEF6BBA442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26CF8-53D1-4F86-85CE-C1E535ACD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hyperlink" Target="http://steam.ouhk.edu.hk/sym2020/index.html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0066DCD4-1514-4991-B3C3-8A2323286180}" type="slidenum">
              <a:rPr lang="en-HK" smtClean="0"/>
              <a:pPr/>
              <a:t>‹#›</a:t>
            </a:fld>
            <a:endParaRPr lang="en-HK" dirty="0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7" y="591092"/>
            <a:ext cx="9200420" cy="8006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4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364817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accent5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Dancer in Water - Microalgae</a:t>
            </a:r>
            <a:endParaRPr lang="zh-TW" altLang="en-US" sz="1300" dirty="0">
              <a:solidFill>
                <a:schemeClr val="accent5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2861007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364817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accent5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Dancer in Water - Microalgae</a:t>
            </a:r>
            <a:endParaRPr lang="zh-TW" altLang="en-US" sz="1300" dirty="0">
              <a:solidFill>
                <a:schemeClr val="accent5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13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0066DCD4-1514-4991-B3C3-8A2323286180}" type="slidenum">
              <a:rPr lang="en-HK" smtClean="0"/>
              <a:pPr/>
              <a:t>‹#›</a:t>
            </a:fld>
            <a:endParaRPr lang="en-HK" dirty="0"/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SzPct val="120000"/>
              <a:buFontTx/>
              <a:buBlip>
                <a:blip r:embed="rId4"/>
              </a:buBlip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7" y="591092"/>
            <a:ext cx="9200420" cy="8006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875069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364817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accent5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Dancer in Water - Microalgae</a:t>
            </a:r>
            <a:endParaRPr lang="zh-TW" altLang="en-US" sz="1300" dirty="0">
              <a:solidFill>
                <a:schemeClr val="accent5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9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10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0066DCD4-1514-4991-B3C3-8A2323286180}" type="slidenum">
              <a:rPr lang="en-HK" smtClean="0"/>
              <a:t>‹#›</a:t>
            </a:fld>
            <a:endParaRPr lang="en-HK" dirty="0"/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7" y="591092"/>
            <a:ext cx="9200420" cy="8006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88584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364817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accent5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Dancer in Water - Microalgae</a:t>
            </a:r>
            <a:endParaRPr lang="zh-TW" altLang="en-US" sz="1300" dirty="0">
              <a:solidFill>
                <a:schemeClr val="accent5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10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11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0066DCD4-1514-4991-B3C3-8A2323286180}" type="slidenum">
              <a:rPr lang="en-HK" smtClean="0"/>
              <a:pPr/>
              <a:t>‹#›</a:t>
            </a:fld>
            <a:endParaRPr lang="en-HK" dirty="0"/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7" y="591092"/>
            <a:ext cx="9200420" cy="8006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9660802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985193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2875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8"/>
    </p:custDataLst>
    <p:extLst>
      <p:ext uri="{BB962C8B-B14F-4D97-AF65-F5344CB8AC3E}">
        <p14:creationId xmlns:p14="http://schemas.microsoft.com/office/powerpoint/2010/main" val="195064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703" r:id="rId5"/>
    <p:sldLayoutId id="2147483701" r:id="rId6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steam.ouhk.edu.hk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kDVq4rl30U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MvzK5G-G7M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planktonpeople.weebly.com/plankton-net.html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icroalgae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reativecommons.org/licenses/by/4.0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s://creativecommons.org/licenses/by/3.0/" TargetMode="External"/><Relationship Id="rId7" Type="http://schemas.openxmlformats.org/officeDocument/2006/relationships/image" Target="../media/image8.jpeg"/><Relationship Id="rId2" Type="http://schemas.openxmlformats.org/officeDocument/2006/relationships/hyperlink" Target="https://nwifc.org/lummi-nation-shellfish-hatchery-adds-all-night-algae-feeders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reativecommons.org/licenses/by-sa/3.0" TargetMode="External"/><Relationship Id="rId5" Type="http://schemas.openxmlformats.org/officeDocument/2006/relationships/hyperlink" Target="https://en.wikipedia.org/wiki/Algae_fuel" TargetMode="External"/><Relationship Id="rId4" Type="http://schemas.openxmlformats.org/officeDocument/2006/relationships/image" Target="../media/image7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hotobioreactor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4.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id="{C1E4678A-C2FC-4306-82DA-2F62E1F3D4CE}"/>
              </a:ext>
            </a:extLst>
          </p:cNvPr>
          <p:cNvSpPr/>
          <p:nvPr/>
        </p:nvSpPr>
        <p:spPr>
          <a:xfrm>
            <a:off x="349962" y="1622632"/>
            <a:ext cx="740829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5pPr>
            <a:lvl6pPr marL="22860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6pPr>
            <a:lvl7pPr marL="27432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7pPr>
            <a:lvl8pPr marL="32004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8pPr>
            <a:lvl9pPr marL="36576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HK" sz="5400" dirty="0">
                <a:gradFill>
                  <a:gsLst>
                    <a:gs pos="77000">
                      <a:srgbClr val="BDFF49"/>
                    </a:gs>
                    <a:gs pos="27000">
                      <a:srgbClr val="FFDE28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Cultivation of Microalgae</a:t>
            </a:r>
            <a:endParaRPr lang="en-US" altLang="zh-TW" sz="4800" dirty="0">
              <a:gradFill>
                <a:gsLst>
                  <a:gs pos="77000">
                    <a:srgbClr val="BDFF49"/>
                  </a:gs>
                  <a:gs pos="27000">
                    <a:srgbClr val="FFDE28"/>
                  </a:gs>
                </a:gsLst>
                <a:lin ang="5400000" scaled="0"/>
              </a:gradFill>
              <a:effectLst>
                <a:innerShdw blurRad="88900">
                  <a:prstClr val="black">
                    <a:alpha val="42000"/>
                  </a:prstClr>
                </a:innerShdw>
              </a:effectLst>
              <a:latin typeface="Helvetica LT Std" panose="020B0504020202020204" pitchFamily="34" charset="0"/>
            </a:endParaRPr>
          </a:p>
        </p:txBody>
      </p:sp>
      <p:sp>
        <p:nvSpPr>
          <p:cNvPr id="3" name="標題 2">
            <a:extLst>
              <a:ext uri="{FF2B5EF4-FFF2-40B4-BE49-F238E27FC236}">
                <a16:creationId xmlns:a16="http://schemas.microsoft.com/office/drawing/2014/main" id="{8E7A87A1-ECAB-4B0D-AB35-1404DA5C9ADB}"/>
              </a:ext>
            </a:extLst>
          </p:cNvPr>
          <p:cNvSpPr txBox="1">
            <a:spLocks/>
          </p:cNvSpPr>
          <p:nvPr/>
        </p:nvSpPr>
        <p:spPr>
          <a:xfrm>
            <a:off x="1226085" y="6046572"/>
            <a:ext cx="4484095" cy="696434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2"/>
              </a:rPr>
              <a:t>Jockey Club </a:t>
            </a:r>
          </a:p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2"/>
              </a:rPr>
              <a:t>STEAM Education Resources Sharing Scheme</a:t>
            </a:r>
            <a:endParaRPr lang="en-US" altLang="zh-TW" sz="1400" kern="2000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69" y="6240546"/>
            <a:ext cx="1005435" cy="373973"/>
          </a:xfrm>
          <a:prstGeom prst="rect">
            <a:avLst/>
          </a:prstGeom>
        </p:spPr>
      </p:pic>
      <p:sp>
        <p:nvSpPr>
          <p:cNvPr id="6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49962" y="864944"/>
            <a:ext cx="5768034" cy="70415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2800">
                <a:solidFill>
                  <a:srgbClr val="FFFFFF"/>
                </a:solidFill>
                <a:latin typeface="Helvetica LT Std" panose="020B0504020202020204" pitchFamily="34" charset="0"/>
              </a:rPr>
              <a:t>Dancer in water – Microalgae</a:t>
            </a:r>
            <a:endParaRPr lang="en-US" altLang="zh-TW" sz="2800" dirty="0">
              <a:solidFill>
                <a:srgbClr val="FFFFFF"/>
              </a:solidFill>
              <a:latin typeface="Helvetica LT Std" panose="020B05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4E8A29-B9A4-4BC7-A9F4-63C8E60C3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5367" y="6197022"/>
            <a:ext cx="545983" cy="54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514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57" y="1731479"/>
            <a:ext cx="10818357" cy="453543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Prepare and sterilize your medium and containers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Adjust the medium to the culturing temperature 	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Transfer the algae cells from latest generation to the new medium by aseptic techniques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Ratio: 1:9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Incubate the culture at the appropriate temperature and under suitable light condition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After 7 days of incubation, perform a subculture again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10</a:t>
            </a:fld>
            <a:endParaRPr lang="en-H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Sub Culturing</a:t>
            </a:r>
          </a:p>
        </p:txBody>
      </p:sp>
    </p:spTree>
    <p:extLst>
      <p:ext uri="{BB962C8B-B14F-4D97-AF65-F5344CB8AC3E}">
        <p14:creationId xmlns:p14="http://schemas.microsoft.com/office/powerpoint/2010/main" val="2852469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57" y="1731479"/>
            <a:ext cx="8402327" cy="247140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Algae collection from marine or freshwater environment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Streak plate and spread plate method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Single cell isolation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Serial dilution method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11</a:t>
            </a:fld>
            <a:endParaRPr lang="en-H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Algae Collection and Isolation</a:t>
            </a:r>
          </a:p>
        </p:txBody>
      </p:sp>
    </p:spTree>
    <p:extLst>
      <p:ext uri="{BB962C8B-B14F-4D97-AF65-F5344CB8AC3E}">
        <p14:creationId xmlns:p14="http://schemas.microsoft.com/office/powerpoint/2010/main" val="3510956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Plankton net</a:t>
            </a:r>
          </a:p>
          <a:p>
            <a:r>
              <a:rPr lang="en-US" dirty="0"/>
              <a:t>Pore size: 20um</a:t>
            </a:r>
          </a:p>
          <a:p>
            <a:r>
              <a:rPr lang="en-US" dirty="0"/>
              <a:t>Microalgae size &gt;20um</a:t>
            </a:r>
          </a:p>
          <a:p>
            <a:r>
              <a:rPr lang="en-US" dirty="0"/>
              <a:t>Used for concentrated microalgae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pPr/>
              <a:t>12</a:t>
            </a:fld>
            <a:endParaRPr lang="en-HK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Algae Collection from Marine or Freshwater Environment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C644C9F-9B24-4C2D-A1C0-3F54A527AE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81" t="13348" r="27924" b="3374"/>
          <a:stretch/>
        </p:blipFill>
        <p:spPr bwMode="auto">
          <a:xfrm>
            <a:off x="7344696" y="2082681"/>
            <a:ext cx="1602658" cy="362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812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13</a:t>
            </a:fld>
            <a:endParaRPr lang="en-H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en-US" dirty="0"/>
              <a:t>Streak/Spread Plate Method</a:t>
            </a:r>
          </a:p>
        </p:txBody>
      </p:sp>
      <p:sp>
        <p:nvSpPr>
          <p:cNvPr id="5" name="文字方塊 11">
            <a:extLst>
              <a:ext uri="{FF2B5EF4-FFF2-40B4-BE49-F238E27FC236}">
                <a16:creationId xmlns:a16="http://schemas.microsoft.com/office/drawing/2014/main" id="{A1F38559-F27D-4641-AB4F-99AD92FB9E94}"/>
              </a:ext>
            </a:extLst>
          </p:cNvPr>
          <p:cNvSpPr txBox="1"/>
          <p:nvPr/>
        </p:nvSpPr>
        <p:spPr>
          <a:xfrm>
            <a:off x="2976054" y="2412187"/>
            <a:ext cx="706849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HK" sz="4000" dirty="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Microalgae isolation method (Tropical Aquatic Biology MUM, 2020). </a:t>
            </a:r>
          </a:p>
        </p:txBody>
      </p:sp>
      <p:sp>
        <p:nvSpPr>
          <p:cNvPr id="7" name="文字方塊 5">
            <a:extLst>
              <a:ext uri="{FF2B5EF4-FFF2-40B4-BE49-F238E27FC236}">
                <a16:creationId xmlns:a16="http://schemas.microsoft.com/office/drawing/2014/main" id="{E20FD4C9-FA4F-4958-BACD-317B19738F60}"/>
              </a:ext>
            </a:extLst>
          </p:cNvPr>
          <p:cNvSpPr txBox="1"/>
          <p:nvPr/>
        </p:nvSpPr>
        <p:spPr>
          <a:xfrm>
            <a:off x="2976054" y="4597401"/>
            <a:ext cx="6646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HK" dirty="0">
                <a:latin typeface="Myriad Pro" panose="020B0503030403020204" pitchFamily="34" charset="0"/>
                <a:hlinkClick r:id="rId2"/>
              </a:rPr>
              <a:t>https://www.youtube.com/watch?v=EkDVq4rl30U</a:t>
            </a:r>
            <a:r>
              <a:rPr lang="en-US" altLang="zh-HK" dirty="0">
                <a:latin typeface="Myriad Pro" panose="020B0503030403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2526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14</a:t>
            </a:fld>
            <a:endParaRPr lang="en-H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3"/>
            </a:pPr>
            <a:r>
              <a:rPr lang="en-US" dirty="0"/>
              <a:t>Serial Dilution Method</a:t>
            </a:r>
          </a:p>
        </p:txBody>
      </p:sp>
      <p:grpSp>
        <p:nvGrpSpPr>
          <p:cNvPr id="5" name="群組 47">
            <a:extLst>
              <a:ext uri="{FF2B5EF4-FFF2-40B4-BE49-F238E27FC236}">
                <a16:creationId xmlns:a16="http://schemas.microsoft.com/office/drawing/2014/main" id="{3EA9EA32-5B34-482F-99C4-3B5ED57343C7}"/>
              </a:ext>
            </a:extLst>
          </p:cNvPr>
          <p:cNvGrpSpPr/>
          <p:nvPr/>
        </p:nvGrpSpPr>
        <p:grpSpPr>
          <a:xfrm>
            <a:off x="564105" y="2160589"/>
            <a:ext cx="6470535" cy="3363960"/>
            <a:chOff x="579898" y="1567813"/>
            <a:chExt cx="6470535" cy="3363960"/>
          </a:xfrm>
        </p:grpSpPr>
        <p:pic>
          <p:nvPicPr>
            <p:cNvPr id="6" name="Picture 2" descr="Conical flask icon Royalty Free Vector Image - VectorStock">
              <a:extLst>
                <a:ext uri="{FF2B5EF4-FFF2-40B4-BE49-F238E27FC236}">
                  <a16:creationId xmlns:a16="http://schemas.microsoft.com/office/drawing/2014/main" id="{1670CDEB-E471-45B4-B855-7F8461E9865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360" t="20592" r="29520" b="29370"/>
            <a:stretch/>
          </p:blipFill>
          <p:spPr bwMode="auto">
            <a:xfrm>
              <a:off x="899061" y="2619077"/>
              <a:ext cx="864880" cy="1137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Chemistry, culture tube, glassware, lab, science, test tube, tube icon">
              <a:extLst>
                <a:ext uri="{FF2B5EF4-FFF2-40B4-BE49-F238E27FC236}">
                  <a16:creationId xmlns:a16="http://schemas.microsoft.com/office/drawing/2014/main" id="{0C2B5E41-79C4-4DFD-B2BF-BE9F033D9A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889573" y="2619832"/>
              <a:ext cx="1066259" cy="11276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箭號: 弧形下彎 15">
              <a:extLst>
                <a:ext uri="{FF2B5EF4-FFF2-40B4-BE49-F238E27FC236}">
                  <a16:creationId xmlns:a16="http://schemas.microsoft.com/office/drawing/2014/main" id="{A575F1BA-FBE2-4700-B185-9BFE8BA52E95}"/>
                </a:ext>
              </a:extLst>
            </p:cNvPr>
            <p:cNvSpPr/>
            <p:nvPr/>
          </p:nvSpPr>
          <p:spPr>
            <a:xfrm>
              <a:off x="1307868" y="1907810"/>
              <a:ext cx="1240532" cy="640080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pic>
          <p:nvPicPr>
            <p:cNvPr id="9" name="Picture 4" descr="Chemistry, culture tube, glassware, lab, science, test tube, tube icon">
              <a:extLst>
                <a:ext uri="{FF2B5EF4-FFF2-40B4-BE49-F238E27FC236}">
                  <a16:creationId xmlns:a16="http://schemas.microsoft.com/office/drawing/2014/main" id="{F1AD112F-08CA-4E2C-9F05-CE85F51A2B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914786" y="2617223"/>
              <a:ext cx="1066259" cy="11276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箭號: 弧形下彎 17">
              <a:extLst>
                <a:ext uri="{FF2B5EF4-FFF2-40B4-BE49-F238E27FC236}">
                  <a16:creationId xmlns:a16="http://schemas.microsoft.com/office/drawing/2014/main" id="{4AAA703F-1173-4EBE-8D29-79491920B017}"/>
                </a:ext>
              </a:extLst>
            </p:cNvPr>
            <p:cNvSpPr/>
            <p:nvPr/>
          </p:nvSpPr>
          <p:spPr>
            <a:xfrm>
              <a:off x="2333081" y="1905201"/>
              <a:ext cx="1240532" cy="640080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pic>
          <p:nvPicPr>
            <p:cNvPr id="11" name="Picture 4" descr="Chemistry, culture tube, glassware, lab, science, test tube, tube icon">
              <a:extLst>
                <a:ext uri="{FF2B5EF4-FFF2-40B4-BE49-F238E27FC236}">
                  <a16:creationId xmlns:a16="http://schemas.microsoft.com/office/drawing/2014/main" id="{FBE8BB7A-1EB9-4171-8582-37348E1732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946344" y="2624338"/>
              <a:ext cx="1066259" cy="11276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箭號: 弧形下彎 19">
              <a:extLst>
                <a:ext uri="{FF2B5EF4-FFF2-40B4-BE49-F238E27FC236}">
                  <a16:creationId xmlns:a16="http://schemas.microsoft.com/office/drawing/2014/main" id="{0262E1B0-97DC-4745-86F3-FB12BEAE2D0E}"/>
                </a:ext>
              </a:extLst>
            </p:cNvPr>
            <p:cNvSpPr/>
            <p:nvPr/>
          </p:nvSpPr>
          <p:spPr>
            <a:xfrm>
              <a:off x="3364639" y="1912316"/>
              <a:ext cx="1240532" cy="640080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pic>
          <p:nvPicPr>
            <p:cNvPr id="13" name="Picture 4" descr="Chemistry, culture tube, glassware, lab, science, test tube, tube icon">
              <a:extLst>
                <a:ext uri="{FF2B5EF4-FFF2-40B4-BE49-F238E27FC236}">
                  <a16:creationId xmlns:a16="http://schemas.microsoft.com/office/drawing/2014/main" id="{979F3C19-AA0E-4CE7-97E0-BCCED2D332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953377" y="2624848"/>
              <a:ext cx="1066259" cy="11276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箭號: 弧形下彎 21">
              <a:extLst>
                <a:ext uri="{FF2B5EF4-FFF2-40B4-BE49-F238E27FC236}">
                  <a16:creationId xmlns:a16="http://schemas.microsoft.com/office/drawing/2014/main" id="{D2B3A870-24B5-4E3F-8704-2A34EB8D3D42}"/>
                </a:ext>
              </a:extLst>
            </p:cNvPr>
            <p:cNvSpPr/>
            <p:nvPr/>
          </p:nvSpPr>
          <p:spPr>
            <a:xfrm>
              <a:off x="4371672" y="1921791"/>
              <a:ext cx="1240532" cy="640080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pic>
          <p:nvPicPr>
            <p:cNvPr id="15" name="Picture 4" descr="Chemistry, culture tube, glassware, lab, science, test tube, tube icon">
              <a:extLst>
                <a:ext uri="{FF2B5EF4-FFF2-40B4-BE49-F238E27FC236}">
                  <a16:creationId xmlns:a16="http://schemas.microsoft.com/office/drawing/2014/main" id="{39316301-7ACE-497E-8C6F-74B4A033A4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984174" y="2608258"/>
              <a:ext cx="1066259" cy="11276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箭號: 弧形下彎 23">
              <a:extLst>
                <a:ext uri="{FF2B5EF4-FFF2-40B4-BE49-F238E27FC236}">
                  <a16:creationId xmlns:a16="http://schemas.microsoft.com/office/drawing/2014/main" id="{5ED4E882-EF70-4CA8-9C21-6905DCFE2709}"/>
                </a:ext>
              </a:extLst>
            </p:cNvPr>
            <p:cNvSpPr/>
            <p:nvPr/>
          </p:nvSpPr>
          <p:spPr>
            <a:xfrm>
              <a:off x="5402469" y="1905201"/>
              <a:ext cx="1240532" cy="640080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文字方塊 24">
              <a:extLst>
                <a:ext uri="{FF2B5EF4-FFF2-40B4-BE49-F238E27FC236}">
                  <a16:creationId xmlns:a16="http://schemas.microsoft.com/office/drawing/2014/main" id="{3BA6174D-7354-40B9-B0AD-DB3E1DB61372}"/>
                </a:ext>
              </a:extLst>
            </p:cNvPr>
            <p:cNvSpPr txBox="1"/>
            <p:nvPr/>
          </p:nvSpPr>
          <p:spPr>
            <a:xfrm>
              <a:off x="1654416" y="1587770"/>
              <a:ext cx="6454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dirty="0">
                  <a:latin typeface="Myriad Pro" panose="020B0503030403020204" pitchFamily="34" charset="0"/>
                </a:rPr>
                <a:t>1ml 	 </a:t>
              </a:r>
              <a:endParaRPr lang="zh-HK" altLang="en-US" dirty="0">
                <a:latin typeface="Myriad Pro" panose="020B0503030403020204" pitchFamily="34" charset="0"/>
              </a:endParaRPr>
            </a:p>
          </p:txBody>
        </p:sp>
        <p:sp>
          <p:nvSpPr>
            <p:cNvPr id="18" name="文字方塊 25">
              <a:extLst>
                <a:ext uri="{FF2B5EF4-FFF2-40B4-BE49-F238E27FC236}">
                  <a16:creationId xmlns:a16="http://schemas.microsoft.com/office/drawing/2014/main" id="{A99D1AE9-0C6F-4F92-BAD4-FB6EB994A806}"/>
                </a:ext>
              </a:extLst>
            </p:cNvPr>
            <p:cNvSpPr txBox="1"/>
            <p:nvPr/>
          </p:nvSpPr>
          <p:spPr>
            <a:xfrm>
              <a:off x="2663705" y="1595071"/>
              <a:ext cx="6454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dirty="0">
                  <a:latin typeface="Myriad Pro" panose="020B0503030403020204" pitchFamily="34" charset="0"/>
                </a:rPr>
                <a:t>1ml 	 </a:t>
              </a:r>
              <a:endParaRPr lang="zh-HK" altLang="en-US" dirty="0">
                <a:latin typeface="Myriad Pro" panose="020B0503030403020204" pitchFamily="34" charset="0"/>
              </a:endParaRPr>
            </a:p>
          </p:txBody>
        </p:sp>
        <p:sp>
          <p:nvSpPr>
            <p:cNvPr id="19" name="文字方塊 26">
              <a:extLst>
                <a:ext uri="{FF2B5EF4-FFF2-40B4-BE49-F238E27FC236}">
                  <a16:creationId xmlns:a16="http://schemas.microsoft.com/office/drawing/2014/main" id="{83323AD4-9E73-4BF4-8BA7-60D9050DA07A}"/>
                </a:ext>
              </a:extLst>
            </p:cNvPr>
            <p:cNvSpPr txBox="1"/>
            <p:nvPr/>
          </p:nvSpPr>
          <p:spPr>
            <a:xfrm>
              <a:off x="3616671" y="1587770"/>
              <a:ext cx="6454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dirty="0">
                  <a:latin typeface="Myriad Pro" panose="020B0503030403020204" pitchFamily="34" charset="0"/>
                </a:rPr>
                <a:t>1ml 	 </a:t>
              </a:r>
              <a:endParaRPr lang="zh-HK" altLang="en-US" dirty="0">
                <a:latin typeface="Myriad Pro" panose="020B0503030403020204" pitchFamily="34" charset="0"/>
              </a:endParaRPr>
            </a:p>
          </p:txBody>
        </p:sp>
        <p:sp>
          <p:nvSpPr>
            <p:cNvPr id="20" name="文字方塊 27">
              <a:extLst>
                <a:ext uri="{FF2B5EF4-FFF2-40B4-BE49-F238E27FC236}">
                  <a16:creationId xmlns:a16="http://schemas.microsoft.com/office/drawing/2014/main" id="{364B4F95-ADDA-4F08-99E8-79F580A1D3F8}"/>
                </a:ext>
              </a:extLst>
            </p:cNvPr>
            <p:cNvSpPr txBox="1"/>
            <p:nvPr/>
          </p:nvSpPr>
          <p:spPr>
            <a:xfrm>
              <a:off x="4648229" y="1580260"/>
              <a:ext cx="6454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dirty="0">
                  <a:latin typeface="Myriad Pro" panose="020B0503030403020204" pitchFamily="34" charset="0"/>
                </a:rPr>
                <a:t>1ml 	 </a:t>
              </a:r>
              <a:endParaRPr lang="zh-HK" altLang="en-US" dirty="0">
                <a:latin typeface="Myriad Pro" panose="020B0503030403020204" pitchFamily="34" charset="0"/>
              </a:endParaRPr>
            </a:p>
          </p:txBody>
        </p:sp>
        <p:sp>
          <p:nvSpPr>
            <p:cNvPr id="21" name="文字方塊 28">
              <a:extLst>
                <a:ext uri="{FF2B5EF4-FFF2-40B4-BE49-F238E27FC236}">
                  <a16:creationId xmlns:a16="http://schemas.microsoft.com/office/drawing/2014/main" id="{5A3F8DFE-A577-42E5-A3FA-DA1C5622FF70}"/>
                </a:ext>
              </a:extLst>
            </p:cNvPr>
            <p:cNvSpPr txBox="1"/>
            <p:nvPr/>
          </p:nvSpPr>
          <p:spPr>
            <a:xfrm>
              <a:off x="5723241" y="1567813"/>
              <a:ext cx="6454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dirty="0">
                  <a:latin typeface="Myriad Pro" panose="020B0503030403020204" pitchFamily="34" charset="0"/>
                </a:rPr>
                <a:t>1ml </a:t>
              </a:r>
              <a:r>
                <a:rPr lang="en-US" altLang="zh-HK" dirty="0"/>
                <a:t>	 </a:t>
              </a:r>
              <a:endParaRPr lang="zh-HK" altLang="en-US" dirty="0"/>
            </a:p>
          </p:txBody>
        </p:sp>
        <p:sp>
          <p:nvSpPr>
            <p:cNvPr id="22" name="文字方塊 29">
              <a:extLst>
                <a:ext uri="{FF2B5EF4-FFF2-40B4-BE49-F238E27FC236}">
                  <a16:creationId xmlns:a16="http://schemas.microsoft.com/office/drawing/2014/main" id="{EF512FD3-F465-478C-89D3-9D95E0B91B0A}"/>
                </a:ext>
              </a:extLst>
            </p:cNvPr>
            <p:cNvSpPr txBox="1"/>
            <p:nvPr/>
          </p:nvSpPr>
          <p:spPr>
            <a:xfrm>
              <a:off x="579898" y="3732285"/>
              <a:ext cx="145594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500" dirty="0">
                  <a:latin typeface="Myriad Pro" panose="020B0503030403020204" pitchFamily="34" charset="0"/>
                </a:rPr>
                <a:t>Concentrated sample</a:t>
              </a:r>
              <a:endParaRPr lang="zh-HK" altLang="en-US" sz="1500" dirty="0">
                <a:latin typeface="Myriad Pro" panose="020B0503030403020204" pitchFamily="34" charset="0"/>
              </a:endParaRPr>
            </a:p>
          </p:txBody>
        </p:sp>
        <p:sp>
          <p:nvSpPr>
            <p:cNvPr id="23" name="文字方塊 30">
              <a:extLst>
                <a:ext uri="{FF2B5EF4-FFF2-40B4-BE49-F238E27FC236}">
                  <a16:creationId xmlns:a16="http://schemas.microsoft.com/office/drawing/2014/main" id="{642EF5B8-6FE8-4D3F-BB17-3CF609AE8201}"/>
                </a:ext>
              </a:extLst>
            </p:cNvPr>
            <p:cNvSpPr txBox="1"/>
            <p:nvPr/>
          </p:nvSpPr>
          <p:spPr>
            <a:xfrm>
              <a:off x="2197120" y="3734311"/>
              <a:ext cx="441827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500" dirty="0">
                  <a:latin typeface="Myriad Pro" panose="020B0503030403020204" pitchFamily="34" charset="0"/>
                </a:rPr>
                <a:t>Each tube: 9ml medium</a:t>
              </a:r>
              <a:br>
                <a:rPr lang="en-US" altLang="zh-HK" sz="1500" dirty="0">
                  <a:latin typeface="Myriad Pro" panose="020B0503030403020204" pitchFamily="34" charset="0"/>
                </a:rPr>
              </a:br>
              <a:r>
                <a:rPr lang="en-US" altLang="zh-HK" sz="1500" dirty="0">
                  <a:latin typeface="Myriad Pro" panose="020B0503030403020204" pitchFamily="34" charset="0"/>
                </a:rPr>
                <a:t>+ 1ml aliquot of each dilution</a:t>
              </a:r>
              <a:endParaRPr lang="zh-HK" altLang="en-US" sz="1500" dirty="0">
                <a:latin typeface="Myriad Pro" panose="020B0503030403020204" pitchFamily="34" charset="0"/>
              </a:endParaRPr>
            </a:p>
          </p:txBody>
        </p:sp>
        <p:sp>
          <p:nvSpPr>
            <p:cNvPr id="24" name="等於 31">
              <a:extLst>
                <a:ext uri="{FF2B5EF4-FFF2-40B4-BE49-F238E27FC236}">
                  <a16:creationId xmlns:a16="http://schemas.microsoft.com/office/drawing/2014/main" id="{7C01292E-1B83-4CA9-B7BC-C28D8E12D5E1}"/>
                </a:ext>
              </a:extLst>
            </p:cNvPr>
            <p:cNvSpPr/>
            <p:nvPr/>
          </p:nvSpPr>
          <p:spPr>
            <a:xfrm rot="5400000">
              <a:off x="4345092" y="4236521"/>
              <a:ext cx="301622" cy="320555"/>
            </a:xfrm>
            <a:prstGeom prst="mathEqual">
              <a:avLst>
                <a:gd name="adj1" fmla="val 27161"/>
                <a:gd name="adj2" fmla="val 2078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文字方塊 33">
              <a:extLst>
                <a:ext uri="{FF2B5EF4-FFF2-40B4-BE49-F238E27FC236}">
                  <a16:creationId xmlns:a16="http://schemas.microsoft.com/office/drawing/2014/main" id="{3A4122AF-A65A-45DA-95C6-68D6E08623D9}"/>
                </a:ext>
              </a:extLst>
            </p:cNvPr>
            <p:cNvSpPr txBox="1"/>
            <p:nvPr/>
          </p:nvSpPr>
          <p:spPr>
            <a:xfrm>
              <a:off x="2149067" y="4608608"/>
              <a:ext cx="514638" cy="3231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500" dirty="0">
                  <a:latin typeface="Myriad Pro" panose="020B0503030403020204" pitchFamily="34" charset="0"/>
                </a:rPr>
                <a:t>10</a:t>
              </a:r>
              <a:r>
                <a:rPr lang="en-US" altLang="zh-HK" sz="1500" baseline="30000" dirty="0">
                  <a:latin typeface="Myriad Pro" panose="020B0503030403020204" pitchFamily="34" charset="0"/>
                </a:rPr>
                <a:t>-1</a:t>
              </a:r>
              <a:endParaRPr lang="zh-HK" altLang="en-US" sz="1500" baseline="30000" dirty="0">
                <a:latin typeface="Myriad Pro" panose="020B0503030403020204" pitchFamily="34" charset="0"/>
              </a:endParaRPr>
            </a:p>
          </p:txBody>
        </p:sp>
        <p:sp>
          <p:nvSpPr>
            <p:cNvPr id="26" name="文字方塊 35">
              <a:extLst>
                <a:ext uri="{FF2B5EF4-FFF2-40B4-BE49-F238E27FC236}">
                  <a16:creationId xmlns:a16="http://schemas.microsoft.com/office/drawing/2014/main" id="{001A8F17-E13F-4948-A401-9B209613CD05}"/>
                </a:ext>
              </a:extLst>
            </p:cNvPr>
            <p:cNvSpPr txBox="1"/>
            <p:nvPr/>
          </p:nvSpPr>
          <p:spPr>
            <a:xfrm>
              <a:off x="3266730" y="4608608"/>
              <a:ext cx="495623" cy="3231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500" dirty="0">
                  <a:latin typeface="Myriad Pro" panose="020B0503030403020204" pitchFamily="34" charset="0"/>
                </a:rPr>
                <a:t>10</a:t>
              </a:r>
              <a:r>
                <a:rPr lang="en-US" altLang="zh-HK" sz="1500" baseline="30000" dirty="0">
                  <a:latin typeface="Myriad Pro" panose="020B0503030403020204" pitchFamily="34" charset="0"/>
                </a:rPr>
                <a:t>-2</a:t>
              </a:r>
              <a:endParaRPr lang="zh-HK" altLang="en-US" sz="1500" baseline="30000" dirty="0">
                <a:latin typeface="Myriad Pro" panose="020B0503030403020204" pitchFamily="34" charset="0"/>
              </a:endParaRPr>
            </a:p>
          </p:txBody>
        </p:sp>
        <p:sp>
          <p:nvSpPr>
            <p:cNvPr id="27" name="文字方塊 37">
              <a:extLst>
                <a:ext uri="{FF2B5EF4-FFF2-40B4-BE49-F238E27FC236}">
                  <a16:creationId xmlns:a16="http://schemas.microsoft.com/office/drawing/2014/main" id="{AFC108FC-3A84-4341-9F27-A7C07818484D}"/>
                </a:ext>
              </a:extLst>
            </p:cNvPr>
            <p:cNvSpPr txBox="1"/>
            <p:nvPr/>
          </p:nvSpPr>
          <p:spPr>
            <a:xfrm>
              <a:off x="4264223" y="4608608"/>
              <a:ext cx="514638" cy="3231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500" dirty="0">
                  <a:latin typeface="Myriad Pro" panose="020B0503030403020204" pitchFamily="34" charset="0"/>
                </a:rPr>
                <a:t>10</a:t>
              </a:r>
              <a:r>
                <a:rPr lang="en-US" altLang="zh-HK" sz="1500" baseline="30000" dirty="0">
                  <a:latin typeface="Myriad Pro" panose="020B0503030403020204" pitchFamily="34" charset="0"/>
                </a:rPr>
                <a:t>-3</a:t>
              </a:r>
              <a:endParaRPr lang="zh-HK" altLang="en-US" sz="1500" baseline="30000" dirty="0">
                <a:latin typeface="Myriad Pro" panose="020B0503030403020204" pitchFamily="34" charset="0"/>
              </a:endParaRPr>
            </a:p>
          </p:txBody>
        </p:sp>
        <p:sp>
          <p:nvSpPr>
            <p:cNvPr id="28" name="文字方塊 39">
              <a:extLst>
                <a:ext uri="{FF2B5EF4-FFF2-40B4-BE49-F238E27FC236}">
                  <a16:creationId xmlns:a16="http://schemas.microsoft.com/office/drawing/2014/main" id="{6C0E1B78-F8F6-4278-AD87-6915F49C115B}"/>
                </a:ext>
              </a:extLst>
            </p:cNvPr>
            <p:cNvSpPr txBox="1"/>
            <p:nvPr/>
          </p:nvSpPr>
          <p:spPr>
            <a:xfrm>
              <a:off x="6259984" y="4608608"/>
              <a:ext cx="514638" cy="3231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500" dirty="0">
                  <a:latin typeface="Myriad Pro" panose="020B0503030403020204" pitchFamily="34" charset="0"/>
                </a:rPr>
                <a:t>10</a:t>
              </a:r>
              <a:r>
                <a:rPr lang="en-US" altLang="zh-HK" sz="1500" baseline="30000" dirty="0">
                  <a:latin typeface="Myriad Pro" panose="020B0503030403020204" pitchFamily="34" charset="0"/>
                </a:rPr>
                <a:t>-5</a:t>
              </a:r>
              <a:endParaRPr lang="zh-HK" altLang="en-US" sz="1500" baseline="30000" dirty="0">
                <a:latin typeface="Myriad Pro" panose="020B0503030403020204" pitchFamily="34" charset="0"/>
              </a:endParaRPr>
            </a:p>
          </p:txBody>
        </p:sp>
        <p:sp>
          <p:nvSpPr>
            <p:cNvPr id="29" name="文字方塊 41">
              <a:extLst>
                <a:ext uri="{FF2B5EF4-FFF2-40B4-BE49-F238E27FC236}">
                  <a16:creationId xmlns:a16="http://schemas.microsoft.com/office/drawing/2014/main" id="{AB39ED41-A590-4166-83D9-5518AAA9BC01}"/>
                </a:ext>
              </a:extLst>
            </p:cNvPr>
            <p:cNvSpPr txBox="1"/>
            <p:nvPr/>
          </p:nvSpPr>
          <p:spPr>
            <a:xfrm>
              <a:off x="5285911" y="4608608"/>
              <a:ext cx="514638" cy="3231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500" dirty="0">
                  <a:latin typeface="Myriad Pro" panose="020B0503030403020204" pitchFamily="34" charset="0"/>
                </a:rPr>
                <a:t>10</a:t>
              </a:r>
              <a:r>
                <a:rPr lang="en-US" altLang="zh-HK" sz="1500" baseline="30000" dirty="0">
                  <a:latin typeface="Myriad Pro" panose="020B0503030403020204" pitchFamily="34" charset="0"/>
                </a:rPr>
                <a:t>-4</a:t>
              </a:r>
              <a:endParaRPr lang="zh-HK" altLang="en-US" sz="1500" baseline="30000" dirty="0">
                <a:latin typeface="Myriad Pro" panose="020B05030304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4387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15</a:t>
            </a:fld>
            <a:endParaRPr lang="en-H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4"/>
            </a:pPr>
            <a:r>
              <a:rPr lang="en-US" dirty="0"/>
              <a:t>Single Cell Isolation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1036141" y="1901961"/>
            <a:ext cx="6320008" cy="4003260"/>
            <a:chOff x="1064716" y="1701204"/>
            <a:chExt cx="6320008" cy="4003260"/>
          </a:xfrm>
        </p:grpSpPr>
        <p:sp>
          <p:nvSpPr>
            <p:cNvPr id="104" name="Rectangle 131">
              <a:extLst>
                <a:ext uri="{FF2B5EF4-FFF2-40B4-BE49-F238E27FC236}">
                  <a16:creationId xmlns:a16="http://schemas.microsoft.com/office/drawing/2014/main" id="{092767A6-73E5-45EA-80AC-C82E69911098}"/>
                </a:ext>
              </a:extLst>
            </p:cNvPr>
            <p:cNvSpPr/>
            <p:nvPr/>
          </p:nvSpPr>
          <p:spPr>
            <a:xfrm>
              <a:off x="3029322" y="4774200"/>
              <a:ext cx="938299" cy="58164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Myriad Pro" panose="020B0503030403020204" pitchFamily="34" charset="0"/>
              </a:endParaRPr>
            </a:p>
          </p:txBody>
        </p:sp>
        <p:grpSp>
          <p:nvGrpSpPr>
            <p:cNvPr id="105" name="Group 104"/>
            <p:cNvGrpSpPr/>
            <p:nvPr/>
          </p:nvGrpSpPr>
          <p:grpSpPr>
            <a:xfrm>
              <a:off x="1064716" y="1701204"/>
              <a:ext cx="6320008" cy="4003260"/>
              <a:chOff x="1064716" y="1701204"/>
              <a:chExt cx="6320008" cy="4003260"/>
            </a:xfrm>
          </p:grpSpPr>
          <p:sp>
            <p:nvSpPr>
              <p:cNvPr id="106" name="Oval 114">
                <a:extLst>
                  <a:ext uri="{FF2B5EF4-FFF2-40B4-BE49-F238E27FC236}">
                    <a16:creationId xmlns:a16="http://schemas.microsoft.com/office/drawing/2014/main" id="{5F726D25-0AE3-4EC3-B44B-9406584E9DD0}"/>
                  </a:ext>
                </a:extLst>
              </p:cNvPr>
              <p:cNvSpPr/>
              <p:nvPr/>
            </p:nvSpPr>
            <p:spPr>
              <a:xfrm>
                <a:off x="5814815" y="4346332"/>
                <a:ext cx="249709" cy="256959"/>
              </a:xfrm>
              <a:prstGeom prst="ellipse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grpSp>
            <p:nvGrpSpPr>
              <p:cNvPr id="107" name="群組 42">
                <a:extLst>
                  <a:ext uri="{FF2B5EF4-FFF2-40B4-BE49-F238E27FC236}">
                    <a16:creationId xmlns:a16="http://schemas.microsoft.com/office/drawing/2014/main" id="{BF84EEF7-0A64-4F1D-977B-9E73A9F4DF61}"/>
                  </a:ext>
                </a:extLst>
              </p:cNvPr>
              <p:cNvGrpSpPr/>
              <p:nvPr/>
            </p:nvGrpSpPr>
            <p:grpSpPr>
              <a:xfrm>
                <a:off x="1064716" y="1701204"/>
                <a:ext cx="5858522" cy="1728132"/>
                <a:chOff x="1337236" y="2209757"/>
                <a:chExt cx="5858522" cy="1728132"/>
              </a:xfrm>
            </p:grpSpPr>
            <p:grpSp>
              <p:nvGrpSpPr>
                <p:cNvPr id="126" name="Group 30">
                  <a:extLst>
                    <a:ext uri="{FF2B5EF4-FFF2-40B4-BE49-F238E27FC236}">
                      <a16:creationId xmlns:a16="http://schemas.microsoft.com/office/drawing/2014/main" id="{5F870EE6-DFC7-4567-BCE3-8A92961D8B08}"/>
                    </a:ext>
                  </a:extLst>
                </p:cNvPr>
                <p:cNvGrpSpPr/>
                <p:nvPr/>
              </p:nvGrpSpPr>
              <p:grpSpPr>
                <a:xfrm>
                  <a:off x="1953215" y="2732315"/>
                  <a:ext cx="580542" cy="1205574"/>
                  <a:chOff x="3809501" y="1834030"/>
                  <a:chExt cx="665934" cy="1343884"/>
                </a:xfrm>
              </p:grpSpPr>
              <p:sp>
                <p:nvSpPr>
                  <p:cNvPr id="152" name="剪去同側角落矩形 16">
                    <a:extLst>
                      <a:ext uri="{FF2B5EF4-FFF2-40B4-BE49-F238E27FC236}">
                        <a16:creationId xmlns:a16="http://schemas.microsoft.com/office/drawing/2014/main" id="{CB50256D-BD6E-4303-AFEE-6D9F48B9963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827363" y="1834030"/>
                    <a:ext cx="648072" cy="1343884"/>
                  </a:xfrm>
                  <a:prstGeom prst="snip2SameRect">
                    <a:avLst>
                      <a:gd name="adj1" fmla="val 42321"/>
                      <a:gd name="adj2" fmla="val 0"/>
                    </a:avLst>
                  </a:prstGeom>
                  <a:solidFill>
                    <a:schemeClr val="bg1"/>
                  </a:solidFill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HK" altLang="en-US" sz="1400"/>
                  </a:p>
                </p:txBody>
              </p:sp>
              <p:cxnSp>
                <p:nvCxnSpPr>
                  <p:cNvPr id="153" name="Straight Connector 16">
                    <a:extLst>
                      <a:ext uri="{FF2B5EF4-FFF2-40B4-BE49-F238E27FC236}">
                        <a16:creationId xmlns:a16="http://schemas.microsoft.com/office/drawing/2014/main" id="{B6D726C1-5948-4E8D-92B2-F0AE16867FDD}"/>
                      </a:ext>
                    </a:extLst>
                  </p:cNvPr>
                  <p:cNvCxnSpPr/>
                  <p:nvPr/>
                </p:nvCxnSpPr>
                <p:spPr>
                  <a:xfrm>
                    <a:off x="3827363" y="2342103"/>
                    <a:ext cx="641821" cy="0"/>
                  </a:xfrm>
                  <a:prstGeom prst="line">
                    <a:avLst/>
                  </a:prstGeom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8">
                    <a:extLst>
                      <a:ext uri="{FF2B5EF4-FFF2-40B4-BE49-F238E27FC236}">
                        <a16:creationId xmlns:a16="http://schemas.microsoft.com/office/drawing/2014/main" id="{7CAB7F47-7AF6-47D2-87FE-3FC648B3BE7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809501" y="2345135"/>
                    <a:ext cx="350871" cy="483071"/>
                  </a:xfrm>
                  <a:prstGeom prst="line">
                    <a:avLst/>
                  </a:prstGeom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Straight Connector 21">
                    <a:extLst>
                      <a:ext uri="{FF2B5EF4-FFF2-40B4-BE49-F238E27FC236}">
                        <a16:creationId xmlns:a16="http://schemas.microsoft.com/office/drawing/2014/main" id="{52C8387A-0620-48DA-AE45-C19167CDEAE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906395" y="2339073"/>
                    <a:ext cx="484249" cy="644870"/>
                  </a:xfrm>
                  <a:prstGeom prst="line">
                    <a:avLst/>
                  </a:prstGeom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25">
                    <a:extLst>
                      <a:ext uri="{FF2B5EF4-FFF2-40B4-BE49-F238E27FC236}">
                        <a16:creationId xmlns:a16="http://schemas.microsoft.com/office/drawing/2014/main" id="{4C9D53D4-9B88-4F46-8404-40C324ED4769}"/>
                      </a:ext>
                    </a:extLst>
                  </p:cNvPr>
                  <p:cNvCxnSpPr>
                    <a:stCxn id="152" idx="2"/>
                  </p:cNvCxnSpPr>
                  <p:nvPr/>
                </p:nvCxnSpPr>
                <p:spPr>
                  <a:xfrm flipH="1">
                    <a:off x="4041396" y="2505972"/>
                    <a:ext cx="434039" cy="568666"/>
                  </a:xfrm>
                  <a:prstGeom prst="line">
                    <a:avLst/>
                  </a:prstGeom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7" name="TextBox 29">
                  <a:extLst>
                    <a:ext uri="{FF2B5EF4-FFF2-40B4-BE49-F238E27FC236}">
                      <a16:creationId xmlns:a16="http://schemas.microsoft.com/office/drawing/2014/main" id="{AEFBE451-6282-494D-84F4-6794F6EC3E61}"/>
                    </a:ext>
                  </a:extLst>
                </p:cNvPr>
                <p:cNvSpPr txBox="1"/>
                <p:nvPr/>
              </p:nvSpPr>
              <p:spPr>
                <a:xfrm>
                  <a:off x="1337236" y="2209757"/>
                  <a:ext cx="262370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Myriad Pro" panose="020B0503030403020204" pitchFamily="34" charset="0"/>
                    </a:rPr>
                    <a:t>50ml algae culture</a:t>
                  </a:r>
                  <a:br>
                    <a:rPr lang="en-US" sz="1400" dirty="0">
                      <a:latin typeface="Myriad Pro" panose="020B0503030403020204" pitchFamily="34" charset="0"/>
                    </a:rPr>
                  </a:br>
                  <a:r>
                    <a:rPr lang="en-US" sz="1400" dirty="0">
                      <a:latin typeface="Myriad Pro" panose="020B0503030403020204" pitchFamily="34" charset="0"/>
                    </a:rPr>
                    <a:t>by using plankton net </a:t>
                  </a:r>
                </a:p>
              </p:txBody>
            </p:sp>
            <p:grpSp>
              <p:nvGrpSpPr>
                <p:cNvPr id="128" name="Group 45">
                  <a:extLst>
                    <a:ext uri="{FF2B5EF4-FFF2-40B4-BE49-F238E27FC236}">
                      <a16:creationId xmlns:a16="http://schemas.microsoft.com/office/drawing/2014/main" id="{E802B702-5CD7-4F75-B106-4ADF452766DE}"/>
                    </a:ext>
                  </a:extLst>
                </p:cNvPr>
                <p:cNvGrpSpPr/>
                <p:nvPr/>
              </p:nvGrpSpPr>
              <p:grpSpPr>
                <a:xfrm>
                  <a:off x="5879983" y="2796898"/>
                  <a:ext cx="1315775" cy="1031566"/>
                  <a:chOff x="4734984" y="2126102"/>
                  <a:chExt cx="1509311" cy="1149913"/>
                </a:xfrm>
              </p:grpSpPr>
              <p:sp>
                <p:nvSpPr>
                  <p:cNvPr id="145" name="Rounded Rectangle 35">
                    <a:extLst>
                      <a:ext uri="{FF2B5EF4-FFF2-40B4-BE49-F238E27FC236}">
                        <a16:creationId xmlns:a16="http://schemas.microsoft.com/office/drawing/2014/main" id="{C0BCB8D0-83F6-4889-9A49-BF074A5F8FB8}"/>
                      </a:ext>
                    </a:extLst>
                  </p:cNvPr>
                  <p:cNvSpPr/>
                  <p:nvPr/>
                </p:nvSpPr>
                <p:spPr>
                  <a:xfrm>
                    <a:off x="4734984" y="2126102"/>
                    <a:ext cx="1509311" cy="1149913"/>
                  </a:xfrm>
                  <a:prstGeom prst="roundRect">
                    <a:avLst/>
                  </a:prstGeom>
                  <a:noFill/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146" name="Oval 37">
                    <a:extLst>
                      <a:ext uri="{FF2B5EF4-FFF2-40B4-BE49-F238E27FC236}">
                        <a16:creationId xmlns:a16="http://schemas.microsoft.com/office/drawing/2014/main" id="{E1D30097-76C3-4B4E-9BFB-34C2BB09832E}"/>
                      </a:ext>
                    </a:extLst>
                  </p:cNvPr>
                  <p:cNvSpPr/>
                  <p:nvPr/>
                </p:nvSpPr>
                <p:spPr>
                  <a:xfrm>
                    <a:off x="4924680" y="2287150"/>
                    <a:ext cx="286439" cy="286439"/>
                  </a:xfrm>
                  <a:prstGeom prst="ellipse">
                    <a:avLst/>
                  </a:prstGeom>
                  <a:noFill/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147" name="Oval 39">
                    <a:extLst>
                      <a:ext uri="{FF2B5EF4-FFF2-40B4-BE49-F238E27FC236}">
                        <a16:creationId xmlns:a16="http://schemas.microsoft.com/office/drawing/2014/main" id="{F7FE8764-585F-4AA1-AB60-86231227E2CA}"/>
                      </a:ext>
                    </a:extLst>
                  </p:cNvPr>
                  <p:cNvSpPr/>
                  <p:nvPr/>
                </p:nvSpPr>
                <p:spPr>
                  <a:xfrm>
                    <a:off x="5346419" y="2287150"/>
                    <a:ext cx="286439" cy="286439"/>
                  </a:xfrm>
                  <a:prstGeom prst="ellipse">
                    <a:avLst/>
                  </a:prstGeom>
                  <a:noFill/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148" name="Oval 40">
                    <a:extLst>
                      <a:ext uri="{FF2B5EF4-FFF2-40B4-BE49-F238E27FC236}">
                        <a16:creationId xmlns:a16="http://schemas.microsoft.com/office/drawing/2014/main" id="{3021BF1C-175F-41A5-B630-88580239E507}"/>
                      </a:ext>
                    </a:extLst>
                  </p:cNvPr>
                  <p:cNvSpPr/>
                  <p:nvPr/>
                </p:nvSpPr>
                <p:spPr>
                  <a:xfrm>
                    <a:off x="5774772" y="2287150"/>
                    <a:ext cx="286439" cy="286439"/>
                  </a:xfrm>
                  <a:prstGeom prst="ellipse">
                    <a:avLst/>
                  </a:prstGeom>
                  <a:noFill/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149" name="Oval 41">
                    <a:extLst>
                      <a:ext uri="{FF2B5EF4-FFF2-40B4-BE49-F238E27FC236}">
                        <a16:creationId xmlns:a16="http://schemas.microsoft.com/office/drawing/2014/main" id="{080B4EBF-BDA8-4346-9D6A-1A782905BB17}"/>
                      </a:ext>
                    </a:extLst>
                  </p:cNvPr>
                  <p:cNvSpPr/>
                  <p:nvPr/>
                </p:nvSpPr>
                <p:spPr>
                  <a:xfrm>
                    <a:off x="5346419" y="2833837"/>
                    <a:ext cx="286439" cy="286439"/>
                  </a:xfrm>
                  <a:prstGeom prst="ellipse">
                    <a:avLst/>
                  </a:prstGeom>
                  <a:noFill/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150" name="Oval 42">
                    <a:extLst>
                      <a:ext uri="{FF2B5EF4-FFF2-40B4-BE49-F238E27FC236}">
                        <a16:creationId xmlns:a16="http://schemas.microsoft.com/office/drawing/2014/main" id="{78497F7C-F780-436B-85F5-B77CA2704B82}"/>
                      </a:ext>
                    </a:extLst>
                  </p:cNvPr>
                  <p:cNvSpPr/>
                  <p:nvPr/>
                </p:nvSpPr>
                <p:spPr>
                  <a:xfrm>
                    <a:off x="4924680" y="2833837"/>
                    <a:ext cx="286439" cy="286439"/>
                  </a:xfrm>
                  <a:prstGeom prst="ellipse">
                    <a:avLst/>
                  </a:prstGeom>
                  <a:noFill/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151" name="Oval 43">
                    <a:extLst>
                      <a:ext uri="{FF2B5EF4-FFF2-40B4-BE49-F238E27FC236}">
                        <a16:creationId xmlns:a16="http://schemas.microsoft.com/office/drawing/2014/main" id="{4BECB7E9-5056-497A-B4F1-E3D1C2593655}"/>
                      </a:ext>
                    </a:extLst>
                  </p:cNvPr>
                  <p:cNvSpPr/>
                  <p:nvPr/>
                </p:nvSpPr>
                <p:spPr>
                  <a:xfrm>
                    <a:off x="5785629" y="2833837"/>
                    <a:ext cx="286439" cy="286439"/>
                  </a:xfrm>
                  <a:prstGeom prst="ellipse">
                    <a:avLst/>
                  </a:prstGeom>
                  <a:noFill/>
                  <a:ln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/>
                  </a:p>
                </p:txBody>
              </p:sp>
            </p:grpSp>
            <p:sp>
              <p:nvSpPr>
                <p:cNvPr id="129" name="Rectangle 46">
                  <a:extLst>
                    <a:ext uri="{FF2B5EF4-FFF2-40B4-BE49-F238E27FC236}">
                      <a16:creationId xmlns:a16="http://schemas.microsoft.com/office/drawing/2014/main" id="{C67C3907-AAB3-4D5F-848D-344186D14BBB}"/>
                    </a:ext>
                  </a:extLst>
                </p:cNvPr>
                <p:cNvSpPr/>
                <p:nvPr/>
              </p:nvSpPr>
              <p:spPr>
                <a:xfrm>
                  <a:off x="3776069" y="2870876"/>
                  <a:ext cx="1666499" cy="785175"/>
                </a:xfrm>
                <a:prstGeom prst="rect">
                  <a:avLst/>
                </a:prstGeom>
                <a:noFill/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  <p:sp>
              <p:nvSpPr>
                <p:cNvPr id="130" name="Oval 47">
                  <a:extLst>
                    <a:ext uri="{FF2B5EF4-FFF2-40B4-BE49-F238E27FC236}">
                      <a16:creationId xmlns:a16="http://schemas.microsoft.com/office/drawing/2014/main" id="{015C39D6-9580-48FB-A46C-FCAFB79983B7}"/>
                    </a:ext>
                  </a:extLst>
                </p:cNvPr>
                <p:cNvSpPr/>
                <p:nvPr/>
              </p:nvSpPr>
              <p:spPr>
                <a:xfrm>
                  <a:off x="3922254" y="3099493"/>
                  <a:ext cx="336146" cy="345906"/>
                </a:xfrm>
                <a:prstGeom prst="ellipse">
                  <a:avLst/>
                </a:prstGeom>
                <a:noFill/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  <p:sp>
              <p:nvSpPr>
                <p:cNvPr id="131" name="Oval 48">
                  <a:extLst>
                    <a:ext uri="{FF2B5EF4-FFF2-40B4-BE49-F238E27FC236}">
                      <a16:creationId xmlns:a16="http://schemas.microsoft.com/office/drawing/2014/main" id="{CB7BD265-6E51-46F5-A3D1-C44E450D1848}"/>
                    </a:ext>
                  </a:extLst>
                </p:cNvPr>
                <p:cNvSpPr/>
                <p:nvPr/>
              </p:nvSpPr>
              <p:spPr>
                <a:xfrm>
                  <a:off x="4425552" y="3098296"/>
                  <a:ext cx="336146" cy="345906"/>
                </a:xfrm>
                <a:prstGeom prst="ellipse">
                  <a:avLst/>
                </a:prstGeom>
                <a:noFill/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  <p:sp>
              <p:nvSpPr>
                <p:cNvPr id="132" name="Oval 49">
                  <a:extLst>
                    <a:ext uri="{FF2B5EF4-FFF2-40B4-BE49-F238E27FC236}">
                      <a16:creationId xmlns:a16="http://schemas.microsoft.com/office/drawing/2014/main" id="{E66E813E-35E9-49C3-A0B0-6289F94024EB}"/>
                    </a:ext>
                  </a:extLst>
                </p:cNvPr>
                <p:cNvSpPr/>
                <p:nvPr/>
              </p:nvSpPr>
              <p:spPr>
                <a:xfrm>
                  <a:off x="4921306" y="3103635"/>
                  <a:ext cx="336146" cy="345906"/>
                </a:xfrm>
                <a:prstGeom prst="ellipse">
                  <a:avLst/>
                </a:prstGeom>
                <a:noFill/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  <p:sp>
              <p:nvSpPr>
                <p:cNvPr id="133" name="TextBox 50">
                  <a:extLst>
                    <a:ext uri="{FF2B5EF4-FFF2-40B4-BE49-F238E27FC236}">
                      <a16:creationId xmlns:a16="http://schemas.microsoft.com/office/drawing/2014/main" id="{52E14D19-88A3-4AB5-8680-D9E0C744DA7F}"/>
                    </a:ext>
                  </a:extLst>
                </p:cNvPr>
                <p:cNvSpPr txBox="1"/>
                <p:nvPr/>
              </p:nvSpPr>
              <p:spPr>
                <a:xfrm>
                  <a:off x="3739656" y="2238196"/>
                  <a:ext cx="254687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Myriad Pro" panose="020B0503030403020204" pitchFamily="34" charset="0"/>
                    </a:rPr>
                    <a:t>Single cell isolation</a:t>
                  </a:r>
                  <a:br>
                    <a:rPr lang="en-US" sz="1400" dirty="0">
                      <a:latin typeface="Myriad Pro" panose="020B0503030403020204" pitchFamily="34" charset="0"/>
                    </a:rPr>
                  </a:br>
                  <a:r>
                    <a:rPr lang="en-US" sz="1400" dirty="0">
                      <a:latin typeface="Myriad Pro" panose="020B0503030403020204" pitchFamily="34" charset="0"/>
                    </a:rPr>
                    <a:t>by 10 </a:t>
                  </a:r>
                  <a:r>
                    <a:rPr lang="en-US" sz="1400" dirty="0" err="1">
                      <a:latin typeface="Myriad Pro" panose="020B0503030403020204" pitchFamily="34" charset="0"/>
                    </a:rPr>
                    <a:t>ul</a:t>
                  </a:r>
                  <a:r>
                    <a:rPr lang="en-US" sz="1400" dirty="0">
                      <a:latin typeface="Myriad Pro" panose="020B0503030403020204" pitchFamily="34" charset="0"/>
                    </a:rPr>
                    <a:t> micropipette </a:t>
                  </a:r>
                </a:p>
              </p:txBody>
            </p:sp>
            <p:sp>
              <p:nvSpPr>
                <p:cNvPr id="134" name="4-Point Star 53">
                  <a:extLst>
                    <a:ext uri="{FF2B5EF4-FFF2-40B4-BE49-F238E27FC236}">
                      <a16:creationId xmlns:a16="http://schemas.microsoft.com/office/drawing/2014/main" id="{0853F341-D039-42C1-963F-91019872DB01}"/>
                    </a:ext>
                  </a:extLst>
                </p:cNvPr>
                <p:cNvSpPr/>
                <p:nvPr/>
              </p:nvSpPr>
              <p:spPr>
                <a:xfrm>
                  <a:off x="3973678" y="3202934"/>
                  <a:ext cx="124561" cy="156852"/>
                </a:xfrm>
                <a:prstGeom prst="star4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35" name="4-Point Star 55">
                  <a:extLst>
                    <a:ext uri="{FF2B5EF4-FFF2-40B4-BE49-F238E27FC236}">
                      <a16:creationId xmlns:a16="http://schemas.microsoft.com/office/drawing/2014/main" id="{38DCA5D9-760F-4D07-8AE3-BB61AE45CFBE}"/>
                    </a:ext>
                  </a:extLst>
                </p:cNvPr>
                <p:cNvSpPr/>
                <p:nvPr/>
              </p:nvSpPr>
              <p:spPr>
                <a:xfrm>
                  <a:off x="5027098" y="3196443"/>
                  <a:ext cx="124561" cy="156852"/>
                </a:xfrm>
                <a:prstGeom prst="star4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36" name="Flowchart: Decision 56">
                  <a:extLst>
                    <a:ext uri="{FF2B5EF4-FFF2-40B4-BE49-F238E27FC236}">
                      <a16:creationId xmlns:a16="http://schemas.microsoft.com/office/drawing/2014/main" id="{2FB5338A-4442-4557-90D3-4E9B07A6E19B}"/>
                    </a:ext>
                  </a:extLst>
                </p:cNvPr>
                <p:cNvSpPr/>
                <p:nvPr/>
              </p:nvSpPr>
              <p:spPr>
                <a:xfrm>
                  <a:off x="4149663" y="3314596"/>
                  <a:ext cx="39857" cy="41015"/>
                </a:xfrm>
                <a:prstGeom prst="flowChartDecisio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37" name="Flowchart: Merge 57">
                  <a:extLst>
                    <a:ext uri="{FF2B5EF4-FFF2-40B4-BE49-F238E27FC236}">
                      <a16:creationId xmlns:a16="http://schemas.microsoft.com/office/drawing/2014/main" id="{CF0BB8DB-EC28-4310-9337-306E285A6DCE}"/>
                    </a:ext>
                  </a:extLst>
                </p:cNvPr>
                <p:cNvSpPr/>
                <p:nvPr/>
              </p:nvSpPr>
              <p:spPr>
                <a:xfrm>
                  <a:off x="4563585" y="3284158"/>
                  <a:ext cx="133370" cy="101886"/>
                </a:xfrm>
                <a:prstGeom prst="flowChartMerg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38" name="4-Point Star 58">
                  <a:extLst>
                    <a:ext uri="{FF2B5EF4-FFF2-40B4-BE49-F238E27FC236}">
                      <a16:creationId xmlns:a16="http://schemas.microsoft.com/office/drawing/2014/main" id="{AB31E97D-4E58-4DB2-AEC4-88DBC27AF389}"/>
                    </a:ext>
                  </a:extLst>
                </p:cNvPr>
                <p:cNvSpPr/>
                <p:nvPr/>
              </p:nvSpPr>
              <p:spPr>
                <a:xfrm>
                  <a:off x="4479835" y="3155829"/>
                  <a:ext cx="124561" cy="156852"/>
                </a:xfrm>
                <a:prstGeom prst="star4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39" name="Flowchart: Merge 59">
                  <a:extLst>
                    <a:ext uri="{FF2B5EF4-FFF2-40B4-BE49-F238E27FC236}">
                      <a16:creationId xmlns:a16="http://schemas.microsoft.com/office/drawing/2014/main" id="{ACC0332A-AC67-402D-9872-6FBE4B31C36B}"/>
                    </a:ext>
                  </a:extLst>
                </p:cNvPr>
                <p:cNvSpPr/>
                <p:nvPr/>
              </p:nvSpPr>
              <p:spPr>
                <a:xfrm>
                  <a:off x="4081919" y="3172287"/>
                  <a:ext cx="133370" cy="101886"/>
                </a:xfrm>
                <a:prstGeom prst="flowChartMerg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cxnSp>
              <p:nvCxnSpPr>
                <p:cNvPr id="140" name="Curved Connector 64">
                  <a:extLst>
                    <a:ext uri="{FF2B5EF4-FFF2-40B4-BE49-F238E27FC236}">
                      <a16:creationId xmlns:a16="http://schemas.microsoft.com/office/drawing/2014/main" id="{72133F7C-4E88-4D05-A184-066EDEEF8C0E}"/>
                    </a:ext>
                  </a:extLst>
                </p:cNvPr>
                <p:cNvCxnSpPr>
                  <a:cxnSpLocks/>
                  <a:stCxn id="130" idx="0"/>
                  <a:endCxn id="131" idx="0"/>
                </p:cNvCxnSpPr>
                <p:nvPr/>
              </p:nvCxnSpPr>
              <p:spPr>
                <a:xfrm rot="5400000" flipH="1" flipV="1">
                  <a:off x="4341378" y="2847247"/>
                  <a:ext cx="1197" cy="503297"/>
                </a:xfrm>
                <a:prstGeom prst="curvedConnector3">
                  <a:avLst>
                    <a:gd name="adj1" fmla="val 17236432"/>
                  </a:avLst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Curved Connector 81">
                  <a:extLst>
                    <a:ext uri="{FF2B5EF4-FFF2-40B4-BE49-F238E27FC236}">
                      <a16:creationId xmlns:a16="http://schemas.microsoft.com/office/drawing/2014/main" id="{AD412082-5294-495A-BCB3-8FA158C6A99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4837132" y="2847858"/>
                  <a:ext cx="1197" cy="503297"/>
                </a:xfrm>
                <a:prstGeom prst="curvedConnector3">
                  <a:avLst>
                    <a:gd name="adj1" fmla="val 17236432"/>
                  </a:avLst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2" name="TextBox 94">
                  <a:extLst>
                    <a:ext uri="{FF2B5EF4-FFF2-40B4-BE49-F238E27FC236}">
                      <a16:creationId xmlns:a16="http://schemas.microsoft.com/office/drawing/2014/main" id="{41E3E129-6170-4A11-B258-F0E487F1DAC8}"/>
                    </a:ext>
                  </a:extLst>
                </p:cNvPr>
                <p:cNvSpPr txBox="1"/>
                <p:nvPr/>
              </p:nvSpPr>
              <p:spPr>
                <a:xfrm>
                  <a:off x="6001641" y="2409545"/>
                  <a:ext cx="118447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Myriad Pro" panose="020B0503030403020204" pitchFamily="34" charset="0"/>
                    </a:rPr>
                    <a:t>96 well plate</a:t>
                  </a:r>
                </a:p>
              </p:txBody>
            </p:sp>
            <p:cxnSp>
              <p:nvCxnSpPr>
                <p:cNvPr id="143" name="Curved Connector 103">
                  <a:extLst>
                    <a:ext uri="{FF2B5EF4-FFF2-40B4-BE49-F238E27FC236}">
                      <a16:creationId xmlns:a16="http://schemas.microsoft.com/office/drawing/2014/main" id="{00FB544A-D553-4026-B651-0017550C211D}"/>
                    </a:ext>
                  </a:extLst>
                </p:cNvPr>
                <p:cNvCxnSpPr>
                  <a:cxnSpLocks/>
                  <a:stCxn id="132" idx="0"/>
                  <a:endCxn id="146" idx="1"/>
                </p:cNvCxnSpPr>
                <p:nvPr/>
              </p:nvCxnSpPr>
              <p:spPr>
                <a:xfrm rot="5400000" flipH="1" flipV="1">
                  <a:off x="5523331" y="2545046"/>
                  <a:ext cx="124634" cy="992544"/>
                </a:xfrm>
                <a:prstGeom prst="curvedConnector3">
                  <a:avLst>
                    <a:gd name="adj1" fmla="val 312628"/>
                  </a:avLst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4" name="4-Point Star 106">
                  <a:extLst>
                    <a:ext uri="{FF2B5EF4-FFF2-40B4-BE49-F238E27FC236}">
                      <a16:creationId xmlns:a16="http://schemas.microsoft.com/office/drawing/2014/main" id="{4ABA2CAF-98B9-44C7-8873-6614914A900B}"/>
                    </a:ext>
                  </a:extLst>
                </p:cNvPr>
                <p:cNvSpPr/>
                <p:nvPr/>
              </p:nvSpPr>
              <p:spPr>
                <a:xfrm>
                  <a:off x="6097068" y="2980664"/>
                  <a:ext cx="124561" cy="156852"/>
                </a:xfrm>
                <a:prstGeom prst="star4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</p:grpSp>
          <p:sp>
            <p:nvSpPr>
              <p:cNvPr id="108" name="Right Arrow 121">
                <a:extLst>
                  <a:ext uri="{FF2B5EF4-FFF2-40B4-BE49-F238E27FC236}">
                    <a16:creationId xmlns:a16="http://schemas.microsoft.com/office/drawing/2014/main" id="{B32B8524-0D30-411C-8327-74473D0DC25B}"/>
                  </a:ext>
                </a:extLst>
              </p:cNvPr>
              <p:cNvSpPr/>
              <p:nvPr/>
            </p:nvSpPr>
            <p:spPr>
              <a:xfrm rot="5400000">
                <a:off x="5991407" y="3458034"/>
                <a:ext cx="631844" cy="539124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9" name="Rounded Rectangle 113">
                <a:extLst>
                  <a:ext uri="{FF2B5EF4-FFF2-40B4-BE49-F238E27FC236}">
                    <a16:creationId xmlns:a16="http://schemas.microsoft.com/office/drawing/2014/main" id="{6B7F32AB-6978-401F-813D-5CFDEDF62BCB}"/>
                  </a:ext>
                </a:extLst>
              </p:cNvPr>
              <p:cNvSpPr/>
              <p:nvPr/>
            </p:nvSpPr>
            <p:spPr>
              <a:xfrm>
                <a:off x="5649443" y="4201859"/>
                <a:ext cx="1315773" cy="1031566"/>
              </a:xfrm>
              <a:prstGeom prst="roundRect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0" name="Oval 115">
                <a:extLst>
                  <a:ext uri="{FF2B5EF4-FFF2-40B4-BE49-F238E27FC236}">
                    <a16:creationId xmlns:a16="http://schemas.microsoft.com/office/drawing/2014/main" id="{56852D57-7956-416A-8F7E-BBA6E71E61E4}"/>
                  </a:ext>
                </a:extLst>
              </p:cNvPr>
              <p:cNvSpPr/>
              <p:nvPr/>
            </p:nvSpPr>
            <p:spPr>
              <a:xfrm>
                <a:off x="6182475" y="4346332"/>
                <a:ext cx="249709" cy="256959"/>
              </a:xfrm>
              <a:prstGeom prst="ellipse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1" name="Oval 116">
                <a:extLst>
                  <a:ext uri="{FF2B5EF4-FFF2-40B4-BE49-F238E27FC236}">
                    <a16:creationId xmlns:a16="http://schemas.microsoft.com/office/drawing/2014/main" id="{66970941-29E4-454A-951E-3A96A7CBF1D4}"/>
                  </a:ext>
                </a:extLst>
              </p:cNvPr>
              <p:cNvSpPr/>
              <p:nvPr/>
            </p:nvSpPr>
            <p:spPr>
              <a:xfrm>
                <a:off x="6555900" y="4346332"/>
                <a:ext cx="249709" cy="256959"/>
              </a:xfrm>
              <a:prstGeom prst="ellipse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2" name="Oval 117">
                <a:extLst>
                  <a:ext uri="{FF2B5EF4-FFF2-40B4-BE49-F238E27FC236}">
                    <a16:creationId xmlns:a16="http://schemas.microsoft.com/office/drawing/2014/main" id="{92580181-111A-470B-BAD7-B943B85CC601}"/>
                  </a:ext>
                </a:extLst>
              </p:cNvPr>
              <p:cNvSpPr/>
              <p:nvPr/>
            </p:nvSpPr>
            <p:spPr>
              <a:xfrm>
                <a:off x="6182475" y="4836755"/>
                <a:ext cx="249709" cy="256959"/>
              </a:xfrm>
              <a:prstGeom prst="ellipse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3" name="Oval 118">
                <a:extLst>
                  <a:ext uri="{FF2B5EF4-FFF2-40B4-BE49-F238E27FC236}">
                    <a16:creationId xmlns:a16="http://schemas.microsoft.com/office/drawing/2014/main" id="{21C68B5B-ACC6-4405-B0BF-9A6F1A068797}"/>
                  </a:ext>
                </a:extLst>
              </p:cNvPr>
              <p:cNvSpPr/>
              <p:nvPr/>
            </p:nvSpPr>
            <p:spPr>
              <a:xfrm>
                <a:off x="5814815" y="4836755"/>
                <a:ext cx="249709" cy="256959"/>
              </a:xfrm>
              <a:prstGeom prst="ellipse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4" name="Oval 119">
                <a:extLst>
                  <a:ext uri="{FF2B5EF4-FFF2-40B4-BE49-F238E27FC236}">
                    <a16:creationId xmlns:a16="http://schemas.microsoft.com/office/drawing/2014/main" id="{93020147-7BC6-4709-8088-69312EC310FF}"/>
                  </a:ext>
                </a:extLst>
              </p:cNvPr>
              <p:cNvSpPr/>
              <p:nvPr/>
            </p:nvSpPr>
            <p:spPr>
              <a:xfrm>
                <a:off x="6565365" y="4836755"/>
                <a:ext cx="249709" cy="256959"/>
              </a:xfrm>
              <a:prstGeom prst="ellipse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5" name="TextBox 120">
                <a:extLst>
                  <a:ext uri="{FF2B5EF4-FFF2-40B4-BE49-F238E27FC236}">
                    <a16:creationId xmlns:a16="http://schemas.microsoft.com/office/drawing/2014/main" id="{C73C1FD0-C224-464A-BC69-38270CF8F361}"/>
                  </a:ext>
                </a:extLst>
              </p:cNvPr>
              <p:cNvSpPr txBox="1"/>
              <p:nvPr/>
            </p:nvSpPr>
            <p:spPr>
              <a:xfrm>
                <a:off x="5257988" y="5377898"/>
                <a:ext cx="21267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Myriad Pro" panose="020B0503030403020204" pitchFamily="34" charset="0"/>
                  </a:rPr>
                  <a:t>48 well plate/24 well plate</a:t>
                </a:r>
              </a:p>
            </p:txBody>
          </p:sp>
          <p:sp>
            <p:nvSpPr>
              <p:cNvPr id="117" name="Right Arrow 121">
                <a:extLst>
                  <a:ext uri="{FF2B5EF4-FFF2-40B4-BE49-F238E27FC236}">
                    <a16:creationId xmlns:a16="http://schemas.microsoft.com/office/drawing/2014/main" id="{07DDDE2F-1046-4685-9984-E95662074EA8}"/>
                  </a:ext>
                </a:extLst>
              </p:cNvPr>
              <p:cNvSpPr/>
              <p:nvPr/>
            </p:nvSpPr>
            <p:spPr>
              <a:xfrm rot="10800000">
                <a:off x="4530735" y="4450352"/>
                <a:ext cx="631844" cy="539124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8" name="Snip Same Side Corner Rectangle 122">
                <a:extLst>
                  <a:ext uri="{FF2B5EF4-FFF2-40B4-BE49-F238E27FC236}">
                    <a16:creationId xmlns:a16="http://schemas.microsoft.com/office/drawing/2014/main" id="{BD1E081C-E069-4641-8A6B-C0EAB056FC7F}"/>
                  </a:ext>
                </a:extLst>
              </p:cNvPr>
              <p:cNvSpPr/>
              <p:nvPr/>
            </p:nvSpPr>
            <p:spPr>
              <a:xfrm>
                <a:off x="3026625" y="4148806"/>
                <a:ext cx="940996" cy="1207967"/>
              </a:xfrm>
              <a:prstGeom prst="snip2SameRect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9" name="Rectangle 123">
                <a:extLst>
                  <a:ext uri="{FF2B5EF4-FFF2-40B4-BE49-F238E27FC236}">
                    <a16:creationId xmlns:a16="http://schemas.microsoft.com/office/drawing/2014/main" id="{78969195-209E-433C-AC33-62FA0BE0BB77}"/>
                  </a:ext>
                </a:extLst>
              </p:cNvPr>
              <p:cNvSpPr/>
              <p:nvPr/>
            </p:nvSpPr>
            <p:spPr>
              <a:xfrm>
                <a:off x="3223794" y="3885096"/>
                <a:ext cx="544232" cy="25634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0" name="TextBox 125">
                <a:extLst>
                  <a:ext uri="{FF2B5EF4-FFF2-40B4-BE49-F238E27FC236}">
                    <a16:creationId xmlns:a16="http://schemas.microsoft.com/office/drawing/2014/main" id="{35E42022-22F2-487C-9BA8-3AE8D468A227}"/>
                  </a:ext>
                </a:extLst>
              </p:cNvPr>
              <p:cNvSpPr txBox="1"/>
              <p:nvPr/>
            </p:nvSpPr>
            <p:spPr>
              <a:xfrm>
                <a:off x="2866580" y="5396687"/>
                <a:ext cx="12739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Myriad Pro" panose="020B0503030403020204" pitchFamily="34" charset="0"/>
                  </a:rPr>
                  <a:t>Flask culturing</a:t>
                </a:r>
              </a:p>
            </p:txBody>
          </p:sp>
          <p:sp>
            <p:nvSpPr>
              <p:cNvPr id="121" name="4-Point Star 126">
                <a:extLst>
                  <a:ext uri="{FF2B5EF4-FFF2-40B4-BE49-F238E27FC236}">
                    <a16:creationId xmlns:a16="http://schemas.microsoft.com/office/drawing/2014/main" id="{9014D9A0-2C71-43CC-983F-CC5A7FDD71D0}"/>
                  </a:ext>
                </a:extLst>
              </p:cNvPr>
              <p:cNvSpPr/>
              <p:nvPr/>
            </p:nvSpPr>
            <p:spPr>
              <a:xfrm>
                <a:off x="3294463" y="4987524"/>
                <a:ext cx="124561" cy="156852"/>
              </a:xfrm>
              <a:prstGeom prst="star4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2" name="4-Point Star 127">
                <a:extLst>
                  <a:ext uri="{FF2B5EF4-FFF2-40B4-BE49-F238E27FC236}">
                    <a16:creationId xmlns:a16="http://schemas.microsoft.com/office/drawing/2014/main" id="{C2A53E89-B07A-41F4-A095-677076C42223}"/>
                  </a:ext>
                </a:extLst>
              </p:cNvPr>
              <p:cNvSpPr/>
              <p:nvPr/>
            </p:nvSpPr>
            <p:spPr>
              <a:xfrm>
                <a:off x="3099950" y="4906653"/>
                <a:ext cx="124561" cy="156852"/>
              </a:xfrm>
              <a:prstGeom prst="star4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3" name="4-Point Star 128">
                <a:extLst>
                  <a:ext uri="{FF2B5EF4-FFF2-40B4-BE49-F238E27FC236}">
                    <a16:creationId xmlns:a16="http://schemas.microsoft.com/office/drawing/2014/main" id="{DEBEB441-EB1A-4DB4-A001-FC99C17954F0}"/>
                  </a:ext>
                </a:extLst>
              </p:cNvPr>
              <p:cNvSpPr/>
              <p:nvPr/>
            </p:nvSpPr>
            <p:spPr>
              <a:xfrm>
                <a:off x="3502196" y="5102051"/>
                <a:ext cx="124561" cy="156852"/>
              </a:xfrm>
              <a:prstGeom prst="star4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4" name="4-Point Star 129">
                <a:extLst>
                  <a:ext uri="{FF2B5EF4-FFF2-40B4-BE49-F238E27FC236}">
                    <a16:creationId xmlns:a16="http://schemas.microsoft.com/office/drawing/2014/main" id="{4A06193A-9C27-4DA5-BD9A-DAF05219A232}"/>
                  </a:ext>
                </a:extLst>
              </p:cNvPr>
              <p:cNvSpPr/>
              <p:nvPr/>
            </p:nvSpPr>
            <p:spPr>
              <a:xfrm>
                <a:off x="3706463" y="4985080"/>
                <a:ext cx="124561" cy="156852"/>
              </a:xfrm>
              <a:prstGeom prst="star4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5" name="4-Point Star 130">
                <a:extLst>
                  <a:ext uri="{FF2B5EF4-FFF2-40B4-BE49-F238E27FC236}">
                    <a16:creationId xmlns:a16="http://schemas.microsoft.com/office/drawing/2014/main" id="{6240CF93-7121-4B1B-A4BF-82D0A3EC65AB}"/>
                  </a:ext>
                </a:extLst>
              </p:cNvPr>
              <p:cNvSpPr/>
              <p:nvPr/>
            </p:nvSpPr>
            <p:spPr>
              <a:xfrm>
                <a:off x="3155632" y="5136081"/>
                <a:ext cx="124561" cy="156852"/>
              </a:xfrm>
              <a:prstGeom prst="star4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</p:grpSp>
      <p:sp>
        <p:nvSpPr>
          <p:cNvPr id="163" name="4-Point Star 129">
            <a:extLst>
              <a:ext uri="{FF2B5EF4-FFF2-40B4-BE49-F238E27FC236}">
                <a16:creationId xmlns:a16="http://schemas.microsoft.com/office/drawing/2014/main" id="{4A06193A-9C27-4DA5-BD9A-DAF05219A232}"/>
              </a:ext>
            </a:extLst>
          </p:cNvPr>
          <p:cNvSpPr/>
          <p:nvPr/>
        </p:nvSpPr>
        <p:spPr>
          <a:xfrm>
            <a:off x="5822395" y="4619911"/>
            <a:ext cx="77634" cy="111313"/>
          </a:xfrm>
          <a:prstGeom prst="star4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64" name="4-Point Star 129">
            <a:extLst>
              <a:ext uri="{FF2B5EF4-FFF2-40B4-BE49-F238E27FC236}">
                <a16:creationId xmlns:a16="http://schemas.microsoft.com/office/drawing/2014/main" id="{4A06193A-9C27-4DA5-BD9A-DAF05219A232}"/>
              </a:ext>
            </a:extLst>
          </p:cNvPr>
          <p:cNvSpPr/>
          <p:nvPr/>
        </p:nvSpPr>
        <p:spPr>
          <a:xfrm>
            <a:off x="5861212" y="4604616"/>
            <a:ext cx="77634" cy="111313"/>
          </a:xfrm>
          <a:prstGeom prst="star4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65" name="4-Point Star 129">
            <a:extLst>
              <a:ext uri="{FF2B5EF4-FFF2-40B4-BE49-F238E27FC236}">
                <a16:creationId xmlns:a16="http://schemas.microsoft.com/office/drawing/2014/main" id="{4A06193A-9C27-4DA5-BD9A-DAF05219A232}"/>
              </a:ext>
            </a:extLst>
          </p:cNvPr>
          <p:cNvSpPr/>
          <p:nvPr/>
        </p:nvSpPr>
        <p:spPr>
          <a:xfrm>
            <a:off x="5907797" y="4623410"/>
            <a:ext cx="77634" cy="111313"/>
          </a:xfrm>
          <a:prstGeom prst="star4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553776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16</a:t>
            </a:fld>
            <a:endParaRPr lang="en-H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Algae Counting</a:t>
            </a:r>
          </a:p>
        </p:txBody>
      </p:sp>
      <p:sp>
        <p:nvSpPr>
          <p:cNvPr id="6" name="文字方塊 11">
            <a:extLst>
              <a:ext uri="{FF2B5EF4-FFF2-40B4-BE49-F238E27FC236}">
                <a16:creationId xmlns:a16="http://schemas.microsoft.com/office/drawing/2014/main" id="{A1F38559-F27D-4641-AB4F-99AD92FB9E94}"/>
              </a:ext>
            </a:extLst>
          </p:cNvPr>
          <p:cNvSpPr txBox="1"/>
          <p:nvPr/>
        </p:nvSpPr>
        <p:spPr>
          <a:xfrm>
            <a:off x="2976054" y="2412187"/>
            <a:ext cx="706849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HK" sz="4000" dirty="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How to use a Sedgewick Rafter Counting Chamber (</a:t>
            </a:r>
            <a:r>
              <a:rPr lang="en-US" altLang="zh-HK" sz="4000" dirty="0" err="1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Pyser</a:t>
            </a:r>
            <a:r>
              <a:rPr lang="en-US" altLang="zh-HK" sz="4000" dirty="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rPr>
              <a:t> Optics, 2016). </a:t>
            </a:r>
            <a:endParaRPr lang="en-US" altLang="zh-HK" sz="1400" dirty="0"/>
          </a:p>
        </p:txBody>
      </p:sp>
      <p:sp>
        <p:nvSpPr>
          <p:cNvPr id="5" name="文字方塊 5">
            <a:extLst>
              <a:ext uri="{FF2B5EF4-FFF2-40B4-BE49-F238E27FC236}">
                <a16:creationId xmlns:a16="http://schemas.microsoft.com/office/drawing/2014/main" id="{E20FD4C9-FA4F-4958-BACD-317B19738F60}"/>
              </a:ext>
            </a:extLst>
          </p:cNvPr>
          <p:cNvSpPr txBox="1"/>
          <p:nvPr/>
        </p:nvSpPr>
        <p:spPr>
          <a:xfrm>
            <a:off x="2976054" y="4597401"/>
            <a:ext cx="6646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HK" dirty="0">
                <a:latin typeface="Myriad Pro" panose="020B0503030403020204" pitchFamily="34" charset="0"/>
                <a:hlinkClick r:id="rId2"/>
              </a:rPr>
              <a:t>https://www.youtube.com/watch?v=PMvzK5G-G7M</a:t>
            </a:r>
            <a:r>
              <a:rPr lang="en-US" altLang="zh-HK" dirty="0">
                <a:latin typeface="Myriad Pro" panose="020B0503030403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462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17</a:t>
            </a:fld>
            <a:endParaRPr lang="en-H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HK" dirty="0"/>
              <a:t>Supplementary Material</a:t>
            </a:r>
            <a:endParaRPr lang="en-US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E20FD4C9-FA4F-4958-BACD-317B19738F60}"/>
              </a:ext>
            </a:extLst>
          </p:cNvPr>
          <p:cNvSpPr txBox="1"/>
          <p:nvPr/>
        </p:nvSpPr>
        <p:spPr>
          <a:xfrm>
            <a:off x="3204160" y="3145853"/>
            <a:ext cx="6646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HK" dirty="0">
                <a:latin typeface="Myriad Pro" panose="020B0503030403020204" pitchFamily="34" charset="0"/>
                <a:hlinkClick r:id="rId2"/>
              </a:rPr>
              <a:t>https://planktonpeople.weebly.com/plankton-net.html</a:t>
            </a:r>
            <a:r>
              <a:rPr lang="en-US" altLang="zh-HK" dirty="0">
                <a:latin typeface="Myriad Pro" panose="020B0503030403020204" pitchFamily="34" charset="0"/>
              </a:rPr>
              <a:t> </a:t>
            </a:r>
            <a:endParaRPr lang="zh-HK" altLang="en-US" dirty="0">
              <a:latin typeface="Myriad Pro" panose="020B050303040302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03140" y="2345162"/>
            <a:ext cx="6382805" cy="80069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21917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defRPr>
            </a:lvl1pPr>
          </a:lstStyle>
          <a:p>
            <a:r>
              <a:rPr lang="en-US" altLang="zh-HK" dirty="0"/>
              <a:t>Build Your Own Plankton Net</a:t>
            </a:r>
          </a:p>
        </p:txBody>
      </p:sp>
    </p:spTree>
    <p:extLst>
      <p:ext uri="{BB962C8B-B14F-4D97-AF65-F5344CB8AC3E}">
        <p14:creationId xmlns:p14="http://schemas.microsoft.com/office/powerpoint/2010/main" val="2955472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half" idx="4294967295"/>
          </p:nvPr>
        </p:nvSpPr>
        <p:spPr>
          <a:xfrm>
            <a:off x="677335" y="2160589"/>
            <a:ext cx="4909734" cy="2805694"/>
          </a:xfrm>
          <a:noFill/>
          <a:ln>
            <a:noFill/>
          </a:ln>
        </p:spPr>
        <p:txBody>
          <a:bodyPr/>
          <a:lstStyle/>
          <a:p>
            <a:r>
              <a:rPr lang="en-US" sz="2400" dirty="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rPr>
              <a:t>Large and incredibly diverse group of photosynthetic eukaryotic organisms</a:t>
            </a:r>
          </a:p>
          <a:p>
            <a:r>
              <a:rPr lang="en-US" sz="2400" dirty="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rPr>
              <a:t>Found in soil, marine and freshwater environment</a:t>
            </a:r>
          </a:p>
          <a:p>
            <a:r>
              <a:rPr lang="en-US" sz="2400" dirty="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rPr>
              <a:t>Not only can it be green, but it can also be different colors</a:t>
            </a:r>
          </a:p>
          <a:p>
            <a:endParaRPr lang="en-US" dirty="0"/>
          </a:p>
        </p:txBody>
      </p:sp>
      <p:pic>
        <p:nvPicPr>
          <p:cNvPr id="8" name="Picture 2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925" y="1409700"/>
            <a:ext cx="4016375" cy="401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219950" y="5540974"/>
            <a:ext cx="4972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Image Source: </a:t>
            </a:r>
            <a:r>
              <a:rPr lang="en-US" sz="1400" dirty="0">
                <a:hlinkClick r:id="rId3"/>
              </a:rPr>
              <a:t>Wikipedia</a:t>
            </a:r>
            <a:r>
              <a:rPr lang="en-US" sz="1400" dirty="0"/>
              <a:t> licensed under </a:t>
            </a:r>
            <a:r>
              <a:rPr lang="en-US" sz="1400" dirty="0">
                <a:hlinkClick r:id="rId4"/>
              </a:rPr>
              <a:t>CC BY 4.0</a:t>
            </a:r>
            <a:endParaRPr lang="en-US" sz="1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72557" y="591092"/>
            <a:ext cx="9200420" cy="800691"/>
          </a:xfr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rPr>
              <a:t>Microalgae?</a:t>
            </a:r>
          </a:p>
        </p:txBody>
      </p:sp>
    </p:spTree>
    <p:extLst>
      <p:ext uri="{BB962C8B-B14F-4D97-AF65-F5344CB8AC3E}">
        <p14:creationId xmlns:p14="http://schemas.microsoft.com/office/powerpoint/2010/main" val="4246051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Carbon sink</a:t>
            </a:r>
          </a:p>
          <a:p>
            <a:r>
              <a:rPr lang="en-US" dirty="0"/>
              <a:t> Wastewater treatment</a:t>
            </a:r>
          </a:p>
          <a:p>
            <a:r>
              <a:rPr lang="en-US" dirty="0"/>
              <a:t> Biofuel</a:t>
            </a:r>
          </a:p>
          <a:p>
            <a:r>
              <a:rPr lang="en-US" dirty="0"/>
              <a:t> Supplements</a:t>
            </a:r>
          </a:p>
          <a:p>
            <a:r>
              <a:rPr lang="en-US" dirty="0"/>
              <a:t> Bio-indicator</a:t>
            </a:r>
          </a:p>
          <a:p>
            <a:r>
              <a:rPr lang="en-US" dirty="0"/>
              <a:t> Nanomaterial</a:t>
            </a:r>
          </a:p>
          <a:p>
            <a:pPr marL="0" indent="0">
              <a:buNone/>
            </a:pPr>
            <a:r>
              <a:rPr lang="en-US" dirty="0"/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3</a:t>
            </a:fld>
            <a:endParaRPr lang="en-H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Microalgae Application</a:t>
            </a:r>
          </a:p>
        </p:txBody>
      </p:sp>
      <p:sp>
        <p:nvSpPr>
          <p:cNvPr id="13" name="矩形 2"/>
          <p:cNvSpPr/>
          <p:nvPr/>
        </p:nvSpPr>
        <p:spPr>
          <a:xfrm>
            <a:off x="4568673" y="3414886"/>
            <a:ext cx="32175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Food waste filtrate algal treatment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Source: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Northwest Indian Fisheries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licensed under </a:t>
            </a:r>
            <a:r>
              <a:rPr lang="en-US" sz="1400" b="1" cap="all" dirty="0">
                <a:hlinkClick r:id="rId3"/>
              </a:rPr>
              <a:t>CC BY 3.0 DEED</a:t>
            </a:r>
            <a:endParaRPr lang="en-US" sz="1400" b="1" cap="all" dirty="0"/>
          </a:p>
        </p:txBody>
      </p:sp>
      <p:pic>
        <p:nvPicPr>
          <p:cNvPr id="14" name="圖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3" t="19047" r="8716" b="14737"/>
          <a:stretch/>
        </p:blipFill>
        <p:spPr>
          <a:xfrm>
            <a:off x="4568673" y="4132835"/>
            <a:ext cx="2936385" cy="2177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矩形 9"/>
          <p:cNvSpPr/>
          <p:nvPr/>
        </p:nvSpPr>
        <p:spPr>
          <a:xfrm>
            <a:off x="5118616" y="6239165"/>
            <a:ext cx="27753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Water quality indicator</a:t>
            </a:r>
          </a:p>
        </p:txBody>
      </p:sp>
      <p:sp>
        <p:nvSpPr>
          <p:cNvPr id="16" name="矩形 11"/>
          <p:cNvSpPr/>
          <p:nvPr/>
        </p:nvSpPr>
        <p:spPr>
          <a:xfrm>
            <a:off x="8250795" y="5799111"/>
            <a:ext cx="38016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Source: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5"/>
              </a:rPr>
              <a:t>Wikipedia – Algae Fuel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licensed under </a:t>
            </a:r>
            <a:r>
              <a:rPr lang="en-US" sz="1400" dirty="0">
                <a:hlinkClick r:id="rId6"/>
              </a:rPr>
              <a:t>CC BY-SA 3.0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1">
            <a:extLst>
              <a:ext uri="{FF2B5EF4-FFF2-40B4-BE49-F238E27FC236}">
                <a16:creationId xmlns:a16="http://schemas.microsoft.com/office/drawing/2014/main" id="{6E1AB11E-8D75-DD41-4469-138758DAD6AD}"/>
              </a:ext>
            </a:extLst>
          </p:cNvPr>
          <p:cNvSpPr/>
          <p:nvPr/>
        </p:nvSpPr>
        <p:spPr>
          <a:xfrm>
            <a:off x="8757122" y="3165441"/>
            <a:ext cx="22911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Food supplements- Spirulina</a:t>
            </a:r>
          </a:p>
        </p:txBody>
      </p:sp>
      <p:pic>
        <p:nvPicPr>
          <p:cNvPr id="18" name="Picture 2" descr="lummi shellfish_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673" y="1427675"/>
            <a:ext cx="3001988" cy="2001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Free Spirulina Seaweed photo and pictur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5809" y="1222676"/>
            <a:ext cx="2753803" cy="20330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undefined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986" y="3717764"/>
            <a:ext cx="3252473" cy="2081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607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Light</a:t>
            </a:r>
          </a:p>
          <a:p>
            <a:r>
              <a:rPr lang="en-US" dirty="0"/>
              <a:t> Temperature</a:t>
            </a:r>
          </a:p>
          <a:p>
            <a:r>
              <a:rPr lang="en-US" dirty="0"/>
              <a:t> Nutrient</a:t>
            </a:r>
          </a:p>
          <a:p>
            <a:r>
              <a:rPr lang="en-US" dirty="0"/>
              <a:t> Salinity</a:t>
            </a:r>
          </a:p>
          <a:p>
            <a:r>
              <a:rPr lang="en-US" dirty="0"/>
              <a:t> pH</a:t>
            </a:r>
          </a:p>
          <a:p>
            <a:r>
              <a:rPr lang="en-US" dirty="0"/>
              <a:t> Mixing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4</a:t>
            </a:fld>
            <a:endParaRPr lang="en-H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Factors: Growth of Microalgae</a:t>
            </a:r>
          </a:p>
        </p:txBody>
      </p:sp>
      <p:pic>
        <p:nvPicPr>
          <p:cNvPr id="8" name="Picture 2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087" y="1654435"/>
            <a:ext cx="4636344" cy="35491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731594" y="5258448"/>
            <a:ext cx="4972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Image Source: </a:t>
            </a:r>
            <a:r>
              <a:rPr lang="en-US" sz="1400" dirty="0">
                <a:hlinkClick r:id="rId3"/>
              </a:rPr>
              <a:t>Wikipedia – bioreactor </a:t>
            </a:r>
            <a:r>
              <a:rPr lang="en-US" sz="1400" dirty="0"/>
              <a:t>licensed under </a:t>
            </a:r>
            <a:r>
              <a:rPr lang="en-US" sz="1400" dirty="0">
                <a:hlinkClick r:id="rId4"/>
              </a:rPr>
              <a:t>CC BY-SA 4.0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69246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pPr/>
              <a:t>5</a:t>
            </a:fld>
            <a:endParaRPr lang="en-HK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Growth Phases of Microalgae</a:t>
            </a:r>
          </a:p>
        </p:txBody>
      </p:sp>
      <p:sp>
        <p:nvSpPr>
          <p:cNvPr id="5" name="Content Placeholder 6"/>
          <p:cNvSpPr txBox="1">
            <a:spLocks/>
          </p:cNvSpPr>
          <p:nvPr/>
        </p:nvSpPr>
        <p:spPr>
          <a:xfrm>
            <a:off x="6086255" y="2192126"/>
            <a:ext cx="5786431" cy="3880773"/>
          </a:xfrm>
        </p:spPr>
        <p:txBody>
          <a:bodyPr>
            <a:no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rPr>
              <a:t>Induction phase:  </a:t>
            </a:r>
          </a:p>
          <a:p>
            <a:pPr lvl="1"/>
            <a:r>
              <a:rPr lang="en-US" sz="1800" dirty="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rPr>
              <a:t>Physiological adaptation of the cell metabolism to growth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rPr>
              <a:t>Exponential phase:</a:t>
            </a:r>
          </a:p>
          <a:p>
            <a:pPr lvl="1"/>
            <a:r>
              <a:rPr lang="en-US" sz="1800" dirty="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rPr>
              <a:t>Cell no. increases rapidly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rPr>
              <a:t>Phase of declining relative growth</a:t>
            </a:r>
          </a:p>
          <a:p>
            <a:pPr lvl="1"/>
            <a:r>
              <a:rPr lang="en-US" sz="1800" dirty="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rPr>
              <a:t>Due to nutrient limitation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rPr>
              <a:t>Stationary phase</a:t>
            </a:r>
          </a:p>
          <a:p>
            <a:pPr lvl="1"/>
            <a:r>
              <a:rPr lang="en-US" sz="1800" dirty="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rPr>
              <a:t>Cell division = death rate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rPr>
              <a:t>Death phase</a:t>
            </a:r>
          </a:p>
          <a:p>
            <a:pPr lvl="1"/>
            <a:r>
              <a:rPr lang="en-US" sz="1800" dirty="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rPr>
              <a:t>Due to nutrient depletion, oxygen deficiency, pH change and toxic metabolite accumulation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52" y="2192126"/>
            <a:ext cx="5385546" cy="338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55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90044" y="2413650"/>
            <a:ext cx="8248928" cy="13600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>
                <a:solidFill>
                  <a:srgbClr val="398A12"/>
                </a:solidFill>
              </a:rPr>
              <a:t>How to Maintain the Algal Culture?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6</a:t>
            </a:fld>
            <a:endParaRPr lang="en-HK" dirty="0"/>
          </a:p>
        </p:txBody>
      </p:sp>
      <p:sp>
        <p:nvSpPr>
          <p:cNvPr id="5" name="Rectangle 4"/>
          <p:cNvSpPr/>
          <p:nvPr/>
        </p:nvSpPr>
        <p:spPr>
          <a:xfrm>
            <a:off x="4439902" y="3882962"/>
            <a:ext cx="27013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/>
              <a:t>Sub Culturing</a:t>
            </a:r>
          </a:p>
        </p:txBody>
      </p:sp>
    </p:spTree>
    <p:extLst>
      <p:ext uri="{BB962C8B-B14F-4D97-AF65-F5344CB8AC3E}">
        <p14:creationId xmlns:p14="http://schemas.microsoft.com/office/powerpoint/2010/main" val="3600725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群組 7">
            <a:extLst>
              <a:ext uri="{FF2B5EF4-FFF2-40B4-BE49-F238E27FC236}">
                <a16:creationId xmlns:a16="http://schemas.microsoft.com/office/drawing/2014/main" id="{42AE3A4A-C819-4EC0-8D93-5F75BC511D01}"/>
              </a:ext>
            </a:extLst>
          </p:cNvPr>
          <p:cNvGrpSpPr/>
          <p:nvPr/>
        </p:nvGrpSpPr>
        <p:grpSpPr>
          <a:xfrm>
            <a:off x="1341032" y="1576388"/>
            <a:ext cx="4377197" cy="2032632"/>
            <a:chOff x="1066800" y="1748118"/>
            <a:chExt cx="4527176" cy="2393576"/>
          </a:xfrm>
        </p:grpSpPr>
        <p:sp>
          <p:nvSpPr>
            <p:cNvPr id="3" name="文字方塊 2">
              <a:extLst>
                <a:ext uri="{FF2B5EF4-FFF2-40B4-BE49-F238E27FC236}">
                  <a16:creationId xmlns:a16="http://schemas.microsoft.com/office/drawing/2014/main" id="{35CD21A7-13F1-4796-B926-125ED14F0867}"/>
                </a:ext>
              </a:extLst>
            </p:cNvPr>
            <p:cNvSpPr txBox="1"/>
            <p:nvPr/>
          </p:nvSpPr>
          <p:spPr>
            <a:xfrm>
              <a:off x="1066800" y="1748118"/>
              <a:ext cx="4527176" cy="239357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zh-HK" altLang="en-US" dirty="0"/>
            </a:p>
          </p:txBody>
        </p:sp>
        <p:sp>
          <p:nvSpPr>
            <p:cNvPr id="4" name="文字方塊 3">
              <a:extLst>
                <a:ext uri="{FF2B5EF4-FFF2-40B4-BE49-F238E27FC236}">
                  <a16:creationId xmlns:a16="http://schemas.microsoft.com/office/drawing/2014/main" id="{2E17FAE3-6DEB-40FE-80A1-BCD0C6A44029}"/>
                </a:ext>
              </a:extLst>
            </p:cNvPr>
            <p:cNvSpPr txBox="1"/>
            <p:nvPr/>
          </p:nvSpPr>
          <p:spPr>
            <a:xfrm>
              <a:off x="3662445" y="3552565"/>
              <a:ext cx="1178561" cy="386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dirty="0">
                  <a:solidFill>
                    <a:schemeClr val="bg1"/>
                  </a:solidFill>
                  <a:latin typeface="Myriad Pro" panose="020B0503030403020204" pitchFamily="34" charset="0"/>
                </a:rPr>
                <a:t>Container</a:t>
              </a:r>
              <a:endParaRPr lang="zh-HK" alt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  <p:pic>
          <p:nvPicPr>
            <p:cNvPr id="7" name="Picture 2" descr="Empty Fish Tank Vector Images (over 280)">
              <a:extLst>
                <a:ext uri="{FF2B5EF4-FFF2-40B4-BE49-F238E27FC236}">
                  <a16:creationId xmlns:a16="http://schemas.microsoft.com/office/drawing/2014/main" id="{D721D769-9282-4503-870B-FA41B73855E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50" t="25664" r="13698" b="29999"/>
            <a:stretch/>
          </p:blipFill>
          <p:spPr bwMode="auto">
            <a:xfrm>
              <a:off x="3114009" y="1927453"/>
              <a:ext cx="2348816" cy="1501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群組 11">
            <a:extLst>
              <a:ext uri="{FF2B5EF4-FFF2-40B4-BE49-F238E27FC236}">
                <a16:creationId xmlns:a16="http://schemas.microsoft.com/office/drawing/2014/main" id="{6C69406E-75BF-4F74-8860-D5510FC68D3B}"/>
              </a:ext>
            </a:extLst>
          </p:cNvPr>
          <p:cNvGrpSpPr/>
          <p:nvPr/>
        </p:nvGrpSpPr>
        <p:grpSpPr>
          <a:xfrm>
            <a:off x="6050346" y="1591432"/>
            <a:ext cx="4527174" cy="2278506"/>
            <a:chOff x="6391835" y="1837836"/>
            <a:chExt cx="4527175" cy="2393576"/>
          </a:xfrm>
        </p:grpSpPr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9405238B-9C84-4CF3-8748-5D62E2CF4252}"/>
                </a:ext>
              </a:extLst>
            </p:cNvPr>
            <p:cNvSpPr txBox="1"/>
            <p:nvPr/>
          </p:nvSpPr>
          <p:spPr>
            <a:xfrm>
              <a:off x="6391835" y="1837836"/>
              <a:ext cx="4527175" cy="239357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zh-HK" altLang="en-US" dirty="0"/>
            </a:p>
          </p:txBody>
        </p:sp>
        <p:pic>
          <p:nvPicPr>
            <p:cNvPr id="1030" name="Picture 6" descr="Sea Algae - Liquipedia Overwatch Wiki">
              <a:extLst>
                <a:ext uri="{FF2B5EF4-FFF2-40B4-BE49-F238E27FC236}">
                  <a16:creationId xmlns:a16="http://schemas.microsoft.com/office/drawing/2014/main" id="{8CC884B3-7043-493A-AFE8-999DF5DBF1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8211" y="1952906"/>
              <a:ext cx="2093537" cy="2093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文字方塊 9">
              <a:extLst>
                <a:ext uri="{FF2B5EF4-FFF2-40B4-BE49-F238E27FC236}">
                  <a16:creationId xmlns:a16="http://schemas.microsoft.com/office/drawing/2014/main" id="{9777E0D3-2AAF-4F22-9D28-E3A9782886A0}"/>
                </a:ext>
              </a:extLst>
            </p:cNvPr>
            <p:cNvSpPr txBox="1"/>
            <p:nvPr/>
          </p:nvSpPr>
          <p:spPr>
            <a:xfrm>
              <a:off x="9346753" y="3706699"/>
              <a:ext cx="986118" cy="387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dirty="0">
                  <a:solidFill>
                    <a:schemeClr val="bg1"/>
                  </a:solidFill>
                  <a:latin typeface="Myriad Pro" panose="020B0503030403020204" pitchFamily="34" charset="0"/>
                </a:rPr>
                <a:t>Algae</a:t>
              </a:r>
              <a:endParaRPr lang="zh-HK" altLang="en-US" dirty="0">
                <a:solidFill>
                  <a:schemeClr val="bg1"/>
                </a:solidFill>
                <a:latin typeface="Myriad Pro" panose="020B0503030403020204" pitchFamily="34" charset="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99D47D0-229C-4421-BB6D-01A3A6B1D29A}"/>
              </a:ext>
            </a:extLst>
          </p:cNvPr>
          <p:cNvSpPr txBox="1"/>
          <p:nvPr/>
        </p:nvSpPr>
        <p:spPr>
          <a:xfrm>
            <a:off x="1341032" y="3773991"/>
            <a:ext cx="4372487" cy="21021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endParaRPr lang="zh-HK" altLang="en-US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FFF2EBDE-A0EA-4854-B6A0-F33F02E9E3AD}"/>
              </a:ext>
            </a:extLst>
          </p:cNvPr>
          <p:cNvSpPr txBox="1"/>
          <p:nvPr/>
        </p:nvSpPr>
        <p:spPr>
          <a:xfrm>
            <a:off x="6069337" y="4035243"/>
            <a:ext cx="4527176" cy="22898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endParaRPr lang="zh-HK" altLang="en-US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F2300F0D-4623-45B5-8F4C-E9BD22764457}"/>
              </a:ext>
            </a:extLst>
          </p:cNvPr>
          <p:cNvSpPr txBox="1"/>
          <p:nvPr/>
        </p:nvSpPr>
        <p:spPr>
          <a:xfrm>
            <a:off x="1423680" y="4291029"/>
            <a:ext cx="24270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dirty="0">
                <a:solidFill>
                  <a:schemeClr val="bg1"/>
                </a:solidFill>
                <a:latin typeface="Myriad Pro" panose="020B0503030403020204" pitchFamily="34" charset="0"/>
              </a:rPr>
              <a:t>Medium =</a:t>
            </a:r>
            <a:br>
              <a:rPr lang="en-US" altLang="zh-HK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altLang="zh-HK" dirty="0">
                <a:solidFill>
                  <a:schemeClr val="bg1"/>
                </a:solidFill>
                <a:latin typeface="Myriad Pro" panose="020B0503030403020204" pitchFamily="34" charset="0"/>
              </a:rPr>
              <a:t>       Water </a:t>
            </a:r>
          </a:p>
          <a:p>
            <a:r>
              <a:rPr lang="en-US" altLang="zh-HK" dirty="0">
                <a:solidFill>
                  <a:schemeClr val="bg1"/>
                </a:solidFill>
                <a:latin typeface="Myriad Pro" panose="020B0503030403020204" pitchFamily="34" charset="0"/>
              </a:rPr>
              <a:t>    + Nutrient </a:t>
            </a:r>
          </a:p>
          <a:p>
            <a:r>
              <a:rPr lang="en-US" altLang="zh-HK" dirty="0">
                <a:solidFill>
                  <a:schemeClr val="bg1"/>
                </a:solidFill>
                <a:latin typeface="Myriad Pro" panose="020B0503030403020204" pitchFamily="34" charset="0"/>
              </a:rPr>
              <a:t>   + trace metal element </a:t>
            </a:r>
            <a:br>
              <a:rPr lang="en-US" altLang="zh-HK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altLang="zh-HK" dirty="0">
                <a:solidFill>
                  <a:schemeClr val="bg1"/>
                </a:solidFill>
                <a:latin typeface="Myriad Pro" panose="020B0503030403020204" pitchFamily="34" charset="0"/>
              </a:rPr>
              <a:t>   + vitamin</a:t>
            </a:r>
            <a:endParaRPr lang="zh-HK" altLang="en-US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pic>
        <p:nvPicPr>
          <p:cNvPr id="1032" name="Picture 8" descr="Plastic Transfer Pipettes 3ml, Graduated, Pack of 100: Science Lab ...">
            <a:extLst>
              <a:ext uri="{FF2B5EF4-FFF2-40B4-BE49-F238E27FC236}">
                <a16:creationId xmlns:a16="http://schemas.microsoft.com/office/drawing/2014/main" id="{6B3E8E6B-E5F7-4980-897F-9CEA09709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138" y="4270079"/>
            <a:ext cx="1639157" cy="163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文字方塊 26">
            <a:extLst>
              <a:ext uri="{FF2B5EF4-FFF2-40B4-BE49-F238E27FC236}">
                <a16:creationId xmlns:a16="http://schemas.microsoft.com/office/drawing/2014/main" id="{D0D8593F-5A63-4E42-9193-CB87A223445B}"/>
              </a:ext>
            </a:extLst>
          </p:cNvPr>
          <p:cNvSpPr txBox="1"/>
          <p:nvPr/>
        </p:nvSpPr>
        <p:spPr>
          <a:xfrm>
            <a:off x="7547578" y="5939627"/>
            <a:ext cx="986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dirty="0">
                <a:solidFill>
                  <a:schemeClr val="bg1"/>
                </a:solidFill>
                <a:latin typeface="Myriad Pro" panose="020B0503030403020204" pitchFamily="34" charset="0"/>
              </a:rPr>
              <a:t>Pipette</a:t>
            </a:r>
            <a:endParaRPr lang="zh-HK" altLang="en-US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205BE9CF-C2EB-4C42-BC81-A6A1D04DEF1A}"/>
              </a:ext>
            </a:extLst>
          </p:cNvPr>
          <p:cNvSpPr/>
          <p:nvPr/>
        </p:nvSpPr>
        <p:spPr>
          <a:xfrm>
            <a:off x="1138519" y="1439473"/>
            <a:ext cx="4727566" cy="463078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7013B60-89E6-4643-8065-4C7AEC5D1617}"/>
              </a:ext>
            </a:extLst>
          </p:cNvPr>
          <p:cNvSpPr txBox="1"/>
          <p:nvPr/>
        </p:nvSpPr>
        <p:spPr>
          <a:xfrm>
            <a:off x="2171404" y="3541283"/>
            <a:ext cx="2926169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HK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</a:rPr>
              <a:t>How to sterilize?</a:t>
            </a:r>
            <a:endParaRPr lang="zh-HK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Myriad Pro" panose="020B0503030403020204" pitchFamily="34" charset="0"/>
            </a:endParaRPr>
          </a:p>
        </p:txBody>
      </p:sp>
      <p:pic>
        <p:nvPicPr>
          <p:cNvPr id="21" name="圖片 9" descr="sk2-1000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59677" y="1690328"/>
            <a:ext cx="2745586" cy="2032223"/>
          </a:xfrm>
          <a:prstGeom prst="rect">
            <a:avLst/>
          </a:prstGeom>
        </p:spPr>
      </p:pic>
      <p:sp>
        <p:nvSpPr>
          <p:cNvPr id="22" name="Title 1"/>
          <p:cNvSpPr txBox="1">
            <a:spLocks/>
          </p:cNvSpPr>
          <p:nvPr/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accent2"/>
                </a:solidFill>
                <a:effectLst/>
                <a:latin typeface="Myriad Pro" panose="020B0503030403020204" pitchFamily="34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Equipment and Material</a:t>
            </a:r>
          </a:p>
        </p:txBody>
      </p:sp>
      <p:pic>
        <p:nvPicPr>
          <p:cNvPr id="23" name="Picture 2" descr="Free Micropipettes Pipettes vector and pictur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763" y="4172283"/>
            <a:ext cx="1476737" cy="168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Free Flask Beaker vector and pictur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726" y="1813807"/>
            <a:ext cx="1249255" cy="163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Free Bottle Container vector and picture"/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013" y="4219502"/>
            <a:ext cx="910850" cy="125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754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57" y="1731479"/>
            <a:ext cx="10549909" cy="453543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/>
              <a:t>Autoclave (121</a:t>
            </a:r>
            <a:r>
              <a:rPr lang="en-US" altLang="zh-HK" baseline="30000" dirty="0"/>
              <a:t>o</a:t>
            </a:r>
            <a:r>
              <a:rPr lang="en-US" dirty="0"/>
              <a:t>C, 20 </a:t>
            </a:r>
            <a:r>
              <a:rPr lang="en-US" dirty="0" err="1"/>
              <a:t>mins</a:t>
            </a:r>
            <a:r>
              <a:rPr lang="en-US" dirty="0"/>
              <a:t>)</a:t>
            </a:r>
          </a:p>
          <a:p>
            <a:r>
              <a:rPr lang="en-US" dirty="0"/>
              <a:t>Ultraviolet radiation</a:t>
            </a:r>
          </a:p>
          <a:p>
            <a:r>
              <a:rPr lang="en-US" dirty="0"/>
              <a:t>Filtration (Syringe filter/top-up filter, 0.22um)</a:t>
            </a:r>
          </a:p>
          <a:p>
            <a:r>
              <a:rPr lang="en-US" dirty="0"/>
              <a:t>Microwave sterilization (Total time = 5mins) (2,1, 2 mins of treatment with 30s intervals)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8</a:t>
            </a:fld>
            <a:endParaRPr lang="en-H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Sterilization Method</a:t>
            </a:r>
          </a:p>
        </p:txBody>
      </p:sp>
      <p:sp>
        <p:nvSpPr>
          <p:cNvPr id="5" name="文字方塊 3"/>
          <p:cNvSpPr txBox="1"/>
          <p:nvPr/>
        </p:nvSpPr>
        <p:spPr>
          <a:xfrm>
            <a:off x="6273207" y="5722364"/>
            <a:ext cx="4426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</a:rPr>
              <a:t>(Algal Culturing Techniques, Andersen 2005)</a:t>
            </a:r>
          </a:p>
        </p:txBody>
      </p:sp>
    </p:spTree>
    <p:extLst>
      <p:ext uri="{BB962C8B-B14F-4D97-AF65-F5344CB8AC3E}">
        <p14:creationId xmlns:p14="http://schemas.microsoft.com/office/powerpoint/2010/main" val="836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9</a:t>
            </a:fld>
            <a:endParaRPr lang="en-H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Medium Preparation</a:t>
            </a:r>
          </a:p>
        </p:txBody>
      </p:sp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36CE4DF8-7BE5-4800-9192-DCDFC02CC7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9546983"/>
              </p:ext>
            </p:extLst>
          </p:nvPr>
        </p:nvGraphicFramePr>
        <p:xfrm>
          <a:off x="677334" y="1640283"/>
          <a:ext cx="10300447" cy="474945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707636">
                  <a:extLst>
                    <a:ext uri="{9D8B030D-6E8A-4147-A177-3AD203B41FA5}">
                      <a16:colId xmlns:a16="http://schemas.microsoft.com/office/drawing/2014/main" val="2619010758"/>
                    </a:ext>
                  </a:extLst>
                </a:gridCol>
                <a:gridCol w="2019522">
                  <a:extLst>
                    <a:ext uri="{9D8B030D-6E8A-4147-A177-3AD203B41FA5}">
                      <a16:colId xmlns:a16="http://schemas.microsoft.com/office/drawing/2014/main" val="3769559196"/>
                    </a:ext>
                  </a:extLst>
                </a:gridCol>
                <a:gridCol w="1925526">
                  <a:extLst>
                    <a:ext uri="{9D8B030D-6E8A-4147-A177-3AD203B41FA5}">
                      <a16:colId xmlns:a16="http://schemas.microsoft.com/office/drawing/2014/main" val="4168451356"/>
                    </a:ext>
                  </a:extLst>
                </a:gridCol>
                <a:gridCol w="1948676">
                  <a:extLst>
                    <a:ext uri="{9D8B030D-6E8A-4147-A177-3AD203B41FA5}">
                      <a16:colId xmlns:a16="http://schemas.microsoft.com/office/drawing/2014/main" val="1077012590"/>
                    </a:ext>
                  </a:extLst>
                </a:gridCol>
                <a:gridCol w="1570367">
                  <a:extLst>
                    <a:ext uri="{9D8B030D-6E8A-4147-A177-3AD203B41FA5}">
                      <a16:colId xmlns:a16="http://schemas.microsoft.com/office/drawing/2014/main" val="475770186"/>
                    </a:ext>
                  </a:extLst>
                </a:gridCol>
                <a:gridCol w="2128720">
                  <a:extLst>
                    <a:ext uri="{9D8B030D-6E8A-4147-A177-3AD203B41FA5}">
                      <a16:colId xmlns:a16="http://schemas.microsoft.com/office/drawing/2014/main" val="3793727621"/>
                    </a:ext>
                  </a:extLst>
                </a:gridCol>
              </a:tblGrid>
              <a:tr h="47503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HK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No</a:t>
                      </a:r>
                      <a:endParaRPr lang="zh-HK" alt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Myriad Pro" panose="020B0503030403020204" pitchFamily="34" charset="0"/>
                        <a:ea typeface="+mn-ea"/>
                        <a:cs typeface="+mn-cs"/>
                      </a:endParaRPr>
                    </a:p>
                  </a:txBody>
                  <a:tcPr marL="7323" marR="7323" marT="7323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altLang="zh-HK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Stock solution</a:t>
                      </a:r>
                      <a:endParaRPr lang="zh-HK" alt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Myriad Pro" panose="020B0503030403020204" pitchFamily="34" charset="0"/>
                        <a:ea typeface="+mn-ea"/>
                        <a:cs typeface="+mn-cs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Dissolved to 15mL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DI water (g)</a:t>
                      </a: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Dissolved to 50mL </a:t>
                      </a:r>
                      <a:b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</a:br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DI water (g)</a:t>
                      </a: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Add ? ml for 1L medium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3558838"/>
                  </a:ext>
                </a:extLst>
              </a:tr>
              <a:tr h="35828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1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>
                    <a:lnT w="38100" cmpd="sng">
                      <a:noFill/>
                    </a:lnT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MgNa</a:t>
                      </a:r>
                      <a:r>
                        <a:rPr lang="en-US" sz="1400" u="none" strike="noStrike" baseline="-25000" dirty="0">
                          <a:effectLst/>
                          <a:latin typeface="Myriad Pro" panose="020B0503030403020204" pitchFamily="34" charset="0"/>
                        </a:rPr>
                        <a:t>2</a:t>
                      </a: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EDTA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>
                    <a:lnT w="381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HK" alt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　</a:t>
                      </a:r>
                      <a:endParaRPr lang="zh-HK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0.05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1 ml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>
                    <a:lnT w="381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73327923"/>
                  </a:ext>
                </a:extLst>
              </a:tr>
              <a:tr h="241526">
                <a:tc rowSpan="4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7323" marR="7323" marT="7323" marB="0" anchor="ctr"/>
                </a:tc>
                <a:tc rowSpan="4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altLang="zh-HK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Trace metal solution A</a:t>
                      </a:r>
                      <a:endParaRPr lang="zh-HK" alt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Myriad Pro" panose="020B0503030403020204" pitchFamily="34" charset="0"/>
                        <a:ea typeface="+mn-ea"/>
                        <a:cs typeface="+mn-cs"/>
                      </a:endParaRPr>
                    </a:p>
                  </a:txBody>
                  <a:tcPr marL="7323" marR="7323" marT="7323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H</a:t>
                      </a:r>
                      <a:r>
                        <a:rPr lang="en-US" sz="14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BO</a:t>
                      </a:r>
                      <a:r>
                        <a:rPr lang="en-US" sz="12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baseline="-25000" dirty="0">
                        <a:solidFill>
                          <a:schemeClr val="dk1"/>
                        </a:solidFill>
                        <a:effectLst/>
                        <a:latin typeface="Myriad Pro" panose="020B0503030403020204" pitchFamily="34" charset="0"/>
                        <a:ea typeface="+mn-ea"/>
                        <a:cs typeface="+mn-cs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HK" alt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　</a:t>
                      </a:r>
                      <a:endParaRPr lang="zh-HK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0.143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1 ml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extLst>
                  <a:ext uri="{0D108BD9-81ED-4DB2-BD59-A6C34878D82A}">
                    <a16:rowId xmlns:a16="http://schemas.microsoft.com/office/drawing/2014/main" val="4067427877"/>
                  </a:ext>
                </a:extLst>
              </a:tr>
              <a:tr h="241526">
                <a:tc vMerge="1"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 marL="7323" marR="7323" marT="7323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MnCl</a:t>
                      </a:r>
                      <a:r>
                        <a:rPr lang="en-US" sz="14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 4H2O</a:t>
                      </a: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HK" altLang="en-US" sz="1400" u="none" strike="noStrike">
                          <a:effectLst/>
                          <a:latin typeface="Myriad Pro" panose="020B0503030403020204" pitchFamily="34" charset="0"/>
                        </a:rPr>
                        <a:t>　</a:t>
                      </a:r>
                      <a:endParaRPr lang="zh-HK" altLang="en-US" sz="1400" b="0" i="0" u="none" strike="noStrike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0.0905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888162"/>
                  </a:ext>
                </a:extLst>
              </a:tr>
              <a:tr h="241526">
                <a:tc vMerge="1"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 marL="7323" marR="7323" marT="7323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ZnSO</a:t>
                      </a:r>
                      <a:r>
                        <a:rPr lang="en-US" sz="14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 7H2O</a:t>
                      </a: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HK" alt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　</a:t>
                      </a:r>
                      <a:endParaRPr lang="zh-HK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0.011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696549"/>
                  </a:ext>
                </a:extLst>
              </a:tr>
              <a:tr h="241526">
                <a:tc vMerge="1"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 marL="7323" marR="7323" marT="7323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NaMoO</a:t>
                      </a:r>
                      <a:r>
                        <a:rPr lang="en-US" sz="14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 2H2O</a:t>
                      </a: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HK" altLang="en-US" sz="1400" u="none" strike="noStrike">
                          <a:effectLst/>
                          <a:latin typeface="Myriad Pro" panose="020B0503030403020204" pitchFamily="34" charset="0"/>
                        </a:rPr>
                        <a:t>　</a:t>
                      </a:r>
                      <a:endParaRPr lang="zh-HK" altLang="en-US" sz="1400" b="0" i="0" u="none" strike="noStrike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0.01955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395067"/>
                  </a:ext>
                </a:extLst>
              </a:tr>
              <a:tr h="241526"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HK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7323" marR="7323" marT="7323" marB="0" anchor="ctr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Trace metal solution B</a:t>
                      </a:r>
                      <a:endParaRPr lang="zh-HK" alt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Myriad Pro" panose="020B0503030403020204" pitchFamily="34" charset="0"/>
                        <a:ea typeface="+mn-ea"/>
                        <a:cs typeface="+mn-cs"/>
                      </a:endParaRPr>
                    </a:p>
                  </a:txBody>
                  <a:tcPr marL="7323" marR="7323" marT="7323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CuSO</a:t>
                      </a:r>
                      <a:r>
                        <a:rPr lang="en-US" sz="14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 5H2O</a:t>
                      </a: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0.1185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HK" altLang="en-US" sz="1400" u="none" strike="noStrike">
                          <a:effectLst/>
                          <a:latin typeface="Myriad Pro" panose="020B0503030403020204" pitchFamily="34" charset="0"/>
                        </a:rPr>
                        <a:t>　</a:t>
                      </a:r>
                      <a:endParaRPr lang="zh-HK" altLang="en-US" sz="1400" b="0" i="0" u="none" strike="noStrike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0.01ml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extLst>
                  <a:ext uri="{0D108BD9-81ED-4DB2-BD59-A6C34878D82A}">
                    <a16:rowId xmlns:a16="http://schemas.microsoft.com/office/drawing/2014/main" val="1229358620"/>
                  </a:ext>
                </a:extLst>
              </a:tr>
              <a:tr h="241526">
                <a:tc vMerge="1">
                  <a:txBody>
                    <a:bodyPr/>
                    <a:lstStyle/>
                    <a:p>
                      <a:pPr algn="r" fontAlgn="ctr"/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Co(NO</a:t>
                      </a:r>
                      <a:r>
                        <a:rPr lang="en-US" sz="14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4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Myriad Pro" panose="020B0503030403020204" pitchFamily="34" charset="0"/>
                          <a:ea typeface="+mn-ea"/>
                          <a:cs typeface="+mn-cs"/>
                        </a:rPr>
                        <a:t> 6H2O</a:t>
                      </a: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HK" sz="1400" u="none" strike="noStrike">
                          <a:effectLst/>
                          <a:latin typeface="Myriad Pro" panose="020B0503030403020204" pitchFamily="34" charset="0"/>
                        </a:rPr>
                        <a:t>0.0741</a:t>
                      </a:r>
                      <a:endParaRPr lang="en-US" altLang="zh-HK" sz="1400" b="0" i="0" u="none" strike="noStrike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HK" alt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　</a:t>
                      </a:r>
                      <a:endParaRPr lang="zh-HK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042112"/>
                  </a:ext>
                </a:extLst>
              </a:tr>
              <a:tr h="24152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4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HK" sz="1400" i="0" u="none" strike="noStrike" dirty="0">
                          <a:effectLst/>
                          <a:latin typeface="Myriad Pro" panose="020B0503030403020204" pitchFamily="34" charset="0"/>
                        </a:rPr>
                        <a:t>Fe citrate solution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+mn-ea"/>
                      </a:endParaRPr>
                    </a:p>
                  </a:txBody>
                  <a:tcPr marL="7323" marR="7323" marT="7323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HK" sz="1400" u="none" strike="noStrike" dirty="0" err="1">
                          <a:effectLst/>
                          <a:latin typeface="Myriad Pro" panose="020B0503030403020204" pitchFamily="34" charset="0"/>
                        </a:rPr>
                        <a:t>i</a:t>
                      </a:r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. Citric acid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HK" alt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　</a:t>
                      </a:r>
                      <a:endParaRPr lang="zh-HK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HK" sz="1400" u="none" strike="noStrike">
                          <a:effectLst/>
                          <a:latin typeface="Myriad Pro" panose="020B0503030403020204" pitchFamily="34" charset="0"/>
                        </a:rPr>
                        <a:t>0.3</a:t>
                      </a:r>
                      <a:endParaRPr lang="en-US" altLang="zh-HK" sz="1400" b="0" i="0" u="none" strike="noStrike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1 ml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extLst>
                  <a:ext uri="{0D108BD9-81ED-4DB2-BD59-A6C34878D82A}">
                    <a16:rowId xmlns:a16="http://schemas.microsoft.com/office/drawing/2014/main" val="2701765979"/>
                  </a:ext>
                </a:extLst>
              </a:tr>
              <a:tr h="241526">
                <a:tc vMerge="1">
                  <a:txBody>
                    <a:bodyPr/>
                    <a:lstStyle/>
                    <a:p>
                      <a:pPr algn="r" fontAlgn="ctr"/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ii. Ferric ammonium citrate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HK" alt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　</a:t>
                      </a:r>
                      <a:endParaRPr lang="zh-HK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0.3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36105"/>
                  </a:ext>
                </a:extLst>
              </a:tr>
              <a:tr h="35828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5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NaNO</a:t>
                      </a:r>
                      <a:r>
                        <a:rPr lang="en-US" sz="1400" u="none" strike="noStrike" baseline="-25000" dirty="0">
                          <a:effectLst/>
                          <a:latin typeface="Myriad Pro" panose="020B0503030403020204" pitchFamily="34" charset="0"/>
                        </a:rPr>
                        <a:t>3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endParaRPr lang="zh-HK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15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5 ml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extLst>
                  <a:ext uri="{0D108BD9-81ED-4DB2-BD59-A6C34878D82A}">
                    <a16:rowId xmlns:a16="http://schemas.microsoft.com/office/drawing/2014/main" val="4101596626"/>
                  </a:ext>
                </a:extLst>
              </a:tr>
              <a:tr h="35828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6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K2HPO</a:t>
                      </a:r>
                      <a:r>
                        <a:rPr lang="en-US" sz="1400" u="none" strike="noStrike" baseline="-25000" dirty="0">
                          <a:effectLst/>
                          <a:latin typeface="Myriad Pro" panose="020B0503030403020204" pitchFamily="34" charset="0"/>
                        </a:rPr>
                        <a:t>4</a:t>
                      </a: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 3H2O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endParaRPr lang="zh-HK" altLang="en-US" sz="1400" b="0" i="0" u="none" strike="noStrike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2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1 ml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extLst>
                  <a:ext uri="{0D108BD9-81ED-4DB2-BD59-A6C34878D82A}">
                    <a16:rowId xmlns:a16="http://schemas.microsoft.com/office/drawing/2014/main" val="2356258930"/>
                  </a:ext>
                </a:extLst>
              </a:tr>
              <a:tr h="35828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7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MgSO</a:t>
                      </a:r>
                      <a:r>
                        <a:rPr lang="en-US" sz="1400" u="none" strike="noStrike" baseline="-25000" dirty="0">
                          <a:effectLst/>
                          <a:latin typeface="Myriad Pro" panose="020B0503030403020204" pitchFamily="34" charset="0"/>
                        </a:rPr>
                        <a:t>4</a:t>
                      </a: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 7H2O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endParaRPr lang="zh-HK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3.75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1 ml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extLst>
                  <a:ext uri="{0D108BD9-81ED-4DB2-BD59-A6C34878D82A}">
                    <a16:rowId xmlns:a16="http://schemas.microsoft.com/office/drawing/2014/main" val="2498051329"/>
                  </a:ext>
                </a:extLst>
              </a:tr>
              <a:tr h="35828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8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CaCl</a:t>
                      </a:r>
                      <a:r>
                        <a:rPr lang="en-US" sz="1400" u="none" strike="noStrike" baseline="-25000" dirty="0">
                          <a:effectLst/>
                          <a:latin typeface="Myriad Pro" panose="020B0503030403020204" pitchFamily="34" charset="0"/>
                        </a:rPr>
                        <a:t>2</a:t>
                      </a: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 2H2O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endParaRPr lang="zh-HK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1.8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1 ml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extLst>
                  <a:ext uri="{0D108BD9-81ED-4DB2-BD59-A6C34878D82A}">
                    <a16:rowId xmlns:a16="http://schemas.microsoft.com/office/drawing/2014/main" val="325866578"/>
                  </a:ext>
                </a:extLst>
              </a:tr>
              <a:tr h="35828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zh-HK" sz="1400" u="none" strike="noStrike" dirty="0">
                          <a:effectLst/>
                          <a:latin typeface="Myriad Pro" panose="020B0503030403020204" pitchFamily="34" charset="0"/>
                        </a:rPr>
                        <a:t>9</a:t>
                      </a:r>
                      <a:endParaRPr lang="en-US" altLang="zh-HK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Na</a:t>
                      </a:r>
                      <a:r>
                        <a:rPr lang="en-US" sz="1400" u="none" strike="noStrike" baseline="-25000" dirty="0">
                          <a:effectLst/>
                          <a:latin typeface="Myriad Pro" panose="020B0503030403020204" pitchFamily="34" charset="0"/>
                        </a:rPr>
                        <a:t>2</a:t>
                      </a: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CO</a:t>
                      </a:r>
                      <a:r>
                        <a:rPr lang="en-US" sz="1400" u="none" strike="noStrike" baseline="-25000" dirty="0">
                          <a:effectLst/>
                          <a:latin typeface="Myriad Pro" panose="020B0503030403020204" pitchFamily="34" charset="0"/>
                        </a:rPr>
                        <a:t>3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endParaRPr lang="zh-HK" altLang="en-US" sz="1400" b="0" i="0" u="none" strike="noStrike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HK" sz="1400" u="none" strike="noStrike">
                          <a:effectLst/>
                          <a:latin typeface="Myriad Pro" panose="020B0503030403020204" pitchFamily="34" charset="0"/>
                        </a:rPr>
                        <a:t>1</a:t>
                      </a:r>
                      <a:endParaRPr lang="en-US" altLang="zh-HK" sz="1400" b="0" i="0" u="none" strike="noStrike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Myriad Pro" panose="020B0503030403020204" pitchFamily="34" charset="0"/>
                        </a:rPr>
                        <a:t>1 ml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yriad Pro" panose="020B050303040302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7323" marR="7323" marT="7323" marB="0" anchor="ctr"/>
                </a:tc>
                <a:extLst>
                  <a:ext uri="{0D108BD9-81ED-4DB2-BD59-A6C34878D82A}">
                    <a16:rowId xmlns:a16="http://schemas.microsoft.com/office/drawing/2014/main" val="2149304634"/>
                  </a:ext>
                </a:extLst>
              </a:tr>
            </a:tbl>
          </a:graphicData>
        </a:graphic>
      </p:graphicFrame>
      <p:sp>
        <p:nvSpPr>
          <p:cNvPr id="6" name="箭號: 向右 5">
            <a:extLst>
              <a:ext uri="{FF2B5EF4-FFF2-40B4-BE49-F238E27FC236}">
                <a16:creationId xmlns:a16="http://schemas.microsoft.com/office/drawing/2014/main" id="{99AB0967-2E7F-409E-B6F7-0FAFE96F5E3A}"/>
              </a:ext>
            </a:extLst>
          </p:cNvPr>
          <p:cNvSpPr/>
          <p:nvPr/>
        </p:nvSpPr>
        <p:spPr>
          <a:xfrm>
            <a:off x="168837" y="4059337"/>
            <a:ext cx="313764" cy="24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7" name="文字方塊 8">
            <a:extLst>
              <a:ext uri="{FF2B5EF4-FFF2-40B4-BE49-F238E27FC236}">
                <a16:creationId xmlns:a16="http://schemas.microsoft.com/office/drawing/2014/main" id="{FA237A8E-513F-4B12-A74B-E2948C16BBD4}"/>
              </a:ext>
            </a:extLst>
          </p:cNvPr>
          <p:cNvSpPr txBox="1"/>
          <p:nvPr/>
        </p:nvSpPr>
        <p:spPr>
          <a:xfrm>
            <a:off x="5410051" y="3918751"/>
            <a:ext cx="2217419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HK" sz="2000" dirty="0">
                <a:solidFill>
                  <a:schemeClr val="bg1"/>
                </a:solidFill>
              </a:rPr>
              <a:t>Filtration only</a:t>
            </a:r>
            <a:endParaRPr lang="zh-HK" altLang="en-US" sz="2000" dirty="0">
              <a:solidFill>
                <a:schemeClr val="bg1"/>
              </a:solidFill>
            </a:endParaRPr>
          </a:p>
        </p:txBody>
      </p:sp>
      <p:sp>
        <p:nvSpPr>
          <p:cNvPr id="8" name="文字方塊 9">
            <a:extLst>
              <a:ext uri="{FF2B5EF4-FFF2-40B4-BE49-F238E27FC236}">
                <a16:creationId xmlns:a16="http://schemas.microsoft.com/office/drawing/2014/main" id="{F5C9D953-0FCC-4E55-B3A1-00A065D26984}"/>
              </a:ext>
            </a:extLst>
          </p:cNvPr>
          <p:cNvSpPr txBox="1"/>
          <p:nvPr/>
        </p:nvSpPr>
        <p:spPr>
          <a:xfrm>
            <a:off x="3072500" y="4895303"/>
            <a:ext cx="5264078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HK" sz="2000" dirty="0">
                <a:solidFill>
                  <a:schemeClr val="bg1"/>
                </a:solidFill>
              </a:rPr>
              <a:t>Other stock solution: Autoclave/Filtration</a:t>
            </a:r>
            <a:endParaRPr lang="zh-HK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21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佈景主題">
  <a:themeElements>
    <a:clrScheme name="自訂 81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318B71"/>
      </a:hlink>
      <a:folHlink>
        <a:srgbClr val="318B71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Dancer in Water-Microalgae_Unit 1_30082022</Template>
  <TotalTime>775</TotalTime>
  <Words>662</Words>
  <Application>Microsoft Office PowerPoint</Application>
  <PresentationFormat>Widescreen</PresentationFormat>
  <Paragraphs>183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Helvetica LT Std</vt:lpstr>
      <vt:lpstr>Myriad Pro</vt:lpstr>
      <vt:lpstr>Calibri</vt:lpstr>
      <vt:lpstr>Arial</vt:lpstr>
      <vt:lpstr>Century Gothic</vt:lpstr>
      <vt:lpstr>Office 佈景主題</vt:lpstr>
      <vt:lpstr>PowerPoint Presentation</vt:lpstr>
      <vt:lpstr>PowerPoint Presentation</vt:lpstr>
      <vt:lpstr>Microalgae Application</vt:lpstr>
      <vt:lpstr>Factors: Growth of Microalgae</vt:lpstr>
      <vt:lpstr>Growth Phases of Microalgae</vt:lpstr>
      <vt:lpstr>PowerPoint Presentation</vt:lpstr>
      <vt:lpstr>PowerPoint Presentation</vt:lpstr>
      <vt:lpstr>Sterilization Method</vt:lpstr>
      <vt:lpstr>Medium Preparation</vt:lpstr>
      <vt:lpstr>Sub Culturing</vt:lpstr>
      <vt:lpstr>Algae Collection and Isolation</vt:lpstr>
      <vt:lpstr>Algae Collection from Marine or Freshwater Environment</vt:lpstr>
      <vt:lpstr>Streak/Spread Plate Method</vt:lpstr>
      <vt:lpstr>Serial Dilution Method</vt:lpstr>
      <vt:lpstr>Single Cell Isolation</vt:lpstr>
      <vt:lpstr>Algae Counting</vt:lpstr>
      <vt:lpstr>Supplementary Material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Louise Luk</dc:creator>
  <cp:lastModifiedBy>eksfong</cp:lastModifiedBy>
  <cp:revision>64</cp:revision>
  <dcterms:created xsi:type="dcterms:W3CDTF">2020-02-14T14:56:21Z</dcterms:created>
  <dcterms:modified xsi:type="dcterms:W3CDTF">2024-08-01T06:09:10Z</dcterms:modified>
</cp:coreProperties>
</file>