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1" r:id="rId2"/>
  </p:sldMasterIdLst>
  <p:notesMasterIdLst>
    <p:notesMasterId r:id="rId34"/>
  </p:notesMasterIdLst>
  <p:sldIdLst>
    <p:sldId id="371" r:id="rId3"/>
    <p:sldId id="257" r:id="rId4"/>
    <p:sldId id="264" r:id="rId5"/>
    <p:sldId id="346" r:id="rId6"/>
    <p:sldId id="347" r:id="rId7"/>
    <p:sldId id="354" r:id="rId8"/>
    <p:sldId id="321" r:id="rId9"/>
    <p:sldId id="348" r:id="rId10"/>
    <p:sldId id="349" r:id="rId11"/>
    <p:sldId id="350" r:id="rId12"/>
    <p:sldId id="351" r:id="rId13"/>
    <p:sldId id="352" r:id="rId14"/>
    <p:sldId id="353" r:id="rId15"/>
    <p:sldId id="355" r:id="rId16"/>
    <p:sldId id="356" r:id="rId17"/>
    <p:sldId id="357" r:id="rId18"/>
    <p:sldId id="359" r:id="rId19"/>
    <p:sldId id="360" r:id="rId20"/>
    <p:sldId id="358" r:id="rId21"/>
    <p:sldId id="368" r:id="rId22"/>
    <p:sldId id="361" r:id="rId23"/>
    <p:sldId id="365" r:id="rId24"/>
    <p:sldId id="362" r:id="rId25"/>
    <p:sldId id="363" r:id="rId26"/>
    <p:sldId id="366" r:id="rId27"/>
    <p:sldId id="369" r:id="rId28"/>
    <p:sldId id="367" r:id="rId29"/>
    <p:sldId id="370" r:id="rId30"/>
    <p:sldId id="364" r:id="rId31"/>
    <p:sldId id="343" r:id="rId32"/>
    <p:sldId id="372" r:id="rId3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013"/>
    <a:srgbClr val="EC4714"/>
    <a:srgbClr val="FAE7FF"/>
    <a:srgbClr val="E3F0C8"/>
    <a:srgbClr val="EBFDB1"/>
    <a:srgbClr val="D8C4FC"/>
    <a:srgbClr val="FCAAC3"/>
    <a:srgbClr val="FF0066"/>
    <a:srgbClr val="A8A1FD"/>
    <a:srgbClr val="C0BB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BEF5-A61B-4778-B69D-6124FA18266B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C9DDD-4FD8-4229-AC7D-AD509E48B0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4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582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405945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42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7366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164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/>
          <p:cNvSpPr txBox="1">
            <a:spLocks/>
          </p:cNvSpPr>
          <p:nvPr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ctr" defTabSz="914400" rtl="0" eaLnBrk="1" latinLnBrk="0" hangingPunct="1">
              <a:defRPr sz="1800" kern="1200">
                <a:solidFill>
                  <a:srgbClr val="C717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2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7"/>
          <p:cNvSpPr/>
          <p:nvPr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89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4195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DB4B62-5D23-4F75-B17E-5C78E15584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7289848" y="62359"/>
            <a:ext cx="461399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5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6"/>
    </p:custDataLst>
    <p:extLst>
      <p:ext uri="{BB962C8B-B14F-4D97-AF65-F5344CB8AC3E}">
        <p14:creationId xmlns:p14="http://schemas.microsoft.com/office/powerpoint/2010/main" val="127208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k12.org/student/" TargetMode="External"/><Relationship Id="rId3" Type="http://schemas.openxmlformats.org/officeDocument/2006/relationships/image" Target="../media/image16.png"/><Relationship Id="rId7" Type="http://schemas.openxmlformats.org/officeDocument/2006/relationships/hyperlink" Target="https://www.ck12info.org/curriculum-materials-license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ck12.org/book/ck-12-human-biology/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2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ck12.org/student/" TargetMode="External"/><Relationship Id="rId5" Type="http://schemas.openxmlformats.org/officeDocument/2006/relationships/hyperlink" Target="https://www.ck12info.org/curriculum-materials-license/" TargetMode="External"/><Relationship Id="rId4" Type="http://schemas.openxmlformats.org/officeDocument/2006/relationships/hyperlink" Target="https://www.ck12.org/book/ck-12-human-biology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luorescence#/media/File:Fluorescent_minerals_hg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sa/2.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emf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png"/><Relationship Id="rId5" Type="http://schemas.openxmlformats.org/officeDocument/2006/relationships/image" Target="../media/image31.emf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3.png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luorescence#/media/File:Diversity_of_fluorescent_patterns_and_colors_in_marine_fishes_-_journal.pone.0083259.g001.png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/4.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reativecommons.org/licenses/by-sa/4.0" TargetMode="External"/><Relationship Id="rId5" Type="http://schemas.openxmlformats.org/officeDocument/2006/relationships/hyperlink" Target="https://commons.wikimedia.org/wiki/User:Oganesson007" TargetMode="External"/><Relationship Id="rId4" Type="http://schemas.openxmlformats.org/officeDocument/2006/relationships/hyperlink" Target="https://en.wikipedia.org/wiki/Bacteri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-nc-sa/3.0" TargetMode="External"/><Relationship Id="rId4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-nc-sa/3.0" TargetMode="External"/><Relationship Id="rId4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k12.org/student/" TargetMode="External"/><Relationship Id="rId3" Type="http://schemas.openxmlformats.org/officeDocument/2006/relationships/hyperlink" Target="https://www.ck12info.org/curriculum-materials-license/" TargetMode="External"/><Relationship Id="rId7" Type="http://schemas.openxmlformats.org/officeDocument/2006/relationships/image" Target="../media/image16.png"/><Relationship Id="rId2" Type="http://schemas.openxmlformats.org/officeDocument/2006/relationships/hyperlink" Target="https://www.ck12.org/book/ck-12-human-biology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41827" y="485736"/>
            <a:ext cx="5000625" cy="7032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UV, you and We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  <a:hlinkClick r:id="" action="ppaction://noaction"/>
            </a:endParaRP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" action="ppaction://noaction"/>
              </a:rPr>
              <a:t>STEAM </a:t>
            </a: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3" y="1188999"/>
            <a:ext cx="548523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2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UV, You and We</a:t>
            </a: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1465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圖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59" y="2896123"/>
            <a:ext cx="2850609" cy="33949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765452" y="2896123"/>
            <a:ext cx="7890517" cy="3350016"/>
          </a:xfrm>
          <a:prstGeom prst="roundRect">
            <a:avLst/>
          </a:prstGeom>
          <a:solidFill>
            <a:srgbClr val="FAE7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5996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UV help us to produce vitamin D in our body?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1767" y="5735087"/>
            <a:ext cx="808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</a:t>
            </a:r>
            <a:endParaRPr lang="en-HK" sz="28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794" name="Picture 2" descr="7-Dehydrocholesterol -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93" y="3053860"/>
            <a:ext cx="3948687" cy="311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96206" y="3125488"/>
            <a:ext cx="3395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7-Dehydrocholesterol</a:t>
            </a:r>
            <a:endParaRPr lang="en-HK" sz="2800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381250" y="3125488"/>
            <a:ext cx="1362075" cy="200793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381250" y="5149444"/>
            <a:ext cx="1614956" cy="109221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23851" y="3648708"/>
            <a:ext cx="3626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 in the epidermis layer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our skin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25139" y="3494819"/>
            <a:ext cx="34520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 precursor for our body to synthesize vitamin D in the presence of UV.</a:t>
            </a:r>
            <a:endParaRPr lang="en-HK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" name="Picture 2" descr="Free Sun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524" y="4535205"/>
            <a:ext cx="2183189" cy="1228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9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5996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UV help us to produce vitamin D in our body?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70280" y="2544066"/>
            <a:ext cx="10943650" cy="3667548"/>
            <a:chOff x="238204" y="2512535"/>
            <a:chExt cx="11696621" cy="4202430"/>
          </a:xfrm>
        </p:grpSpPr>
        <p:sp>
          <p:nvSpPr>
            <p:cNvPr id="9" name="Rounded Rectangle 8"/>
            <p:cNvSpPr/>
            <p:nvPr/>
          </p:nvSpPr>
          <p:spPr>
            <a:xfrm>
              <a:off x="4556815" y="2663785"/>
              <a:ext cx="7378010" cy="4051180"/>
            </a:xfrm>
            <a:prstGeom prst="roundRect">
              <a:avLst/>
            </a:prstGeom>
            <a:solidFill>
              <a:srgbClr val="E3F0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8" name="Picture 2" descr="Free Sun Stock Photo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897" y="2512535"/>
              <a:ext cx="3285473" cy="18487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16566" y="4038890"/>
              <a:ext cx="1649436" cy="2676075"/>
            </a:xfrm>
            <a:prstGeom prst="rect">
              <a:avLst/>
            </a:prstGeom>
          </p:spPr>
        </p:pic>
        <p:cxnSp>
          <p:nvCxnSpPr>
            <p:cNvPr id="41" name="Straight Arrow Connector 40"/>
            <p:cNvCxnSpPr/>
            <p:nvPr/>
          </p:nvCxnSpPr>
          <p:spPr>
            <a:xfrm>
              <a:off x="2326752" y="3760330"/>
              <a:ext cx="806973" cy="777754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2376305" y="4038890"/>
              <a:ext cx="824095" cy="860297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2277199" y="3444785"/>
              <a:ext cx="721036" cy="704422"/>
            </a:xfrm>
            <a:prstGeom prst="straightConnector1">
              <a:avLst/>
            </a:prstGeom>
            <a:ln w="571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8204" y="4439241"/>
              <a:ext cx="2321174" cy="423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UVB (280 to 320 nm)</a:t>
              </a:r>
              <a:endParaRPr lang="en-HK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45672" y="2977708"/>
              <a:ext cx="2889152" cy="3351730"/>
            </a:xfrm>
            <a:prstGeom prst="rect">
              <a:avLst/>
            </a:prstGeom>
          </p:spPr>
        </p:pic>
        <p:pic>
          <p:nvPicPr>
            <p:cNvPr id="28" name="Picture 2" descr="7-Dehydrocholesterol - Wikipedi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8865" y="3609068"/>
              <a:ext cx="3269572" cy="2580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875893" y="2710745"/>
              <a:ext cx="3326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Production of vitamin D</a:t>
              </a:r>
              <a:r>
                <a:rPr lang="en-US" sz="2400" b="1" u="sng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HK" sz="2400" b="1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7674102" y="4853629"/>
              <a:ext cx="1745906" cy="4137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12249" y="4489320"/>
              <a:ext cx="2321174" cy="4231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UVB (280 to 320 nm)</a:t>
              </a:r>
              <a:endParaRPr lang="en-HK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19924" y="5233047"/>
              <a:ext cx="2399918" cy="3879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2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Occurred inside our skin</a:t>
              </a:r>
              <a:endParaRPr lang="en-HK" sz="16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25630" y="3416199"/>
              <a:ext cx="2523892" cy="7405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err="1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Provitamin</a:t>
              </a:r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</a:t>
              </a:r>
              <a:r>
                <a:rPr lang="en-US" b="1" baseline="-2500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en-US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(7-dehydrocholesterol)</a:t>
              </a:r>
              <a:endParaRPr lang="en-HK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293218" y="5776745"/>
              <a:ext cx="13844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Vitamin D</a:t>
              </a:r>
              <a:r>
                <a:rPr lang="en-US" sz="2000" b="1" baseline="-25000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2000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9375" y="5955576"/>
              <a:ext cx="214000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en-HK" sz="900" dirty="0">
                  <a:latin typeface="Calibri" panose="020F0502020204030204" pitchFamily="34" charset="0"/>
                  <a:cs typeface="Calibri" panose="020F0502020204030204" pitchFamily="34" charset="0"/>
                </a:rPr>
                <a:t>Source: </a:t>
              </a:r>
              <a:r>
                <a:rPr lang="en-US" sz="900" b="1" dirty="0">
                  <a:solidFill>
                    <a:srgbClr val="56544D"/>
                  </a:solidFill>
                  <a:latin typeface="ProximaNova"/>
                  <a:hlinkClick r:id="rId6"/>
                </a:rPr>
                <a:t>CK-12 College Human Biology</a:t>
              </a:r>
              <a:r>
                <a:rPr lang="en-US" sz="900" b="1" dirty="0">
                  <a:solidFill>
                    <a:srgbClr val="56544D"/>
                  </a:solidFill>
                  <a:latin typeface="ProximaNova"/>
                </a:rPr>
                <a:t> licensed under </a:t>
              </a:r>
              <a:r>
                <a:rPr lang="en-US" sz="900" b="1" dirty="0">
                  <a:solidFill>
                    <a:srgbClr val="56544D"/>
                  </a:solidFill>
                  <a:latin typeface="ProximaNova"/>
                  <a:hlinkClick r:id="rId7"/>
                </a:rPr>
                <a:t>CK-12</a:t>
              </a:r>
              <a:endParaRPr lang="en-US" sz="900" b="1" dirty="0">
                <a:solidFill>
                  <a:srgbClr val="56544D"/>
                </a:solidFill>
                <a:latin typeface="ProximaNova"/>
              </a:endParaRPr>
            </a:p>
            <a:p>
              <a:r>
                <a:rPr lang="en-HK" sz="9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pic>
          <p:nvPicPr>
            <p:cNvPr id="22" name="Picture 21">
              <a:hlinkClick r:id="rId8"/>
            </p:cNvPr>
            <p:cNvPicPr>
              <a:picLocks noChangeAspect="1"/>
            </p:cNvPicPr>
            <p:nvPr/>
          </p:nvPicPr>
          <p:blipFill rotWithShape="1">
            <a:blip r:embed="rId9"/>
            <a:srcRect l="4896" t="10129" r="6359" b="12690"/>
            <a:stretch/>
          </p:blipFill>
          <p:spPr>
            <a:xfrm>
              <a:off x="474407" y="5614898"/>
              <a:ext cx="2060029" cy="3993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0709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31502" y="2503458"/>
            <a:ext cx="3667125" cy="3552824"/>
          </a:xfrm>
          <a:prstGeom prst="ellipse">
            <a:avLst/>
          </a:prstGeom>
          <a:solidFill>
            <a:srgbClr val="FA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5996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UV help us to produce vitamin D in our body?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94331" y="1544256"/>
            <a:ext cx="3274509" cy="53126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5272" y="2960749"/>
            <a:ext cx="2427954" cy="28166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572856" y="3167343"/>
            <a:ext cx="1384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Vitamin D</a:t>
            </a:r>
            <a:r>
              <a:rPr lang="en-US" sz="2000" b="1" baseline="-25000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447308" y="3415555"/>
            <a:ext cx="3196290" cy="1219200"/>
          </a:xfrm>
          <a:prstGeom prst="rightArrow">
            <a:avLst/>
          </a:prstGeom>
          <a:solidFill>
            <a:srgbClr val="E3F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62703" y="3763545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skin to liver</a:t>
            </a:r>
            <a:endParaRPr lang="en-HK" sz="2800" b="1" dirty="0">
              <a:solidFill>
                <a:srgbClr val="FF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632194" y="3854744"/>
            <a:ext cx="514350" cy="51435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25283" y="355556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Skin</a:t>
            </a:r>
            <a:endParaRPr lang="en-HK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72767" y="5925353"/>
            <a:ext cx="9037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HK" sz="9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US" sz="900" b="1" dirty="0">
                <a:solidFill>
                  <a:srgbClr val="56544D"/>
                </a:solidFill>
                <a:latin typeface="ProximaNova"/>
                <a:hlinkClick r:id="rId4"/>
              </a:rPr>
              <a:t>CK-12 College Human Biology</a:t>
            </a:r>
            <a:r>
              <a:rPr lang="en-US" sz="900" b="1" dirty="0">
                <a:solidFill>
                  <a:srgbClr val="56544D"/>
                </a:solidFill>
                <a:latin typeface="ProximaNova"/>
              </a:rPr>
              <a:t> licensed under </a:t>
            </a:r>
            <a:r>
              <a:rPr lang="en-US" sz="900" b="1" dirty="0">
                <a:solidFill>
                  <a:srgbClr val="56544D"/>
                </a:solidFill>
                <a:latin typeface="ProximaNova"/>
                <a:hlinkClick r:id="rId5"/>
              </a:rPr>
              <a:t>CK-12</a:t>
            </a:r>
            <a:endParaRPr lang="en-US" sz="900" b="1" dirty="0">
              <a:solidFill>
                <a:srgbClr val="56544D"/>
              </a:solidFill>
              <a:latin typeface="ProximaNova"/>
            </a:endParaRPr>
          </a:p>
          <a:p>
            <a:r>
              <a:rPr lang="en-HK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6" name="Picture 15">
            <a:hlinkClick r:id="rId6"/>
          </p:cNvPr>
          <p:cNvPicPr>
            <a:picLocks noChangeAspect="1"/>
          </p:cNvPicPr>
          <p:nvPr/>
        </p:nvPicPr>
        <p:blipFill rotWithShape="1">
          <a:blip r:embed="rId7"/>
          <a:srcRect l="4896" t="10129" r="6359" b="12690"/>
          <a:stretch/>
        </p:blipFill>
        <p:spPr>
          <a:xfrm>
            <a:off x="5932501" y="5459868"/>
            <a:ext cx="2060029" cy="39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3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3865489" y="4489094"/>
            <a:ext cx="2209150" cy="1449251"/>
          </a:xfrm>
          <a:prstGeom prst="roundRect">
            <a:avLst/>
          </a:prstGeom>
          <a:solidFill>
            <a:srgbClr val="E3F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372557" y="2512535"/>
            <a:ext cx="3492932" cy="3552824"/>
          </a:xfrm>
          <a:prstGeom prst="ellipse">
            <a:avLst/>
          </a:prstGeom>
          <a:solidFill>
            <a:srgbClr val="FA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5996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UV help us to produce vitamin D in our body?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134" y="2969826"/>
            <a:ext cx="2427954" cy="28166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339718" y="3176420"/>
            <a:ext cx="13844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Vitamin D</a:t>
            </a:r>
            <a:r>
              <a:rPr lang="en-US" sz="2000" b="1" baseline="-25000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333749" y="3292297"/>
            <a:ext cx="3657109" cy="1219200"/>
          </a:xfrm>
          <a:prstGeom prst="rightArrow">
            <a:avLst/>
          </a:prstGeom>
          <a:solidFill>
            <a:srgbClr val="E3F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6461" y="3670629"/>
            <a:ext cx="3395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from liver to kidney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11536" y="1617333"/>
            <a:ext cx="5061874" cy="5029921"/>
            <a:chOff x="6361180" y="1475982"/>
            <a:chExt cx="5617397" cy="531262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15845" y="3886853"/>
              <a:ext cx="1640046" cy="254262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61180" y="1475982"/>
              <a:ext cx="3274509" cy="5312624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6969881" y="3716236"/>
              <a:ext cx="514350" cy="514350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498010" y="3363418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Skin</a:t>
              </a:r>
              <a:endParaRPr lang="en-HK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633661" y="4335949"/>
              <a:ext cx="2770886" cy="54682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0921556" y="4792825"/>
              <a:ext cx="1057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Kidney</a:t>
              </a:r>
              <a:endParaRPr lang="en-HK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31839" y="4689406"/>
            <a:ext cx="2076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kidney, </a:t>
            </a:r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vitamin D</a:t>
            </a:r>
            <a:r>
              <a:rPr lang="en-US" sz="2000" b="1" baseline="-25000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converted to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vitamin D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13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8543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fluorescence?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10080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object can emit light after it absorbed a particular wavelength of light or EM radiations.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emitted and absorbed light could be visible or invisible depending on the wavelength.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3026" y="3403767"/>
            <a:ext cx="22050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light emission</a:t>
            </a:r>
            <a:endParaRPr lang="en-HK" sz="22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34036" y="3403767"/>
            <a:ext cx="4208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light emission </a:t>
            </a:r>
            <a:r>
              <a:rPr lang="en-US" sz="2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(Fluorescence)</a:t>
            </a:r>
            <a:endParaRPr lang="en-HK" sz="2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082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163" y="3956445"/>
            <a:ext cx="3598589" cy="231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67336" y="5752628"/>
            <a:ext cx="3265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Wikipedia -Fluorescent minerals </a:t>
            </a:r>
            <a:r>
              <a:rPr lang="en-US" sz="1400" dirty="0"/>
              <a:t>licensed under </a:t>
            </a:r>
            <a:r>
              <a:rPr lang="en-US" sz="1400" dirty="0">
                <a:solidFill>
                  <a:srgbClr val="3366CC"/>
                </a:solidFill>
                <a:latin typeface="Arial" panose="020B0604020202020204" pitchFamily="34" charset="0"/>
                <a:hlinkClick r:id="rId4"/>
              </a:rPr>
              <a:t>CC BY-SA 2.5</a:t>
            </a:r>
            <a:endParaRPr lang="en-US" sz="1400" dirty="0"/>
          </a:p>
        </p:txBody>
      </p:sp>
      <p:pic>
        <p:nvPicPr>
          <p:cNvPr id="12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27" y="3956445"/>
            <a:ext cx="3598589" cy="231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362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919" y="3426627"/>
            <a:ext cx="3125897" cy="2111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25286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899195"/>
            <a:ext cx="292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fluorescence?</a:t>
            </a:r>
            <a:endParaRPr lang="en-HK" sz="24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421095"/>
            <a:ext cx="899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Usually, the wavelength of emitted light is longer than that of the absorbed light.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example, an object could absorb UV radiation and emit visible light.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07771" y="3532357"/>
            <a:ext cx="292579" cy="200547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83328" y="3532357"/>
            <a:ext cx="434978" cy="200547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7575523" y="4245914"/>
            <a:ext cx="927693" cy="8087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858382" y="5694510"/>
            <a:ext cx="6361973" cy="707887"/>
            <a:chOff x="4579656" y="5916250"/>
            <a:chExt cx="6361973" cy="707887"/>
          </a:xfrm>
        </p:grpSpPr>
        <p:sp>
          <p:nvSpPr>
            <p:cNvPr id="15" name="Rounded Rectangle 14"/>
            <p:cNvSpPr/>
            <p:nvPr/>
          </p:nvSpPr>
          <p:spPr>
            <a:xfrm>
              <a:off x="4579656" y="5916251"/>
              <a:ext cx="6361973" cy="707885"/>
            </a:xfrm>
            <a:prstGeom prst="roundRect">
              <a:avLst/>
            </a:prstGeom>
            <a:solidFill>
              <a:srgbClr val="E3F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84947" y="5916251"/>
              <a:ext cx="24150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Absorbing UV </a:t>
              </a:r>
            </a:p>
            <a:p>
              <a:pPr algn="ctr"/>
              <a:r>
                <a:rPr lang="en-US" sz="20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(shorter wavelength)</a:t>
              </a:r>
              <a:endParaRPr lang="en-HK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42190" y="5916250"/>
              <a:ext cx="23994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Emitting visible light </a:t>
              </a:r>
            </a:p>
            <a:p>
              <a:r>
                <a:rPr lang="en-US" sz="20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(longer wavelength)</a:t>
              </a:r>
              <a:endParaRPr lang="en-HK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6" name="Picture 2" descr="undefin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273" y="3591820"/>
            <a:ext cx="3111530" cy="200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undefined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937" y="3591820"/>
            <a:ext cx="3111530" cy="200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918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5682740" y="4366185"/>
            <a:ext cx="5985385" cy="1643403"/>
          </a:xfrm>
          <a:prstGeom prst="roundRect">
            <a:avLst/>
          </a:prstGeom>
          <a:solidFill>
            <a:srgbClr val="EBFDB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33479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causes fluorescence?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75837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 occurs when there is an UV-active chemical molecule.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numerous UV-active molecules.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most of them share a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 functional group called aromatic group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673731"/>
              </p:ext>
            </p:extLst>
          </p:nvPr>
        </p:nvGraphicFramePr>
        <p:xfrm>
          <a:off x="906374" y="4879051"/>
          <a:ext cx="583450" cy="663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3" name="PerkinElmer.ChemDrawJS.OleClipboard.DataObject.OleDataObject" r:id="rId3" imgW="366370" imgH="416966" progId="ChemDrawJS">
                  <p:embed/>
                </p:oleObj>
              </mc:Choice>
              <mc:Fallback>
                <p:oleObj name="PerkinElmer.ChemDrawJS.OleClipboard.DataObject.OleDataObject" r:id="rId3" imgW="366370" imgH="416966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6374" y="4879051"/>
                        <a:ext cx="583450" cy="663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969223"/>
              </p:ext>
            </p:extLst>
          </p:nvPr>
        </p:nvGraphicFramePr>
        <p:xfrm>
          <a:off x="2208778" y="4887239"/>
          <a:ext cx="1088601" cy="663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4" name="PerkinElmer.ChemDrawJS.OleClipboard.DataObject.OleDataObject" r:id="rId5" imgW="683971" imgH="416966" progId="ChemDrawJS">
                  <p:embed/>
                </p:oleObj>
              </mc:Choice>
              <mc:Fallback>
                <p:oleObj name="PerkinElmer.ChemDrawJS.OleClipboard.DataObject.OleDataObject" r:id="rId5" imgW="683971" imgH="416966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8778" y="4887239"/>
                        <a:ext cx="1088601" cy="663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443920"/>
              </p:ext>
            </p:extLst>
          </p:nvPr>
        </p:nvGraphicFramePr>
        <p:xfrm>
          <a:off x="3665399" y="4879049"/>
          <a:ext cx="1591226" cy="663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5" name="PerkinElmer.ChemDrawJS.OleClipboard.DataObject.OleDataObject" r:id="rId7" imgW="1000354" imgH="416966" progId="ChemDrawJS">
                  <p:embed/>
                </p:oleObj>
              </mc:Choice>
              <mc:Fallback>
                <p:oleObj name="PerkinElmer.ChemDrawJS.OleClipboard.DataObject.OleDataObject" r:id="rId7" imgW="1000354" imgH="416966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65399" y="4879049"/>
                        <a:ext cx="1591226" cy="663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43706" y="3848100"/>
            <a:ext cx="2501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Aromatic group</a:t>
            </a:r>
            <a:endParaRPr lang="en-HK" sz="28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258" y="5543013"/>
            <a:ext cx="11796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Benzene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2236" y="5555415"/>
            <a:ext cx="17016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Naphthalene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90224" y="5555415"/>
            <a:ext cx="1541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Anthracene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05095" y="4680055"/>
            <a:ext cx="57406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molecules/groups can absorb UV radiation </a:t>
            </a:r>
            <a:b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(wavelength = 220 – 400 nm).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would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 light at visible light region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2046" y="4401201"/>
            <a:ext cx="1150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Examples:</a:t>
            </a:r>
            <a:endParaRPr lang="en-HK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2" descr="undefined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6613" y="1952968"/>
            <a:ext cx="2921512" cy="18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443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590492" y="3343533"/>
            <a:ext cx="5381625" cy="2858364"/>
          </a:xfrm>
          <a:prstGeom prst="roundRect">
            <a:avLst/>
          </a:prstGeom>
          <a:solidFill>
            <a:srgbClr val="D8C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338613" y="2154462"/>
            <a:ext cx="5381625" cy="4256848"/>
          </a:xfrm>
          <a:prstGeom prst="roundRect">
            <a:avLst/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71" y="3967589"/>
            <a:ext cx="2103471" cy="1402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6441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1258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UV-active molecules: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4208" y="2396012"/>
            <a:ext cx="5065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Aspirin – common drug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commonly used in Biotechnology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595421"/>
              </p:ext>
            </p:extLst>
          </p:nvPr>
        </p:nvGraphicFramePr>
        <p:xfrm>
          <a:off x="3228517" y="3967589"/>
          <a:ext cx="2599830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7" name="PerkinElmer.ChemDrawJS.OleClipboard.DataObject.OleDataObject" r:id="rId4" imgW="1166470" imgH="744931" progId="ChemDrawJS">
                  <p:embed/>
                </p:oleObj>
              </mc:Choice>
              <mc:Fallback>
                <p:oleObj name="PerkinElmer.ChemDrawJS.OleClipboard.DataObject.OleDataObject" r:id="rId4" imgW="1166470" imgH="744931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28517" y="3967589"/>
                        <a:ext cx="2599830" cy="165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489693" y="3403767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Aspirin</a:t>
            </a:r>
            <a:endParaRPr lang="en-HK" sz="28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2124" y="5710346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~230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018" name="Picture 10" descr="GelRed - Wikipedi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56" y="2677682"/>
            <a:ext cx="2746374" cy="286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537723" y="2154462"/>
            <a:ext cx="1253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endParaRPr lang="en-HK" sz="2800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90560" y="5443585"/>
            <a:ext cx="4296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absorb UV at ~300 nm wavelength</a:t>
            </a:r>
            <a:endParaRPr lang="en-HK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02376" y="5801786"/>
            <a:ext cx="5072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 emit visible light at ~600 nm wavelength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19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1466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of UV-active molecules: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5007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Aspirin – common drug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GelRed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commonly used in Biotechnology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3249" y="4854446"/>
            <a:ext cx="4428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use them in Unit 4!!!</a:t>
            </a:r>
            <a:endParaRPr lang="en-HK" sz="28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578497"/>
              </p:ext>
            </p:extLst>
          </p:nvPr>
        </p:nvGraphicFramePr>
        <p:xfrm>
          <a:off x="8038811" y="1733485"/>
          <a:ext cx="2599830" cy="165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7" name="PerkinElmer.ChemDrawJS.OleClipboard.DataObject.OleDataObject" r:id="rId3" imgW="1166470" imgH="744931" progId="ChemDrawJS">
                  <p:embed/>
                </p:oleObj>
              </mc:Choice>
              <mc:Fallback>
                <p:oleObj name="PerkinElmer.ChemDrawJS.OleClipboard.DataObject.OleDataObject" r:id="rId3" imgW="1166470" imgH="744931" progId="ChemDrawJS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38811" y="1733485"/>
                        <a:ext cx="2599830" cy="165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978241" y="3207756"/>
            <a:ext cx="132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Aspirin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579609" y="3845268"/>
            <a:ext cx="3687221" cy="2844567"/>
            <a:chOff x="7909362" y="4013433"/>
            <a:chExt cx="3687221" cy="2844567"/>
          </a:xfrm>
        </p:grpSpPr>
        <p:pic>
          <p:nvPicPr>
            <p:cNvPr id="10" name="Picture 10" descr="GelRed - Wikipedi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9362" y="4013433"/>
              <a:ext cx="2729279" cy="28445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0275783" y="6074328"/>
              <a:ext cx="132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Myriad Pro" panose="020B0503030403020204" charset="0"/>
                </a:rPr>
                <a:t>GelRed</a:t>
              </a:r>
              <a:endParaRPr lang="en-US" dirty="0">
                <a:latin typeface="Myriad Pro" panose="020B050303040302020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0573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369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Examples: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4917757" cy="1891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Marine life exhibit fluorescence activity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 as sharks, flatfishes and lizardfish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way of communication and to aid vision</a:t>
            </a:r>
          </a:p>
        </p:txBody>
      </p:sp>
      <p:pic>
        <p:nvPicPr>
          <p:cNvPr id="41990" name="Picture 6" descr="https://upload.wikimedia.org/wikipedia/commons/thumb/f/f6/Diversity_of_fluorescent_patterns_and_colors_in_marine_fishes_-_journal.pone.0083259.g001.png/800px-Diversity_of_fluorescent_patterns_and_colors_in_marine_fishes_-_journal.pone.0083259.g0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491" y="2045969"/>
            <a:ext cx="2726655" cy="461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340146" y="5749441"/>
            <a:ext cx="2220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Source: </a:t>
            </a:r>
            <a:r>
              <a:rPr lang="en-US" sz="1400" dirty="0">
                <a:hlinkClick r:id="rId3"/>
              </a:rPr>
              <a:t>Wikipedia -Fluorescent marine fish </a:t>
            </a:r>
            <a:r>
              <a:rPr lang="en-US" sz="1400" dirty="0"/>
              <a:t>licensed under </a:t>
            </a:r>
            <a:r>
              <a:rPr lang="en-US" sz="1400" u="sng" dirty="0">
                <a:hlinkClick r:id="rId4"/>
              </a:rPr>
              <a:t>CC BY 4.0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812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+mn-lt"/>
              </a:rPr>
              <a:t>Students should be able to:</a:t>
            </a:r>
          </a:p>
          <a:p>
            <a:r>
              <a:rPr lang="en-US" dirty="0">
                <a:latin typeface="+mn-lt"/>
              </a:rPr>
              <a:t>Understand the unique features of UV radiation;</a:t>
            </a:r>
          </a:p>
          <a:p>
            <a:r>
              <a:rPr lang="en-US" dirty="0">
                <a:latin typeface="+mn-lt"/>
              </a:rPr>
              <a:t>list out different applications of UV radiation;</a:t>
            </a:r>
          </a:p>
          <a:p>
            <a:r>
              <a:rPr lang="en-US" dirty="0">
                <a:latin typeface="+mn-lt"/>
              </a:rPr>
              <a:t>describe briefly the working mechanisms of each application introduced;</a:t>
            </a:r>
          </a:p>
          <a:p>
            <a:r>
              <a:rPr lang="en-US" dirty="0">
                <a:latin typeface="+mn-lt"/>
              </a:rPr>
              <a:t>explain why UV are used for the corresponding applications.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288242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9657" y="1344305"/>
            <a:ext cx="2403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3200" b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369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Examples:</a:t>
            </a:r>
            <a:endParaRPr lang="en-HK" sz="2200" b="1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512535"/>
            <a:ext cx="688460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Forensic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UVA (320 to 400 nm) is usually used for crime scene investigation.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Various things such as blood, saliva, semen, wounds, fingerprints can be visualized under UV light.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7334" y="4520173"/>
            <a:ext cx="707427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technique called fluorescence UV imaging is used for this purpose.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dark area is first illuminated with UV light.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fluorescence light will then be captured by using a special camera.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154" name="Picture 2" descr="Free A Person Using UV Light on Money Stock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494" y="885397"/>
            <a:ext cx="3708399" cy="556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9494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31475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UV disinfection?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5" y="2512535"/>
            <a:ext cx="1029546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uses high energy (short wavelength) UV radiation to inactivate bacteria and viruses by destroying some biological materials such as DNA, RNA and proteins.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highest energy UV, UVC (100 nm to 280 nm), is the most effective and commonly used. However, UVA and UVB still exhibit some disinfection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2" descr="Free Sun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762" y="3895539"/>
            <a:ext cx="3879850" cy="2183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6" name="Picture 2" descr="Free A Person's Hand Inside the UV Lamp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770" y="3978326"/>
            <a:ext cx="3026413" cy="201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773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76252" y="2452299"/>
            <a:ext cx="6733846" cy="31392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654" y="1990635"/>
            <a:ext cx="5699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we do not use UVA and B for disinfection?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2938" y="2567477"/>
            <a:ext cx="6417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UVA and UVB are less effective than UVC for disinfection, probably due to the lower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 is more dangerous for human than UVC due to its high penetration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 is capable of causing DNA damage in human which might induce development of skin cancer.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disinfection power of UVA is much weaker than UVB and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while UVA can cause skin aging.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833825" y="2750284"/>
            <a:ext cx="3478304" cy="2496708"/>
            <a:chOff x="4878273" y="4174217"/>
            <a:chExt cx="3478304" cy="249670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8273" y="4174217"/>
              <a:ext cx="2435969" cy="2496708"/>
            </a:xfrm>
            <a:prstGeom prst="rect">
              <a:avLst/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6635354" y="5211091"/>
              <a:ext cx="1721223" cy="1307573"/>
            </a:xfrm>
            <a:prstGeom prst="roundRect">
              <a:avLst/>
            </a:prstGeom>
            <a:solidFill>
              <a:srgbClr val="C6FA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65449" y="5357046"/>
              <a:ext cx="16610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Composed of:</a:t>
              </a:r>
            </a:p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 95% of UVA</a:t>
              </a:r>
            </a:p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 5% of UVB</a:t>
              </a: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>
            <a:off x="8590555" y="3240052"/>
            <a:ext cx="602429" cy="142000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733170" y="3550448"/>
            <a:ext cx="602429" cy="142000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848737" y="3860844"/>
            <a:ext cx="602429" cy="142000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110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0304" y="1971088"/>
            <a:ext cx="9822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 is used for disinfection by destroying some biological materials such as DNA, RNA and proteins.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make them unable to harm, reproduce or replicate</a:t>
            </a:r>
          </a:p>
        </p:txBody>
      </p:sp>
      <p:pic>
        <p:nvPicPr>
          <p:cNvPr id="29" name="圖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034" y="3522172"/>
            <a:ext cx="2517440" cy="2822215"/>
          </a:xfrm>
          <a:prstGeom prst="rect">
            <a:avLst/>
          </a:prstGeom>
        </p:spPr>
      </p:pic>
      <p:pic>
        <p:nvPicPr>
          <p:cNvPr id="30" name="圖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307" y="3716677"/>
            <a:ext cx="4286549" cy="2760278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5113540" y="5701908"/>
            <a:ext cx="1753421" cy="43049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90326" y="4854610"/>
            <a:ext cx="1637022" cy="43049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4920466" y="3444146"/>
            <a:ext cx="2181486" cy="6936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10"/>
          <p:cNvSpPr txBox="1"/>
          <p:nvPr/>
        </p:nvSpPr>
        <p:spPr>
          <a:xfrm>
            <a:off x="2035851" y="3343446"/>
            <a:ext cx="105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Bacteria</a:t>
            </a:r>
          </a:p>
        </p:txBody>
      </p:sp>
      <p:sp>
        <p:nvSpPr>
          <p:cNvPr id="35" name="TextBox 11"/>
          <p:cNvSpPr txBox="1"/>
          <p:nvPr/>
        </p:nvSpPr>
        <p:spPr>
          <a:xfrm>
            <a:off x="8653746" y="3312754"/>
            <a:ext cx="96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Viruses</a:t>
            </a:r>
          </a:p>
        </p:txBody>
      </p:sp>
      <p:sp>
        <p:nvSpPr>
          <p:cNvPr id="36" name="TextBox 14"/>
          <p:cNvSpPr txBox="1"/>
          <p:nvPr/>
        </p:nvSpPr>
        <p:spPr>
          <a:xfrm>
            <a:off x="5076526" y="3447858"/>
            <a:ext cx="1874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Surface protein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or antigen</a:t>
            </a:r>
            <a:endParaRPr lang="en-H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5100763" y="4838683"/>
            <a:ext cx="1616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Membrane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16"/>
          <p:cNvSpPr txBox="1"/>
          <p:nvPr/>
        </p:nvSpPr>
        <p:spPr>
          <a:xfrm>
            <a:off x="5100763" y="5689361"/>
            <a:ext cx="176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DNA or RNA</a:t>
            </a:r>
            <a:endParaRPr lang="en-HK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1" name="Straight Arrow Connector 40"/>
          <p:cNvCxnSpPr>
            <a:stCxn id="39" idx="1"/>
          </p:cNvCxnSpPr>
          <p:nvPr/>
        </p:nvCxnSpPr>
        <p:spPr>
          <a:xfrm flipH="1" flipV="1">
            <a:off x="2714625" y="4604379"/>
            <a:ext cx="2386138" cy="13158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9" idx="3"/>
          </p:cNvCxnSpPr>
          <p:nvPr/>
        </p:nvCxnSpPr>
        <p:spPr>
          <a:xfrm flipV="1">
            <a:off x="6865029" y="5237629"/>
            <a:ext cx="1788717" cy="68256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2" idx="1"/>
          </p:cNvCxnSpPr>
          <p:nvPr/>
        </p:nvCxnSpPr>
        <p:spPr>
          <a:xfrm flipH="1" flipV="1">
            <a:off x="2962141" y="4457212"/>
            <a:ext cx="2128185" cy="612647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2" idx="3"/>
          </p:cNvCxnSpPr>
          <p:nvPr/>
        </p:nvCxnSpPr>
        <p:spPr>
          <a:xfrm flipV="1">
            <a:off x="6727348" y="5069515"/>
            <a:ext cx="1379589" cy="344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3" idx="1"/>
          </p:cNvCxnSpPr>
          <p:nvPr/>
        </p:nvCxnSpPr>
        <p:spPr>
          <a:xfrm flipH="1">
            <a:off x="3161489" y="3790979"/>
            <a:ext cx="1758977" cy="43082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3" idx="3"/>
          </p:cNvCxnSpPr>
          <p:nvPr/>
        </p:nvCxnSpPr>
        <p:spPr>
          <a:xfrm>
            <a:off x="7101952" y="3790979"/>
            <a:ext cx="1004985" cy="6662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30087" y="4024871"/>
            <a:ext cx="1455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>
                <a:hlinkClick r:id="rId4"/>
              </a:rPr>
              <a:t>Wikipedia – Bacteria</a:t>
            </a:r>
            <a:r>
              <a:rPr lang="en-US" sz="1050" dirty="0"/>
              <a:t> by </a:t>
            </a:r>
            <a:r>
              <a:rPr lang="en-US" sz="1050" dirty="0">
                <a:hlinkClick r:id="rId5"/>
              </a:rPr>
              <a:t>Ali </a:t>
            </a:r>
            <a:r>
              <a:rPr lang="en-US" sz="1050" dirty="0" err="1">
                <a:hlinkClick r:id="rId5"/>
              </a:rPr>
              <a:t>Zifan</a:t>
            </a:r>
            <a:r>
              <a:rPr lang="en-US" sz="1050" dirty="0">
                <a:hlinkClick r:id="rId5"/>
              </a:rPr>
              <a:t> </a:t>
            </a:r>
            <a:r>
              <a:rPr lang="en-US" sz="1050" dirty="0"/>
              <a:t>licensed under </a:t>
            </a:r>
            <a:r>
              <a:rPr lang="en-US" sz="1050" u="sng" dirty="0">
                <a:solidFill>
                  <a:srgbClr val="3366CC"/>
                </a:solidFill>
                <a:latin typeface="Arial" panose="020B0604020202020204" pitchFamily="34" charset="0"/>
                <a:hlinkClick r:id="rId6"/>
              </a:rPr>
              <a:t>CC BY-SA 4.0</a:t>
            </a:r>
            <a:endParaRPr lang="en-US" sz="105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012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73003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 the number of bacteria or viruses can be reduced.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915856" y="2668816"/>
            <a:ext cx="6552858" cy="174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5"/>
          <p:cNvSpPr txBox="1"/>
          <p:nvPr/>
        </p:nvSpPr>
        <p:spPr>
          <a:xfrm>
            <a:off x="1096024" y="2668815"/>
            <a:ext cx="3354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sng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Reproduction and replication:</a:t>
            </a:r>
            <a:endParaRPr lang="en-HK" sz="2000" b="1" u="sng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1096024" y="3237225"/>
            <a:ext cx="61934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there is only one bacterium or virus inside our body</a:t>
            </a:r>
          </a:p>
          <a:p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there are a lot of bacteria or viruses inside our body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7747204" y="2895293"/>
            <a:ext cx="695881" cy="277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7747204" y="3975313"/>
            <a:ext cx="695881" cy="277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1517758" y="4687829"/>
            <a:ext cx="56814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keep us safe and healthy</a:t>
            </a:r>
          </a:p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to kill or eliminate ALL bacteria or viruses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Only need to reduce the number of them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4274" name="Picture 2" descr="Free boy child happy vec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692" y="2063620"/>
            <a:ext cx="1637729" cy="139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Free fever sick thermometer vec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692" y="3787099"/>
            <a:ext cx="1898798" cy="109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463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3233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purification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25" y="2658505"/>
            <a:ext cx="397775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UVC lamp/LED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lamp protector – Quartz sleeve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inlet and outlet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52" y="2063620"/>
            <a:ext cx="5814271" cy="433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05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5923109" y="2666605"/>
            <a:ext cx="5402115" cy="2126555"/>
          </a:xfrm>
          <a:prstGeom prst="roundRect">
            <a:avLst/>
          </a:prstGeom>
          <a:solidFill>
            <a:srgbClr val="FA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0157" y="2657475"/>
            <a:ext cx="5245776" cy="2135685"/>
          </a:xfrm>
          <a:prstGeom prst="roundRect">
            <a:avLst/>
          </a:prstGeom>
          <a:solidFill>
            <a:srgbClr val="E3F0C8"/>
          </a:solidFill>
          <a:ln>
            <a:solidFill>
              <a:srgbClr val="EBFD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3233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purification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065" y="2901999"/>
            <a:ext cx="51039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Inactivate pathogens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chemicals are used for disinfection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not change the smell and taste of 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and easy-to-use</a:t>
            </a:r>
            <a:endParaRPr lang="en-HK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6900" y="2810905"/>
            <a:ext cx="53106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Cannot remove pathogens and contaminants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heat up the 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electricity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7088" y="3201719"/>
            <a:ext cx="5268324" cy="2667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>
            <a:stCxn id="13" idx="0"/>
            <a:endCxn id="8" idx="1"/>
          </p:cNvCxnSpPr>
          <p:nvPr/>
        </p:nvCxnSpPr>
        <p:spPr>
          <a:xfrm flipV="1">
            <a:off x="4986197" y="3472625"/>
            <a:ext cx="1070703" cy="1741834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703" y="5214459"/>
            <a:ext cx="76129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 UV water purifier usually works together with water filtration system in order to provide water with high quality</a:t>
            </a:r>
            <a:endParaRPr lang="en-HK" sz="2200" b="1" i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008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456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2658505"/>
            <a:ext cx="41695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UVC lamp/LED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well designed and UV-proof case</a:t>
            </a:r>
            <a:endParaRPr lang="en-HK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976" y="2279063"/>
            <a:ext cx="4350947" cy="33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52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24568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box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25" y="2658505"/>
            <a:ext cx="54122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 specification: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 of lamp: UVC 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Wavelength of UV used: 275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needed for disinfection: 15 – 30 </a:t>
            </a:r>
            <a:r>
              <a:rPr lang="en-US" sz="20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mins</a:t>
            </a:r>
            <a:endParaRPr lang="en-US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Claimed to kill common bacteria up to 99.99 %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7768" y="4777988"/>
            <a:ext cx="532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It is not so sophisticated as you thought!</a:t>
            </a:r>
          </a:p>
          <a:p>
            <a:r>
              <a:rPr lang="en-US" sz="24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 try to make it by yourself!</a:t>
            </a:r>
            <a:endParaRPr lang="en-HK" sz="24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976" y="2279063"/>
            <a:ext cx="4350947" cy="33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30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6576" y="1344305"/>
            <a:ext cx="3713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disinfection tools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334" y="2063620"/>
            <a:ext cx="81258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there are safety issues that need to pay attention!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334" y="2663785"/>
            <a:ext cx="84453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 direct exposure to UV especially UVB and UVC.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Our skin and eyes are sensitive to UV which may cause adverse effects on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</a:t>
            </a:r>
            <a:endParaRPr lang="en-HK" sz="24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3679448"/>
            <a:ext cx="5221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UVC can degrade some materials like plastic </a:t>
            </a:r>
            <a:endParaRPr lang="en-HK" sz="2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7334" y="4530685"/>
            <a:ext cx="8412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Strong UVC can generate ozone which is an irritant to our respiratory tract </a:t>
            </a:r>
            <a:endParaRPr lang="en-HK" sz="2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39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Ultra-violet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2725" y="1345625"/>
            <a:ext cx="4556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Ultra-violet (UV)?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1" y="2001532"/>
            <a:ext cx="67411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energy than radio wave, microwave and IR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higher than the visible light region. So, UV is invisible to human eyes.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36" y="3034570"/>
            <a:ext cx="6096974" cy="300573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51941" y="3407876"/>
            <a:ext cx="295275" cy="896033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 descr="Free Purple and Brown Colored Planet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528" y="2114549"/>
            <a:ext cx="3228975" cy="3228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60945" y="6058186"/>
            <a:ext cx="504169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The Electromagnetic Spectrum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05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050" dirty="0">
                <a:solidFill>
                  <a:srgbClr val="0372A6"/>
                </a:solidFill>
                <a:latin typeface="Tahoma" panose="020B0604030504040204" pitchFamily="34" charset="0"/>
                <a:hlinkClick r:id="rId5"/>
              </a:rPr>
              <a:t>CC BY-NC-SA 3.0</a:t>
            </a:r>
            <a:endParaRPr lang="en-HK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520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UV is a high energy radiation which can be classified according to the wavelength</a:t>
            </a:r>
          </a:p>
          <a:p>
            <a:pPr lvl="1"/>
            <a:r>
              <a:rPr lang="en-US" dirty="0">
                <a:latin typeface="+mn-lt"/>
              </a:rPr>
              <a:t>UVA (320 nm to 400 nm)</a:t>
            </a:r>
          </a:p>
          <a:p>
            <a:pPr lvl="1"/>
            <a:r>
              <a:rPr lang="en-US" dirty="0">
                <a:latin typeface="+mn-lt"/>
              </a:rPr>
              <a:t>UVB (280 nm to 320 nm)</a:t>
            </a:r>
          </a:p>
          <a:p>
            <a:pPr lvl="1"/>
            <a:r>
              <a:rPr lang="en-US" dirty="0">
                <a:latin typeface="+mn-lt"/>
              </a:rPr>
              <a:t>UVC (100 nm to 280 nm)</a:t>
            </a:r>
          </a:p>
          <a:p>
            <a:r>
              <a:rPr lang="en-US" dirty="0">
                <a:latin typeface="+mn-lt"/>
              </a:rPr>
              <a:t>Different types of UV used in different applications</a:t>
            </a:r>
          </a:p>
          <a:p>
            <a:pPr lvl="1"/>
            <a:r>
              <a:rPr lang="en-US" dirty="0">
                <a:latin typeface="+mn-lt"/>
              </a:rPr>
              <a:t>Production of vitamin D</a:t>
            </a:r>
          </a:p>
          <a:p>
            <a:pPr lvl="1"/>
            <a:r>
              <a:rPr lang="en-US" dirty="0">
                <a:latin typeface="+mn-lt"/>
              </a:rPr>
              <a:t>Fluorescence</a:t>
            </a:r>
          </a:p>
          <a:p>
            <a:pPr lvl="1"/>
            <a:r>
              <a:rPr lang="en-US" dirty="0">
                <a:latin typeface="+mn-lt"/>
              </a:rPr>
              <a:t>UV disinfection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0871431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A9F5CA-DA4C-4AB8-8998-DD11ACD5D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HK" dirty="0"/>
          </a:p>
          <a:p>
            <a:endParaRPr lang="en-HK" dirty="0"/>
          </a:p>
          <a:p>
            <a:r>
              <a:rPr lang="en-HK" dirty="0"/>
              <a:t>Thank you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C3E77-2C3B-4029-A37D-0D7DE4559F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871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Ultra-violet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2725" y="1345625"/>
            <a:ext cx="4970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does UV come from?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1" y="2001532"/>
            <a:ext cx="6939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Obviously, the primary source of UV is the sun.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 emits not only visible light, but also IR and UV.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both IR and UV are invisible to human eyes.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317" y="3046433"/>
            <a:ext cx="6090740" cy="30026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81800" y="3301463"/>
            <a:ext cx="1266825" cy="1124633"/>
          </a:xfrm>
          <a:prstGeom prst="rect">
            <a:avLst/>
          </a:prstGeom>
          <a:noFill/>
          <a:ln w="38100">
            <a:solidFill>
              <a:srgbClr val="EC47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650" name="Picture 2" descr="Free Sun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557" y="2001532"/>
            <a:ext cx="3879850" cy="2183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714961" y="6049096"/>
            <a:ext cx="504169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The Electromagnetic Spectrum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05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050" dirty="0">
                <a:solidFill>
                  <a:srgbClr val="0372A6"/>
                </a:solidFill>
                <a:latin typeface="Tahoma" panose="020B0604030504040204" pitchFamily="34" charset="0"/>
                <a:hlinkClick r:id="rId5"/>
              </a:rPr>
              <a:t>CC BY-NC-SA 3.0</a:t>
            </a:r>
            <a:endParaRPr lang="en-HK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94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53026" y="4230451"/>
            <a:ext cx="2649851" cy="17156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40213" y="3141785"/>
            <a:ext cx="2649851" cy="17156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397" y="4077552"/>
            <a:ext cx="2649851" cy="17156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Ultra-violet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8524" y="1345625"/>
            <a:ext cx="4448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usage of UV</a:t>
            </a:r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1" y="2001532"/>
            <a:ext cx="87591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UV has high frequency and energy, many advanced applications have been developed according to its unique range of frequency (about 10</a:t>
            </a:r>
            <a:r>
              <a:rPr lang="en-US" sz="20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hertz to 10</a:t>
            </a:r>
            <a:r>
              <a:rPr lang="en-US" sz="20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hertz).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0985" y="4631460"/>
            <a:ext cx="1990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vitamin D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9088" y="3768786"/>
            <a:ext cx="1848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Fluorescence</a:t>
            </a:r>
            <a:endParaRPr lang="en-HK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25314" y="4446793"/>
            <a:ext cx="1705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Disinfection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endParaRPr lang="en-HK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25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596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vitamin D?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4" name="Picture 4" descr="Free Different Medicines Placed on White Surface Stock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100" y="2390260"/>
            <a:ext cx="2468788" cy="369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7334" y="2512535"/>
            <a:ext cx="70348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Discovered in 1920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the fat-soluble vitamins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Precursor of vitamin D only available in fish and egg yolks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exact vitamin D can be found in all natural foods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844" name="Picture 4" descr="Free White and Brown Textile on Black Table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061" y="4054883"/>
            <a:ext cx="1256868" cy="188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410" y="4314032"/>
            <a:ext cx="1639565" cy="162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97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6123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can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help us to produce vitamin D in our body?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70494" y="6094314"/>
            <a:ext cx="3462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HK" sz="9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US" sz="900" b="1" dirty="0">
                <a:solidFill>
                  <a:srgbClr val="56544D"/>
                </a:solidFill>
                <a:latin typeface="ProximaNova"/>
                <a:hlinkClick r:id="rId2"/>
              </a:rPr>
              <a:t>CK-12 College Human Biology</a:t>
            </a:r>
            <a:r>
              <a:rPr lang="en-US" sz="900" b="1" dirty="0">
                <a:solidFill>
                  <a:srgbClr val="56544D"/>
                </a:solidFill>
                <a:latin typeface="ProximaNova"/>
              </a:rPr>
              <a:t> licensed under </a:t>
            </a:r>
            <a:r>
              <a:rPr lang="en-US" sz="900" b="1" dirty="0">
                <a:solidFill>
                  <a:srgbClr val="56544D"/>
                </a:solidFill>
                <a:latin typeface="ProximaNova"/>
                <a:hlinkClick r:id="rId3"/>
              </a:rPr>
              <a:t>CK-12</a:t>
            </a:r>
            <a:endParaRPr lang="en-US" sz="900" b="1" dirty="0">
              <a:solidFill>
                <a:srgbClr val="56544D"/>
              </a:solidFill>
              <a:latin typeface="ProximaNova"/>
            </a:endParaRPr>
          </a:p>
          <a:p>
            <a:r>
              <a:rPr lang="en-HK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77334" y="2952731"/>
            <a:ext cx="10510569" cy="3083694"/>
            <a:chOff x="124883" y="2504815"/>
            <a:chExt cx="11484187" cy="3874963"/>
          </a:xfrm>
        </p:grpSpPr>
        <p:pic>
          <p:nvPicPr>
            <p:cNvPr id="5124" name="Picture 4" descr="Free Different Medicines Placed on White Surface Stock Phot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8493" y="2504815"/>
              <a:ext cx="2180577" cy="3264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Vitamin D - Wikipedi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7002" y="2875210"/>
              <a:ext cx="266700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Free Sun Stock Phot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83" y="3456695"/>
              <a:ext cx="3285473" cy="18487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72633" y="2609894"/>
              <a:ext cx="2300917" cy="3733050"/>
            </a:xfrm>
            <a:prstGeom prst="rect">
              <a:avLst/>
            </a:prstGeom>
          </p:spPr>
        </p:pic>
        <p:pic>
          <p:nvPicPr>
            <p:cNvPr id="7" name="Picture 6">
              <a:hlinkClick r:id="rId8"/>
            </p:cNvPr>
            <p:cNvPicPr>
              <a:picLocks noChangeAspect="1"/>
            </p:cNvPicPr>
            <p:nvPr/>
          </p:nvPicPr>
          <p:blipFill rotWithShape="1">
            <a:blip r:embed="rId9"/>
            <a:srcRect l="4896" t="10129" r="6359" b="12690"/>
            <a:stretch/>
          </p:blipFill>
          <p:spPr>
            <a:xfrm>
              <a:off x="1860330" y="5980385"/>
              <a:ext cx="2060029" cy="3993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0328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6386" y="4572465"/>
            <a:ext cx="3641795" cy="1263945"/>
          </a:xfrm>
          <a:prstGeom prst="rect">
            <a:avLst/>
          </a:prstGeom>
          <a:solidFill>
            <a:srgbClr val="D3F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69096" y="1930399"/>
            <a:ext cx="8813144" cy="2469479"/>
          </a:xfrm>
          <a:prstGeom prst="roundRect">
            <a:avLst/>
          </a:prstGeom>
          <a:solidFill>
            <a:srgbClr val="FED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334" y="2082212"/>
            <a:ext cx="65846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 has the highest energy among the spectrum of sunlight</a:t>
            </a:r>
          </a:p>
          <a:p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reaching the earth’s surface.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three kinds of UV: UVA, UVB and </a:t>
            </a:r>
            <a:r>
              <a:rPr lang="en-US" altLang="zh-TW" sz="20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UVA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Range from 320 nm to 400 nm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rgbClr val="ED70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Range from 280 nm to 320 nm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UVC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Range from 100 nm to 280 nm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6788" y="4604273"/>
            <a:ext cx="3620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Since </a:t>
            </a: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UVC and about 90% of UVB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absorbed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by the atmosphere,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UV reaching us is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mainly UVA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which has lower energy.</a:t>
            </a:r>
            <a:endParaRPr lang="en-H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8628" y="4051306"/>
            <a:ext cx="2551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 NEWS!</a:t>
            </a:r>
            <a:endParaRPr lang="en-HK" sz="32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729184" y="2849922"/>
            <a:ext cx="4140156" cy="3235938"/>
            <a:chOff x="5836177" y="3409136"/>
            <a:chExt cx="4140156" cy="32359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36177" y="3409136"/>
              <a:ext cx="3157215" cy="3235938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7272169" y="4604273"/>
              <a:ext cx="602429" cy="142000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7414784" y="4914669"/>
              <a:ext cx="602429" cy="142000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7530351" y="5225065"/>
              <a:ext cx="602429" cy="1420009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8255110" y="5027105"/>
              <a:ext cx="1721223" cy="1307573"/>
            </a:xfrm>
            <a:prstGeom prst="roundRect">
              <a:avLst/>
            </a:prstGeom>
            <a:solidFill>
              <a:srgbClr val="C6FAD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285205" y="5173060"/>
              <a:ext cx="16610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Composed of:</a:t>
              </a:r>
            </a:p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 95% of UVA</a:t>
              </a:r>
            </a:p>
            <a:p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 5% of UVB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33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3518294" y="1344305"/>
            <a:ext cx="4237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vitamin D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69096" y="1930399"/>
            <a:ext cx="8813144" cy="2071445"/>
          </a:xfrm>
          <a:prstGeom prst="roundRect">
            <a:avLst/>
          </a:prstGeom>
          <a:solidFill>
            <a:srgbClr val="FED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7334" y="2082212"/>
            <a:ext cx="631140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TW" sz="2000" b="1" dirty="0">
                <a:solidFill>
                  <a:srgbClr val="ED70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 penetrate 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epidermis layer 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causes: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Redness and thickening of the epidermis (Burning);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Photoaging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tanning;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 cancer.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altLang="zh-TW" sz="2000" b="1" dirty="0" err="1">
                <a:solidFill>
                  <a:srgbClr val="ED70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UVB</a:t>
            </a:r>
            <a:r>
              <a:rPr lang="en-US" altLang="zh-TW" sz="2000" b="1" dirty="0">
                <a:solidFill>
                  <a:srgbClr val="ED70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stimulates the synthesis of vitamin D.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69096" y="4144104"/>
            <a:ext cx="8813144" cy="1718814"/>
          </a:xfrm>
          <a:prstGeom prst="roundRect">
            <a:avLst/>
          </a:prstGeom>
          <a:solidFill>
            <a:srgbClr val="D3F5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7334" y="4305469"/>
            <a:ext cx="70063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TW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UVA</a:t>
            </a:r>
            <a:r>
              <a:rPr lang="en-US" altLang="zh-TW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penetrate </a:t>
            </a:r>
            <a:r>
              <a:rPr lang="en-US" altLang="zh-TW" sz="2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dermis layer </a:t>
            </a:r>
            <a:r>
              <a:rPr lang="en-US" altLang="zh-TW" sz="2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causes: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Photoaging</a:t>
            </a: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tanning;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 cancer.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Tanning beds and lamps emit </a:t>
            </a:r>
            <a:r>
              <a:rPr lang="en-US" altLang="zh-TW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UVA radiation.</a:t>
            </a:r>
          </a:p>
        </p:txBody>
      </p:sp>
      <p:pic>
        <p:nvPicPr>
          <p:cNvPr id="9" name="圖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929" y="1929080"/>
            <a:ext cx="3303142" cy="393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508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eme1">
  <a:themeElements>
    <a:clrScheme name="自訂 57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294C663C-417F-4F98-889A-983730D2F2A6}" vid="{E3265CDB-155C-41AD-B1A3-561B2D06D047}"/>
    </a:ext>
  </a:extLst>
</a:theme>
</file>

<file path=ppt/theme/theme2.xml><?xml version="1.0" encoding="utf-8"?>
<a:theme xmlns:a="http://schemas.openxmlformats.org/drawingml/2006/main" name="1_Office 佈景主題">
  <a:themeElements>
    <a:clrScheme name="自訂 58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B969B8"/>
      </a:hlink>
      <a:folHlink>
        <a:srgbClr val="B969B8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26054</TotalTime>
  <Words>1564</Words>
  <Application>Microsoft Office PowerPoint</Application>
  <PresentationFormat>Widescreen</PresentationFormat>
  <Paragraphs>266</Paragraphs>
  <Slides>31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Helvetica LT Std</vt:lpstr>
      <vt:lpstr>Myriad Pro</vt:lpstr>
      <vt:lpstr>ProximaNova</vt:lpstr>
      <vt:lpstr>Arial</vt:lpstr>
      <vt:lpstr>Calibri</vt:lpstr>
      <vt:lpstr>Calibri Light</vt:lpstr>
      <vt:lpstr>Cambria</vt:lpstr>
      <vt:lpstr>Century Gothic</vt:lpstr>
      <vt:lpstr>Tahoma</vt:lpstr>
      <vt:lpstr>Wingdings</vt:lpstr>
      <vt:lpstr>Theme1</vt:lpstr>
      <vt:lpstr>1_Office 佈景主題</vt:lpstr>
      <vt:lpstr>PerkinElmer.ChemDrawJS.OleClipboard.DataObject.OleDataObject</vt:lpstr>
      <vt:lpstr>UV, you and We</vt:lpstr>
      <vt:lpstr>Learning Objectives</vt:lpstr>
      <vt:lpstr>Ultra-violet Radiation</vt:lpstr>
      <vt:lpstr>Ultra-violet Radiation</vt:lpstr>
      <vt:lpstr>Ultra-violet Radiation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 Nga Ying</dc:creator>
  <cp:lastModifiedBy>kiwkwok</cp:lastModifiedBy>
  <cp:revision>295</cp:revision>
  <dcterms:created xsi:type="dcterms:W3CDTF">2021-10-11T09:26:07Z</dcterms:created>
  <dcterms:modified xsi:type="dcterms:W3CDTF">2024-03-25T10:46:27Z</dcterms:modified>
</cp:coreProperties>
</file>