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1" r:id="rId2"/>
  </p:sldMasterIdLst>
  <p:notesMasterIdLst>
    <p:notesMasterId r:id="rId18"/>
  </p:notesMasterIdLst>
  <p:sldIdLst>
    <p:sldId id="372" r:id="rId3"/>
    <p:sldId id="257" r:id="rId4"/>
    <p:sldId id="264" r:id="rId5"/>
    <p:sldId id="347" r:id="rId6"/>
    <p:sldId id="355" r:id="rId7"/>
    <p:sldId id="359" r:id="rId8"/>
    <p:sldId id="360" r:id="rId9"/>
    <p:sldId id="361" r:id="rId10"/>
    <p:sldId id="362" r:id="rId11"/>
    <p:sldId id="367" r:id="rId12"/>
    <p:sldId id="370" r:id="rId13"/>
    <p:sldId id="364" r:id="rId14"/>
    <p:sldId id="371" r:id="rId15"/>
    <p:sldId id="343" r:id="rId16"/>
    <p:sldId id="373" r:id="rId1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4714"/>
    <a:srgbClr val="FAE7FF"/>
    <a:srgbClr val="E3F0C8"/>
    <a:srgbClr val="EBFDB1"/>
    <a:srgbClr val="D8C4FC"/>
    <a:srgbClr val="FCAAC3"/>
    <a:srgbClr val="FF0066"/>
    <a:srgbClr val="A8A1FD"/>
    <a:srgbClr val="C0B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AB346-E6EC-475A-8E89-DCFA796E91DB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890C7-54AB-4330-8469-668C7E064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7466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hyperlink" Target="http://steam.ouhk.edu.hk/sym2020/index.html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674819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48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6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4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2414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4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116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5"/>
          <p:cNvSpPr txBox="1">
            <a:spLocks/>
          </p:cNvSpPr>
          <p:nvPr/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ctr" defTabSz="914400" rtl="0" eaLnBrk="1" latinLnBrk="0" hangingPunct="1">
              <a:defRPr sz="1800" kern="1200">
                <a:solidFill>
                  <a:srgbClr val="C717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2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51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17521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ags" Target="../tags/tag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DB4B62-5D23-4F75-B17E-5C78E15584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40318" r="3726" b="42846"/>
          <a:stretch/>
        </p:blipFill>
        <p:spPr>
          <a:xfrm>
            <a:off x="7289848" y="62359"/>
            <a:ext cx="461399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67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6"/>
    </p:custDataLst>
    <p:extLst>
      <p:ext uri="{BB962C8B-B14F-4D97-AF65-F5344CB8AC3E}">
        <p14:creationId xmlns:p14="http://schemas.microsoft.com/office/powerpoint/2010/main" val="310941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-nc-sa/3.0" TargetMode="External"/><Relationship Id="rId4" Type="http://schemas.openxmlformats.org/officeDocument/2006/relationships/hyperlink" Target="https://chem.libretexts.org/Bookshelves/Introductory_Chemistry/Introductory_Chemistry/09%3A_Electrons_in_Atoms_and_the_Periodic_Table/9.03%3A_The_Electromagnetic_Spectru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eativecommons.org/licenses/by-sa/4.0" TargetMode="External"/><Relationship Id="rId5" Type="http://schemas.openxmlformats.org/officeDocument/2006/relationships/hyperlink" Target="https://commons.wikimedia.org/wiki/User:Oganesson007" TargetMode="External"/><Relationship Id="rId4" Type="http://schemas.openxmlformats.org/officeDocument/2006/relationships/hyperlink" Target="https://en.wikipedia.org/wiki/Bacteri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9962" y="563288"/>
            <a:ext cx="5000635" cy="70415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altLang="zh-TW" sz="2800" dirty="0">
                <a:solidFill>
                  <a:srgbClr val="FFFFFF"/>
                </a:solidFill>
                <a:latin typeface="Helvetica LT Std" panose="020B0504020202020204" pitchFamily="34" charset="0"/>
              </a:rPr>
              <a:t>UV, you and We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26085" y="6046572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Jockey Club 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  <a:hlinkClick r:id="" action="ppaction://noaction"/>
            </a:endParaRP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" action="ppaction://noaction"/>
              </a:rPr>
              <a:t>STEAM </a:t>
            </a: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3" y="1188999"/>
            <a:ext cx="548523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3</a:t>
            </a:r>
          </a:p>
          <a:p>
            <a:pPr>
              <a:defRPr/>
            </a:pPr>
            <a:r>
              <a:rPr lang="en-US" altLang="zh-TW" sz="48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DIY UV-box</a:t>
            </a:r>
          </a:p>
        </p:txBody>
      </p:sp>
      <p:sp>
        <p:nvSpPr>
          <p:cNvPr id="4" name="矩形 3">
            <a:hlinkClick r:id="rId4"/>
          </p:cNvPr>
          <p:cNvSpPr/>
          <p:nvPr/>
        </p:nvSpPr>
        <p:spPr>
          <a:xfrm>
            <a:off x="1572972" y="5033414"/>
            <a:ext cx="519358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52" y="6111151"/>
            <a:ext cx="595052" cy="59505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9" y="6240546"/>
            <a:ext cx="1005435" cy="373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2792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24568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25" y="2658505"/>
            <a:ext cx="41695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UVC lamp/LED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well designed and UV-proof case</a:t>
            </a:r>
            <a:endParaRPr lang="en-HK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圖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733" y="2385435"/>
            <a:ext cx="3568102" cy="274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52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24568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25" y="2658505"/>
            <a:ext cx="54122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specification: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 of lamp: UVC 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Wavelength of UV used: 275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needed for disinfection: 15 – 30 </a:t>
            </a:r>
            <a:r>
              <a:rPr lang="en-US" sz="20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mins</a:t>
            </a:r>
            <a:endParaRPr lang="en-US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Claimed to kill common bacteria up to 99.99 %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2036" y="4758366"/>
            <a:ext cx="70557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latin typeface="Calibri" panose="020F0502020204030204" pitchFamily="34" charset="0"/>
                <a:cs typeface="Calibri" panose="020F0502020204030204" pitchFamily="34" charset="0"/>
              </a:rPr>
              <a:t>It is not so sophisticated as you thought!</a:t>
            </a:r>
          </a:p>
          <a:p>
            <a:r>
              <a:rPr lang="en-US" sz="32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Just try to make it by yourself!</a:t>
            </a:r>
            <a:endParaRPr lang="en-HK" sz="32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圖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043" y="2011752"/>
            <a:ext cx="3568102" cy="274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30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719575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there are safety issues that need to pay attention!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7334" y="2663785"/>
            <a:ext cx="8685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  Avoid direct exposure to UV especially UVB and UVC.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Our skin and eyes are sensitive to UV, which may cause adverse effects on us.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334" y="3679448"/>
            <a:ext cx="5290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 UVC can degrade some materials like plastic. 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7334" y="4530685"/>
            <a:ext cx="8547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 Strong UVC can generate ozone, which is an irritant to our respiratory tract. 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139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DIY UV-box</a:t>
            </a:r>
            <a:endParaRPr lang="en-HK" dirty="0"/>
          </a:p>
        </p:txBody>
      </p:sp>
      <p:sp>
        <p:nvSpPr>
          <p:cNvPr id="5" name="TextBox 4"/>
          <p:cNvSpPr txBox="1"/>
          <p:nvPr/>
        </p:nvSpPr>
        <p:spPr>
          <a:xfrm>
            <a:off x="677334" y="1737360"/>
            <a:ext cx="4213654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list:</a:t>
            </a:r>
          </a:p>
          <a:p>
            <a:endParaRPr lang="en-US" sz="28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UVB and UVC lamp/LED bulb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Jump wires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Battery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Paper cardboard or 3D printed box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Black paper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Black foam board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圖片 2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19" y="3647898"/>
            <a:ext cx="3819525" cy="286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58" name="Picture 2" descr="Free Neon Led Light next to Window Stock Phot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3" t="12323" b="61457"/>
          <a:stretch/>
        </p:blipFill>
        <p:spPr bwMode="auto">
          <a:xfrm>
            <a:off x="7509019" y="1388753"/>
            <a:ext cx="2698808" cy="134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01360" y="2748099"/>
            <a:ext cx="1068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UV LED</a:t>
            </a:r>
          </a:p>
        </p:txBody>
      </p:sp>
    </p:spTree>
    <p:extLst>
      <p:ext uri="{BB962C8B-B14F-4D97-AF65-F5344CB8AC3E}">
        <p14:creationId xmlns:p14="http://schemas.microsoft.com/office/powerpoint/2010/main" val="1502438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UV is a high energy radiation which can be classified according to the wavelength</a:t>
            </a:r>
          </a:p>
          <a:p>
            <a:pPr lvl="1"/>
            <a:r>
              <a:rPr lang="en-US" dirty="0">
                <a:latin typeface="+mn-lt"/>
              </a:rPr>
              <a:t>UVA (320 nm to 400 nm)</a:t>
            </a:r>
          </a:p>
          <a:p>
            <a:pPr lvl="1"/>
            <a:r>
              <a:rPr lang="en-US" dirty="0">
                <a:latin typeface="+mn-lt"/>
              </a:rPr>
              <a:t>UVB (280 nm to 320 nm)</a:t>
            </a:r>
          </a:p>
          <a:p>
            <a:pPr lvl="1"/>
            <a:r>
              <a:rPr lang="en-US" dirty="0">
                <a:latin typeface="+mn-lt"/>
              </a:rPr>
              <a:t>UVC (100 nm to 280 nm)</a:t>
            </a:r>
          </a:p>
          <a:p>
            <a:r>
              <a:rPr lang="en-US" dirty="0">
                <a:latin typeface="+mn-lt"/>
              </a:rPr>
              <a:t>Different types of UV used in different applications</a:t>
            </a:r>
          </a:p>
          <a:p>
            <a:pPr lvl="1"/>
            <a:r>
              <a:rPr lang="en-US" dirty="0">
                <a:latin typeface="+mn-lt"/>
              </a:rPr>
              <a:t>Production of vitamin D</a:t>
            </a:r>
          </a:p>
          <a:p>
            <a:pPr lvl="1"/>
            <a:r>
              <a:rPr lang="en-US" dirty="0">
                <a:latin typeface="+mn-lt"/>
              </a:rPr>
              <a:t>Fluorescence</a:t>
            </a:r>
          </a:p>
          <a:p>
            <a:pPr lvl="1"/>
            <a:r>
              <a:rPr lang="en-US" dirty="0">
                <a:latin typeface="+mn-lt"/>
              </a:rPr>
              <a:t>UV disinfection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4087143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6752CA-7FC3-4B69-9848-2DEF42209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HK" dirty="0"/>
          </a:p>
          <a:p>
            <a:endParaRPr lang="en-HK" dirty="0"/>
          </a:p>
          <a:p>
            <a:r>
              <a:rPr lang="en-HK"/>
              <a:t>Thank you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EAC077-E05B-4D07-AB8F-4C66BA9F05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10926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Students should be able to:</a:t>
            </a:r>
          </a:p>
          <a:p>
            <a:r>
              <a:rPr lang="en-US" sz="3200" dirty="0"/>
              <a:t>list out the unique properties and types of UV;</a:t>
            </a:r>
          </a:p>
          <a:p>
            <a:r>
              <a:rPr lang="en-US" sz="3200" dirty="0"/>
              <a:t>make a DIY UV-box;</a:t>
            </a:r>
          </a:p>
          <a:p>
            <a:r>
              <a:rPr lang="en-US" sz="3200" dirty="0"/>
              <a:t>design the DIY UV-box;</a:t>
            </a:r>
          </a:p>
          <a:p>
            <a:r>
              <a:rPr lang="en-US" sz="3200" dirty="0"/>
              <a:t>pay attention to the safety issues of using UV radiation.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28824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Ultra-violet Radiation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2725" y="1345625"/>
            <a:ext cx="4556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Ultra-violet (UV)?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2191" y="2001532"/>
            <a:ext cx="6855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energy than radio wave, microwave and IR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higher than the visible light region. So, UV is invisible to human eyes.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54565" y="3077804"/>
            <a:ext cx="5454525" cy="2060280"/>
            <a:chOff x="677334" y="3201861"/>
            <a:chExt cx="6613932" cy="326059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7334" y="3201861"/>
              <a:ext cx="6613932" cy="3260591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3009900" y="3571192"/>
              <a:ext cx="295275" cy="896033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4098" name="Picture 2" descr="Free Purple and Brown Colored Planet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146" y="1165777"/>
            <a:ext cx="3228975" cy="3228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309104"/>
              </p:ext>
            </p:extLst>
          </p:nvPr>
        </p:nvGraphicFramePr>
        <p:xfrm>
          <a:off x="7121562" y="4660480"/>
          <a:ext cx="4346090" cy="1737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73045">
                  <a:extLst>
                    <a:ext uri="{9D8B030D-6E8A-4147-A177-3AD203B41FA5}">
                      <a16:colId xmlns:a16="http://schemas.microsoft.com/office/drawing/2014/main" val="3868046908"/>
                    </a:ext>
                  </a:extLst>
                </a:gridCol>
                <a:gridCol w="2173045">
                  <a:extLst>
                    <a:ext uri="{9D8B030D-6E8A-4147-A177-3AD203B41FA5}">
                      <a16:colId xmlns:a16="http://schemas.microsoft.com/office/drawing/2014/main" val="1901583654"/>
                    </a:ext>
                  </a:extLst>
                </a:gridCol>
              </a:tblGrid>
              <a:tr h="3438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Myriad Pro" panose="020B0503030403020204"/>
                        </a:rPr>
                        <a:t>Types</a:t>
                      </a:r>
                      <a:r>
                        <a:rPr lang="en-US" sz="1800" baseline="0" dirty="0">
                          <a:latin typeface="Myriad Pro" panose="020B0503030403020204"/>
                        </a:rPr>
                        <a:t> of UV</a:t>
                      </a:r>
                      <a:endParaRPr lang="en-HK" sz="1800" dirty="0">
                        <a:latin typeface="Myriad Pro" panose="020B0503030403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Myriad Pro" panose="020B0503030403020204"/>
                        </a:rPr>
                        <a:t>Range of wavelength</a:t>
                      </a:r>
                      <a:endParaRPr lang="en-HK" sz="1800" dirty="0">
                        <a:latin typeface="Myriad Pro" panose="020B050303040302020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311474"/>
                  </a:ext>
                </a:extLst>
              </a:tr>
              <a:tr h="3438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Myriad Pro" panose="020B0503030403020204"/>
                        </a:rPr>
                        <a:t>UV-A</a:t>
                      </a:r>
                      <a:endParaRPr lang="en-HK" sz="1800" b="1" dirty="0">
                        <a:latin typeface="Myriad Pro" panose="020B0503030403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Myriad Pro" panose="020B0503030403020204"/>
                        </a:rPr>
                        <a:t>320 nm – 400 nm</a:t>
                      </a:r>
                      <a:endParaRPr lang="en-HK" sz="1800" b="1" dirty="0">
                        <a:latin typeface="Myriad Pro" panose="020B050303040302020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095774"/>
                  </a:ext>
                </a:extLst>
              </a:tr>
              <a:tr h="3438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Myriad Pro" panose="020B0503030403020204"/>
                        </a:rPr>
                        <a:t>UV-B</a:t>
                      </a:r>
                      <a:endParaRPr lang="en-HK" sz="1800" b="1" dirty="0">
                        <a:latin typeface="Myriad Pro" panose="020B0503030403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Myriad Pro" panose="020B0503030403020204"/>
                        </a:rPr>
                        <a:t>280 nm – 320 nm</a:t>
                      </a:r>
                      <a:endParaRPr lang="en-HK" sz="1800" b="1" dirty="0">
                        <a:latin typeface="Myriad Pro" panose="020B050303040302020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881029"/>
                  </a:ext>
                </a:extLst>
              </a:tr>
              <a:tr h="3438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Myriad Pro" panose="020B0503030403020204"/>
                        </a:rPr>
                        <a:t>UV-C</a:t>
                      </a:r>
                      <a:endParaRPr lang="en-HK" sz="1800" b="1" dirty="0">
                        <a:latin typeface="Myriad Pro" panose="020B0503030403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Myriad Pro" panose="020B0503030403020204"/>
                        </a:rPr>
                        <a:t>100 nm –</a:t>
                      </a:r>
                      <a:r>
                        <a:rPr lang="en-US" sz="1800" b="1" baseline="0" dirty="0">
                          <a:latin typeface="Myriad Pro" panose="020B0503030403020204"/>
                        </a:rPr>
                        <a:t> 280 nm</a:t>
                      </a:r>
                      <a:endParaRPr lang="en-HK" sz="1800" b="1" dirty="0">
                        <a:latin typeface="Myriad Pro" panose="020B050303040302020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567739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69937" y="5138084"/>
            <a:ext cx="527675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The Electromagnetic Spectrum 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on Libretexts licenced under</a:t>
            </a:r>
            <a:r>
              <a:rPr lang="en-US" sz="105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050" dirty="0">
                <a:solidFill>
                  <a:srgbClr val="0372A6"/>
                </a:solidFill>
                <a:latin typeface="Tahoma" panose="020B0604030504040204" pitchFamily="34" charset="0"/>
                <a:hlinkClick r:id="rId5"/>
              </a:rPr>
              <a:t>CC BY-NC-SA 3.0</a:t>
            </a:r>
            <a:endParaRPr lang="en-HK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52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65105" y="4679506"/>
            <a:ext cx="2649851" cy="17156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52292" y="3590840"/>
            <a:ext cx="2649851" cy="17156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Ultra-violet Radiation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8524" y="1345625"/>
            <a:ext cx="4448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usage of UV</a:t>
            </a:r>
            <a:r>
              <a:rPr lang="en-HK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2190" y="2001532"/>
            <a:ext cx="97734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UV has high frequency and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advanced applications have been developed according to its unique range of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000" b="1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hertz to 10</a:t>
            </a:r>
            <a:r>
              <a:rPr lang="en-US" sz="2000" b="1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hertz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K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3054" y="4217841"/>
            <a:ext cx="1848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37393" y="4895848"/>
            <a:ext cx="1705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Disinfection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endParaRPr lang="en-HK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25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286" y="3438900"/>
            <a:ext cx="2763037" cy="186613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7334" y="1899195"/>
            <a:ext cx="27549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fluorescence?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334" y="2421095"/>
            <a:ext cx="899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Usually, the wavelength of emitted light is longer than that of the absorbed light.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example, an object could absorb UV radiation and emit visible light.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922" y="3511507"/>
            <a:ext cx="239029" cy="17726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38193" y="3511507"/>
            <a:ext cx="355366" cy="177267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7745315" y="4245914"/>
            <a:ext cx="757901" cy="714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23129" y="5473393"/>
            <a:ext cx="7122011" cy="707887"/>
            <a:chOff x="4346088" y="5916250"/>
            <a:chExt cx="7122011" cy="707887"/>
          </a:xfrm>
        </p:grpSpPr>
        <p:sp>
          <p:nvSpPr>
            <p:cNvPr id="11" name="Rounded Rectangle 10"/>
            <p:cNvSpPr/>
            <p:nvPr/>
          </p:nvSpPr>
          <p:spPr>
            <a:xfrm>
              <a:off x="4346088" y="5916251"/>
              <a:ext cx="7122011" cy="707885"/>
            </a:xfrm>
            <a:prstGeom prst="roundRect">
              <a:avLst/>
            </a:prstGeom>
            <a:solidFill>
              <a:srgbClr val="E3F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84947" y="5916251"/>
              <a:ext cx="24150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Absorbing UV </a:t>
              </a:r>
            </a:p>
            <a:p>
              <a:pPr algn="ctr"/>
              <a:r>
                <a:rPr lang="en-US" sz="20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(shorter wavelength)</a:t>
              </a:r>
              <a:endParaRPr lang="en-HK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542190" y="5916250"/>
              <a:ext cx="239943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Emitting visible light </a:t>
              </a:r>
            </a:p>
            <a:p>
              <a:r>
                <a:rPr lang="en-US" sz="20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(longer wavelength)</a:t>
              </a:r>
              <a:endParaRPr lang="en-HK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1" name="Picture 2" descr="undefin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6465" y="3591820"/>
            <a:ext cx="2750337" cy="17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undefined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129" y="3591820"/>
            <a:ext cx="2750337" cy="17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362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590492" y="3343533"/>
            <a:ext cx="5381625" cy="2683104"/>
          </a:xfrm>
          <a:prstGeom prst="roundRect">
            <a:avLst/>
          </a:prstGeom>
          <a:solidFill>
            <a:srgbClr val="D8C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430053" y="2097741"/>
            <a:ext cx="5381625" cy="4066391"/>
          </a:xfrm>
          <a:prstGeom prst="roundRect">
            <a:avLst>
              <a:gd name="adj" fmla="val 17624"/>
            </a:avLst>
          </a:prstGeom>
          <a:solidFill>
            <a:srgbClr val="FCA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171" y="3967589"/>
            <a:ext cx="2103471" cy="14023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0472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of UV-active molecules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50079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Aspirin – common drug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commonly used in Biotechnology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503251"/>
              </p:ext>
            </p:extLst>
          </p:nvPr>
        </p:nvGraphicFramePr>
        <p:xfrm>
          <a:off x="3228517" y="3967589"/>
          <a:ext cx="2599830" cy="165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2" name="PerkinElmer.ChemDrawJS.OleClipboard.DataObject.OleDataObject" r:id="rId4" imgW="1166470" imgH="744931" progId="ChemDrawJS">
                  <p:embed/>
                </p:oleObj>
              </mc:Choice>
              <mc:Fallback>
                <p:oleObj name="PerkinElmer.ChemDrawJS.OleClipboard.DataObject.OleDataObject" r:id="rId4" imgW="1166470" imgH="744931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28517" y="3967589"/>
                        <a:ext cx="2599830" cy="165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489693" y="3403767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endParaRPr lang="en-HK" sz="2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08358" y="5572782"/>
            <a:ext cx="4296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absorb UV at ~230 nm wavelength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018" name="Picture 10" descr="GelRed - Wikiped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496" y="2540522"/>
            <a:ext cx="2746374" cy="286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629163" y="2017302"/>
            <a:ext cx="1253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endParaRPr lang="en-HK" sz="2800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74496" y="5268325"/>
            <a:ext cx="4296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absorb UV at ~300 nm wavelength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33424" y="5626526"/>
            <a:ext cx="50728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emit visible light at ~600 nm wavelength</a:t>
            </a:r>
            <a:endParaRPr lang="en-HK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1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0472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of UV-active molecules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50079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Aspirin – common drug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commonly used in Biotechnology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6658" y="4013433"/>
            <a:ext cx="4428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will use them in Unit 4!!!</a:t>
            </a:r>
            <a:endParaRPr lang="en-HK" sz="28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5441772"/>
              </p:ext>
            </p:extLst>
          </p:nvPr>
        </p:nvGraphicFramePr>
        <p:xfrm>
          <a:off x="8038811" y="1733485"/>
          <a:ext cx="2599830" cy="165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2" name="PerkinElmer.ChemDrawJS.OleClipboard.DataObject.OleDataObject" r:id="rId3" imgW="1166470" imgH="744931" progId="ChemDrawJS">
                  <p:embed/>
                </p:oleObj>
              </mc:Choice>
              <mc:Fallback>
                <p:oleObj name="PerkinElmer.ChemDrawJS.OleClipboard.DataObject.OleDataObject" r:id="rId3" imgW="1166470" imgH="744931" progId="ChemDrawJS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38811" y="1733485"/>
                        <a:ext cx="2599830" cy="165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78241" y="3207756"/>
            <a:ext cx="132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Aspirin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586171" y="3766007"/>
            <a:ext cx="3687221" cy="2844567"/>
            <a:chOff x="7909362" y="4013433"/>
            <a:chExt cx="3687221" cy="2844567"/>
          </a:xfrm>
        </p:grpSpPr>
        <p:pic>
          <p:nvPicPr>
            <p:cNvPr id="11" name="Picture 10" descr="GelRed - Wikipedia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9362" y="4013433"/>
              <a:ext cx="2729279" cy="28445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0275783" y="6074328"/>
              <a:ext cx="132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latin typeface="Myriad Pro" panose="020B0503030403020204" charset="0"/>
                </a:rPr>
                <a:t>GelRed</a:t>
              </a:r>
              <a:endParaRPr lang="en-US" dirty="0">
                <a:latin typeface="Myriad Pro" panose="020B0503030403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0573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31475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UV disinfection?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964206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uses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energy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(short wavelength) </a:t>
            </a: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radiation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inactivate bacteria and viruses.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destroying some biological materials such as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DNA, RNA and proteins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highest energy UV, UVC (100 to 280 nm), is the most effective and commonly 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UVA and B still exhibit some disinfection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2" descr="Free Sun Stock 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98" y="4047563"/>
            <a:ext cx="3448905" cy="1940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ree A Person's Hand Inside the UV Lamp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867" y="4047563"/>
            <a:ext cx="2911039" cy="194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773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0304" y="1971088"/>
            <a:ext cx="76971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UVC is used for disinfection by destroying some biological materials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such as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DNA, RNA and proteins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make them unable to harm, reproduce or replicate.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圖片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268" y="3743556"/>
            <a:ext cx="4286549" cy="2760278"/>
          </a:xfrm>
          <a:prstGeom prst="rect">
            <a:avLst/>
          </a:prstGeom>
        </p:spPr>
      </p:pic>
      <p:pic>
        <p:nvPicPr>
          <p:cNvPr id="25" name="圖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49" y="3522172"/>
            <a:ext cx="2517440" cy="2822215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>
          <a:xfrm>
            <a:off x="5113540" y="5701908"/>
            <a:ext cx="1753421" cy="4304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090326" y="4854610"/>
            <a:ext cx="1637022" cy="43049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920466" y="3444146"/>
            <a:ext cx="2181486" cy="6936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2035851" y="3343446"/>
            <a:ext cx="1058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Bacteria</a:t>
            </a:r>
          </a:p>
        </p:txBody>
      </p:sp>
      <p:sp>
        <p:nvSpPr>
          <p:cNvPr id="48" name="TextBox 11"/>
          <p:cNvSpPr txBox="1"/>
          <p:nvPr/>
        </p:nvSpPr>
        <p:spPr>
          <a:xfrm>
            <a:off x="8653746" y="3312754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Viruses</a:t>
            </a:r>
          </a:p>
        </p:txBody>
      </p:sp>
      <p:sp>
        <p:nvSpPr>
          <p:cNvPr id="49" name="TextBox 14"/>
          <p:cNvSpPr txBox="1"/>
          <p:nvPr/>
        </p:nvSpPr>
        <p:spPr>
          <a:xfrm>
            <a:off x="5076526" y="3447858"/>
            <a:ext cx="1874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Surface protein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or antigen</a:t>
            </a:r>
            <a:endParaRPr lang="en-HK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15"/>
          <p:cNvSpPr txBox="1"/>
          <p:nvPr/>
        </p:nvSpPr>
        <p:spPr>
          <a:xfrm>
            <a:off x="5100763" y="4838683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Membrane</a:t>
            </a:r>
            <a:endParaRPr lang="en-HK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16"/>
          <p:cNvSpPr txBox="1"/>
          <p:nvPr/>
        </p:nvSpPr>
        <p:spPr>
          <a:xfrm>
            <a:off x="5100763" y="5689361"/>
            <a:ext cx="1764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DNA or RNA</a:t>
            </a:r>
            <a:endParaRPr lang="en-HK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2" name="Straight Arrow Connector 51"/>
          <p:cNvCxnSpPr>
            <a:stCxn id="51" idx="1"/>
          </p:cNvCxnSpPr>
          <p:nvPr/>
        </p:nvCxnSpPr>
        <p:spPr>
          <a:xfrm flipH="1" flipV="1">
            <a:off x="2714625" y="4604379"/>
            <a:ext cx="2386138" cy="13158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1" idx="3"/>
          </p:cNvCxnSpPr>
          <p:nvPr/>
        </p:nvCxnSpPr>
        <p:spPr>
          <a:xfrm flipV="1">
            <a:off x="6865029" y="5331515"/>
            <a:ext cx="2075723" cy="58867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27" idx="1"/>
          </p:cNvCxnSpPr>
          <p:nvPr/>
        </p:nvCxnSpPr>
        <p:spPr>
          <a:xfrm flipH="1" flipV="1">
            <a:off x="2933700" y="4432929"/>
            <a:ext cx="2156626" cy="63693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7" idx="3"/>
          </p:cNvCxnSpPr>
          <p:nvPr/>
        </p:nvCxnSpPr>
        <p:spPr>
          <a:xfrm flipV="1">
            <a:off x="6727348" y="5069515"/>
            <a:ext cx="1530827" cy="34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6" idx="1"/>
          </p:cNvCxnSpPr>
          <p:nvPr/>
        </p:nvCxnSpPr>
        <p:spPr>
          <a:xfrm flipH="1">
            <a:off x="3094218" y="3790979"/>
            <a:ext cx="1826248" cy="41111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46" idx="3"/>
          </p:cNvCxnSpPr>
          <p:nvPr/>
        </p:nvCxnSpPr>
        <p:spPr>
          <a:xfrm>
            <a:off x="7101952" y="3790979"/>
            <a:ext cx="1156223" cy="6662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18798" y="3867203"/>
            <a:ext cx="15544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Source: </a:t>
            </a:r>
            <a:r>
              <a:rPr lang="en-US" sz="1050" dirty="0">
                <a:hlinkClick r:id="rId4"/>
              </a:rPr>
              <a:t>Wikipedia – Bacteria</a:t>
            </a:r>
            <a:r>
              <a:rPr lang="en-US" sz="1050" dirty="0"/>
              <a:t> by </a:t>
            </a:r>
            <a:r>
              <a:rPr lang="en-US" sz="1050" dirty="0">
                <a:hlinkClick r:id="rId5"/>
              </a:rPr>
              <a:t>Ali </a:t>
            </a:r>
            <a:r>
              <a:rPr lang="en-US" sz="1050" dirty="0" err="1">
                <a:hlinkClick r:id="rId5"/>
              </a:rPr>
              <a:t>Zifan</a:t>
            </a:r>
            <a:r>
              <a:rPr lang="en-US" sz="1050" dirty="0">
                <a:hlinkClick r:id="rId5"/>
              </a:rPr>
              <a:t> </a:t>
            </a:r>
            <a:r>
              <a:rPr lang="en-US" sz="1050" dirty="0"/>
              <a:t>licensed under </a:t>
            </a:r>
            <a:r>
              <a:rPr lang="en-US" sz="1050" u="sng" dirty="0">
                <a:solidFill>
                  <a:srgbClr val="3366CC"/>
                </a:solidFill>
                <a:latin typeface="Arial" panose="020B0604020202020204" pitchFamily="34" charset="0"/>
                <a:hlinkClick r:id="rId6"/>
              </a:rPr>
              <a:t>CC BY-SA 4.0</a:t>
            </a:r>
            <a:endParaRPr lang="en-US" sz="105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123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eme1">
  <a:themeElements>
    <a:clrScheme name="自訂 57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4D7D64C8-E0E8-45E2-949C-073509517A01}" vid="{C2F4A490-9E37-4C47-BA59-05C24270B5A9}"/>
    </a:ext>
  </a:extLst>
</a:theme>
</file>

<file path=ppt/theme/theme2.xml><?xml version="1.0" encoding="utf-8"?>
<a:theme xmlns:a="http://schemas.openxmlformats.org/drawingml/2006/main" name="Office 佈景主題">
  <a:themeElements>
    <a:clrScheme name="自訂 58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B969B8"/>
      </a:hlink>
      <a:folHlink>
        <a:srgbClr val="B969B8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25764</TotalTime>
  <Words>647</Words>
  <Application>Microsoft Office PowerPoint</Application>
  <PresentationFormat>Widescreen</PresentationFormat>
  <Paragraphs>127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Helvetica LT Std</vt:lpstr>
      <vt:lpstr>Myriad Pro</vt:lpstr>
      <vt:lpstr>Arial</vt:lpstr>
      <vt:lpstr>Calibri</vt:lpstr>
      <vt:lpstr>Calibri Light</vt:lpstr>
      <vt:lpstr>Cambria</vt:lpstr>
      <vt:lpstr>Century Gothic</vt:lpstr>
      <vt:lpstr>Tahoma</vt:lpstr>
      <vt:lpstr>Theme1</vt:lpstr>
      <vt:lpstr>Office 佈景主題</vt:lpstr>
      <vt:lpstr>PerkinElmer.ChemDrawJS.OleClipboard.DataObject.OleDataObject</vt:lpstr>
      <vt:lpstr>UV, you and We</vt:lpstr>
      <vt:lpstr>Learning Objectives</vt:lpstr>
      <vt:lpstr>Ultra-violet Radiation</vt:lpstr>
      <vt:lpstr>Ultra-violet Radiation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DIY UV-box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 Nga Ying</dc:creator>
  <cp:lastModifiedBy>kiwkwok</cp:lastModifiedBy>
  <cp:revision>277</cp:revision>
  <dcterms:created xsi:type="dcterms:W3CDTF">2021-10-11T09:26:07Z</dcterms:created>
  <dcterms:modified xsi:type="dcterms:W3CDTF">2024-03-25T10:47:32Z</dcterms:modified>
</cp:coreProperties>
</file>