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3.xml" ContentType="application/vnd.openxmlformats-officedocument.theme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81" r:id="rId2"/>
  </p:sldMasterIdLst>
  <p:notesMasterIdLst>
    <p:notesMasterId r:id="rId35"/>
  </p:notesMasterIdLst>
  <p:sldIdLst>
    <p:sldId id="396" r:id="rId3"/>
    <p:sldId id="257" r:id="rId4"/>
    <p:sldId id="370" r:id="rId5"/>
    <p:sldId id="362" r:id="rId6"/>
    <p:sldId id="364" r:id="rId7"/>
    <p:sldId id="371" r:id="rId8"/>
    <p:sldId id="372" r:id="rId9"/>
    <p:sldId id="373" r:id="rId10"/>
    <p:sldId id="374" r:id="rId11"/>
    <p:sldId id="375" r:id="rId12"/>
    <p:sldId id="379" r:id="rId13"/>
    <p:sldId id="377" r:id="rId14"/>
    <p:sldId id="378" r:id="rId15"/>
    <p:sldId id="355" r:id="rId16"/>
    <p:sldId id="359" r:id="rId17"/>
    <p:sldId id="380" r:id="rId18"/>
    <p:sldId id="381" r:id="rId19"/>
    <p:sldId id="382" r:id="rId20"/>
    <p:sldId id="383" r:id="rId21"/>
    <p:sldId id="384" r:id="rId22"/>
    <p:sldId id="386" r:id="rId23"/>
    <p:sldId id="387" r:id="rId24"/>
    <p:sldId id="388" r:id="rId25"/>
    <p:sldId id="389" r:id="rId26"/>
    <p:sldId id="390" r:id="rId27"/>
    <p:sldId id="394" r:id="rId28"/>
    <p:sldId id="392" r:id="rId29"/>
    <p:sldId id="393" r:id="rId30"/>
    <p:sldId id="395" r:id="rId31"/>
    <p:sldId id="391" r:id="rId32"/>
    <p:sldId id="343" r:id="rId33"/>
    <p:sldId id="397" r:id="rId3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rarafa" initials="a" lastIdx="1" clrIdx="0">
    <p:extLst>
      <p:ext uri="{19B8F6BF-5375-455C-9EA6-DF929625EA0E}">
        <p15:presenceInfo xmlns:p15="http://schemas.microsoft.com/office/powerpoint/2012/main" userId="amraraf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EBFDB1"/>
    <a:srgbClr val="EC4714"/>
    <a:srgbClr val="FAE7FF"/>
    <a:srgbClr val="E3F0C8"/>
    <a:srgbClr val="D8C4FC"/>
    <a:srgbClr val="FCAAC3"/>
    <a:srgbClr val="A8A1FD"/>
    <a:srgbClr val="C0BB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3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2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image" Target="../media/image3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C0DD9-39E9-4CD5-A08C-B7DD113AED64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9C634-AF3F-44BC-9DBE-480B433D3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519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208E2-9636-4A28-AF61-5251458D578F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52545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Relationship Id="rId4" Type="http://schemas.openxmlformats.org/officeDocument/2006/relationships/hyperlink" Target="http://steam.ouhk.edu.hk/sym2020/index.html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2268221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480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>
            <a:normAutofit/>
          </a:bodyPr>
          <a:lstStyle>
            <a:lvl1pPr marL="0" indent="0" algn="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yriad Pro" panose="020B0503030403020204" pitchFamily="34" charset="0"/>
              </a:defRPr>
            </a:lvl1pPr>
          </a:lstStyle>
          <a:p>
            <a:fld id="{EF95AC1E-45F7-4B44-A8BE-2AF6F61F2407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 panose="020B0503030403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yriad Pro" panose="020B0503030403020204" pitchFamily="34" charset="0"/>
              </a:defRPr>
            </a:lvl1pPr>
          </a:lstStyle>
          <a:p>
            <a:fld id="{D5EEEF81-FFB3-4F11-A95F-CDB20BB6C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09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AC1E-45F7-4B44-A8BE-2AF6F61F2407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EF81-FFB3-4F11-A95F-CDB20BB6C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937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FontTx/>
              <a:buBlip>
                <a:blip r:embed="rId3"/>
              </a:buBlip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C71783"/>
                </a:solidFill>
              </a:defRPr>
            </a:lvl1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000">
                <a:solidFill>
                  <a:srgbClr val="C71783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endParaRPr lang="zh-TW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4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282804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rgbClr val="946AC2"/>
                </a:solidFill>
                <a:latin typeface="Helvetica LT Std" panose="020B0504020202020204" pitchFamily="34" charset="0"/>
              </a:rPr>
              <a:t>UV, You and We</a:t>
            </a:r>
            <a:endParaRPr lang="zh-TW" altLang="en-US" sz="1300" dirty="0">
              <a:solidFill>
                <a:srgbClr val="946AC2"/>
              </a:solidFill>
              <a:latin typeface="Helvetica LT Std" panose="020B05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9632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000">
                <a:solidFill>
                  <a:srgbClr val="C71783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endParaRPr lang="zh-TW" altLang="en-US" dirty="0"/>
          </a:p>
        </p:txBody>
      </p:sp>
      <p:sp>
        <p:nvSpPr>
          <p:cNvPr id="6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282804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rgbClr val="946AC2"/>
                </a:solidFill>
                <a:latin typeface="Helvetica LT Std" panose="020B0504020202020204" pitchFamily="34" charset="0"/>
              </a:rPr>
              <a:t>UV, You and We</a:t>
            </a:r>
            <a:endParaRPr lang="zh-TW" altLang="en-US" sz="1300" dirty="0">
              <a:solidFill>
                <a:srgbClr val="946AC2"/>
              </a:solidFill>
              <a:latin typeface="Helvetica LT Std" panose="020B0504020202020204" pitchFamily="34" charset="0"/>
            </a:endParaRPr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C71783"/>
                </a:solidFill>
              </a:defRPr>
            </a:lvl1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8" name="矩形 7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FontTx/>
              <a:buBlip>
                <a:blip r:embed="rId4"/>
              </a:buBlip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0396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5"/>
          <p:cNvSpPr txBox="1">
            <a:spLocks/>
          </p:cNvSpPr>
          <p:nvPr/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defPPr>
              <a:defRPr lang="zh-TW"/>
            </a:defPPr>
            <a:lvl1pPr marL="0" algn="ctr" defTabSz="914400" rtl="0" eaLnBrk="1" latinLnBrk="0" hangingPunct="1">
              <a:defRPr sz="1800" kern="1200">
                <a:solidFill>
                  <a:srgbClr val="C717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8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FontTx/>
              <a:buBlip>
                <a:blip r:embed="rId2"/>
              </a:buBlip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9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000">
                <a:solidFill>
                  <a:srgbClr val="C71783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endParaRPr lang="zh-TW" altLang="en-US" dirty="0"/>
          </a:p>
        </p:txBody>
      </p:sp>
      <p:sp>
        <p:nvSpPr>
          <p:cNvPr id="10" name="矩形 7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282804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rgbClr val="946AC2"/>
                </a:solidFill>
                <a:latin typeface="Helvetica LT Std" panose="020B0504020202020204" pitchFamily="34" charset="0"/>
              </a:rPr>
              <a:t>UV, You and We</a:t>
            </a:r>
            <a:endParaRPr lang="zh-TW" altLang="en-US" sz="1300" dirty="0">
              <a:solidFill>
                <a:srgbClr val="946AC2"/>
              </a:solidFill>
              <a:latin typeface="Helvetica LT Std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091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368748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ags" Target="../tags/tag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5AC1E-45F7-4B44-A8BE-2AF6F61F2407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EEF81-FFB3-4F11-A95F-CDB20BB6C30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DB4B62-5D23-4F75-B17E-5C78E15584B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" t="40318" r="3726" b="42846"/>
          <a:stretch/>
        </p:blipFill>
        <p:spPr>
          <a:xfrm>
            <a:off x="7289848" y="62359"/>
            <a:ext cx="4613996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493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6"/>
    </p:custDataLst>
    <p:extLst>
      <p:ext uri="{BB962C8B-B14F-4D97-AF65-F5344CB8AC3E}">
        <p14:creationId xmlns:p14="http://schemas.microsoft.com/office/powerpoint/2010/main" val="1920174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://steam.ouhk.edu.hk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luorescence#/media/File:Fluorescent_minerals_hg.jp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reativecommons.org/licenses/by-sa/2.5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png"/><Relationship Id="rId5" Type="http://schemas.openxmlformats.org/officeDocument/2006/relationships/image" Target="../media/image19.emf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rgenome.org/facts/what-is-gel-electrophoresis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reativecommons.org/licenses/by/4.0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7.jpeg"/><Relationship Id="rId4" Type="http://schemas.openxmlformats.org/officeDocument/2006/relationships/image" Target="../media/image2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.libretexts.org/Ancillary_Materials/Demos_Techniques_and_Experiments/General_Lab_Techniques/Thin_Layer_Chromatography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reativecommons.org/licenses/by-nc-sa/4.0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.libretexts.org/Ancillary_Materials/Demos_Techniques_and_Experiments/General_Lab_Techniques/Thin_Layer_Chromatography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reativecommons.org/licenses/by-nc-sa/4.0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reativecommons.org/licenses/by-nc-sa/4.0" TargetMode="External"/><Relationship Id="rId4" Type="http://schemas.openxmlformats.org/officeDocument/2006/relationships/hyperlink" Target="https://chem.libretexts.org/Ancillary_Materials/Demos_Techniques_and_Experiments/General_Lab_Techniques/Thin_Layer_Chromatography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8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.libretexts.org/Ancillary_Materials/Demos_Techniques_and_Experiments/General_Lab_Techniques/Thin_Layer_Chromatography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reativecommons.org/licenses/by-nc-sa/4.0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4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3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4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3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image" Target="../media/image35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reativecommons.org/licenses/by-sa/4.0" TargetMode="External"/><Relationship Id="rId5" Type="http://schemas.openxmlformats.org/officeDocument/2006/relationships/hyperlink" Target="https://commons.wikimedia.org/wiki/User:Oganesson007" TargetMode="External"/><Relationship Id="rId4" Type="http://schemas.openxmlformats.org/officeDocument/2006/relationships/hyperlink" Target="https://en.wikipedia.org/wiki/Bacteria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9962" y="563288"/>
            <a:ext cx="5000635" cy="70415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altLang="zh-TW" sz="2800" dirty="0">
                <a:solidFill>
                  <a:srgbClr val="FFFFFF"/>
                </a:solidFill>
                <a:latin typeface="Helvetica LT Std" panose="020B0504020202020204" pitchFamily="34" charset="0"/>
              </a:rPr>
              <a:t>UV, you and We</a:t>
            </a:r>
          </a:p>
        </p:txBody>
      </p:sp>
      <p:sp>
        <p:nvSpPr>
          <p:cNvPr id="5" name="標題 2">
            <a:extLst>
              <a:ext uri="{FF2B5EF4-FFF2-40B4-BE49-F238E27FC236}">
                <a16:creationId xmlns:a16="http://schemas.microsoft.com/office/drawing/2014/main" id="{8E7A87A1-ECAB-4B0D-AB35-1404DA5C9ADB}"/>
              </a:ext>
            </a:extLst>
          </p:cNvPr>
          <p:cNvSpPr txBox="1">
            <a:spLocks/>
          </p:cNvSpPr>
          <p:nvPr/>
        </p:nvSpPr>
        <p:spPr>
          <a:xfrm>
            <a:off x="1226085" y="6046572"/>
            <a:ext cx="4484095" cy="696434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rId4"/>
              </a:rPr>
              <a:t>Jockey Club </a:t>
            </a:r>
            <a:endParaRPr lang="en-US" altLang="zh-TW" sz="1400" kern="2000" dirty="0">
              <a:solidFill>
                <a:srgbClr val="FFFFFF"/>
              </a:solidFill>
              <a:latin typeface="Century Gothic" panose="020B0502020202020204" pitchFamily="34" charset="0"/>
              <a:hlinkClick r:id="" action="ppaction://noaction"/>
            </a:endParaRPr>
          </a:p>
          <a:p>
            <a:pPr algn="l">
              <a:spcBef>
                <a:spcPts val="600"/>
              </a:spcBef>
            </a:pP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" action="ppaction://noaction"/>
              </a:rPr>
              <a:t>STEAM </a:t>
            </a: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rId4"/>
              </a:rPr>
              <a:t>Education Resources Sharing Scheme</a:t>
            </a:r>
            <a:endParaRPr lang="en-US" altLang="zh-TW" sz="1400" kern="2000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1E4678A-C2FC-4306-82DA-2F62E1F3D4CE}"/>
              </a:ext>
            </a:extLst>
          </p:cNvPr>
          <p:cNvSpPr/>
          <p:nvPr/>
        </p:nvSpPr>
        <p:spPr>
          <a:xfrm>
            <a:off x="349963" y="1188999"/>
            <a:ext cx="5485230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5pPr>
            <a:lvl6pPr marL="22860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6pPr>
            <a:lvl7pPr marL="27432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7pPr>
            <a:lvl8pPr marL="32004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8pPr>
            <a:lvl9pPr marL="36576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9pPr>
          </a:lstStyle>
          <a:p>
            <a:pPr>
              <a:defRPr/>
            </a:pPr>
            <a:r>
              <a:rPr lang="en-US" altLang="zh-HK" sz="5400" dirty="0">
                <a:gradFill>
                  <a:gsLst>
                    <a:gs pos="77000">
                      <a:srgbClr val="EEEAD1"/>
                    </a:gs>
                    <a:gs pos="27000">
                      <a:srgbClr val="E7A74C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</a:rPr>
              <a:t>Unit 4</a:t>
            </a:r>
          </a:p>
          <a:p>
            <a:pPr>
              <a:defRPr/>
            </a:pPr>
            <a:r>
              <a:rPr lang="en-US" altLang="zh-TW" sz="4800" dirty="0">
                <a:gradFill>
                  <a:gsLst>
                    <a:gs pos="77000">
                      <a:srgbClr val="EEEAD1"/>
                    </a:gs>
                    <a:gs pos="27000">
                      <a:srgbClr val="E7A74C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</a:rPr>
              <a:t>UV in Laboratory</a:t>
            </a:r>
          </a:p>
        </p:txBody>
      </p:sp>
      <p:sp>
        <p:nvSpPr>
          <p:cNvPr id="4" name="矩形 3">
            <a:hlinkClick r:id="rId4"/>
          </p:cNvPr>
          <p:cNvSpPr/>
          <p:nvPr/>
        </p:nvSpPr>
        <p:spPr>
          <a:xfrm>
            <a:off x="1572972" y="5033414"/>
            <a:ext cx="5193588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452" y="6111151"/>
            <a:ext cx="595052" cy="595052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69" y="6240546"/>
            <a:ext cx="1005435" cy="37397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07482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ATP-Bacteria Test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4900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box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7334" y="2525285"/>
            <a:ext cx="7550727" cy="3635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Measurement: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Before measurement, break the Snap-Valve, which is on top of the swab bending the bulb.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Shake the swab for 5 – 10 seconds.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Make sure that the liquid from the bulb contact with the swab bud while shaking.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After that, insert the entire swab tube into the </a:t>
            </a:r>
            <a:r>
              <a:rPr lang="en-GB" sz="2000" b="1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luminometer</a:t>
            </a: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within 30 seconds after shaking.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Record the result.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9" name="Picture 2" descr="17d7015537cc47fb92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196822" y="3775528"/>
            <a:ext cx="3191211" cy="2393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8637321" y="2982356"/>
            <a:ext cx="19068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u="sng" dirty="0" err="1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Luminometer</a:t>
            </a:r>
            <a:endParaRPr lang="en-HK" sz="2400" u="sng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7334" y="2063620"/>
            <a:ext cx="13883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Procedure</a:t>
            </a:r>
          </a:p>
        </p:txBody>
      </p:sp>
    </p:spTree>
    <p:extLst>
      <p:ext uri="{BB962C8B-B14F-4D97-AF65-F5344CB8AC3E}">
        <p14:creationId xmlns:p14="http://schemas.microsoft.com/office/powerpoint/2010/main" val="36076595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ATP-Bacteria Test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4900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box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213518"/>
              </p:ext>
            </p:extLst>
          </p:nvPr>
        </p:nvGraphicFramePr>
        <p:xfrm>
          <a:off x="677334" y="3259990"/>
          <a:ext cx="9179984" cy="2555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4996">
                  <a:extLst>
                    <a:ext uri="{9D8B030D-6E8A-4147-A177-3AD203B41FA5}">
                      <a16:colId xmlns:a16="http://schemas.microsoft.com/office/drawing/2014/main" val="882502713"/>
                    </a:ext>
                  </a:extLst>
                </a:gridCol>
                <a:gridCol w="2294996">
                  <a:extLst>
                    <a:ext uri="{9D8B030D-6E8A-4147-A177-3AD203B41FA5}">
                      <a16:colId xmlns:a16="http://schemas.microsoft.com/office/drawing/2014/main" val="3718351399"/>
                    </a:ext>
                  </a:extLst>
                </a:gridCol>
                <a:gridCol w="2294996">
                  <a:extLst>
                    <a:ext uri="{9D8B030D-6E8A-4147-A177-3AD203B41FA5}">
                      <a16:colId xmlns:a16="http://schemas.microsoft.com/office/drawing/2014/main" val="3375560404"/>
                    </a:ext>
                  </a:extLst>
                </a:gridCol>
                <a:gridCol w="2294996">
                  <a:extLst>
                    <a:ext uri="{9D8B030D-6E8A-4147-A177-3AD203B41FA5}">
                      <a16:colId xmlns:a16="http://schemas.microsoft.com/office/drawing/2014/main" val="2678826889"/>
                    </a:ext>
                  </a:extLst>
                </a:gridCol>
              </a:tblGrid>
              <a:tr h="63888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</a:t>
                      </a:r>
                      <a:endParaRPr lang="en-HK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HK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HK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HK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4995297"/>
                  </a:ext>
                </a:extLst>
              </a:tr>
              <a:tr h="63888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Target object</a:t>
                      </a:r>
                      <a:endParaRPr lang="en-HK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400" b="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544557"/>
                  </a:ext>
                </a:extLst>
              </a:tr>
              <a:tr h="63888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Swabbed area</a:t>
                      </a:r>
                      <a:endParaRPr lang="en-HK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789940"/>
                  </a:ext>
                </a:extLst>
              </a:tr>
              <a:tr h="63888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Results (RLU)</a:t>
                      </a:r>
                      <a:endParaRPr lang="en-HK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109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3488" y="2665105"/>
            <a:ext cx="5885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Before UV disinfection using the DIY UV-box:</a:t>
            </a:r>
            <a:endParaRPr lang="en-HK" sz="2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7334" y="2063620"/>
            <a:ext cx="13883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Procedure</a:t>
            </a:r>
          </a:p>
        </p:txBody>
      </p:sp>
    </p:spTree>
    <p:extLst>
      <p:ext uri="{BB962C8B-B14F-4D97-AF65-F5344CB8AC3E}">
        <p14:creationId xmlns:p14="http://schemas.microsoft.com/office/powerpoint/2010/main" val="1712229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ATP-Bacteria Test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4900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box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9862" y="2525285"/>
            <a:ext cx="7991302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0555" indent="-179705">
              <a:spcAft>
                <a:spcPts val="0"/>
              </a:spcAft>
            </a:pPr>
            <a:r>
              <a:rPr lang="en-HK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PMingLiU" panose="02020500000000000000" pitchFamily="18" charset="-120"/>
                <a:cs typeface="Calibri" panose="020F0502020204030204" pitchFamily="34" charset="0"/>
              </a:rPr>
              <a:t>UV disinfection:</a:t>
            </a:r>
            <a:endParaRPr lang="en-US" sz="22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PMingLiU" panose="02020500000000000000" pitchFamily="18" charset="-120"/>
              <a:cs typeface="Calibri" panose="020F0502020204030204" pitchFamily="34" charset="0"/>
            </a:endParaRPr>
          </a:p>
          <a:p>
            <a:pPr marL="630555" indent="-179705">
              <a:lnSpc>
                <a:spcPct val="150000"/>
              </a:lnSpc>
              <a:spcAft>
                <a:spcPts val="0"/>
              </a:spcAft>
            </a:pPr>
            <a:r>
              <a:rPr lang="en-HK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PMingLiU" panose="02020500000000000000" pitchFamily="18" charset="-120"/>
                <a:cs typeface="Calibri" panose="020F0502020204030204" pitchFamily="34" charset="0"/>
              </a:rPr>
              <a:t>1.  Place the interested object into the DIY UV-box.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PMingLiU" panose="02020500000000000000" pitchFamily="18" charset="-120"/>
              <a:cs typeface="Calibri" panose="020F0502020204030204" pitchFamily="34" charset="0"/>
            </a:endParaRPr>
          </a:p>
          <a:p>
            <a:pPr marL="630555" indent="-179705">
              <a:lnSpc>
                <a:spcPct val="150000"/>
              </a:lnSpc>
              <a:spcAft>
                <a:spcPts val="0"/>
              </a:spcAft>
            </a:pPr>
            <a:r>
              <a:rPr lang="en-HK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PMingLiU" panose="02020500000000000000" pitchFamily="18" charset="-120"/>
                <a:cs typeface="Calibri" panose="020F0502020204030204" pitchFamily="34" charset="0"/>
              </a:rPr>
              <a:t>2.  Turn on the UV lamp for 10 minutes.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PMingLiU" panose="02020500000000000000" pitchFamily="18" charset="-120"/>
              <a:cs typeface="Calibri" panose="020F0502020204030204" pitchFamily="34" charset="0"/>
            </a:endParaRPr>
          </a:p>
          <a:p>
            <a:pPr marL="630555" indent="-179705">
              <a:lnSpc>
                <a:spcPct val="150000"/>
              </a:lnSpc>
              <a:spcAft>
                <a:spcPts val="0"/>
              </a:spcAft>
            </a:pPr>
            <a:r>
              <a:rPr lang="en-HK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PMingLiU" panose="02020500000000000000" pitchFamily="18" charset="-120"/>
                <a:cs typeface="Calibri" panose="020F0502020204030204" pitchFamily="34" charset="0"/>
              </a:rPr>
              <a:t>3.  Turn off the UV lamp.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PMingLiU" panose="02020500000000000000" pitchFamily="18" charset="-120"/>
              <a:cs typeface="Calibri" panose="020F0502020204030204" pitchFamily="34" charset="0"/>
            </a:endParaRPr>
          </a:p>
          <a:p>
            <a:pPr marL="630555" indent="-179705">
              <a:lnSpc>
                <a:spcPct val="150000"/>
              </a:lnSpc>
              <a:spcAft>
                <a:spcPts val="0"/>
              </a:spcAft>
            </a:pPr>
            <a:r>
              <a:rPr lang="en-HK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PMingLiU" panose="02020500000000000000" pitchFamily="18" charset="-120"/>
                <a:cs typeface="Calibri" panose="020F0502020204030204" pitchFamily="34" charset="0"/>
              </a:rPr>
              <a:t>4.  Take out the disinfected object.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PMingLiU" panose="02020500000000000000" pitchFamily="18" charset="-120"/>
              <a:cs typeface="Calibri" panose="020F0502020204030204" pitchFamily="34" charset="0"/>
            </a:endParaRPr>
          </a:p>
          <a:p>
            <a:pPr marL="630555" indent="-179705">
              <a:lnSpc>
                <a:spcPct val="150000"/>
              </a:lnSpc>
              <a:spcAft>
                <a:spcPts val="0"/>
              </a:spcAft>
            </a:pPr>
            <a:r>
              <a:rPr lang="en-HK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PMingLiU" panose="02020500000000000000" pitchFamily="18" charset="-120"/>
                <a:cs typeface="Calibri" panose="020F0502020204030204" pitchFamily="34" charset="0"/>
              </a:rPr>
              <a:t>5.  Do the ATP-bacteria test again.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PMingLiU" panose="02020500000000000000" pitchFamily="18" charset="-120"/>
              <a:cs typeface="Calibri" panose="020F0502020204030204" pitchFamily="34" charset="0"/>
            </a:endParaRPr>
          </a:p>
          <a:p>
            <a:pPr marL="630555" indent="-179705">
              <a:lnSpc>
                <a:spcPct val="150000"/>
              </a:lnSpc>
              <a:spcAft>
                <a:spcPts val="0"/>
              </a:spcAft>
            </a:pPr>
            <a:r>
              <a:rPr lang="en-HK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PMingLiU" panose="02020500000000000000" pitchFamily="18" charset="-120"/>
                <a:cs typeface="Calibri" panose="020F0502020204030204" pitchFamily="34" charset="0"/>
              </a:rPr>
              <a:t>6. 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DengXian" panose="02010600030101010101" pitchFamily="2" charset="-122"/>
                <a:cs typeface="Calibri" panose="020F0502020204030204" pitchFamily="34" charset="0"/>
              </a:rPr>
              <a:t>Compare the data obtained before and after the UV disinfection.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PMingLiU" panose="02020500000000000000" pitchFamily="18" charset="-120"/>
              <a:cs typeface="Calibri" panose="020F0502020204030204" pitchFamily="34" charset="0"/>
            </a:endParaRPr>
          </a:p>
        </p:txBody>
      </p:sp>
      <p:pic>
        <p:nvPicPr>
          <p:cNvPr id="10" name="Picture 2" descr="17d7015537cc47fb92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250148" y="3052732"/>
            <a:ext cx="2861310" cy="2145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77334" y="2063620"/>
            <a:ext cx="13883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Procedure</a:t>
            </a:r>
          </a:p>
        </p:txBody>
      </p:sp>
    </p:spTree>
    <p:extLst>
      <p:ext uri="{BB962C8B-B14F-4D97-AF65-F5344CB8AC3E}">
        <p14:creationId xmlns:p14="http://schemas.microsoft.com/office/powerpoint/2010/main" val="1276906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ATP-Bacteria Test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4900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box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200115"/>
              </p:ext>
            </p:extLst>
          </p:nvPr>
        </p:nvGraphicFramePr>
        <p:xfrm>
          <a:off x="2186151" y="3085519"/>
          <a:ext cx="8700396" cy="295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5099">
                  <a:extLst>
                    <a:ext uri="{9D8B030D-6E8A-4147-A177-3AD203B41FA5}">
                      <a16:colId xmlns:a16="http://schemas.microsoft.com/office/drawing/2014/main" val="882502713"/>
                    </a:ext>
                  </a:extLst>
                </a:gridCol>
                <a:gridCol w="2175099">
                  <a:extLst>
                    <a:ext uri="{9D8B030D-6E8A-4147-A177-3AD203B41FA5}">
                      <a16:colId xmlns:a16="http://schemas.microsoft.com/office/drawing/2014/main" val="3718351399"/>
                    </a:ext>
                  </a:extLst>
                </a:gridCol>
                <a:gridCol w="2175099">
                  <a:extLst>
                    <a:ext uri="{9D8B030D-6E8A-4147-A177-3AD203B41FA5}">
                      <a16:colId xmlns:a16="http://schemas.microsoft.com/office/drawing/2014/main" val="3375560404"/>
                    </a:ext>
                  </a:extLst>
                </a:gridCol>
                <a:gridCol w="2175099">
                  <a:extLst>
                    <a:ext uri="{9D8B030D-6E8A-4147-A177-3AD203B41FA5}">
                      <a16:colId xmlns:a16="http://schemas.microsoft.com/office/drawing/2014/main" val="2678826889"/>
                    </a:ext>
                  </a:extLst>
                </a:gridCol>
              </a:tblGrid>
              <a:tr h="5638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</a:t>
                      </a:r>
                      <a:endParaRPr lang="en-HK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HK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HK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HK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4995297"/>
                  </a:ext>
                </a:extLst>
              </a:tr>
              <a:tr h="5638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Target object</a:t>
                      </a:r>
                      <a:endParaRPr lang="en-HK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000" b="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000" b="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544557"/>
                  </a:ext>
                </a:extLst>
              </a:tr>
              <a:tr h="5638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Swabbed area</a:t>
                      </a:r>
                      <a:endParaRPr lang="en-HK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000" b="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000" b="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789940"/>
                  </a:ext>
                </a:extLst>
              </a:tr>
              <a:tr h="5638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Results (RLU)</a:t>
                      </a:r>
                      <a:endParaRPr lang="en-HK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1096"/>
                  </a:ext>
                </a:extLst>
              </a:tr>
              <a:tr h="618648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(Results before</a:t>
                      </a:r>
                      <a:r>
                        <a:rPr lang="en-US" sz="20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disinfection)</a:t>
                      </a:r>
                      <a:endParaRPr lang="en-HK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000" b="1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HK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8549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77334" y="2474681"/>
            <a:ext cx="523457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UV disinfection using the DIY UV-box:</a:t>
            </a:r>
            <a:endParaRPr lang="en-HK" sz="22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7334" y="2063620"/>
            <a:ext cx="13883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Procedure</a:t>
            </a:r>
          </a:p>
        </p:txBody>
      </p:sp>
    </p:spTree>
    <p:extLst>
      <p:ext uri="{BB962C8B-B14F-4D97-AF65-F5344CB8AC3E}">
        <p14:creationId xmlns:p14="http://schemas.microsoft.com/office/powerpoint/2010/main" val="331136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Fluorescence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9657" y="1344305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00B050"/>
                </a:solidFill>
                <a:latin typeface="Myriad Pro" panose="020B0503030403020204" charset="0"/>
              </a:rPr>
              <a:t>Fluorescence</a:t>
            </a:r>
            <a:endParaRPr lang="en-HK" sz="3200" b="1" u="sng" dirty="0">
              <a:solidFill>
                <a:srgbClr val="00B050"/>
              </a:solidFill>
              <a:latin typeface="Myriad Pro" panose="020B050303040302020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7334" y="1990635"/>
            <a:ext cx="27549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fluorescence?</a:t>
            </a:r>
            <a:endParaRPr lang="en-HK" sz="22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7334" y="2512535"/>
            <a:ext cx="100802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object can emit light after it absorbed a particular wavelength of light or EM radiations.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Both emitted and absorbed light could be visible or invisible depending on the wavelength.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13026" y="3403767"/>
            <a:ext cx="22050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light emission</a:t>
            </a:r>
            <a:endParaRPr lang="en-HK" sz="2200" b="1" u="sng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34036" y="3403767"/>
            <a:ext cx="42088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light emission </a:t>
            </a:r>
            <a:r>
              <a:rPr lang="en-US" sz="22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(Fluorescence)</a:t>
            </a:r>
            <a:endParaRPr lang="en-HK" sz="2200" b="1" u="sng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2" descr="undefin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412" y="4018000"/>
            <a:ext cx="3111761" cy="2005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723084" y="5179881"/>
            <a:ext cx="3265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Source: </a:t>
            </a:r>
            <a:r>
              <a:rPr lang="en-US" sz="1400" dirty="0">
                <a:hlinkClick r:id="rId3"/>
              </a:rPr>
              <a:t>Wikipedia -Fluorescent minerals </a:t>
            </a:r>
            <a:r>
              <a:rPr lang="en-US" sz="1400" dirty="0"/>
              <a:t>licensed under </a:t>
            </a:r>
            <a:r>
              <a:rPr lang="en-US" sz="1400" dirty="0">
                <a:solidFill>
                  <a:srgbClr val="3366CC"/>
                </a:solidFill>
                <a:latin typeface="Arial" panose="020B0604020202020204" pitchFamily="34" charset="0"/>
                <a:hlinkClick r:id="rId4"/>
              </a:rPr>
              <a:t>CC BY-SA 2.5</a:t>
            </a:r>
            <a:endParaRPr lang="en-US" sz="1400" dirty="0"/>
          </a:p>
        </p:txBody>
      </p:sp>
      <p:pic>
        <p:nvPicPr>
          <p:cNvPr id="18" name="Picture 2" descr="undefined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179" y="4017999"/>
            <a:ext cx="3111761" cy="2005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3629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ed Rectangle 28"/>
          <p:cNvSpPr/>
          <p:nvPr/>
        </p:nvSpPr>
        <p:spPr>
          <a:xfrm>
            <a:off x="613133" y="3311434"/>
            <a:ext cx="5381625" cy="2826607"/>
          </a:xfrm>
          <a:prstGeom prst="roundRect">
            <a:avLst/>
          </a:prstGeom>
          <a:solidFill>
            <a:srgbClr val="D8C4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430053" y="2017301"/>
            <a:ext cx="5381625" cy="4194313"/>
          </a:xfrm>
          <a:prstGeom prst="roundRect">
            <a:avLst/>
          </a:prstGeom>
          <a:solidFill>
            <a:srgbClr val="FCA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171" y="3967589"/>
            <a:ext cx="2103471" cy="14023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Fluorescence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9657" y="1344305"/>
            <a:ext cx="2403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Fluorescence</a:t>
            </a:r>
            <a:endParaRPr lang="en-HK" sz="3200" b="1" u="sng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41466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Examples of UV-active molecules</a:t>
            </a:r>
            <a:endParaRPr lang="en-HK" sz="22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512535"/>
            <a:ext cx="50079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Aspirin – common drug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GelRed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commonly used in Biotechnology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6277068"/>
              </p:ext>
            </p:extLst>
          </p:nvPr>
        </p:nvGraphicFramePr>
        <p:xfrm>
          <a:off x="3228517" y="3967589"/>
          <a:ext cx="2599830" cy="165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00" name="PerkinElmer.ChemDrawJS.OleClipboard.DataObject.OleDataObject" r:id="rId4" imgW="1166470" imgH="744931" progId="ChemDrawJS">
                  <p:embed/>
                </p:oleObj>
              </mc:Choice>
              <mc:Fallback>
                <p:oleObj name="PerkinElmer.ChemDrawJS.OleClipboard.DataObject.OleDataObject" r:id="rId4" imgW="1166470" imgH="744931" progId="ChemDrawJS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28517" y="3967589"/>
                        <a:ext cx="2599830" cy="1658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489693" y="3403767"/>
            <a:ext cx="1234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Aspirin</a:t>
            </a:r>
            <a:endParaRPr lang="en-HK" sz="2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67884" y="5626526"/>
            <a:ext cx="4296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absorb UV at ~230 nm wavelength</a:t>
            </a:r>
            <a:endParaRPr lang="en-HK" sz="20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3018" name="Picture 10" descr="GelRed - Wikipedi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460" y="2473232"/>
            <a:ext cx="2746374" cy="286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8629163" y="2017302"/>
            <a:ext cx="1253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GelRed</a:t>
            </a:r>
            <a:endParaRPr lang="en-HK" sz="2800" b="1" u="sng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74496" y="5268325"/>
            <a:ext cx="4296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absorb UV at ~300 nm wavelength</a:t>
            </a:r>
            <a:endParaRPr lang="en-HK" sz="20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33424" y="5626526"/>
            <a:ext cx="50728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Then emit visible light at ~600 nm wavelength</a:t>
            </a:r>
            <a:endParaRPr lang="en-HK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619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Gel Electrophoresis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35257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Gel Electrophoresis?</a:t>
            </a:r>
            <a:endParaRPr lang="en-HK" sz="22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2080" y="2622822"/>
            <a:ext cx="3868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a classical method to separate DNA molecules with different size.</a:t>
            </a:r>
          </a:p>
        </p:txBody>
      </p:sp>
      <p:pic>
        <p:nvPicPr>
          <p:cNvPr id="7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331" y="157655"/>
            <a:ext cx="6385693" cy="658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747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Gel Electrophoresis</a:t>
            </a:r>
            <a:endParaRPr lang="en-HK" dirty="0"/>
          </a:p>
        </p:txBody>
      </p:sp>
      <p:sp>
        <p:nvSpPr>
          <p:cNvPr id="7" name="TextBox 6"/>
          <p:cNvSpPr txBox="1"/>
          <p:nvPr/>
        </p:nvSpPr>
        <p:spPr>
          <a:xfrm>
            <a:off x="465625" y="2019195"/>
            <a:ext cx="499963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DNA is loaded into the gel using auto-pipette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Since DNA is a charged molecule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 current  attracts DNA moves from cathode and anode</a:t>
            </a:r>
            <a:endParaRPr lang="en-HK" sz="2000" b="1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563" y="871977"/>
            <a:ext cx="4823969" cy="533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8692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Gel Electrophoresis</a:t>
            </a:r>
            <a:endParaRPr lang="en-HK" dirty="0"/>
          </a:p>
        </p:txBody>
      </p:sp>
      <p:sp>
        <p:nvSpPr>
          <p:cNvPr id="6" name="TextBox 5"/>
          <p:cNvSpPr txBox="1"/>
          <p:nvPr/>
        </p:nvSpPr>
        <p:spPr>
          <a:xfrm>
            <a:off x="465625" y="2257002"/>
            <a:ext cx="528353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 are pores inside the agarose gel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 DNA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be trapped and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move slower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Small DNA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pass through the pores easily and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move faster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Separating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DNA according to their sizes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979" y="1389094"/>
            <a:ext cx="5341102" cy="408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407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Gel Electrophoresis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5078" y="1588078"/>
            <a:ext cx="110596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Since DNA is </a:t>
            </a:r>
            <a:r>
              <a:rPr lang="en-US" sz="20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visible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 normal light,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chemical called </a:t>
            </a:r>
            <a:r>
              <a:rPr lang="en-US" sz="2000" b="1" dirty="0" err="1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GelRed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added to the DNA molecules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 that the DNA could be </a:t>
            </a:r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visualized under UV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we can tell the size of the DNA molecules by comparing how far they move in a given time</a:t>
            </a:r>
            <a:endParaRPr lang="en-HK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4" descr="Image result for ethidium bromide&quot;">
            <a:extLst>
              <a:ext uri="{FF2B5EF4-FFF2-40B4-BE49-F238E27FC236}">
                <a16:creationId xmlns:a16="http://schemas.microsoft.com/office/drawing/2014/main" id="{D735D6CE-C13D-414E-9C97-E1BEEDF4A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559" y="3722957"/>
            <a:ext cx="4184650" cy="2324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">
            <a:extLst>
              <a:ext uri="{FF2B5EF4-FFF2-40B4-BE49-F238E27FC236}">
                <a16:creationId xmlns:a16="http://schemas.microsoft.com/office/drawing/2014/main" id="{93152437-CE2F-4141-841F-E944820B95C3}"/>
              </a:ext>
            </a:extLst>
          </p:cNvPr>
          <p:cNvSpPr/>
          <p:nvPr/>
        </p:nvSpPr>
        <p:spPr>
          <a:xfrm>
            <a:off x="5995138" y="6046422"/>
            <a:ext cx="407254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K" sz="1100" dirty="0">
                <a:latin typeface="Calibri" panose="020F0502020204030204" pitchFamily="34" charset="0"/>
                <a:cs typeface="Calibri" panose="020F0502020204030204" pitchFamily="34" charset="0"/>
              </a:rPr>
              <a:t>Source:</a:t>
            </a:r>
            <a:r>
              <a:rPr lang="en-HK" sz="110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HK" sz="110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Yourgenome.org</a:t>
            </a:r>
            <a:r>
              <a:rPr lang="en-HK" sz="1100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HK" sz="1100" dirty="0">
                <a:latin typeface="Calibri" panose="020F0502020204030204" pitchFamily="34" charset="0"/>
                <a:cs typeface="Calibri" panose="020F0502020204030204" pitchFamily="34" charset="0"/>
              </a:rPr>
              <a:t>licensed under </a:t>
            </a:r>
            <a:r>
              <a:rPr lang="en-US" sz="1100" dirty="0">
                <a:solidFill>
                  <a:srgbClr val="039894"/>
                </a:solidFill>
                <a:latin typeface="Frutiger Lt std"/>
                <a:hlinkClick r:id="rId4" tooltip="* this link opens in a new window/tab"/>
              </a:rPr>
              <a:t>4.0 CC-BY</a:t>
            </a:r>
            <a:r>
              <a:rPr lang="en-US" sz="1100" dirty="0">
                <a:solidFill>
                  <a:srgbClr val="555555"/>
                </a:solidFill>
                <a:latin typeface="Georgia" panose="02040502050405020303" pitchFamily="18" charset="0"/>
              </a:rPr>
              <a:t>.</a:t>
            </a:r>
            <a:r>
              <a:rPr lang="en-HK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5783146" y="4106773"/>
            <a:ext cx="2984267" cy="6297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914342" y="3752830"/>
            <a:ext cx="18646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DNA molecules </a:t>
            </a:r>
          </a:p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GelRed</a:t>
            </a:r>
            <a:endParaRPr lang="en-HK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00164" y="4657265"/>
            <a:ext cx="2101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 UV radiation:</a:t>
            </a:r>
            <a:endParaRPr lang="en-HK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009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+mn-lt"/>
              </a:rPr>
              <a:t>Students should be able to:</a:t>
            </a:r>
          </a:p>
          <a:p>
            <a:r>
              <a:rPr lang="en-US" dirty="0">
                <a:latin typeface="+mn-lt"/>
              </a:rPr>
              <a:t>use the DIY UV-box for disinfection and visualization purposes;</a:t>
            </a:r>
          </a:p>
          <a:p>
            <a:r>
              <a:rPr lang="en-US" dirty="0">
                <a:latin typeface="+mn-lt"/>
              </a:rPr>
              <a:t>conduct the ATP-bacteria test;</a:t>
            </a:r>
          </a:p>
          <a:p>
            <a:r>
              <a:rPr lang="en-US" dirty="0">
                <a:latin typeface="+mn-lt"/>
              </a:rPr>
              <a:t>conduct gel electrophoresis;</a:t>
            </a:r>
          </a:p>
          <a:p>
            <a:r>
              <a:rPr lang="en-US" dirty="0">
                <a:latin typeface="+mn-lt"/>
              </a:rPr>
              <a:t>use thin layer chromatography.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288242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135713" y="3696775"/>
            <a:ext cx="3424844" cy="260188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Thin Layer Chromatography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1732322"/>
            <a:ext cx="20912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Aspirin</a:t>
            </a:r>
            <a:r>
              <a:rPr lang="en-US" altLang="zh-TW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HK" sz="22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2078" y="2163209"/>
            <a:ext cx="8388475" cy="142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IUPAC name: 2-Acetoxybenzoic acid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 name: Acetylsalicylic acid (ASA)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inhibit fever, pain and inflammation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840761"/>
              </p:ext>
            </p:extLst>
          </p:nvPr>
        </p:nvGraphicFramePr>
        <p:xfrm>
          <a:off x="3411252" y="3959155"/>
          <a:ext cx="2558121" cy="1772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2" name="PerkinElmer.ChemDrawJS.OleClipboard.DataObject.OleDataObject" r:id="rId3" imgW="1075030" imgH="744931" progId="ChemDrawJS">
                  <p:embed/>
                </p:oleObj>
              </mc:Choice>
              <mc:Fallback>
                <p:oleObj name="PerkinElmer.ChemDrawJS.OleClipboard.DataObject.OleDataObject" r:id="rId3" imgW="1075030" imgH="744931" progId="ChemDrawJS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11252" y="3959155"/>
                        <a:ext cx="2558121" cy="17721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58069" y="5587920"/>
            <a:ext cx="13837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Aspirin</a:t>
            </a:r>
            <a:endParaRPr lang="en-HK" sz="32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4034" name="Picture 2" descr="Free Silver Blister Pack on Pink Table Stock Phot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633" y="3696775"/>
            <a:ext cx="3948873" cy="26325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5616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77333" y="2496215"/>
            <a:ext cx="11135051" cy="361099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Thin Layer Chromatography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28570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make </a:t>
            </a:r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Aspirin</a:t>
            </a:r>
            <a:r>
              <a:rPr lang="en-US" altLang="zh-TW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HK" sz="22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593024" y="4414058"/>
            <a:ext cx="13837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Aspirin</a:t>
            </a:r>
            <a:endParaRPr lang="en-HK" sz="32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6754263"/>
              </p:ext>
            </p:extLst>
          </p:nvPr>
        </p:nvGraphicFramePr>
        <p:xfrm>
          <a:off x="1535136" y="2872213"/>
          <a:ext cx="9785204" cy="1638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50" name="PerkinElmer.ChemDrawJS.OleClipboard.DataObject.OleDataObject" r:id="rId3" imgW="4656430" imgH="779069" progId="ChemDrawJS">
                  <p:embed/>
                </p:oleObj>
              </mc:Choice>
              <mc:Fallback>
                <p:oleObj name="PerkinElmer.ChemDrawJS.OleClipboard.DataObject.OleDataObject" r:id="rId3" imgW="4656430" imgH="779069" progId="ChemDrawJS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35136" y="2872213"/>
                        <a:ext cx="9785204" cy="16380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ight Arrow 13"/>
          <p:cNvSpPr/>
          <p:nvPr/>
        </p:nvSpPr>
        <p:spPr>
          <a:xfrm>
            <a:off x="6550430" y="3612085"/>
            <a:ext cx="2460567" cy="1583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21996" y="3229596"/>
            <a:ext cx="5293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endParaRPr lang="en-HK" sz="54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43716" y="4414057"/>
            <a:ext cx="2308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latin typeface="Calibri" panose="020F0502020204030204" pitchFamily="34" charset="0"/>
                <a:cs typeface="Calibri" panose="020F0502020204030204" pitchFamily="34" charset="0"/>
              </a:rPr>
              <a:t>Salicylic acid</a:t>
            </a:r>
            <a:endParaRPr lang="en-HK" sz="32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08391" y="4414056"/>
            <a:ext cx="30327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latin typeface="Calibri" panose="020F0502020204030204" pitchFamily="34" charset="0"/>
                <a:cs typeface="Calibri" panose="020F0502020204030204" pitchFamily="34" charset="0"/>
              </a:rPr>
              <a:t>Acetic anhydride</a:t>
            </a:r>
            <a:endParaRPr lang="en-HK" sz="32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52901" y="3059084"/>
            <a:ext cx="931025" cy="109384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389315" y="3265550"/>
            <a:ext cx="931025" cy="109384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474123" y="2783764"/>
            <a:ext cx="1609899" cy="172654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10997" y="2674886"/>
            <a:ext cx="1332011" cy="172654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531330"/>
              </p:ext>
            </p:extLst>
          </p:nvPr>
        </p:nvGraphicFramePr>
        <p:xfrm>
          <a:off x="7755453" y="4687288"/>
          <a:ext cx="1461916" cy="961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51" name="PerkinElmer.ChemDrawJS.OleClipboard.DataObject.OleDataObject" r:id="rId5" imgW="691286" imgH="454152" progId="ChemDrawJS">
                  <p:embed/>
                </p:oleObj>
              </mc:Choice>
              <mc:Fallback>
                <p:oleObj name="PerkinElmer.ChemDrawJS.OleClipboard.DataObject.OleDataObject" r:id="rId5" imgW="691286" imgH="454152" progId="ChemDrawJS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55453" y="4687288"/>
                        <a:ext cx="1461916" cy="9611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Curved Left Arrow 22"/>
          <p:cNvSpPr/>
          <p:nvPr/>
        </p:nvSpPr>
        <p:spPr>
          <a:xfrm rot="19622184">
            <a:off x="8182153" y="3497343"/>
            <a:ext cx="353854" cy="122839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82152" y="5522435"/>
            <a:ext cx="20108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latin typeface="Calibri" panose="020F0502020204030204" pitchFamily="34" charset="0"/>
                <a:cs typeface="Calibri" panose="020F0502020204030204" pitchFamily="34" charset="0"/>
              </a:rPr>
              <a:t>Acetic acid</a:t>
            </a:r>
            <a:endParaRPr lang="en-HK" sz="32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8301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440574" y="3190542"/>
            <a:ext cx="11001947" cy="188490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Thin Layer Chromatography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1625432"/>
            <a:ext cx="67086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need to heat up the mixture to drive the reaction.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However, how can we know when the reaction is finished?</a:t>
            </a:r>
            <a:endParaRPr lang="en-HK" sz="20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574" y="3202222"/>
            <a:ext cx="11001947" cy="15162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13146" y="2658609"/>
            <a:ext cx="39728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Thin layer chromatography (TLC)</a:t>
            </a:r>
            <a:endParaRPr lang="en-HK" sz="2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7334" y="5093737"/>
            <a:ext cx="82496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a aluminum film coated with some chemicals (e.g. silica gel, alumina).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silica gel can attract molecules by polar-polar interaction.</a:t>
            </a:r>
            <a:endParaRPr lang="en-HK" sz="20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94708" y="4767670"/>
            <a:ext cx="72936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</a:t>
            </a:r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Thin Layer Chromatography</a:t>
            </a:r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</a:rPr>
              <a:t> by </a:t>
            </a:r>
            <a:r>
              <a:rPr lang="en-HK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LibreTexts</a:t>
            </a:r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</a:rPr>
              <a:t> license under </a:t>
            </a:r>
            <a:r>
              <a:rPr lang="en-US" sz="1400" dirty="0">
                <a:solidFill>
                  <a:srgbClr val="000000"/>
                </a:solidFill>
                <a:latin typeface="Tahoma" panose="020B0604030504040204" pitchFamily="34" charset="0"/>
              </a:rPr>
              <a:t> </a:t>
            </a:r>
            <a:r>
              <a:rPr lang="en-US" sz="1400" dirty="0">
                <a:solidFill>
                  <a:srgbClr val="0372A6"/>
                </a:solidFill>
                <a:latin typeface="Tahoma" panose="020B0604030504040204" pitchFamily="34" charset="0"/>
                <a:hlinkClick r:id="rId4"/>
              </a:rPr>
              <a:t>CC BY-NC-SA 4.0</a:t>
            </a:r>
            <a:endParaRPr lang="en-HK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0346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Thin Layer Chromatography</a:t>
            </a:r>
            <a:endParaRPr lang="en-HK" dirty="0"/>
          </a:p>
        </p:txBody>
      </p:sp>
      <p:sp>
        <p:nvSpPr>
          <p:cNvPr id="7" name="TextBox 6"/>
          <p:cNvSpPr txBox="1"/>
          <p:nvPr/>
        </p:nvSpPr>
        <p:spPr>
          <a:xfrm>
            <a:off x="688079" y="3665626"/>
            <a:ext cx="8428846" cy="2723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19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solvent will also “push” the molecules to move.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molecule that is attracted strongly by the silica gel will move slower.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Another molecule that is just slightly attracted by the silica gel will move faster.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Therefore, we can separate different molecules by using TLC.</a:t>
            </a:r>
            <a:endParaRPr lang="en-US" sz="19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However, most of the molecules are not visible under normal light.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Therefore, we need to use UV to visualize the molecules (Fluorescence).</a:t>
            </a:r>
            <a:endParaRPr lang="en-HK" sz="19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72557" y="1512385"/>
            <a:ext cx="11001947" cy="2164245"/>
            <a:chOff x="440574" y="2786607"/>
            <a:chExt cx="11001947" cy="2164245"/>
          </a:xfrm>
        </p:grpSpPr>
        <p:sp>
          <p:nvSpPr>
            <p:cNvPr id="13" name="Rounded Rectangle 12"/>
            <p:cNvSpPr/>
            <p:nvPr/>
          </p:nvSpPr>
          <p:spPr>
            <a:xfrm>
              <a:off x="440574" y="3190542"/>
              <a:ext cx="11001947" cy="174930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40574" y="3202222"/>
              <a:ext cx="11001947" cy="151629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444677" y="2786607"/>
              <a:ext cx="397281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u="sng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Thin layer chromatography (TLC)</a:t>
              </a:r>
              <a:endParaRPr lang="en-HK" sz="2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536446" y="4643075"/>
              <a:ext cx="729367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HK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Source: </a:t>
              </a:r>
              <a:r>
                <a:rPr lang="en-HK" sz="1400" dirty="0">
                  <a:latin typeface="Calibri" panose="020F0502020204030204" pitchFamily="34" charset="0"/>
                  <a:cs typeface="Calibri" panose="020F0502020204030204" pitchFamily="34" charset="0"/>
                  <a:hlinkClick r:id="rId3"/>
                </a:rPr>
                <a:t>Thin Layer Chromatography</a:t>
              </a:r>
              <a:r>
                <a:rPr lang="en-HK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by </a:t>
              </a:r>
              <a:r>
                <a:rPr lang="en-HK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LibreTexts</a:t>
              </a:r>
              <a:r>
                <a:rPr lang="en-HK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license under </a:t>
              </a:r>
              <a:r>
                <a:rPr lang="en-US" sz="1400" dirty="0">
                  <a:solidFill>
                    <a:srgbClr val="000000"/>
                  </a:solidFill>
                  <a:latin typeface="Tahoma" panose="020B0604030504040204" pitchFamily="34" charset="0"/>
                </a:rPr>
                <a:t> </a:t>
              </a:r>
              <a:r>
                <a:rPr lang="en-US" sz="1400" dirty="0">
                  <a:solidFill>
                    <a:srgbClr val="0372A6"/>
                  </a:solidFill>
                  <a:latin typeface="Tahoma" panose="020B0604030504040204" pitchFamily="34" charset="0"/>
                  <a:hlinkClick r:id="rId4"/>
                </a:rPr>
                <a:t>CC BY-NC-SA 4.0</a:t>
              </a:r>
              <a:endParaRPr lang="en-HK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6766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ight Arrow 12"/>
          <p:cNvSpPr/>
          <p:nvPr/>
        </p:nvSpPr>
        <p:spPr>
          <a:xfrm>
            <a:off x="4137332" y="3408218"/>
            <a:ext cx="3710256" cy="2066278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Thin Layer Chromatography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45400" y="1581599"/>
            <a:ext cx="4316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Thin layer chromatography (TLC)</a:t>
            </a:r>
            <a:endParaRPr lang="en-HK" sz="24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7106" name="Picture 2" descr="imageedit_7_37736184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24" y="2536887"/>
            <a:ext cx="3304810" cy="293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56924" y="2075222"/>
            <a:ext cx="3832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TLC under UV (Fluorescence)</a:t>
            </a:r>
            <a:endParaRPr lang="en-HK" sz="2400" b="1" u="sng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7110" name="Picture 6" descr="imageedit_4_903570619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3528" y="2536887"/>
            <a:ext cx="2184692" cy="293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400512" y="3183218"/>
            <a:ext cx="2196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Animation</a:t>
            </a:r>
            <a:endParaRPr lang="en-HK" sz="3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85360" y="5699496"/>
            <a:ext cx="98842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</a:t>
            </a:r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Thin Layer Chromatography</a:t>
            </a:r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</a:rPr>
              <a:t> by </a:t>
            </a:r>
            <a:r>
              <a:rPr lang="en-HK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LibreTexts</a:t>
            </a:r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</a:rPr>
              <a:t> license under </a:t>
            </a:r>
            <a:r>
              <a:rPr lang="en-US" sz="1400" dirty="0">
                <a:solidFill>
                  <a:srgbClr val="000000"/>
                </a:solidFill>
                <a:latin typeface="Tahoma" panose="020B0604030504040204" pitchFamily="34" charset="0"/>
              </a:rPr>
              <a:t> </a:t>
            </a:r>
            <a:r>
              <a:rPr lang="en-US" sz="1400" dirty="0">
                <a:solidFill>
                  <a:srgbClr val="0372A6"/>
                </a:solidFill>
                <a:latin typeface="Tahoma" panose="020B0604030504040204" pitchFamily="34" charset="0"/>
                <a:hlinkClick r:id="rId5"/>
              </a:rPr>
              <a:t>CC BY-NC-SA 4.0</a:t>
            </a:r>
            <a:endParaRPr lang="en-HK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0182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872359" y="2291255"/>
            <a:ext cx="10594427" cy="354198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Thin Layer Chromatography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0436" y="1633115"/>
            <a:ext cx="27576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make </a:t>
            </a:r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Aspirin</a:t>
            </a:r>
            <a:r>
              <a:rPr lang="en-US" altLang="zh-TW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HK" sz="22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593024" y="3962116"/>
            <a:ext cx="13837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Aspirin</a:t>
            </a:r>
            <a:endParaRPr lang="en-HK" sz="32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5380330"/>
              </p:ext>
            </p:extLst>
          </p:nvPr>
        </p:nvGraphicFramePr>
        <p:xfrm>
          <a:off x="1535136" y="2420271"/>
          <a:ext cx="9785204" cy="1638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36" name="PerkinElmer.ChemDrawJS.OleClipboard.DataObject.OleDataObject" r:id="rId3" imgW="4656430" imgH="779069" progId="ChemDrawJS">
                  <p:embed/>
                </p:oleObj>
              </mc:Choice>
              <mc:Fallback>
                <p:oleObj name="PerkinElmer.ChemDrawJS.OleClipboard.DataObject.OleDataObject" r:id="rId3" imgW="4656430" imgH="779069" progId="ChemDrawJS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35136" y="2420271"/>
                        <a:ext cx="9785204" cy="16380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ight Arrow 13"/>
          <p:cNvSpPr/>
          <p:nvPr/>
        </p:nvSpPr>
        <p:spPr>
          <a:xfrm>
            <a:off x="6550430" y="3160143"/>
            <a:ext cx="2460567" cy="1583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21996" y="2777654"/>
            <a:ext cx="5293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endParaRPr lang="en-HK" sz="54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43716" y="3962115"/>
            <a:ext cx="2308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latin typeface="Calibri" panose="020F0502020204030204" pitchFamily="34" charset="0"/>
                <a:cs typeface="Calibri" panose="020F0502020204030204" pitchFamily="34" charset="0"/>
              </a:rPr>
              <a:t>Salicylic acid</a:t>
            </a:r>
            <a:endParaRPr lang="en-HK" sz="32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08391" y="3962114"/>
            <a:ext cx="30327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latin typeface="Calibri" panose="020F0502020204030204" pitchFamily="34" charset="0"/>
                <a:cs typeface="Calibri" panose="020F0502020204030204" pitchFamily="34" charset="0"/>
              </a:rPr>
              <a:t>Acetic anhydride</a:t>
            </a:r>
            <a:endParaRPr lang="en-HK" sz="32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35136" y="3160142"/>
            <a:ext cx="991934" cy="898225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10997" y="3020302"/>
            <a:ext cx="1072341" cy="94181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2356059"/>
              </p:ext>
            </p:extLst>
          </p:nvPr>
        </p:nvGraphicFramePr>
        <p:xfrm>
          <a:off x="7755453" y="4235346"/>
          <a:ext cx="1461916" cy="961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37" name="PerkinElmer.ChemDrawJS.OleClipboard.DataObject.OleDataObject" r:id="rId5" imgW="691286" imgH="454152" progId="ChemDrawJS">
                  <p:embed/>
                </p:oleObj>
              </mc:Choice>
              <mc:Fallback>
                <p:oleObj name="PerkinElmer.ChemDrawJS.OleClipboard.DataObject.OleDataObject" r:id="rId5" imgW="691286" imgH="454152" progId="ChemDrawJS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55453" y="4235346"/>
                        <a:ext cx="1461916" cy="9611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Curved Left Arrow 22"/>
          <p:cNvSpPr/>
          <p:nvPr/>
        </p:nvSpPr>
        <p:spPr>
          <a:xfrm rot="19622184">
            <a:off x="8182153" y="3045401"/>
            <a:ext cx="353854" cy="122839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80713" y="5081103"/>
            <a:ext cx="20108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latin typeface="Calibri" panose="020F0502020204030204" pitchFamily="34" charset="0"/>
                <a:cs typeface="Calibri" panose="020F0502020204030204" pitchFamily="34" charset="0"/>
              </a:rPr>
              <a:t>Acetic acid</a:t>
            </a:r>
            <a:endParaRPr lang="en-HK" sz="32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10808" y="5027998"/>
            <a:ext cx="5110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group is an UV-active group.</a:t>
            </a:r>
            <a:endParaRPr lang="en-HK" sz="2800" b="1" i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818909" y="3609254"/>
            <a:ext cx="3192088" cy="1471849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2585256" y="3677069"/>
            <a:ext cx="1144562" cy="1305241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8786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Thin Layer Chromatography</a:t>
            </a:r>
          </a:p>
        </p:txBody>
      </p:sp>
      <p:pic>
        <p:nvPicPr>
          <p:cNvPr id="47106" name="Picture 2" descr="imageedit_7_37736184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323" y="2569323"/>
            <a:ext cx="3304810" cy="293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34384" y="2106752"/>
            <a:ext cx="35315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TLC under UV (Fluorescence)</a:t>
            </a:r>
            <a:endParaRPr lang="en-HK" sz="2200" b="1" u="sng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8689" y="3344770"/>
            <a:ext cx="52870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will use our UV-box to visualize the TLC.</a:t>
            </a:r>
            <a:endParaRPr lang="en-HK" sz="22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34384" y="5538616"/>
            <a:ext cx="33747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</a:t>
            </a:r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Thin Layer Chromatography</a:t>
            </a:r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</a:rPr>
              <a:t> by </a:t>
            </a:r>
            <a:r>
              <a:rPr lang="en-HK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LibreTexts</a:t>
            </a:r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</a:rPr>
              <a:t> license under </a:t>
            </a:r>
            <a:r>
              <a:rPr lang="en-US" sz="1400" dirty="0">
                <a:solidFill>
                  <a:srgbClr val="000000"/>
                </a:solidFill>
                <a:latin typeface="Tahoma" panose="020B0604030504040204" pitchFamily="34" charset="0"/>
              </a:rPr>
              <a:t> </a:t>
            </a:r>
            <a:r>
              <a:rPr lang="en-US" sz="1400" dirty="0">
                <a:solidFill>
                  <a:srgbClr val="0372A6"/>
                </a:solidFill>
                <a:latin typeface="Tahoma" panose="020B0604030504040204" pitchFamily="34" charset="0"/>
                <a:hlinkClick r:id="rId4"/>
              </a:rPr>
              <a:t>CC BY-NC-SA 4.0</a:t>
            </a:r>
            <a:endParaRPr lang="en-HK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45400" y="1581599"/>
            <a:ext cx="4316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Thin layer chromatography (TLC)</a:t>
            </a:r>
            <a:endParaRPr lang="en-HK" sz="24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3836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Thin Layer Chromatography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2613122"/>
              </p:ext>
            </p:extLst>
          </p:nvPr>
        </p:nvGraphicFramePr>
        <p:xfrm>
          <a:off x="6846898" y="5130466"/>
          <a:ext cx="1082040" cy="1502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3" name="PerkinElmer.ChemDrawJS.OleClipboard.DataObject.OleDataObject" r:id="rId3" imgW="456590" imgH="635508" progId="ChemDrawJS">
                  <p:embed/>
                </p:oleObj>
              </mc:Choice>
              <mc:Fallback>
                <p:oleObj name="PerkinElmer.ChemDrawJS.OleClipboard.DataObject.OleDataObject" r:id="rId3" imgW="456590" imgH="635508" progId="ChemDrawJS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46898" y="5130466"/>
                        <a:ext cx="1082040" cy="15028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4904509" y="2169029"/>
            <a:ext cx="1221971" cy="21764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904509" y="4137640"/>
            <a:ext cx="12136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954387" y="410534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HK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80533" y="4105341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lang="en-HK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14432" y="4105341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endParaRPr lang="en-HK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025149" y="4053862"/>
            <a:ext cx="107262" cy="102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5456473" y="4053862"/>
            <a:ext cx="107262" cy="102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5884393" y="4053862"/>
            <a:ext cx="107262" cy="102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Straight Arrow Connector 5"/>
          <p:cNvCxnSpPr>
            <a:endCxn id="8" idx="0"/>
          </p:cNvCxnSpPr>
          <p:nvPr/>
        </p:nvCxnSpPr>
        <p:spPr>
          <a:xfrm flipV="1">
            <a:off x="3258589" y="4105341"/>
            <a:ext cx="1823397" cy="82200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2156" y="4852192"/>
            <a:ext cx="30605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a drop of salicylic acid 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position “S” and “M”.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3646244" y="4144650"/>
            <a:ext cx="1863860" cy="88660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 flipV="1">
            <a:off x="5990554" y="4154265"/>
            <a:ext cx="1696826" cy="97620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582098" y="5035414"/>
            <a:ext cx="34651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a drop of reaction mixture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position </a:t>
            </a:r>
            <a:r>
              <a:rPr lang="en-US" altLang="zh-TW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“M” and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“P”.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8120375"/>
              </p:ext>
            </p:extLst>
          </p:nvPr>
        </p:nvGraphicFramePr>
        <p:xfrm>
          <a:off x="1186712" y="3574395"/>
          <a:ext cx="1273231" cy="1338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4" name="PerkinElmer.ChemDrawJS.OleClipboard.DataObject.OleDataObject" r:id="rId5" imgW="707746" imgH="744931" progId="ChemDrawJS">
                  <p:embed/>
                </p:oleObj>
              </mc:Choice>
              <mc:Fallback>
                <p:oleObj name="PerkinElmer.ChemDrawJS.OleClipboard.DataObject.OleDataObject" r:id="rId5" imgW="707746" imgH="744931" progId="ChemDrawJS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86712" y="3574395"/>
                        <a:ext cx="1273231" cy="13388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8536129" y="4191629"/>
            <a:ext cx="136287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???</a:t>
            </a:r>
            <a:endParaRPr lang="en-HK" sz="6600" b="1" i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5580020" y="4148514"/>
            <a:ext cx="2059037" cy="106687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45400" y="1581599"/>
            <a:ext cx="4316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Thin layer chromatography (TLC)</a:t>
            </a:r>
            <a:endParaRPr lang="en-HK" sz="24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6280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Thin Layer Chromatography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9765003"/>
              </p:ext>
            </p:extLst>
          </p:nvPr>
        </p:nvGraphicFramePr>
        <p:xfrm>
          <a:off x="1392039" y="4335242"/>
          <a:ext cx="780543" cy="108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98" name="PerkinElmer.ChemDrawJS.OleClipboard.DataObject.OleDataObject" r:id="rId3" imgW="456590" imgH="635508" progId="ChemDrawJS">
                  <p:embed/>
                </p:oleObj>
              </mc:Choice>
              <mc:Fallback>
                <p:oleObj name="PerkinElmer.ChemDrawJS.OleClipboard.DataObject.OleDataObject" r:id="rId3" imgW="456590" imgH="635508" progId="ChemDrawJS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92039" y="4335242"/>
                        <a:ext cx="780543" cy="1084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5619214" y="2326687"/>
            <a:ext cx="1221971" cy="21764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619214" y="4295298"/>
            <a:ext cx="12136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69092" y="4262999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HK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5238" y="4262999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lang="en-HK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29137" y="4262999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endParaRPr lang="en-HK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739854" y="4211520"/>
            <a:ext cx="107262" cy="102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6171178" y="4211520"/>
            <a:ext cx="107262" cy="102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6599098" y="4211520"/>
            <a:ext cx="107262" cy="102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Straight Arrow Connector 5"/>
          <p:cNvCxnSpPr>
            <a:endCxn id="8" idx="0"/>
          </p:cNvCxnSpPr>
          <p:nvPr/>
        </p:nvCxnSpPr>
        <p:spPr>
          <a:xfrm>
            <a:off x="2780193" y="3712776"/>
            <a:ext cx="3016498" cy="5502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16040" y="3041000"/>
            <a:ext cx="30605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a drop of salicylic acid 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position “S” and “M”.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4106637" y="3688646"/>
            <a:ext cx="2118172" cy="64659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4280865" y="4311924"/>
            <a:ext cx="2424394" cy="119757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62382" y="5419329"/>
            <a:ext cx="34651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a drop of reaction mixture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position </a:t>
            </a:r>
            <a:r>
              <a:rPr lang="en-US" altLang="zh-TW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“M” and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“P”.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85803"/>
              </p:ext>
            </p:extLst>
          </p:nvPr>
        </p:nvGraphicFramePr>
        <p:xfrm>
          <a:off x="1392039" y="1720200"/>
          <a:ext cx="1273231" cy="1338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99" name="PerkinElmer.ChemDrawJS.OleClipboard.DataObject.OleDataObject" r:id="rId5" imgW="707746" imgH="744931" progId="ChemDrawJS">
                  <p:embed/>
                </p:oleObj>
              </mc:Choice>
              <mc:Fallback>
                <p:oleObj name="PerkinElmer.ChemDrawJS.OleClipboard.DataObject.OleDataObject" r:id="rId5" imgW="707746" imgH="744931" progId="ChemDrawJS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92039" y="1720200"/>
                        <a:ext cx="1273231" cy="13388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222460" y="4401498"/>
            <a:ext cx="136287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???</a:t>
            </a:r>
            <a:endParaRPr lang="en-HK" sz="6600" b="1" i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3977222" y="4306172"/>
            <a:ext cx="2317504" cy="1203322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181712" y="3155003"/>
            <a:ext cx="42417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Before the start of reaction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5 min of the reaction started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15 min of the reaction started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30400" y="2508672"/>
            <a:ext cx="21339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i="1" u="sng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it three times</a:t>
            </a:r>
            <a:endParaRPr lang="en-HK" sz="2200" b="1" i="1" u="sng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45400" y="1581599"/>
            <a:ext cx="4316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Thin layer chromatography (TLC)</a:t>
            </a:r>
            <a:endParaRPr lang="en-HK" sz="24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2780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Thin Layer Chromatography</a:t>
            </a:r>
          </a:p>
        </p:txBody>
      </p:sp>
      <p:sp>
        <p:nvSpPr>
          <p:cNvPr id="5" name="Rectangle 4"/>
          <p:cNvSpPr/>
          <p:nvPr/>
        </p:nvSpPr>
        <p:spPr>
          <a:xfrm>
            <a:off x="1446642" y="3480878"/>
            <a:ext cx="1221971" cy="21764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46642" y="5449489"/>
            <a:ext cx="12136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496520" y="541719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HK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22666" y="5417190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lang="en-HK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56565" y="5417190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endParaRPr lang="en-HK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1567282" y="4959511"/>
            <a:ext cx="107262" cy="102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1999840" y="4959511"/>
            <a:ext cx="107262" cy="102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2420813" y="4959511"/>
            <a:ext cx="107262" cy="102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361755" y="3443996"/>
            <a:ext cx="1221971" cy="21764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5361755" y="5412607"/>
            <a:ext cx="12136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411633" y="5380308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HK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837779" y="5380308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lang="en-HK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271678" y="5380308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endParaRPr lang="en-HK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5482395" y="4923692"/>
            <a:ext cx="107262" cy="102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5906562" y="4923691"/>
            <a:ext cx="107262" cy="102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6341639" y="4923691"/>
            <a:ext cx="107262" cy="10295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9177896" y="3411149"/>
            <a:ext cx="1221971" cy="21764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9177896" y="5379760"/>
            <a:ext cx="12136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9227774" y="534746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HK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653920" y="5347461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lang="en-HK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087819" y="5347461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endParaRPr lang="en-HK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9298536" y="4888717"/>
            <a:ext cx="107262" cy="102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9731094" y="4886591"/>
            <a:ext cx="107262" cy="102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10157780" y="4295416"/>
            <a:ext cx="107262" cy="102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95085" y="2854159"/>
            <a:ext cx="2292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the beginning</a:t>
            </a:r>
            <a:endParaRPr lang="en-HK" sz="2400" b="1" u="sng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185712" y="2854159"/>
            <a:ext cx="1775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15 min</a:t>
            </a:r>
            <a:endParaRPr lang="en-HK" sz="2400" b="1" u="sng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967765" y="2854159"/>
            <a:ext cx="1775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30 min</a:t>
            </a:r>
            <a:endParaRPr lang="en-HK" sz="2400" b="1" u="sng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5906562" y="4330389"/>
            <a:ext cx="107262" cy="102957"/>
          </a:xfrm>
          <a:prstGeom prst="ellipse">
            <a:avLst/>
          </a:prstGeom>
          <a:solidFill>
            <a:srgbClr val="EBFD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6341639" y="4330389"/>
            <a:ext cx="107262" cy="10295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9731094" y="4292497"/>
            <a:ext cx="107262" cy="102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10157780" y="4887040"/>
            <a:ext cx="107262" cy="102957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704193" y="2003367"/>
            <a:ext cx="10321159" cy="606829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8789" y="2447312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</a:t>
            </a:r>
            <a:endParaRPr lang="en-HK" sz="28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2926608" y="4235244"/>
            <a:ext cx="2128058" cy="5282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Right Arrow 57"/>
          <p:cNvSpPr/>
          <p:nvPr/>
        </p:nvSpPr>
        <p:spPr>
          <a:xfrm>
            <a:off x="6879042" y="4230328"/>
            <a:ext cx="2128058" cy="5282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889930" y="5781512"/>
            <a:ext cx="6143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do these three TLC mean?</a:t>
            </a:r>
            <a:endParaRPr lang="en-HK" sz="24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745400" y="1581599"/>
            <a:ext cx="4316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Thin layer chromatography (TLC)</a:t>
            </a:r>
            <a:endParaRPr lang="en-HK" sz="24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907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ATP-Bacteria Test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4900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box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063620"/>
            <a:ext cx="24568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box</a:t>
            </a:r>
            <a:endParaRPr lang="en-US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25" y="2658505"/>
            <a:ext cx="587391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specification: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Type of lamp: UVC LED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Wavelength of UV used: 275 nm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 needed for disinfection: 15 – 30 </a:t>
            </a:r>
            <a:r>
              <a:rPr lang="en-US" sz="2000" b="1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mins</a:t>
            </a:r>
            <a:endParaRPr lang="en-US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EC471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Claimed to kill common bacteria up to 99.99 %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12608" y="4919235"/>
            <a:ext cx="705577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latin typeface="Calibri" panose="020F0502020204030204" pitchFamily="34" charset="0"/>
                <a:cs typeface="Calibri" panose="020F0502020204030204" pitchFamily="34" charset="0"/>
              </a:rPr>
              <a:t>It is not so sophisticated as you thought!</a:t>
            </a:r>
          </a:p>
          <a:p>
            <a:r>
              <a:rPr lang="en-US" sz="32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Just try to make it by yourself!</a:t>
            </a:r>
            <a:endParaRPr lang="en-HK" sz="3200" b="1" i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圖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028" y="1699931"/>
            <a:ext cx="3568102" cy="274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305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Thin Layer Chromatography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920983" y="2159958"/>
            <a:ext cx="6597536" cy="4135738"/>
            <a:chOff x="1335868" y="1846552"/>
            <a:chExt cx="7296135" cy="4757778"/>
          </a:xfrm>
        </p:grpSpPr>
        <p:sp>
          <p:nvSpPr>
            <p:cNvPr id="5" name="Rectangle 4"/>
            <p:cNvSpPr/>
            <p:nvPr/>
          </p:nvSpPr>
          <p:spPr>
            <a:xfrm>
              <a:off x="2014337" y="2487603"/>
              <a:ext cx="1221971" cy="21764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014337" y="4456214"/>
              <a:ext cx="1213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064215" y="4423915"/>
              <a:ext cx="2551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S</a:t>
              </a:r>
              <a:endParaRPr lang="en-HK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490361" y="4423915"/>
              <a:ext cx="3161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en-HK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24260" y="4423915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P</a:t>
              </a:r>
              <a:endParaRPr lang="en-HK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2134977" y="3966236"/>
              <a:ext cx="107262" cy="10295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2567535" y="3966236"/>
              <a:ext cx="107262" cy="10295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2988508" y="3966236"/>
              <a:ext cx="107262" cy="10295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726108" y="2487603"/>
              <a:ext cx="1221971" cy="21764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3726108" y="4456214"/>
              <a:ext cx="1213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3775986" y="4423915"/>
              <a:ext cx="2551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S</a:t>
              </a:r>
              <a:endParaRPr lang="en-HK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202132" y="4423915"/>
              <a:ext cx="3161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en-HK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636031" y="4423915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P</a:t>
              </a:r>
              <a:endParaRPr lang="en-HK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3846748" y="3967299"/>
              <a:ext cx="107262" cy="10295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4270915" y="3967298"/>
              <a:ext cx="107262" cy="10295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705992" y="3967298"/>
              <a:ext cx="107262" cy="102957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410032" y="2489729"/>
              <a:ext cx="1221971" cy="21764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7410032" y="4458340"/>
              <a:ext cx="1213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7459910" y="4426041"/>
              <a:ext cx="2551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S</a:t>
              </a:r>
              <a:endParaRPr lang="en-HK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886056" y="4426041"/>
              <a:ext cx="3161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en-HK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319955" y="4426041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P</a:t>
              </a:r>
              <a:endParaRPr lang="en-HK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7530672" y="3967297"/>
              <a:ext cx="107262" cy="10295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7963230" y="3965171"/>
              <a:ext cx="107262" cy="10295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8389916" y="3373996"/>
              <a:ext cx="107262" cy="10295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81527" y="1853781"/>
              <a:ext cx="1110091" cy="531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u="sng" dirty="0">
                  <a:solidFill>
                    <a:schemeClr val="tx2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Case 1</a:t>
              </a:r>
              <a:endParaRPr lang="en-HK" sz="2400" b="1" u="sng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790756" y="1846552"/>
              <a:ext cx="1110091" cy="531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u="sng" dirty="0">
                  <a:solidFill>
                    <a:schemeClr val="tx2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Case 2</a:t>
              </a:r>
              <a:endParaRPr lang="en-HK" sz="2400" b="1" u="sng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431284" y="1855669"/>
              <a:ext cx="1110091" cy="531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u="sng" dirty="0">
                  <a:solidFill>
                    <a:schemeClr val="tx2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Case 3</a:t>
              </a:r>
              <a:endParaRPr lang="en-HK" sz="2400" b="1" u="sng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4270915" y="3373996"/>
              <a:ext cx="107262" cy="102957"/>
            </a:xfrm>
            <a:prstGeom prst="ellipse">
              <a:avLst/>
            </a:prstGeom>
            <a:solidFill>
              <a:srgbClr val="EBFDB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4705992" y="3373996"/>
              <a:ext cx="107262" cy="10295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7963230" y="3371077"/>
              <a:ext cx="107262" cy="10295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 flipV="1">
              <a:off x="1764701" y="4066002"/>
              <a:ext cx="369179" cy="104379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65" name="Object 6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2854835"/>
                </p:ext>
              </p:extLst>
            </p:nvPr>
          </p:nvGraphicFramePr>
          <p:xfrm>
            <a:off x="1335868" y="5085936"/>
            <a:ext cx="1273231" cy="13388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91" name="PerkinElmer.ChemDrawJS.OleClipboard.DataObject.OleDataObject" r:id="rId3" imgW="707746" imgH="744931" progId="ChemDrawJS">
                    <p:embed/>
                  </p:oleObj>
                </mc:Choice>
                <mc:Fallback>
                  <p:oleObj name="PerkinElmer.ChemDrawJS.OleClipboard.DataObject.OleDataObject" r:id="rId3" imgW="707746" imgH="744931" progId="ChemDrawJS">
                    <p:embed/>
                    <p:pic>
                      <p:nvPicPr>
                        <p:cNvPr id="18" name="Object 17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335868" y="5085936"/>
                          <a:ext cx="1273231" cy="133889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7" name="Straight Arrow Connector 66"/>
            <p:cNvCxnSpPr/>
            <p:nvPr/>
          </p:nvCxnSpPr>
          <p:spPr>
            <a:xfrm flipV="1">
              <a:off x="2125062" y="4066002"/>
              <a:ext cx="451961" cy="101993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V="1">
              <a:off x="2383362" y="4066002"/>
              <a:ext cx="627886" cy="120451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>
              <a:stCxn id="72" idx="1"/>
            </p:cNvCxnSpPr>
            <p:nvPr/>
          </p:nvCxnSpPr>
          <p:spPr>
            <a:xfrm flipH="1" flipV="1">
              <a:off x="3887504" y="4091984"/>
              <a:ext cx="1796577" cy="184290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2" name="Object 7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416431"/>
                </p:ext>
              </p:extLst>
            </p:nvPr>
          </p:nvGraphicFramePr>
          <p:xfrm>
            <a:off x="5684081" y="5265440"/>
            <a:ext cx="1273231" cy="13388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92" name="PerkinElmer.ChemDrawJS.OleClipboard.DataObject.OleDataObject" r:id="rId5" imgW="707746" imgH="744931" progId="ChemDrawJS">
                    <p:embed/>
                  </p:oleObj>
                </mc:Choice>
                <mc:Fallback>
                  <p:oleObj name="PerkinElmer.ChemDrawJS.OleClipboard.DataObject.OleDataObject" r:id="rId5" imgW="707746" imgH="744931" progId="ChemDrawJS">
                    <p:embed/>
                    <p:pic>
                      <p:nvPicPr>
                        <p:cNvPr id="65" name="Object 64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684081" y="5265440"/>
                          <a:ext cx="1273231" cy="133889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3" name="Straight Arrow Connector 72"/>
            <p:cNvCxnSpPr/>
            <p:nvPr/>
          </p:nvCxnSpPr>
          <p:spPr>
            <a:xfrm flipH="1" flipV="1">
              <a:off x="4330647" y="4091984"/>
              <a:ext cx="1357532" cy="145796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 flipH="1" flipV="1">
              <a:off x="4764872" y="4091985"/>
              <a:ext cx="1246486" cy="118066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7105" name="Object 4710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81900149"/>
                </p:ext>
              </p:extLst>
            </p:nvPr>
          </p:nvGraphicFramePr>
          <p:xfrm>
            <a:off x="5325493" y="1930400"/>
            <a:ext cx="1938780" cy="134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93" name="PerkinElmer.ChemDrawJS.OleClipboard.DataObject.OleDataObject" r:id="rId6" imgW="1075030" imgH="744931" progId="ChemDrawJS">
                    <p:embed/>
                  </p:oleObj>
                </mc:Choice>
                <mc:Fallback>
                  <p:oleObj name="PerkinElmer.ChemDrawJS.OleClipboard.DataObject.OleDataObject" r:id="rId6" imgW="1075030" imgH="744931" progId="ChemDrawJS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325493" y="1930400"/>
                          <a:ext cx="1938780" cy="13431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9" name="Straight Arrow Connector 78"/>
            <p:cNvCxnSpPr>
              <a:stCxn id="72" idx="0"/>
            </p:cNvCxnSpPr>
            <p:nvPr/>
          </p:nvCxnSpPr>
          <p:spPr>
            <a:xfrm flipV="1">
              <a:off x="6320696" y="4110584"/>
              <a:ext cx="1274968" cy="115485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flipV="1">
              <a:off x="6706327" y="4110585"/>
              <a:ext cx="1310534" cy="127878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flipH="1">
              <a:off x="4370395" y="2905600"/>
              <a:ext cx="958840" cy="42398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flipH="1">
              <a:off x="4866276" y="3058000"/>
              <a:ext cx="615359" cy="334641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>
              <a:off x="7250763" y="2720313"/>
              <a:ext cx="1139153" cy="59155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6788742" y="2789018"/>
              <a:ext cx="1139153" cy="59155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Oval 89"/>
            <p:cNvSpPr/>
            <p:nvPr/>
          </p:nvSpPr>
          <p:spPr>
            <a:xfrm>
              <a:off x="8389916" y="3965620"/>
              <a:ext cx="107262" cy="102957"/>
            </a:xfrm>
            <a:prstGeom prst="ellipse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3745400" y="1581599"/>
            <a:ext cx="4316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Thin layer chromatography (TLC)</a:t>
            </a:r>
            <a:endParaRPr lang="en-HK" sz="24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7233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The DIY UV-box is used for the following activities:</a:t>
            </a:r>
          </a:p>
          <a:p>
            <a:pPr lvl="1"/>
            <a:r>
              <a:rPr lang="en-US" dirty="0">
                <a:latin typeface="+mn-lt"/>
              </a:rPr>
              <a:t>ATP-bacteria test;</a:t>
            </a:r>
          </a:p>
          <a:p>
            <a:pPr lvl="1"/>
            <a:r>
              <a:rPr lang="en-US" dirty="0">
                <a:latin typeface="+mn-lt"/>
              </a:rPr>
              <a:t>Gel electrophoresis;</a:t>
            </a:r>
          </a:p>
          <a:p>
            <a:pPr lvl="1"/>
            <a:r>
              <a:rPr lang="en-US" dirty="0">
                <a:latin typeface="+mn-lt"/>
              </a:rPr>
              <a:t>Thin </a:t>
            </a:r>
            <a:r>
              <a:rPr lang="en-US">
                <a:latin typeface="+mn-lt"/>
              </a:rPr>
              <a:t>layer chromatography.</a:t>
            </a:r>
            <a:endParaRPr lang="en-US" dirty="0">
              <a:latin typeface="+mn-lt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40871431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3F1BE6-3538-4088-82DD-DC4ADE046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HK" dirty="0"/>
          </a:p>
          <a:p>
            <a:endParaRPr lang="en-HK" dirty="0"/>
          </a:p>
          <a:p>
            <a:r>
              <a:rPr lang="en-HK"/>
              <a:t>Thank you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70B1AD-C994-4666-8396-314F54CC11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125794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ATP-Bacteria Test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116576" y="1344305"/>
            <a:ext cx="3713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tools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0304" y="1971088"/>
            <a:ext cx="913846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UVC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is used for disinfection by destroying some biological materials </a:t>
            </a:r>
          </a:p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   such as </a:t>
            </a:r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DNA, RNA and proteins</a:t>
            </a:r>
            <a:r>
              <a:rPr lang="en-US" altLang="zh-TW" sz="24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To make them unable to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harm, reproduce or replicate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圖片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268" y="3743556"/>
            <a:ext cx="4286549" cy="2760278"/>
          </a:xfrm>
          <a:prstGeom prst="rect">
            <a:avLst/>
          </a:prstGeom>
        </p:spPr>
      </p:pic>
      <p:pic>
        <p:nvPicPr>
          <p:cNvPr id="25" name="圖片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049" y="3522172"/>
            <a:ext cx="2517440" cy="2822215"/>
          </a:xfrm>
          <a:prstGeom prst="rect">
            <a:avLst/>
          </a:prstGeom>
        </p:spPr>
      </p:pic>
      <p:sp>
        <p:nvSpPr>
          <p:cNvPr id="26" name="Rounded Rectangle 25"/>
          <p:cNvSpPr/>
          <p:nvPr/>
        </p:nvSpPr>
        <p:spPr>
          <a:xfrm>
            <a:off x="5113540" y="5701908"/>
            <a:ext cx="1753421" cy="43049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5090326" y="4854610"/>
            <a:ext cx="1637022" cy="43049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4920466" y="3444146"/>
            <a:ext cx="2181486" cy="69366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TextBox 10"/>
          <p:cNvSpPr txBox="1"/>
          <p:nvPr/>
        </p:nvSpPr>
        <p:spPr>
          <a:xfrm>
            <a:off x="2035851" y="3343446"/>
            <a:ext cx="1058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Bacteria</a:t>
            </a:r>
          </a:p>
        </p:txBody>
      </p:sp>
      <p:sp>
        <p:nvSpPr>
          <p:cNvPr id="51" name="TextBox 11"/>
          <p:cNvSpPr txBox="1"/>
          <p:nvPr/>
        </p:nvSpPr>
        <p:spPr>
          <a:xfrm>
            <a:off x="8653746" y="3312754"/>
            <a:ext cx="96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Viruses</a:t>
            </a:r>
          </a:p>
        </p:txBody>
      </p:sp>
      <p:sp>
        <p:nvSpPr>
          <p:cNvPr id="52" name="TextBox 14"/>
          <p:cNvSpPr txBox="1"/>
          <p:nvPr/>
        </p:nvSpPr>
        <p:spPr>
          <a:xfrm>
            <a:off x="5076526" y="3447858"/>
            <a:ext cx="18746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Surface protein 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or antigen</a:t>
            </a:r>
            <a:endParaRPr lang="en-HK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TextBox 15"/>
          <p:cNvSpPr txBox="1"/>
          <p:nvPr/>
        </p:nvSpPr>
        <p:spPr>
          <a:xfrm>
            <a:off x="5100763" y="4838683"/>
            <a:ext cx="1616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Membrane</a:t>
            </a:r>
            <a:endParaRPr lang="en-HK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TextBox 16"/>
          <p:cNvSpPr txBox="1"/>
          <p:nvPr/>
        </p:nvSpPr>
        <p:spPr>
          <a:xfrm>
            <a:off x="5100763" y="5689361"/>
            <a:ext cx="17642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DNA or RNA</a:t>
            </a:r>
            <a:endParaRPr lang="en-HK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5" name="Straight Arrow Connector 54"/>
          <p:cNvCxnSpPr>
            <a:stCxn id="54" idx="1"/>
          </p:cNvCxnSpPr>
          <p:nvPr/>
        </p:nvCxnSpPr>
        <p:spPr>
          <a:xfrm flipH="1" flipV="1">
            <a:off x="2714625" y="4604379"/>
            <a:ext cx="2386138" cy="131581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54" idx="3"/>
          </p:cNvCxnSpPr>
          <p:nvPr/>
        </p:nvCxnSpPr>
        <p:spPr>
          <a:xfrm flipV="1">
            <a:off x="6865029" y="5331515"/>
            <a:ext cx="2075723" cy="588679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27" idx="1"/>
          </p:cNvCxnSpPr>
          <p:nvPr/>
        </p:nvCxnSpPr>
        <p:spPr>
          <a:xfrm flipH="1" flipV="1">
            <a:off x="2933700" y="4432929"/>
            <a:ext cx="2156626" cy="63693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27" idx="3"/>
          </p:cNvCxnSpPr>
          <p:nvPr/>
        </p:nvCxnSpPr>
        <p:spPr>
          <a:xfrm flipV="1">
            <a:off x="6727348" y="5069515"/>
            <a:ext cx="1530827" cy="34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49" idx="1"/>
          </p:cNvCxnSpPr>
          <p:nvPr/>
        </p:nvCxnSpPr>
        <p:spPr>
          <a:xfrm flipH="1">
            <a:off x="3094218" y="3790979"/>
            <a:ext cx="1826248" cy="41111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49" idx="3"/>
          </p:cNvCxnSpPr>
          <p:nvPr/>
        </p:nvCxnSpPr>
        <p:spPr>
          <a:xfrm>
            <a:off x="7101952" y="3790979"/>
            <a:ext cx="1156223" cy="66623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25973" y="3840741"/>
            <a:ext cx="14472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Source: </a:t>
            </a:r>
            <a:r>
              <a:rPr lang="en-US" sz="1050" dirty="0">
                <a:hlinkClick r:id="rId4"/>
              </a:rPr>
              <a:t>Wikipedia – Bacteria</a:t>
            </a:r>
            <a:r>
              <a:rPr lang="en-US" sz="1050" dirty="0"/>
              <a:t> by </a:t>
            </a:r>
            <a:r>
              <a:rPr lang="en-US" sz="1050" dirty="0">
                <a:hlinkClick r:id="rId5"/>
              </a:rPr>
              <a:t>Ali </a:t>
            </a:r>
            <a:r>
              <a:rPr lang="en-US" sz="1050" dirty="0" err="1">
                <a:hlinkClick r:id="rId5"/>
              </a:rPr>
              <a:t>Zifan</a:t>
            </a:r>
            <a:r>
              <a:rPr lang="en-US" sz="1050" dirty="0">
                <a:hlinkClick r:id="rId5"/>
              </a:rPr>
              <a:t> </a:t>
            </a:r>
            <a:r>
              <a:rPr lang="en-US" sz="1050" dirty="0"/>
              <a:t>licensed under </a:t>
            </a:r>
            <a:r>
              <a:rPr lang="en-US" sz="1050" u="sng" dirty="0">
                <a:solidFill>
                  <a:srgbClr val="3366CC"/>
                </a:solidFill>
                <a:latin typeface="Arial" panose="020B0604020202020204" pitchFamily="34" charset="0"/>
                <a:hlinkClick r:id="rId6"/>
              </a:rPr>
              <a:t>CC BY-SA 4.0</a:t>
            </a:r>
            <a:endParaRPr lang="en-US" sz="1050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012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ATP-Bacteria Test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4900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box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063620"/>
            <a:ext cx="81258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However, there are safety issues that need to pay attention!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7334" y="2663785"/>
            <a:ext cx="86859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  Avoid direct exposure to UV especially UVB and UVC. 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Our skin and eyes are sensitive to UV, which may cause adverse effects on us.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7334" y="3679448"/>
            <a:ext cx="52908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 UVC can degrade some materials like plastic. 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7334" y="4530685"/>
            <a:ext cx="85471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 Strong UVC can generate ozone, which is an irritant to our respiratory tract. 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139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856210" y="4249675"/>
            <a:ext cx="9509761" cy="2319251"/>
          </a:xfrm>
          <a:prstGeom prst="roundRect">
            <a:avLst/>
          </a:prstGeom>
          <a:solidFill>
            <a:srgbClr val="EBFD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ATP-Bacteria Test</a:t>
            </a:r>
            <a:endParaRPr lang="en-HK" dirty="0"/>
          </a:p>
        </p:txBody>
      </p:sp>
      <p:sp>
        <p:nvSpPr>
          <p:cNvPr id="5" name="TextBox 4"/>
          <p:cNvSpPr txBox="1"/>
          <p:nvPr/>
        </p:nvSpPr>
        <p:spPr>
          <a:xfrm>
            <a:off x="6183640" y="1563954"/>
            <a:ext cx="3482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Adenosine triphosphate (ATP)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the universal energy molecule.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377209" y="3688414"/>
            <a:ext cx="1534509" cy="52551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8386" y="3784884"/>
            <a:ext cx="1493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Bacterial cells</a:t>
            </a:r>
            <a:endParaRPr lang="en-HK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959017" y="3688414"/>
            <a:ext cx="1534462" cy="52551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87338" y="3784884"/>
            <a:ext cx="1152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Yeast cells</a:t>
            </a:r>
            <a:endParaRPr lang="en-HK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528098" y="3688414"/>
            <a:ext cx="1494330" cy="52551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69098" y="3784884"/>
            <a:ext cx="1157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Mold cells</a:t>
            </a:r>
            <a:endParaRPr lang="en-HK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097178" y="3688414"/>
            <a:ext cx="1569079" cy="52551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46572" y="3784884"/>
            <a:ext cx="770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Plants</a:t>
            </a:r>
            <a:endParaRPr lang="en-HK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741007" y="3688414"/>
            <a:ext cx="1607743" cy="52551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78665" y="3784884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Animals</a:t>
            </a:r>
            <a:endParaRPr lang="en-HK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2" name="Picture 2" descr="Adenosine triphosphate - Wikiped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199" y="1458343"/>
            <a:ext cx="3130125" cy="154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805623" y="1773739"/>
            <a:ext cx="822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ATP</a:t>
            </a:r>
            <a:endParaRPr lang="en-HK" sz="3200" b="1" u="sng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2112579" y="2932386"/>
            <a:ext cx="1755228" cy="64113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122" idx="2"/>
          </p:cNvCxnSpPr>
          <p:nvPr/>
        </p:nvCxnSpPr>
        <p:spPr>
          <a:xfrm flipH="1">
            <a:off x="3720662" y="3072690"/>
            <a:ext cx="711271" cy="53763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969548" y="3150782"/>
            <a:ext cx="0" cy="459539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475890" y="3072690"/>
            <a:ext cx="882869" cy="500827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839676" y="2861323"/>
            <a:ext cx="2442476" cy="748998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082325" y="4484974"/>
            <a:ext cx="8484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environment, ATP should not be observed if there are no any living cells.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Down Arrow 28"/>
          <p:cNvSpPr/>
          <p:nvPr/>
        </p:nvSpPr>
        <p:spPr>
          <a:xfrm>
            <a:off x="5059254" y="4985801"/>
            <a:ext cx="750747" cy="6411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65717" y="5734507"/>
            <a:ext cx="2827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presence of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ATP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HK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Right Arrow 31"/>
          <p:cNvSpPr/>
          <p:nvPr/>
        </p:nvSpPr>
        <p:spPr>
          <a:xfrm>
            <a:off x="4449431" y="5744227"/>
            <a:ext cx="1804018" cy="451945"/>
          </a:xfrm>
          <a:prstGeom prst="rightArrow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indicates</a:t>
            </a:r>
            <a:endParaRPr lang="en-HK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58759" y="5561242"/>
            <a:ext cx="30848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presence of living cells 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(including bacterial cells) 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503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28" grpId="0"/>
      <p:bldP spid="29" grpId="0" animBg="1"/>
      <p:bldP spid="31" grpId="0"/>
      <p:bldP spid="32" grpId="0" animBg="1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5517" y="1356982"/>
            <a:ext cx="10373712" cy="1771787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ATP-Bacteria Test</a:t>
            </a:r>
            <a:endParaRPr lang="en-HK" dirty="0"/>
          </a:p>
        </p:txBody>
      </p:sp>
      <p:pic>
        <p:nvPicPr>
          <p:cNvPr id="1026" name="Picture 2" descr="A Quick and Helpful Introduction to the ATP Bioluminescence Assay | GoldB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417144"/>
            <a:ext cx="8593083" cy="1676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denosine monophosphate - Wikiped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236" y="4280741"/>
            <a:ext cx="2078566" cy="148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29232" y="3876151"/>
            <a:ext cx="2819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Adenosine monophosphate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3516" y="4519158"/>
            <a:ext cx="1609163" cy="9945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395633" y="3876151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PPi</a:t>
            </a:r>
          </a:p>
        </p:txBody>
      </p:sp>
      <p:pic>
        <p:nvPicPr>
          <p:cNvPr id="11" name="Picture 2" descr="Adenosine triphosphate - Wikipedi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817" y="4519158"/>
            <a:ext cx="2435226" cy="120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426456" y="4674719"/>
            <a:ext cx="822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ATP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4716635" y="5077967"/>
            <a:ext cx="1716008" cy="152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465835" y="1641774"/>
            <a:ext cx="1012748" cy="959991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78259" y="2631846"/>
            <a:ext cx="3341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 the light intensity</a:t>
            </a:r>
          </a:p>
        </p:txBody>
      </p:sp>
    </p:spTree>
    <p:extLst>
      <p:ext uri="{BB962C8B-B14F-4D97-AF65-F5344CB8AC3E}">
        <p14:creationId xmlns:p14="http://schemas.microsoft.com/office/powerpoint/2010/main" val="428873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2" grpId="0"/>
      <p:bldP spid="8" grpId="0" animBg="1"/>
      <p:bldP spid="9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ATP-Bacteria Test</a:t>
            </a:r>
            <a:endParaRPr lang="en-HK" dirty="0"/>
          </a:p>
        </p:txBody>
      </p:sp>
      <p:sp>
        <p:nvSpPr>
          <p:cNvPr id="4" name="TextBox 3"/>
          <p:cNvSpPr txBox="1"/>
          <p:nvPr/>
        </p:nvSpPr>
        <p:spPr>
          <a:xfrm>
            <a:off x="4893003" y="1270000"/>
            <a:ext cx="1390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ATP test</a:t>
            </a:r>
            <a:endParaRPr lang="en-HK" sz="28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530" name="Picture 2" descr="17d7015537cc47fb92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346546" y="2653310"/>
            <a:ext cx="3191211" cy="2393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 descr="17d70152a63140aa725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4119" y="2653310"/>
            <a:ext cx="3191211" cy="2393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WATCH: Tracy Moore swabs her phone for germs - Cityl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529" y="2647083"/>
            <a:ext cx="3608793" cy="2405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71717" y="2279070"/>
            <a:ext cx="2893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Swabbing  (5 x 5 cm</a:t>
            </a:r>
            <a:r>
              <a:rPr lang="en-US" sz="2400" b="1" baseline="30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HK" sz="24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3357986" y="3527284"/>
            <a:ext cx="1081586" cy="6454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7911426" y="3527283"/>
            <a:ext cx="1081586" cy="6454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63512" y="5240647"/>
            <a:ext cx="28922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Less than 10 RLU = </a:t>
            </a: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Clean</a:t>
            </a:r>
          </a:p>
          <a:p>
            <a:pPr algn="ctr"/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 – 29 RLU =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warning</a:t>
            </a:r>
          </a:p>
          <a:p>
            <a:pPr algn="ctr"/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Above 30 RLU =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Dirty</a:t>
            </a:r>
            <a:endParaRPr lang="en-HK" sz="20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51022" y="1878960"/>
            <a:ext cx="20179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UltraSnap Ensure</a:t>
            </a:r>
            <a:endParaRPr lang="en-HK" sz="2000" b="1" u="sng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85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ATP-Bacteria Test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2837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Myriad Pro" panose="020B0503030403020204" charset="0"/>
              </a:rPr>
              <a:t>UV disinfection box</a:t>
            </a:r>
            <a:endParaRPr lang="en-HK" sz="3200" b="1" u="sng" dirty="0">
              <a:solidFill>
                <a:srgbClr val="7030A0"/>
              </a:solidFill>
              <a:latin typeface="Myriad Pro" panose="020B050303040302020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063620"/>
            <a:ext cx="13883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Procedure</a:t>
            </a:r>
          </a:p>
        </p:txBody>
      </p:sp>
      <p:sp>
        <p:nvSpPr>
          <p:cNvPr id="6" name="Rectangle 5"/>
          <p:cNvSpPr/>
          <p:nvPr/>
        </p:nvSpPr>
        <p:spPr>
          <a:xfrm>
            <a:off x="677334" y="2583742"/>
            <a:ext cx="6870622" cy="2840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altLang="zh-TW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Sampling procedure:</a:t>
            </a:r>
            <a:endParaRPr lang="en-GB" sz="22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Take one ATP sampling swab. 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Swab the target object for sampling (Target area should be first determined and calculated for some large objects).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Swab the target object in two directions, the parallel one first and then the horizontal one.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Place the swab back in the swab tube.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10" name="Picture 2" descr="WATCH: Tracy Moore swabs her phone for germs - Cityl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598" y="3806630"/>
            <a:ext cx="3608793" cy="2405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196960" y="3344965"/>
            <a:ext cx="3431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Swabbing  (e.g. 3 x 3 cm</a:t>
            </a:r>
            <a:r>
              <a:rPr lang="en-US" sz="2400" b="1" baseline="30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HK" sz="24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381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heme1">
  <a:themeElements>
    <a:clrScheme name="自訂 57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463F90"/>
      </a:accent4>
      <a:accent5>
        <a:srgbClr val="45A5ED"/>
      </a:accent5>
      <a:accent6>
        <a:srgbClr val="5982DB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4D7D64C8-E0E8-45E2-949C-073509517A01}" vid="{C2F4A490-9E37-4C47-BA59-05C24270B5A9}"/>
    </a:ext>
  </a:extLst>
</a:theme>
</file>

<file path=ppt/theme/theme2.xml><?xml version="1.0" encoding="utf-8"?>
<a:theme xmlns:a="http://schemas.openxmlformats.org/drawingml/2006/main" name="Office 佈景主題">
  <a:themeElements>
    <a:clrScheme name="自訂 58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463F90"/>
      </a:accent4>
      <a:accent5>
        <a:srgbClr val="45A5ED"/>
      </a:accent5>
      <a:accent6>
        <a:srgbClr val="5982DB"/>
      </a:accent6>
      <a:hlink>
        <a:srgbClr val="B969B8"/>
      </a:hlink>
      <a:folHlink>
        <a:srgbClr val="B969B8"/>
      </a:folHlink>
    </a:clrScheme>
    <a:fontScheme name="自訂 1">
      <a:majorFont>
        <a:latin typeface="Myriad Pro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54170</TotalTime>
  <Words>1351</Words>
  <Application>Microsoft Office PowerPoint</Application>
  <PresentationFormat>Widescreen</PresentationFormat>
  <Paragraphs>267</Paragraphs>
  <Slides>32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5" baseType="lpstr">
      <vt:lpstr>Frutiger Lt std</vt:lpstr>
      <vt:lpstr>Helvetica LT Std</vt:lpstr>
      <vt:lpstr>Myriad Pro</vt:lpstr>
      <vt:lpstr>Arial</vt:lpstr>
      <vt:lpstr>Calibri</vt:lpstr>
      <vt:lpstr>Calibri Light</vt:lpstr>
      <vt:lpstr>Cambria</vt:lpstr>
      <vt:lpstr>Century Gothic</vt:lpstr>
      <vt:lpstr>Georgia</vt:lpstr>
      <vt:lpstr>Tahoma</vt:lpstr>
      <vt:lpstr>Theme1</vt:lpstr>
      <vt:lpstr>Office 佈景主題</vt:lpstr>
      <vt:lpstr>PerkinElmer.ChemDrawJS.OleClipboard.DataObject.OleDataObject</vt:lpstr>
      <vt:lpstr>UV, you and We</vt:lpstr>
      <vt:lpstr>Learning Objectives</vt:lpstr>
      <vt:lpstr>ATP-Bacteria Test</vt:lpstr>
      <vt:lpstr>ATP-Bacteria Test</vt:lpstr>
      <vt:lpstr>ATP-Bacteria Test</vt:lpstr>
      <vt:lpstr>ATP-Bacteria Test</vt:lpstr>
      <vt:lpstr>ATP-Bacteria Test</vt:lpstr>
      <vt:lpstr>ATP-Bacteria Test</vt:lpstr>
      <vt:lpstr>ATP-Bacteria Test</vt:lpstr>
      <vt:lpstr>ATP-Bacteria Test</vt:lpstr>
      <vt:lpstr>ATP-Bacteria Test</vt:lpstr>
      <vt:lpstr>ATP-Bacteria Test</vt:lpstr>
      <vt:lpstr>ATP-Bacteria Test</vt:lpstr>
      <vt:lpstr>Fluorescence</vt:lpstr>
      <vt:lpstr>Fluorescence</vt:lpstr>
      <vt:lpstr>Gel Electrophoresis</vt:lpstr>
      <vt:lpstr>Gel Electrophoresis</vt:lpstr>
      <vt:lpstr>Gel Electrophoresis</vt:lpstr>
      <vt:lpstr>Gel Electrophoresis</vt:lpstr>
      <vt:lpstr>Thin Layer Chromatography</vt:lpstr>
      <vt:lpstr>Thin Layer Chromatography</vt:lpstr>
      <vt:lpstr>Thin Layer Chromatography</vt:lpstr>
      <vt:lpstr>Thin Layer Chromatography</vt:lpstr>
      <vt:lpstr>Thin Layer Chromatography</vt:lpstr>
      <vt:lpstr>Thin Layer Chromatography</vt:lpstr>
      <vt:lpstr>Thin Layer Chromatography</vt:lpstr>
      <vt:lpstr>Thin Layer Chromatography</vt:lpstr>
      <vt:lpstr>Thin Layer Chromatography</vt:lpstr>
      <vt:lpstr>Thin Layer Chromatography</vt:lpstr>
      <vt:lpstr>Thin Layer Chromatography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Louise LUK Nga Ying</dc:creator>
  <cp:lastModifiedBy>kiwkwok</cp:lastModifiedBy>
  <cp:revision>318</cp:revision>
  <dcterms:created xsi:type="dcterms:W3CDTF">2021-10-11T09:26:07Z</dcterms:created>
  <dcterms:modified xsi:type="dcterms:W3CDTF">2024-03-25T10:48:21Z</dcterms:modified>
</cp:coreProperties>
</file>