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1" r:id="rId2"/>
  </p:sldMasterIdLst>
  <p:notesMasterIdLst>
    <p:notesMasterId r:id="rId36"/>
  </p:notesMasterIdLst>
  <p:sldIdLst>
    <p:sldId id="346" r:id="rId3"/>
    <p:sldId id="257" r:id="rId4"/>
    <p:sldId id="304" r:id="rId5"/>
    <p:sldId id="305" r:id="rId6"/>
    <p:sldId id="264" r:id="rId7"/>
    <p:sldId id="318" r:id="rId8"/>
    <p:sldId id="319" r:id="rId9"/>
    <p:sldId id="320" r:id="rId10"/>
    <p:sldId id="321" r:id="rId11"/>
    <p:sldId id="322" r:id="rId12"/>
    <p:sldId id="325" r:id="rId13"/>
    <p:sldId id="323" r:id="rId14"/>
    <p:sldId id="324" r:id="rId15"/>
    <p:sldId id="326" r:id="rId16"/>
    <p:sldId id="327" r:id="rId17"/>
    <p:sldId id="328" r:id="rId18"/>
    <p:sldId id="329" r:id="rId19"/>
    <p:sldId id="330" r:id="rId20"/>
    <p:sldId id="332" r:id="rId21"/>
    <p:sldId id="333" r:id="rId22"/>
    <p:sldId id="334" r:id="rId23"/>
    <p:sldId id="335" r:id="rId24"/>
    <p:sldId id="336" r:id="rId25"/>
    <p:sldId id="337" r:id="rId26"/>
    <p:sldId id="345" r:id="rId27"/>
    <p:sldId id="339" r:id="rId28"/>
    <p:sldId id="338" r:id="rId29"/>
    <p:sldId id="340" r:id="rId30"/>
    <p:sldId id="341" r:id="rId31"/>
    <p:sldId id="342" r:id="rId32"/>
    <p:sldId id="344" r:id="rId33"/>
    <p:sldId id="343" r:id="rId34"/>
    <p:sldId id="347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C4714"/>
    <a:srgbClr val="D8C4FC"/>
    <a:srgbClr val="FCAAC3"/>
    <a:srgbClr val="FAE7FF"/>
    <a:srgbClr val="FF0066"/>
    <a:srgbClr val="C0BBFD"/>
    <a:srgbClr val="A8A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image" Target="../media/image18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3D3D49-6D9D-497C-BA49-3956DE673B28}" type="doc">
      <dgm:prSet loTypeId="urn:microsoft.com/office/officeart/2005/8/layout/matrix3" loCatId="matrix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46F576F-5ECA-400B-8CCA-BF05639EFB41}">
      <dgm:prSet/>
      <dgm:spPr/>
      <dgm:t>
        <a:bodyPr/>
        <a:lstStyle/>
        <a:p>
          <a:pPr rtl="0"/>
          <a:r>
            <a:rPr lang="en-HK" dirty="0"/>
            <a:t>Wavelength</a:t>
          </a:r>
          <a:endParaRPr lang="en-US" dirty="0"/>
        </a:p>
      </dgm:t>
    </dgm:pt>
    <dgm:pt modelId="{4B47511F-291E-48CB-B75D-5D0DD02DA638}" type="parTrans" cxnId="{4755C607-DE8A-42FE-A484-BCCCFC2C9C2E}">
      <dgm:prSet/>
      <dgm:spPr/>
      <dgm:t>
        <a:bodyPr/>
        <a:lstStyle/>
        <a:p>
          <a:endParaRPr lang="en-US"/>
        </a:p>
      </dgm:t>
    </dgm:pt>
    <dgm:pt modelId="{63AC3114-1228-440E-BF80-A10860FBE9FB}" type="sibTrans" cxnId="{4755C607-DE8A-42FE-A484-BCCCFC2C9C2E}">
      <dgm:prSet/>
      <dgm:spPr/>
      <dgm:t>
        <a:bodyPr/>
        <a:lstStyle/>
        <a:p>
          <a:endParaRPr lang="en-US"/>
        </a:p>
      </dgm:t>
    </dgm:pt>
    <dgm:pt modelId="{05BDEF91-C707-4A0B-80AF-A517BDDB3DA1}">
      <dgm:prSet/>
      <dgm:spPr/>
      <dgm:t>
        <a:bodyPr/>
        <a:lstStyle/>
        <a:p>
          <a:pPr rtl="0"/>
          <a:r>
            <a:rPr lang="en-HK" dirty="0"/>
            <a:t>Frequency</a:t>
          </a:r>
          <a:endParaRPr lang="en-US" dirty="0"/>
        </a:p>
      </dgm:t>
    </dgm:pt>
    <dgm:pt modelId="{8A5BE0C7-E1FE-4F35-8123-FC440618BBCC}" type="parTrans" cxnId="{FB614EF5-3D11-4E6C-B3F4-FC81FD6F922D}">
      <dgm:prSet/>
      <dgm:spPr/>
      <dgm:t>
        <a:bodyPr/>
        <a:lstStyle/>
        <a:p>
          <a:endParaRPr lang="en-US"/>
        </a:p>
      </dgm:t>
    </dgm:pt>
    <dgm:pt modelId="{4D497D34-E53B-4245-84FE-DE3137043D57}" type="sibTrans" cxnId="{FB614EF5-3D11-4E6C-B3F4-FC81FD6F922D}">
      <dgm:prSet/>
      <dgm:spPr/>
      <dgm:t>
        <a:bodyPr/>
        <a:lstStyle/>
        <a:p>
          <a:endParaRPr lang="en-US"/>
        </a:p>
      </dgm:t>
    </dgm:pt>
    <dgm:pt modelId="{6E516EE0-CCB7-4B5E-8897-65C7D5B0884F}">
      <dgm:prSet/>
      <dgm:spPr/>
      <dgm:t>
        <a:bodyPr/>
        <a:lstStyle/>
        <a:p>
          <a:pPr rtl="0"/>
          <a:r>
            <a:rPr lang="en-HK" dirty="0"/>
            <a:t>Type</a:t>
          </a:r>
          <a:endParaRPr lang="en-US" dirty="0"/>
        </a:p>
      </dgm:t>
    </dgm:pt>
    <dgm:pt modelId="{B3DB9AAA-2A7B-446C-AED0-2645E494D4C4}" type="parTrans" cxnId="{7EC9D091-7281-41AB-B317-D80958E3BFBB}">
      <dgm:prSet/>
      <dgm:spPr/>
      <dgm:t>
        <a:bodyPr/>
        <a:lstStyle/>
        <a:p>
          <a:endParaRPr lang="en-US"/>
        </a:p>
      </dgm:t>
    </dgm:pt>
    <dgm:pt modelId="{0B609691-F17F-4ACF-9E78-AE0B9E43B65A}" type="sibTrans" cxnId="{7EC9D091-7281-41AB-B317-D80958E3BFBB}">
      <dgm:prSet/>
      <dgm:spPr/>
      <dgm:t>
        <a:bodyPr/>
        <a:lstStyle/>
        <a:p>
          <a:endParaRPr lang="en-US"/>
        </a:p>
      </dgm:t>
    </dgm:pt>
    <dgm:pt modelId="{AB9A550C-AF54-4DCA-A99C-16370D3E739E}">
      <dgm:prSet/>
      <dgm:spPr/>
      <dgm:t>
        <a:bodyPr/>
        <a:lstStyle/>
        <a:p>
          <a:pPr rtl="0"/>
          <a:r>
            <a:rPr lang="en-HK" dirty="0"/>
            <a:t>Application</a:t>
          </a:r>
          <a:endParaRPr lang="en-US" dirty="0"/>
        </a:p>
      </dgm:t>
    </dgm:pt>
    <dgm:pt modelId="{59136CAC-9A9D-445F-9E9D-193EEED79B73}" type="parTrans" cxnId="{7237D37B-A9DC-4CB8-8440-DEE5C0FDB202}">
      <dgm:prSet/>
      <dgm:spPr/>
      <dgm:t>
        <a:bodyPr/>
        <a:lstStyle/>
        <a:p>
          <a:endParaRPr lang="en-US"/>
        </a:p>
      </dgm:t>
    </dgm:pt>
    <dgm:pt modelId="{B41313E2-C504-40BF-B34E-7B8EBA1C0328}" type="sibTrans" cxnId="{7237D37B-A9DC-4CB8-8440-DEE5C0FDB202}">
      <dgm:prSet/>
      <dgm:spPr/>
      <dgm:t>
        <a:bodyPr/>
        <a:lstStyle/>
        <a:p>
          <a:endParaRPr lang="en-US"/>
        </a:p>
      </dgm:t>
    </dgm:pt>
    <dgm:pt modelId="{E783CDD7-CA36-4D35-A97A-9D45DF6E1ACA}" type="pres">
      <dgm:prSet presAssocID="{D43D3D49-6D9D-497C-BA49-3956DE673B28}" presName="matrix" presStyleCnt="0">
        <dgm:presLayoutVars>
          <dgm:chMax val="1"/>
          <dgm:dir/>
          <dgm:resizeHandles val="exact"/>
        </dgm:presLayoutVars>
      </dgm:prSet>
      <dgm:spPr/>
    </dgm:pt>
    <dgm:pt modelId="{15C0EAAF-4512-4A0D-8055-582F038ABB86}" type="pres">
      <dgm:prSet presAssocID="{D43D3D49-6D9D-497C-BA49-3956DE673B28}" presName="diamond" presStyleLbl="bgShp" presStyleIdx="0" presStyleCnt="1"/>
      <dgm:spPr/>
    </dgm:pt>
    <dgm:pt modelId="{D56D75F5-10F9-4DD8-AA42-770100F7EDFF}" type="pres">
      <dgm:prSet presAssocID="{D43D3D49-6D9D-497C-BA49-3956DE673B28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9CD0F72-4659-4791-B10D-149572C64F33}" type="pres">
      <dgm:prSet presAssocID="{D43D3D49-6D9D-497C-BA49-3956DE673B28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1AEDE37-522E-4C14-8C61-04A5582B4CE9}" type="pres">
      <dgm:prSet presAssocID="{D43D3D49-6D9D-497C-BA49-3956DE673B2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856926F-E7A2-4068-80C2-A05CC1805DB3}" type="pres">
      <dgm:prSet presAssocID="{D43D3D49-6D9D-497C-BA49-3956DE673B2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755C607-DE8A-42FE-A484-BCCCFC2C9C2E}" srcId="{D43D3D49-6D9D-497C-BA49-3956DE673B28}" destId="{D46F576F-5ECA-400B-8CCA-BF05639EFB41}" srcOrd="0" destOrd="0" parTransId="{4B47511F-291E-48CB-B75D-5D0DD02DA638}" sibTransId="{63AC3114-1228-440E-BF80-A10860FBE9FB}"/>
    <dgm:cxn modelId="{75384E1E-81C2-45BB-89B0-624802467B03}" type="presOf" srcId="{D46F576F-5ECA-400B-8CCA-BF05639EFB41}" destId="{D56D75F5-10F9-4DD8-AA42-770100F7EDFF}" srcOrd="0" destOrd="0" presId="urn:microsoft.com/office/officeart/2005/8/layout/matrix3"/>
    <dgm:cxn modelId="{9BD1F61F-C14C-4778-A557-A5CCEF6C1D4B}" type="presOf" srcId="{05BDEF91-C707-4A0B-80AF-A517BDDB3DA1}" destId="{C9CD0F72-4659-4791-B10D-149572C64F33}" srcOrd="0" destOrd="0" presId="urn:microsoft.com/office/officeart/2005/8/layout/matrix3"/>
    <dgm:cxn modelId="{7237D37B-A9DC-4CB8-8440-DEE5C0FDB202}" srcId="{D43D3D49-6D9D-497C-BA49-3956DE673B28}" destId="{AB9A550C-AF54-4DCA-A99C-16370D3E739E}" srcOrd="3" destOrd="0" parTransId="{59136CAC-9A9D-445F-9E9D-193EEED79B73}" sibTransId="{B41313E2-C504-40BF-B34E-7B8EBA1C0328}"/>
    <dgm:cxn modelId="{DEF3C386-4F58-4BCD-BCBD-53423243DC60}" type="presOf" srcId="{6E516EE0-CCB7-4B5E-8897-65C7D5B0884F}" destId="{01AEDE37-522E-4C14-8C61-04A5582B4CE9}" srcOrd="0" destOrd="0" presId="urn:microsoft.com/office/officeart/2005/8/layout/matrix3"/>
    <dgm:cxn modelId="{7EC9D091-7281-41AB-B317-D80958E3BFBB}" srcId="{D43D3D49-6D9D-497C-BA49-3956DE673B28}" destId="{6E516EE0-CCB7-4B5E-8897-65C7D5B0884F}" srcOrd="2" destOrd="0" parTransId="{B3DB9AAA-2A7B-446C-AED0-2645E494D4C4}" sibTransId="{0B609691-F17F-4ACF-9E78-AE0B9E43B65A}"/>
    <dgm:cxn modelId="{DB91E7DD-DD8D-4A2B-80CB-AE828872609F}" type="presOf" srcId="{AB9A550C-AF54-4DCA-A99C-16370D3E739E}" destId="{6856926F-E7A2-4068-80C2-A05CC1805DB3}" srcOrd="0" destOrd="0" presId="urn:microsoft.com/office/officeart/2005/8/layout/matrix3"/>
    <dgm:cxn modelId="{D481F5E9-CBAB-4935-A505-C20DD6BF446D}" type="presOf" srcId="{D43D3D49-6D9D-497C-BA49-3956DE673B28}" destId="{E783CDD7-CA36-4D35-A97A-9D45DF6E1ACA}" srcOrd="0" destOrd="0" presId="urn:microsoft.com/office/officeart/2005/8/layout/matrix3"/>
    <dgm:cxn modelId="{FB614EF5-3D11-4E6C-B3F4-FC81FD6F922D}" srcId="{D43D3D49-6D9D-497C-BA49-3956DE673B28}" destId="{05BDEF91-C707-4A0B-80AF-A517BDDB3DA1}" srcOrd="1" destOrd="0" parTransId="{8A5BE0C7-E1FE-4F35-8123-FC440618BBCC}" sibTransId="{4D497D34-E53B-4245-84FE-DE3137043D57}"/>
    <dgm:cxn modelId="{73D5123C-CE79-4163-B319-87A22D5C2443}" type="presParOf" srcId="{E783CDD7-CA36-4D35-A97A-9D45DF6E1ACA}" destId="{15C0EAAF-4512-4A0D-8055-582F038ABB86}" srcOrd="0" destOrd="0" presId="urn:microsoft.com/office/officeart/2005/8/layout/matrix3"/>
    <dgm:cxn modelId="{DBA25E5E-1E80-4406-9EBF-0BA52FF30B6C}" type="presParOf" srcId="{E783CDD7-CA36-4D35-A97A-9D45DF6E1ACA}" destId="{D56D75F5-10F9-4DD8-AA42-770100F7EDFF}" srcOrd="1" destOrd="0" presId="urn:microsoft.com/office/officeart/2005/8/layout/matrix3"/>
    <dgm:cxn modelId="{1170DE46-24DE-460F-B7F5-691C342970EC}" type="presParOf" srcId="{E783CDD7-CA36-4D35-A97A-9D45DF6E1ACA}" destId="{C9CD0F72-4659-4791-B10D-149572C64F33}" srcOrd="2" destOrd="0" presId="urn:microsoft.com/office/officeart/2005/8/layout/matrix3"/>
    <dgm:cxn modelId="{A1595540-7759-48D3-B7FE-0404FBA47635}" type="presParOf" srcId="{E783CDD7-CA36-4D35-A97A-9D45DF6E1ACA}" destId="{01AEDE37-522E-4C14-8C61-04A5582B4CE9}" srcOrd="3" destOrd="0" presId="urn:microsoft.com/office/officeart/2005/8/layout/matrix3"/>
    <dgm:cxn modelId="{248FADA6-D7A0-416C-AEC0-25A97CED5CFA}" type="presParOf" srcId="{E783CDD7-CA36-4D35-A97A-9D45DF6E1ACA}" destId="{6856926F-E7A2-4068-80C2-A05CC1805DB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3D3D49-6D9D-497C-BA49-3956DE673B28}" type="doc">
      <dgm:prSet loTypeId="urn:microsoft.com/office/officeart/2005/8/layout/matrix3" loCatId="matrix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46F576F-5ECA-400B-8CCA-BF05639EFB41}">
      <dgm:prSet/>
      <dgm:spPr/>
      <dgm:t>
        <a:bodyPr/>
        <a:lstStyle/>
        <a:p>
          <a:pPr rtl="0"/>
          <a:r>
            <a:rPr lang="en-HK" dirty="0"/>
            <a:t>Reflection, refraction, diffraction, interference</a:t>
          </a:r>
          <a:endParaRPr lang="en-US" dirty="0"/>
        </a:p>
      </dgm:t>
    </dgm:pt>
    <dgm:pt modelId="{4B47511F-291E-48CB-B75D-5D0DD02DA638}" type="parTrans" cxnId="{4755C607-DE8A-42FE-A484-BCCCFC2C9C2E}">
      <dgm:prSet/>
      <dgm:spPr/>
      <dgm:t>
        <a:bodyPr/>
        <a:lstStyle/>
        <a:p>
          <a:endParaRPr lang="en-US"/>
        </a:p>
      </dgm:t>
    </dgm:pt>
    <dgm:pt modelId="{63AC3114-1228-440E-BF80-A10860FBE9FB}" type="sibTrans" cxnId="{4755C607-DE8A-42FE-A484-BCCCFC2C9C2E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5BDEF91-C707-4A0B-80AF-A517BDDB3DA1}">
          <dgm:prSet/>
          <dgm:spPr/>
          <dgm:t>
            <a:bodyPr/>
            <a:lstStyle/>
            <a:p>
              <a:pPr rtl="0"/>
              <a:r>
                <a:rPr lang="en-HK" dirty="0"/>
                <a:t>Energy </a:t>
              </a:r>
              <a14:m>
                <m:oMath xmlns:m="http://schemas.openxmlformats.org/officeDocument/2006/math">
                  <m:r>
                    <a:rPr lang="en-HK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∝</m:t>
                  </m:r>
                </m:oMath>
              </a14:m>
              <a:r>
                <a:rPr lang="en-US" dirty="0"/>
                <a:t> Frequency</a:t>
              </a:r>
            </a:p>
          </dgm:t>
        </dgm:pt>
      </mc:Choice>
      <mc:Fallback xmlns="">
        <dgm:pt modelId="{05BDEF91-C707-4A0B-80AF-A517BDDB3DA1}">
          <dgm:prSet/>
          <dgm:spPr/>
          <dgm:t>
            <a:bodyPr/>
            <a:lstStyle/>
            <a:p>
              <a:pPr rtl="0"/>
              <a:r>
                <a:rPr lang="en-HK" dirty="0" smtClean="0"/>
                <a:t>Energy </a:t>
              </a:r>
              <a:r>
                <a:rPr lang="en-HK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∝</a:t>
              </a:r>
              <a:r>
                <a:rPr lang="en-US" dirty="0" smtClean="0"/>
                <a:t> Frequency</a:t>
              </a:r>
              <a:endParaRPr lang="en-US" dirty="0"/>
            </a:p>
          </dgm:t>
        </dgm:pt>
      </mc:Fallback>
    </mc:AlternateContent>
    <dgm:pt modelId="{8A5BE0C7-E1FE-4F35-8123-FC440618BBCC}" type="parTrans" cxnId="{FB614EF5-3D11-4E6C-B3F4-FC81FD6F922D}">
      <dgm:prSet/>
      <dgm:spPr/>
      <dgm:t>
        <a:bodyPr/>
        <a:lstStyle/>
        <a:p>
          <a:endParaRPr lang="en-US"/>
        </a:p>
      </dgm:t>
    </dgm:pt>
    <dgm:pt modelId="{4D497D34-E53B-4245-84FE-DE3137043D57}" type="sibTrans" cxnId="{FB614EF5-3D11-4E6C-B3F4-FC81FD6F922D}">
      <dgm:prSet/>
      <dgm:spPr/>
      <dgm:t>
        <a:bodyPr/>
        <a:lstStyle/>
        <a:p>
          <a:endParaRPr lang="en-US"/>
        </a:p>
      </dgm:t>
    </dgm:pt>
    <dgm:pt modelId="{6E516EE0-CCB7-4B5E-8897-65C7D5B0884F}">
      <dgm:prSet/>
      <dgm:spPr/>
      <dgm:t>
        <a:bodyPr/>
        <a:lstStyle/>
        <a:p>
          <a:pPr rtl="0"/>
          <a:r>
            <a:rPr lang="en-HK" dirty="0"/>
            <a:t>Light speed in vacuum</a:t>
          </a:r>
          <a:endParaRPr lang="en-US" dirty="0"/>
        </a:p>
      </dgm:t>
    </dgm:pt>
    <dgm:pt modelId="{B3DB9AAA-2A7B-446C-AED0-2645E494D4C4}" type="parTrans" cxnId="{7EC9D091-7281-41AB-B317-D80958E3BFBB}">
      <dgm:prSet/>
      <dgm:spPr/>
      <dgm:t>
        <a:bodyPr/>
        <a:lstStyle/>
        <a:p>
          <a:endParaRPr lang="en-US"/>
        </a:p>
      </dgm:t>
    </dgm:pt>
    <dgm:pt modelId="{0B609691-F17F-4ACF-9E78-AE0B9E43B65A}" type="sibTrans" cxnId="{7EC9D091-7281-41AB-B317-D80958E3BFB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B9A550C-AF54-4DCA-A99C-16370D3E739E}">
          <dgm:prSet/>
          <dgm:spPr/>
          <dgm:t>
            <a:bodyPr/>
            <a:lstStyle/>
            <a:p>
              <a:pPr rtl="0"/>
              <a14:m>
                <m:oMath xmlns:m="http://schemas.openxmlformats.org/officeDocument/2006/math">
                  <m:r>
                    <a:rPr lang="en-US" b="0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𝑆𝑝𝑒𝑒𝑑</m:t>
                  </m:r>
                  <m:r>
                    <a:rPr lang="en-HK" i="1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=</m:t>
                  </m:r>
                </m:oMath>
              </a14:m>
              <a:r>
                <a:rPr lang="en-US" dirty="0"/>
                <a:t>ƒ</a:t>
              </a:r>
              <a:r>
                <a:rPr lang="el-GR" dirty="0"/>
                <a:t>λ</a:t>
              </a:r>
              <a:endParaRPr lang="en-US" dirty="0"/>
            </a:p>
          </dgm:t>
        </dgm:pt>
      </mc:Choice>
      <mc:Fallback xmlns="">
        <dgm:pt modelId="{AB9A550C-AF54-4DCA-A99C-16370D3E739E}">
          <dgm:prSet/>
          <dgm:spPr/>
          <dgm:t>
            <a:bodyPr/>
            <a:lstStyle/>
            <a:p>
              <a:pPr rtl="0"/>
              <a:r>
                <a:rPr lang="en-US" b="0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𝑆𝑝𝑒𝑒𝑑</a:t>
              </a:r>
              <a:r>
                <a:rPr lang="en-HK" i="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=</a:t>
              </a:r>
              <a:r>
                <a:rPr lang="en-US" dirty="0" smtClean="0"/>
                <a:t>ƒ</a:t>
              </a:r>
              <a:r>
                <a:rPr lang="el-GR" dirty="0" smtClean="0"/>
                <a:t>λ</a:t>
              </a:r>
              <a:endParaRPr lang="en-US" dirty="0"/>
            </a:p>
          </dgm:t>
        </dgm:pt>
      </mc:Fallback>
    </mc:AlternateContent>
    <dgm:pt modelId="{59136CAC-9A9D-445F-9E9D-193EEED79B73}" type="parTrans" cxnId="{7237D37B-A9DC-4CB8-8440-DEE5C0FDB202}">
      <dgm:prSet/>
      <dgm:spPr/>
      <dgm:t>
        <a:bodyPr/>
        <a:lstStyle/>
        <a:p>
          <a:endParaRPr lang="en-US"/>
        </a:p>
      </dgm:t>
    </dgm:pt>
    <dgm:pt modelId="{B41313E2-C504-40BF-B34E-7B8EBA1C0328}" type="sibTrans" cxnId="{7237D37B-A9DC-4CB8-8440-DEE5C0FDB202}">
      <dgm:prSet/>
      <dgm:spPr/>
      <dgm:t>
        <a:bodyPr/>
        <a:lstStyle/>
        <a:p>
          <a:endParaRPr lang="en-US"/>
        </a:p>
      </dgm:t>
    </dgm:pt>
    <dgm:pt modelId="{E783CDD7-CA36-4D35-A97A-9D45DF6E1ACA}" type="pres">
      <dgm:prSet presAssocID="{D43D3D49-6D9D-497C-BA49-3956DE673B28}" presName="matrix" presStyleCnt="0">
        <dgm:presLayoutVars>
          <dgm:chMax val="1"/>
          <dgm:dir/>
          <dgm:resizeHandles val="exact"/>
        </dgm:presLayoutVars>
      </dgm:prSet>
      <dgm:spPr/>
    </dgm:pt>
    <dgm:pt modelId="{15C0EAAF-4512-4A0D-8055-582F038ABB86}" type="pres">
      <dgm:prSet presAssocID="{D43D3D49-6D9D-497C-BA49-3956DE673B28}" presName="diamond" presStyleLbl="bgShp" presStyleIdx="0" presStyleCnt="1"/>
      <dgm:spPr/>
    </dgm:pt>
    <dgm:pt modelId="{D56D75F5-10F9-4DD8-AA42-770100F7EDFF}" type="pres">
      <dgm:prSet presAssocID="{D43D3D49-6D9D-497C-BA49-3956DE673B28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9CD0F72-4659-4791-B10D-149572C64F33}" type="pres">
      <dgm:prSet presAssocID="{D43D3D49-6D9D-497C-BA49-3956DE673B28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1AEDE37-522E-4C14-8C61-04A5582B4CE9}" type="pres">
      <dgm:prSet presAssocID="{D43D3D49-6D9D-497C-BA49-3956DE673B28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856926F-E7A2-4068-80C2-A05CC1805DB3}" type="pres">
      <dgm:prSet presAssocID="{D43D3D49-6D9D-497C-BA49-3956DE673B28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755C607-DE8A-42FE-A484-BCCCFC2C9C2E}" srcId="{D43D3D49-6D9D-497C-BA49-3956DE673B28}" destId="{D46F576F-5ECA-400B-8CCA-BF05639EFB41}" srcOrd="0" destOrd="0" parTransId="{4B47511F-291E-48CB-B75D-5D0DD02DA638}" sibTransId="{63AC3114-1228-440E-BF80-A10860FBE9FB}"/>
    <dgm:cxn modelId="{75384E1E-81C2-45BB-89B0-624802467B03}" type="presOf" srcId="{D46F576F-5ECA-400B-8CCA-BF05639EFB41}" destId="{D56D75F5-10F9-4DD8-AA42-770100F7EDFF}" srcOrd="0" destOrd="0" presId="urn:microsoft.com/office/officeart/2005/8/layout/matrix3"/>
    <dgm:cxn modelId="{9BD1F61F-C14C-4778-A557-A5CCEF6C1D4B}" type="presOf" srcId="{05BDEF91-C707-4A0B-80AF-A517BDDB3DA1}" destId="{C9CD0F72-4659-4791-B10D-149572C64F33}" srcOrd="0" destOrd="0" presId="urn:microsoft.com/office/officeart/2005/8/layout/matrix3"/>
    <dgm:cxn modelId="{7237D37B-A9DC-4CB8-8440-DEE5C0FDB202}" srcId="{D43D3D49-6D9D-497C-BA49-3956DE673B28}" destId="{AB9A550C-AF54-4DCA-A99C-16370D3E739E}" srcOrd="3" destOrd="0" parTransId="{59136CAC-9A9D-445F-9E9D-193EEED79B73}" sibTransId="{B41313E2-C504-40BF-B34E-7B8EBA1C0328}"/>
    <dgm:cxn modelId="{DEF3C386-4F58-4BCD-BCBD-53423243DC60}" type="presOf" srcId="{6E516EE0-CCB7-4B5E-8897-65C7D5B0884F}" destId="{01AEDE37-522E-4C14-8C61-04A5582B4CE9}" srcOrd="0" destOrd="0" presId="urn:microsoft.com/office/officeart/2005/8/layout/matrix3"/>
    <dgm:cxn modelId="{7EC9D091-7281-41AB-B317-D80958E3BFBB}" srcId="{D43D3D49-6D9D-497C-BA49-3956DE673B28}" destId="{6E516EE0-CCB7-4B5E-8897-65C7D5B0884F}" srcOrd="2" destOrd="0" parTransId="{B3DB9AAA-2A7B-446C-AED0-2645E494D4C4}" sibTransId="{0B609691-F17F-4ACF-9E78-AE0B9E43B65A}"/>
    <dgm:cxn modelId="{DB91E7DD-DD8D-4A2B-80CB-AE828872609F}" type="presOf" srcId="{AB9A550C-AF54-4DCA-A99C-16370D3E739E}" destId="{6856926F-E7A2-4068-80C2-A05CC1805DB3}" srcOrd="0" destOrd="0" presId="urn:microsoft.com/office/officeart/2005/8/layout/matrix3"/>
    <dgm:cxn modelId="{D481F5E9-CBAB-4935-A505-C20DD6BF446D}" type="presOf" srcId="{D43D3D49-6D9D-497C-BA49-3956DE673B28}" destId="{E783CDD7-CA36-4D35-A97A-9D45DF6E1ACA}" srcOrd="0" destOrd="0" presId="urn:microsoft.com/office/officeart/2005/8/layout/matrix3"/>
    <dgm:cxn modelId="{FB614EF5-3D11-4E6C-B3F4-FC81FD6F922D}" srcId="{D43D3D49-6D9D-497C-BA49-3956DE673B28}" destId="{05BDEF91-C707-4A0B-80AF-A517BDDB3DA1}" srcOrd="1" destOrd="0" parTransId="{8A5BE0C7-E1FE-4F35-8123-FC440618BBCC}" sibTransId="{4D497D34-E53B-4245-84FE-DE3137043D57}"/>
    <dgm:cxn modelId="{73D5123C-CE79-4163-B319-87A22D5C2443}" type="presParOf" srcId="{E783CDD7-CA36-4D35-A97A-9D45DF6E1ACA}" destId="{15C0EAAF-4512-4A0D-8055-582F038ABB86}" srcOrd="0" destOrd="0" presId="urn:microsoft.com/office/officeart/2005/8/layout/matrix3"/>
    <dgm:cxn modelId="{DBA25E5E-1E80-4406-9EBF-0BA52FF30B6C}" type="presParOf" srcId="{E783CDD7-CA36-4D35-A97A-9D45DF6E1ACA}" destId="{D56D75F5-10F9-4DD8-AA42-770100F7EDFF}" srcOrd="1" destOrd="0" presId="urn:microsoft.com/office/officeart/2005/8/layout/matrix3"/>
    <dgm:cxn modelId="{1170DE46-24DE-460F-B7F5-691C342970EC}" type="presParOf" srcId="{E783CDD7-CA36-4D35-A97A-9D45DF6E1ACA}" destId="{C9CD0F72-4659-4791-B10D-149572C64F33}" srcOrd="2" destOrd="0" presId="urn:microsoft.com/office/officeart/2005/8/layout/matrix3"/>
    <dgm:cxn modelId="{A1595540-7759-48D3-B7FE-0404FBA47635}" type="presParOf" srcId="{E783CDD7-CA36-4D35-A97A-9D45DF6E1ACA}" destId="{01AEDE37-522E-4C14-8C61-04A5582B4CE9}" srcOrd="3" destOrd="0" presId="urn:microsoft.com/office/officeart/2005/8/layout/matrix3"/>
    <dgm:cxn modelId="{248FADA6-D7A0-416C-AEC0-25A97CED5CFA}" type="presParOf" srcId="{E783CDD7-CA36-4D35-A97A-9D45DF6E1ACA}" destId="{6856926F-E7A2-4068-80C2-A05CC1805DB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3D3D49-6D9D-497C-BA49-3956DE673B28}" type="doc">
      <dgm:prSet loTypeId="urn:microsoft.com/office/officeart/2005/8/layout/matrix3" loCatId="matrix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46F576F-5ECA-400B-8CCA-BF05639EFB41}">
      <dgm:prSet/>
      <dgm:spPr/>
      <dgm:t>
        <a:bodyPr/>
        <a:lstStyle/>
        <a:p>
          <a:pPr rtl="0"/>
          <a:r>
            <a:rPr lang="en-HK" dirty="0" smtClean="0"/>
            <a:t>Reflection, refraction, diffraction, interference</a:t>
          </a:r>
          <a:endParaRPr lang="en-US" dirty="0"/>
        </a:p>
      </dgm:t>
    </dgm:pt>
    <dgm:pt modelId="{4B47511F-291E-48CB-B75D-5D0DD02DA638}" type="parTrans" cxnId="{4755C607-DE8A-42FE-A484-BCCCFC2C9C2E}">
      <dgm:prSet/>
      <dgm:spPr/>
      <dgm:t>
        <a:bodyPr/>
        <a:lstStyle/>
        <a:p>
          <a:endParaRPr lang="en-US"/>
        </a:p>
      </dgm:t>
    </dgm:pt>
    <dgm:pt modelId="{63AC3114-1228-440E-BF80-A10860FBE9FB}" type="sibTrans" cxnId="{4755C607-DE8A-42FE-A484-BCCCFC2C9C2E}">
      <dgm:prSet/>
      <dgm:spPr/>
      <dgm:t>
        <a:bodyPr/>
        <a:lstStyle/>
        <a:p>
          <a:endParaRPr lang="en-US"/>
        </a:p>
      </dgm:t>
    </dgm:pt>
    <dgm:pt modelId="{05BDEF91-C707-4A0B-80AF-A517BDDB3DA1}">
      <dgm:prSet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8A5BE0C7-E1FE-4F35-8123-FC440618BBCC}" type="parTrans" cxnId="{FB614EF5-3D11-4E6C-B3F4-FC81FD6F922D}">
      <dgm:prSet/>
      <dgm:spPr/>
      <dgm:t>
        <a:bodyPr/>
        <a:lstStyle/>
        <a:p>
          <a:endParaRPr lang="en-US"/>
        </a:p>
      </dgm:t>
    </dgm:pt>
    <dgm:pt modelId="{4D497D34-E53B-4245-84FE-DE3137043D57}" type="sibTrans" cxnId="{FB614EF5-3D11-4E6C-B3F4-FC81FD6F922D}">
      <dgm:prSet/>
      <dgm:spPr/>
      <dgm:t>
        <a:bodyPr/>
        <a:lstStyle/>
        <a:p>
          <a:endParaRPr lang="en-US"/>
        </a:p>
      </dgm:t>
    </dgm:pt>
    <dgm:pt modelId="{6E516EE0-CCB7-4B5E-8897-65C7D5B0884F}">
      <dgm:prSet/>
      <dgm:spPr/>
      <dgm:t>
        <a:bodyPr/>
        <a:lstStyle/>
        <a:p>
          <a:pPr rtl="0"/>
          <a:r>
            <a:rPr lang="en-HK" dirty="0" smtClean="0"/>
            <a:t>Light speed in vacuum</a:t>
          </a:r>
          <a:endParaRPr lang="en-US" dirty="0"/>
        </a:p>
      </dgm:t>
    </dgm:pt>
    <dgm:pt modelId="{B3DB9AAA-2A7B-446C-AED0-2645E494D4C4}" type="parTrans" cxnId="{7EC9D091-7281-41AB-B317-D80958E3BFBB}">
      <dgm:prSet/>
      <dgm:spPr/>
      <dgm:t>
        <a:bodyPr/>
        <a:lstStyle/>
        <a:p>
          <a:endParaRPr lang="en-US"/>
        </a:p>
      </dgm:t>
    </dgm:pt>
    <dgm:pt modelId="{0B609691-F17F-4ACF-9E78-AE0B9E43B65A}" type="sibTrans" cxnId="{7EC9D091-7281-41AB-B317-D80958E3BFBB}">
      <dgm:prSet/>
      <dgm:spPr/>
      <dgm:t>
        <a:bodyPr/>
        <a:lstStyle/>
        <a:p>
          <a:endParaRPr lang="en-US"/>
        </a:p>
      </dgm:t>
    </dgm:pt>
    <dgm:pt modelId="{AB9A550C-AF54-4DCA-A99C-16370D3E739E}">
      <dgm:prSet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59136CAC-9A9D-445F-9E9D-193EEED79B73}" type="parTrans" cxnId="{7237D37B-A9DC-4CB8-8440-DEE5C0FDB202}">
      <dgm:prSet/>
      <dgm:spPr/>
      <dgm:t>
        <a:bodyPr/>
        <a:lstStyle/>
        <a:p>
          <a:endParaRPr lang="en-US"/>
        </a:p>
      </dgm:t>
    </dgm:pt>
    <dgm:pt modelId="{B41313E2-C504-40BF-B34E-7B8EBA1C0328}" type="sibTrans" cxnId="{7237D37B-A9DC-4CB8-8440-DEE5C0FDB202}">
      <dgm:prSet/>
      <dgm:spPr/>
      <dgm:t>
        <a:bodyPr/>
        <a:lstStyle/>
        <a:p>
          <a:endParaRPr lang="en-US"/>
        </a:p>
      </dgm:t>
    </dgm:pt>
    <dgm:pt modelId="{E783CDD7-CA36-4D35-A97A-9D45DF6E1ACA}" type="pres">
      <dgm:prSet presAssocID="{D43D3D49-6D9D-497C-BA49-3956DE673B2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C0EAAF-4512-4A0D-8055-582F038ABB86}" type="pres">
      <dgm:prSet presAssocID="{D43D3D49-6D9D-497C-BA49-3956DE673B28}" presName="diamond" presStyleLbl="bgShp" presStyleIdx="0" presStyleCnt="1"/>
      <dgm:spPr/>
      <dgm:t>
        <a:bodyPr/>
        <a:lstStyle/>
        <a:p>
          <a:endParaRPr lang="en-US"/>
        </a:p>
      </dgm:t>
    </dgm:pt>
    <dgm:pt modelId="{D56D75F5-10F9-4DD8-AA42-770100F7EDFF}" type="pres">
      <dgm:prSet presAssocID="{D43D3D49-6D9D-497C-BA49-3956DE673B2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D0F72-4659-4791-B10D-149572C64F33}" type="pres">
      <dgm:prSet presAssocID="{D43D3D49-6D9D-497C-BA49-3956DE673B2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AEDE37-522E-4C14-8C61-04A5582B4CE9}" type="pres">
      <dgm:prSet presAssocID="{D43D3D49-6D9D-497C-BA49-3956DE673B2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6926F-E7A2-4068-80C2-A05CC1805DB3}" type="pres">
      <dgm:prSet presAssocID="{D43D3D49-6D9D-497C-BA49-3956DE673B2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81F5E9-CBAB-4935-A505-C20DD6BF446D}" type="presOf" srcId="{D43D3D49-6D9D-497C-BA49-3956DE673B28}" destId="{E783CDD7-CA36-4D35-A97A-9D45DF6E1ACA}" srcOrd="0" destOrd="0" presId="urn:microsoft.com/office/officeart/2005/8/layout/matrix3"/>
    <dgm:cxn modelId="{7EC9D091-7281-41AB-B317-D80958E3BFBB}" srcId="{D43D3D49-6D9D-497C-BA49-3956DE673B28}" destId="{6E516EE0-CCB7-4B5E-8897-65C7D5B0884F}" srcOrd="2" destOrd="0" parTransId="{B3DB9AAA-2A7B-446C-AED0-2645E494D4C4}" sibTransId="{0B609691-F17F-4ACF-9E78-AE0B9E43B65A}"/>
    <dgm:cxn modelId="{4755C607-DE8A-42FE-A484-BCCCFC2C9C2E}" srcId="{D43D3D49-6D9D-497C-BA49-3956DE673B28}" destId="{D46F576F-5ECA-400B-8CCA-BF05639EFB41}" srcOrd="0" destOrd="0" parTransId="{4B47511F-291E-48CB-B75D-5D0DD02DA638}" sibTransId="{63AC3114-1228-440E-BF80-A10860FBE9FB}"/>
    <dgm:cxn modelId="{75384E1E-81C2-45BB-89B0-624802467B03}" type="presOf" srcId="{D46F576F-5ECA-400B-8CCA-BF05639EFB41}" destId="{D56D75F5-10F9-4DD8-AA42-770100F7EDFF}" srcOrd="0" destOrd="0" presId="urn:microsoft.com/office/officeart/2005/8/layout/matrix3"/>
    <dgm:cxn modelId="{DEF3C386-4F58-4BCD-BCBD-53423243DC60}" type="presOf" srcId="{6E516EE0-CCB7-4B5E-8897-65C7D5B0884F}" destId="{01AEDE37-522E-4C14-8C61-04A5582B4CE9}" srcOrd="0" destOrd="0" presId="urn:microsoft.com/office/officeart/2005/8/layout/matrix3"/>
    <dgm:cxn modelId="{FB614EF5-3D11-4E6C-B3F4-FC81FD6F922D}" srcId="{D43D3D49-6D9D-497C-BA49-3956DE673B28}" destId="{05BDEF91-C707-4A0B-80AF-A517BDDB3DA1}" srcOrd="1" destOrd="0" parTransId="{8A5BE0C7-E1FE-4F35-8123-FC440618BBCC}" sibTransId="{4D497D34-E53B-4245-84FE-DE3137043D57}"/>
    <dgm:cxn modelId="{9BD1F61F-C14C-4778-A557-A5CCEF6C1D4B}" type="presOf" srcId="{05BDEF91-C707-4A0B-80AF-A517BDDB3DA1}" destId="{C9CD0F72-4659-4791-B10D-149572C64F33}" srcOrd="0" destOrd="0" presId="urn:microsoft.com/office/officeart/2005/8/layout/matrix3"/>
    <dgm:cxn modelId="{DB91E7DD-DD8D-4A2B-80CB-AE828872609F}" type="presOf" srcId="{AB9A550C-AF54-4DCA-A99C-16370D3E739E}" destId="{6856926F-E7A2-4068-80C2-A05CC1805DB3}" srcOrd="0" destOrd="0" presId="urn:microsoft.com/office/officeart/2005/8/layout/matrix3"/>
    <dgm:cxn modelId="{7237D37B-A9DC-4CB8-8440-DEE5C0FDB202}" srcId="{D43D3D49-6D9D-497C-BA49-3956DE673B28}" destId="{AB9A550C-AF54-4DCA-A99C-16370D3E739E}" srcOrd="3" destOrd="0" parTransId="{59136CAC-9A9D-445F-9E9D-193EEED79B73}" sibTransId="{B41313E2-C504-40BF-B34E-7B8EBA1C0328}"/>
    <dgm:cxn modelId="{73D5123C-CE79-4163-B319-87A22D5C2443}" type="presParOf" srcId="{E783CDD7-CA36-4D35-A97A-9D45DF6E1ACA}" destId="{15C0EAAF-4512-4A0D-8055-582F038ABB86}" srcOrd="0" destOrd="0" presId="urn:microsoft.com/office/officeart/2005/8/layout/matrix3"/>
    <dgm:cxn modelId="{DBA25E5E-1E80-4406-9EBF-0BA52FF30B6C}" type="presParOf" srcId="{E783CDD7-CA36-4D35-A97A-9D45DF6E1ACA}" destId="{D56D75F5-10F9-4DD8-AA42-770100F7EDFF}" srcOrd="1" destOrd="0" presId="urn:microsoft.com/office/officeart/2005/8/layout/matrix3"/>
    <dgm:cxn modelId="{1170DE46-24DE-460F-B7F5-691C342970EC}" type="presParOf" srcId="{E783CDD7-CA36-4D35-A97A-9D45DF6E1ACA}" destId="{C9CD0F72-4659-4791-B10D-149572C64F33}" srcOrd="2" destOrd="0" presId="urn:microsoft.com/office/officeart/2005/8/layout/matrix3"/>
    <dgm:cxn modelId="{A1595540-7759-48D3-B7FE-0404FBA47635}" type="presParOf" srcId="{E783CDD7-CA36-4D35-A97A-9D45DF6E1ACA}" destId="{01AEDE37-522E-4C14-8C61-04A5582B4CE9}" srcOrd="3" destOrd="0" presId="urn:microsoft.com/office/officeart/2005/8/layout/matrix3"/>
    <dgm:cxn modelId="{248FADA6-D7A0-416C-AEC0-25A97CED5CFA}" type="presParOf" srcId="{E783CDD7-CA36-4D35-A97A-9D45DF6E1ACA}" destId="{6856926F-E7A2-4068-80C2-A05CC1805DB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0EAAF-4512-4A0D-8055-582F038ABB86}">
      <dsp:nvSpPr>
        <dsp:cNvPr id="0" name=""/>
        <dsp:cNvSpPr/>
      </dsp:nvSpPr>
      <dsp:spPr>
        <a:xfrm>
          <a:off x="426346" y="0"/>
          <a:ext cx="4234315" cy="423431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D75F5-10F9-4DD8-AA42-770100F7EDFF}">
      <dsp:nvSpPr>
        <dsp:cNvPr id="0" name=""/>
        <dsp:cNvSpPr/>
      </dsp:nvSpPr>
      <dsp:spPr>
        <a:xfrm>
          <a:off x="828606" y="402259"/>
          <a:ext cx="1651382" cy="16513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Wavelength</a:t>
          </a:r>
          <a:endParaRPr lang="en-US" sz="2100" kern="1200" dirty="0"/>
        </a:p>
      </dsp:txBody>
      <dsp:txXfrm>
        <a:off x="909220" y="482873"/>
        <a:ext cx="1490154" cy="1490154"/>
      </dsp:txXfrm>
    </dsp:sp>
    <dsp:sp modelId="{C9CD0F72-4659-4791-B10D-149572C64F33}">
      <dsp:nvSpPr>
        <dsp:cNvPr id="0" name=""/>
        <dsp:cNvSpPr/>
      </dsp:nvSpPr>
      <dsp:spPr>
        <a:xfrm>
          <a:off x="2607018" y="402259"/>
          <a:ext cx="1651382" cy="16513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Frequency</a:t>
          </a:r>
          <a:endParaRPr lang="en-US" sz="2100" kern="1200" dirty="0"/>
        </a:p>
      </dsp:txBody>
      <dsp:txXfrm>
        <a:off x="2687632" y="482873"/>
        <a:ext cx="1490154" cy="1490154"/>
      </dsp:txXfrm>
    </dsp:sp>
    <dsp:sp modelId="{01AEDE37-522E-4C14-8C61-04A5582B4CE9}">
      <dsp:nvSpPr>
        <dsp:cNvPr id="0" name=""/>
        <dsp:cNvSpPr/>
      </dsp:nvSpPr>
      <dsp:spPr>
        <a:xfrm>
          <a:off x="828606" y="2180672"/>
          <a:ext cx="1651382" cy="16513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Type</a:t>
          </a:r>
          <a:endParaRPr lang="en-US" sz="2100" kern="1200" dirty="0"/>
        </a:p>
      </dsp:txBody>
      <dsp:txXfrm>
        <a:off x="909220" y="2261286"/>
        <a:ext cx="1490154" cy="1490154"/>
      </dsp:txXfrm>
    </dsp:sp>
    <dsp:sp modelId="{6856926F-E7A2-4068-80C2-A05CC1805DB3}">
      <dsp:nvSpPr>
        <dsp:cNvPr id="0" name=""/>
        <dsp:cNvSpPr/>
      </dsp:nvSpPr>
      <dsp:spPr>
        <a:xfrm>
          <a:off x="2607018" y="2180672"/>
          <a:ext cx="1651382" cy="165138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Application</a:t>
          </a:r>
          <a:endParaRPr lang="en-US" sz="2100" kern="1200" dirty="0"/>
        </a:p>
      </dsp:txBody>
      <dsp:txXfrm>
        <a:off x="2687632" y="2261286"/>
        <a:ext cx="1490154" cy="1490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0EAAF-4512-4A0D-8055-582F038ABB86}">
      <dsp:nvSpPr>
        <dsp:cNvPr id="0" name=""/>
        <dsp:cNvSpPr/>
      </dsp:nvSpPr>
      <dsp:spPr>
        <a:xfrm>
          <a:off x="426346" y="0"/>
          <a:ext cx="4234315" cy="423431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D75F5-10F9-4DD8-AA42-770100F7EDFF}">
      <dsp:nvSpPr>
        <dsp:cNvPr id="0" name=""/>
        <dsp:cNvSpPr/>
      </dsp:nvSpPr>
      <dsp:spPr>
        <a:xfrm>
          <a:off x="828606" y="402259"/>
          <a:ext cx="1651382" cy="16513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Reflection, refraction, diffraction, interference</a:t>
          </a:r>
          <a:endParaRPr lang="en-US" sz="2100" kern="1200" dirty="0"/>
        </a:p>
      </dsp:txBody>
      <dsp:txXfrm>
        <a:off x="909220" y="482873"/>
        <a:ext cx="1490154" cy="1490154"/>
      </dsp:txXfrm>
    </dsp:sp>
    <dsp:sp modelId="{C9CD0F72-4659-4791-B10D-149572C64F33}">
      <dsp:nvSpPr>
        <dsp:cNvPr id="0" name=""/>
        <dsp:cNvSpPr/>
      </dsp:nvSpPr>
      <dsp:spPr>
        <a:xfrm>
          <a:off x="2607018" y="402259"/>
          <a:ext cx="1651382" cy="16513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Energy </a:t>
          </a:r>
          <a14:m xmlns:a14="http://schemas.microsoft.com/office/drawing/2010/main">
            <m:oMath xmlns:m="http://schemas.openxmlformats.org/officeDocument/2006/math">
              <m:r>
                <a:rPr lang="en-HK" sz="21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∝</m:t>
              </m:r>
            </m:oMath>
          </a14:m>
          <a:r>
            <a:rPr lang="en-US" sz="2100" kern="1200" dirty="0"/>
            <a:t> Frequency</a:t>
          </a:r>
        </a:p>
      </dsp:txBody>
      <dsp:txXfrm>
        <a:off x="2687632" y="482873"/>
        <a:ext cx="1490154" cy="1490154"/>
      </dsp:txXfrm>
    </dsp:sp>
    <dsp:sp modelId="{01AEDE37-522E-4C14-8C61-04A5582B4CE9}">
      <dsp:nvSpPr>
        <dsp:cNvPr id="0" name=""/>
        <dsp:cNvSpPr/>
      </dsp:nvSpPr>
      <dsp:spPr>
        <a:xfrm>
          <a:off x="828606" y="2180672"/>
          <a:ext cx="1651382" cy="16513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100" kern="1200" dirty="0"/>
            <a:t>Light speed in vacuum</a:t>
          </a:r>
          <a:endParaRPr lang="en-US" sz="2100" kern="1200" dirty="0"/>
        </a:p>
      </dsp:txBody>
      <dsp:txXfrm>
        <a:off x="909220" y="2261286"/>
        <a:ext cx="1490154" cy="1490154"/>
      </dsp:txXfrm>
    </dsp:sp>
    <dsp:sp modelId="{6856926F-E7A2-4068-80C2-A05CC1805DB3}">
      <dsp:nvSpPr>
        <dsp:cNvPr id="0" name=""/>
        <dsp:cNvSpPr/>
      </dsp:nvSpPr>
      <dsp:spPr>
        <a:xfrm>
          <a:off x="2607018" y="2180672"/>
          <a:ext cx="1651382" cy="165138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US" sz="2100" b="0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𝑆𝑝𝑒𝑒𝑑</m:t>
              </m:r>
              <m:r>
                <a:rPr lang="en-HK" sz="2100" i="1" kern="12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=</m:t>
              </m:r>
            </m:oMath>
          </a14:m>
          <a:r>
            <a:rPr lang="en-US" sz="2100" kern="1200" dirty="0"/>
            <a:t>ƒ</a:t>
          </a:r>
          <a:r>
            <a:rPr lang="el-GR" sz="2100" kern="1200" dirty="0"/>
            <a:t>λ</a:t>
          </a:r>
          <a:endParaRPr lang="en-US" sz="2100" kern="1200" dirty="0"/>
        </a:p>
      </dsp:txBody>
      <dsp:txXfrm>
        <a:off x="2687632" y="2261286"/>
        <a:ext cx="1490154" cy="1490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E0F85-1B02-40C0-91A3-A3FC6949A57C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263A4-FFB5-487F-A9EC-EE50B22DDA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24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058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hyperlink" Target="http://steam.ouhk.edu.hk/sym2020/index.html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79014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480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yriad Pro" panose="020B0503030403020204" pitchFamily="34" charset="0"/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11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1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 dirty="0"/>
              <a:t>Edit Master text styles</a:t>
            </a:r>
          </a:p>
          <a:p>
            <a:pPr lvl="1"/>
            <a:r>
              <a:rPr lang="en-US" altLang="zh-TW" dirty="0"/>
              <a:t>Second level</a:t>
            </a:r>
          </a:p>
          <a:p>
            <a:pPr lvl="2"/>
            <a:r>
              <a:rPr lang="en-US" altLang="zh-TW" dirty="0"/>
              <a:t>Third level</a:t>
            </a:r>
          </a:p>
          <a:p>
            <a:pPr lvl="3"/>
            <a:r>
              <a:rPr lang="en-US" altLang="zh-TW" dirty="0"/>
              <a:t>Fourth level</a:t>
            </a:r>
          </a:p>
          <a:p>
            <a:pPr lvl="4"/>
            <a:r>
              <a:rPr lang="en-US" altLang="zh-TW" dirty="0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65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C71783"/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4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 dirty="0"/>
              <a:t>Edit Master text styles</a:t>
            </a:r>
          </a:p>
          <a:p>
            <a:pPr lvl="1"/>
            <a:r>
              <a:rPr lang="en-US" altLang="zh-TW" dirty="0"/>
              <a:t>Second level</a:t>
            </a:r>
          </a:p>
          <a:p>
            <a:pPr lvl="2"/>
            <a:r>
              <a:rPr lang="en-US" altLang="zh-TW" dirty="0"/>
              <a:t>Third level</a:t>
            </a:r>
          </a:p>
          <a:p>
            <a:pPr lvl="3"/>
            <a:r>
              <a:rPr lang="en-US" altLang="zh-TW" dirty="0"/>
              <a:t>Fourth level</a:t>
            </a:r>
          </a:p>
          <a:p>
            <a:pPr lvl="4"/>
            <a:r>
              <a:rPr lang="en-US" altLang="zh-TW" dirty="0"/>
              <a:t>Fifth level</a:t>
            </a:r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436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5"/>
          <p:cNvSpPr txBox="1">
            <a:spLocks/>
          </p:cNvSpPr>
          <p:nvPr userDrawn="1"/>
        </p:nvSpPr>
        <p:spPr>
          <a:xfrm>
            <a:off x="217882" y="6330703"/>
            <a:ext cx="497726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ctr" defTabSz="914400" rtl="0" eaLnBrk="1" latinLnBrk="0" hangingPunct="1">
              <a:defRPr sz="1800" kern="1200">
                <a:solidFill>
                  <a:srgbClr val="C717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2"/>
              </a:buBlip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>
                <a:solidFill>
                  <a:srgbClr val="59215E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 dirty="0"/>
              <a:t>Edit Master text styles</a:t>
            </a:r>
          </a:p>
          <a:p>
            <a:pPr lvl="1"/>
            <a:r>
              <a:rPr lang="en-US" altLang="zh-TW" dirty="0"/>
              <a:t>Second level</a:t>
            </a:r>
          </a:p>
          <a:p>
            <a:pPr lvl="2"/>
            <a:r>
              <a:rPr lang="en-US" altLang="zh-TW" dirty="0"/>
              <a:t>Third level</a:t>
            </a:r>
          </a:p>
          <a:p>
            <a:pPr lvl="3"/>
            <a:r>
              <a:rPr lang="en-US" altLang="zh-TW" dirty="0"/>
              <a:t>Fourth level</a:t>
            </a:r>
          </a:p>
          <a:p>
            <a:pPr lvl="4"/>
            <a:r>
              <a:rPr lang="en-US" altLang="zh-TW" dirty="0"/>
              <a:t>Fifth level</a:t>
            </a:r>
            <a:endParaRPr lang="zh-HK" altLang="en-US" dirty="0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C71783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0" name="矩形 7"/>
          <p:cNvSpPr/>
          <p:nvPr userDrawn="1"/>
        </p:nvSpPr>
        <p:spPr>
          <a:xfrm>
            <a:off x="699022" y="6392871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386500" y="160260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rgbClr val="946AC2"/>
                </a:solidFill>
                <a:latin typeface="Helvetica LT Std" panose="020B0504020202020204" pitchFamily="34" charset="0"/>
              </a:rPr>
              <a:t>UV, You and We</a:t>
            </a:r>
            <a:endParaRPr lang="zh-TW" altLang="en-US" sz="1300" dirty="0">
              <a:solidFill>
                <a:srgbClr val="946AC2"/>
              </a:solidFill>
              <a:latin typeface="Helvetica LT Std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2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195423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ags" Target="../tags/tag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AC1E-45F7-4B44-A8BE-2AF6F61F2407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DB4B62-5D23-4F75-B17E-5C78E15584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40318" r="3726" b="42846"/>
          <a:stretch/>
        </p:blipFill>
        <p:spPr>
          <a:xfrm>
            <a:off x="7289848" y="62359"/>
            <a:ext cx="461399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4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6"/>
    </p:custDataLst>
    <p:extLst>
      <p:ext uri="{BB962C8B-B14F-4D97-AF65-F5344CB8AC3E}">
        <p14:creationId xmlns:p14="http://schemas.microsoft.com/office/powerpoint/2010/main" val="351528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5" r:id="rId3"/>
    <p:sldLayoutId id="2147483686" r:id="rId4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32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reativecommons.org/licenses/by-nc-sa/3.0" TargetMode="External"/><Relationship Id="rId4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olarization_(physics)#/media/File:Electromagnetic_wave2.sv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hyperlink" Target="https://creativecommons.org/licenses/by-sa/4.0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12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hyperlink" Target="https://creativecommons.org/licenses/by-nc-sa/3.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-nc-sa/3.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8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1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11" Type="http://schemas.openxmlformats.org/officeDocument/2006/relationships/image" Target="../media/image16.png"/><Relationship Id="rId5" Type="http://schemas.openxmlformats.org/officeDocument/2006/relationships/diagramColors" Target="../diagrams/colors2.xml"/><Relationship Id="rId15" Type="http://schemas.openxmlformats.org/officeDocument/2006/relationships/hyperlink" Target="https://creativecommons.org/licenses/by-nc-sa/3.0" TargetMode="Externa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s://chem.libretexts.org/Courses/Providence_College/CHM_331_Advanced_Analytical_Chemistry_1/06%3A_General_Properties_of_Electromagnetic_Radiation/6.02%3A_The_Nature_of_Light/6.2.02%3A_The_Law_of_Reflectio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hyperlink" Target="https://creativecommons.org/licenses/by-nc-sa/3.0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hem.libretexts.org/Bookshelves/Introductory_Chemistry/Introductory_Chemistry/09%3A_Electrons_in_Atoms_and_the_Periodic_Table/9.03%3A_The_Electromagnetic_Spectrum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9962" y="563288"/>
            <a:ext cx="5000635" cy="70415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altLang="zh-TW" sz="2800" dirty="0">
                <a:solidFill>
                  <a:srgbClr val="FFFFFF"/>
                </a:solidFill>
                <a:latin typeface="Helvetica LT Std" panose="020B0504020202020204" pitchFamily="34" charset="0"/>
              </a:rPr>
              <a:t>UV, you and We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26085" y="6046572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STEAM 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3" y="1188999"/>
            <a:ext cx="548523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1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77000">
                      <a:srgbClr val="EEEAD1"/>
                    </a:gs>
                    <a:gs pos="27000">
                      <a:srgbClr val="E7A74C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The Nature of Electro Magnetic Radiation </a:t>
            </a: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2" y="6111151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9" y="6240546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2968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4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360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Receiver:</a:t>
            </a:r>
            <a:endParaRPr lang="en-HK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662" y="2412984"/>
            <a:ext cx="102100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receives the radio wave emitted from the radio station since the range of frequency of radio wave is from 10</a:t>
            </a:r>
            <a:r>
              <a:rPr lang="en-US" sz="2000" b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10</a:t>
            </a:r>
            <a:r>
              <a:rPr lang="en-US" sz="2000" b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Hz (hertz).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receiver can be tuned to receive radio wave with particular frequency.</a:t>
            </a: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100407" y="4027215"/>
            <a:ext cx="5618394" cy="2404639"/>
            <a:chOff x="3792306" y="3612055"/>
            <a:chExt cx="6234743" cy="2886300"/>
          </a:xfrm>
        </p:grpSpPr>
        <p:sp>
          <p:nvSpPr>
            <p:cNvPr id="3" name="Rounded Rectangle 2"/>
            <p:cNvSpPr/>
            <p:nvPr/>
          </p:nvSpPr>
          <p:spPr>
            <a:xfrm>
              <a:off x="3792306" y="3612055"/>
              <a:ext cx="6234743" cy="2886300"/>
            </a:xfrm>
            <a:prstGeom prst="roundRect">
              <a:avLst/>
            </a:prstGeom>
            <a:solidFill>
              <a:srgbClr val="F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 sz="14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97565" y="3695485"/>
              <a:ext cx="428175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chemeClr val="accent4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Frequency: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600" b="1" i="1" dirty="0">
                  <a:solidFill>
                    <a:schemeClr val="accent4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 number of waves produced in 1 seconds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600" b="1" i="1" dirty="0">
                  <a:solidFill>
                    <a:schemeClr val="accent4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Unit is the hertz (Hz)</a:t>
              </a:r>
              <a:endParaRPr lang="en-HK" sz="16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9314" y="4749072"/>
              <a:ext cx="3766363" cy="169386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172471" y="4794579"/>
              <a:ext cx="4154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 s</a:t>
              </a:r>
              <a:endParaRPr lang="en-HK" sz="16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930656" y="6129022"/>
              <a:ext cx="1898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It is a wave with 2.5 Hz</a:t>
              </a:r>
              <a:endParaRPr lang="en-HK" sz="1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0062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4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2647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Receiver:</a:t>
            </a:r>
            <a:endParaRPr lang="en-HK" sz="2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662" y="2412984"/>
            <a:ext cx="926116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example, if your favorite broadcasting channel utilize a radio wave with frequency 680,000 Hz.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can tune your receiver to only receive radio wave with 680,000 Hz.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that your receiver will not receive any other waves with other frequencies.</a:t>
            </a: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715091" y="4306408"/>
            <a:ext cx="6902110" cy="1904304"/>
            <a:chOff x="857590" y="4052407"/>
            <a:chExt cx="7262793" cy="230033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63443" y="4376134"/>
              <a:ext cx="1714500" cy="5524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83851" y="4806709"/>
              <a:ext cx="1609725" cy="60007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28630" y="5619359"/>
              <a:ext cx="1676400" cy="69532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63792" y="5290706"/>
              <a:ext cx="1666875" cy="476250"/>
            </a:xfrm>
            <a:prstGeom prst="rect">
              <a:avLst/>
            </a:prstGeom>
          </p:spPr>
        </p:pic>
        <p:pic>
          <p:nvPicPr>
            <p:cNvPr id="16" name="Picture 2" descr="File:Radio.svg - Wikipedi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2959" y="4429125"/>
              <a:ext cx="1507975" cy="1507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ight Arrow 11"/>
            <p:cNvSpPr/>
            <p:nvPr/>
          </p:nvSpPr>
          <p:spPr>
            <a:xfrm>
              <a:off x="4856023" y="4865389"/>
              <a:ext cx="1592924" cy="7078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53508" y="5876494"/>
              <a:ext cx="1666875" cy="476250"/>
            </a:xfrm>
            <a:prstGeom prst="rect">
              <a:avLst/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2403110" y="5290706"/>
              <a:ext cx="1714500" cy="476250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405883" y="5876494"/>
              <a:ext cx="1714500" cy="476250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72749" y="4052407"/>
              <a:ext cx="1236404" cy="855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 the </a:t>
              </a:r>
            </a:p>
            <a:p>
              <a:r>
                <a:rPr lang="en-US" sz="2000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receiver</a:t>
              </a:r>
              <a:endParaRPr lang="en-HK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26" name="Picture 2" descr="Free broadcast tower radio vector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590" y="4429125"/>
              <a:ext cx="1424138" cy="1568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4122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9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Demodulator:</a:t>
            </a:r>
            <a:endParaRPr lang="en-HK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334" y="2412984"/>
            <a:ext cx="73501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hearing range of human is from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Hz to 20,000 Hz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radio can only receive radio wave from</a:t>
            </a:r>
          </a:p>
          <a:p>
            <a:pPr lvl="1">
              <a:lnSpc>
                <a:spcPct val="150000"/>
              </a:lnSpc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1,000,000 Hz to 100,000,000 Hz</a:t>
            </a:r>
            <a:r>
              <a:rPr lang="en-US" altLang="zh-TW" sz="20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can we still hear human talk or music from radio?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4875" y="4847936"/>
            <a:ext cx="60650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Amplitude: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the maximum magnitude of displacement of an </a:t>
            </a:r>
          </a:p>
          <a:p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oscillating particle from its equilibrium position</a:t>
            </a:r>
            <a:r>
              <a:rPr lang="en-US" altLang="zh-TW" sz="20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b="1" i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 is the meter (m)</a:t>
            </a:r>
            <a:r>
              <a:rPr lang="en-US" altLang="zh-TW" sz="20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HK" sz="2000" b="1" i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7280" y="4272971"/>
            <a:ext cx="3509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 of amplitude!</a:t>
            </a:r>
            <a:endParaRPr lang="en-HK" sz="28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506" y="4366830"/>
            <a:ext cx="3454595" cy="15536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1784" y="6027675"/>
            <a:ext cx="1262062" cy="287400"/>
          </a:xfrm>
          <a:prstGeom prst="rect">
            <a:avLst/>
          </a:prstGeom>
        </p:spPr>
      </p:pic>
      <p:pic>
        <p:nvPicPr>
          <p:cNvPr id="7172" name="Picture 4" descr="Free A Woman in Black Long Sleeves with Her Hand on Ear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688" y="1370730"/>
            <a:ext cx="1826155" cy="2739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0171784" y="6027675"/>
            <a:ext cx="1262062" cy="287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4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9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Demodulator:</a:t>
            </a:r>
            <a:endParaRPr lang="en-HK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662" y="2412984"/>
            <a:ext cx="632596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we can still hear human talk or music from radio?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8097" y="2762687"/>
            <a:ext cx="1099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sound wave is embed into the radio wave by changing the amplitude!!</a:t>
            </a:r>
            <a:endParaRPr lang="en-HK" sz="20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76526" y="3405462"/>
            <a:ext cx="1475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Sound wave</a:t>
            </a:r>
            <a:endParaRPr lang="en-HK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97209" y="3770280"/>
            <a:ext cx="2888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Sound wave + radio wave</a:t>
            </a:r>
            <a:endParaRPr lang="en-HK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019" y="5187003"/>
            <a:ext cx="3022943" cy="11711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911" y="4250386"/>
            <a:ext cx="3257550" cy="1057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7906" y="3771571"/>
            <a:ext cx="1888721" cy="492951"/>
          </a:xfrm>
          <a:prstGeom prst="rect">
            <a:avLst/>
          </a:prstGeom>
        </p:spPr>
      </p:pic>
      <p:pic>
        <p:nvPicPr>
          <p:cNvPr id="9218" name="Picture 2" descr="Free Positive female recording podcast on mic while working in light studio against white brick wall Stock Pho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44" y="3353074"/>
            <a:ext cx="1994472" cy="132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869064" y="4181059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lang="en-HK" sz="48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8585" y="4811168"/>
            <a:ext cx="1411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Radio wave</a:t>
            </a:r>
            <a:endParaRPr lang="en-HK" sz="20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455171" y="4257998"/>
            <a:ext cx="1390650" cy="10955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07201" y="5353536"/>
            <a:ext cx="5109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change in frequency of the radio wave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 amplitude will change according to the sound wave</a:t>
            </a:r>
            <a:endParaRPr lang="en-HK" sz="16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2" descr="Free broadcast tower radio vect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251" y="4805767"/>
            <a:ext cx="1202313" cy="132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011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9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Demodulator:</a:t>
            </a:r>
            <a:endParaRPr lang="en-HK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662" y="2412984"/>
            <a:ext cx="79794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Once the receiver receives the mixed wave (sound wave + radio wave)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Another part called demodulator will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resolve the sound wave from the mixed wave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8730" y="3371681"/>
            <a:ext cx="173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Sound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0959" y="5256507"/>
            <a:ext cx="3425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Sound wave + radio wave</a:t>
            </a:r>
            <a:endParaRPr lang="en-HK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223" y="5153222"/>
            <a:ext cx="3022943" cy="11711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59" y="4002558"/>
            <a:ext cx="3257550" cy="1057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065" y="3984117"/>
            <a:ext cx="1888721" cy="49295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54784" y="3986566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lang="en-HK" sz="5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3194" y="4700739"/>
            <a:ext cx="1656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Radio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370767" y="4199079"/>
            <a:ext cx="1390650" cy="792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2" descr="File:Radio.svg - Wikipe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36" y="4905531"/>
            <a:ext cx="1507975" cy="15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813457" y="3607434"/>
            <a:ext cx="1724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Mixed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31831" y="3737414"/>
            <a:ext cx="1882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Demodulator</a:t>
            </a:r>
            <a:endParaRPr lang="en-HK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Picture 4" descr="Free A Woman in Black Long Sleeves with Her Hand on Ear Stock Phot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722" y="3225636"/>
            <a:ext cx="1826155" cy="2739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ight Arrow 23"/>
          <p:cNvSpPr/>
          <p:nvPr/>
        </p:nvSpPr>
        <p:spPr>
          <a:xfrm>
            <a:off x="8410342" y="4098490"/>
            <a:ext cx="1390650" cy="2011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53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967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Demodulator:</a:t>
            </a:r>
            <a:endParaRPr lang="en-HK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662" y="2412984"/>
            <a:ext cx="210057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Overall picture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35464" y="2984722"/>
            <a:ext cx="173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Sound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799" y="3597158"/>
            <a:ext cx="1888721" cy="492951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5558593" y="3415944"/>
            <a:ext cx="1390650" cy="792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2" descr="File:Radio.svg -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268" y="4253970"/>
            <a:ext cx="1507975" cy="15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Free A Woman in Black Long Sleeves with Her Hand on Ear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685" y="2838676"/>
            <a:ext cx="1826155" cy="2739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690861" y="3037110"/>
            <a:ext cx="173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Sound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196" y="3649546"/>
            <a:ext cx="1888721" cy="492951"/>
          </a:xfrm>
          <a:prstGeom prst="rect">
            <a:avLst/>
          </a:prstGeom>
        </p:spPr>
      </p:pic>
      <p:pic>
        <p:nvPicPr>
          <p:cNvPr id="22" name="Picture 2" descr="Free Positive female recording podcast on mic while working in light studio against white brick wall Stock Phot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79" y="2984722"/>
            <a:ext cx="1994472" cy="132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07290" y="5752940"/>
            <a:ext cx="7462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sound wave is carried by radio wave for transmission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2121" y="4782877"/>
            <a:ext cx="1684732" cy="6526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3658" y="4780954"/>
            <a:ext cx="1684732" cy="65268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796256" y="5270866"/>
            <a:ext cx="1656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Radio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37793" y="5289352"/>
            <a:ext cx="1656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Radio wave</a:t>
            </a:r>
            <a:endParaRPr lang="en-HK" sz="2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347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662" y="1951319"/>
            <a:ext cx="28446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Antenna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speaker</a:t>
            </a:r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HK" sz="22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5662" y="2358887"/>
            <a:ext cx="10705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Antenna is used to pick up the radio wave as much as possible (more complete information) so that the demodulator can better resolve the original sound wave back.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02835" y="5382320"/>
            <a:ext cx="88476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Speaker is used to transmit the sound wave resolved to our ears by vibrating the air around us.</a:t>
            </a:r>
          </a:p>
          <a:p>
            <a:r>
              <a:rPr lang="en-US" sz="2200" b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321" y="3197814"/>
            <a:ext cx="3844588" cy="230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02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528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32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0700622" cy="1891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Converting electromagnetic energy into heat energy via the vibration of water molecules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microwave which energy and frequency are higher than radio wave (E.g. 10</a:t>
            </a:r>
            <a:r>
              <a:rPr lang="en-US" sz="2000" b="1" baseline="30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Hz to 10</a:t>
            </a:r>
            <a:r>
              <a:rPr lang="en-US" sz="2000" b="1" baseline="300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Hz)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frequency of microwave is suitable to cause vibration of water molecules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vibration will produce heat energy and heat up the water and the food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97100" y="4107248"/>
            <a:ext cx="9067800" cy="2072842"/>
            <a:chOff x="1471294" y="3713548"/>
            <a:chExt cx="10319272" cy="2883578"/>
          </a:xfrm>
        </p:grpSpPr>
        <p:sp>
          <p:nvSpPr>
            <p:cNvPr id="15" name="TextBox 14"/>
            <p:cNvSpPr txBox="1"/>
            <p:nvPr/>
          </p:nvSpPr>
          <p:spPr>
            <a:xfrm>
              <a:off x="7837240" y="5812557"/>
              <a:ext cx="39533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HK" sz="2400" b="1" u="sng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Microwave oven (microwave)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00352" y="3835964"/>
              <a:ext cx="2342896" cy="189348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2"/>
            <p:cNvGrpSpPr/>
            <p:nvPr/>
          </p:nvGrpSpPr>
          <p:grpSpPr>
            <a:xfrm>
              <a:off x="1591734" y="3713548"/>
              <a:ext cx="5132679" cy="2530350"/>
              <a:chOff x="677334" y="3472248"/>
              <a:chExt cx="5132679" cy="2530350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7334" y="3472248"/>
                <a:ext cx="5132679" cy="2530350"/>
              </a:xfrm>
              <a:prstGeom prst="rect">
                <a:avLst/>
              </a:prstGeom>
            </p:spPr>
          </p:pic>
          <p:sp>
            <p:nvSpPr>
              <p:cNvPr id="24" name="Oval 23"/>
              <p:cNvSpPr/>
              <p:nvPr/>
            </p:nvSpPr>
            <p:spPr>
              <a:xfrm>
                <a:off x="3250768" y="3679501"/>
                <a:ext cx="672493" cy="760898"/>
              </a:xfrm>
              <a:prstGeom prst="ellipse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1471294" y="6243898"/>
              <a:ext cx="6365945" cy="353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HK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Source: </a:t>
              </a:r>
              <a:r>
                <a:rPr lang="en-HK" sz="1050" dirty="0">
                  <a:latin typeface="Calibri" panose="020F0502020204030204" pitchFamily="34" charset="0"/>
                  <a:cs typeface="Calibri" panose="020F0502020204030204" pitchFamily="34" charset="0"/>
                  <a:hlinkClick r:id="rId4"/>
                </a:rPr>
                <a:t>The Electromagnetic Spectrum </a:t>
              </a:r>
              <a:r>
                <a:rPr lang="en-HK" sz="1050" dirty="0">
                  <a:latin typeface="Calibri" panose="020F0502020204030204" pitchFamily="34" charset="0"/>
                  <a:cs typeface="Calibri" panose="020F0502020204030204" pitchFamily="34" charset="0"/>
                </a:rPr>
                <a:t>on Libretexts licenced under</a:t>
              </a:r>
              <a:r>
                <a:rPr lang="en-US" sz="1050" dirty="0">
                  <a:solidFill>
                    <a:srgbClr val="000000"/>
                  </a:solidFill>
                  <a:latin typeface="Tahoma" panose="020B0604030504040204" pitchFamily="34" charset="0"/>
                </a:rPr>
                <a:t> </a:t>
              </a:r>
              <a:r>
                <a:rPr lang="en-US" sz="1050" dirty="0">
                  <a:solidFill>
                    <a:srgbClr val="0372A6"/>
                  </a:solidFill>
                  <a:latin typeface="Tahoma" panose="020B0604030504040204" pitchFamily="34" charset="0"/>
                  <a:hlinkClick r:id="rId5"/>
                </a:rPr>
                <a:t>CC BY-NC-SA 3.0</a:t>
              </a:r>
              <a:endParaRPr lang="en-HK" sz="105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635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8042275" y="4394372"/>
            <a:ext cx="2411232" cy="6858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042275" y="3124200"/>
            <a:ext cx="2556464" cy="685800"/>
          </a:xfrm>
          <a:prstGeom prst="roundRect">
            <a:avLst/>
          </a:prstGeom>
          <a:solidFill>
            <a:srgbClr val="C0BB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356242" y="4394372"/>
            <a:ext cx="175260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65150" y="3124200"/>
            <a:ext cx="3564863" cy="685800"/>
          </a:xfrm>
          <a:prstGeom prst="roundRect">
            <a:avLst/>
          </a:prstGeom>
          <a:solidFill>
            <a:srgbClr val="FCA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528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32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3747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microwave oven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758" y="2861340"/>
            <a:ext cx="3639541" cy="2941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086355" y="3236268"/>
            <a:ext cx="2468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Cavity Magnetron</a:t>
            </a: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4965" y="3236268"/>
            <a:ext cx="3425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Voltage Transformer</a:t>
            </a:r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10514" y="4506440"/>
            <a:ext cx="167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Wave guide</a:t>
            </a:r>
            <a:endParaRPr lang="en-HK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2929" y="4506440"/>
            <a:ext cx="1619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fan</a:t>
            </a:r>
            <a:endParaRPr lang="en-HK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855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528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32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033" y="3124200"/>
            <a:ext cx="3639541" cy="2941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" name="Group 2"/>
          <p:cNvGrpSpPr/>
          <p:nvPr/>
        </p:nvGrpSpPr>
        <p:grpSpPr>
          <a:xfrm>
            <a:off x="786306" y="3124200"/>
            <a:ext cx="5526989" cy="2530367"/>
            <a:chOff x="786306" y="3124200"/>
            <a:chExt cx="5526989" cy="2530367"/>
          </a:xfrm>
        </p:grpSpPr>
        <p:sp>
          <p:nvSpPr>
            <p:cNvPr id="4" name="Rounded Rectangle 3"/>
            <p:cNvSpPr/>
            <p:nvPr/>
          </p:nvSpPr>
          <p:spPr>
            <a:xfrm>
              <a:off x="786306" y="3124200"/>
              <a:ext cx="3564863" cy="685800"/>
            </a:xfrm>
            <a:prstGeom prst="roundRect">
              <a:avLst/>
            </a:prstGeom>
            <a:solidFill>
              <a:srgbClr val="FCAA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6121" y="3236268"/>
              <a:ext cx="34252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High Voltage Transformer</a:t>
              </a:r>
              <a:endParaRPr lang="en-HK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786307" y="3810001"/>
              <a:ext cx="5458060" cy="1844566"/>
            </a:xfrm>
            <a:prstGeom prst="roundRect">
              <a:avLst/>
            </a:prstGeom>
            <a:solidFill>
              <a:srgbClr val="F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7880" y="4174262"/>
              <a:ext cx="5495415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Normal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220V</a:t>
              </a:r>
              <a:r>
                <a:rPr lang="en-US" sz="2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supply is not enough for it </a:t>
              </a:r>
            </a:p>
            <a:p>
              <a:r>
                <a:rPr lang="en-US" sz="2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to function normally.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 transformer is used to convert 220V to </a:t>
              </a:r>
            </a:p>
            <a:p>
              <a:r>
                <a:rPr lang="en-US" sz="2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a </a:t>
              </a:r>
              <a:r>
                <a:rPr lang="en-US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few thousand volts </a:t>
              </a:r>
              <a:r>
                <a:rPr lang="en-US" sz="2000" b="1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microwave generation.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77334" y="1990635"/>
            <a:ext cx="3747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microwave oven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Students should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ea typeface="Adobe 黑体 Std R" pitchFamily="34" charset="-128"/>
              </a:rPr>
              <a:t>be</a:t>
            </a: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 able to: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understand the concepts of electromagnetic radiation</a:t>
            </a:r>
            <a:r>
              <a:rPr lang="en-US" altLang="zh-TW" sz="2400" dirty="0">
                <a:solidFill>
                  <a:srgbClr val="59215E"/>
                </a:solidFill>
                <a:ea typeface="Adobe 黑体 Std R" pitchFamily="34" charset="-128"/>
              </a:rPr>
              <a:t>;</a:t>
            </a:r>
            <a:endParaRPr lang="en-US" sz="2400" dirty="0">
              <a:solidFill>
                <a:srgbClr val="59215E"/>
              </a:solidFill>
              <a:ea typeface="Adobe 黑体 Std R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identify the corresponding wavelengths and frequencies of different electromagnetic radiations</a:t>
            </a:r>
            <a:r>
              <a:rPr lang="en-US" altLang="zh-TW" sz="2400" dirty="0">
                <a:solidFill>
                  <a:srgbClr val="59215E"/>
                </a:solidFill>
                <a:ea typeface="Adobe 黑体 Std R" pitchFamily="34" charset="-128"/>
              </a:rPr>
              <a:t>;</a:t>
            </a:r>
            <a:endParaRPr lang="en-US" sz="2400" dirty="0">
              <a:solidFill>
                <a:srgbClr val="59215E"/>
              </a:solidFill>
              <a:ea typeface="Adobe 黑体 Std R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list out the applications of different electromagnetic radiations</a:t>
            </a:r>
            <a:r>
              <a:rPr lang="en-US" altLang="zh-TW" sz="2400" dirty="0">
                <a:solidFill>
                  <a:srgbClr val="59215E"/>
                </a:solidFill>
                <a:ea typeface="Adobe 黑体 Std R" pitchFamily="34" charset="-128"/>
              </a:rPr>
              <a:t>;</a:t>
            </a:r>
            <a:endParaRPr lang="en-US" sz="2400" dirty="0">
              <a:solidFill>
                <a:srgbClr val="59215E"/>
              </a:solidFill>
              <a:ea typeface="Adobe 黑体 Std R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briefly explain the working mechanisms of the applications</a:t>
            </a:r>
            <a:r>
              <a:rPr lang="en-US" altLang="zh-TW" sz="2400" dirty="0">
                <a:solidFill>
                  <a:srgbClr val="59215E"/>
                </a:solidFill>
                <a:ea typeface="Adobe 黑体 Std R" pitchFamily="34" charset="-128"/>
              </a:rPr>
              <a:t>.</a:t>
            </a: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 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2400" dirty="0">
              <a:solidFill>
                <a:srgbClr val="59215E"/>
              </a:solidFill>
              <a:latin typeface="Myriad Pro" panose="020B0503030403020204" pitchFamily="34" charset="0"/>
              <a:ea typeface="Adobe 黑体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8242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400550" y="3708571"/>
            <a:ext cx="6112846" cy="1654003"/>
          </a:xfrm>
          <a:prstGeom prst="roundRect">
            <a:avLst/>
          </a:prstGeom>
          <a:solidFill>
            <a:srgbClr val="D8C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638675" y="2819486"/>
            <a:ext cx="2556464" cy="685800"/>
          </a:xfrm>
          <a:prstGeom prst="roundRect">
            <a:avLst/>
          </a:prstGeom>
          <a:solidFill>
            <a:srgbClr val="C0BB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528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32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727990"/>
            <a:ext cx="3639541" cy="2941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682755" y="2931554"/>
            <a:ext cx="2468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Cavity Magnetron</a:t>
            </a: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6602" y="3935408"/>
            <a:ext cx="60867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a vacuum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energy into microwave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a lot of power for the generation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7334" y="1990635"/>
            <a:ext cx="3747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microwave oven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472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384920" y="3815601"/>
            <a:ext cx="5987117" cy="16422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552950" y="2927522"/>
            <a:ext cx="2411232" cy="6858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00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24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813715"/>
            <a:ext cx="3639541" cy="2941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921189" y="3039590"/>
            <a:ext cx="167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Wave guide</a:t>
            </a:r>
            <a:endParaRPr lang="en-HK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4920" y="4036549"/>
            <a:ext cx="61551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Inside the food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 the microwave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generated from the magnetron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to the chamber for heating the food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7334" y="1990635"/>
            <a:ext cx="3747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microwave oven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97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23849" y="3931422"/>
            <a:ext cx="5236123" cy="135528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71098" y="2898947"/>
            <a:ext cx="1752600" cy="6858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528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32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501" y="2775615"/>
            <a:ext cx="3639541" cy="2941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37785" y="3011015"/>
            <a:ext cx="1619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Cooling fan</a:t>
            </a:r>
            <a:endParaRPr lang="en-HK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9359" y="4118272"/>
            <a:ext cx="53106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is used to cool down the magnetron since the temperature would be high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when it is generating microwave.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7334" y="1990635"/>
            <a:ext cx="37470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microwave oven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922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316875" y="2142248"/>
            <a:ext cx="7320936" cy="17354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00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24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25765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mechanism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58" y="2452300"/>
            <a:ext cx="3639541" cy="2941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366567" y="2328482"/>
            <a:ext cx="7436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microwave generated by the magnetron will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be guided into the chamber of the oven.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microwave is also an electromagnetic radiation,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there are electric and magnetic fields oscillating over time.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85165" y="6171392"/>
            <a:ext cx="29556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Electromagnetic wave on Wikipedia</a:t>
            </a:r>
            <a:r>
              <a:rPr lang="en-HK" sz="1000" dirty="0">
                <a:latin typeface="Calibri" panose="020F0502020204030204" pitchFamily="34" charset="0"/>
                <a:cs typeface="Calibri" panose="020F0502020204030204" pitchFamily="34" charset="0"/>
              </a:rPr>
              <a:t> licensed under  </a:t>
            </a:r>
            <a:r>
              <a:rPr lang="en-US" sz="1000" dirty="0">
                <a:solidFill>
                  <a:srgbClr val="3366CC"/>
                </a:solidFill>
                <a:latin typeface="Arial" panose="020B0604020202020204" pitchFamily="34" charset="0"/>
                <a:hlinkClick r:id="rId4"/>
              </a:rPr>
              <a:t>CC BY-SA 4.0</a:t>
            </a:r>
            <a:endParaRPr lang="en-US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endParaRPr lang="en-HK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undefine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032" y="4001490"/>
            <a:ext cx="6240621" cy="211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86132" y="5984550"/>
            <a:ext cx="1933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yriad Pro" panose="020B0503030403020204" charset="0"/>
              </a:rPr>
              <a:t>E: Electric Field</a:t>
            </a:r>
          </a:p>
          <a:p>
            <a:r>
              <a:rPr lang="en-US" dirty="0">
                <a:latin typeface="Myriad Pro" panose="020B0503030403020204" charset="0"/>
              </a:rPr>
              <a:t>B: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2949354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041551" y="2569696"/>
            <a:ext cx="8057373" cy="33612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003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24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5" y="2756537"/>
            <a:ext cx="2364216" cy="1910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03418" y="2737237"/>
            <a:ext cx="781683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fields can interact with water molecules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and make them vibrate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Converted into kinetic energy of the water molecules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kinetic energy, higher the temperature of the water molecules and it will heat the food up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612753" y="3711893"/>
            <a:ext cx="2415327" cy="955357"/>
          </a:xfrm>
          <a:prstGeom prst="roundRect">
            <a:avLst/>
          </a:prstGeom>
          <a:solidFill>
            <a:srgbClr val="FA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1675" y="3711893"/>
            <a:ext cx="2318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Electromagnetic 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endParaRPr lang="en-HK" sz="24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6129319" y="3874621"/>
            <a:ext cx="1438275" cy="628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713793" y="3711893"/>
            <a:ext cx="1257301" cy="955357"/>
          </a:xfrm>
          <a:prstGeom prst="roundRect">
            <a:avLst/>
          </a:prstGeom>
          <a:solidFill>
            <a:srgbClr val="FCA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sz="24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86981" y="3711893"/>
            <a:ext cx="11267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Kinetic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endParaRPr lang="en-HK" sz="2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122898" y="1711580"/>
            <a:ext cx="3026645" cy="2112231"/>
            <a:chOff x="8957063" y="2708965"/>
            <a:chExt cx="3026645" cy="2112231"/>
          </a:xfrm>
        </p:grpSpPr>
        <p:pic>
          <p:nvPicPr>
            <p:cNvPr id="11266" name="Picture 2" descr="Lesson summary: Water and life (article) | Khan Academ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7063" y="2708965"/>
              <a:ext cx="1215764" cy="94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Lesson summary: Water and life (article) | Khan Academ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21294">
              <a:off x="10053550" y="3105105"/>
              <a:ext cx="1215764" cy="94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Lesson summary: Water and life (article) | Khan Academ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472526">
              <a:off x="10767944" y="3874621"/>
              <a:ext cx="1215764" cy="94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677334" y="1990635"/>
            <a:ext cx="25765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mechanism</a:t>
            </a:r>
            <a:endParaRPr lang="en-HK" sz="2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119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41967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Mini-experiment: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is really important or not?</a:t>
            </a:r>
          </a:p>
          <a:p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334" y="2962185"/>
            <a:ext cx="8944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 a empty glass cup and a glass of 50 mL water into a microwave oven.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Turn on the oven for 30 – 60 seconds.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 which glass will be hotter.</a:t>
            </a:r>
          </a:p>
          <a:p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548" y="4333874"/>
            <a:ext cx="2831042" cy="2287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" name="Group 2"/>
          <p:cNvGrpSpPr/>
          <p:nvPr/>
        </p:nvGrpSpPr>
        <p:grpSpPr>
          <a:xfrm>
            <a:off x="2696572" y="4421754"/>
            <a:ext cx="3012791" cy="2112231"/>
            <a:chOff x="1855745" y="4560193"/>
            <a:chExt cx="3012791" cy="2112231"/>
          </a:xfrm>
        </p:grpSpPr>
        <p:pic>
          <p:nvPicPr>
            <p:cNvPr id="8" name="Picture 2" descr="Lesson summary: Water and life (article) | Khan Academ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5745" y="4560193"/>
              <a:ext cx="1215764" cy="94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Lesson summary: Water and life (article) | Khan Academ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21294">
              <a:off x="2938378" y="4956333"/>
              <a:ext cx="1215764" cy="94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Lesson summary: Water and life (article) | Khan Academ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472526">
              <a:off x="3652772" y="5725849"/>
              <a:ext cx="1215764" cy="946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888713" y="1294530"/>
            <a:ext cx="52807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– Microwave oven</a:t>
            </a:r>
            <a:endParaRPr lang="en-HK" sz="32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292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– </a:t>
            </a:r>
            <a:r>
              <a:rPr lang="en-HK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100160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 objects that the temperature is higher than absolute zero would emit infra-red radiation.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higher the temperature, the higher the energy of the infra-red radiation emitted.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radiation is also known as blackbody radiation.</a:t>
            </a:r>
          </a:p>
          <a:p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18" y="3482413"/>
            <a:ext cx="5223820" cy="257528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265181" y="3900412"/>
            <a:ext cx="466933" cy="5042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81283" y="5856701"/>
            <a:ext cx="3605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(infrared)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8845" y="3650612"/>
            <a:ext cx="2321354" cy="1965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4421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– </a:t>
            </a:r>
            <a:r>
              <a:rPr lang="en-HK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290092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mechanism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HK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554" name="Picture 2" descr="Free Desert Under Blue Sky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425" y="2513063"/>
            <a:ext cx="2317750" cy="1545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Free Fire Wallpaper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842" y="4338828"/>
            <a:ext cx="1222667" cy="1628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6012" y="2721228"/>
            <a:ext cx="1533036" cy="4975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2760" y="3218388"/>
            <a:ext cx="1533036" cy="4975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4507" y="3684074"/>
            <a:ext cx="1533036" cy="49756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6040" y="4491893"/>
            <a:ext cx="1533036" cy="4975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1806" y="4928026"/>
            <a:ext cx="1533036" cy="49756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EFFFC"/>
              </a:clrFrom>
              <a:clrTo>
                <a:srgbClr val="FE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1163" y="5455193"/>
            <a:ext cx="1533036" cy="4975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93889" y="4136711"/>
            <a:ext cx="2140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radiation</a:t>
            </a:r>
            <a:endParaRPr lang="en-HK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81707" y="2691525"/>
            <a:ext cx="1731925" cy="1187848"/>
          </a:xfrm>
          <a:prstGeom prst="roundRect">
            <a:avLst/>
          </a:prstGeom>
          <a:solidFill>
            <a:srgbClr val="FCAA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15261" y="2869951"/>
            <a:ext cx="1664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endParaRPr lang="en-HK" sz="2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Up Arrow 17"/>
          <p:cNvSpPr/>
          <p:nvPr/>
        </p:nvSpPr>
        <p:spPr>
          <a:xfrm>
            <a:off x="6566595" y="2625787"/>
            <a:ext cx="857250" cy="1134428"/>
          </a:xfrm>
          <a:prstGeom prst="up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7495344" y="2625787"/>
            <a:ext cx="1803507" cy="1299939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92106" y="2721758"/>
            <a:ext cx="18099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of the </a:t>
            </a:r>
          </a:p>
          <a:p>
            <a:pPr algn="ctr"/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radiation</a:t>
            </a:r>
            <a:endParaRPr lang="en-HK" sz="2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Up Arrow 31"/>
          <p:cNvSpPr/>
          <p:nvPr/>
        </p:nvSpPr>
        <p:spPr>
          <a:xfrm>
            <a:off x="9016637" y="2561765"/>
            <a:ext cx="857250" cy="1134428"/>
          </a:xfrm>
          <a:prstGeom prst="up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780292" y="4576735"/>
            <a:ext cx="7191375" cy="161968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802" y="4692213"/>
            <a:ext cx="71503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Therefore,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can check the energy of the infra-red radiation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hence estimate the temperature of the corresponding object. </a:t>
            </a:r>
          </a:p>
          <a:p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5355415" y="5673197"/>
                <a:ext cx="630096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Energy of IR </a:t>
                </a:r>
                <a:r>
                  <a:rPr lang="en-US" sz="2000" b="1" dirty="0" err="1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radiationper</a:t>
                </a:r>
                <a:r>
                  <a:rPr 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area per time </a:t>
                </a:r>
                <a14:m>
                  <m:oMath xmlns:m="http://schemas.openxmlformats.org/officeDocument/2006/math">
                    <m:r>
                      <a:rPr lang="en-HK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HK" sz="2000" b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(Temperature)</a:t>
                </a:r>
                <a:r>
                  <a:rPr lang="en-HK" sz="2000" b="1" baseline="30000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endParaRPr lang="en-US" sz="20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415" y="5673197"/>
                <a:ext cx="6300966" cy="400110"/>
              </a:xfrm>
              <a:prstGeom prst="rect">
                <a:avLst/>
              </a:prstGeom>
              <a:blipFill>
                <a:blip r:embed="rId5"/>
                <a:stretch>
                  <a:fillRect l="-1065" t="-9231" b="-27692"/>
                </a:stretch>
              </a:blipFill>
            </p:spPr>
            <p:txBody>
              <a:bodyPr/>
              <a:lstStyle/>
              <a:p>
                <a:r>
                  <a:rPr lang="en-H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89108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202998" y="3133017"/>
            <a:ext cx="7047624" cy="738664"/>
          </a:xfrm>
          <a:prstGeom prst="roundRect">
            <a:avLst/>
          </a:prstGeom>
          <a:noFill/>
          <a:ln w="38100">
            <a:solidFill>
              <a:srgbClr val="EC47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– </a:t>
            </a:r>
            <a:r>
              <a:rPr lang="en-HK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4924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an IR thermometer: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thermopile</a:t>
            </a:r>
          </a:p>
          <a:p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7667" y="3163794"/>
            <a:ext cx="6739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lens is used to focus the infrared radiation emitted from 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interested object to the detector of the thermometer.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61784" y="3964013"/>
            <a:ext cx="6081913" cy="2592808"/>
            <a:chOff x="2154611" y="4221898"/>
            <a:chExt cx="6081913" cy="259280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3326" y="4221898"/>
              <a:ext cx="4803198" cy="259280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154611" y="5102804"/>
              <a:ext cx="134203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Infrared </a:t>
              </a:r>
            </a:p>
            <a:p>
              <a:pPr algn="ctr"/>
              <a:r>
                <a:rPr lang="en-US" sz="24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</a:t>
              </a:r>
              <a:endParaRPr lang="en-HK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97481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556319" y="3295649"/>
            <a:ext cx="8098849" cy="830997"/>
          </a:xfrm>
          <a:prstGeom prst="roundRect">
            <a:avLst/>
          </a:prstGeom>
          <a:noFill/>
          <a:ln w="38100">
            <a:solidFill>
              <a:srgbClr val="EC47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– </a:t>
            </a:r>
            <a:r>
              <a:rPr lang="en-HK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4924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parts of an IR thermometer: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thermopile</a:t>
            </a:r>
            <a:endParaRPr lang="en-US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1108" y="3326427"/>
            <a:ext cx="7384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detector called thermopile is used to convert the radiation energy</a:t>
            </a: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into heat energy and then into electricity signal.</a:t>
            </a:r>
            <a:endParaRPr lang="en-HK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71474" y="3548515"/>
            <a:ext cx="11417218" cy="3044514"/>
            <a:chOff x="902398" y="2370319"/>
            <a:chExt cx="11417218" cy="3044514"/>
          </a:xfrm>
        </p:grpSpPr>
        <p:grpSp>
          <p:nvGrpSpPr>
            <p:cNvPr id="4" name="Group 3"/>
            <p:cNvGrpSpPr/>
            <p:nvPr/>
          </p:nvGrpSpPr>
          <p:grpSpPr>
            <a:xfrm>
              <a:off x="902398" y="2370319"/>
              <a:ext cx="11417218" cy="3044514"/>
              <a:chOff x="327406" y="3711147"/>
              <a:chExt cx="11417218" cy="3044514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981200" y="4476750"/>
                <a:ext cx="1809750" cy="1352550"/>
              </a:xfrm>
              <a:prstGeom prst="roundRect">
                <a:avLst/>
              </a:prstGeom>
              <a:solidFill>
                <a:srgbClr val="FCAA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7545273" y="4476750"/>
                <a:ext cx="1809750" cy="1352550"/>
              </a:xfrm>
              <a:prstGeom prst="roundRect">
                <a:avLst/>
              </a:prstGeom>
              <a:solidFill>
                <a:srgbClr val="D8C4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765574" y="4476750"/>
                <a:ext cx="1809750" cy="1352550"/>
              </a:xfrm>
              <a:prstGeom prst="round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997028" y="4598964"/>
                <a:ext cx="1346844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Heat </a:t>
                </a:r>
              </a:p>
              <a:p>
                <a:pPr algn="ctr"/>
                <a:r>
                  <a:rPr lang="en-US" sz="32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energy</a:t>
                </a:r>
                <a:endParaRPr lang="en-HK" sz="32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62024" y="4614416"/>
                <a:ext cx="1818896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Electrical </a:t>
                </a:r>
              </a:p>
              <a:p>
                <a:pPr algn="ctr"/>
                <a:r>
                  <a:rPr lang="en-US" sz="3200" b="1" dirty="0">
                    <a:solidFill>
                      <a:srgbClr val="7030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signal</a:t>
                </a:r>
                <a:endParaRPr lang="en-HK" sz="32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" name="Right Arrow 13"/>
              <p:cNvSpPr/>
              <p:nvPr/>
            </p:nvSpPr>
            <p:spPr>
              <a:xfrm>
                <a:off x="3834598" y="4799435"/>
                <a:ext cx="876861" cy="67627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" name="Right Arrow 14"/>
              <p:cNvSpPr/>
              <p:nvPr/>
            </p:nvSpPr>
            <p:spPr>
              <a:xfrm>
                <a:off x="6621868" y="4815620"/>
                <a:ext cx="876861" cy="67627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HK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EFFFC"/>
                  </a:clrFrom>
                  <a:clrTo>
                    <a:srgbClr val="FEFFFC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9873" y="4375489"/>
                <a:ext cx="1533036" cy="497564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EFFFC"/>
                  </a:clrFrom>
                  <a:clrTo>
                    <a:srgbClr val="FEFFFC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68049" y="4852194"/>
                <a:ext cx="1533036" cy="497564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EFFFC"/>
                  </a:clrFrom>
                  <a:clrTo>
                    <a:srgbClr val="FEFFFC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27406" y="5379361"/>
                <a:ext cx="1533036" cy="497564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3363991" y="5547982"/>
                <a:ext cx="184537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By </a:t>
                </a:r>
              </a:p>
              <a:p>
                <a:pPr algn="ctr"/>
                <a:r>
                  <a:rPr lang="en-US" sz="2800" b="1" dirty="0">
                    <a:solidFill>
                      <a:srgbClr val="0070C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thermopile</a:t>
                </a:r>
                <a:endParaRPr lang="en-HK" sz="2800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24578" name="Picture 2" descr="Free Person Holding A Thermometer Stock Photo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14948" y="3711147"/>
                <a:ext cx="2029676" cy="304451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2627580" y="3234225"/>
              <a:ext cx="176542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Infrared </a:t>
              </a:r>
            </a:p>
            <a:p>
              <a:pPr algn="ctr"/>
              <a:r>
                <a:rPr lang="en-US" sz="3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</a:t>
              </a:r>
              <a:endParaRPr lang="en-HK" sz="3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2222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Free Question Marks on Paper Crafts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803" y="4856869"/>
            <a:ext cx="2002992" cy="1216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HK" dirty="0"/>
              <a:t>Introduction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14747" y="1417639"/>
            <a:ext cx="2703615" cy="2260982"/>
            <a:chOff x="421370" y="1191524"/>
            <a:chExt cx="2703615" cy="2735930"/>
          </a:xfrm>
        </p:grpSpPr>
        <p:sp>
          <p:nvSpPr>
            <p:cNvPr id="7" name="Rounded Rectangle 6"/>
            <p:cNvSpPr/>
            <p:nvPr/>
          </p:nvSpPr>
          <p:spPr>
            <a:xfrm>
              <a:off x="421370" y="1191524"/>
              <a:ext cx="2703615" cy="2735930"/>
            </a:xfrm>
            <a:prstGeom prst="roundRect">
              <a:avLst/>
            </a:prstGeom>
            <a:solidFill>
              <a:srgbClr val="C0BB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5821" y="1281526"/>
              <a:ext cx="2669164" cy="22467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HK" sz="28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Electromagnetic </a:t>
              </a:r>
            </a:p>
            <a:p>
              <a:pPr algn="ctr"/>
              <a:r>
                <a:rPr lang="en-HK" sz="2800" b="1" i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</a:t>
              </a:r>
              <a:r>
                <a:rPr lang="en-HK" sz="2800" b="1" i="1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algn="ctr"/>
              <a:r>
                <a:rPr lang="en-HK" sz="2800" b="1" dirty="0">
                  <a:latin typeface="Calibri" panose="020F0502020204030204" pitchFamily="34" charset="0"/>
                  <a:cs typeface="Calibri" panose="020F0502020204030204" pitchFamily="34" charset="0"/>
                </a:rPr>
                <a:t>is very important to our life!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390677" y="3340705"/>
            <a:ext cx="2578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(radio wave)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73682" y="3340705"/>
            <a:ext cx="3953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Microwave oven (microwave)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9045" y="5842836"/>
            <a:ext cx="3605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(infra-red)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1578" y="3852634"/>
            <a:ext cx="33698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2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you know </a:t>
            </a:r>
          </a:p>
          <a:p>
            <a:r>
              <a:rPr lang="en-HK" sz="32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radiation is? </a:t>
            </a:r>
          </a:p>
        </p:txBody>
      </p:sp>
      <p:pic>
        <p:nvPicPr>
          <p:cNvPr id="3" name="Picture 2" descr="Free Classic styled radio receiver with chrome buttons and speaker and wooden case placed on table in daylight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95" y="1660220"/>
            <a:ext cx="2508520" cy="166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3221" y="1473645"/>
            <a:ext cx="2342896" cy="1893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4769" y="3899412"/>
            <a:ext cx="2321354" cy="1965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6241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– </a:t>
            </a:r>
            <a:r>
              <a:rPr lang="en-HK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462979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types of IR thermometer: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Spot infra-red thermometer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thermal imaging camera</a:t>
            </a:r>
          </a:p>
          <a:p>
            <a:endParaRPr lang="en-HK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2" descr="Free Person Holding A Thermometer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190" y="3739402"/>
            <a:ext cx="1701822" cy="2552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21300" y="3277737"/>
            <a:ext cx="3741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Spot infrared thermometer</a:t>
            </a:r>
            <a:endParaRPr lang="en-HK" sz="24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136" y="3893390"/>
            <a:ext cx="2192854" cy="255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936656" y="3277737"/>
            <a:ext cx="4473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EC471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thermal imaging camera</a:t>
            </a:r>
            <a:endParaRPr lang="en-HK" sz="2400" b="1" u="sng" dirty="0">
              <a:solidFill>
                <a:srgbClr val="EC471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74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8713" y="1294530"/>
            <a:ext cx="4886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Infrared – </a:t>
            </a:r>
            <a:r>
              <a:rPr lang="en-HK" sz="3200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thermometer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766120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Mini-experiment: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spot infrared thermometer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the IR thermometer really accurate?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can check the accuracy by using a method called calibration.</a:t>
            </a:r>
          </a:p>
          <a:p>
            <a:endParaRPr lang="en-HK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2" descr="Free Person Holding A Thermometer Stock Phot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623" y="718258"/>
            <a:ext cx="2029676" cy="3044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49626" y="3593442"/>
            <a:ext cx="880234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calibration: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 a cup of hot water and a cup of cold water.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 out a traditional thermometer and check the temperature of water.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 down the temperature.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an IR thermometer to check the temperature of the same</a:t>
            </a:r>
          </a:p>
          <a:p>
            <a:pPr lvl="1"/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two cups of water.</a:t>
            </a:r>
          </a:p>
          <a:p>
            <a:pPr lvl="1"/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   Compare the temperature obtained.</a:t>
            </a:r>
          </a:p>
          <a:p>
            <a:endParaRPr lang="en-HK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86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Summary</a:t>
            </a:r>
            <a:endParaRPr lang="en-HK" dirty="0"/>
          </a:p>
        </p:txBody>
      </p:sp>
      <p:sp>
        <p:nvSpPr>
          <p:cNvPr id="4" name="Rectangle 3"/>
          <p:cNvSpPr/>
          <p:nvPr/>
        </p:nvSpPr>
        <p:spPr>
          <a:xfrm>
            <a:off x="609600" y="1417639"/>
            <a:ext cx="10836166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HK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 EM radiation consists of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oscillating electrical and magnetic fields.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ea typeface="Adobe 黑体 Std R" pitchFamily="34" charset="-128"/>
              </a:rPr>
              <a:t> </a:t>
            </a: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Different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EM radiations can be classified according to the frequency (energy).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sz="2400" dirty="0">
                <a:solidFill>
                  <a:srgbClr val="59215E"/>
                </a:solidFill>
                <a:ea typeface="Adobe 黑体 Std R" pitchFamily="34" charset="-128"/>
              </a:rPr>
              <a:t> Different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EM radiations have different special applications: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Radio wave – Radio (transmission of sound);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Microwave – Microwave oven (Heating);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Infrared radiation – IR thermometer (temperature checking).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Blip>
                <a:blip r:embed="rId2"/>
              </a:buBlip>
            </a:pPr>
            <a:endParaRPr lang="en-US" dirty="0">
              <a:solidFill>
                <a:srgbClr val="59215E"/>
              </a:solidFill>
              <a:ea typeface="Adobe 黑体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7143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02BC17-0260-49B0-9F57-2DC9B2962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HK" dirty="0"/>
          </a:p>
          <a:p>
            <a:endParaRPr lang="en-HK" dirty="0"/>
          </a:p>
          <a:p>
            <a:r>
              <a:rPr lang="en-HK"/>
              <a:t>Thank you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247D67-79D6-474D-B8C1-3204F9B316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221649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HK" dirty="0"/>
              <a:t>Introduction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36276" y="1008390"/>
            <a:ext cx="4666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Electromagnetic Radiation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630811819"/>
              </p:ext>
            </p:extLst>
          </p:nvPr>
        </p:nvGraphicFramePr>
        <p:xfrm>
          <a:off x="2782923" y="1807177"/>
          <a:ext cx="5087008" cy="423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4" name="Picture 6" descr="Blue Wav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18" y="1860684"/>
            <a:ext cx="2527421" cy="1895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Red Wav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18" y="4358081"/>
            <a:ext cx="2526562" cy="1894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Free Selective Focus Photography of White and Black Vital Sign Printing Paper Stock Phot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583" y="1930400"/>
            <a:ext cx="2489568" cy="1659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Free Classic styled radio receiver with chrome buttons and speaker and wooden case placed on table in daylight Stock Phot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640" y="4191996"/>
            <a:ext cx="2092393" cy="1385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65483" y="4995765"/>
            <a:ext cx="1747514" cy="1412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69931" y="4324318"/>
            <a:ext cx="1076570" cy="911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496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Electromagnetic Radiation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2725" y="1345625"/>
            <a:ext cx="3952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EM radiation?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2190" y="2001532"/>
            <a:ext cx="9505395" cy="1808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Composed of oscillating electric field and magnetic field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They are perpendicular to the travelling direction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EM radiations are transverse waves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HK" sz="1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496" y="3555060"/>
            <a:ext cx="5323034" cy="262419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978702" y="5477804"/>
            <a:ext cx="37475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The Electromagnetic Spectrum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on Libretexts licenced under</a:t>
            </a:r>
            <a:r>
              <a:rPr lang="en-US" sz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400" dirty="0">
                <a:solidFill>
                  <a:srgbClr val="0372A6"/>
                </a:solidFill>
                <a:latin typeface="Tahoma" panose="020B0604030504040204" pitchFamily="34" charset="0"/>
                <a:hlinkClick r:id="rId4"/>
              </a:rPr>
              <a:t>CC BY-NC-SA 3.0</a:t>
            </a:r>
            <a:endParaRPr lang="en-HK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20" descr="Red Wav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777" y="824704"/>
            <a:ext cx="2526562" cy="1894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20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Electromagnetic Radiation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10759" y="1270000"/>
            <a:ext cx="5362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electromagnetic spectrum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8522013" cy="1429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Visible light is only a small part of the light spectrum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parts such as radio wave, microwave, infrared, ultra-violet and X-rays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with different energy (frequency or equivalently, wavelength)</a:t>
            </a:r>
            <a:endParaRPr lang="en-HK" sz="20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496" y="3555060"/>
            <a:ext cx="5323034" cy="262419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978702" y="5477804"/>
            <a:ext cx="37475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The Electromagnetic Spectrum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on Libretexts licenced under</a:t>
            </a:r>
            <a:r>
              <a:rPr lang="en-US" sz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400" dirty="0">
                <a:solidFill>
                  <a:srgbClr val="0372A6"/>
                </a:solidFill>
                <a:latin typeface="Tahoma" panose="020B0604030504040204" pitchFamily="34" charset="0"/>
                <a:hlinkClick r:id="rId4"/>
              </a:rPr>
              <a:t>CC BY-NC-SA 3.0</a:t>
            </a:r>
            <a:endParaRPr lang="en-HK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61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055301" y="2258864"/>
            <a:ext cx="4901239" cy="13479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Electromagnetic Radiation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5865" y="1254826"/>
            <a:ext cx="6882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Properties of electromagnetic radiation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573765335"/>
                  </p:ext>
                </p:extLst>
              </p:nvPr>
            </p:nvGraphicFramePr>
            <p:xfrm>
              <a:off x="2791390" y="2103511"/>
              <a:ext cx="5087008" cy="423431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573765335"/>
                  </p:ext>
                </p:extLst>
              </p:nvPr>
            </p:nvGraphicFramePr>
            <p:xfrm>
              <a:off x="2791390" y="2103511"/>
              <a:ext cx="5087008" cy="423431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6481" y="2485207"/>
            <a:ext cx="2802830" cy="13085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827157" y="2534110"/>
            <a:ext cx="3315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frequency, higher energy</a:t>
            </a:r>
          </a:p>
          <a:p>
            <a:r>
              <a:rPr lang="en-US" b="1" dirty="0">
                <a:solidFill>
                  <a:srgbClr val="FF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frequency, lower energy</a:t>
            </a:r>
            <a:endParaRPr lang="en-HK" b="1" dirty="0">
              <a:solidFill>
                <a:srgbClr val="FF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4" descr="Free Selective Focus Photography of White and Black Vital Sign Printing Paper Stock Phot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937" y="2358991"/>
            <a:ext cx="1771856" cy="1181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ree Lighted Roadside Rings Stock Phot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34" y="3875623"/>
            <a:ext cx="2693324" cy="1795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22196" y="5704642"/>
            <a:ext cx="3379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speed = 3 x 10</a:t>
            </a:r>
            <a:r>
              <a:rPr lang="en-US" sz="2400" b="1" i="1" baseline="30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24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ms</a:t>
            </a:r>
            <a:r>
              <a:rPr lang="en-US" sz="2400" b="1" i="1" baseline="30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endParaRPr lang="en-HK" sz="2400" b="1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055301" y="4660681"/>
            <a:ext cx="4198457" cy="16771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55301" y="4727298"/>
            <a:ext cx="41984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Speed remains unchanged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Therefore: 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frequency, shorter wavelength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frequency, longer wavelength</a:t>
            </a:r>
          </a:p>
          <a:p>
            <a:endParaRPr lang="en-HK" sz="20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2196" y="2071212"/>
            <a:ext cx="294257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  <a:hlinkClick r:id="rId14"/>
              </a:rPr>
              <a:t>The Law of Reflection</a:t>
            </a:r>
            <a:r>
              <a:rPr lang="en-HK" sz="1050" dirty="0">
                <a:latin typeface="Calibri" panose="020F0502020204030204" pitchFamily="34" charset="0"/>
                <a:cs typeface="Calibri" panose="020F0502020204030204" pitchFamily="34" charset="0"/>
              </a:rPr>
              <a:t> on Libretexts licenced under</a:t>
            </a:r>
            <a:r>
              <a:rPr lang="en-US" sz="105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050" dirty="0">
                <a:solidFill>
                  <a:srgbClr val="0372A6"/>
                </a:solidFill>
                <a:latin typeface="Tahoma" panose="020B0604030504040204" pitchFamily="34" charset="0"/>
                <a:hlinkClick r:id="rId15"/>
              </a:rPr>
              <a:t>CC BY-NC-SA 3.0</a:t>
            </a:r>
            <a:endParaRPr lang="en-HK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29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Electromagnetic Radiation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42"/>
          <a:stretch/>
        </p:blipFill>
        <p:spPr>
          <a:xfrm>
            <a:off x="520700" y="2042589"/>
            <a:ext cx="6597844" cy="33651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1092" y="1303406"/>
            <a:ext cx="5362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electromagnetic spectrum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4497185" y="2424213"/>
            <a:ext cx="761115" cy="922712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58300" y="2734887"/>
            <a:ext cx="2655416" cy="150682"/>
          </a:xfrm>
          <a:prstGeom prst="straightConnector1">
            <a:avLst/>
          </a:prstGeom>
          <a:ln w="381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Free Classic styled radio receiver with chrome buttons and speaker and wooden case placed on table in daylight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542" y="2169017"/>
            <a:ext cx="2508520" cy="166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3843251" y="2516757"/>
            <a:ext cx="672493" cy="76089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Arrow Connector 12"/>
          <p:cNvCxnSpPr>
            <a:endCxn id="16" idx="1"/>
          </p:cNvCxnSpPr>
          <p:nvPr/>
        </p:nvCxnSpPr>
        <p:spPr>
          <a:xfrm>
            <a:off x="4303535" y="3277655"/>
            <a:ext cx="4929681" cy="134085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3216" y="3912358"/>
            <a:ext cx="1747514" cy="1412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Oval 16"/>
          <p:cNvSpPr/>
          <p:nvPr/>
        </p:nvSpPr>
        <p:spPr>
          <a:xfrm>
            <a:off x="3100695" y="2512718"/>
            <a:ext cx="761115" cy="76089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49601" y="3273616"/>
            <a:ext cx="3929227" cy="21381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8828" y="5179930"/>
            <a:ext cx="1775374" cy="1503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8117267" y="1345625"/>
            <a:ext cx="2289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endParaRPr lang="en-HK" sz="3200" b="1" u="sng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978702" y="5477804"/>
            <a:ext cx="37475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The Electromagnetic Spectrum </a:t>
            </a:r>
            <a:r>
              <a:rPr lang="en-HK" sz="1400" dirty="0">
                <a:latin typeface="Calibri" panose="020F0502020204030204" pitchFamily="34" charset="0"/>
                <a:cs typeface="Calibri" panose="020F0502020204030204" pitchFamily="34" charset="0"/>
              </a:rPr>
              <a:t>on Libretexts licenced under</a:t>
            </a:r>
            <a:r>
              <a:rPr lang="en-US" sz="1400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en-US" sz="1400" dirty="0">
                <a:solidFill>
                  <a:srgbClr val="0372A6"/>
                </a:solidFill>
                <a:latin typeface="Tahoma" panose="020B0604030504040204" pitchFamily="34" charset="0"/>
                <a:hlinkClick r:id="rId7"/>
              </a:rPr>
              <a:t>CC BY-NC-SA 3.0</a:t>
            </a:r>
            <a:endParaRPr lang="en-HK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9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18255" y="1087931"/>
            <a:ext cx="343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wave - Radio</a:t>
            </a:r>
            <a:endParaRPr lang="en-HK" sz="3200" b="1" u="sng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334" y="1990635"/>
            <a:ext cx="21112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 main parts:</a:t>
            </a:r>
            <a:endParaRPr lang="en-HK" sz="22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6633" y="2394617"/>
            <a:ext cx="2061718" cy="18912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Receiver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Antenna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Demodulator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Speaker</a:t>
            </a:r>
            <a:endParaRPr lang="en-HK" sz="2000" b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158791" y="2077363"/>
            <a:ext cx="7290205" cy="3965508"/>
            <a:chOff x="3158791" y="2077363"/>
            <a:chExt cx="7290205" cy="3965508"/>
          </a:xfrm>
        </p:grpSpPr>
        <p:pic>
          <p:nvPicPr>
            <p:cNvPr id="5122" name="Picture 2" descr="File:Radio.svg - Wikipedi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215" y="2194606"/>
              <a:ext cx="3676186" cy="3676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-Shape 8"/>
            <p:cNvSpPr/>
            <p:nvPr/>
          </p:nvSpPr>
          <p:spPr>
            <a:xfrm rot="10800000">
              <a:off x="5658586" y="3388800"/>
              <a:ext cx="3084022" cy="1798342"/>
            </a:xfrm>
            <a:prstGeom prst="corner">
              <a:avLst>
                <a:gd name="adj1" fmla="val 35208"/>
                <a:gd name="adj2" fmla="val 64585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645885" y="4073237"/>
              <a:ext cx="1812177" cy="1305098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88902" y="2077363"/>
              <a:ext cx="648391" cy="1220002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Left Brace 11"/>
            <p:cNvSpPr/>
            <p:nvPr/>
          </p:nvSpPr>
          <p:spPr>
            <a:xfrm>
              <a:off x="5204531" y="2881442"/>
              <a:ext cx="119789" cy="2668385"/>
            </a:xfrm>
            <a:prstGeom prst="leftBrac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HK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58791" y="4215635"/>
              <a:ext cx="21655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Demodulator</a:t>
              </a:r>
              <a:endParaRPr lang="en-HK" sz="28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42583" y="5519651"/>
              <a:ext cx="13787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Speaker</a:t>
              </a:r>
              <a:endParaRPr lang="en-HK" sz="2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90520" y="3400628"/>
              <a:ext cx="1458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Receiver</a:t>
              </a:r>
              <a:endParaRPr lang="en-HK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09626" y="2133007"/>
              <a:ext cx="14561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Antenna</a:t>
              </a:r>
              <a:endParaRPr lang="en-HK" sz="28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3283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自訂設計">
  <a:themeElements>
    <a:clrScheme name="自訂 57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自訂 58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463F90"/>
      </a:accent4>
      <a:accent5>
        <a:srgbClr val="45A5ED"/>
      </a:accent5>
      <a:accent6>
        <a:srgbClr val="5982DB"/>
      </a:accent6>
      <a:hlink>
        <a:srgbClr val="B969B8"/>
      </a:hlink>
      <a:folHlink>
        <a:srgbClr val="B969B8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UV, you and We_PPT template</Template>
  <TotalTime>18386</TotalTime>
  <Words>1465</Words>
  <Application>Microsoft Office PowerPoint</Application>
  <PresentationFormat>Widescreen</PresentationFormat>
  <Paragraphs>304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Helvetica LT Std</vt:lpstr>
      <vt:lpstr>Myriad Pro</vt:lpstr>
      <vt:lpstr>Arial</vt:lpstr>
      <vt:lpstr>Calibri</vt:lpstr>
      <vt:lpstr>Calibri Light</vt:lpstr>
      <vt:lpstr>Cambria</vt:lpstr>
      <vt:lpstr>Cambria Math</vt:lpstr>
      <vt:lpstr>Century Gothic</vt:lpstr>
      <vt:lpstr>Tahoma</vt:lpstr>
      <vt:lpstr>自訂設計</vt:lpstr>
      <vt:lpstr>Office 佈景主題</vt:lpstr>
      <vt:lpstr>UV, you and We</vt:lpstr>
      <vt:lpstr>Learning Objectives</vt:lpstr>
      <vt:lpstr>Introduction</vt:lpstr>
      <vt:lpstr>Introduction</vt:lpstr>
      <vt:lpstr>Electromagnetic Radiation</vt:lpstr>
      <vt:lpstr>Electromagnetic Radiation</vt:lpstr>
      <vt:lpstr>Electromagnetic Radiation</vt:lpstr>
      <vt:lpstr>Electromagnetic Radiation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Applications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 Nga Ying</dc:creator>
  <cp:lastModifiedBy>kiwkwok</cp:lastModifiedBy>
  <cp:revision>225</cp:revision>
  <dcterms:created xsi:type="dcterms:W3CDTF">2021-10-11T09:26:07Z</dcterms:created>
  <dcterms:modified xsi:type="dcterms:W3CDTF">2024-03-25T10:43:28Z</dcterms:modified>
</cp:coreProperties>
</file>