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heme/theme3.xml" ContentType="application/vnd.openxmlformats-officedocument.theme+xml"/>
  <Override PartName="/ppt/theme/theme4.xml" ContentType="application/vnd.openxmlformats-officedocument.theme+xml"/>
  <Override PartName="/ppt/tags/tag6.xml" ContentType="application/vnd.openxmlformats-officedocument.presentationml.tags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72" r:id="rId1"/>
    <p:sldMasterId id="2147483693" r:id="rId2"/>
  </p:sldMasterIdLst>
  <p:notesMasterIdLst>
    <p:notesMasterId r:id="rId49"/>
  </p:notesMasterIdLst>
  <p:handoutMasterIdLst>
    <p:handoutMasterId r:id="rId50"/>
  </p:handoutMasterIdLst>
  <p:sldIdLst>
    <p:sldId id="276" r:id="rId3"/>
    <p:sldId id="307" r:id="rId4"/>
    <p:sldId id="308" r:id="rId5"/>
    <p:sldId id="282" r:id="rId6"/>
    <p:sldId id="344" r:id="rId7"/>
    <p:sldId id="284" r:id="rId8"/>
    <p:sldId id="285" r:id="rId9"/>
    <p:sldId id="286" r:id="rId10"/>
    <p:sldId id="287" r:id="rId11"/>
    <p:sldId id="288" r:id="rId12"/>
    <p:sldId id="316" r:id="rId13"/>
    <p:sldId id="289" r:id="rId14"/>
    <p:sldId id="290" r:id="rId15"/>
    <p:sldId id="309" r:id="rId16"/>
    <p:sldId id="310" r:id="rId17"/>
    <p:sldId id="311" r:id="rId18"/>
    <p:sldId id="312" r:id="rId19"/>
    <p:sldId id="313" r:id="rId20"/>
    <p:sldId id="314" r:id="rId21"/>
    <p:sldId id="315" r:id="rId22"/>
    <p:sldId id="317" r:id="rId23"/>
    <p:sldId id="318" r:id="rId24"/>
    <p:sldId id="319" r:id="rId25"/>
    <p:sldId id="320" r:id="rId26"/>
    <p:sldId id="321" r:id="rId27"/>
    <p:sldId id="322" r:id="rId28"/>
    <p:sldId id="323" r:id="rId29"/>
    <p:sldId id="324" r:id="rId30"/>
    <p:sldId id="325" r:id="rId31"/>
    <p:sldId id="326" r:id="rId32"/>
    <p:sldId id="327" r:id="rId33"/>
    <p:sldId id="330" r:id="rId34"/>
    <p:sldId id="329" r:id="rId35"/>
    <p:sldId id="331" r:id="rId36"/>
    <p:sldId id="332" r:id="rId37"/>
    <p:sldId id="333" r:id="rId38"/>
    <p:sldId id="334" r:id="rId39"/>
    <p:sldId id="335" r:id="rId40"/>
    <p:sldId id="336" r:id="rId41"/>
    <p:sldId id="337" r:id="rId42"/>
    <p:sldId id="338" r:id="rId43"/>
    <p:sldId id="339" r:id="rId44"/>
    <p:sldId id="340" r:id="rId45"/>
    <p:sldId id="341" r:id="rId46"/>
    <p:sldId id="342" r:id="rId47"/>
    <p:sldId id="343" r:id="rId48"/>
  </p:sldIdLst>
  <p:sldSz cx="12192000" cy="6858000"/>
  <p:notesSz cx="6797675" cy="9926638"/>
  <p:embeddedFontLst>
    <p:embeddedFont>
      <p:font typeface="Century Gothic" panose="020B0502020202020204" pitchFamily="34" charset="0"/>
      <p:regular r:id="rId51"/>
      <p:bold r:id="rId52"/>
      <p:italic r:id="rId53"/>
      <p:boldItalic r:id="rId54"/>
    </p:embeddedFont>
    <p:embeddedFont>
      <p:font typeface="Myriad Pro" panose="020B0503030403020204" charset="0"/>
      <p:regular r:id="rId55"/>
      <p:bold r:id="rId56"/>
      <p:italic r:id="rId57"/>
      <p:boldItalic r:id="rId58"/>
    </p:embeddedFont>
  </p:embeddedFontLst>
  <p:custDataLst>
    <p:tags r:id="rId59"/>
  </p:custDataLst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79" userDrawn="1">
          <p15:clr>
            <a:srgbClr val="A4A3A4"/>
          </p15:clr>
        </p15:guide>
        <p15:guide id="2" pos="2161" userDrawn="1">
          <p15:clr>
            <a:srgbClr val="A4A3A4"/>
          </p15:clr>
        </p15:guide>
        <p15:guide id="3" orient="horz" pos="3127" userDrawn="1">
          <p15:clr>
            <a:srgbClr val="A4A3A4"/>
          </p15:clr>
        </p15:guide>
        <p15:guide id="4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itadmin" initials="i" lastIdx="1" clrIdx="0"/>
  <p:cmAuthor id="1" name="Aneeta ANSAR" initials="AA" lastIdx="3" clrIdx="1">
    <p:extLst>
      <p:ext uri="{19B8F6BF-5375-455C-9EA6-DF929625EA0E}">
        <p15:presenceInfo xmlns:p15="http://schemas.microsoft.com/office/powerpoint/2012/main" userId="S-1-5-21-73586283-746137067-725345543-3412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8F7F5"/>
    <a:srgbClr val="ECECEA"/>
    <a:srgbClr val="DDE8EC"/>
    <a:srgbClr val="A6A6A6"/>
    <a:srgbClr val="000000"/>
    <a:srgbClr val="F39191"/>
    <a:srgbClr val="FF3300"/>
    <a:srgbClr val="0E588C"/>
    <a:srgbClr val="ABCF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E29D49E-4878-BEC2-7373-E06D3E18E15E}" v="2" dt="2024-07-31T02:19:38.55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529" autoAdjust="0"/>
    <p:restoredTop sz="96391" autoAdjust="0"/>
  </p:normalViewPr>
  <p:slideViewPr>
    <p:cSldViewPr snapToGrid="0" snapToObjects="1">
      <p:cViewPr varScale="1">
        <p:scale>
          <a:sx n="114" d="100"/>
          <a:sy n="114" d="100"/>
        </p:scale>
        <p:origin x="558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69" d="100"/>
          <a:sy n="69" d="100"/>
        </p:scale>
        <p:origin x="2394" y="48"/>
      </p:cViewPr>
      <p:guideLst>
        <p:guide orient="horz" pos="2879"/>
        <p:guide pos="2161"/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handoutMaster" Target="handoutMasters/handoutMaster1.xml"/><Relationship Id="rId55" Type="http://schemas.openxmlformats.org/officeDocument/2006/relationships/font" Target="fonts/font5.fntdata"/><Relationship Id="rId63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font" Target="fonts/font3.fntdata"/><Relationship Id="rId58" Type="http://schemas.openxmlformats.org/officeDocument/2006/relationships/font" Target="fonts/font8.fntdata"/><Relationship Id="rId5" Type="http://schemas.openxmlformats.org/officeDocument/2006/relationships/slide" Target="slides/slide3.xml"/><Relationship Id="rId61" Type="http://schemas.openxmlformats.org/officeDocument/2006/relationships/presProps" Target="presProps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font" Target="fonts/font6.fntdata"/><Relationship Id="rId64" Type="http://schemas.openxmlformats.org/officeDocument/2006/relationships/tableStyles" Target="tableStyles.xml"/><Relationship Id="rId8" Type="http://schemas.openxmlformats.org/officeDocument/2006/relationships/slide" Target="slides/slide6.xml"/><Relationship Id="rId51" Type="http://schemas.openxmlformats.org/officeDocument/2006/relationships/font" Target="fonts/font1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tags" Target="tags/tag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font" Target="fonts/font4.fntdata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notesMaster" Target="notesMasters/notesMaster1.xml"/><Relationship Id="rId57" Type="http://schemas.openxmlformats.org/officeDocument/2006/relationships/font" Target="fonts/font7.fntdata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font" Target="fonts/font2.fntdata"/><Relationship Id="rId60" Type="http://schemas.openxmlformats.org/officeDocument/2006/relationships/commentAuthors" Target="commentAuthors.xml"/><Relationship Id="rId65" Type="http://schemas.microsoft.com/office/2015/10/relationships/revisionInfo" Target="revisionInfo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1">
  <dgm:title val=""/>
  <dgm:desc val=""/>
  <dgm:catLst>
    <dgm:cat type="accent4" pri="11100"/>
  </dgm:catLst>
  <dgm:styleLbl name="node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4">
        <a:alpha val="4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90D6AAD-20FD-43C4-8956-86169FECE8D5}" type="doc">
      <dgm:prSet loTypeId="urn:microsoft.com/office/officeart/2005/8/layout/chevron2" loCatId="process" qsTypeId="urn:microsoft.com/office/officeart/2005/8/quickstyle/simple1" qsCatId="simple" csTypeId="urn:microsoft.com/office/officeart/2005/8/colors/accent4_1" csCatId="accent4" phldr="1"/>
      <dgm:spPr/>
      <dgm:t>
        <a:bodyPr/>
        <a:lstStyle/>
        <a:p>
          <a:endParaRPr lang="zh-TW" altLang="en-US"/>
        </a:p>
      </dgm:t>
    </dgm:pt>
    <dgm:pt modelId="{AEE36B25-027F-4224-B61B-0B00CC57E0EC}">
      <dgm:prSet phldrT="[文字]" phldr="1" custT="1"/>
      <dgm:spPr/>
      <dgm:t>
        <a:bodyPr/>
        <a:lstStyle/>
        <a:p>
          <a:endParaRPr lang="zh-TW" altLang="en-US" sz="3600" dirty="0"/>
        </a:p>
      </dgm:t>
    </dgm:pt>
    <dgm:pt modelId="{2CFA53F3-F35F-4189-9B3A-272F57B256A4}" type="parTrans" cxnId="{689188E4-E008-472C-91CF-091555B6FA45}">
      <dgm:prSet/>
      <dgm:spPr/>
      <dgm:t>
        <a:bodyPr/>
        <a:lstStyle/>
        <a:p>
          <a:endParaRPr lang="zh-TW" altLang="en-US" sz="3600"/>
        </a:p>
      </dgm:t>
    </dgm:pt>
    <dgm:pt modelId="{960B5FF5-AC9F-4E6B-B65D-F786BD92053F}" type="sibTrans" cxnId="{689188E4-E008-472C-91CF-091555B6FA45}">
      <dgm:prSet/>
      <dgm:spPr/>
      <dgm:t>
        <a:bodyPr/>
        <a:lstStyle/>
        <a:p>
          <a:endParaRPr lang="zh-TW" altLang="en-US" sz="3600"/>
        </a:p>
      </dgm:t>
    </dgm:pt>
    <dgm:pt modelId="{46CF46CC-4E74-467D-A965-32D739E99506}">
      <dgm:prSet phldrT="[文字]" custT="1"/>
      <dgm:spPr/>
      <dgm:t>
        <a:bodyPr/>
        <a:lstStyle/>
        <a:p>
          <a:r>
            <a:rPr lang="en-GB" altLang="en-US" sz="3600" dirty="0"/>
            <a:t>Pathogens, bacteria and viruses</a:t>
          </a:r>
          <a:endParaRPr lang="zh-TW" altLang="en-US" sz="3600" dirty="0"/>
        </a:p>
      </dgm:t>
    </dgm:pt>
    <dgm:pt modelId="{48F82225-50DE-479C-BBD6-B48F3705073F}" type="parTrans" cxnId="{CEA899DE-24F2-4AEE-98A2-108BD0D3556A}">
      <dgm:prSet/>
      <dgm:spPr/>
      <dgm:t>
        <a:bodyPr/>
        <a:lstStyle/>
        <a:p>
          <a:endParaRPr lang="zh-TW" altLang="en-US" sz="3600"/>
        </a:p>
      </dgm:t>
    </dgm:pt>
    <dgm:pt modelId="{EAF71FFE-576F-4960-A79B-2E4422333AF8}" type="sibTrans" cxnId="{CEA899DE-24F2-4AEE-98A2-108BD0D3556A}">
      <dgm:prSet/>
      <dgm:spPr/>
      <dgm:t>
        <a:bodyPr/>
        <a:lstStyle/>
        <a:p>
          <a:endParaRPr lang="zh-TW" altLang="en-US" sz="3600"/>
        </a:p>
      </dgm:t>
    </dgm:pt>
    <dgm:pt modelId="{91D5B329-571C-481B-B5AA-666131ABBB64}">
      <dgm:prSet phldrT="[文字]" custT="1"/>
      <dgm:spPr/>
      <dgm:t>
        <a:bodyPr/>
        <a:lstStyle/>
        <a:p>
          <a:r>
            <a:rPr lang="en-US" altLang="en-US" sz="3600" dirty="0"/>
            <a:t>Disinfectant hand gel and its composition</a:t>
          </a:r>
          <a:endParaRPr lang="zh-TW" altLang="en-US" sz="3600" dirty="0"/>
        </a:p>
      </dgm:t>
    </dgm:pt>
    <dgm:pt modelId="{BE624ED8-426E-4858-A796-BFBD3612F5FD}" type="parTrans" cxnId="{8972A310-8F7D-4533-ACE7-DAC31E8F23D2}">
      <dgm:prSet/>
      <dgm:spPr/>
      <dgm:t>
        <a:bodyPr/>
        <a:lstStyle/>
        <a:p>
          <a:endParaRPr lang="zh-TW" altLang="en-US" sz="3600"/>
        </a:p>
      </dgm:t>
    </dgm:pt>
    <dgm:pt modelId="{E88E9B72-936F-4169-B762-B3E39109877C}" type="sibTrans" cxnId="{8972A310-8F7D-4533-ACE7-DAC31E8F23D2}">
      <dgm:prSet/>
      <dgm:spPr/>
      <dgm:t>
        <a:bodyPr/>
        <a:lstStyle/>
        <a:p>
          <a:endParaRPr lang="zh-TW" altLang="en-US" sz="3600"/>
        </a:p>
      </dgm:t>
    </dgm:pt>
    <dgm:pt modelId="{25B771AA-FDF5-4448-B678-493B9A2EEB92}">
      <dgm:prSet phldrT="[文字]" phldr="1" custT="1"/>
      <dgm:spPr/>
      <dgm:t>
        <a:bodyPr/>
        <a:lstStyle/>
        <a:p>
          <a:endParaRPr lang="zh-TW" altLang="en-US" sz="3600"/>
        </a:p>
      </dgm:t>
    </dgm:pt>
    <dgm:pt modelId="{2B32F5D0-DAC7-44B1-A211-1E105C281CD6}" type="parTrans" cxnId="{FD224B23-DE5A-44EA-8E69-9CE9BC145146}">
      <dgm:prSet/>
      <dgm:spPr/>
      <dgm:t>
        <a:bodyPr/>
        <a:lstStyle/>
        <a:p>
          <a:endParaRPr lang="zh-TW" altLang="en-US" sz="3600"/>
        </a:p>
      </dgm:t>
    </dgm:pt>
    <dgm:pt modelId="{50C6AFF8-4F71-42C7-90F2-5469F19B05F0}" type="sibTrans" cxnId="{FD224B23-DE5A-44EA-8E69-9CE9BC145146}">
      <dgm:prSet/>
      <dgm:spPr/>
      <dgm:t>
        <a:bodyPr/>
        <a:lstStyle/>
        <a:p>
          <a:endParaRPr lang="zh-TW" altLang="en-US" sz="3600"/>
        </a:p>
      </dgm:t>
    </dgm:pt>
    <dgm:pt modelId="{58DAE425-6433-4618-A05A-5C01CC4E07D3}">
      <dgm:prSet phldrT="[文字]" custT="1"/>
      <dgm:spPr/>
      <dgm:t>
        <a:bodyPr/>
        <a:lstStyle/>
        <a:p>
          <a:r>
            <a:rPr lang="en-US" altLang="en-US" sz="3600" dirty="0"/>
            <a:t>The fightback of hand gel</a:t>
          </a:r>
          <a:endParaRPr lang="zh-TW" altLang="en-US" sz="3600" dirty="0"/>
        </a:p>
      </dgm:t>
    </dgm:pt>
    <dgm:pt modelId="{7B3E7B99-B5D3-4B1C-BC30-BAD95B9A1131}" type="parTrans" cxnId="{EDD8277D-F261-4E86-95EE-F4A62C4862AC}">
      <dgm:prSet/>
      <dgm:spPr/>
      <dgm:t>
        <a:bodyPr/>
        <a:lstStyle/>
        <a:p>
          <a:endParaRPr lang="zh-TW" altLang="en-US" sz="3600"/>
        </a:p>
      </dgm:t>
    </dgm:pt>
    <dgm:pt modelId="{F17E4F3F-2340-4EC4-976B-E18D4C67F447}" type="sibTrans" cxnId="{EDD8277D-F261-4E86-95EE-F4A62C4862AC}">
      <dgm:prSet/>
      <dgm:spPr/>
      <dgm:t>
        <a:bodyPr/>
        <a:lstStyle/>
        <a:p>
          <a:endParaRPr lang="zh-TW" altLang="en-US" sz="3600"/>
        </a:p>
      </dgm:t>
    </dgm:pt>
    <dgm:pt modelId="{18737C26-FB67-482A-86EA-29629DF730AB}">
      <dgm:prSet phldrT="[文字]" custT="1"/>
      <dgm:spPr/>
      <dgm:t>
        <a:bodyPr/>
        <a:lstStyle/>
        <a:p>
          <a:r>
            <a:rPr lang="en-GB" altLang="en-US" sz="3600" dirty="0"/>
            <a:t>Making disinfectant hand gel</a:t>
          </a:r>
          <a:endParaRPr lang="zh-TW" altLang="en-US" sz="3600" dirty="0"/>
        </a:p>
      </dgm:t>
    </dgm:pt>
    <dgm:pt modelId="{E3AF5717-2863-4373-AD63-D68F37A6EFD5}" type="parTrans" cxnId="{8B587C98-0891-451C-880F-60E9585B0073}">
      <dgm:prSet/>
      <dgm:spPr/>
      <dgm:t>
        <a:bodyPr/>
        <a:lstStyle/>
        <a:p>
          <a:endParaRPr lang="zh-TW" altLang="en-US" sz="3600"/>
        </a:p>
      </dgm:t>
    </dgm:pt>
    <dgm:pt modelId="{80AC1EF9-B2DF-4E3A-A2D0-865DA0A5EC57}" type="sibTrans" cxnId="{8B587C98-0891-451C-880F-60E9585B0073}">
      <dgm:prSet/>
      <dgm:spPr/>
      <dgm:t>
        <a:bodyPr/>
        <a:lstStyle/>
        <a:p>
          <a:endParaRPr lang="zh-TW" altLang="en-US" sz="3600"/>
        </a:p>
      </dgm:t>
    </dgm:pt>
    <dgm:pt modelId="{A80F4468-7CBC-49FE-A9DE-0EB51805DC82}">
      <dgm:prSet phldrT="[文字]" custT="1"/>
      <dgm:spPr/>
      <dgm:t>
        <a:bodyPr/>
        <a:lstStyle/>
        <a:p>
          <a:endParaRPr lang="zh-TW" altLang="en-US" sz="3600" dirty="0"/>
        </a:p>
      </dgm:t>
    </dgm:pt>
    <dgm:pt modelId="{C49D20AF-E8C7-4889-812E-61A64FBA1EB7}" type="parTrans" cxnId="{DB0BF66B-B005-4078-AEF8-693DF9191B77}">
      <dgm:prSet/>
      <dgm:spPr/>
      <dgm:t>
        <a:bodyPr/>
        <a:lstStyle/>
        <a:p>
          <a:endParaRPr lang="zh-TW" altLang="en-US" sz="3600"/>
        </a:p>
      </dgm:t>
    </dgm:pt>
    <dgm:pt modelId="{BCB9B4D4-C555-40E2-81E6-3673345035FF}" type="sibTrans" cxnId="{DB0BF66B-B005-4078-AEF8-693DF9191B77}">
      <dgm:prSet/>
      <dgm:spPr/>
      <dgm:t>
        <a:bodyPr/>
        <a:lstStyle/>
        <a:p>
          <a:endParaRPr lang="zh-TW" altLang="en-US" sz="3600"/>
        </a:p>
      </dgm:t>
    </dgm:pt>
    <dgm:pt modelId="{DD316CA6-73E9-4F6A-B708-FF4F55437EBD}">
      <dgm:prSet phldrT="[文字]" phldr="1" custT="1"/>
      <dgm:spPr/>
      <dgm:t>
        <a:bodyPr/>
        <a:lstStyle/>
        <a:p>
          <a:endParaRPr lang="zh-TW" altLang="en-US" sz="3600" dirty="0"/>
        </a:p>
      </dgm:t>
    </dgm:pt>
    <dgm:pt modelId="{FCE56A4C-9F69-41AE-B861-DAF2266694CE}" type="sibTrans" cxnId="{11F1DD94-B37D-4A2B-A10F-1A9339B5ACE6}">
      <dgm:prSet/>
      <dgm:spPr/>
      <dgm:t>
        <a:bodyPr/>
        <a:lstStyle/>
        <a:p>
          <a:endParaRPr lang="zh-TW" altLang="en-US" sz="3600"/>
        </a:p>
      </dgm:t>
    </dgm:pt>
    <dgm:pt modelId="{4AFD2EBF-7883-4A8D-A18F-FA3A2A5C7B08}" type="parTrans" cxnId="{11F1DD94-B37D-4A2B-A10F-1A9339B5ACE6}">
      <dgm:prSet/>
      <dgm:spPr/>
      <dgm:t>
        <a:bodyPr/>
        <a:lstStyle/>
        <a:p>
          <a:endParaRPr lang="zh-TW" altLang="en-US" sz="3600"/>
        </a:p>
      </dgm:t>
    </dgm:pt>
    <dgm:pt modelId="{880BEF18-F66F-45AF-A751-11C5C1FF2CA3}" type="pres">
      <dgm:prSet presAssocID="{990D6AAD-20FD-43C4-8956-86169FECE8D5}" presName="linearFlow" presStyleCnt="0">
        <dgm:presLayoutVars>
          <dgm:dir/>
          <dgm:animLvl val="lvl"/>
          <dgm:resizeHandles val="exact"/>
        </dgm:presLayoutVars>
      </dgm:prSet>
      <dgm:spPr/>
    </dgm:pt>
    <dgm:pt modelId="{C6E867B7-32CB-40AB-8FCE-AACFC1EBB42C}" type="pres">
      <dgm:prSet presAssocID="{AEE36B25-027F-4224-B61B-0B00CC57E0EC}" presName="composite" presStyleCnt="0"/>
      <dgm:spPr/>
    </dgm:pt>
    <dgm:pt modelId="{B6F0AE57-DCB9-4F86-B58D-026BCEB4F353}" type="pres">
      <dgm:prSet presAssocID="{AEE36B25-027F-4224-B61B-0B00CC57E0EC}" presName="parentText" presStyleLbl="alignNode1" presStyleIdx="0" presStyleCnt="4">
        <dgm:presLayoutVars>
          <dgm:chMax val="1"/>
          <dgm:bulletEnabled val="1"/>
        </dgm:presLayoutVars>
      </dgm:prSet>
      <dgm:spPr/>
    </dgm:pt>
    <dgm:pt modelId="{775FCF61-35F3-4053-AA58-5AF67B1CBD58}" type="pres">
      <dgm:prSet presAssocID="{AEE36B25-027F-4224-B61B-0B00CC57E0EC}" presName="descendantText" presStyleLbl="alignAcc1" presStyleIdx="0" presStyleCnt="4">
        <dgm:presLayoutVars>
          <dgm:bulletEnabled val="1"/>
        </dgm:presLayoutVars>
      </dgm:prSet>
      <dgm:spPr/>
    </dgm:pt>
    <dgm:pt modelId="{339A1DCE-21D3-4D59-8DC9-8DC339436850}" type="pres">
      <dgm:prSet presAssocID="{960B5FF5-AC9F-4E6B-B65D-F786BD92053F}" presName="sp" presStyleCnt="0"/>
      <dgm:spPr/>
    </dgm:pt>
    <dgm:pt modelId="{E6A7A2F5-B143-44E3-B4F9-8703D6301CE3}" type="pres">
      <dgm:prSet presAssocID="{DD316CA6-73E9-4F6A-B708-FF4F55437EBD}" presName="composite" presStyleCnt="0"/>
      <dgm:spPr/>
    </dgm:pt>
    <dgm:pt modelId="{32122FEB-51BD-48DE-ADB4-7F0CBE059E4D}" type="pres">
      <dgm:prSet presAssocID="{DD316CA6-73E9-4F6A-B708-FF4F55437EBD}" presName="parentText" presStyleLbl="alignNode1" presStyleIdx="1" presStyleCnt="4">
        <dgm:presLayoutVars>
          <dgm:chMax val="1"/>
          <dgm:bulletEnabled val="1"/>
        </dgm:presLayoutVars>
      </dgm:prSet>
      <dgm:spPr/>
    </dgm:pt>
    <dgm:pt modelId="{CC080B46-E6A6-43F8-BB51-B6F042242D84}" type="pres">
      <dgm:prSet presAssocID="{DD316CA6-73E9-4F6A-B708-FF4F55437EBD}" presName="descendantText" presStyleLbl="alignAcc1" presStyleIdx="1" presStyleCnt="4" custLinFactNeighborX="0" custLinFactNeighborY="2391">
        <dgm:presLayoutVars>
          <dgm:bulletEnabled val="1"/>
        </dgm:presLayoutVars>
      </dgm:prSet>
      <dgm:spPr/>
    </dgm:pt>
    <dgm:pt modelId="{E3E980C7-C1FB-42C3-8224-78569208834C}" type="pres">
      <dgm:prSet presAssocID="{FCE56A4C-9F69-41AE-B861-DAF2266694CE}" presName="sp" presStyleCnt="0"/>
      <dgm:spPr/>
    </dgm:pt>
    <dgm:pt modelId="{B53B62D2-9413-42E2-BC3E-64FC71EDC5AC}" type="pres">
      <dgm:prSet presAssocID="{25B771AA-FDF5-4448-B678-493B9A2EEB92}" presName="composite" presStyleCnt="0"/>
      <dgm:spPr/>
    </dgm:pt>
    <dgm:pt modelId="{40421C43-5ED8-4942-87F3-2B82CF33365E}" type="pres">
      <dgm:prSet presAssocID="{25B771AA-FDF5-4448-B678-493B9A2EEB92}" presName="parentText" presStyleLbl="alignNode1" presStyleIdx="2" presStyleCnt="4">
        <dgm:presLayoutVars>
          <dgm:chMax val="1"/>
          <dgm:bulletEnabled val="1"/>
        </dgm:presLayoutVars>
      </dgm:prSet>
      <dgm:spPr/>
    </dgm:pt>
    <dgm:pt modelId="{C42B8300-A104-408D-9E8A-F45024F975BC}" type="pres">
      <dgm:prSet presAssocID="{25B771AA-FDF5-4448-B678-493B9A2EEB92}" presName="descendantText" presStyleLbl="alignAcc1" presStyleIdx="2" presStyleCnt="4">
        <dgm:presLayoutVars>
          <dgm:bulletEnabled val="1"/>
        </dgm:presLayoutVars>
      </dgm:prSet>
      <dgm:spPr/>
    </dgm:pt>
    <dgm:pt modelId="{2CF54CE0-962E-442D-84FF-295D0DCD0785}" type="pres">
      <dgm:prSet presAssocID="{50C6AFF8-4F71-42C7-90F2-5469F19B05F0}" presName="sp" presStyleCnt="0"/>
      <dgm:spPr/>
    </dgm:pt>
    <dgm:pt modelId="{E2A021C3-03DE-4600-922D-0156098F620E}" type="pres">
      <dgm:prSet presAssocID="{A80F4468-7CBC-49FE-A9DE-0EB51805DC82}" presName="composite" presStyleCnt="0"/>
      <dgm:spPr/>
    </dgm:pt>
    <dgm:pt modelId="{AF42766A-B44A-4A2E-BDA9-4BBE689C2B8F}" type="pres">
      <dgm:prSet presAssocID="{A80F4468-7CBC-49FE-A9DE-0EB51805DC82}" presName="parentText" presStyleLbl="alignNode1" presStyleIdx="3" presStyleCnt="4">
        <dgm:presLayoutVars>
          <dgm:chMax val="1"/>
          <dgm:bulletEnabled val="1"/>
        </dgm:presLayoutVars>
      </dgm:prSet>
      <dgm:spPr/>
    </dgm:pt>
    <dgm:pt modelId="{493A832E-68A2-4608-A5C7-A8A7BE1F2953}" type="pres">
      <dgm:prSet presAssocID="{A80F4468-7CBC-49FE-A9DE-0EB51805DC82}" presName="descendantText" presStyleLbl="alignAcc1" presStyleIdx="3" presStyleCnt="4">
        <dgm:presLayoutVars>
          <dgm:bulletEnabled val="1"/>
        </dgm:presLayoutVars>
      </dgm:prSet>
      <dgm:spPr/>
    </dgm:pt>
  </dgm:ptLst>
  <dgm:cxnLst>
    <dgm:cxn modelId="{0648B00C-A0C4-4AE9-BBE6-45324D843EF9}" type="presOf" srcId="{58DAE425-6433-4618-A05A-5C01CC4E07D3}" destId="{C42B8300-A104-408D-9E8A-F45024F975BC}" srcOrd="0" destOrd="0" presId="urn:microsoft.com/office/officeart/2005/8/layout/chevron2"/>
    <dgm:cxn modelId="{ABB9DA0C-FD27-4069-8B5B-F014A43EC982}" type="presOf" srcId="{25B771AA-FDF5-4448-B678-493B9A2EEB92}" destId="{40421C43-5ED8-4942-87F3-2B82CF33365E}" srcOrd="0" destOrd="0" presId="urn:microsoft.com/office/officeart/2005/8/layout/chevron2"/>
    <dgm:cxn modelId="{8972A310-8F7D-4533-ACE7-DAC31E8F23D2}" srcId="{DD316CA6-73E9-4F6A-B708-FF4F55437EBD}" destId="{91D5B329-571C-481B-B5AA-666131ABBB64}" srcOrd="0" destOrd="0" parTransId="{BE624ED8-426E-4858-A796-BFBD3612F5FD}" sibTransId="{E88E9B72-936F-4169-B762-B3E39109877C}"/>
    <dgm:cxn modelId="{500A9D1E-EE44-4649-8035-63014E7E7125}" type="presOf" srcId="{DD316CA6-73E9-4F6A-B708-FF4F55437EBD}" destId="{32122FEB-51BD-48DE-ADB4-7F0CBE059E4D}" srcOrd="0" destOrd="0" presId="urn:microsoft.com/office/officeart/2005/8/layout/chevron2"/>
    <dgm:cxn modelId="{FD224B23-DE5A-44EA-8E69-9CE9BC145146}" srcId="{990D6AAD-20FD-43C4-8956-86169FECE8D5}" destId="{25B771AA-FDF5-4448-B678-493B9A2EEB92}" srcOrd="2" destOrd="0" parTransId="{2B32F5D0-DAC7-44B1-A211-1E105C281CD6}" sibTransId="{50C6AFF8-4F71-42C7-90F2-5469F19B05F0}"/>
    <dgm:cxn modelId="{DD6E0225-2DA6-462E-B185-B2C98DA32270}" type="presOf" srcId="{AEE36B25-027F-4224-B61B-0B00CC57E0EC}" destId="{B6F0AE57-DCB9-4F86-B58D-026BCEB4F353}" srcOrd="0" destOrd="0" presId="urn:microsoft.com/office/officeart/2005/8/layout/chevron2"/>
    <dgm:cxn modelId="{C6D55925-45AE-46AB-9BC6-DE767A47E5FC}" type="presOf" srcId="{91D5B329-571C-481B-B5AA-666131ABBB64}" destId="{CC080B46-E6A6-43F8-BB51-B6F042242D84}" srcOrd="0" destOrd="0" presId="urn:microsoft.com/office/officeart/2005/8/layout/chevron2"/>
    <dgm:cxn modelId="{DB0BF66B-B005-4078-AEF8-693DF9191B77}" srcId="{990D6AAD-20FD-43C4-8956-86169FECE8D5}" destId="{A80F4468-7CBC-49FE-A9DE-0EB51805DC82}" srcOrd="3" destOrd="0" parTransId="{C49D20AF-E8C7-4889-812E-61A64FBA1EB7}" sibTransId="{BCB9B4D4-C555-40E2-81E6-3673345035FF}"/>
    <dgm:cxn modelId="{EFD36C6E-96A1-4FED-B975-A8CDF25B9A9D}" type="presOf" srcId="{46CF46CC-4E74-467D-A965-32D739E99506}" destId="{775FCF61-35F3-4053-AA58-5AF67B1CBD58}" srcOrd="0" destOrd="0" presId="urn:microsoft.com/office/officeart/2005/8/layout/chevron2"/>
    <dgm:cxn modelId="{EDD8277D-F261-4E86-95EE-F4A62C4862AC}" srcId="{25B771AA-FDF5-4448-B678-493B9A2EEB92}" destId="{58DAE425-6433-4618-A05A-5C01CC4E07D3}" srcOrd="0" destOrd="0" parTransId="{7B3E7B99-B5D3-4B1C-BC30-BAD95B9A1131}" sibTransId="{F17E4F3F-2340-4EC4-976B-E18D4C67F447}"/>
    <dgm:cxn modelId="{11F1DD94-B37D-4A2B-A10F-1A9339B5ACE6}" srcId="{990D6AAD-20FD-43C4-8956-86169FECE8D5}" destId="{DD316CA6-73E9-4F6A-B708-FF4F55437EBD}" srcOrd="1" destOrd="0" parTransId="{4AFD2EBF-7883-4A8D-A18F-FA3A2A5C7B08}" sibTransId="{FCE56A4C-9F69-41AE-B861-DAF2266694CE}"/>
    <dgm:cxn modelId="{8B587C98-0891-451C-880F-60E9585B0073}" srcId="{A80F4468-7CBC-49FE-A9DE-0EB51805DC82}" destId="{18737C26-FB67-482A-86EA-29629DF730AB}" srcOrd="0" destOrd="0" parTransId="{E3AF5717-2863-4373-AD63-D68F37A6EFD5}" sibTransId="{80AC1EF9-B2DF-4E3A-A2D0-865DA0A5EC57}"/>
    <dgm:cxn modelId="{C0F77BB5-C488-4784-B57D-BC82264A3B44}" type="presOf" srcId="{A80F4468-7CBC-49FE-A9DE-0EB51805DC82}" destId="{AF42766A-B44A-4A2E-BDA9-4BBE689C2B8F}" srcOrd="0" destOrd="0" presId="urn:microsoft.com/office/officeart/2005/8/layout/chevron2"/>
    <dgm:cxn modelId="{DBC74AD0-3D9A-4771-9B3B-630E97F70094}" type="presOf" srcId="{990D6AAD-20FD-43C4-8956-86169FECE8D5}" destId="{880BEF18-F66F-45AF-A751-11C5C1FF2CA3}" srcOrd="0" destOrd="0" presId="urn:microsoft.com/office/officeart/2005/8/layout/chevron2"/>
    <dgm:cxn modelId="{CEA899DE-24F2-4AEE-98A2-108BD0D3556A}" srcId="{AEE36B25-027F-4224-B61B-0B00CC57E0EC}" destId="{46CF46CC-4E74-467D-A965-32D739E99506}" srcOrd="0" destOrd="0" parTransId="{48F82225-50DE-479C-BBD6-B48F3705073F}" sibTransId="{EAF71FFE-576F-4960-A79B-2E4422333AF8}"/>
    <dgm:cxn modelId="{689188E4-E008-472C-91CF-091555B6FA45}" srcId="{990D6AAD-20FD-43C4-8956-86169FECE8D5}" destId="{AEE36B25-027F-4224-B61B-0B00CC57E0EC}" srcOrd="0" destOrd="0" parTransId="{2CFA53F3-F35F-4189-9B3A-272F57B256A4}" sibTransId="{960B5FF5-AC9F-4E6B-B65D-F786BD92053F}"/>
    <dgm:cxn modelId="{2FB386E7-AD5A-4240-9969-65E348313176}" type="presOf" srcId="{18737C26-FB67-482A-86EA-29629DF730AB}" destId="{493A832E-68A2-4608-A5C7-A8A7BE1F2953}" srcOrd="0" destOrd="0" presId="urn:microsoft.com/office/officeart/2005/8/layout/chevron2"/>
    <dgm:cxn modelId="{F00F8AA1-5CF9-4026-BA36-4752C45958A1}" type="presParOf" srcId="{880BEF18-F66F-45AF-A751-11C5C1FF2CA3}" destId="{C6E867B7-32CB-40AB-8FCE-AACFC1EBB42C}" srcOrd="0" destOrd="0" presId="urn:microsoft.com/office/officeart/2005/8/layout/chevron2"/>
    <dgm:cxn modelId="{AD60E4E3-E798-4AFE-8685-30926C7F10E3}" type="presParOf" srcId="{C6E867B7-32CB-40AB-8FCE-AACFC1EBB42C}" destId="{B6F0AE57-DCB9-4F86-B58D-026BCEB4F353}" srcOrd="0" destOrd="0" presId="urn:microsoft.com/office/officeart/2005/8/layout/chevron2"/>
    <dgm:cxn modelId="{9C0779E4-C2D7-4E38-AFEF-980160DD7563}" type="presParOf" srcId="{C6E867B7-32CB-40AB-8FCE-AACFC1EBB42C}" destId="{775FCF61-35F3-4053-AA58-5AF67B1CBD58}" srcOrd="1" destOrd="0" presId="urn:microsoft.com/office/officeart/2005/8/layout/chevron2"/>
    <dgm:cxn modelId="{5D8E6C1B-C637-49B3-AD19-BF853797711E}" type="presParOf" srcId="{880BEF18-F66F-45AF-A751-11C5C1FF2CA3}" destId="{339A1DCE-21D3-4D59-8DC9-8DC339436850}" srcOrd="1" destOrd="0" presId="urn:microsoft.com/office/officeart/2005/8/layout/chevron2"/>
    <dgm:cxn modelId="{5D27F3A2-39AD-4445-BC28-D4B0DD3DD782}" type="presParOf" srcId="{880BEF18-F66F-45AF-A751-11C5C1FF2CA3}" destId="{E6A7A2F5-B143-44E3-B4F9-8703D6301CE3}" srcOrd="2" destOrd="0" presId="urn:microsoft.com/office/officeart/2005/8/layout/chevron2"/>
    <dgm:cxn modelId="{979CD846-1B44-4E08-9D9C-C71A78135E17}" type="presParOf" srcId="{E6A7A2F5-B143-44E3-B4F9-8703D6301CE3}" destId="{32122FEB-51BD-48DE-ADB4-7F0CBE059E4D}" srcOrd="0" destOrd="0" presId="urn:microsoft.com/office/officeart/2005/8/layout/chevron2"/>
    <dgm:cxn modelId="{0FF83646-D0B3-4248-9030-2BD2BD3215AC}" type="presParOf" srcId="{E6A7A2F5-B143-44E3-B4F9-8703D6301CE3}" destId="{CC080B46-E6A6-43F8-BB51-B6F042242D84}" srcOrd="1" destOrd="0" presId="urn:microsoft.com/office/officeart/2005/8/layout/chevron2"/>
    <dgm:cxn modelId="{22E698BE-CA70-4E55-9BA4-D5F9D4D7BCE2}" type="presParOf" srcId="{880BEF18-F66F-45AF-A751-11C5C1FF2CA3}" destId="{E3E980C7-C1FB-42C3-8224-78569208834C}" srcOrd="3" destOrd="0" presId="urn:microsoft.com/office/officeart/2005/8/layout/chevron2"/>
    <dgm:cxn modelId="{01BA55A1-5612-44BC-BE17-24DB14DAA61B}" type="presParOf" srcId="{880BEF18-F66F-45AF-A751-11C5C1FF2CA3}" destId="{B53B62D2-9413-42E2-BC3E-64FC71EDC5AC}" srcOrd="4" destOrd="0" presId="urn:microsoft.com/office/officeart/2005/8/layout/chevron2"/>
    <dgm:cxn modelId="{1F2EC389-F5D9-4764-B450-70DCDD51C57F}" type="presParOf" srcId="{B53B62D2-9413-42E2-BC3E-64FC71EDC5AC}" destId="{40421C43-5ED8-4942-87F3-2B82CF33365E}" srcOrd="0" destOrd="0" presId="urn:microsoft.com/office/officeart/2005/8/layout/chevron2"/>
    <dgm:cxn modelId="{F6BE9107-BF8F-4A85-9D23-E2E00D05E898}" type="presParOf" srcId="{B53B62D2-9413-42E2-BC3E-64FC71EDC5AC}" destId="{C42B8300-A104-408D-9E8A-F45024F975BC}" srcOrd="1" destOrd="0" presId="urn:microsoft.com/office/officeart/2005/8/layout/chevron2"/>
    <dgm:cxn modelId="{E0ED550E-D145-4879-BE09-342355543920}" type="presParOf" srcId="{880BEF18-F66F-45AF-A751-11C5C1FF2CA3}" destId="{2CF54CE0-962E-442D-84FF-295D0DCD0785}" srcOrd="5" destOrd="0" presId="urn:microsoft.com/office/officeart/2005/8/layout/chevron2"/>
    <dgm:cxn modelId="{EFBAACE1-3493-44F3-87D0-501B77C97C3D}" type="presParOf" srcId="{880BEF18-F66F-45AF-A751-11C5C1FF2CA3}" destId="{E2A021C3-03DE-4600-922D-0156098F620E}" srcOrd="6" destOrd="0" presId="urn:microsoft.com/office/officeart/2005/8/layout/chevron2"/>
    <dgm:cxn modelId="{587D1931-21A1-4736-B548-FAC1E5A6BE5B}" type="presParOf" srcId="{E2A021C3-03DE-4600-922D-0156098F620E}" destId="{AF42766A-B44A-4A2E-BDA9-4BBE689C2B8F}" srcOrd="0" destOrd="0" presId="urn:microsoft.com/office/officeart/2005/8/layout/chevron2"/>
    <dgm:cxn modelId="{101A62F7-E88E-4456-B3C8-B4E061A47F90}" type="presParOf" srcId="{E2A021C3-03DE-4600-922D-0156098F620E}" destId="{493A832E-68A2-4608-A5C7-A8A7BE1F2953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F0AE57-DCB9-4F86-B58D-026BCEB4F353}">
      <dsp:nvSpPr>
        <dsp:cNvPr id="0" name=""/>
        <dsp:cNvSpPr/>
      </dsp:nvSpPr>
      <dsp:spPr>
        <a:xfrm rot="5400000">
          <a:off x="-189486" y="194686"/>
          <a:ext cx="1263245" cy="884272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TW" altLang="en-US" sz="3600" kern="1200" dirty="0"/>
        </a:p>
      </dsp:txBody>
      <dsp:txXfrm rot="-5400000">
        <a:off x="1" y="447335"/>
        <a:ext cx="884272" cy="378973"/>
      </dsp:txXfrm>
    </dsp:sp>
    <dsp:sp modelId="{775FCF61-35F3-4053-AA58-5AF67B1CBD58}">
      <dsp:nvSpPr>
        <dsp:cNvPr id="0" name=""/>
        <dsp:cNvSpPr/>
      </dsp:nvSpPr>
      <dsp:spPr>
        <a:xfrm rot="5400000">
          <a:off x="5517981" y="-4628509"/>
          <a:ext cx="821109" cy="10088527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6032" tIns="22860" rIns="22860" bIns="22860" numCol="1" spcCol="1270" anchor="ctr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altLang="en-US" sz="3600" kern="1200" dirty="0"/>
            <a:t>Pathogens, bacteria and viruses</a:t>
          </a:r>
          <a:endParaRPr lang="zh-TW" altLang="en-US" sz="3600" kern="1200" dirty="0"/>
        </a:p>
      </dsp:txBody>
      <dsp:txXfrm rot="-5400000">
        <a:off x="884273" y="45282"/>
        <a:ext cx="10048444" cy="740943"/>
      </dsp:txXfrm>
    </dsp:sp>
    <dsp:sp modelId="{32122FEB-51BD-48DE-ADB4-7F0CBE059E4D}">
      <dsp:nvSpPr>
        <dsp:cNvPr id="0" name=""/>
        <dsp:cNvSpPr/>
      </dsp:nvSpPr>
      <dsp:spPr>
        <a:xfrm rot="5400000">
          <a:off x="-189486" y="1311600"/>
          <a:ext cx="1263245" cy="884272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TW" altLang="en-US" sz="3600" kern="1200" dirty="0"/>
        </a:p>
      </dsp:txBody>
      <dsp:txXfrm rot="-5400000">
        <a:off x="1" y="1564249"/>
        <a:ext cx="884272" cy="378973"/>
      </dsp:txXfrm>
    </dsp:sp>
    <dsp:sp modelId="{CC080B46-E6A6-43F8-BB51-B6F042242D84}">
      <dsp:nvSpPr>
        <dsp:cNvPr id="0" name=""/>
        <dsp:cNvSpPr/>
      </dsp:nvSpPr>
      <dsp:spPr>
        <a:xfrm rot="5400000">
          <a:off x="5517981" y="-3491962"/>
          <a:ext cx="821109" cy="10088527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6032" tIns="22860" rIns="22860" bIns="22860" numCol="1" spcCol="1270" anchor="ctr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en-US" sz="3600" kern="1200" dirty="0"/>
            <a:t>Disinfectant hand gel and its composition</a:t>
          </a:r>
          <a:endParaRPr lang="zh-TW" altLang="en-US" sz="3600" kern="1200" dirty="0"/>
        </a:p>
      </dsp:txBody>
      <dsp:txXfrm rot="-5400000">
        <a:off x="884273" y="1181829"/>
        <a:ext cx="10048444" cy="740943"/>
      </dsp:txXfrm>
    </dsp:sp>
    <dsp:sp modelId="{40421C43-5ED8-4942-87F3-2B82CF33365E}">
      <dsp:nvSpPr>
        <dsp:cNvPr id="0" name=""/>
        <dsp:cNvSpPr/>
      </dsp:nvSpPr>
      <dsp:spPr>
        <a:xfrm rot="5400000">
          <a:off x="-189486" y="2428514"/>
          <a:ext cx="1263245" cy="884272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TW" altLang="en-US" sz="3600" kern="1200"/>
        </a:p>
      </dsp:txBody>
      <dsp:txXfrm rot="-5400000">
        <a:off x="1" y="2681163"/>
        <a:ext cx="884272" cy="378973"/>
      </dsp:txXfrm>
    </dsp:sp>
    <dsp:sp modelId="{C42B8300-A104-408D-9E8A-F45024F975BC}">
      <dsp:nvSpPr>
        <dsp:cNvPr id="0" name=""/>
        <dsp:cNvSpPr/>
      </dsp:nvSpPr>
      <dsp:spPr>
        <a:xfrm rot="5400000">
          <a:off x="5517981" y="-2394681"/>
          <a:ext cx="821109" cy="10088527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6032" tIns="22860" rIns="22860" bIns="22860" numCol="1" spcCol="1270" anchor="ctr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en-US" sz="3600" kern="1200" dirty="0"/>
            <a:t>The fightback of hand gel</a:t>
          </a:r>
          <a:endParaRPr lang="zh-TW" altLang="en-US" sz="3600" kern="1200" dirty="0"/>
        </a:p>
      </dsp:txBody>
      <dsp:txXfrm rot="-5400000">
        <a:off x="884273" y="2279110"/>
        <a:ext cx="10048444" cy="740943"/>
      </dsp:txXfrm>
    </dsp:sp>
    <dsp:sp modelId="{AF42766A-B44A-4A2E-BDA9-4BBE689C2B8F}">
      <dsp:nvSpPr>
        <dsp:cNvPr id="0" name=""/>
        <dsp:cNvSpPr/>
      </dsp:nvSpPr>
      <dsp:spPr>
        <a:xfrm rot="5400000">
          <a:off x="-189486" y="3545428"/>
          <a:ext cx="1263245" cy="884272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TW" altLang="en-US" sz="3600" kern="1200" dirty="0"/>
        </a:p>
      </dsp:txBody>
      <dsp:txXfrm rot="-5400000">
        <a:off x="1" y="3798077"/>
        <a:ext cx="884272" cy="378973"/>
      </dsp:txXfrm>
    </dsp:sp>
    <dsp:sp modelId="{493A832E-68A2-4608-A5C7-A8A7BE1F2953}">
      <dsp:nvSpPr>
        <dsp:cNvPr id="0" name=""/>
        <dsp:cNvSpPr/>
      </dsp:nvSpPr>
      <dsp:spPr>
        <a:xfrm rot="5400000">
          <a:off x="5517981" y="-1277767"/>
          <a:ext cx="821109" cy="10088527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6032" tIns="22860" rIns="22860" bIns="22860" numCol="1" spcCol="1270" anchor="ctr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altLang="en-US" sz="3600" kern="1200" dirty="0"/>
            <a:t>Making disinfectant hand gel</a:t>
          </a:r>
          <a:endParaRPr lang="zh-TW" altLang="en-US" sz="3600" kern="1200" dirty="0"/>
        </a:p>
      </dsp:txBody>
      <dsp:txXfrm rot="-5400000">
        <a:off x="884273" y="3396024"/>
        <a:ext cx="10048444" cy="74094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D0B6F9-3933-440D-882C-4395D2C59CDB}" type="datetimeFigureOut">
              <a:rPr lang="zh-HK" altLang="en-US" smtClean="0"/>
              <a:t>30/7/2024</a:t>
            </a:fld>
            <a:endParaRPr lang="zh-HK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345685-F521-4184-A8C2-92E7F67B4CD4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2673506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0254F9-8F0D-4516-8465-0D9B7CB0416D}" type="datetimeFigureOut">
              <a:rPr lang="zh-HK" altLang="en-US" smtClean="0"/>
              <a:t>30/7/2024</a:t>
            </a:fld>
            <a:endParaRPr lang="zh-HK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HK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HK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A208E2-9636-4A28-AF61-5251458D578F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7810865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208E2-9636-4A28-AF61-5251458D578F}" type="slidenum">
              <a:rPr lang="zh-HK" altLang="en-US" smtClean="0"/>
              <a:t>1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7858745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4" Type="http://schemas.openxmlformats.org/officeDocument/2006/relationships/hyperlink" Target="http://steam.ouhk.edu.hk/sym2020/index.html" TargetMode="Externa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http://steam.ouhk.edu.hk/sym2020/index.html" TargetMode="Externa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72557" y="1731478"/>
            <a:ext cx="10972800" cy="4624655"/>
          </a:xfrm>
        </p:spPr>
        <p:txBody>
          <a:bodyPr>
            <a:normAutofit/>
          </a:bodyPr>
          <a:lstStyle>
            <a:lvl1pPr marL="457189" indent="-457189">
              <a:lnSpc>
                <a:spcPct val="150000"/>
              </a:lnSpc>
              <a:spcBef>
                <a:spcPts val="0"/>
              </a:spcBef>
              <a:buFontTx/>
              <a:buBlip>
                <a:blip r:embed="rId3"/>
              </a:buBlip>
              <a:defRPr sz="3200">
                <a:solidFill>
                  <a:srgbClr val="0E588C"/>
                </a:solidFill>
                <a:latin typeface="Myriad Pro" panose="020B0503030403020204" pitchFamily="34" charset="0"/>
                <a:ea typeface="Adobe 黑体 Std R" pitchFamily="34" charset="-128"/>
              </a:defRPr>
            </a:lvl1pPr>
            <a:lvl2pPr>
              <a:lnSpc>
                <a:spcPct val="150000"/>
              </a:lnSpc>
              <a:spcBef>
                <a:spcPts val="0"/>
              </a:spcBef>
              <a:defRPr sz="3200">
                <a:solidFill>
                  <a:srgbClr val="0E588C"/>
                </a:solidFill>
                <a:latin typeface="Myriad Pro" panose="020B0503030403020204" pitchFamily="34" charset="0"/>
                <a:ea typeface="Adobe 黑体 Std R" pitchFamily="34" charset="-128"/>
              </a:defRPr>
            </a:lvl2pPr>
            <a:lvl3pPr>
              <a:lnSpc>
                <a:spcPct val="150000"/>
              </a:lnSpc>
              <a:spcBef>
                <a:spcPts val="0"/>
              </a:spcBef>
              <a:defRPr sz="3200">
                <a:solidFill>
                  <a:srgbClr val="0E588C"/>
                </a:solidFill>
                <a:latin typeface="Myriad Pro" panose="020B0503030403020204" pitchFamily="34" charset="0"/>
                <a:ea typeface="Adobe 黑体 Std R" pitchFamily="34" charset="-128"/>
              </a:defRPr>
            </a:lvl3pPr>
            <a:lvl4pPr>
              <a:lnSpc>
                <a:spcPct val="150000"/>
              </a:lnSpc>
              <a:spcBef>
                <a:spcPts val="0"/>
              </a:spcBef>
              <a:defRPr sz="3200">
                <a:solidFill>
                  <a:srgbClr val="0E588C"/>
                </a:solidFill>
                <a:latin typeface="Myriad Pro" panose="020B0503030403020204" pitchFamily="34" charset="0"/>
                <a:ea typeface="Adobe 黑体 Std R" pitchFamily="34" charset="-128"/>
              </a:defRPr>
            </a:lvl4pPr>
            <a:lvl5pPr>
              <a:lnSpc>
                <a:spcPct val="150000"/>
              </a:lnSpc>
              <a:spcBef>
                <a:spcPts val="0"/>
              </a:spcBef>
              <a:defRPr sz="3200">
                <a:solidFill>
                  <a:srgbClr val="0E588C"/>
                </a:solidFill>
                <a:latin typeface="Myriad Pro" panose="020B0503030403020204" pitchFamily="34" charset="0"/>
                <a:ea typeface="Adobe 黑体 Std R" pitchFamily="34" charset="-128"/>
              </a:defRPr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  <a:endParaRPr lang="zh-HK" altLang="en-US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115330" y="6330703"/>
            <a:ext cx="497726" cy="365125"/>
          </a:xfrm>
        </p:spPr>
        <p:txBody>
          <a:bodyPr/>
          <a:lstStyle>
            <a:lvl1pPr algn="ctr">
              <a:defRPr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fld id="{B44CB0C5-55E6-4519-B511-F53B9C1F04A8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  <p:sp>
        <p:nvSpPr>
          <p:cNvPr id="8" name="標題 1">
            <a:extLst>
              <a:ext uri="{FF2B5EF4-FFF2-40B4-BE49-F238E27FC236}">
                <a16:creationId xmlns:a16="http://schemas.microsoft.com/office/drawing/2014/main" id="{2497138F-A80D-4D2D-BA0A-13D1F9C20DE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72557" y="386978"/>
            <a:ext cx="9200420" cy="1312953"/>
          </a:xfrm>
        </p:spPr>
        <p:txBody>
          <a:bodyPr>
            <a:normAutofit/>
          </a:bodyPr>
          <a:lstStyle>
            <a:lvl1pPr algn="l">
              <a:defRPr sz="4000">
                <a:solidFill>
                  <a:schemeClr val="bg1">
                    <a:lumMod val="75000"/>
                  </a:schemeClr>
                </a:solidFill>
                <a:latin typeface="Myriad Pro" panose="020B0503030403020204" pitchFamily="34" charset="0"/>
                <a:ea typeface="Adobe 黑体 Std R" pitchFamily="34" charset="-128"/>
              </a:defRPr>
            </a:lvl1pPr>
          </a:lstStyle>
          <a:p>
            <a:endParaRPr lang="zh-TW" altLang="en-US" dirty="0"/>
          </a:p>
        </p:txBody>
      </p:sp>
      <p:sp>
        <p:nvSpPr>
          <p:cNvPr id="10" name="矩形 9"/>
          <p:cNvSpPr/>
          <p:nvPr userDrawn="1"/>
        </p:nvSpPr>
        <p:spPr>
          <a:xfrm>
            <a:off x="596470" y="6392871"/>
            <a:ext cx="652497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100" kern="2000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  <a:hlinkClick r:id="rId4"/>
              </a:rPr>
              <a:t>Jockey Club STEAM Education Resources Sharing Scheme</a:t>
            </a:r>
            <a:endParaRPr lang="en-US" altLang="zh-TW" sz="1100" kern="2000" dirty="0">
              <a:solidFill>
                <a:schemeClr val="accent4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標題 2">
            <a:extLst>
              <a:ext uri="{FF2B5EF4-FFF2-40B4-BE49-F238E27FC236}">
                <a16:creationId xmlns:a16="http://schemas.microsoft.com/office/drawing/2014/main" id="{27E4476A-D0B7-4F17-818C-B5D67AE8AB86}"/>
              </a:ext>
            </a:extLst>
          </p:cNvPr>
          <p:cNvSpPr txBox="1">
            <a:spLocks/>
          </p:cNvSpPr>
          <p:nvPr userDrawn="1"/>
        </p:nvSpPr>
        <p:spPr>
          <a:xfrm>
            <a:off x="386500" y="113125"/>
            <a:ext cx="2828042" cy="386978"/>
          </a:xfrm>
          <a:prstGeom prst="rect">
            <a:avLst/>
          </a:prstGeom>
        </p:spPr>
        <p:txBody>
          <a:bodyPr vert="horz" lIns="121917" tIns="60958" rIns="121917" bIns="60958" rtlCol="0" anchor="ctr">
            <a:noAutofit/>
          </a:bodyPr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TW" sz="1300" dirty="0">
                <a:solidFill>
                  <a:schemeClr val="accent6">
                    <a:lumMod val="50000"/>
                  </a:schemeClr>
                </a:solidFill>
                <a:latin typeface="Helvetica LT Std" panose="020B0504020202020204" pitchFamily="34" charset="0"/>
              </a:rPr>
              <a:t>Eternal War - Pathogens</a:t>
            </a:r>
            <a:endParaRPr lang="zh-TW" altLang="en-US" sz="1300" dirty="0">
              <a:solidFill>
                <a:schemeClr val="accent6">
                  <a:lumMod val="50000"/>
                </a:schemeClr>
              </a:solidFill>
              <a:latin typeface="Helvetica LT Std" panose="020B05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42435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標題 2">
            <a:extLst>
              <a:ext uri="{FF2B5EF4-FFF2-40B4-BE49-F238E27FC236}">
                <a16:creationId xmlns:a16="http://schemas.microsoft.com/office/drawing/2014/main" id="{27E4476A-D0B7-4F17-818C-B5D67AE8AB86}"/>
              </a:ext>
            </a:extLst>
          </p:cNvPr>
          <p:cNvSpPr txBox="1">
            <a:spLocks/>
          </p:cNvSpPr>
          <p:nvPr userDrawn="1"/>
        </p:nvSpPr>
        <p:spPr>
          <a:xfrm>
            <a:off x="386500" y="113125"/>
            <a:ext cx="2828042" cy="386978"/>
          </a:xfrm>
          <a:prstGeom prst="rect">
            <a:avLst/>
          </a:prstGeom>
        </p:spPr>
        <p:txBody>
          <a:bodyPr vert="horz" lIns="121917" tIns="60958" rIns="121917" bIns="60958" rtlCol="0" anchor="ctr">
            <a:noAutofit/>
          </a:bodyPr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TW" sz="1300" dirty="0">
                <a:solidFill>
                  <a:schemeClr val="accent6">
                    <a:lumMod val="50000"/>
                  </a:schemeClr>
                </a:solidFill>
                <a:latin typeface="Helvetica LT Std" panose="020B0504020202020204" pitchFamily="34" charset="0"/>
              </a:rPr>
              <a:t>Eternal War - Pathogens</a:t>
            </a:r>
            <a:endParaRPr lang="zh-TW" altLang="en-US" sz="1300" dirty="0">
              <a:solidFill>
                <a:schemeClr val="accent6">
                  <a:lumMod val="50000"/>
                </a:schemeClr>
              </a:solidFill>
              <a:latin typeface="Helvetica LT Std" panose="020B0504020202020204" pitchFamily="34" charset="0"/>
            </a:endParaRPr>
          </a:p>
        </p:txBody>
      </p:sp>
      <p:sp>
        <p:nvSpPr>
          <p:cNvPr id="12" name="標題 1">
            <a:extLst>
              <a:ext uri="{FF2B5EF4-FFF2-40B4-BE49-F238E27FC236}">
                <a16:creationId xmlns:a16="http://schemas.microsoft.com/office/drawing/2014/main" id="{2497138F-A80D-4D2D-BA0A-13D1F9C20DE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72557" y="386978"/>
            <a:ext cx="9200420" cy="1312953"/>
          </a:xfrm>
        </p:spPr>
        <p:txBody>
          <a:bodyPr>
            <a:normAutofit/>
          </a:bodyPr>
          <a:lstStyle>
            <a:lvl1pPr algn="l">
              <a:defRPr sz="4000">
                <a:solidFill>
                  <a:schemeClr val="bg1">
                    <a:lumMod val="75000"/>
                  </a:schemeClr>
                </a:solidFill>
                <a:latin typeface="Myriad Pro" panose="020B0503030403020204" pitchFamily="34" charset="0"/>
                <a:ea typeface="Adobe 黑体 Std R" pitchFamily="34" charset="-128"/>
              </a:defRPr>
            </a:lvl1pPr>
          </a:lstStyle>
          <a:p>
            <a:endParaRPr lang="zh-TW" altLang="en-US" dirty="0"/>
          </a:p>
        </p:txBody>
      </p:sp>
      <p:sp>
        <p:nvSpPr>
          <p:cNvPr id="13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115330" y="6330703"/>
            <a:ext cx="497726" cy="365125"/>
          </a:xfrm>
        </p:spPr>
        <p:txBody>
          <a:bodyPr/>
          <a:lstStyle>
            <a:lvl1pPr algn="ctr">
              <a:defRPr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fld id="{B44CB0C5-55E6-4519-B511-F53B9C1F04A8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  <p:sp>
        <p:nvSpPr>
          <p:cNvPr id="14" name="矩形 13"/>
          <p:cNvSpPr/>
          <p:nvPr userDrawn="1"/>
        </p:nvSpPr>
        <p:spPr>
          <a:xfrm>
            <a:off x="596470" y="6392871"/>
            <a:ext cx="652497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100" kern="2000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  <a:hlinkClick r:id="rId3"/>
              </a:rPr>
              <a:t>Jockey Club STEAM Education Resources Sharing Scheme</a:t>
            </a:r>
            <a:endParaRPr lang="en-US" altLang="zh-TW" sz="1100" kern="2000" dirty="0">
              <a:solidFill>
                <a:schemeClr val="accent4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191625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29663216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tags" Target="../tags/tag2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/>
          <a:p>
            <a:r>
              <a:rPr lang="zh-TW" altLang="en-US" dirty="0"/>
              <a:t>按一下以編輯母片標題樣式</a:t>
            </a:r>
            <a:endParaRPr lang="zh-HK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121917" tIns="60958" rIns="121917" bIns="60958" rtlCol="0">
            <a:normAutofit/>
          </a:bodyPr>
          <a:lstStyle/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  <a:endParaRPr lang="zh-HK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ED8D34-12CA-420B-BF2D-8A0C4D5F2F40}" type="datetime1">
              <a:rPr lang="zh-HK" altLang="en-US" smtClean="0"/>
              <a:t>30/7/2024</a:t>
            </a:fld>
            <a:endParaRPr lang="zh-HK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HK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4CB0C5-55E6-4519-B511-F53B9C1F04A8}" type="slidenum">
              <a:rPr lang="zh-HK" altLang="en-US" smtClean="0"/>
              <a:t>‹#›</a:t>
            </a:fld>
            <a:endParaRPr lang="zh-HK" altLang="en-US"/>
          </a:p>
        </p:txBody>
      </p:sp>
    </p:spTree>
    <p:custDataLst>
      <p:tags r:id="rId4"/>
    </p:custDataLst>
    <p:extLst>
      <p:ext uri="{BB962C8B-B14F-4D97-AF65-F5344CB8AC3E}">
        <p14:creationId xmlns:p14="http://schemas.microsoft.com/office/powerpoint/2010/main" val="15371064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</p:sldLayoutIdLst>
  <p:hf hdr="0" ftr="0" dt="0"/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HK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B3210C-A70B-4A21-99C6-C7645F52CF44}" type="datetimeFigureOut">
              <a:rPr lang="en-US" smtClean="0"/>
              <a:t>7/30/2024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6E5E0-70B4-4EF2-B58A-5D012A943E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0584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6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hyperlink" Target="http://steam.ouhk.edu.hk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s://commons.wikimedia.org/wiki/File:Figure_21_02_03.png" TargetMode="External"/><Relationship Id="rId3" Type="http://schemas.openxmlformats.org/officeDocument/2006/relationships/image" Target="../media/image27.png"/><Relationship Id="rId7" Type="http://schemas.openxmlformats.org/officeDocument/2006/relationships/image" Target="../media/image33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9" Type="http://schemas.openxmlformats.org/officeDocument/2006/relationships/hyperlink" Target="https://creativecommons.org/licenses/by/4.0/deed.en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7" Type="http://schemas.openxmlformats.org/officeDocument/2006/relationships/image" Target="../media/image40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creativecommons.org/licenses/by/2.0/deed.en" TargetMode="External"/><Relationship Id="rId4" Type="http://schemas.openxmlformats.org/officeDocument/2006/relationships/hyperlink" Target="https://commons.wikimedia.org/wiki/File:Staphylococcus_aureus_Bacteria_%285148710483%29.jpg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50.jpeg"/><Relationship Id="rId7" Type="http://schemas.openxmlformats.org/officeDocument/2006/relationships/image" Target="../media/image4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creativecommons.org/licenses/by-nc-sa/4.0/" TargetMode="External"/><Relationship Id="rId5" Type="http://schemas.openxmlformats.org/officeDocument/2006/relationships/hyperlink" Target="https://pressbooks.bccampus.ca/nutr1100/chapter/protein-digestion-and-absorption/" TargetMode="External"/><Relationship Id="rId4" Type="http://schemas.openxmlformats.org/officeDocument/2006/relationships/image" Target="../media/image5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creativecommons.org/licenses/by-sa/4.0/" TargetMode="External"/><Relationship Id="rId5" Type="http://schemas.openxmlformats.org/officeDocument/2006/relationships/hyperlink" Target="https://commons.wikimedia.org/wiki/File:Gram_negative_cell_wall.svg" TargetMode="External"/><Relationship Id="rId4" Type="http://schemas.openxmlformats.org/officeDocument/2006/relationships/image" Target="../media/image53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13" Type="http://schemas.openxmlformats.org/officeDocument/2006/relationships/hyperlink" Target="https://www.mdpi.com/1999-4915/13/2/324" TargetMode="External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12" Type="http://schemas.openxmlformats.org/officeDocument/2006/relationships/hyperlink" Target="https://creativecommons.org/licenses/by/4.0/deed.en" TargetMode="External"/><Relationship Id="rId2" Type="http://schemas.openxmlformats.org/officeDocument/2006/relationships/image" Target="../media/image53.png"/><Relationship Id="rId16" Type="http://schemas.openxmlformats.org/officeDocument/2006/relationships/hyperlink" Target="https://creativecommons.org/licenses/by-nc-sa/4.0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11" Type="http://schemas.openxmlformats.org/officeDocument/2006/relationships/hyperlink" Target="https://commons.wikimedia.org/wiki/File:Figure_21_02_03.png" TargetMode="External"/><Relationship Id="rId5" Type="http://schemas.openxmlformats.org/officeDocument/2006/relationships/image" Target="../media/image28.png"/><Relationship Id="rId15" Type="http://schemas.openxmlformats.org/officeDocument/2006/relationships/hyperlink" Target="https://pressbooks.bccampus.ca/nutr1100/chapter/protein-digestion-and-absorption/" TargetMode="External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55.png"/><Relationship Id="rId14" Type="http://schemas.openxmlformats.org/officeDocument/2006/relationships/hyperlink" Target="http://creativecommons.org/licenses/by/4.0/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png"/><Relationship Id="rId5" Type="http://schemas.openxmlformats.org/officeDocument/2006/relationships/image" Target="../media/image31.jpeg"/><Relationship Id="rId4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7.png"/><Relationship Id="rId4" Type="http://schemas.openxmlformats.org/officeDocument/2006/relationships/image" Target="../media/image5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7" Type="http://schemas.openxmlformats.org/officeDocument/2006/relationships/image" Target="../media/image4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creativecommons.org/licenses/by-sa/3.0/deed.en" TargetMode="External"/><Relationship Id="rId5" Type="http://schemas.openxmlformats.org/officeDocument/2006/relationships/hyperlink" Target="https://commons.wikimedia.org/wiki/File:3D_model_hydrogen_bonds_in_water-es.jpg" TargetMode="External"/><Relationship Id="rId4" Type="http://schemas.openxmlformats.org/officeDocument/2006/relationships/image" Target="../media/image6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2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2.png"/><Relationship Id="rId5" Type="http://schemas.openxmlformats.org/officeDocument/2006/relationships/image" Target="../media/image71.jpeg"/><Relationship Id="rId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jpeg"/><Relationship Id="rId3" Type="http://schemas.openxmlformats.org/officeDocument/2006/relationships/image" Target="../media/image74.jpeg"/><Relationship Id="rId7" Type="http://schemas.openxmlformats.org/officeDocument/2006/relationships/hyperlink" Target="https://creativecommons.org/licenses/by/2.0/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flickr.com/photos/presidentialoffice/49936421438/" TargetMode="External"/><Relationship Id="rId5" Type="http://schemas.openxmlformats.org/officeDocument/2006/relationships/hyperlink" Target="http://creativecommons.org/licenses/by/4.0/" TargetMode="External"/><Relationship Id="rId10" Type="http://schemas.microsoft.com/office/2007/relationships/hdphoto" Target="../media/hdphoto1.wdp"/><Relationship Id="rId4" Type="http://schemas.openxmlformats.org/officeDocument/2006/relationships/hyperlink" Target="https://philschatz.com/microbiology-book/contents/m58792.html" TargetMode="External"/><Relationship Id="rId9" Type="http://schemas.openxmlformats.org/officeDocument/2006/relationships/image" Target="../media/image76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7" Type="http://schemas.openxmlformats.org/officeDocument/2006/relationships/image" Target="../media/image80.jpe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9.jpeg"/><Relationship Id="rId5" Type="http://schemas.openxmlformats.org/officeDocument/2006/relationships/hyperlink" Target="http://creativecommons.org/licenses/by/3.0/deed.en_US" TargetMode="External"/><Relationship Id="rId4" Type="http://schemas.openxmlformats.org/officeDocument/2006/relationships/hyperlink" Target="https://fermentationwineblog.com/2016/11/franchise-laws-chronic-injustice-alcohol-business/" TargetMode="Externa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hyperlink" Target="https://commons.wikimedia.org/wiki/File:Salmonella_growing_on_XLD_agar.JPG" TargetMode="External"/><Relationship Id="rId13" Type="http://schemas.openxmlformats.org/officeDocument/2006/relationships/image" Target="../media/image83.jpeg"/><Relationship Id="rId3" Type="http://schemas.openxmlformats.org/officeDocument/2006/relationships/image" Target="../media/image27.png"/><Relationship Id="rId7" Type="http://schemas.openxmlformats.org/officeDocument/2006/relationships/image" Target="../media/image81.jpeg"/><Relationship Id="rId12" Type="http://schemas.openxmlformats.org/officeDocument/2006/relationships/hyperlink" Target="http://creativecommons.org/licenses/by-nc-sa/3.0/us/" TargetMode="Externa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11" Type="http://schemas.openxmlformats.org/officeDocument/2006/relationships/hyperlink" Target="http://www.tonahangen.com/wsc/hi290/" TargetMode="External"/><Relationship Id="rId5" Type="http://schemas.openxmlformats.org/officeDocument/2006/relationships/image" Target="../media/image29.png"/><Relationship Id="rId10" Type="http://schemas.openxmlformats.org/officeDocument/2006/relationships/image" Target="../media/image82.jpeg"/><Relationship Id="rId4" Type="http://schemas.openxmlformats.org/officeDocument/2006/relationships/image" Target="../media/image28.png"/><Relationship Id="rId9" Type="http://schemas.openxmlformats.org/officeDocument/2006/relationships/hyperlink" Target="https://creativecommons.org/licenses/by-sa/3.0/deed.en" TargetMode="External"/><Relationship Id="rId14" Type="http://schemas.openxmlformats.org/officeDocument/2006/relationships/image" Target="../media/image8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7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9" Type="http://schemas.openxmlformats.org/officeDocument/2006/relationships/image" Target="../media/image76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7.png"/><Relationship Id="rId7" Type="http://schemas.openxmlformats.org/officeDocument/2006/relationships/image" Target="../media/image88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89.png"/><Relationship Id="rId7" Type="http://schemas.openxmlformats.org/officeDocument/2006/relationships/image" Target="../media/image29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10" Type="http://schemas.openxmlformats.org/officeDocument/2006/relationships/image" Target="../media/image76.png"/><Relationship Id="rId4" Type="http://schemas.openxmlformats.org/officeDocument/2006/relationships/image" Target="../media/image26.png"/><Relationship Id="rId9" Type="http://schemas.openxmlformats.org/officeDocument/2006/relationships/image" Target="../media/image14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5.png"/><Relationship Id="rId7" Type="http://schemas.openxmlformats.org/officeDocument/2006/relationships/image" Target="../media/image28.png"/><Relationship Id="rId12" Type="http://schemas.openxmlformats.org/officeDocument/2006/relationships/image" Target="../media/image91.jpe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11" Type="http://schemas.openxmlformats.org/officeDocument/2006/relationships/image" Target="../media/image90.png"/><Relationship Id="rId5" Type="http://schemas.openxmlformats.org/officeDocument/2006/relationships/image" Target="../media/image26.png"/><Relationship Id="rId10" Type="http://schemas.openxmlformats.org/officeDocument/2006/relationships/image" Target="../media/image76.png"/><Relationship Id="rId4" Type="http://schemas.openxmlformats.org/officeDocument/2006/relationships/image" Target="../media/image14.png"/><Relationship Id="rId9" Type="http://schemas.openxmlformats.org/officeDocument/2006/relationships/image" Target="../media/image30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5.png"/><Relationship Id="rId7" Type="http://schemas.openxmlformats.org/officeDocument/2006/relationships/image" Target="../media/image28.png"/><Relationship Id="rId12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11" Type="http://schemas.openxmlformats.org/officeDocument/2006/relationships/image" Target="../media/image91.jpeg"/><Relationship Id="rId5" Type="http://schemas.openxmlformats.org/officeDocument/2006/relationships/image" Target="../media/image26.png"/><Relationship Id="rId10" Type="http://schemas.openxmlformats.org/officeDocument/2006/relationships/image" Target="../media/image76.png"/><Relationship Id="rId4" Type="http://schemas.openxmlformats.org/officeDocument/2006/relationships/image" Target="../media/image14.png"/><Relationship Id="rId9" Type="http://schemas.openxmlformats.org/officeDocument/2006/relationships/image" Target="../media/image30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hyperlink" Target="mailto:steam@hkmu.edu.hk" TargetMode="Externa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creativecommons.org/licenses/by/4.0/deed.en" TargetMode="External"/><Relationship Id="rId5" Type="http://schemas.openxmlformats.org/officeDocument/2006/relationships/hyperlink" Target="https://www.nursinghero.com/study-guides/microbiology/unique-characteristics-of-prokaryotic-cells" TargetMode="External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2">
            <a:extLst>
              <a:ext uri="{FF2B5EF4-FFF2-40B4-BE49-F238E27FC236}">
                <a16:creationId xmlns:a16="http://schemas.microsoft.com/office/drawing/2014/main" id="{8E7A87A1-ECAB-4B0D-AB35-1404DA5C9ADB}"/>
              </a:ext>
            </a:extLst>
          </p:cNvPr>
          <p:cNvSpPr txBox="1">
            <a:spLocks/>
          </p:cNvSpPr>
          <p:nvPr/>
        </p:nvSpPr>
        <p:spPr>
          <a:xfrm>
            <a:off x="1160096" y="5716634"/>
            <a:ext cx="4484095" cy="696434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Bef>
                <a:spcPts val="600"/>
              </a:spcBef>
            </a:pPr>
            <a:r>
              <a:rPr lang="en-US" altLang="zh-TW" sz="1400" kern="2000" dirty="0">
                <a:solidFill>
                  <a:srgbClr val="FFFFFF"/>
                </a:solidFill>
                <a:latin typeface="Century Gothic" panose="020B0502020202020204" pitchFamily="34" charset="0"/>
                <a:hlinkClick r:id="rId4"/>
              </a:rPr>
              <a:t>Jockey Club </a:t>
            </a:r>
          </a:p>
          <a:p>
            <a:pPr algn="l">
              <a:spcBef>
                <a:spcPts val="600"/>
              </a:spcBef>
            </a:pPr>
            <a:r>
              <a:rPr lang="en-US" altLang="zh-TW" sz="1400" kern="2000" dirty="0">
                <a:solidFill>
                  <a:srgbClr val="FFFFFF"/>
                </a:solidFill>
                <a:latin typeface="Century Gothic" panose="020B0502020202020204" pitchFamily="34" charset="0"/>
                <a:hlinkClick r:id="rId4"/>
              </a:rPr>
              <a:t>STEAM Education Resources Sharing Scheme</a:t>
            </a:r>
            <a:endParaRPr lang="en-US" altLang="zh-TW" sz="1400" kern="2000" dirty="0">
              <a:solidFill>
                <a:srgbClr val="FFFFFF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1E4678A-C2FC-4306-82DA-2F62E1F3D4CE}"/>
              </a:ext>
            </a:extLst>
          </p:cNvPr>
          <p:cNvSpPr/>
          <p:nvPr/>
        </p:nvSpPr>
        <p:spPr>
          <a:xfrm>
            <a:off x="349962" y="772350"/>
            <a:ext cx="7023604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5pPr>
            <a:lvl6pPr marL="22860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6pPr>
            <a:lvl7pPr marL="27432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7pPr>
            <a:lvl8pPr marL="32004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8pPr>
            <a:lvl9pPr marL="36576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9pPr>
          </a:lstStyle>
          <a:p>
            <a:pPr>
              <a:defRPr/>
            </a:pPr>
            <a:r>
              <a:rPr lang="en-US" altLang="zh-HK" sz="5400" dirty="0">
                <a:gradFill>
                  <a:gsLst>
                    <a:gs pos="77000">
                      <a:srgbClr val="FFFFFF"/>
                    </a:gs>
                    <a:gs pos="27000">
                      <a:srgbClr val="ABCFE7"/>
                    </a:gs>
                  </a:gsLst>
                  <a:lin ang="5400000" scaled="0"/>
                </a:gradFill>
                <a:effectLst>
                  <a:innerShdw blurRad="88900">
                    <a:prstClr val="black">
                      <a:alpha val="42000"/>
                    </a:prstClr>
                  </a:innerShdw>
                </a:effectLst>
                <a:latin typeface="Helvetica LT Std" panose="020B0504020202020204" pitchFamily="34" charset="0"/>
              </a:rPr>
              <a:t>Making Disinfectant Hand Gel</a:t>
            </a:r>
            <a:br>
              <a:rPr lang="en-US" altLang="zh-HK" sz="5400" dirty="0">
                <a:gradFill>
                  <a:gsLst>
                    <a:gs pos="77000">
                      <a:srgbClr val="FFFFFF"/>
                    </a:gs>
                    <a:gs pos="27000">
                      <a:srgbClr val="ABCFE7"/>
                    </a:gs>
                  </a:gsLst>
                  <a:lin ang="5400000" scaled="0"/>
                </a:gradFill>
                <a:effectLst>
                  <a:innerShdw blurRad="88900">
                    <a:prstClr val="black">
                      <a:alpha val="42000"/>
                    </a:prstClr>
                  </a:innerShdw>
                </a:effectLst>
                <a:latin typeface="Helvetica LT Std" panose="020B0504020202020204" pitchFamily="34" charset="0"/>
              </a:rPr>
            </a:br>
            <a:r>
              <a:rPr lang="zh-TW" altLang="en-US" sz="5400" dirty="0">
                <a:gradFill>
                  <a:gsLst>
                    <a:gs pos="77000">
                      <a:srgbClr val="FFFFFF"/>
                    </a:gs>
                    <a:gs pos="27000">
                      <a:srgbClr val="ABCFE7"/>
                    </a:gs>
                  </a:gsLst>
                  <a:lin ang="5400000" scaled="0"/>
                </a:gradFill>
                <a:effectLst>
                  <a:innerShdw blurRad="88900">
                    <a:prstClr val="black">
                      <a:alpha val="42000"/>
                    </a:prstClr>
                  </a:innerShdw>
                </a:effectLst>
                <a:latin typeface="Helvetica LT Std" panose="020B0504020202020204" pitchFamily="34" charset="0"/>
              </a:rPr>
              <a:t>搓手液之謎</a:t>
            </a:r>
            <a:endParaRPr lang="en-US" altLang="zh-TW" sz="4800" dirty="0">
              <a:gradFill>
                <a:gsLst>
                  <a:gs pos="77000">
                    <a:srgbClr val="FFFFFF"/>
                  </a:gs>
                  <a:gs pos="27000">
                    <a:srgbClr val="ABCFE7"/>
                  </a:gs>
                </a:gsLst>
                <a:lin ang="5400000" scaled="0"/>
              </a:gradFill>
              <a:effectLst>
                <a:innerShdw blurRad="88900">
                  <a:prstClr val="black">
                    <a:alpha val="42000"/>
                  </a:prstClr>
                </a:innerShdw>
              </a:effectLst>
              <a:latin typeface="Helvetica LT Std" panose="020B0504020202020204" pitchFamily="34" charset="0"/>
            </a:endParaRPr>
          </a:p>
        </p:txBody>
      </p:sp>
      <p:sp>
        <p:nvSpPr>
          <p:cNvPr id="4" name="矩形 3">
            <a:hlinkClick r:id="rId4"/>
          </p:cNvPr>
          <p:cNvSpPr/>
          <p:nvPr/>
        </p:nvSpPr>
        <p:spPr>
          <a:xfrm>
            <a:off x="1572972" y="5033414"/>
            <a:ext cx="5193588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4171" y="5781213"/>
            <a:ext cx="595052" cy="595052"/>
          </a:xfrm>
          <a:prstGeom prst="rect">
            <a:avLst/>
          </a:prstGeom>
        </p:spPr>
      </p:pic>
      <p:pic>
        <p:nvPicPr>
          <p:cNvPr id="2" name="圖片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488" y="5910608"/>
            <a:ext cx="1005435" cy="37397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374866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/>
              <a:t>Viruses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10</a:t>
            </a:fld>
            <a:endParaRPr lang="zh-HK" altLang="en-US" dirty="0"/>
          </a:p>
        </p:txBody>
      </p:sp>
      <p:pic>
        <p:nvPicPr>
          <p:cNvPr id="4" name="Picture 6" descr="人工智能科技框PNG素材"/>
          <p:cNvPicPr>
            <a:picLocks noChangeAspect="1" noChangeArrowheads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0436" y="300941"/>
            <a:ext cx="5784198" cy="4953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A7F5BFEC-E996-4B06-AFB8-46C228FF8208}"/>
              </a:ext>
            </a:extLst>
          </p:cNvPr>
          <p:cNvSpPr txBox="1">
            <a:spLocks/>
          </p:cNvSpPr>
          <p:nvPr/>
        </p:nvSpPr>
        <p:spPr>
          <a:xfrm>
            <a:off x="372557" y="1545590"/>
            <a:ext cx="6143387" cy="4618298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457189" indent="-457189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000" b="1" dirty="0">
                <a:latin typeface="Myriad Pro" panose="020B0503030403020204" charset="0"/>
              </a:rPr>
              <a:t>The word </a:t>
            </a:r>
            <a:r>
              <a:rPr lang="en-US" sz="4000" b="1" i="1" dirty="0">
                <a:latin typeface="Myriad Pro" panose="020B0503030403020204" charset="0"/>
              </a:rPr>
              <a:t>virus</a:t>
            </a:r>
            <a:r>
              <a:rPr lang="en-US" sz="4000" b="1" dirty="0">
                <a:latin typeface="Myriad Pro" panose="020B0503030403020204" charset="0"/>
              </a:rPr>
              <a:t> in Latin is </a:t>
            </a:r>
            <a:r>
              <a:rPr lang="en-US" sz="4000" b="1" i="1" dirty="0">
                <a:latin typeface="Myriad Pro" panose="020B0503030403020204" charset="0"/>
              </a:rPr>
              <a:t>poison</a:t>
            </a:r>
          </a:p>
          <a:p>
            <a:pPr lvl="1"/>
            <a:r>
              <a:rPr lang="en-US" sz="3400" dirty="0">
                <a:solidFill>
                  <a:srgbClr val="7030A0"/>
                </a:solidFill>
                <a:latin typeface="Myriad Pro" panose="020B0503030403020204" charset="0"/>
                <a:sym typeface="Wingdings" panose="05000000000000000000" pitchFamily="2" charset="2"/>
              </a:rPr>
              <a:t>non-cellular particles</a:t>
            </a:r>
          </a:p>
          <a:p>
            <a:pPr lvl="1"/>
            <a:r>
              <a:rPr lang="en-US" sz="3400" dirty="0">
                <a:latin typeface="Myriad Pro" panose="020B0503030403020204" charset="0"/>
                <a:sym typeface="Wingdings" panose="05000000000000000000" pitchFamily="2" charset="2"/>
              </a:rPr>
              <a:t>c</a:t>
            </a:r>
            <a:r>
              <a:rPr lang="en-US" sz="3400" dirty="0">
                <a:latin typeface="Myriad Pro" panose="020B0503030403020204" charset="0"/>
              </a:rPr>
              <a:t>onsist of genetic material (DNA and/or </a:t>
            </a:r>
            <a:r>
              <a:rPr lang="en-US" sz="3400" dirty="0">
                <a:solidFill>
                  <a:srgbClr val="7030A0"/>
                </a:solidFill>
                <a:latin typeface="Myriad Pro" panose="020B0503030403020204" charset="0"/>
              </a:rPr>
              <a:t>RNA</a:t>
            </a:r>
            <a:r>
              <a:rPr lang="en-US" sz="3400" dirty="0">
                <a:latin typeface="Myriad Pro" panose="020B0503030403020204" charset="0"/>
              </a:rPr>
              <a:t>) surrounded by a protein coat </a:t>
            </a:r>
          </a:p>
          <a:p>
            <a:r>
              <a:rPr lang="en-US" sz="4000" dirty="0">
                <a:latin typeface="Myriad Pro" panose="020B0503030403020204" charset="0"/>
              </a:rPr>
              <a:t>Viruses are parasites </a:t>
            </a:r>
            <a:r>
              <a:rPr lang="en-US" altLang="zh-TW" sz="4000" b="1" dirty="0">
                <a:latin typeface="Myriad Pro" panose="020B0503030403020204" charset="0"/>
              </a:rPr>
              <a:t>(</a:t>
            </a:r>
            <a:r>
              <a:rPr lang="zh-TW" altLang="en-US" sz="4000" b="1" dirty="0">
                <a:latin typeface="Myriad Pro" panose="020B0503030403020204" charset="0"/>
              </a:rPr>
              <a:t>寄生</a:t>
            </a:r>
            <a:r>
              <a:rPr lang="en-US" altLang="zh-TW" sz="4000" b="1" dirty="0">
                <a:latin typeface="Myriad Pro" panose="020B0503030403020204" charset="0"/>
              </a:rPr>
              <a:t>) </a:t>
            </a:r>
            <a:r>
              <a:rPr lang="en-US" sz="4000" b="1" dirty="0">
                <a:latin typeface="Myriad Pro" panose="020B0503030403020204" charset="0"/>
              </a:rPr>
              <a:t> </a:t>
            </a:r>
            <a:r>
              <a:rPr lang="en-US" sz="4000" dirty="0">
                <a:latin typeface="Myriad Pro" panose="020B0503030403020204" charset="0"/>
              </a:rPr>
              <a:t>that infect plants, animals, fungi, and bacteria </a:t>
            </a:r>
          </a:p>
          <a:p>
            <a:r>
              <a:rPr lang="en-US" altLang="zh-TW" sz="4000" dirty="0">
                <a:latin typeface="Myriad Pro" panose="020B0503030403020204" charset="0"/>
              </a:rPr>
              <a:t>Their purpose: </a:t>
            </a:r>
            <a:r>
              <a:rPr lang="en-US" altLang="zh-TW" sz="4000" b="1" dirty="0">
                <a:latin typeface="Myriad Pro" panose="020B0503030403020204" charset="0"/>
              </a:rPr>
              <a:t>To replicate (</a:t>
            </a:r>
            <a:r>
              <a:rPr lang="zh-TW" altLang="en-US" sz="4000" b="1" dirty="0">
                <a:latin typeface="Myriad Pro" panose="020B0503030403020204" charset="0"/>
              </a:rPr>
              <a:t>複製</a:t>
            </a:r>
            <a:r>
              <a:rPr lang="en-US" altLang="zh-TW" sz="4000" b="1" dirty="0">
                <a:latin typeface="Myriad Pro" panose="020B0503030403020204" charset="0"/>
              </a:rPr>
              <a:t>)</a:t>
            </a:r>
          </a:p>
          <a:p>
            <a:pPr lvl="1"/>
            <a:r>
              <a:rPr lang="en-US" sz="3400" b="1" dirty="0">
                <a:latin typeface="Myriad Pro" panose="020B0503030403020204" charset="0"/>
              </a:rPr>
              <a:t>Not reproduction </a:t>
            </a:r>
            <a:r>
              <a:rPr lang="en-US" altLang="zh-TW" sz="3400" b="1" dirty="0">
                <a:latin typeface="Myriad Pro" panose="020B0503030403020204" charset="0"/>
              </a:rPr>
              <a:t>(</a:t>
            </a:r>
            <a:r>
              <a:rPr lang="zh-TW" altLang="en-US" sz="3400" b="1" dirty="0">
                <a:latin typeface="Myriad Pro" panose="020B0503030403020204" charset="0"/>
              </a:rPr>
              <a:t>生殖</a:t>
            </a:r>
            <a:r>
              <a:rPr lang="en-US" altLang="zh-TW" sz="3400" b="1" dirty="0">
                <a:latin typeface="Myriad Pro" panose="020B0503030403020204" charset="0"/>
              </a:rPr>
              <a:t>)</a:t>
            </a:r>
            <a:endParaRPr lang="en-US" sz="3400" b="1" dirty="0">
              <a:latin typeface="Myriad Pro" panose="020B0503030403020204" charset="0"/>
            </a:endParaRPr>
          </a:p>
          <a:p>
            <a:pPr lvl="1"/>
            <a:r>
              <a:rPr lang="en-US" sz="3400" b="1" dirty="0">
                <a:latin typeface="Myriad Pro" panose="020B0503030403020204" charset="0"/>
              </a:rPr>
              <a:t>Unable to replicate without a host</a:t>
            </a:r>
          </a:p>
          <a:p>
            <a:pPr lvl="1"/>
            <a:endParaRPr lang="en-US" b="1" dirty="0">
              <a:latin typeface="Myriad Pro" panose="020B0503030403020204" charset="0"/>
            </a:endParaRPr>
          </a:p>
          <a:p>
            <a:pPr lvl="1"/>
            <a:endParaRPr lang="en-HK" sz="2400" dirty="0">
              <a:latin typeface="Myriad Pro" panose="020B0503030403020204" charset="0"/>
            </a:endParaRPr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4795" y="1008243"/>
            <a:ext cx="4418413" cy="3763289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8176" y="5035450"/>
            <a:ext cx="3617481" cy="178938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283096" y="5598513"/>
            <a:ext cx="14366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HOW?</a:t>
            </a:r>
          </a:p>
        </p:txBody>
      </p:sp>
    </p:spTree>
    <p:extLst>
      <p:ext uri="{BB962C8B-B14F-4D97-AF65-F5344CB8AC3E}">
        <p14:creationId xmlns:p14="http://schemas.microsoft.com/office/powerpoint/2010/main" val="3604411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9" descr="人工智能科技框PNG素材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C00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4949" y="3194295"/>
            <a:ext cx="2569540" cy="3381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7" descr="人工智能科技框PNG素材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C00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7808" y="935357"/>
            <a:ext cx="12383076" cy="2430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11</a:t>
            </a:fld>
            <a:endParaRPr lang="zh-HK" alt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660158" y="88355"/>
            <a:ext cx="8596668" cy="1320800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>
            <a:lvl1pPr algn="l" defTabSz="121917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bg1">
                    <a:lumMod val="75000"/>
                  </a:schemeClr>
                </a:solidFill>
                <a:latin typeface="Myriad Pro" panose="020B0503030403020204" pitchFamily="34" charset="0"/>
                <a:ea typeface="Adobe 黑体 Std R" pitchFamily="34" charset="-128"/>
                <a:cs typeface="+mj-cs"/>
              </a:defRPr>
            </a:lvl1pPr>
          </a:lstStyle>
          <a:p>
            <a:r>
              <a:rPr lang="en-US" dirty="0">
                <a:latin typeface="Myriad Pro" panose="020B0503030403020204" charset="0"/>
              </a:rPr>
              <a:t>How Do Pathogens Make Us Sick</a:t>
            </a:r>
            <a:endParaRPr lang="zh-TW" altLang="en-US" dirty="0">
              <a:latin typeface="Myriad Pro" panose="020B0503030403020204" charset="0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7F5BFEC-E996-4B06-AFB8-46C228FF8208}"/>
              </a:ext>
            </a:extLst>
          </p:cNvPr>
          <p:cNvSpPr txBox="1">
            <a:spLocks/>
          </p:cNvSpPr>
          <p:nvPr/>
        </p:nvSpPr>
        <p:spPr>
          <a:xfrm>
            <a:off x="677333" y="1838331"/>
            <a:ext cx="11346054" cy="1261641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3"/>
              </a:buBlip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4"/>
              </a:buBlip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5"/>
              </a:buBlip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6"/>
              </a:buBlip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7"/>
              </a:buBlip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latin typeface="Myriad Pro" panose="020B0503030403020204" charset="0"/>
              </a:rPr>
              <a:t>Protein molecules are present on the surface of cells or substances </a:t>
            </a:r>
            <a:r>
              <a:rPr lang="en-US" dirty="0">
                <a:solidFill>
                  <a:srgbClr val="7030A0"/>
                </a:solidFill>
                <a:latin typeface="Myriad Pro" panose="020B0503030403020204" charset="0"/>
              </a:rPr>
              <a:t>for recognition</a:t>
            </a:r>
            <a:r>
              <a:rPr lang="en-US" sz="2500" dirty="0">
                <a:latin typeface="Myriad Pro" panose="020B0503030403020204" charset="0"/>
              </a:rPr>
              <a:t>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7030A0"/>
                </a:solidFill>
                <a:latin typeface="Myriad Pro" panose="020B0503030403020204" charset="0"/>
              </a:rPr>
              <a:t>Once the surface protein binds to a specific receptor on human cell surface, the virus can enter the host</a:t>
            </a:r>
            <a:r>
              <a:rPr lang="en-US" altLang="zh-TW" dirty="0">
                <a:latin typeface="Myriad Pro" panose="020B0503030403020204" charset="0"/>
              </a:rPr>
              <a:t>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latin typeface="Myriad Pro" panose="020B0503030403020204" charset="0"/>
              </a:rPr>
              <a:t>Just like “keys”, “passwords” and “ID cards”</a:t>
            </a:r>
          </a:p>
        </p:txBody>
      </p:sp>
      <p:sp>
        <p:nvSpPr>
          <p:cNvPr id="8" name="TextBox 2"/>
          <p:cNvSpPr txBox="1"/>
          <p:nvPr/>
        </p:nvSpPr>
        <p:spPr>
          <a:xfrm>
            <a:off x="660158" y="1285484"/>
            <a:ext cx="2792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Myriad Pro" panose="020B0503030403020204" charset="0"/>
              </a:rPr>
              <a:t>Surface Proteins</a:t>
            </a:r>
          </a:p>
        </p:txBody>
      </p:sp>
      <p:sp>
        <p:nvSpPr>
          <p:cNvPr id="13" name="Rounded Rectangle 5"/>
          <p:cNvSpPr/>
          <p:nvPr/>
        </p:nvSpPr>
        <p:spPr>
          <a:xfrm>
            <a:off x="9256826" y="4028038"/>
            <a:ext cx="2540000" cy="142326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dirty="0">
              <a:latin typeface="Myriad Pro" panose="020B0503030403020204" charset="0"/>
            </a:endParaRPr>
          </a:p>
        </p:txBody>
      </p:sp>
      <p:sp>
        <p:nvSpPr>
          <p:cNvPr id="14" name="TextBox 10"/>
          <p:cNvSpPr txBox="1"/>
          <p:nvPr/>
        </p:nvSpPr>
        <p:spPr>
          <a:xfrm>
            <a:off x="9491062" y="4159832"/>
            <a:ext cx="207152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solidFill>
                  <a:srgbClr val="0070C0"/>
                </a:solidFill>
                <a:latin typeface="Myriad Pro" panose="020B0503030403020204" charset="0"/>
              </a:rPr>
              <a:t>Similar to the </a:t>
            </a:r>
          </a:p>
          <a:p>
            <a:pPr algn="ctr"/>
            <a:r>
              <a:rPr lang="en-US" sz="2400" dirty="0">
                <a:solidFill>
                  <a:srgbClr val="0070C0"/>
                </a:solidFill>
                <a:latin typeface="Myriad Pro" panose="020B0503030403020204" charset="0"/>
              </a:rPr>
              <a:t>“Lock and key”</a:t>
            </a:r>
          </a:p>
          <a:p>
            <a:pPr algn="ctr"/>
            <a:r>
              <a:rPr lang="en-US" sz="2400" dirty="0">
                <a:solidFill>
                  <a:srgbClr val="0070C0"/>
                </a:solidFill>
                <a:latin typeface="Myriad Pro" panose="020B0503030403020204" charset="0"/>
              </a:rPr>
              <a:t>hypothesis</a:t>
            </a:r>
            <a:endParaRPr lang="en-HK" sz="2400" dirty="0">
              <a:solidFill>
                <a:srgbClr val="0070C0"/>
              </a:solidFill>
              <a:latin typeface="Myriad Pro" panose="020B0503030403020204" charset="0"/>
            </a:endParaRPr>
          </a:p>
        </p:txBody>
      </p:sp>
      <p:pic>
        <p:nvPicPr>
          <p:cNvPr id="16" name="Picture 2" descr="Free covid-19 virus coronavirus illustration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30" t="17609" r="26676" b="18809"/>
          <a:stretch/>
        </p:blipFill>
        <p:spPr bwMode="auto">
          <a:xfrm>
            <a:off x="1568441" y="3772578"/>
            <a:ext cx="2038547" cy="2017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圖片 1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7622" y="3435868"/>
            <a:ext cx="4079963" cy="3003653"/>
          </a:xfrm>
          <a:prstGeom prst="rect">
            <a:avLst/>
          </a:prstGeom>
        </p:spPr>
      </p:pic>
      <p:sp>
        <p:nvSpPr>
          <p:cNvPr id="19" name="TextBox 4"/>
          <p:cNvSpPr txBox="1"/>
          <p:nvPr/>
        </p:nvSpPr>
        <p:spPr>
          <a:xfrm>
            <a:off x="1562876" y="5927561"/>
            <a:ext cx="20545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C00000"/>
                </a:solidFill>
                <a:latin typeface="Myriad Pro" panose="020B0503030403020204" charset="0"/>
              </a:rPr>
              <a:t>Surface proteins</a:t>
            </a:r>
          </a:p>
        </p:txBody>
      </p:sp>
      <p:cxnSp>
        <p:nvCxnSpPr>
          <p:cNvPr id="20" name="Straight Arrow Connector 6"/>
          <p:cNvCxnSpPr/>
          <p:nvPr/>
        </p:nvCxnSpPr>
        <p:spPr>
          <a:xfrm flipH="1" flipV="1">
            <a:off x="1874252" y="5360161"/>
            <a:ext cx="192833" cy="60817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12"/>
          <p:cNvCxnSpPr/>
          <p:nvPr/>
        </p:nvCxnSpPr>
        <p:spPr>
          <a:xfrm flipH="1" flipV="1">
            <a:off x="2267243" y="4575965"/>
            <a:ext cx="218184" cy="1392366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15"/>
          <p:cNvCxnSpPr/>
          <p:nvPr/>
        </p:nvCxnSpPr>
        <p:spPr>
          <a:xfrm flipV="1">
            <a:off x="2944668" y="4956746"/>
            <a:ext cx="549248" cy="1041906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3646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 animBg="1"/>
      <p:bldP spid="14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>
                <a:latin typeface="Myriad Pro" panose="020B0503030403020204" charset="0"/>
              </a:rPr>
              <a:t>Viruses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12</a:t>
            </a:fld>
            <a:endParaRPr lang="zh-HK" alt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7F5BFEC-E996-4B06-AFB8-46C228FF8208}"/>
              </a:ext>
            </a:extLst>
          </p:cNvPr>
          <p:cNvSpPr txBox="1">
            <a:spLocks/>
          </p:cNvSpPr>
          <p:nvPr/>
        </p:nvSpPr>
        <p:spPr>
          <a:xfrm>
            <a:off x="610887" y="1889564"/>
            <a:ext cx="9786180" cy="842377"/>
          </a:xfrm>
          <a:prstGeom prst="rect">
            <a:avLst/>
          </a:prstGeom>
        </p:spPr>
        <p:txBody>
          <a:bodyPr>
            <a:normAutofit fontScale="47500" lnSpcReduction="20000"/>
          </a:bodyPr>
          <a:lstStyle>
            <a:lvl1pPr marL="457189" indent="-457189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dirty="0">
                <a:latin typeface="Myriad Pro" panose="020B0503030403020204" charset="0"/>
              </a:rPr>
              <a:t>Take over the cellular mechanism of host</a:t>
            </a:r>
            <a:r>
              <a:rPr lang="en-US" altLang="zh-TW" b="1" dirty="0">
                <a:latin typeface="Myriad Pro" panose="020B0503030403020204" charset="0"/>
              </a:rPr>
              <a:t> (</a:t>
            </a:r>
            <a:r>
              <a:rPr lang="zh-TW" altLang="en-US" b="1" dirty="0">
                <a:latin typeface="Myriad Pro" panose="020B0503030403020204" charset="0"/>
              </a:rPr>
              <a:t>宿主</a:t>
            </a:r>
            <a:r>
              <a:rPr lang="en-US" altLang="zh-TW" b="1" dirty="0">
                <a:latin typeface="Myriad Pro" panose="020B0503030403020204" charset="0"/>
              </a:rPr>
              <a:t>) </a:t>
            </a:r>
            <a:r>
              <a:rPr lang="en-US" altLang="zh-TW" dirty="0">
                <a:latin typeface="Myriad Pro" panose="020B0503030403020204" charset="0"/>
              </a:rPr>
              <a:t>cells to produce new viruses.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altLang="zh-TW" dirty="0">
                <a:latin typeface="Myriad Pro" panose="020B0503030403020204" charset="0"/>
                <a:sym typeface="Wingdings" panose="05000000000000000000" pitchFamily="2" charset="2"/>
              </a:rPr>
              <a:t>released to i</a:t>
            </a:r>
            <a:r>
              <a:rPr lang="en-US" altLang="zh-TW" dirty="0">
                <a:latin typeface="Myriad Pro" panose="020B0503030403020204" charset="0"/>
              </a:rPr>
              <a:t>nfect more cells</a:t>
            </a:r>
          </a:p>
          <a:p>
            <a:endParaRPr lang="en-US" altLang="zh-TW" dirty="0">
              <a:latin typeface="Myriad Pro" panose="020B0503030403020204" charset="0"/>
            </a:endParaRPr>
          </a:p>
        </p:txBody>
      </p:sp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7521795" y="3026242"/>
            <a:ext cx="1609235" cy="1390115"/>
          </a:xfrm>
          <a:prstGeom prst="rect">
            <a:avLst/>
          </a:prstGeom>
          <a:noFill/>
          <a:ln w="38100" algn="ctr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sz="3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sz="3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sz="3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sz="3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kumimoji="1" sz="36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endParaRPr lang="zh-TW" altLang="en-US">
              <a:latin typeface="Myriad Pro" panose="020B0503030403020204" charset="0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7F5BFEC-E996-4B06-AFB8-46C228FF8208}"/>
              </a:ext>
            </a:extLst>
          </p:cNvPr>
          <p:cNvSpPr txBox="1">
            <a:spLocks/>
          </p:cNvSpPr>
          <p:nvPr/>
        </p:nvSpPr>
        <p:spPr>
          <a:xfrm>
            <a:off x="1946685" y="2283602"/>
            <a:ext cx="4299779" cy="5016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2"/>
              </a:buBlip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3"/>
              </a:buBlip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4"/>
              </a:buBlip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5"/>
              </a:buBlip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6"/>
              </a:buBlip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altLang="zh-TW" dirty="0">
              <a:latin typeface="Myriad Pro" panose="020B0503030403020204" charset="0"/>
            </a:endParaRPr>
          </a:p>
          <a:p>
            <a:pPr lvl="1"/>
            <a:endParaRPr lang="en-HK" sz="2400" dirty="0">
              <a:latin typeface="Myriad Pro" panose="020B0503030403020204" charset="0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7F5BFEC-E996-4B06-AFB8-46C228FF8208}"/>
              </a:ext>
            </a:extLst>
          </p:cNvPr>
          <p:cNvSpPr txBox="1">
            <a:spLocks/>
          </p:cNvSpPr>
          <p:nvPr/>
        </p:nvSpPr>
        <p:spPr>
          <a:xfrm>
            <a:off x="2084678" y="2608891"/>
            <a:ext cx="798438" cy="4206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2"/>
              </a:buBlip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3"/>
              </a:buBlip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4"/>
              </a:buBlip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5"/>
              </a:buBlip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6"/>
              </a:buBlip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dirty="0">
                <a:latin typeface="Myriad Pro" panose="020B0503030403020204" charset="0"/>
              </a:rPr>
              <a:t>lysis:</a:t>
            </a:r>
          </a:p>
          <a:p>
            <a:endParaRPr lang="en-US" altLang="zh-TW" dirty="0">
              <a:latin typeface="Myriad Pro" panose="020B0503030403020204" charset="0"/>
            </a:endParaRPr>
          </a:p>
          <a:p>
            <a:pPr lvl="1"/>
            <a:endParaRPr lang="en-HK" sz="2400" dirty="0">
              <a:latin typeface="Myriad Pro" panose="020B0503030403020204" charset="0"/>
            </a:endParaRPr>
          </a:p>
        </p:txBody>
      </p:sp>
      <p:sp>
        <p:nvSpPr>
          <p:cNvPr id="9" name="TextBox 4"/>
          <p:cNvSpPr txBox="1"/>
          <p:nvPr/>
        </p:nvSpPr>
        <p:spPr>
          <a:xfrm>
            <a:off x="677334" y="1312995"/>
            <a:ext cx="40290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Myriad Pro" panose="020B0503030403020204" charset="0"/>
              </a:rPr>
              <a:t>Once the virus comes in:</a:t>
            </a:r>
          </a:p>
        </p:txBody>
      </p:sp>
      <p:pic>
        <p:nvPicPr>
          <p:cNvPr id="2050" name="Picture 2" descr="File:Figure 21 02 03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1796" y="2634188"/>
            <a:ext cx="5888409" cy="415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文字方塊 10"/>
          <p:cNvSpPr txBox="1"/>
          <p:nvPr/>
        </p:nvSpPr>
        <p:spPr>
          <a:xfrm>
            <a:off x="139830" y="5869038"/>
            <a:ext cx="21842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/>
              <a:t>Image credit: </a:t>
            </a:r>
            <a:br>
              <a:rPr lang="en-US" altLang="zh-TW" sz="1200" dirty="0"/>
            </a:br>
            <a:r>
              <a:rPr lang="en-US" altLang="zh-TW" sz="1200" dirty="0">
                <a:hlinkClick r:id="rId8"/>
              </a:rPr>
              <a:t>lysis</a:t>
            </a:r>
            <a:r>
              <a:rPr lang="en-US" altLang="zh-TW" sz="1200" dirty="0"/>
              <a:t> / </a:t>
            </a:r>
            <a:r>
              <a:rPr lang="en-US" altLang="zh-TW" sz="1200" dirty="0" err="1"/>
              <a:t>CNX</a:t>
            </a:r>
            <a:r>
              <a:rPr lang="en-US" altLang="zh-TW" sz="1200" dirty="0"/>
              <a:t> </a:t>
            </a:r>
            <a:r>
              <a:rPr lang="en-US" altLang="zh-TW" sz="1200" dirty="0" err="1"/>
              <a:t>OpenStax</a:t>
            </a:r>
            <a:r>
              <a:rPr lang="en-US" altLang="zh-TW" sz="1200" dirty="0"/>
              <a:t> / </a:t>
            </a:r>
            <a:r>
              <a:rPr lang="en-US" altLang="zh-TW" sz="1200" dirty="0">
                <a:hlinkClick r:id="rId9"/>
              </a:rPr>
              <a:t>CC BY 4.0</a:t>
            </a:r>
            <a:endParaRPr lang="zh-TW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585517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6" grpId="0" animBg="1"/>
      <p:bldP spid="7" grpId="0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dirty="0"/>
              <a:t>Viruses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13</a:t>
            </a:fld>
            <a:endParaRPr lang="zh-HK" alt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7F5BFEC-E996-4B06-AFB8-46C228FF8208}"/>
              </a:ext>
            </a:extLst>
          </p:cNvPr>
          <p:cNvSpPr txBox="1">
            <a:spLocks/>
          </p:cNvSpPr>
          <p:nvPr/>
        </p:nvSpPr>
        <p:spPr>
          <a:xfrm>
            <a:off x="497166" y="1458411"/>
            <a:ext cx="9357918" cy="4722982"/>
          </a:xfrm>
          <a:prstGeom prst="rect">
            <a:avLst/>
          </a:prstGeom>
        </p:spPr>
        <p:txBody>
          <a:bodyPr>
            <a:normAutofit/>
          </a:bodyPr>
          <a:lstStyle>
            <a:lvl1pPr marL="457189" indent="-457189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>
                <a:latin typeface="Myriad Pro" panose="020B0503030403020204" charset="0"/>
              </a:rPr>
              <a:t>Is there any virus good to humans?</a:t>
            </a:r>
            <a:endParaRPr lang="en-HK" sz="2800" dirty="0">
              <a:latin typeface="Myriad Pro" panose="020B0503030403020204" charset="0"/>
            </a:endParaRPr>
          </a:p>
          <a:p>
            <a:pPr lvl="1"/>
            <a:r>
              <a:rPr lang="en-US" sz="2200" dirty="0">
                <a:latin typeface="Myriad Pro" panose="020B0503030403020204" charset="0"/>
              </a:rPr>
              <a:t>Nature: aggressive and infectious</a:t>
            </a:r>
          </a:p>
          <a:p>
            <a:pPr lvl="1"/>
            <a:r>
              <a:rPr lang="en-US" sz="2200" b="1" dirty="0">
                <a:latin typeface="Myriad Pro" panose="020B0503030403020204" charset="0"/>
              </a:rPr>
              <a:t>Good viruses: Protective viruses</a:t>
            </a:r>
          </a:p>
          <a:p>
            <a:pPr lvl="2"/>
            <a:r>
              <a:rPr lang="en-US" sz="2200" b="1" dirty="0">
                <a:latin typeface="Myriad Pro" panose="020B0503030403020204" charset="0"/>
              </a:rPr>
              <a:t>bacteriophages (or "phages") that </a:t>
            </a:r>
            <a:r>
              <a:rPr lang="en-US" sz="2200" b="1" dirty="0">
                <a:solidFill>
                  <a:srgbClr val="7030A0"/>
                </a:solidFill>
                <a:latin typeface="Myriad Pro" panose="020B0503030403020204" charset="0"/>
              </a:rPr>
              <a:t>infect and destroy specific bacteria </a:t>
            </a:r>
            <a:r>
              <a:rPr lang="en-US" sz="2200" dirty="0">
                <a:latin typeface="Myriad Pro" panose="020B0503030403020204" charset="0"/>
              </a:rPr>
              <a:t>(found in the mucus membrane lining in the digestive, respiratory and reproductive tracts)</a:t>
            </a:r>
          </a:p>
          <a:p>
            <a:pPr lvl="2"/>
            <a:r>
              <a:rPr lang="en-US" sz="2200" b="1" dirty="0">
                <a:latin typeface="Myriad Pro" panose="020B0503030403020204" charset="0"/>
              </a:rPr>
              <a:t>latent herpes viruses: help our body to </a:t>
            </a:r>
            <a:r>
              <a:rPr lang="en-US" sz="2200" b="1" dirty="0">
                <a:solidFill>
                  <a:srgbClr val="7030A0"/>
                </a:solidFill>
                <a:latin typeface="Myriad Pro" panose="020B0503030403020204" charset="0"/>
              </a:rPr>
              <a:t>identify </a:t>
            </a:r>
            <a:r>
              <a:rPr lang="en-US" sz="2200" b="1" dirty="0" err="1">
                <a:solidFill>
                  <a:srgbClr val="7030A0"/>
                </a:solidFill>
                <a:latin typeface="Myriad Pro" panose="020B0503030403020204" charset="0"/>
              </a:rPr>
              <a:t>tumour</a:t>
            </a:r>
            <a:r>
              <a:rPr lang="en-US" sz="2200" b="1" dirty="0">
                <a:solidFill>
                  <a:srgbClr val="7030A0"/>
                </a:solidFill>
                <a:latin typeface="Myriad Pro" panose="020B0503030403020204" charset="0"/>
              </a:rPr>
              <a:t> cells</a:t>
            </a:r>
          </a:p>
          <a:p>
            <a:pPr lvl="2"/>
            <a:r>
              <a:rPr lang="en-US" sz="2200" dirty="0">
                <a:latin typeface="Myriad Pro" panose="020B0503030403020204" charset="0"/>
              </a:rPr>
              <a:t>in the future, modified versions of viruses like these could potentially be used to </a:t>
            </a:r>
            <a:r>
              <a:rPr lang="en-US" sz="2200" b="1" dirty="0">
                <a:solidFill>
                  <a:srgbClr val="7030A0"/>
                </a:solidFill>
                <a:latin typeface="Myriad Pro" panose="020B0503030403020204" charset="0"/>
              </a:rPr>
              <a:t>target cancer cells</a:t>
            </a:r>
          </a:p>
          <a:p>
            <a:pPr lvl="1"/>
            <a:r>
              <a:rPr lang="en-US" sz="2400" b="1" dirty="0">
                <a:latin typeface="Myriad Pro" panose="020B0503030403020204" charset="0"/>
              </a:rPr>
              <a:t>Bad viruses: one kind of pathogens</a:t>
            </a:r>
          </a:p>
          <a:p>
            <a:pPr lvl="2"/>
            <a:r>
              <a:rPr lang="en-HK" sz="2200" b="1" dirty="0">
                <a:latin typeface="Myriad Pro" panose="020B0503030403020204" charset="0"/>
              </a:rPr>
              <a:t>disease-causing</a:t>
            </a:r>
          </a:p>
        </p:txBody>
      </p:sp>
      <p:pic>
        <p:nvPicPr>
          <p:cNvPr id="5" name="Picture 2" descr="HMMM, I need to think about it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23" t="18663" r="31026" b="19277"/>
          <a:stretch/>
        </p:blipFill>
        <p:spPr bwMode="auto">
          <a:xfrm>
            <a:off x="9421793" y="733320"/>
            <a:ext cx="1759353" cy="1866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9344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14</a:t>
            </a:fld>
            <a:endParaRPr lang="zh-HK" altLang="en-US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>
            <a:lvl1pPr algn="l" defTabSz="121917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bg1">
                    <a:lumMod val="75000"/>
                  </a:schemeClr>
                </a:solidFill>
                <a:latin typeface="Myriad Pro" panose="020B0503030403020204" pitchFamily="34" charset="0"/>
                <a:ea typeface="Adobe 黑体 Std R" pitchFamily="34" charset="-128"/>
                <a:cs typeface="+mj-cs"/>
              </a:defRPr>
            </a:lvl1pPr>
          </a:lstStyle>
          <a:p>
            <a:r>
              <a:rPr lang="en-US" dirty="0">
                <a:latin typeface="Myriad Pro" panose="020B0503030403020204" charset="0"/>
              </a:rPr>
              <a:t>How Do Pathogens Make Us Sick</a:t>
            </a:r>
            <a:endParaRPr lang="en-HK" dirty="0">
              <a:latin typeface="Myriad Pro" panose="020B0503030403020204" charset="0"/>
            </a:endParaRPr>
          </a:p>
        </p:txBody>
      </p:sp>
      <p:sp>
        <p:nvSpPr>
          <p:cNvPr id="6" name="TextBox 4"/>
          <p:cNvSpPr txBox="1"/>
          <p:nvPr/>
        </p:nvSpPr>
        <p:spPr>
          <a:xfrm>
            <a:off x="918189" y="1577264"/>
            <a:ext cx="15872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7030A0"/>
                </a:solidFill>
                <a:latin typeface="Myriad Pro" panose="020B0503030403020204" charset="0"/>
              </a:rPr>
              <a:t>Poisons</a:t>
            </a:r>
            <a:endParaRPr lang="en-HK" sz="3200" b="1" dirty="0">
              <a:solidFill>
                <a:srgbClr val="7030A0"/>
              </a:solidFill>
              <a:latin typeface="Myriad Pro" panose="020B0503030403020204" charset="0"/>
            </a:endParaRPr>
          </a:p>
        </p:txBody>
      </p:sp>
      <p:sp>
        <p:nvSpPr>
          <p:cNvPr id="7" name="TextBox 5"/>
          <p:cNvSpPr txBox="1"/>
          <p:nvPr/>
        </p:nvSpPr>
        <p:spPr>
          <a:xfrm>
            <a:off x="1120956" y="3841735"/>
            <a:ext cx="1024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7030A0"/>
                </a:solidFill>
                <a:latin typeface="Myriad Pro" panose="020B0503030403020204" charset="0"/>
              </a:rPr>
              <a:t>Glucose</a:t>
            </a:r>
            <a:endParaRPr lang="en-HK" b="1" dirty="0">
              <a:solidFill>
                <a:srgbClr val="7030A0"/>
              </a:solidFill>
              <a:latin typeface="Myriad Pro" panose="020B0503030403020204" charset="0"/>
            </a:endParaRPr>
          </a:p>
        </p:txBody>
      </p:sp>
      <p:sp>
        <p:nvSpPr>
          <p:cNvPr id="8" name="TextBox 6"/>
          <p:cNvSpPr txBox="1"/>
          <p:nvPr/>
        </p:nvSpPr>
        <p:spPr>
          <a:xfrm>
            <a:off x="3087487" y="3841735"/>
            <a:ext cx="7939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7030A0"/>
                </a:solidFill>
                <a:latin typeface="Myriad Pro" panose="020B0503030403020204" charset="0"/>
              </a:rPr>
              <a:t>Water</a:t>
            </a:r>
            <a:endParaRPr lang="en-HK" b="1" dirty="0">
              <a:solidFill>
                <a:srgbClr val="7030A0"/>
              </a:solidFill>
              <a:latin typeface="Myriad Pro" panose="020B0503030403020204" charset="0"/>
            </a:endParaRPr>
          </a:p>
        </p:txBody>
      </p:sp>
      <p:sp>
        <p:nvSpPr>
          <p:cNvPr id="9" name="TextBox 7"/>
          <p:cNvSpPr txBox="1"/>
          <p:nvPr/>
        </p:nvSpPr>
        <p:spPr>
          <a:xfrm>
            <a:off x="4725843" y="3841735"/>
            <a:ext cx="1175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7030A0"/>
                </a:solidFill>
                <a:latin typeface="Myriad Pro" panose="020B0503030403020204" charset="0"/>
              </a:rPr>
              <a:t>Vitamin C</a:t>
            </a:r>
            <a:endParaRPr lang="en-HK" b="1" dirty="0">
              <a:solidFill>
                <a:srgbClr val="7030A0"/>
              </a:solidFill>
              <a:latin typeface="Myriad Pro" panose="020B0503030403020204" charset="0"/>
            </a:endParaRPr>
          </a:p>
        </p:txBody>
      </p:sp>
      <p:sp>
        <p:nvSpPr>
          <p:cNvPr id="10" name="TextBox 8"/>
          <p:cNvSpPr txBox="1"/>
          <p:nvPr/>
        </p:nvSpPr>
        <p:spPr>
          <a:xfrm>
            <a:off x="6586137" y="3841735"/>
            <a:ext cx="19287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7030A0"/>
                </a:solidFill>
                <a:latin typeface="Myriad Pro" panose="020B0503030403020204" charset="0"/>
              </a:rPr>
              <a:t>Sodium chloride</a:t>
            </a:r>
            <a:endParaRPr lang="en-HK" b="1" dirty="0">
              <a:solidFill>
                <a:srgbClr val="7030A0"/>
              </a:solidFill>
              <a:latin typeface="Myriad Pro" panose="020B0503030403020204" charset="0"/>
            </a:endParaRPr>
          </a:p>
        </p:txBody>
      </p:sp>
      <p:sp>
        <p:nvSpPr>
          <p:cNvPr id="11" name="TextBox 9"/>
          <p:cNvSpPr txBox="1"/>
          <p:nvPr/>
        </p:nvSpPr>
        <p:spPr>
          <a:xfrm>
            <a:off x="9152713" y="3841735"/>
            <a:ext cx="12378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7030A0"/>
                </a:solidFill>
                <a:latin typeface="Myriad Pro" panose="020B0503030403020204" charset="0"/>
              </a:rPr>
              <a:t>Ibuprofen</a:t>
            </a:r>
            <a:endParaRPr lang="en-HK" b="1" dirty="0">
              <a:solidFill>
                <a:srgbClr val="7030A0"/>
              </a:solidFill>
              <a:latin typeface="Myriad Pro" panose="020B0503030403020204" charset="0"/>
            </a:endParaRPr>
          </a:p>
        </p:txBody>
      </p:sp>
      <p:sp>
        <p:nvSpPr>
          <p:cNvPr id="12" name="TextBox 17"/>
          <p:cNvSpPr txBox="1"/>
          <p:nvPr/>
        </p:nvSpPr>
        <p:spPr>
          <a:xfrm>
            <a:off x="177838" y="4265947"/>
            <a:ext cx="9268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Myriad Pro" panose="020B0503030403020204" charset="0"/>
              </a:rPr>
              <a:t>LD</a:t>
            </a:r>
            <a:r>
              <a:rPr lang="en-US" sz="2400" b="1" baseline="-25000" dirty="0">
                <a:latin typeface="Myriad Pro" panose="020B0503030403020204" charset="0"/>
              </a:rPr>
              <a:t>50</a:t>
            </a:r>
            <a:r>
              <a:rPr lang="en-US" sz="2400" b="1" dirty="0">
                <a:latin typeface="Myriad Pro" panose="020B0503030403020204" charset="0"/>
              </a:rPr>
              <a:t>: </a:t>
            </a:r>
            <a:endParaRPr lang="en-HK" sz="2400" b="1" baseline="-25000" dirty="0">
              <a:latin typeface="Myriad Pro" panose="020B0503030403020204" charset="0"/>
            </a:endParaRPr>
          </a:p>
        </p:txBody>
      </p:sp>
      <p:sp>
        <p:nvSpPr>
          <p:cNvPr id="13" name="TextBox 23"/>
          <p:cNvSpPr txBox="1"/>
          <p:nvPr/>
        </p:nvSpPr>
        <p:spPr>
          <a:xfrm>
            <a:off x="1120956" y="4269387"/>
            <a:ext cx="12362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7030A0"/>
                </a:solidFill>
                <a:latin typeface="Myriad Pro" panose="020B0503030403020204" charset="0"/>
              </a:rPr>
              <a:t>25 g/kg</a:t>
            </a:r>
            <a:endParaRPr lang="en-HK" sz="2400" b="1" dirty="0">
              <a:solidFill>
                <a:srgbClr val="7030A0"/>
              </a:solidFill>
              <a:latin typeface="Myriad Pro" panose="020B0503030403020204" charset="0"/>
            </a:endParaRPr>
          </a:p>
        </p:txBody>
      </p:sp>
      <p:sp>
        <p:nvSpPr>
          <p:cNvPr id="14" name="TextBox 24"/>
          <p:cNvSpPr txBox="1"/>
          <p:nvPr/>
        </p:nvSpPr>
        <p:spPr>
          <a:xfrm>
            <a:off x="2974799" y="4269387"/>
            <a:ext cx="12362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7030A0"/>
                </a:solidFill>
                <a:latin typeface="Myriad Pro" panose="020B0503030403020204" charset="0"/>
              </a:rPr>
              <a:t>90 g/kg</a:t>
            </a:r>
            <a:endParaRPr lang="en-HK" sz="2400" b="1" dirty="0">
              <a:solidFill>
                <a:srgbClr val="7030A0"/>
              </a:solidFill>
              <a:latin typeface="Myriad Pro" panose="020B0503030403020204" charset="0"/>
            </a:endParaRPr>
          </a:p>
        </p:txBody>
      </p:sp>
      <p:sp>
        <p:nvSpPr>
          <p:cNvPr id="15" name="TextBox 25"/>
          <p:cNvSpPr txBox="1"/>
          <p:nvPr/>
        </p:nvSpPr>
        <p:spPr>
          <a:xfrm>
            <a:off x="4828642" y="4269387"/>
            <a:ext cx="12362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7030A0"/>
                </a:solidFill>
                <a:latin typeface="Myriad Pro" panose="020B0503030403020204" charset="0"/>
              </a:rPr>
              <a:t>12 g/kg</a:t>
            </a:r>
            <a:endParaRPr lang="en-HK" sz="2400" b="1" dirty="0">
              <a:solidFill>
                <a:srgbClr val="7030A0"/>
              </a:solidFill>
              <a:latin typeface="Myriad Pro" panose="020B0503030403020204" charset="0"/>
            </a:endParaRPr>
          </a:p>
        </p:txBody>
      </p:sp>
      <p:sp>
        <p:nvSpPr>
          <p:cNvPr id="16" name="TextBox 26"/>
          <p:cNvSpPr txBox="1"/>
          <p:nvPr/>
        </p:nvSpPr>
        <p:spPr>
          <a:xfrm>
            <a:off x="6906755" y="4269387"/>
            <a:ext cx="10550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7030A0"/>
                </a:solidFill>
                <a:latin typeface="Myriad Pro" panose="020B0503030403020204" charset="0"/>
              </a:rPr>
              <a:t>3 g/kg</a:t>
            </a:r>
            <a:endParaRPr lang="en-HK" sz="2400" b="1" dirty="0">
              <a:solidFill>
                <a:srgbClr val="7030A0"/>
              </a:solidFill>
              <a:latin typeface="Myriad Pro" panose="020B0503030403020204" charset="0"/>
            </a:endParaRPr>
          </a:p>
        </p:txBody>
      </p:sp>
      <p:sp>
        <p:nvSpPr>
          <p:cNvPr id="17" name="TextBox 27"/>
          <p:cNvSpPr txBox="1"/>
          <p:nvPr/>
        </p:nvSpPr>
        <p:spPr>
          <a:xfrm>
            <a:off x="9111649" y="4269387"/>
            <a:ext cx="12944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7030A0"/>
                </a:solidFill>
                <a:latin typeface="Myriad Pro" panose="020B0503030403020204" charset="0"/>
              </a:rPr>
              <a:t>0.6 g/kg</a:t>
            </a:r>
            <a:endParaRPr lang="en-HK" sz="2400" b="1" dirty="0">
              <a:solidFill>
                <a:srgbClr val="7030A0"/>
              </a:solidFill>
              <a:latin typeface="Myriad Pro" panose="020B0503030403020204" charset="0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4828642" y="5025717"/>
            <a:ext cx="27205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  <a:latin typeface="Myriad Pro" panose="020B0503030403020204" charset="0"/>
              </a:rPr>
              <a:t>Potassium cyanide (KCN)</a:t>
            </a:r>
            <a:endParaRPr lang="en-HK" b="1" dirty="0">
              <a:solidFill>
                <a:srgbClr val="C00000"/>
              </a:solidFill>
              <a:latin typeface="Myriad Pro" panose="020B0503030403020204" charset="0"/>
            </a:endParaRPr>
          </a:p>
        </p:txBody>
      </p:sp>
      <p:sp>
        <p:nvSpPr>
          <p:cNvPr id="19" name="TextBox 34"/>
          <p:cNvSpPr txBox="1"/>
          <p:nvPr/>
        </p:nvSpPr>
        <p:spPr>
          <a:xfrm>
            <a:off x="4873809" y="5458881"/>
            <a:ext cx="16375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7030A0"/>
                </a:solidFill>
                <a:latin typeface="Myriad Pro" panose="020B0503030403020204" charset="0"/>
              </a:rPr>
              <a:t>0.005 g/kg</a:t>
            </a:r>
            <a:endParaRPr lang="en-HK" sz="2400" b="1" dirty="0">
              <a:solidFill>
                <a:srgbClr val="7030A0"/>
              </a:solidFill>
              <a:latin typeface="Myriad Pro" panose="020B0503030403020204" charset="0"/>
            </a:endParaRPr>
          </a:p>
        </p:txBody>
      </p:sp>
      <p:sp>
        <p:nvSpPr>
          <p:cNvPr id="21" name="TextBox 10"/>
          <p:cNvSpPr txBox="1"/>
          <p:nvPr/>
        </p:nvSpPr>
        <p:spPr>
          <a:xfrm>
            <a:off x="133572" y="4656385"/>
            <a:ext cx="11807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Myriad Pro" panose="020B0503030403020204" charset="0"/>
              </a:rPr>
              <a:t>(Rat, oral)</a:t>
            </a:r>
            <a:endParaRPr lang="en-HK" b="1" dirty="0">
              <a:latin typeface="Myriad Pro" panose="020B0503030403020204" charset="0"/>
            </a:endParaRPr>
          </a:p>
        </p:txBody>
      </p:sp>
      <p:pic>
        <p:nvPicPr>
          <p:cNvPr id="22" name="Picture 2" descr="Salt, Salt Shaker, Table Salt, Cooking Salt, Glass"/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2233" y="2658084"/>
            <a:ext cx="1833923" cy="1222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File:Bottle of Ibuprofen tablets with cap removed and tablets in fron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3037" y="1960132"/>
            <a:ext cx="1511680" cy="1938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6" descr="File:Kaliumcyanid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77" t="22501" r="32667" b="35250"/>
          <a:stretch/>
        </p:blipFill>
        <p:spPr bwMode="auto">
          <a:xfrm>
            <a:off x="3622586" y="4936704"/>
            <a:ext cx="1103257" cy="1264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8" descr="Wineglasses, Snails, Water, Blue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17" t="8133" r="28576"/>
          <a:stretch/>
        </p:blipFill>
        <p:spPr bwMode="auto">
          <a:xfrm>
            <a:off x="2852230" y="2273694"/>
            <a:ext cx="1302397" cy="1625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0" descr="Free Oranges Citrus Fruits photo and picture"/>
          <p:cNvPicPr>
            <a:picLocks noChangeAspect="1" noChangeArrowheads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9762" y="2511941"/>
            <a:ext cx="2101240" cy="1369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圖片 26"/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957" y="2295056"/>
            <a:ext cx="1163660" cy="1582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3393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15</a:t>
            </a:fld>
            <a:endParaRPr lang="zh-HK" altLang="en-US" dirty="0"/>
          </a:p>
        </p:txBody>
      </p:sp>
      <p:sp>
        <p:nvSpPr>
          <p:cNvPr id="5" name="Rounded Rectangle 18"/>
          <p:cNvSpPr/>
          <p:nvPr/>
        </p:nvSpPr>
        <p:spPr>
          <a:xfrm>
            <a:off x="6213955" y="4182339"/>
            <a:ext cx="3776765" cy="179256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dirty="0">
              <a:latin typeface="Myriad Pro" panose="020B0503030403020204" charset="0"/>
            </a:endParaRPr>
          </a:p>
        </p:txBody>
      </p:sp>
      <p:sp>
        <p:nvSpPr>
          <p:cNvPr id="6" name="Rounded Rectangle 9"/>
          <p:cNvSpPr/>
          <p:nvPr/>
        </p:nvSpPr>
        <p:spPr>
          <a:xfrm>
            <a:off x="1834819" y="4182339"/>
            <a:ext cx="3523130" cy="179256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dirty="0">
              <a:latin typeface="Myriad Pro" panose="020B0503030403020204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2140544" y="401964"/>
            <a:ext cx="8596668" cy="1320800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>
            <a:lvl1pPr algn="l" defTabSz="121917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bg1">
                    <a:lumMod val="75000"/>
                  </a:schemeClr>
                </a:solidFill>
                <a:latin typeface="Myriad Pro" panose="020B0503030403020204" pitchFamily="34" charset="0"/>
                <a:ea typeface="Adobe 黑体 Std R" pitchFamily="34" charset="-128"/>
                <a:cs typeface="+mj-cs"/>
              </a:defRPr>
            </a:lvl1pPr>
          </a:lstStyle>
          <a:p>
            <a:r>
              <a:rPr lang="en-US" dirty="0">
                <a:latin typeface="Myriad Pro" panose="020B0503030403020204" charset="0"/>
              </a:rPr>
              <a:t>How Do Pathogens Make Us Sick</a:t>
            </a:r>
            <a:endParaRPr lang="en-HK" dirty="0">
              <a:latin typeface="Myriad Pro" panose="020B0503030403020204" charset="0"/>
            </a:endParaRPr>
          </a:p>
        </p:txBody>
      </p:sp>
      <p:pic>
        <p:nvPicPr>
          <p:cNvPr id="8" name="Picture 4" descr="美國23州現沙門氏菌疫情數百人感染源頭不明| 星島日報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3675" y="1666633"/>
            <a:ext cx="2340104" cy="17528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7"/>
          <p:cNvSpPr txBox="1"/>
          <p:nvPr/>
        </p:nvSpPr>
        <p:spPr>
          <a:xfrm>
            <a:off x="2597412" y="3417669"/>
            <a:ext cx="18726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latin typeface="Myriad Pro" panose="020B0503030403020204" charset="0"/>
              </a:rPr>
              <a:t>Salmonella spp.</a:t>
            </a:r>
          </a:p>
          <a:p>
            <a:pPr algn="ctr"/>
            <a:r>
              <a:rPr lang="en-US" b="1" dirty="0">
                <a:latin typeface="Myriad Pro" panose="020B0503030403020204" charset="0"/>
              </a:rPr>
              <a:t>(</a:t>
            </a:r>
            <a:r>
              <a:rPr lang="zh-TW" altLang="en-US" b="1" dirty="0">
                <a:latin typeface="Myriad Pro" panose="020B0503030403020204" charset="0"/>
              </a:rPr>
              <a:t>沙門氏菌</a:t>
            </a:r>
            <a:r>
              <a:rPr lang="en-US" altLang="zh-TW" b="1" dirty="0">
                <a:latin typeface="Myriad Pro" panose="020B0503030403020204" charset="0"/>
              </a:rPr>
              <a:t>)</a:t>
            </a:r>
            <a:endParaRPr lang="en-HK" b="1" dirty="0">
              <a:latin typeface="Myriad Pro" panose="020B0503030403020204" charset="0"/>
            </a:endParaRPr>
          </a:p>
        </p:txBody>
      </p:sp>
      <p:sp>
        <p:nvSpPr>
          <p:cNvPr id="10" name="TextBox 8"/>
          <p:cNvSpPr txBox="1"/>
          <p:nvPr/>
        </p:nvSpPr>
        <p:spPr>
          <a:xfrm>
            <a:off x="2201280" y="4358250"/>
            <a:ext cx="2782878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>
                <a:latin typeface="Myriad Pro" panose="020B0503030403020204" charset="0"/>
              </a:rPr>
              <a:t>Infective dose: </a:t>
            </a:r>
          </a:p>
          <a:p>
            <a:r>
              <a:rPr lang="en-US" altLang="zh-TW" b="1" dirty="0">
                <a:latin typeface="Myriad Pro" panose="020B0503030403020204" charset="0"/>
              </a:rPr>
              <a:t>15 – 1,000,000 organisms</a:t>
            </a:r>
          </a:p>
          <a:p>
            <a:endParaRPr lang="en-US" altLang="zh-TW" b="1" dirty="0">
              <a:latin typeface="Myriad Pro" panose="020B0503030403020204" charset="0"/>
            </a:endParaRPr>
          </a:p>
          <a:p>
            <a:r>
              <a:rPr lang="zh-TW" altLang="en-US" b="1" dirty="0"/>
              <a:t>致病量</a:t>
            </a:r>
            <a:r>
              <a:rPr lang="en-US" altLang="zh-TW" b="1" dirty="0"/>
              <a:t>: </a:t>
            </a:r>
          </a:p>
          <a:p>
            <a:r>
              <a:rPr lang="en-US" altLang="zh-TW" b="1" dirty="0"/>
              <a:t>15 – 1,000,000 </a:t>
            </a:r>
            <a:r>
              <a:rPr lang="zh-TW" altLang="en-US" b="1" dirty="0"/>
              <a:t>個細菌</a:t>
            </a:r>
            <a:endParaRPr lang="en-HK" altLang="zh-TW" b="1" dirty="0"/>
          </a:p>
        </p:txBody>
      </p:sp>
      <p:sp>
        <p:nvSpPr>
          <p:cNvPr id="11" name="TextBox 15"/>
          <p:cNvSpPr txBox="1"/>
          <p:nvPr/>
        </p:nvSpPr>
        <p:spPr>
          <a:xfrm>
            <a:off x="6811221" y="3318119"/>
            <a:ext cx="257897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latin typeface="Myriad Pro" panose="020B0503030403020204" charset="0"/>
              </a:rPr>
              <a:t>Staphylococcus aureus.</a:t>
            </a:r>
          </a:p>
          <a:p>
            <a:pPr algn="ctr"/>
            <a:r>
              <a:rPr lang="en-US" b="1" dirty="0">
                <a:latin typeface="Myriad Pro" panose="020B0503030403020204" charset="0"/>
              </a:rPr>
              <a:t>(</a:t>
            </a:r>
            <a:r>
              <a:rPr lang="zh-TW" altLang="en-US" b="1" dirty="0">
                <a:latin typeface="Myriad Pro" panose="020B0503030403020204" charset="0"/>
              </a:rPr>
              <a:t>金黃葡萄球菌</a:t>
            </a:r>
            <a:r>
              <a:rPr lang="en-US" altLang="zh-TW" b="1" dirty="0">
                <a:latin typeface="Myriad Pro" panose="020B0503030403020204" charset="0"/>
              </a:rPr>
              <a:t>)</a:t>
            </a:r>
            <a:endParaRPr lang="en-HK" b="1" dirty="0">
              <a:latin typeface="Myriad Pro" panose="020B0503030403020204" charset="0"/>
            </a:endParaRPr>
          </a:p>
        </p:txBody>
      </p:sp>
      <p:sp>
        <p:nvSpPr>
          <p:cNvPr id="12" name="TextBox 16"/>
          <p:cNvSpPr txBox="1"/>
          <p:nvPr/>
        </p:nvSpPr>
        <p:spPr>
          <a:xfrm>
            <a:off x="6401277" y="4358250"/>
            <a:ext cx="340734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>
                <a:latin typeface="Myriad Pro" panose="020B0503030403020204" charset="0"/>
              </a:rPr>
              <a:t>Infective dose: </a:t>
            </a:r>
          </a:p>
          <a:p>
            <a:r>
              <a:rPr lang="en-US" altLang="zh-TW" b="1" dirty="0">
                <a:latin typeface="Myriad Pro" panose="020B0503030403020204" charset="0"/>
              </a:rPr>
              <a:t>100,000 organisms per 1 g food</a:t>
            </a:r>
          </a:p>
          <a:p>
            <a:endParaRPr lang="en-US" altLang="zh-TW" b="1" dirty="0">
              <a:latin typeface="Myriad Pro" panose="020B0503030403020204" charset="0"/>
            </a:endParaRPr>
          </a:p>
          <a:p>
            <a:r>
              <a:rPr lang="zh-TW" altLang="en-US" b="1" dirty="0"/>
              <a:t>致病量</a:t>
            </a:r>
            <a:r>
              <a:rPr lang="en-US" altLang="zh-TW" b="1" dirty="0"/>
              <a:t>: </a:t>
            </a:r>
          </a:p>
          <a:p>
            <a:r>
              <a:rPr lang="en-US" altLang="zh-TW" b="1" dirty="0"/>
              <a:t>100,000 </a:t>
            </a:r>
            <a:r>
              <a:rPr lang="zh-TW" altLang="en-US" b="1" dirty="0"/>
              <a:t>個細菌每一克食物</a:t>
            </a:r>
            <a:endParaRPr lang="en-HK" altLang="zh-TW" b="1" dirty="0"/>
          </a:p>
          <a:p>
            <a:endParaRPr lang="en-US" altLang="zh-TW" b="1" dirty="0">
              <a:latin typeface="Myriad Pro" panose="020B0503030403020204" charset="0"/>
            </a:endParaRPr>
          </a:p>
        </p:txBody>
      </p:sp>
      <p:pic>
        <p:nvPicPr>
          <p:cNvPr id="13" name="Picture 2" descr="File:Staphylococcus aureus Bacteria (5148710483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249563" y="1631169"/>
            <a:ext cx="1702290" cy="17732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2"/>
          <p:cNvSpPr txBox="1"/>
          <p:nvPr/>
        </p:nvSpPr>
        <p:spPr>
          <a:xfrm>
            <a:off x="6299711" y="5994371"/>
            <a:ext cx="3338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Calibri" panose="020F0502020204030204" pitchFamily="34" charset="0"/>
                <a:cs typeface="Calibri" panose="020F0502020204030204" pitchFamily="34" charset="0"/>
              </a:rPr>
              <a:t>Image source: </a:t>
            </a:r>
          </a:p>
          <a:p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Staphylococcus aureus</a:t>
            </a:r>
            <a:r>
              <a:rPr lang="en-US" altLang="zh-TW" sz="1200" dirty="0"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en-US" altLang="zh-TW" sz="1200" dirty="0"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Image</a:t>
            </a:r>
            <a:r>
              <a:rPr lang="en-US" altLang="zh-TW" sz="1200" dirty="0">
                <a:latin typeface="Calibri" panose="020F0502020204030204" pitchFamily="34" charset="0"/>
                <a:cs typeface="Calibri" panose="020F0502020204030204" pitchFamily="34" charset="0"/>
              </a:rPr>
              <a:t> / </a:t>
            </a:r>
            <a:r>
              <a:rPr lang="en-US" altLang="zh-TW" sz="1200" dirty="0" err="1">
                <a:latin typeface="Calibri" panose="020F0502020204030204" pitchFamily="34" charset="0"/>
                <a:cs typeface="Calibri" panose="020F0502020204030204" pitchFamily="34" charset="0"/>
              </a:rPr>
              <a:t>NIAID</a:t>
            </a:r>
            <a:r>
              <a:rPr lang="en-US" altLang="zh-TW" sz="1200" dirty="0">
                <a:latin typeface="Calibri" panose="020F0502020204030204" pitchFamily="34" charset="0"/>
                <a:cs typeface="Calibri" panose="020F0502020204030204" pitchFamily="34" charset="0"/>
              </a:rPr>
              <a:t> / </a:t>
            </a:r>
            <a:r>
              <a:rPr lang="en-US" altLang="zh-TW" sz="1200" dirty="0">
                <a:latin typeface="Calibri" panose="020F0502020204030204" pitchFamily="34" charset="0"/>
                <a:cs typeface="Calibri" panose="020F0502020204030204" pitchFamily="34" charset="0"/>
                <a:hlinkClick r:id="rId5"/>
              </a:rPr>
              <a:t>CC BY 2.0</a:t>
            </a:r>
            <a:endParaRPr lang="en-US"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6395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16</a:t>
            </a:fld>
            <a:endParaRPr lang="zh-HK" altLang="en-US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>
            <a:lvl1pPr algn="l" defTabSz="121917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bg1">
                    <a:lumMod val="75000"/>
                  </a:schemeClr>
                </a:solidFill>
                <a:latin typeface="Myriad Pro" panose="020B0503030403020204" pitchFamily="34" charset="0"/>
                <a:ea typeface="Adobe 黑体 Std R" pitchFamily="34" charset="-128"/>
                <a:cs typeface="+mj-cs"/>
              </a:defRPr>
            </a:lvl1pPr>
          </a:lstStyle>
          <a:p>
            <a:r>
              <a:rPr lang="en-US">
                <a:latin typeface="Myriad Pro" panose="020B0503030403020204" charset="0"/>
              </a:rPr>
              <a:t>How Do Pathogens Make Us Sick</a:t>
            </a:r>
            <a:endParaRPr lang="en-HK" dirty="0">
              <a:latin typeface="Myriad Pro" panose="020B0503030403020204" charset="0"/>
            </a:endParaRPr>
          </a:p>
        </p:txBody>
      </p:sp>
      <p:sp>
        <p:nvSpPr>
          <p:cNvPr id="8" name="TextBox 5"/>
          <p:cNvSpPr txBox="1"/>
          <p:nvPr/>
        </p:nvSpPr>
        <p:spPr>
          <a:xfrm>
            <a:off x="677334" y="1686545"/>
            <a:ext cx="42880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>
                <a:latin typeface="Myriad Pro" panose="020B0503030403020204" charset="0"/>
              </a:rPr>
              <a:t>Reproduction and replication:</a:t>
            </a:r>
            <a:endParaRPr lang="en-HK" sz="2400" b="1" u="sng" dirty="0">
              <a:latin typeface="Myriad Pro" panose="020B0503030403020204" charset="0"/>
            </a:endParaRPr>
          </a:p>
        </p:txBody>
      </p:sp>
      <p:sp>
        <p:nvSpPr>
          <p:cNvPr id="9" name="TextBox 6"/>
          <p:cNvSpPr txBox="1"/>
          <p:nvPr/>
        </p:nvSpPr>
        <p:spPr>
          <a:xfrm>
            <a:off x="677334" y="2254955"/>
            <a:ext cx="614104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 dirty="0">
                <a:latin typeface="Myriad Pro" panose="020B0503030403020204" charset="0"/>
              </a:rPr>
              <a:t>If there is only </a:t>
            </a:r>
            <a:r>
              <a:rPr lang="en-US" sz="2000" dirty="0">
                <a:solidFill>
                  <a:srgbClr val="FF0000"/>
                </a:solidFill>
                <a:latin typeface="Myriad Pro" panose="020B0503030403020204" charset="0"/>
              </a:rPr>
              <a:t>one</a:t>
            </a:r>
            <a:r>
              <a:rPr lang="en-US" sz="2000" dirty="0">
                <a:latin typeface="Myriad Pro" panose="020B0503030403020204" charset="0"/>
              </a:rPr>
              <a:t> bacterium or virus inside our body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sz="2000" dirty="0">
              <a:latin typeface="Myriad Pro" panose="020B050303040302020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sz="2000" dirty="0">
              <a:latin typeface="Myriad Pro" panose="020B050303040302020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 dirty="0">
                <a:latin typeface="Myriad Pro" panose="020B0503030403020204" charset="0"/>
              </a:rPr>
              <a:t>If there are </a:t>
            </a:r>
            <a:r>
              <a:rPr lang="en-US" sz="2000" dirty="0">
                <a:solidFill>
                  <a:srgbClr val="FF0000"/>
                </a:solidFill>
                <a:latin typeface="Myriad Pro" panose="020B0503030403020204" charset="0"/>
              </a:rPr>
              <a:t>a lot of </a:t>
            </a:r>
            <a:r>
              <a:rPr lang="en-US" sz="2000" dirty="0">
                <a:latin typeface="Myriad Pro" panose="020B0503030403020204" charset="0"/>
              </a:rPr>
              <a:t>bacteria or viruses inside our body</a:t>
            </a:r>
            <a:endParaRPr lang="en-HK" sz="2000" dirty="0">
              <a:latin typeface="Myriad Pro" panose="020B0503030403020204" charset="0"/>
            </a:endParaRPr>
          </a:p>
        </p:txBody>
      </p:sp>
      <p:sp>
        <p:nvSpPr>
          <p:cNvPr id="10" name="TextBox 8"/>
          <p:cNvSpPr txBox="1"/>
          <p:nvPr/>
        </p:nvSpPr>
        <p:spPr>
          <a:xfrm>
            <a:off x="670797" y="4112362"/>
            <a:ext cx="50106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>
                <a:latin typeface="Myriad Pro" panose="020B0503030403020204" charset="0"/>
              </a:rPr>
              <a:t>The army of bacteria or viruses will:</a:t>
            </a:r>
            <a:endParaRPr lang="en-HK" sz="2400" b="1" u="sng" dirty="0">
              <a:latin typeface="Myriad Pro" panose="020B0503030403020204" charset="0"/>
            </a:endParaRPr>
          </a:p>
        </p:txBody>
      </p:sp>
      <p:sp>
        <p:nvSpPr>
          <p:cNvPr id="11" name="TextBox 9"/>
          <p:cNvSpPr txBox="1"/>
          <p:nvPr/>
        </p:nvSpPr>
        <p:spPr>
          <a:xfrm>
            <a:off x="670797" y="4635885"/>
            <a:ext cx="705270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400" dirty="0">
                <a:latin typeface="Myriad Pro" panose="020B0503030403020204" charset="0"/>
              </a:rPr>
              <a:t>destroy our cells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400" dirty="0">
                <a:latin typeface="Myriad Pro" panose="020B0503030403020204" charset="0"/>
              </a:rPr>
              <a:t>release toxins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400" dirty="0">
                <a:latin typeface="Myriad Pro" panose="020B0503030403020204" charset="0"/>
              </a:rPr>
              <a:t>crowd out our tissues and disrupt normal functions</a:t>
            </a:r>
            <a:endParaRPr lang="en-HK" sz="2400" dirty="0">
              <a:latin typeface="Myriad Pro" panose="020B0503030403020204" charset="0"/>
            </a:endParaRPr>
          </a:p>
        </p:txBody>
      </p:sp>
      <p:sp>
        <p:nvSpPr>
          <p:cNvPr id="12" name="Right Brace 11"/>
          <p:cNvSpPr/>
          <p:nvPr/>
        </p:nvSpPr>
        <p:spPr>
          <a:xfrm>
            <a:off x="8484242" y="4635884"/>
            <a:ext cx="256451" cy="1200329"/>
          </a:xfrm>
          <a:prstGeom prst="rightBrac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HK" dirty="0">
              <a:latin typeface="Myriad Pro" panose="020B0503030403020204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9167149" y="4574027"/>
            <a:ext cx="2720051" cy="135221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dirty="0">
              <a:latin typeface="Myriad Pro" panose="020B050303040302020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510194" y="4635883"/>
            <a:ext cx="191110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b="1" dirty="0">
                <a:solidFill>
                  <a:srgbClr val="FF0000"/>
                </a:solidFill>
                <a:latin typeface="Myriad Pro" panose="020B0503030403020204" charset="0"/>
              </a:rPr>
              <a:t>Sick</a:t>
            </a:r>
            <a:endParaRPr lang="en-HK" sz="7200" b="1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  <p:pic>
        <p:nvPicPr>
          <p:cNvPr id="15" name="Picture 2" descr="Free boy child happy vector"/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9378" y="1230179"/>
            <a:ext cx="1814462" cy="1550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Free influenza flu fever vector"/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7149" y="2879821"/>
            <a:ext cx="2551930" cy="1463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向右箭號 1"/>
          <p:cNvSpPr/>
          <p:nvPr/>
        </p:nvSpPr>
        <p:spPr>
          <a:xfrm>
            <a:off x="6770451" y="2148210"/>
            <a:ext cx="1355387" cy="44583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7" name="向右箭號 16"/>
          <p:cNvSpPr/>
          <p:nvPr/>
        </p:nvSpPr>
        <p:spPr>
          <a:xfrm>
            <a:off x="6746613" y="3165674"/>
            <a:ext cx="2527389" cy="44583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41607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 animBg="1"/>
      <p:bldP spid="13" grpId="0" animBg="1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17</a:t>
            </a:fld>
            <a:endParaRPr lang="zh-HK" altLang="en-US" dirty="0"/>
          </a:p>
        </p:txBody>
      </p:sp>
      <p:pic>
        <p:nvPicPr>
          <p:cNvPr id="5" name="Picture 9" descr="人工智能科技框PNG素材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9949" y="891252"/>
            <a:ext cx="4191839" cy="3900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10"/>
          <p:cNvSpPr/>
          <p:nvPr/>
        </p:nvSpPr>
        <p:spPr>
          <a:xfrm>
            <a:off x="9402207" y="1511637"/>
            <a:ext cx="1485403" cy="47746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yriad Pro" panose="020B0503030403020204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676714" y="190837"/>
            <a:ext cx="8596668" cy="1320800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>
            <a:lvl1pPr algn="l" defTabSz="121917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bg1">
                    <a:lumMod val="75000"/>
                  </a:schemeClr>
                </a:solidFill>
                <a:latin typeface="Myriad Pro" panose="020B0503030403020204" pitchFamily="34" charset="0"/>
                <a:ea typeface="Adobe 黑体 Std R" pitchFamily="34" charset="-128"/>
                <a:cs typeface="+mj-cs"/>
              </a:defRPr>
            </a:lvl1pPr>
          </a:lstStyle>
          <a:p>
            <a:r>
              <a:rPr lang="en-US" dirty="0">
                <a:latin typeface="Myriad Pro" panose="020B0503030403020204" charset="0"/>
              </a:rPr>
              <a:t>Disinfectant Hand Gel</a:t>
            </a:r>
          </a:p>
        </p:txBody>
      </p:sp>
      <p:sp>
        <p:nvSpPr>
          <p:cNvPr id="8" name="TextBox 4"/>
          <p:cNvSpPr txBox="1"/>
          <p:nvPr/>
        </p:nvSpPr>
        <p:spPr>
          <a:xfrm>
            <a:off x="677334" y="1784313"/>
            <a:ext cx="66039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>
                <a:latin typeface="Myriad Pro" panose="020B0503030403020204" charset="0"/>
              </a:rPr>
              <a:t>According to World Health Organization (WHO)</a:t>
            </a:r>
          </a:p>
        </p:txBody>
      </p:sp>
      <p:sp>
        <p:nvSpPr>
          <p:cNvPr id="9" name="TextBox 5"/>
          <p:cNvSpPr txBox="1"/>
          <p:nvPr/>
        </p:nvSpPr>
        <p:spPr>
          <a:xfrm>
            <a:off x="677334" y="2303888"/>
            <a:ext cx="27743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Myriad Pro" panose="020B0503030403020204" charset="0"/>
              </a:rPr>
              <a:t>Ethanol-based hand gel:</a:t>
            </a:r>
          </a:p>
          <a:p>
            <a:endParaRPr lang="en-US" sz="2000" dirty="0">
              <a:latin typeface="Myriad Pro" panose="020B0503030403020204" charset="0"/>
            </a:endParaRPr>
          </a:p>
        </p:txBody>
      </p:sp>
      <p:sp>
        <p:nvSpPr>
          <p:cNvPr id="10" name="TextBox 6"/>
          <p:cNvSpPr txBox="1"/>
          <p:nvPr/>
        </p:nvSpPr>
        <p:spPr>
          <a:xfrm>
            <a:off x="3595120" y="2303888"/>
            <a:ext cx="433304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 dirty="0">
                <a:latin typeface="Myriad Pro" panose="020B0503030403020204" charset="0"/>
              </a:rPr>
              <a:t>80% of ethanol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 dirty="0">
                <a:latin typeface="Myriad Pro" panose="020B0503030403020204" charset="0"/>
              </a:rPr>
              <a:t>1.45% of glycerol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 dirty="0">
                <a:latin typeface="Myriad Pro" panose="020B0503030403020204" charset="0"/>
              </a:rPr>
              <a:t>0.125</a:t>
            </a:r>
            <a:r>
              <a:rPr lang="en-US" altLang="zh-TW" sz="2000" dirty="0">
                <a:latin typeface="Myriad Pro" panose="020B0503030403020204" charset="0"/>
              </a:rPr>
              <a:t>% of hydrogen peroxide (H</a:t>
            </a:r>
            <a:r>
              <a:rPr lang="en-US" altLang="zh-TW" sz="2000" baseline="-25000" dirty="0">
                <a:latin typeface="Myriad Pro" panose="020B0503030403020204" charset="0"/>
              </a:rPr>
              <a:t>2</a:t>
            </a:r>
            <a:r>
              <a:rPr lang="en-US" altLang="zh-TW" sz="2000" dirty="0">
                <a:latin typeface="Myriad Pro" panose="020B0503030403020204" charset="0"/>
              </a:rPr>
              <a:t>O</a:t>
            </a:r>
            <a:r>
              <a:rPr lang="en-US" altLang="zh-TW" sz="2000" baseline="-25000" dirty="0">
                <a:latin typeface="Myriad Pro" panose="020B0503030403020204" charset="0"/>
              </a:rPr>
              <a:t>2</a:t>
            </a:r>
            <a:r>
              <a:rPr lang="en-US" altLang="zh-TW" sz="2000" dirty="0">
                <a:latin typeface="Myriad Pro" panose="020B0503030403020204" charset="0"/>
              </a:rPr>
              <a:t>)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 dirty="0">
                <a:latin typeface="Myriad Pro" panose="020B0503030403020204" charset="0"/>
              </a:rPr>
              <a:t>Water</a:t>
            </a:r>
          </a:p>
        </p:txBody>
      </p:sp>
      <p:sp>
        <p:nvSpPr>
          <p:cNvPr id="11" name="TextBox 7"/>
          <p:cNvSpPr txBox="1"/>
          <p:nvPr/>
        </p:nvSpPr>
        <p:spPr>
          <a:xfrm>
            <a:off x="690813" y="1294622"/>
            <a:ext cx="23884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latin typeface="Myriad Pro" panose="020B0503030403020204" charset="0"/>
              </a:rPr>
              <a:t>Our weapons:</a:t>
            </a:r>
          </a:p>
        </p:txBody>
      </p:sp>
      <p:sp>
        <p:nvSpPr>
          <p:cNvPr id="12" name="TextBox 8"/>
          <p:cNvSpPr txBox="1"/>
          <p:nvPr/>
        </p:nvSpPr>
        <p:spPr>
          <a:xfrm>
            <a:off x="9511246" y="1536650"/>
            <a:ext cx="123136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u="sng" dirty="0">
                <a:solidFill>
                  <a:srgbClr val="0070C0"/>
                </a:solidFill>
                <a:latin typeface="Myriad Pro" panose="020B0503030403020204" charset="0"/>
              </a:rPr>
              <a:t>Hand Gel</a:t>
            </a:r>
          </a:p>
        </p:txBody>
      </p:sp>
      <p:sp>
        <p:nvSpPr>
          <p:cNvPr id="13" name="TextBox 14"/>
          <p:cNvSpPr txBox="1"/>
          <p:nvPr/>
        </p:nvSpPr>
        <p:spPr>
          <a:xfrm>
            <a:off x="676714" y="3758333"/>
            <a:ext cx="18542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Myriad Pro" panose="020B0503030403020204" charset="0"/>
              </a:rPr>
              <a:t>Ethanol, 98%</a:t>
            </a:r>
          </a:p>
        </p:txBody>
      </p:sp>
      <p:sp>
        <p:nvSpPr>
          <p:cNvPr id="14" name="TextBox 19"/>
          <p:cNvSpPr txBox="1"/>
          <p:nvPr/>
        </p:nvSpPr>
        <p:spPr>
          <a:xfrm>
            <a:off x="3206013" y="3758333"/>
            <a:ext cx="19096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Myriad Pro" panose="020B0503030403020204" charset="0"/>
              </a:rPr>
              <a:t>Glycerol, 99%</a:t>
            </a:r>
          </a:p>
        </p:txBody>
      </p:sp>
      <p:sp>
        <p:nvSpPr>
          <p:cNvPr id="15" name="TextBox 21"/>
          <p:cNvSpPr txBox="1"/>
          <p:nvPr/>
        </p:nvSpPr>
        <p:spPr>
          <a:xfrm>
            <a:off x="5771654" y="3758332"/>
            <a:ext cx="13612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Myriad Pro" panose="020B0503030403020204" charset="0"/>
              </a:rPr>
              <a:t>H</a:t>
            </a:r>
            <a:r>
              <a:rPr lang="en-US" sz="2400" baseline="-25000" dirty="0">
                <a:latin typeface="Myriad Pro" panose="020B0503030403020204" charset="0"/>
              </a:rPr>
              <a:t>2</a:t>
            </a:r>
            <a:r>
              <a:rPr lang="en-US" sz="2400" dirty="0">
                <a:latin typeface="Myriad Pro" panose="020B0503030403020204" charset="0"/>
              </a:rPr>
              <a:t>O</a:t>
            </a:r>
            <a:r>
              <a:rPr lang="en-US" sz="2400" baseline="-25000" dirty="0">
                <a:latin typeface="Myriad Pro" panose="020B0503030403020204" charset="0"/>
              </a:rPr>
              <a:t>2</a:t>
            </a:r>
            <a:r>
              <a:rPr lang="en-US" sz="2400" dirty="0">
                <a:latin typeface="Myriad Pro" panose="020B0503030403020204" charset="0"/>
              </a:rPr>
              <a:t>, 3%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132924" y="5012526"/>
            <a:ext cx="388760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7030A0"/>
                </a:solidFill>
                <a:latin typeface="Myriad Pro" panose="020B0503030403020204" charset="0"/>
              </a:rPr>
              <a:t>How does the hand gel </a:t>
            </a:r>
          </a:p>
          <a:p>
            <a:r>
              <a:rPr lang="en-US" sz="2800" b="1" dirty="0">
                <a:solidFill>
                  <a:srgbClr val="7030A0"/>
                </a:solidFill>
                <a:latin typeface="Myriad Pro" panose="020B0503030403020204" charset="0"/>
              </a:rPr>
              <a:t>kill bacteria?</a:t>
            </a:r>
          </a:p>
        </p:txBody>
      </p:sp>
      <p:pic>
        <p:nvPicPr>
          <p:cNvPr id="17" name="Picture 2" descr="Woman cleaning hands with a hand sanitizer gel to prevent coronavirus contamination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56"/>
          <a:stretch/>
        </p:blipFill>
        <p:spPr bwMode="auto">
          <a:xfrm>
            <a:off x="8793813" y="2117300"/>
            <a:ext cx="2729756" cy="2263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圖片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282" y="4327353"/>
            <a:ext cx="988226" cy="2062384"/>
          </a:xfrm>
          <a:prstGeom prst="rect">
            <a:avLst/>
          </a:prstGeom>
        </p:spPr>
      </p:pic>
      <p:pic>
        <p:nvPicPr>
          <p:cNvPr id="19" name="圖片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5299" y="4427341"/>
            <a:ext cx="782328" cy="1944426"/>
          </a:xfrm>
          <a:prstGeom prst="rect">
            <a:avLst/>
          </a:prstGeom>
        </p:spPr>
      </p:pic>
      <p:pic>
        <p:nvPicPr>
          <p:cNvPr id="20" name="圖片 1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0126" y="4380547"/>
            <a:ext cx="619286" cy="2038015"/>
          </a:xfrm>
          <a:prstGeom prst="rect">
            <a:avLst/>
          </a:prstGeom>
        </p:spPr>
      </p:pic>
      <p:sp>
        <p:nvSpPr>
          <p:cNvPr id="21" name="TextBox 2"/>
          <p:cNvSpPr txBox="1"/>
          <p:nvPr/>
        </p:nvSpPr>
        <p:spPr>
          <a:xfrm>
            <a:off x="977893" y="3508006"/>
            <a:ext cx="8162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/>
              <a:t>(</a:t>
            </a:r>
            <a:r>
              <a:rPr lang="zh-TW" altLang="en-US" b="1" dirty="0"/>
              <a:t>乙醇</a:t>
            </a:r>
            <a:r>
              <a:rPr lang="en-US" altLang="zh-TW" b="1" dirty="0"/>
              <a:t>)</a:t>
            </a:r>
            <a:endParaRPr lang="en-HK" b="1" dirty="0"/>
          </a:p>
        </p:txBody>
      </p:sp>
      <p:sp>
        <p:nvSpPr>
          <p:cNvPr id="22" name="TextBox 20"/>
          <p:cNvSpPr txBox="1"/>
          <p:nvPr/>
        </p:nvSpPr>
        <p:spPr>
          <a:xfrm>
            <a:off x="3600213" y="3508321"/>
            <a:ext cx="8162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(</a:t>
            </a:r>
            <a:r>
              <a:rPr lang="zh-TW" altLang="en-US" b="1" dirty="0"/>
              <a:t>甘油</a:t>
            </a:r>
            <a:r>
              <a:rPr lang="en-US" altLang="zh-TW" dirty="0"/>
              <a:t>)</a:t>
            </a:r>
            <a:endParaRPr lang="en-HK" dirty="0"/>
          </a:p>
        </p:txBody>
      </p:sp>
      <p:sp>
        <p:nvSpPr>
          <p:cNvPr id="23" name="TextBox 11"/>
          <p:cNvSpPr txBox="1"/>
          <p:nvPr/>
        </p:nvSpPr>
        <p:spPr>
          <a:xfrm>
            <a:off x="5724887" y="3508006"/>
            <a:ext cx="1047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(</a:t>
            </a:r>
            <a:r>
              <a:rPr lang="zh-TW" altLang="en-US" b="1" dirty="0"/>
              <a:t>雙氧水</a:t>
            </a:r>
            <a:r>
              <a:rPr lang="en-US" altLang="zh-TW" dirty="0"/>
              <a:t>)</a:t>
            </a:r>
            <a:endParaRPr lang="en-HK" dirty="0"/>
          </a:p>
        </p:txBody>
      </p:sp>
    </p:spTree>
    <p:extLst>
      <p:ext uri="{BB962C8B-B14F-4D97-AF65-F5344CB8AC3E}">
        <p14:creationId xmlns:p14="http://schemas.microsoft.com/office/powerpoint/2010/main" val="79453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21" grpId="0"/>
      <p:bldP spid="22" grpId="0"/>
      <p:bldP spid="2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18</a:t>
            </a:fld>
            <a:endParaRPr lang="zh-HK" altLang="en-US" dirty="0"/>
          </a:p>
        </p:txBody>
      </p:sp>
      <p:pic>
        <p:nvPicPr>
          <p:cNvPr id="5" name="Picture 4" descr="Free school education science vector"/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123" y="3124523"/>
            <a:ext cx="3141056" cy="2554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ounded Rectangle 20"/>
          <p:cNvSpPr/>
          <p:nvPr/>
        </p:nvSpPr>
        <p:spPr>
          <a:xfrm>
            <a:off x="5050570" y="5033500"/>
            <a:ext cx="1753421" cy="430498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dirty="0">
              <a:latin typeface="Myriad Pro" panose="020B0503030403020204" charset="0"/>
            </a:endParaRPr>
          </a:p>
        </p:txBody>
      </p:sp>
      <p:sp>
        <p:nvSpPr>
          <p:cNvPr id="7" name="Rounded Rectangle 18"/>
          <p:cNvSpPr/>
          <p:nvPr/>
        </p:nvSpPr>
        <p:spPr>
          <a:xfrm>
            <a:off x="5027356" y="4186202"/>
            <a:ext cx="1637022" cy="43049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dirty="0">
              <a:latin typeface="Myriad Pro" panose="020B0503030403020204" charset="0"/>
            </a:endParaRPr>
          </a:p>
        </p:txBody>
      </p:sp>
      <p:sp>
        <p:nvSpPr>
          <p:cNvPr id="8" name="Rounded Rectangle 17"/>
          <p:cNvSpPr/>
          <p:nvPr/>
        </p:nvSpPr>
        <p:spPr>
          <a:xfrm>
            <a:off x="4857496" y="2775738"/>
            <a:ext cx="2181486" cy="69366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dirty="0">
              <a:latin typeface="Myriad Pro" panose="020B0503030403020204" charset="0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677334" y="202712"/>
            <a:ext cx="8596668" cy="1320800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>
            <a:lvl1pPr algn="l" defTabSz="121917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bg1">
                    <a:lumMod val="75000"/>
                  </a:schemeClr>
                </a:solidFill>
                <a:latin typeface="Myriad Pro" panose="020B0503030403020204" pitchFamily="34" charset="0"/>
                <a:ea typeface="Adobe 黑体 Std R" pitchFamily="34" charset="-128"/>
                <a:cs typeface="+mj-cs"/>
              </a:defRPr>
            </a:lvl1pPr>
          </a:lstStyle>
          <a:p>
            <a:r>
              <a:rPr lang="en-US" dirty="0">
                <a:latin typeface="Myriad Pro" panose="020B0503030403020204" charset="0"/>
              </a:rPr>
              <a:t>Disinfectant Hand Gel</a:t>
            </a:r>
            <a:endParaRPr lang="en-HK" dirty="0">
              <a:latin typeface="Myriad Pro" panose="020B0503030403020204" charset="0"/>
            </a:endParaRPr>
          </a:p>
        </p:txBody>
      </p:sp>
      <p:sp>
        <p:nvSpPr>
          <p:cNvPr id="10" name="TextBox 4"/>
          <p:cNvSpPr txBox="1"/>
          <p:nvPr/>
        </p:nvSpPr>
        <p:spPr>
          <a:xfrm>
            <a:off x="677334" y="1354238"/>
            <a:ext cx="76892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>
                <a:latin typeface="Myriad Pro" panose="020B0503030403020204" charset="0"/>
              </a:rPr>
              <a:t>What does “killing bacteria or destroying viruses” mean?</a:t>
            </a:r>
            <a:endParaRPr lang="en-HK" sz="2400" b="1" i="1" dirty="0">
              <a:latin typeface="Myriad Pro" panose="020B0503030403020204" charset="0"/>
            </a:endParaRPr>
          </a:p>
        </p:txBody>
      </p:sp>
      <p:sp>
        <p:nvSpPr>
          <p:cNvPr id="11" name="TextBox 5"/>
          <p:cNvSpPr txBox="1"/>
          <p:nvPr/>
        </p:nvSpPr>
        <p:spPr>
          <a:xfrm>
            <a:off x="677334" y="1930400"/>
            <a:ext cx="84838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800" dirty="0">
                <a:latin typeface="Myriad Pro" panose="020B0503030403020204" charset="0"/>
              </a:rPr>
              <a:t>To make them unable to </a:t>
            </a:r>
            <a:r>
              <a:rPr lang="en-US" sz="2800" dirty="0">
                <a:solidFill>
                  <a:srgbClr val="00B050"/>
                </a:solidFill>
                <a:latin typeface="Myriad Pro" panose="020B0503030403020204" charset="0"/>
              </a:rPr>
              <a:t>harm</a:t>
            </a:r>
            <a:r>
              <a:rPr lang="en-US" sz="2800" dirty="0">
                <a:latin typeface="Myriad Pro" panose="020B0503030403020204" charset="0"/>
              </a:rPr>
              <a:t>, </a:t>
            </a:r>
            <a:r>
              <a:rPr lang="en-US" sz="2800" dirty="0">
                <a:solidFill>
                  <a:srgbClr val="7030A0"/>
                </a:solidFill>
                <a:latin typeface="Myriad Pro" panose="020B0503030403020204" charset="0"/>
              </a:rPr>
              <a:t>reproduce or replicate </a:t>
            </a:r>
            <a:endParaRPr lang="en-HK" sz="2800" dirty="0">
              <a:solidFill>
                <a:srgbClr val="7030A0"/>
              </a:solidFill>
              <a:latin typeface="Myriad Pro" panose="020B0503030403020204" charset="0"/>
            </a:endParaRPr>
          </a:p>
        </p:txBody>
      </p:sp>
      <p:pic>
        <p:nvPicPr>
          <p:cNvPr id="13" name="Picture 7" descr="人工智能科技框PNG素材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rgbClr val="C00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0306" y="3104691"/>
            <a:ext cx="3847392" cy="2928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0"/>
          <p:cNvSpPr txBox="1"/>
          <p:nvPr/>
        </p:nvSpPr>
        <p:spPr>
          <a:xfrm>
            <a:off x="1972881" y="2675038"/>
            <a:ext cx="11260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u="sng" dirty="0">
                <a:latin typeface="Myriad Pro" panose="020B0503030403020204" charset="0"/>
              </a:rPr>
              <a:t>Bacteria</a:t>
            </a:r>
          </a:p>
        </p:txBody>
      </p:sp>
      <p:sp>
        <p:nvSpPr>
          <p:cNvPr id="15" name="TextBox 11"/>
          <p:cNvSpPr txBox="1"/>
          <p:nvPr/>
        </p:nvSpPr>
        <p:spPr>
          <a:xfrm>
            <a:off x="8612169" y="2675037"/>
            <a:ext cx="10456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u="sng" dirty="0">
                <a:latin typeface="Myriad Pro" panose="020B0503030403020204" charset="0"/>
              </a:rPr>
              <a:t>Viruses</a:t>
            </a:r>
          </a:p>
        </p:txBody>
      </p:sp>
      <p:pic>
        <p:nvPicPr>
          <p:cNvPr id="16" name="Picture 2" descr="Virus - Definition, Structure, Classification, Examples | Biology Dictionary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7912" y="3627911"/>
            <a:ext cx="3042427" cy="1977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4"/>
          <p:cNvSpPr txBox="1"/>
          <p:nvPr/>
        </p:nvSpPr>
        <p:spPr>
          <a:xfrm>
            <a:off x="4951776" y="2733730"/>
            <a:ext cx="199824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Myriad Pro" panose="020B0503030403020204" charset="0"/>
              </a:rPr>
              <a:t>Surface protein </a:t>
            </a:r>
          </a:p>
          <a:p>
            <a:pPr algn="ctr"/>
            <a:r>
              <a:rPr lang="en-US" sz="2000" dirty="0">
                <a:latin typeface="Myriad Pro" panose="020B0503030403020204" charset="0"/>
              </a:rPr>
              <a:t>or antigen </a:t>
            </a:r>
            <a:r>
              <a:rPr lang="en-US" altLang="zh-TW" sz="2000" dirty="0">
                <a:latin typeface="Myriad Pro" panose="020B0503030403020204" charset="0"/>
              </a:rPr>
              <a:t>(</a:t>
            </a:r>
            <a:r>
              <a:rPr lang="zh-TW" altLang="en-US" sz="2000" dirty="0">
                <a:latin typeface="Myriad Pro" panose="020B0503030403020204" charset="0"/>
              </a:rPr>
              <a:t>抗原</a:t>
            </a:r>
            <a:r>
              <a:rPr lang="en-US" altLang="zh-TW" sz="2000" dirty="0">
                <a:latin typeface="Myriad Pro" panose="020B0503030403020204" charset="0"/>
              </a:rPr>
              <a:t>)</a:t>
            </a:r>
            <a:endParaRPr lang="en-HK" sz="2000" dirty="0">
              <a:latin typeface="Myriad Pro" panose="020B0503030403020204" charset="0"/>
            </a:endParaRPr>
          </a:p>
        </p:txBody>
      </p:sp>
      <p:sp>
        <p:nvSpPr>
          <p:cNvPr id="18" name="TextBox 15"/>
          <p:cNvSpPr txBox="1"/>
          <p:nvPr/>
        </p:nvSpPr>
        <p:spPr>
          <a:xfrm>
            <a:off x="5037793" y="4155035"/>
            <a:ext cx="16161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Myriad Pro" panose="020B0503030403020204" charset="0"/>
              </a:rPr>
              <a:t>Membrane</a:t>
            </a:r>
            <a:endParaRPr lang="en-HK" sz="2400" dirty="0">
              <a:latin typeface="Myriad Pro" panose="020B0503030403020204" charset="0"/>
            </a:endParaRPr>
          </a:p>
        </p:txBody>
      </p:sp>
      <p:sp>
        <p:nvSpPr>
          <p:cNvPr id="19" name="TextBox 16"/>
          <p:cNvSpPr txBox="1"/>
          <p:nvPr/>
        </p:nvSpPr>
        <p:spPr>
          <a:xfrm>
            <a:off x="5037793" y="5005713"/>
            <a:ext cx="17642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Myriad Pro" panose="020B0503030403020204" charset="0"/>
              </a:rPr>
              <a:t>DNA or RNA</a:t>
            </a:r>
            <a:endParaRPr lang="en-HK" sz="2400" dirty="0">
              <a:latin typeface="Myriad Pro" panose="020B0503030403020204" charset="0"/>
            </a:endParaRPr>
          </a:p>
        </p:txBody>
      </p:sp>
      <p:cxnSp>
        <p:nvCxnSpPr>
          <p:cNvPr id="20" name="Straight Arrow Connector 22"/>
          <p:cNvCxnSpPr>
            <a:stCxn id="19" idx="1"/>
          </p:cNvCxnSpPr>
          <p:nvPr/>
        </p:nvCxnSpPr>
        <p:spPr>
          <a:xfrm flipH="1" flipV="1">
            <a:off x="2427270" y="4663983"/>
            <a:ext cx="2610523" cy="572563"/>
          </a:xfrm>
          <a:prstGeom prst="straightConnector1">
            <a:avLst/>
          </a:prstGeom>
          <a:ln w="3810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4"/>
          <p:cNvCxnSpPr>
            <a:stCxn id="19" idx="3"/>
          </p:cNvCxnSpPr>
          <p:nvPr/>
        </p:nvCxnSpPr>
        <p:spPr>
          <a:xfrm flipV="1">
            <a:off x="6802059" y="4647867"/>
            <a:ext cx="2075723" cy="588679"/>
          </a:xfrm>
          <a:prstGeom prst="straightConnector1">
            <a:avLst/>
          </a:prstGeom>
          <a:ln w="3810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6"/>
          <p:cNvCxnSpPr>
            <a:stCxn id="7" idx="1"/>
          </p:cNvCxnSpPr>
          <p:nvPr/>
        </p:nvCxnSpPr>
        <p:spPr>
          <a:xfrm flipH="1" flipV="1">
            <a:off x="3157876" y="4183799"/>
            <a:ext cx="1869480" cy="217652"/>
          </a:xfrm>
          <a:prstGeom prst="straightConnector1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8"/>
          <p:cNvCxnSpPr>
            <a:stCxn id="7" idx="3"/>
          </p:cNvCxnSpPr>
          <p:nvPr/>
        </p:nvCxnSpPr>
        <p:spPr>
          <a:xfrm>
            <a:off x="6664378" y="4401451"/>
            <a:ext cx="1741052" cy="77923"/>
          </a:xfrm>
          <a:prstGeom prst="straightConnector1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30"/>
          <p:cNvCxnSpPr>
            <a:stCxn id="8" idx="1"/>
          </p:cNvCxnSpPr>
          <p:nvPr/>
        </p:nvCxnSpPr>
        <p:spPr>
          <a:xfrm flipH="1">
            <a:off x="3157876" y="3122571"/>
            <a:ext cx="1699620" cy="837958"/>
          </a:xfrm>
          <a:prstGeom prst="straightConnector1">
            <a:avLst/>
          </a:prstGeom>
          <a:ln w="381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32"/>
          <p:cNvCxnSpPr>
            <a:stCxn id="8" idx="3"/>
          </p:cNvCxnSpPr>
          <p:nvPr/>
        </p:nvCxnSpPr>
        <p:spPr>
          <a:xfrm>
            <a:off x="7038982" y="3122571"/>
            <a:ext cx="1456836" cy="818027"/>
          </a:xfrm>
          <a:prstGeom prst="straightConnector1">
            <a:avLst/>
          </a:prstGeom>
          <a:ln w="381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6" descr="人工智能科技框PNG素材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rgbClr val="C00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34" y="2955138"/>
            <a:ext cx="3612555" cy="3078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4646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7" grpId="0"/>
      <p:bldP spid="18" grpId="0"/>
      <p:bldP spid="1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9" descr="人工智能科技框PNG素材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C00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0704" y="3339259"/>
            <a:ext cx="2569540" cy="3381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19</a:t>
            </a:fld>
            <a:endParaRPr lang="zh-HK" altLang="en-US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65397" y="154187"/>
            <a:ext cx="8596668" cy="1320800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>
            <a:lvl1pPr algn="l" defTabSz="121917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bg1">
                    <a:lumMod val="75000"/>
                  </a:schemeClr>
                </a:solidFill>
                <a:latin typeface="Myriad Pro" panose="020B0503030403020204" pitchFamily="34" charset="0"/>
                <a:ea typeface="Adobe 黑体 Std R" pitchFamily="34" charset="-128"/>
                <a:cs typeface="+mj-cs"/>
              </a:defRPr>
            </a:lvl1pPr>
          </a:lstStyle>
          <a:p>
            <a:r>
              <a:rPr lang="en-US" dirty="0">
                <a:latin typeface="Myriad Pro" panose="020B0503030403020204" charset="0"/>
              </a:rPr>
              <a:t>Disinfectant Hand Gel</a:t>
            </a:r>
          </a:p>
        </p:txBody>
      </p:sp>
      <p:sp>
        <p:nvSpPr>
          <p:cNvPr id="6" name="TextBox 4"/>
          <p:cNvSpPr txBox="1"/>
          <p:nvPr/>
        </p:nvSpPr>
        <p:spPr>
          <a:xfrm>
            <a:off x="677334" y="1354237"/>
            <a:ext cx="45223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7030A0"/>
                </a:solidFill>
                <a:latin typeface="Myriad Pro" panose="020B0503030403020204" charset="0"/>
              </a:rPr>
              <a:t>Killing/destroying mechanism:</a:t>
            </a:r>
          </a:p>
        </p:txBody>
      </p:sp>
      <p:sp>
        <p:nvSpPr>
          <p:cNvPr id="7" name="TextBox 5"/>
          <p:cNvSpPr txBox="1"/>
          <p:nvPr/>
        </p:nvSpPr>
        <p:spPr>
          <a:xfrm>
            <a:off x="665397" y="1930400"/>
            <a:ext cx="8944180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arenR"/>
            </a:pPr>
            <a:r>
              <a:rPr lang="en-US" sz="2000" b="1" dirty="0">
                <a:latin typeface="Myriad Pro" panose="020B0503030403020204" charset="0"/>
              </a:rPr>
              <a:t>Protein denaturation </a:t>
            </a:r>
            <a:r>
              <a:rPr lang="en-US" altLang="zh-TW" sz="2000" b="1" dirty="0">
                <a:latin typeface="Myriad Pro" panose="020B0503030403020204" charset="0"/>
              </a:rPr>
              <a:t>(</a:t>
            </a:r>
            <a:r>
              <a:rPr lang="zh-TW" altLang="en-US" sz="2000" b="1" dirty="0">
                <a:latin typeface="Myriad Pro" panose="020B0503030403020204" charset="0"/>
              </a:rPr>
              <a:t>蛋白質變性</a:t>
            </a:r>
            <a:r>
              <a:rPr lang="en-US" altLang="zh-TW" sz="2000" b="1" dirty="0">
                <a:latin typeface="Myriad Pro" panose="020B0503030403020204" charset="0"/>
              </a:rPr>
              <a:t>)</a:t>
            </a:r>
            <a:r>
              <a:rPr lang="en-US" sz="2000" b="1" dirty="0">
                <a:latin typeface="Myriad Pro" panose="020B0503030403020204" charset="0"/>
              </a:rPr>
              <a:t>:</a:t>
            </a:r>
          </a:p>
          <a:p>
            <a:r>
              <a:rPr lang="en-US" dirty="0">
                <a:latin typeface="Myriad Pro" panose="020B0503030403020204" charset="0"/>
              </a:rPr>
              <a:t>- Since proteins must retain their </a:t>
            </a:r>
            <a:r>
              <a:rPr lang="en-US" b="1" dirty="0">
                <a:solidFill>
                  <a:srgbClr val="7030A0"/>
                </a:solidFill>
                <a:latin typeface="Myriad Pro" panose="020B0503030403020204" charset="0"/>
              </a:rPr>
              <a:t>own, unique and specific conformation </a:t>
            </a:r>
            <a:r>
              <a:rPr lang="en-US" altLang="zh-TW" b="1" dirty="0">
                <a:solidFill>
                  <a:srgbClr val="7030A0"/>
                </a:solidFill>
                <a:latin typeface="Myriad Pro" panose="020B0503030403020204" charset="0"/>
              </a:rPr>
              <a:t>(shape) </a:t>
            </a:r>
            <a:r>
              <a:rPr lang="en-US" altLang="zh-TW" dirty="0">
                <a:latin typeface="Myriad Pro" panose="020B0503030403020204" charset="0"/>
              </a:rPr>
              <a:t>in order</a:t>
            </a:r>
          </a:p>
          <a:p>
            <a:r>
              <a:rPr lang="en-US" altLang="zh-TW" dirty="0">
                <a:latin typeface="Myriad Pro" panose="020B0503030403020204" charset="0"/>
              </a:rPr>
              <a:t>  to work properly, </a:t>
            </a:r>
          </a:p>
          <a:p>
            <a:r>
              <a:rPr lang="en-US" dirty="0">
                <a:latin typeface="Myriad Pro" panose="020B0503030403020204" charset="0"/>
              </a:rPr>
              <a:t>- ethanol can </a:t>
            </a:r>
            <a:r>
              <a:rPr lang="en-US" b="1" dirty="0">
                <a:solidFill>
                  <a:srgbClr val="7030A0"/>
                </a:solidFill>
                <a:latin typeface="Myriad Pro" panose="020B0503030403020204" charset="0"/>
              </a:rPr>
              <a:t>disturb the structure and shape of proteins </a:t>
            </a:r>
            <a:r>
              <a:rPr lang="en-US" altLang="zh-TW" b="1" dirty="0">
                <a:solidFill>
                  <a:srgbClr val="7030A0"/>
                </a:solidFill>
                <a:latin typeface="Myriad Pro" panose="020B0503030403020204" charset="0"/>
              </a:rPr>
              <a:t>(</a:t>
            </a:r>
            <a:r>
              <a:rPr lang="zh-TW" altLang="en-US" b="1" dirty="0">
                <a:solidFill>
                  <a:srgbClr val="7030A0"/>
                </a:solidFill>
                <a:latin typeface="Myriad Pro" panose="020B0503030403020204" charset="0"/>
              </a:rPr>
              <a:t>影響蛋白質的結構和形狀</a:t>
            </a:r>
            <a:r>
              <a:rPr lang="en-US" altLang="zh-TW" b="1" dirty="0">
                <a:solidFill>
                  <a:srgbClr val="7030A0"/>
                </a:solidFill>
                <a:latin typeface="Myriad Pro" panose="020B0503030403020204" charset="0"/>
              </a:rPr>
              <a:t>)</a:t>
            </a:r>
            <a:r>
              <a:rPr lang="en-US" b="1" dirty="0">
                <a:solidFill>
                  <a:srgbClr val="7030A0"/>
                </a:solidFill>
                <a:latin typeface="Myriad Pro" panose="020B0503030403020204" charset="0"/>
              </a:rPr>
              <a:t>, </a:t>
            </a:r>
          </a:p>
          <a:p>
            <a:r>
              <a:rPr lang="en-US" dirty="0">
                <a:latin typeface="Myriad Pro" panose="020B0503030403020204" charset="0"/>
              </a:rPr>
              <a:t>- so that the protein </a:t>
            </a:r>
            <a:r>
              <a:rPr lang="en-US" b="1" dirty="0">
                <a:solidFill>
                  <a:srgbClr val="C00000"/>
                </a:solidFill>
                <a:latin typeface="Myriad Pro" panose="020B0503030403020204" charset="0"/>
              </a:rPr>
              <a:t>cannot work properly</a:t>
            </a:r>
          </a:p>
        </p:txBody>
      </p:sp>
      <p:pic>
        <p:nvPicPr>
          <p:cNvPr id="8" name="Picture 2" descr="Ethanol Molecular Formula and Empirical Formula"/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315" y="3806694"/>
            <a:ext cx="2540027" cy="1905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6"/>
          <p:cNvSpPr txBox="1"/>
          <p:nvPr/>
        </p:nvSpPr>
        <p:spPr>
          <a:xfrm>
            <a:off x="966929" y="6000652"/>
            <a:ext cx="20555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Myriad Pro" panose="020B0503030403020204" charset="0"/>
              </a:rPr>
              <a:t>Ethanol, CH</a:t>
            </a:r>
            <a:r>
              <a:rPr lang="en-US" baseline="-25000" dirty="0">
                <a:latin typeface="Myriad Pro" panose="020B0503030403020204" charset="0"/>
              </a:rPr>
              <a:t>3</a:t>
            </a:r>
            <a:r>
              <a:rPr lang="en-US" dirty="0">
                <a:latin typeface="Myriad Pro" panose="020B0503030403020204" charset="0"/>
              </a:rPr>
              <a:t>CH</a:t>
            </a:r>
            <a:r>
              <a:rPr lang="en-US" baseline="-25000" dirty="0">
                <a:latin typeface="Myriad Pro" panose="020B0503030403020204" charset="0"/>
              </a:rPr>
              <a:t>2</a:t>
            </a:r>
            <a:r>
              <a:rPr lang="en-US" dirty="0">
                <a:latin typeface="Myriad Pro" panose="020B0503030403020204" charset="0"/>
              </a:rPr>
              <a:t>OH</a:t>
            </a:r>
          </a:p>
        </p:txBody>
      </p:sp>
      <p:sp>
        <p:nvSpPr>
          <p:cNvPr id="10" name="TextBox 7"/>
          <p:cNvSpPr txBox="1"/>
          <p:nvPr/>
        </p:nvSpPr>
        <p:spPr>
          <a:xfrm>
            <a:off x="8221051" y="3030963"/>
            <a:ext cx="12362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u="sng" dirty="0">
                <a:latin typeface="Myriad Pro" panose="020B0503030403020204" charset="0"/>
              </a:rPr>
              <a:t>Example:</a:t>
            </a:r>
          </a:p>
        </p:txBody>
      </p:sp>
      <p:sp>
        <p:nvSpPr>
          <p:cNvPr id="11" name="TextBox 21"/>
          <p:cNvSpPr txBox="1"/>
          <p:nvPr/>
        </p:nvSpPr>
        <p:spPr>
          <a:xfrm>
            <a:off x="9551021" y="2054227"/>
            <a:ext cx="18542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Myriad Pro" panose="020B0503030403020204" charset="0"/>
              </a:rPr>
              <a:t>Ethanol, 98%</a:t>
            </a:r>
          </a:p>
        </p:txBody>
      </p:sp>
      <p:pic>
        <p:nvPicPr>
          <p:cNvPr id="12" name="Picture 2" descr="Protein denaturation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59"/>
          <a:stretch/>
        </p:blipFill>
        <p:spPr bwMode="auto">
          <a:xfrm>
            <a:off x="2697370" y="3671834"/>
            <a:ext cx="5344714" cy="2220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2"/>
          <p:cNvSpPr txBox="1"/>
          <p:nvPr/>
        </p:nvSpPr>
        <p:spPr>
          <a:xfrm>
            <a:off x="2755839" y="5562016"/>
            <a:ext cx="1648849" cy="369332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Folded Protein</a:t>
            </a:r>
          </a:p>
        </p:txBody>
      </p:sp>
      <p:sp>
        <p:nvSpPr>
          <p:cNvPr id="14" name="TextBox 26"/>
          <p:cNvSpPr txBox="1"/>
          <p:nvPr/>
        </p:nvSpPr>
        <p:spPr>
          <a:xfrm>
            <a:off x="5959065" y="5562016"/>
            <a:ext cx="1879682" cy="369332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Unfolded Protein</a:t>
            </a:r>
          </a:p>
        </p:txBody>
      </p:sp>
      <p:sp>
        <p:nvSpPr>
          <p:cNvPr id="15" name="TextBox 8"/>
          <p:cNvSpPr txBox="1"/>
          <p:nvPr/>
        </p:nvSpPr>
        <p:spPr>
          <a:xfrm>
            <a:off x="3286570" y="5911984"/>
            <a:ext cx="42016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Image: </a:t>
            </a:r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  <a:hlinkClick r:id="rId5"/>
              </a:rPr>
              <a:t>Protein denaturation</a:t>
            </a:r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 / </a:t>
            </a:r>
            <a:r>
              <a:rPr lang="en-US" sz="1200" dirty="0" err="1">
                <a:latin typeface="Calibri" panose="020F0502020204030204" pitchFamily="34" charset="0"/>
                <a:cs typeface="Calibri" panose="020F0502020204030204" pitchFamily="34" charset="0"/>
              </a:rPr>
              <a:t>Langara</a:t>
            </a:r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 College / </a:t>
            </a:r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  <a:hlinkClick r:id="rId6"/>
              </a:rPr>
              <a:t>CC BY-NC-SA 4.0</a:t>
            </a:r>
            <a:endParaRPr lang="en-US"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6" name="圖片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2996" y="154187"/>
            <a:ext cx="933752" cy="1948700"/>
          </a:xfrm>
          <a:prstGeom prst="rect">
            <a:avLst/>
          </a:prstGeom>
        </p:spPr>
      </p:pic>
      <p:pic>
        <p:nvPicPr>
          <p:cNvPr id="17" name="Picture 2" descr="Free covid-19 virus coronavirus illustration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30" t="17609" r="26676" b="18809"/>
          <a:stretch/>
        </p:blipFill>
        <p:spPr bwMode="auto">
          <a:xfrm>
            <a:off x="8608656" y="3911495"/>
            <a:ext cx="2038547" cy="2017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4"/>
          <p:cNvSpPr txBox="1"/>
          <p:nvPr/>
        </p:nvSpPr>
        <p:spPr>
          <a:xfrm>
            <a:off x="8523753" y="6033380"/>
            <a:ext cx="20545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C00000"/>
                </a:solidFill>
                <a:latin typeface="Myriad Pro" panose="020B0503030403020204" charset="0"/>
              </a:rPr>
              <a:t>Surface proteins</a:t>
            </a:r>
          </a:p>
        </p:txBody>
      </p:sp>
      <p:cxnSp>
        <p:nvCxnSpPr>
          <p:cNvPr id="20" name="Straight Arrow Connector 6"/>
          <p:cNvCxnSpPr/>
          <p:nvPr/>
        </p:nvCxnSpPr>
        <p:spPr>
          <a:xfrm flipH="1" flipV="1">
            <a:off x="8922510" y="5618499"/>
            <a:ext cx="166079" cy="489986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12"/>
          <p:cNvCxnSpPr/>
          <p:nvPr/>
        </p:nvCxnSpPr>
        <p:spPr>
          <a:xfrm flipH="1" flipV="1">
            <a:off x="9258484" y="4716120"/>
            <a:ext cx="218185" cy="1392366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15"/>
          <p:cNvCxnSpPr/>
          <p:nvPr/>
        </p:nvCxnSpPr>
        <p:spPr>
          <a:xfrm flipV="1">
            <a:off x="9974908" y="5087730"/>
            <a:ext cx="549248" cy="1041906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9865102" y="2355654"/>
            <a:ext cx="8162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/>
              <a:t>(</a:t>
            </a:r>
            <a:r>
              <a:rPr lang="zh-TW" altLang="en-US" b="1" dirty="0"/>
              <a:t>乙醇</a:t>
            </a:r>
            <a:r>
              <a:rPr lang="en-US" altLang="zh-TW" b="1" dirty="0"/>
              <a:t>)</a:t>
            </a:r>
            <a:endParaRPr lang="en-HK" b="1" dirty="0"/>
          </a:p>
        </p:txBody>
      </p:sp>
    </p:spTree>
    <p:extLst>
      <p:ext uri="{BB962C8B-B14F-4D97-AF65-F5344CB8AC3E}">
        <p14:creationId xmlns:p14="http://schemas.microsoft.com/office/powerpoint/2010/main" val="2317670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內容版面配置區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22159978"/>
              </p:ext>
            </p:extLst>
          </p:nvPr>
        </p:nvGraphicFramePr>
        <p:xfrm>
          <a:off x="373063" y="1731963"/>
          <a:ext cx="10972800" cy="46243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</a:t>
            </a:fld>
            <a:endParaRPr lang="zh-HK" altLang="en-US" dirty="0"/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altLang="zh-TW" sz="4400" dirty="0"/>
              <a:t>Rundown </a:t>
            </a:r>
            <a:endParaRPr lang="zh-TW" altLang="en-US" sz="4400" dirty="0"/>
          </a:p>
        </p:txBody>
      </p:sp>
    </p:spTree>
    <p:extLst>
      <p:ext uri="{BB962C8B-B14F-4D97-AF65-F5344CB8AC3E}">
        <p14:creationId xmlns:p14="http://schemas.microsoft.com/office/powerpoint/2010/main" val="303598971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20</a:t>
            </a:fld>
            <a:endParaRPr lang="zh-HK" altLang="en-US" dirty="0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9612" y="247889"/>
            <a:ext cx="918697" cy="1917280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613056" y="85474"/>
            <a:ext cx="8596668" cy="1320800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>
            <a:lvl1pPr algn="l" defTabSz="121917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bg1">
                    <a:lumMod val="75000"/>
                  </a:schemeClr>
                </a:solidFill>
                <a:latin typeface="Myriad Pro" panose="020B0503030403020204" pitchFamily="34" charset="0"/>
                <a:ea typeface="Adobe 黑体 Std R" pitchFamily="34" charset="-128"/>
                <a:cs typeface="+mj-cs"/>
              </a:defRPr>
            </a:lvl1pPr>
          </a:lstStyle>
          <a:p>
            <a:r>
              <a:rPr lang="en-US" dirty="0">
                <a:latin typeface="Myriad Pro" panose="020B0503030403020204" charset="0"/>
              </a:rPr>
              <a:t>Disinfectant Hand Gel</a:t>
            </a:r>
          </a:p>
        </p:txBody>
      </p:sp>
      <p:sp>
        <p:nvSpPr>
          <p:cNvPr id="7" name="TextBox 4"/>
          <p:cNvSpPr txBox="1"/>
          <p:nvPr/>
        </p:nvSpPr>
        <p:spPr>
          <a:xfrm>
            <a:off x="721923" y="1090208"/>
            <a:ext cx="45223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7030A0"/>
                </a:solidFill>
                <a:latin typeface="Myriad Pro" panose="020B0503030403020204" charset="0"/>
              </a:rPr>
              <a:t>Killing/destroying mechanism:</a:t>
            </a:r>
          </a:p>
        </p:txBody>
      </p:sp>
      <p:sp>
        <p:nvSpPr>
          <p:cNvPr id="8" name="TextBox 5"/>
          <p:cNvSpPr txBox="1"/>
          <p:nvPr/>
        </p:nvSpPr>
        <p:spPr>
          <a:xfrm>
            <a:off x="709986" y="1666371"/>
            <a:ext cx="8478218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" b="1" dirty="0">
                <a:latin typeface="Myriad Pro" panose="020B0503030403020204" charset="0"/>
              </a:rPr>
              <a:t>2) Membrane disruption (</a:t>
            </a:r>
            <a:r>
              <a:rPr lang="zh-TW" altLang="en-US" sz="2000" b="1" dirty="0">
                <a:latin typeface="Myriad Pro" panose="020B0503030403020204" charset="0"/>
              </a:rPr>
              <a:t>外膜溶解</a:t>
            </a:r>
            <a:r>
              <a:rPr lang="en-US" altLang="zh-TW" sz="2000" b="1" dirty="0">
                <a:latin typeface="Myriad Pro" panose="020B0503030403020204" charset="0"/>
              </a:rPr>
              <a:t>):</a:t>
            </a:r>
            <a:r>
              <a:rPr lang="en-US" sz="2000" b="1" dirty="0">
                <a:latin typeface="Myriad Pro" panose="020B0503030403020204" charset="0"/>
              </a:rPr>
              <a:t>:</a:t>
            </a:r>
          </a:p>
          <a:p>
            <a:r>
              <a:rPr lang="en-US" dirty="0">
                <a:latin typeface="Myriad Pro" panose="020B0503030403020204" charset="0"/>
              </a:rPr>
              <a:t>- Cellular membrane is used to protect the cell </a:t>
            </a:r>
          </a:p>
          <a:p>
            <a:r>
              <a:rPr lang="en-US" dirty="0">
                <a:latin typeface="Myriad Pro" panose="020B0503030403020204" charset="0"/>
              </a:rPr>
              <a:t>- Since a cell membrane is composed of </a:t>
            </a:r>
            <a:r>
              <a:rPr lang="en-US" b="1" dirty="0">
                <a:solidFill>
                  <a:srgbClr val="7030A0"/>
                </a:solidFill>
                <a:latin typeface="Myriad Pro" panose="020B0503030403020204" charset="0"/>
              </a:rPr>
              <a:t>phospholipids and proteins </a:t>
            </a:r>
            <a:r>
              <a:rPr lang="en-US" altLang="zh-TW" b="1" dirty="0">
                <a:solidFill>
                  <a:srgbClr val="7030A0"/>
                </a:solidFill>
                <a:latin typeface="Myriad Pro" panose="020B0503030403020204" charset="0"/>
              </a:rPr>
              <a:t>(</a:t>
            </a:r>
            <a:r>
              <a:rPr lang="zh-TW" altLang="en-US" b="1" dirty="0">
                <a:solidFill>
                  <a:srgbClr val="7030A0"/>
                </a:solidFill>
                <a:latin typeface="Myriad Pro" panose="020B0503030403020204" charset="0"/>
              </a:rPr>
              <a:t>磷脂和蛋白質</a:t>
            </a:r>
            <a:r>
              <a:rPr lang="en-US" altLang="zh-TW" b="1" dirty="0">
                <a:solidFill>
                  <a:srgbClr val="7030A0"/>
                </a:solidFill>
                <a:latin typeface="Myriad Pro" panose="020B0503030403020204" charset="0"/>
              </a:rPr>
              <a:t>)</a:t>
            </a:r>
            <a:r>
              <a:rPr lang="en-US" b="1" dirty="0">
                <a:solidFill>
                  <a:srgbClr val="0E588C"/>
                </a:solidFill>
                <a:latin typeface="Myriad Pro" panose="020B0503030403020204" charset="0"/>
              </a:rPr>
              <a:t>,</a:t>
            </a:r>
            <a:endParaRPr lang="en-US" altLang="zh-TW" b="1" dirty="0">
              <a:solidFill>
                <a:srgbClr val="0E588C"/>
              </a:solidFill>
              <a:latin typeface="Myriad Pro" panose="020B0503030403020204" charset="0"/>
            </a:endParaRPr>
          </a:p>
          <a:p>
            <a:r>
              <a:rPr lang="en-US" dirty="0">
                <a:latin typeface="Myriad Pro" panose="020B0503030403020204" charset="0"/>
              </a:rPr>
              <a:t>- ethanol can </a:t>
            </a:r>
            <a:r>
              <a:rPr lang="en-US" b="1" dirty="0">
                <a:solidFill>
                  <a:srgbClr val="7030A0"/>
                </a:solidFill>
                <a:latin typeface="Myriad Pro" panose="020B0503030403020204" charset="0"/>
              </a:rPr>
              <a:t>dissolve the phospholipids and proteins</a:t>
            </a:r>
            <a:r>
              <a:rPr lang="en-US" altLang="zh-TW" b="1" dirty="0">
                <a:solidFill>
                  <a:srgbClr val="0E588C"/>
                </a:solidFill>
                <a:latin typeface="Myriad Pro" panose="020B0503030403020204" charset="0"/>
              </a:rPr>
              <a:t>,</a:t>
            </a:r>
            <a:endParaRPr lang="en-US" b="1" dirty="0">
              <a:solidFill>
                <a:srgbClr val="7030A0"/>
              </a:solidFill>
              <a:latin typeface="Myriad Pro" panose="020B0503030403020204" charset="0"/>
            </a:endParaRPr>
          </a:p>
          <a:p>
            <a:r>
              <a:rPr lang="en-US" dirty="0">
                <a:latin typeface="Myriad Pro" panose="020B0503030403020204" charset="0"/>
              </a:rPr>
              <a:t>- so that the membrane will be </a:t>
            </a:r>
            <a:r>
              <a:rPr lang="en-US" b="1" dirty="0">
                <a:solidFill>
                  <a:srgbClr val="7030A0"/>
                </a:solidFill>
                <a:latin typeface="Myriad Pro" panose="020B0503030403020204" charset="0"/>
              </a:rPr>
              <a:t>dissolved or destroyed</a:t>
            </a:r>
          </a:p>
        </p:txBody>
      </p:sp>
      <p:pic>
        <p:nvPicPr>
          <p:cNvPr id="9" name="Picture 2" descr="Ethanol Molecular Formula and Empirical Formula"/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606" y="3464754"/>
            <a:ext cx="2747768" cy="2061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6"/>
          <p:cNvSpPr txBox="1"/>
          <p:nvPr/>
        </p:nvSpPr>
        <p:spPr>
          <a:xfrm>
            <a:off x="1011518" y="5736623"/>
            <a:ext cx="21705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Myriad Pro" panose="020B0503030403020204" charset="0"/>
              </a:rPr>
              <a:t>Ethanol, CH</a:t>
            </a:r>
            <a:r>
              <a:rPr lang="en-US" b="1" baseline="-25000" dirty="0">
                <a:latin typeface="Myriad Pro" panose="020B0503030403020204" charset="0"/>
              </a:rPr>
              <a:t>3</a:t>
            </a:r>
            <a:r>
              <a:rPr lang="en-US" b="1" dirty="0">
                <a:latin typeface="Myriad Pro" panose="020B0503030403020204" charset="0"/>
              </a:rPr>
              <a:t>CH</a:t>
            </a:r>
            <a:r>
              <a:rPr lang="en-US" b="1" baseline="-25000" dirty="0">
                <a:latin typeface="Myriad Pro" panose="020B0503030403020204" charset="0"/>
              </a:rPr>
              <a:t>2</a:t>
            </a:r>
            <a:r>
              <a:rPr lang="en-US" b="1" dirty="0">
                <a:latin typeface="Myriad Pro" panose="020B0503030403020204" charset="0"/>
              </a:rPr>
              <a:t>OH</a:t>
            </a:r>
          </a:p>
        </p:txBody>
      </p:sp>
      <p:pic>
        <p:nvPicPr>
          <p:cNvPr id="11" name="Picture 2" descr="Bacterial outer membrane - Wikipedi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7374" y="3266459"/>
            <a:ext cx="6266919" cy="3138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2" name="Straight Arrow Connector 8"/>
          <p:cNvCxnSpPr/>
          <p:nvPr/>
        </p:nvCxnSpPr>
        <p:spPr>
          <a:xfrm flipH="1">
            <a:off x="7984822" y="3174476"/>
            <a:ext cx="462819" cy="112192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9"/>
          <p:cNvSpPr txBox="1"/>
          <p:nvPr/>
        </p:nvSpPr>
        <p:spPr>
          <a:xfrm>
            <a:off x="8332776" y="2862393"/>
            <a:ext cx="1556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Myriad Pro" panose="020B0503030403020204" charset="0"/>
              </a:rPr>
              <a:t>Phospholipid</a:t>
            </a:r>
          </a:p>
        </p:txBody>
      </p:sp>
      <p:cxnSp>
        <p:nvCxnSpPr>
          <p:cNvPr id="14" name="Straight Arrow Connector 11"/>
          <p:cNvCxnSpPr/>
          <p:nvPr/>
        </p:nvCxnSpPr>
        <p:spPr>
          <a:xfrm flipH="1">
            <a:off x="6306494" y="3069480"/>
            <a:ext cx="1030146" cy="983848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2"/>
          <p:cNvSpPr txBox="1"/>
          <p:nvPr/>
        </p:nvSpPr>
        <p:spPr>
          <a:xfrm>
            <a:off x="7290593" y="2747895"/>
            <a:ext cx="9394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Myriad Pro" panose="020B0503030403020204" charset="0"/>
              </a:rPr>
              <a:t>Protein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9651838" y="2189590"/>
            <a:ext cx="18542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Myriad Pro" panose="020B0503030403020204" charset="0"/>
              </a:rPr>
              <a:t>Ethanol, 98%</a:t>
            </a:r>
          </a:p>
        </p:txBody>
      </p:sp>
      <p:sp>
        <p:nvSpPr>
          <p:cNvPr id="17" name="Right Arrow 16"/>
          <p:cNvSpPr/>
          <p:nvPr/>
        </p:nvSpPr>
        <p:spPr>
          <a:xfrm rot="9780907">
            <a:off x="7504015" y="1403575"/>
            <a:ext cx="2332829" cy="68872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dirty="0">
              <a:latin typeface="Myriad Pro" panose="020B0503030403020204" charset="0"/>
            </a:endParaRPr>
          </a:p>
        </p:txBody>
      </p:sp>
      <p:sp>
        <p:nvSpPr>
          <p:cNvPr id="18" name="TextBox 2"/>
          <p:cNvSpPr txBox="1"/>
          <p:nvPr/>
        </p:nvSpPr>
        <p:spPr>
          <a:xfrm>
            <a:off x="5176155" y="6289156"/>
            <a:ext cx="26478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Image: </a:t>
            </a:r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  <a:hlinkClick r:id="rId5"/>
              </a:rPr>
              <a:t>Image</a:t>
            </a:r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 / Jeff Dahl / </a:t>
            </a:r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  <a:hlinkClick r:id="rId6"/>
              </a:rPr>
              <a:t>CC </a:t>
            </a:r>
            <a:r>
              <a:rPr lang="en-US" altLang="zh-TW" sz="1200" dirty="0">
                <a:latin typeface="Calibri" panose="020F0502020204030204" pitchFamily="34" charset="0"/>
                <a:cs typeface="Calibri" panose="020F0502020204030204" pitchFamily="34" charset="0"/>
                <a:hlinkClick r:id="rId6"/>
              </a:rPr>
              <a:t>BY-SA 4.0</a:t>
            </a:r>
            <a:endParaRPr lang="en-US"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TextBox 16"/>
          <p:cNvSpPr txBox="1"/>
          <p:nvPr/>
        </p:nvSpPr>
        <p:spPr>
          <a:xfrm>
            <a:off x="9940835" y="2507592"/>
            <a:ext cx="8162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/>
              <a:t>(</a:t>
            </a:r>
            <a:r>
              <a:rPr lang="zh-TW" altLang="en-US" b="1" dirty="0"/>
              <a:t>乙醇</a:t>
            </a:r>
            <a:r>
              <a:rPr lang="en-US" altLang="zh-TW" b="1" dirty="0"/>
              <a:t>)</a:t>
            </a:r>
            <a:endParaRPr lang="en-HK" b="1" dirty="0"/>
          </a:p>
        </p:txBody>
      </p:sp>
    </p:spTree>
    <p:extLst>
      <p:ext uri="{BB962C8B-B14F-4D97-AF65-F5344CB8AC3E}">
        <p14:creationId xmlns:p14="http://schemas.microsoft.com/office/powerpoint/2010/main" val="2530023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5" grpId="0"/>
      <p:bldP spid="1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dirty="0"/>
              <a:t>Hand Gel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21</a:t>
            </a:fld>
            <a:endParaRPr lang="zh-HK" altLang="en-US" dirty="0"/>
          </a:p>
        </p:txBody>
      </p:sp>
      <p:sp>
        <p:nvSpPr>
          <p:cNvPr id="4" name="TextBox 10"/>
          <p:cNvSpPr txBox="1"/>
          <p:nvPr/>
        </p:nvSpPr>
        <p:spPr>
          <a:xfrm>
            <a:off x="372557" y="1240446"/>
            <a:ext cx="26196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800" b="1" dirty="0">
                <a:solidFill>
                  <a:srgbClr val="7030A0"/>
                </a:solidFill>
              </a:rPr>
              <a:t>The fightback:</a:t>
            </a:r>
            <a:endParaRPr lang="en-US" sz="2800" b="1" dirty="0">
              <a:solidFill>
                <a:srgbClr val="7030A0"/>
              </a:solidFill>
            </a:endParaRPr>
          </a:p>
        </p:txBody>
      </p:sp>
      <p:pic>
        <p:nvPicPr>
          <p:cNvPr id="9" name="Picture 2" descr="Bacterial outer membrane - Wikipedi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6129" y="1510557"/>
            <a:ext cx="4520119" cy="2263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A7F5BFEC-E996-4B06-AFB8-46C228FF8208}"/>
              </a:ext>
            </a:extLst>
          </p:cNvPr>
          <p:cNvSpPr txBox="1">
            <a:spLocks/>
          </p:cNvSpPr>
          <p:nvPr/>
        </p:nvSpPr>
        <p:spPr>
          <a:xfrm>
            <a:off x="5386110" y="3978701"/>
            <a:ext cx="709890" cy="33977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rmAutofit fontScale="85000" lnSpcReduction="20000"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3"/>
              </a:buBlip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4"/>
              </a:buBlip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5"/>
              </a:buBlip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6"/>
              </a:buBlip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7"/>
              </a:buBlip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dirty="0"/>
              <a:t>lysis:</a:t>
            </a:r>
          </a:p>
          <a:p>
            <a:endParaRPr lang="en-US" altLang="zh-TW" dirty="0"/>
          </a:p>
          <a:p>
            <a:pPr lvl="1"/>
            <a:endParaRPr lang="en-HK" sz="2400" dirty="0"/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A7F5BFEC-E996-4B06-AFB8-46C228FF8208}"/>
              </a:ext>
            </a:extLst>
          </p:cNvPr>
          <p:cNvSpPr txBox="1">
            <a:spLocks/>
          </p:cNvSpPr>
          <p:nvPr/>
        </p:nvSpPr>
        <p:spPr>
          <a:xfrm>
            <a:off x="585405" y="3978701"/>
            <a:ext cx="1230494" cy="42013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3"/>
              </a:buBlip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4"/>
              </a:buBlip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5"/>
              </a:buBlip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6"/>
              </a:buBlip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7"/>
              </a:buBlip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dirty="0"/>
              <a:t>budding:</a:t>
            </a:r>
          </a:p>
          <a:p>
            <a:endParaRPr lang="en-US" altLang="zh-TW" dirty="0"/>
          </a:p>
          <a:p>
            <a:pPr lvl="1"/>
            <a:endParaRPr lang="en-HK" sz="2400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A7F5BFEC-E996-4B06-AFB8-46C228FF8208}"/>
              </a:ext>
            </a:extLst>
          </p:cNvPr>
          <p:cNvSpPr txBox="1">
            <a:spLocks/>
          </p:cNvSpPr>
          <p:nvPr/>
        </p:nvSpPr>
        <p:spPr>
          <a:xfrm>
            <a:off x="585405" y="1847151"/>
            <a:ext cx="2616979" cy="450678"/>
          </a:xfrm>
          <a:prstGeom prst="rect">
            <a:avLst/>
          </a:prstGeom>
          <a:solidFill>
            <a:srgbClr val="66FFFF"/>
          </a:soli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3"/>
              </a:buBlip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4"/>
              </a:buBlip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5"/>
              </a:buBlip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6"/>
              </a:buBlip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7"/>
              </a:buBlip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2000" dirty="0"/>
              <a:t>Protein denaturation:</a:t>
            </a:r>
          </a:p>
          <a:p>
            <a:endParaRPr lang="en-US" altLang="zh-TW" sz="2000" dirty="0"/>
          </a:p>
          <a:p>
            <a:pPr lvl="1"/>
            <a:endParaRPr lang="en-HK" dirty="0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A7F5BFEC-E996-4B06-AFB8-46C228FF8208}"/>
              </a:ext>
            </a:extLst>
          </p:cNvPr>
          <p:cNvSpPr txBox="1">
            <a:spLocks/>
          </p:cNvSpPr>
          <p:nvPr/>
        </p:nvSpPr>
        <p:spPr>
          <a:xfrm>
            <a:off x="5218727" y="944668"/>
            <a:ext cx="2616979" cy="450678"/>
          </a:xfrm>
          <a:prstGeom prst="rect">
            <a:avLst/>
          </a:prstGeom>
          <a:solidFill>
            <a:srgbClr val="66FFFF"/>
          </a:soli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3"/>
              </a:buBlip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4"/>
              </a:buBlip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5"/>
              </a:buBlip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6"/>
              </a:buBlip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7"/>
              </a:buBlip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2000" dirty="0"/>
              <a:t>Membrane disruption:</a:t>
            </a:r>
          </a:p>
          <a:p>
            <a:endParaRPr lang="en-US" altLang="zh-TW" sz="2000" dirty="0"/>
          </a:p>
          <a:p>
            <a:pPr lvl="1"/>
            <a:endParaRPr lang="en-HK" dirty="0"/>
          </a:p>
        </p:txBody>
      </p:sp>
      <p:cxnSp>
        <p:nvCxnSpPr>
          <p:cNvPr id="22" name="Straight Connector 11"/>
          <p:cNvCxnSpPr/>
          <p:nvPr/>
        </p:nvCxnSpPr>
        <p:spPr>
          <a:xfrm>
            <a:off x="0" y="3842798"/>
            <a:ext cx="12192000" cy="6198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圖片 2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70211" y="2364718"/>
            <a:ext cx="3329577" cy="1385742"/>
          </a:xfrm>
          <a:prstGeom prst="rect">
            <a:avLst/>
          </a:prstGeom>
        </p:spPr>
      </p:pic>
      <p:pic>
        <p:nvPicPr>
          <p:cNvPr id="24" name="圖片 2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70211" y="4528541"/>
            <a:ext cx="3628672" cy="1067505"/>
          </a:xfrm>
          <a:prstGeom prst="rect">
            <a:avLst/>
          </a:prstGeom>
        </p:spPr>
      </p:pic>
      <p:pic>
        <p:nvPicPr>
          <p:cNvPr id="26" name="Picture 2" descr="File:Figure 21 02 03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1670" y="4003868"/>
            <a:ext cx="3685063" cy="2597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文字方塊 26"/>
          <p:cNvSpPr txBox="1"/>
          <p:nvPr/>
        </p:nvSpPr>
        <p:spPr>
          <a:xfrm>
            <a:off x="237037" y="5787365"/>
            <a:ext cx="54473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/>
              <a:t>Image credits: </a:t>
            </a:r>
            <a:br>
              <a:rPr lang="en-US" altLang="zh-TW" sz="1200" dirty="0"/>
            </a:br>
            <a:r>
              <a:rPr lang="en-US" altLang="zh-TW" sz="1200" dirty="0">
                <a:hlinkClick r:id="rId11"/>
              </a:rPr>
              <a:t>lysis</a:t>
            </a:r>
            <a:r>
              <a:rPr lang="en-US" altLang="zh-TW" sz="1200" dirty="0"/>
              <a:t> / </a:t>
            </a:r>
            <a:r>
              <a:rPr lang="en-US" altLang="zh-TW" sz="1200" dirty="0" err="1"/>
              <a:t>CNX</a:t>
            </a:r>
            <a:r>
              <a:rPr lang="en-US" altLang="zh-TW" sz="1200" dirty="0"/>
              <a:t> </a:t>
            </a:r>
            <a:r>
              <a:rPr lang="en-US" altLang="zh-TW" sz="1200" dirty="0" err="1"/>
              <a:t>OpenStax</a:t>
            </a:r>
            <a:r>
              <a:rPr lang="en-US" altLang="zh-TW" sz="1200" dirty="0"/>
              <a:t> / </a:t>
            </a:r>
            <a:r>
              <a:rPr lang="en-US" altLang="zh-TW" sz="1200" dirty="0">
                <a:hlinkClick r:id="rId12"/>
              </a:rPr>
              <a:t>CC BY 4.0</a:t>
            </a:r>
            <a:r>
              <a:rPr lang="en-US" altLang="zh-TW" sz="1200" dirty="0"/>
              <a:t>            </a:t>
            </a:r>
            <a:r>
              <a:rPr lang="en-US" altLang="zh-TW" sz="1200" dirty="0">
                <a:latin typeface="Calibri" panose="020F0502020204030204" pitchFamily="34" charset="0"/>
                <a:cs typeface="Calibri" panose="020F0502020204030204" pitchFamily="34" charset="0"/>
              </a:rPr>
              <a:t>Budding : </a:t>
            </a:r>
            <a:r>
              <a:rPr lang="en-US" altLang="zh-TW" sz="1200" dirty="0">
                <a:latin typeface="Calibri" panose="020F0502020204030204" pitchFamily="34" charset="0"/>
                <a:cs typeface="Calibri" panose="020F0502020204030204" pitchFamily="34" charset="0"/>
                <a:hlinkClick r:id="rId13"/>
              </a:rPr>
              <a:t>Figure 2</a:t>
            </a:r>
            <a:r>
              <a:rPr lang="en-US" altLang="zh-TW" sz="1200" dirty="0">
                <a:latin typeface="Calibri" panose="020F0502020204030204" pitchFamily="34" charset="0"/>
                <a:cs typeface="Calibri" panose="020F0502020204030204" pitchFamily="34" charset="0"/>
              </a:rPr>
              <a:t> / </a:t>
            </a:r>
            <a:r>
              <a:rPr lang="en-US" altLang="zh-TW" sz="1200" dirty="0" err="1">
                <a:latin typeface="Calibri" panose="020F0502020204030204" pitchFamily="34" charset="0"/>
                <a:cs typeface="Calibri" panose="020F0502020204030204" pitchFamily="34" charset="0"/>
              </a:rPr>
              <a:t>Meng</a:t>
            </a:r>
            <a:r>
              <a:rPr lang="en-US" altLang="zh-TW" sz="1200" dirty="0">
                <a:latin typeface="Calibri" panose="020F0502020204030204" pitchFamily="34" charset="0"/>
                <a:cs typeface="Calibri" panose="020F0502020204030204" pitchFamily="34" charset="0"/>
              </a:rPr>
              <a:t> &amp; Lever / </a:t>
            </a:r>
            <a:r>
              <a:rPr lang="en-US" altLang="zh-TW" sz="1200" dirty="0">
                <a:latin typeface="Calibri" panose="020F0502020204030204" pitchFamily="34" charset="0"/>
                <a:cs typeface="Calibri" panose="020F0502020204030204" pitchFamily="34" charset="0"/>
                <a:hlinkClick r:id="rId14"/>
              </a:rPr>
              <a:t>CC BY 4.0</a:t>
            </a:r>
            <a:endParaRPr lang="en-US" altLang="zh-TW"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altLang="zh-TW" sz="1200" dirty="0">
                <a:latin typeface="Calibri" panose="020F0502020204030204" pitchFamily="34" charset="0"/>
                <a:cs typeface="Calibri" panose="020F0502020204030204" pitchFamily="34" charset="0"/>
              </a:rPr>
              <a:t>Protein denaturation: </a:t>
            </a:r>
            <a:r>
              <a:rPr lang="en-US" altLang="zh-TW" sz="1200" dirty="0">
                <a:latin typeface="Calibri" panose="020F0502020204030204" pitchFamily="34" charset="0"/>
                <a:cs typeface="Calibri" panose="020F0502020204030204" pitchFamily="34" charset="0"/>
                <a:hlinkClick r:id="rId15"/>
              </a:rPr>
              <a:t>Protein denaturation</a:t>
            </a:r>
            <a:r>
              <a:rPr lang="en-US" altLang="zh-TW" sz="1200" dirty="0">
                <a:latin typeface="Calibri" panose="020F0502020204030204" pitchFamily="34" charset="0"/>
                <a:cs typeface="Calibri" panose="020F0502020204030204" pitchFamily="34" charset="0"/>
              </a:rPr>
              <a:t> / </a:t>
            </a:r>
            <a:r>
              <a:rPr lang="en-US" altLang="zh-TW" sz="1200" dirty="0" err="1">
                <a:latin typeface="Calibri" panose="020F0502020204030204" pitchFamily="34" charset="0"/>
                <a:cs typeface="Calibri" panose="020F0502020204030204" pitchFamily="34" charset="0"/>
              </a:rPr>
              <a:t>Langara</a:t>
            </a:r>
            <a:r>
              <a:rPr lang="en-US" altLang="zh-TW" sz="1200" dirty="0">
                <a:latin typeface="Calibri" panose="020F0502020204030204" pitchFamily="34" charset="0"/>
                <a:cs typeface="Calibri" panose="020F0502020204030204" pitchFamily="34" charset="0"/>
              </a:rPr>
              <a:t> College / </a:t>
            </a:r>
            <a:r>
              <a:rPr lang="en-US" altLang="zh-TW" sz="1200" dirty="0">
                <a:latin typeface="Calibri" panose="020F0502020204030204" pitchFamily="34" charset="0"/>
                <a:cs typeface="Calibri" panose="020F0502020204030204" pitchFamily="34" charset="0"/>
                <a:hlinkClick r:id="rId16"/>
              </a:rPr>
              <a:t>CC BY-NC-SA 4.0</a:t>
            </a:r>
            <a:endParaRPr lang="en-US" altLang="zh-TW"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070488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22</a:t>
            </a:fld>
            <a:endParaRPr lang="zh-HK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77334" y="1024920"/>
            <a:ext cx="45223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7030A0"/>
                </a:solidFill>
                <a:latin typeface="Myriad Pro" panose="020B0503030403020204" charset="0"/>
              </a:rPr>
              <a:t>Killing/destroying mechanism: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65397" y="1601083"/>
            <a:ext cx="2391360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latin typeface="Myriad Pro" panose="020B0503030403020204" charset="0"/>
              </a:rPr>
              <a:t>3) Oxidative attack:</a:t>
            </a:r>
          </a:p>
          <a:p>
            <a:endParaRPr lang="en-US" dirty="0">
              <a:solidFill>
                <a:srgbClr val="C00000"/>
              </a:solidFill>
              <a:latin typeface="Myriad Pro" panose="020B0503030403020204" charset="0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3539118" y="2657209"/>
            <a:ext cx="13468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u="sng" dirty="0">
                <a:latin typeface="Myriad Pro" panose="020B0503030403020204" charset="0"/>
              </a:rPr>
              <a:t>Examples:</a:t>
            </a:r>
          </a:p>
        </p:txBody>
      </p:sp>
      <p:sp>
        <p:nvSpPr>
          <p:cNvPr id="8" name="TextBox 2"/>
          <p:cNvSpPr txBox="1"/>
          <p:nvPr/>
        </p:nvSpPr>
        <p:spPr>
          <a:xfrm>
            <a:off x="3074161" y="1601083"/>
            <a:ext cx="72081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 dirty="0">
                <a:latin typeface="Myriad Pro" panose="020B0503030403020204" charset="0"/>
              </a:rPr>
              <a:t>Hydrogen peroxide (H</a:t>
            </a:r>
            <a:r>
              <a:rPr lang="en-US" sz="2000" baseline="-25000" dirty="0">
                <a:latin typeface="Myriad Pro" panose="020B0503030403020204" charset="0"/>
              </a:rPr>
              <a:t>2</a:t>
            </a:r>
            <a:r>
              <a:rPr lang="en-US" sz="2000" dirty="0">
                <a:latin typeface="Myriad Pro" panose="020B0503030403020204" charset="0"/>
              </a:rPr>
              <a:t>O</a:t>
            </a:r>
            <a:r>
              <a:rPr lang="en-US" sz="2000" baseline="-25000" dirty="0">
                <a:latin typeface="Myriad Pro" panose="020B0503030403020204" charset="0"/>
              </a:rPr>
              <a:t>2</a:t>
            </a:r>
            <a:r>
              <a:rPr lang="en-US" sz="2000" dirty="0">
                <a:latin typeface="Myriad Pro" panose="020B0503030403020204" charset="0"/>
              </a:rPr>
              <a:t>) is a </a:t>
            </a:r>
            <a:r>
              <a:rPr lang="en-US" sz="2000" b="1" dirty="0">
                <a:solidFill>
                  <a:srgbClr val="7030A0"/>
                </a:solidFill>
                <a:latin typeface="Myriad Pro" panose="020B0503030403020204" charset="0"/>
              </a:rPr>
              <a:t>strong oxidizing agent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 dirty="0">
                <a:latin typeface="Myriad Pro" panose="020B0503030403020204" charset="0"/>
              </a:rPr>
              <a:t>Oxidizes bacteria’s membrane, viruses’ </a:t>
            </a:r>
            <a:r>
              <a:rPr lang="en-US" sz="2000" b="1" dirty="0">
                <a:latin typeface="Myriad Pro" panose="020B0503030403020204" charset="0"/>
              </a:rPr>
              <a:t>protein coat, DNA, RNA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 dirty="0">
                <a:latin typeface="Myriad Pro" panose="020B0503030403020204" charset="0"/>
              </a:rPr>
              <a:t>To </a:t>
            </a:r>
            <a:r>
              <a:rPr lang="en-US" sz="2000" dirty="0">
                <a:solidFill>
                  <a:srgbClr val="FF0000"/>
                </a:solidFill>
                <a:latin typeface="Myriad Pro" panose="020B0503030403020204" charset="0"/>
              </a:rPr>
              <a:t>kill</a:t>
            </a:r>
            <a:r>
              <a:rPr lang="en-US" sz="2000" dirty="0">
                <a:latin typeface="Myriad Pro" panose="020B0503030403020204" charset="0"/>
              </a:rPr>
              <a:t> </a:t>
            </a:r>
            <a:r>
              <a:rPr lang="en-US" sz="2000" dirty="0">
                <a:solidFill>
                  <a:srgbClr val="FF0000"/>
                </a:solidFill>
                <a:latin typeface="Myriad Pro" panose="020B0503030403020204" charset="0"/>
              </a:rPr>
              <a:t>or destroy </a:t>
            </a:r>
            <a:r>
              <a:rPr lang="en-US" sz="2000" dirty="0">
                <a:latin typeface="Myriad Pro" panose="020B0503030403020204" charset="0"/>
              </a:rPr>
              <a:t>bacterial spores </a:t>
            </a:r>
            <a:r>
              <a:rPr lang="en-US" sz="2000" b="1" dirty="0">
                <a:solidFill>
                  <a:srgbClr val="FF0000"/>
                </a:solidFill>
                <a:latin typeface="Myriad Pro" panose="020B0503030403020204" charset="0"/>
              </a:rPr>
              <a:t>attached on the bottle</a:t>
            </a:r>
          </a:p>
        </p:txBody>
      </p:sp>
      <p:pic>
        <p:nvPicPr>
          <p:cNvPr id="9" name="Picture 2" descr="Hydrogen Peroxide Health &amp; Safety Tips | MSDSonlin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107" y="4227944"/>
            <a:ext cx="2811981" cy="1581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8"/>
          <p:cNvSpPr txBox="1"/>
          <p:nvPr/>
        </p:nvSpPr>
        <p:spPr>
          <a:xfrm>
            <a:off x="531958" y="5775433"/>
            <a:ext cx="26933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Myriad Pro" panose="020B0503030403020204" charset="0"/>
              </a:rPr>
              <a:t>Hydrogen peroxide (H</a:t>
            </a:r>
            <a:r>
              <a:rPr lang="en-US" baseline="-25000" dirty="0">
                <a:latin typeface="Myriad Pro" panose="020B0503030403020204" charset="0"/>
              </a:rPr>
              <a:t>2</a:t>
            </a:r>
            <a:r>
              <a:rPr lang="en-US" dirty="0">
                <a:latin typeface="Myriad Pro" panose="020B0503030403020204" charset="0"/>
              </a:rPr>
              <a:t>O</a:t>
            </a:r>
            <a:r>
              <a:rPr lang="en-US" baseline="-25000" dirty="0">
                <a:latin typeface="Myriad Pro" panose="020B0503030403020204" charset="0"/>
              </a:rPr>
              <a:t>2</a:t>
            </a:r>
            <a:r>
              <a:rPr lang="en-US" dirty="0">
                <a:latin typeface="Myriad Pro" panose="020B0503030403020204" charset="0"/>
              </a:rPr>
              <a:t>)</a:t>
            </a:r>
          </a:p>
        </p:txBody>
      </p:sp>
      <p:sp>
        <p:nvSpPr>
          <p:cNvPr id="12" name="TextBox 18"/>
          <p:cNvSpPr txBox="1"/>
          <p:nvPr/>
        </p:nvSpPr>
        <p:spPr>
          <a:xfrm>
            <a:off x="1280854" y="3721065"/>
            <a:ext cx="13612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Myriad Pro" panose="020B0503030403020204" charset="0"/>
              </a:rPr>
              <a:t>H</a:t>
            </a:r>
            <a:r>
              <a:rPr lang="en-US" sz="2400" baseline="-25000" dirty="0">
                <a:latin typeface="Myriad Pro" panose="020B0503030403020204" charset="0"/>
              </a:rPr>
              <a:t>2</a:t>
            </a:r>
            <a:r>
              <a:rPr lang="en-US" sz="2400" dirty="0">
                <a:latin typeface="Myriad Pro" panose="020B0503030403020204" charset="0"/>
              </a:rPr>
              <a:t>O</a:t>
            </a:r>
            <a:r>
              <a:rPr lang="en-US" sz="2400" baseline="-25000" dirty="0">
                <a:latin typeface="Myriad Pro" panose="020B0503030403020204" charset="0"/>
              </a:rPr>
              <a:t>2</a:t>
            </a:r>
            <a:r>
              <a:rPr lang="en-US" sz="2400" dirty="0">
                <a:latin typeface="Myriad Pro" panose="020B0503030403020204" charset="0"/>
              </a:rPr>
              <a:t>, 3%</a:t>
            </a:r>
          </a:p>
        </p:txBody>
      </p:sp>
      <p:pic>
        <p:nvPicPr>
          <p:cNvPr id="13" name="圖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1046" y="1934350"/>
            <a:ext cx="560887" cy="1845829"/>
          </a:xfrm>
          <a:prstGeom prst="rect">
            <a:avLst/>
          </a:prstGeom>
        </p:spPr>
      </p:pic>
      <p:sp>
        <p:nvSpPr>
          <p:cNvPr id="15" name="Title 1"/>
          <p:cNvSpPr txBox="1">
            <a:spLocks/>
          </p:cNvSpPr>
          <p:nvPr/>
        </p:nvSpPr>
        <p:spPr>
          <a:xfrm>
            <a:off x="613056" y="85474"/>
            <a:ext cx="8596668" cy="1320800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>
            <a:lvl1pPr algn="l" defTabSz="121917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bg1">
                    <a:lumMod val="75000"/>
                  </a:schemeClr>
                </a:solidFill>
                <a:latin typeface="Myriad Pro" panose="020B0503030403020204" pitchFamily="34" charset="0"/>
                <a:ea typeface="Adobe 黑体 Std R" pitchFamily="34" charset="-128"/>
                <a:cs typeface="+mj-cs"/>
              </a:defRPr>
            </a:lvl1pPr>
          </a:lstStyle>
          <a:p>
            <a:r>
              <a:rPr lang="en-US" dirty="0">
                <a:latin typeface="Myriad Pro" panose="020B0503030403020204" charset="0"/>
              </a:rPr>
              <a:t>Disinfectant Hand Gel</a:t>
            </a:r>
          </a:p>
        </p:txBody>
      </p:sp>
      <p:pic>
        <p:nvPicPr>
          <p:cNvPr id="16" name="Picture 22" descr="人工智能科技框PNG素材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rgbClr val="C00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8862" y="3554345"/>
            <a:ext cx="3612555" cy="3078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4" descr="人工智能科技框PNG素材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rgbClr val="C00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980" y="3703899"/>
            <a:ext cx="2569540" cy="2928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9"/>
          <p:cNvSpPr txBox="1"/>
          <p:nvPr/>
        </p:nvSpPr>
        <p:spPr>
          <a:xfrm>
            <a:off x="5264409" y="3274245"/>
            <a:ext cx="11753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u="sng" dirty="0"/>
              <a:t>Bacteria</a:t>
            </a:r>
          </a:p>
        </p:txBody>
      </p:sp>
      <p:sp>
        <p:nvSpPr>
          <p:cNvPr id="19" name="TextBox 23"/>
          <p:cNvSpPr txBox="1"/>
          <p:nvPr/>
        </p:nvSpPr>
        <p:spPr>
          <a:xfrm>
            <a:off x="8841089" y="3277834"/>
            <a:ext cx="10456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u="sng" dirty="0"/>
              <a:t>Viruses</a:t>
            </a:r>
          </a:p>
        </p:txBody>
      </p:sp>
      <p:pic>
        <p:nvPicPr>
          <p:cNvPr id="20" name="Picture 2" descr="Free covid-19 virus coronavirus illustration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30" t="17609" r="26676" b="18809"/>
          <a:stretch/>
        </p:blipFill>
        <p:spPr bwMode="auto">
          <a:xfrm>
            <a:off x="8459498" y="4127721"/>
            <a:ext cx="2038547" cy="2017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Free school education science vector"/>
          <p:cNvPicPr>
            <a:picLocks noChangeAspect="1" noChangeArrowheads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6424" y="3978881"/>
            <a:ext cx="2877429" cy="2340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3092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8" grpId="0"/>
      <p:bldP spid="1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23</a:t>
            </a:fld>
            <a:endParaRPr lang="zh-HK" altLang="en-US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77334" y="180687"/>
            <a:ext cx="8596668" cy="1320800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>
            <a:lvl1pPr algn="l" defTabSz="121917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bg1">
                    <a:lumMod val="75000"/>
                  </a:schemeClr>
                </a:solidFill>
                <a:latin typeface="Myriad Pro" panose="020B0503030403020204" pitchFamily="34" charset="0"/>
                <a:ea typeface="Adobe 黑体 Std R" pitchFamily="34" charset="-128"/>
                <a:cs typeface="+mj-cs"/>
              </a:defRPr>
            </a:lvl1pPr>
          </a:lstStyle>
          <a:p>
            <a:r>
              <a:rPr lang="en-US" dirty="0">
                <a:latin typeface="Myriad Pro" panose="020B0503030403020204" charset="0"/>
              </a:rPr>
              <a:t>Disinfectant Hand Gel</a:t>
            </a:r>
          </a:p>
        </p:txBody>
      </p:sp>
      <p:sp>
        <p:nvSpPr>
          <p:cNvPr id="6" name="TextBox 4"/>
          <p:cNvSpPr txBox="1"/>
          <p:nvPr/>
        </p:nvSpPr>
        <p:spPr>
          <a:xfrm>
            <a:off x="677334" y="1354238"/>
            <a:ext cx="16855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Myriad Pro" panose="020B0503030403020204" charset="0"/>
              </a:rPr>
              <a:t>However…</a:t>
            </a:r>
          </a:p>
        </p:txBody>
      </p:sp>
      <p:sp>
        <p:nvSpPr>
          <p:cNvPr id="7" name="TextBox 5"/>
          <p:cNvSpPr txBox="1"/>
          <p:nvPr/>
        </p:nvSpPr>
        <p:spPr>
          <a:xfrm>
            <a:off x="677334" y="1815903"/>
            <a:ext cx="8177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 b="1" dirty="0">
                <a:latin typeface="Myriad Pro" panose="020B0503030403020204" charset="0"/>
              </a:rPr>
              <a:t>Hydrogen peroxide (H</a:t>
            </a:r>
            <a:r>
              <a:rPr lang="en-US" sz="2000" b="1" baseline="-25000" dirty="0">
                <a:latin typeface="Myriad Pro" panose="020B0503030403020204" charset="0"/>
              </a:rPr>
              <a:t>2</a:t>
            </a:r>
            <a:r>
              <a:rPr lang="en-US" sz="2000" b="1" dirty="0">
                <a:latin typeface="Myriad Pro" panose="020B0503030403020204" charset="0"/>
              </a:rPr>
              <a:t>O</a:t>
            </a:r>
            <a:r>
              <a:rPr lang="en-US" sz="2000" b="1" baseline="-25000" dirty="0">
                <a:latin typeface="Myriad Pro" panose="020B0503030403020204" charset="0"/>
              </a:rPr>
              <a:t>2</a:t>
            </a:r>
            <a:r>
              <a:rPr lang="en-US" sz="2000" b="1" dirty="0">
                <a:latin typeface="Myriad Pro" panose="020B0503030403020204" charset="0"/>
              </a:rPr>
              <a:t>) also oxides and destroys our healthy cells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 b="1" dirty="0">
                <a:solidFill>
                  <a:srgbClr val="0070C0"/>
                </a:solidFill>
                <a:latin typeface="Myriad Pro" panose="020B0503030403020204" charset="0"/>
              </a:rPr>
              <a:t>The concentration is very important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 b="1" dirty="0">
                <a:solidFill>
                  <a:srgbClr val="0070C0"/>
                </a:solidFill>
                <a:latin typeface="Myriad Pro" panose="020B0503030403020204" charset="0"/>
              </a:rPr>
              <a:t>&gt; 3% can be dangerous</a:t>
            </a:r>
          </a:p>
        </p:txBody>
      </p:sp>
      <p:sp>
        <p:nvSpPr>
          <p:cNvPr id="8" name="TextBox 6"/>
          <p:cNvSpPr txBox="1"/>
          <p:nvPr/>
        </p:nvSpPr>
        <p:spPr>
          <a:xfrm>
            <a:off x="677334" y="3051939"/>
            <a:ext cx="641156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>
                <a:latin typeface="Myriad Pro" panose="020B0503030403020204" charset="0"/>
              </a:rPr>
              <a:t>Hydrogen peroxide is </a:t>
            </a:r>
            <a:r>
              <a:rPr lang="en-US" sz="2400" b="1" u="sng" dirty="0">
                <a:solidFill>
                  <a:srgbClr val="7030A0"/>
                </a:solidFill>
                <a:latin typeface="Myriad Pro" panose="020B0503030403020204" charset="0"/>
              </a:rPr>
              <a:t>not stable</a:t>
            </a:r>
            <a:r>
              <a:rPr lang="en-US" sz="2400" b="1" u="sng" dirty="0">
                <a:latin typeface="Myriad Pro" panose="020B0503030403020204" charset="0"/>
              </a:rPr>
              <a:t> and </a:t>
            </a:r>
          </a:p>
          <a:p>
            <a:r>
              <a:rPr lang="en-US" sz="2400" b="1" u="sng" dirty="0">
                <a:solidFill>
                  <a:srgbClr val="C00000"/>
                </a:solidFill>
                <a:latin typeface="Myriad Pro" panose="020B0503030403020204" charset="0"/>
              </a:rPr>
              <a:t>decomposes</a:t>
            </a:r>
            <a:r>
              <a:rPr lang="en-US" sz="2400" b="1" u="sng" dirty="0">
                <a:latin typeface="Myriad Pro" panose="020B0503030403020204" charset="0"/>
              </a:rPr>
              <a:t> easily to form water and oxygen.</a:t>
            </a:r>
          </a:p>
          <a:p>
            <a:endParaRPr lang="en-US" sz="2400" b="1" u="sng" dirty="0">
              <a:latin typeface="Myriad Pro" panose="020B0503030403020204" charset="0"/>
            </a:endParaRPr>
          </a:p>
        </p:txBody>
      </p:sp>
      <p:pic>
        <p:nvPicPr>
          <p:cNvPr id="9" name="Picture 2" descr="How does a catalyst make Hydrogen Peroxide's decomposition quicker? What is  actually happening? | Socrati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758" y="3875824"/>
            <a:ext cx="8048555" cy="2160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7"/>
          <p:cNvSpPr txBox="1"/>
          <p:nvPr/>
        </p:nvSpPr>
        <p:spPr>
          <a:xfrm>
            <a:off x="3621409" y="6026441"/>
            <a:ext cx="30149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Myriad Pro" panose="020B0503030403020204" charset="0"/>
              </a:rPr>
              <a:t>Very short shelf life</a:t>
            </a:r>
          </a:p>
        </p:txBody>
      </p:sp>
      <p:sp>
        <p:nvSpPr>
          <p:cNvPr id="11" name="TextBox 8"/>
          <p:cNvSpPr txBox="1"/>
          <p:nvPr/>
        </p:nvSpPr>
        <p:spPr>
          <a:xfrm>
            <a:off x="6943604" y="6108419"/>
            <a:ext cx="26470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Myriad Pro" panose="020B0503030403020204" charset="0"/>
              </a:rPr>
              <a:t>Half-lives: About 12 hours</a:t>
            </a:r>
          </a:p>
        </p:txBody>
      </p:sp>
    </p:spTree>
    <p:extLst>
      <p:ext uri="{BB962C8B-B14F-4D97-AF65-F5344CB8AC3E}">
        <p14:creationId xmlns:p14="http://schemas.microsoft.com/office/powerpoint/2010/main" val="143667686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4" descr="人工智能科技框PNG素材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9680" y="514315"/>
            <a:ext cx="2943375" cy="2706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677334" y="264028"/>
            <a:ext cx="8596668" cy="1320800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>
            <a:lvl1pPr algn="l" defTabSz="121917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bg1">
                    <a:lumMod val="75000"/>
                  </a:schemeClr>
                </a:solidFill>
                <a:latin typeface="Myriad Pro" panose="020B0503030403020204" pitchFamily="34" charset="0"/>
                <a:ea typeface="Adobe 黑体 Std R" pitchFamily="34" charset="-128"/>
                <a:cs typeface="+mj-cs"/>
              </a:defRPr>
            </a:lvl1pPr>
          </a:lstStyle>
          <a:p>
            <a:r>
              <a:rPr lang="en-US" dirty="0">
                <a:latin typeface="Myriad Pro" panose="020B0503030403020204" charset="0"/>
              </a:rPr>
              <a:t>Disinfectant Hand Gel</a:t>
            </a:r>
          </a:p>
        </p:txBody>
      </p:sp>
      <p:sp>
        <p:nvSpPr>
          <p:cNvPr id="7" name="TextBox 4"/>
          <p:cNvSpPr txBox="1"/>
          <p:nvPr/>
        </p:nvSpPr>
        <p:spPr>
          <a:xfrm>
            <a:off x="677334" y="1468735"/>
            <a:ext cx="13757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7030A0"/>
                </a:solidFill>
                <a:latin typeface="Myriad Pro" panose="020B0503030403020204" charset="0"/>
              </a:rPr>
              <a:t>Glycerol</a:t>
            </a:r>
            <a:r>
              <a:rPr lang="en-US" sz="2400" dirty="0">
                <a:solidFill>
                  <a:srgbClr val="7030A0"/>
                </a:solidFill>
                <a:latin typeface="Myriad Pro" panose="020B0503030403020204" charset="0"/>
              </a:rPr>
              <a:t>:</a:t>
            </a:r>
          </a:p>
        </p:txBody>
      </p:sp>
      <p:sp>
        <p:nvSpPr>
          <p:cNvPr id="8" name="TextBox 5"/>
          <p:cNvSpPr txBox="1"/>
          <p:nvPr/>
        </p:nvSpPr>
        <p:spPr>
          <a:xfrm>
            <a:off x="2014434" y="1506363"/>
            <a:ext cx="460350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 dirty="0">
                <a:latin typeface="Myriad Pro" panose="020B0503030403020204" charset="0"/>
              </a:rPr>
              <a:t>Glycerin (as a humectant)</a:t>
            </a:r>
            <a:endParaRPr lang="en-US" sz="2000" b="1" dirty="0">
              <a:latin typeface="Myriad Pro" panose="020B050303040302020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 dirty="0">
                <a:latin typeface="Myriad Pro" panose="020B0503030403020204" charset="0"/>
              </a:rPr>
              <a:t>Retains and preserves moisture (water)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sz="2000" dirty="0">
              <a:latin typeface="Myriad Pro" panose="020B0503030403020204" charset="0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677334" y="3220742"/>
            <a:ext cx="85740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>
                <a:solidFill>
                  <a:srgbClr val="7030A0"/>
                </a:solidFill>
                <a:latin typeface="Myriad Pro" panose="020B0503030403020204" charset="0"/>
              </a:rPr>
              <a:t>To protect the hand skin against dryness </a:t>
            </a:r>
            <a:r>
              <a:rPr lang="en-US" altLang="zh-TW" sz="2400" b="1" u="sng" dirty="0">
                <a:solidFill>
                  <a:srgbClr val="7030A0"/>
                </a:solidFill>
                <a:latin typeface="Myriad Pro" panose="020B0503030403020204" charset="0"/>
              </a:rPr>
              <a:t>(</a:t>
            </a:r>
            <a:r>
              <a:rPr lang="zh-TW" altLang="en-US" sz="2400" b="1" u="sng" dirty="0">
                <a:solidFill>
                  <a:srgbClr val="7030A0"/>
                </a:solidFill>
                <a:latin typeface="Myriad Pro" panose="020B0503030403020204" charset="0"/>
              </a:rPr>
              <a:t>乾燥</a:t>
            </a:r>
            <a:r>
              <a:rPr lang="en-US" altLang="zh-TW" sz="2400" b="1" u="sng" dirty="0">
                <a:solidFill>
                  <a:srgbClr val="7030A0"/>
                </a:solidFill>
                <a:latin typeface="Myriad Pro" panose="020B0503030403020204" charset="0"/>
              </a:rPr>
              <a:t>) </a:t>
            </a:r>
            <a:r>
              <a:rPr lang="en-US" sz="2400" b="1" u="sng" dirty="0">
                <a:solidFill>
                  <a:srgbClr val="7030A0"/>
                </a:solidFill>
                <a:latin typeface="Myriad Pro" panose="020B0503030403020204" charset="0"/>
              </a:rPr>
              <a:t>(IMPORTANT</a:t>
            </a:r>
            <a:r>
              <a:rPr lang="en-US" sz="2400" b="1" dirty="0">
                <a:solidFill>
                  <a:srgbClr val="7030A0"/>
                </a:solidFill>
                <a:latin typeface="Myriad Pro" panose="020B0503030403020204" charset="0"/>
              </a:rPr>
              <a:t>!)</a:t>
            </a:r>
          </a:p>
        </p:txBody>
      </p:sp>
      <p:sp>
        <p:nvSpPr>
          <p:cNvPr id="10" name="TextBox 12"/>
          <p:cNvSpPr txBox="1"/>
          <p:nvPr/>
        </p:nvSpPr>
        <p:spPr>
          <a:xfrm>
            <a:off x="677334" y="3682407"/>
            <a:ext cx="1117087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>
                <a:latin typeface="Myriad Pro" panose="020B0503030403020204" charset="0"/>
              </a:rPr>
              <a:t>There are </a:t>
            </a:r>
            <a:r>
              <a:rPr lang="en-US" b="1" dirty="0">
                <a:solidFill>
                  <a:srgbClr val="C00000"/>
                </a:solidFill>
                <a:latin typeface="Myriad Pro" panose="020B0503030403020204" charset="0"/>
              </a:rPr>
              <a:t>natural oils </a:t>
            </a:r>
            <a:r>
              <a:rPr lang="en-US" dirty="0">
                <a:latin typeface="Myriad Pro" panose="020B0503030403020204" charset="0"/>
              </a:rPr>
              <a:t>on our skin (e.g. hands)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>
                <a:latin typeface="Myriad Pro" panose="020B0503030403020204" charset="0"/>
              </a:rPr>
              <a:t>To </a:t>
            </a:r>
            <a:r>
              <a:rPr lang="en-US" b="1" dirty="0">
                <a:solidFill>
                  <a:srgbClr val="0070C0"/>
                </a:solidFill>
                <a:latin typeface="Myriad Pro" panose="020B0503030403020204" charset="0"/>
              </a:rPr>
              <a:t>retain moisture </a:t>
            </a:r>
            <a:r>
              <a:rPr lang="en-US" dirty="0">
                <a:latin typeface="Myriad Pro" panose="020B0503030403020204" charset="0"/>
              </a:rPr>
              <a:t>in the skin and prevent the skin from drying out</a:t>
            </a:r>
          </a:p>
          <a:p>
            <a:r>
              <a:rPr lang="en-US" dirty="0">
                <a:latin typeface="Myriad Pro" panose="020B0503030403020204" charset="0"/>
              </a:rPr>
              <a:t> 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>
                <a:latin typeface="Myriad Pro" panose="020B0503030403020204" charset="0"/>
              </a:rPr>
              <a:t>Since ethanol can </a:t>
            </a:r>
            <a:r>
              <a:rPr lang="en-US" b="1" dirty="0">
                <a:solidFill>
                  <a:srgbClr val="7030A0"/>
                </a:solidFill>
                <a:latin typeface="Myriad Pro" panose="020B0503030403020204" charset="0"/>
              </a:rPr>
              <a:t>dissolve the natural oil </a:t>
            </a:r>
            <a:r>
              <a:rPr lang="en-US" dirty="0">
                <a:latin typeface="Myriad Pro" panose="020B0503030403020204" charset="0"/>
              </a:rPr>
              <a:t>on our hands, the skin loses moisture which can lead to </a:t>
            </a:r>
            <a:r>
              <a:rPr lang="en-US" sz="2400" b="1" dirty="0">
                <a:solidFill>
                  <a:srgbClr val="FF0000"/>
                </a:solidFill>
                <a:latin typeface="Myriad Pro" panose="020B0503030403020204" charset="0"/>
              </a:rPr>
              <a:t>cracking</a:t>
            </a:r>
            <a:r>
              <a:rPr lang="en-US" dirty="0">
                <a:latin typeface="Myriad Pro" panose="020B0503030403020204" charset="0"/>
              </a:rPr>
              <a:t>.</a:t>
            </a:r>
            <a:r>
              <a:rPr lang="en-US" sz="2400" b="1" dirty="0">
                <a:solidFill>
                  <a:srgbClr val="FF0000"/>
                </a:solidFill>
                <a:latin typeface="Myriad Pro" panose="020B0503030403020204" charset="0"/>
              </a:rPr>
              <a:t> </a:t>
            </a:r>
          </a:p>
        </p:txBody>
      </p:sp>
      <p:pic>
        <p:nvPicPr>
          <p:cNvPr id="11" name="Picture 4" descr="Carpal Tunnel Treatment in Houston | Hand Surgery Specialists of Texa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103" y="5259074"/>
            <a:ext cx="2764684" cy="1313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How to Avoid and Treat Dry and Chapped Hands - First Aid for Life"/>
          <p:cNvPicPr>
            <a:picLocks noChangeAspect="1" noChangeArrowheads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1862" y="5206711"/>
            <a:ext cx="2743703" cy="1488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ight Arrow 15"/>
          <p:cNvSpPr/>
          <p:nvPr/>
        </p:nvSpPr>
        <p:spPr>
          <a:xfrm>
            <a:off x="3976617" y="5713732"/>
            <a:ext cx="2959713" cy="47405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yriad Pro" panose="020B0503030403020204" charset="0"/>
            </a:endParaRPr>
          </a:p>
        </p:txBody>
      </p:sp>
      <p:sp>
        <p:nvSpPr>
          <p:cNvPr id="14" name="TextBox 16"/>
          <p:cNvSpPr txBox="1"/>
          <p:nvPr/>
        </p:nvSpPr>
        <p:spPr>
          <a:xfrm>
            <a:off x="4632423" y="5418393"/>
            <a:ext cx="12073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  <a:latin typeface="Myriad Pro" panose="020B0503030403020204" charset="0"/>
              </a:rPr>
              <a:t>Cracking</a:t>
            </a:r>
          </a:p>
        </p:txBody>
      </p:sp>
      <p:sp>
        <p:nvSpPr>
          <p:cNvPr id="15" name="TextBox 17"/>
          <p:cNvSpPr txBox="1"/>
          <p:nvPr/>
        </p:nvSpPr>
        <p:spPr>
          <a:xfrm>
            <a:off x="4220397" y="6146445"/>
            <a:ext cx="19925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  <a:latin typeface="Myriad Pro" panose="020B0503030403020204" charset="0"/>
              </a:rPr>
              <a:t>Easy to be infected</a:t>
            </a:r>
          </a:p>
        </p:txBody>
      </p:sp>
      <p:sp>
        <p:nvSpPr>
          <p:cNvPr id="16" name="TextBox 20"/>
          <p:cNvSpPr txBox="1"/>
          <p:nvPr/>
        </p:nvSpPr>
        <p:spPr>
          <a:xfrm>
            <a:off x="10143041" y="1500831"/>
            <a:ext cx="19096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Myriad Pro" panose="020B0503030403020204" charset="0"/>
              </a:rPr>
              <a:t>Glycerol, 99%</a:t>
            </a:r>
          </a:p>
        </p:txBody>
      </p:sp>
      <p:grpSp>
        <p:nvGrpSpPr>
          <p:cNvPr id="17" name="Group 43"/>
          <p:cNvGrpSpPr/>
          <p:nvPr/>
        </p:nvGrpSpPr>
        <p:grpSpPr>
          <a:xfrm>
            <a:off x="7467177" y="953588"/>
            <a:ext cx="2414894" cy="1676544"/>
            <a:chOff x="7467177" y="953588"/>
            <a:chExt cx="2414894" cy="1676544"/>
          </a:xfrm>
        </p:grpSpPr>
        <p:grpSp>
          <p:nvGrpSpPr>
            <p:cNvPr id="18" name="Group 38"/>
            <p:cNvGrpSpPr/>
            <p:nvPr/>
          </p:nvGrpSpPr>
          <p:grpSpPr>
            <a:xfrm>
              <a:off x="8009824" y="1434988"/>
              <a:ext cx="1357106" cy="653553"/>
              <a:chOff x="8009824" y="1434988"/>
              <a:chExt cx="1357106" cy="653553"/>
            </a:xfrm>
          </p:grpSpPr>
          <p:sp>
            <p:nvSpPr>
              <p:cNvPr id="27" name="Oval 2"/>
              <p:cNvSpPr/>
              <p:nvPr/>
            </p:nvSpPr>
            <p:spPr>
              <a:xfrm>
                <a:off x="8240349" y="1855661"/>
                <a:ext cx="228600" cy="2286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Oval 24"/>
              <p:cNvSpPr/>
              <p:nvPr/>
            </p:nvSpPr>
            <p:spPr>
              <a:xfrm>
                <a:off x="8582697" y="1678081"/>
                <a:ext cx="228600" cy="2286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Oval 25"/>
              <p:cNvSpPr/>
              <p:nvPr/>
            </p:nvSpPr>
            <p:spPr>
              <a:xfrm>
                <a:off x="8906885" y="1859941"/>
                <a:ext cx="228600" cy="2286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30" name="Straight Connector 10"/>
              <p:cNvCxnSpPr/>
              <p:nvPr/>
            </p:nvCxnSpPr>
            <p:spPr>
              <a:xfrm flipV="1">
                <a:off x="8452101" y="1844482"/>
                <a:ext cx="135631" cy="80187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2"/>
              <p:cNvCxnSpPr/>
              <p:nvPr/>
            </p:nvCxnSpPr>
            <p:spPr>
              <a:xfrm flipV="1">
                <a:off x="9125637" y="1792381"/>
                <a:ext cx="241293" cy="144155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4"/>
              <p:cNvCxnSpPr/>
              <p:nvPr/>
            </p:nvCxnSpPr>
            <p:spPr>
              <a:xfrm flipH="1" flipV="1">
                <a:off x="8009824" y="1792381"/>
                <a:ext cx="241293" cy="144155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5"/>
              <p:cNvCxnSpPr/>
              <p:nvPr/>
            </p:nvCxnSpPr>
            <p:spPr>
              <a:xfrm flipH="1" flipV="1">
                <a:off x="8781946" y="1844482"/>
                <a:ext cx="130610" cy="80186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9"/>
              <p:cNvCxnSpPr/>
              <p:nvPr/>
            </p:nvCxnSpPr>
            <p:spPr>
              <a:xfrm flipV="1">
                <a:off x="8694360" y="1434988"/>
                <a:ext cx="2637" cy="237504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Group 42"/>
            <p:cNvGrpSpPr/>
            <p:nvPr/>
          </p:nvGrpSpPr>
          <p:grpSpPr>
            <a:xfrm>
              <a:off x="7467177" y="953588"/>
              <a:ext cx="2414894" cy="1676544"/>
              <a:chOff x="7467177" y="953588"/>
              <a:chExt cx="2414894" cy="1676544"/>
            </a:xfrm>
          </p:grpSpPr>
          <p:sp>
            <p:nvSpPr>
              <p:cNvPr id="20" name="Oval 6"/>
              <p:cNvSpPr/>
              <p:nvPr/>
            </p:nvSpPr>
            <p:spPr>
              <a:xfrm>
                <a:off x="7467177" y="1373451"/>
                <a:ext cx="717630" cy="666072"/>
              </a:xfrm>
              <a:prstGeom prst="ellipse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Myriad Pro" panose="020B0503030403020204" charset="0"/>
                </a:endParaRPr>
              </a:p>
            </p:txBody>
          </p:sp>
          <p:sp>
            <p:nvSpPr>
              <p:cNvPr id="21" name="Oval 8"/>
              <p:cNvSpPr/>
              <p:nvPr/>
            </p:nvSpPr>
            <p:spPr>
              <a:xfrm>
                <a:off x="8458152" y="953588"/>
                <a:ext cx="717630" cy="666072"/>
              </a:xfrm>
              <a:prstGeom prst="ellipse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Myriad Pro" panose="020B0503030403020204" charset="0"/>
                </a:endParaRPr>
              </a:p>
            </p:txBody>
          </p:sp>
          <p:sp>
            <p:nvSpPr>
              <p:cNvPr id="22" name="Oval 9"/>
              <p:cNvSpPr/>
              <p:nvPr/>
            </p:nvSpPr>
            <p:spPr>
              <a:xfrm>
                <a:off x="9164441" y="1373451"/>
                <a:ext cx="717630" cy="666072"/>
              </a:xfrm>
              <a:prstGeom prst="ellipse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Myriad Pro" panose="020B0503030403020204" charset="0"/>
                </a:endParaRPr>
              </a:p>
            </p:txBody>
          </p:sp>
          <p:sp>
            <p:nvSpPr>
              <p:cNvPr id="23" name="TextBox 40"/>
              <p:cNvSpPr txBox="1"/>
              <p:nvPr/>
            </p:nvSpPr>
            <p:spPr>
              <a:xfrm>
                <a:off x="8505153" y="1066104"/>
                <a:ext cx="61747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2400" dirty="0">
                    <a:solidFill>
                      <a:srgbClr val="0070C0"/>
                    </a:solidFill>
                    <a:latin typeface="Myriad Pro" panose="020B0503030403020204" charset="0"/>
                  </a:rPr>
                  <a:t>OH</a:t>
                </a:r>
                <a:endParaRPr lang="en-US" sz="2400" dirty="0">
                  <a:solidFill>
                    <a:srgbClr val="0070C0"/>
                  </a:solidFill>
                  <a:latin typeface="Myriad Pro" panose="020B0503030403020204" charset="0"/>
                </a:endParaRPr>
              </a:p>
            </p:txBody>
          </p:sp>
          <p:sp>
            <p:nvSpPr>
              <p:cNvPr id="24" name="TextBox 44"/>
              <p:cNvSpPr txBox="1"/>
              <p:nvPr/>
            </p:nvSpPr>
            <p:spPr>
              <a:xfrm>
                <a:off x="9241728" y="1482876"/>
                <a:ext cx="61747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2400" dirty="0">
                    <a:solidFill>
                      <a:srgbClr val="0070C0"/>
                    </a:solidFill>
                    <a:latin typeface="Myriad Pro" panose="020B0503030403020204" charset="0"/>
                  </a:rPr>
                  <a:t>OH</a:t>
                </a:r>
                <a:endParaRPr lang="en-US" sz="2400" dirty="0">
                  <a:solidFill>
                    <a:srgbClr val="0070C0"/>
                  </a:solidFill>
                  <a:latin typeface="Myriad Pro" panose="020B0503030403020204" charset="0"/>
                </a:endParaRPr>
              </a:p>
            </p:txBody>
          </p:sp>
          <p:sp>
            <p:nvSpPr>
              <p:cNvPr id="25" name="TextBox 45"/>
              <p:cNvSpPr txBox="1"/>
              <p:nvPr/>
            </p:nvSpPr>
            <p:spPr>
              <a:xfrm flipH="1">
                <a:off x="7531404" y="1482876"/>
                <a:ext cx="59663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2400" dirty="0">
                    <a:solidFill>
                      <a:srgbClr val="0070C0"/>
                    </a:solidFill>
                    <a:latin typeface="Myriad Pro" panose="020B0503030403020204" charset="0"/>
                  </a:rPr>
                  <a:t>HO</a:t>
                </a:r>
                <a:endParaRPr lang="en-US" sz="2400" dirty="0">
                  <a:solidFill>
                    <a:srgbClr val="0070C0"/>
                  </a:solidFill>
                  <a:latin typeface="Myriad Pro" panose="020B0503030403020204" charset="0"/>
                </a:endParaRPr>
              </a:p>
            </p:txBody>
          </p:sp>
          <p:sp>
            <p:nvSpPr>
              <p:cNvPr id="26" name="TextBox 41"/>
              <p:cNvSpPr txBox="1"/>
              <p:nvPr/>
            </p:nvSpPr>
            <p:spPr>
              <a:xfrm>
                <a:off x="8038539" y="2168467"/>
                <a:ext cx="131164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2400" b="1" dirty="0">
                    <a:latin typeface="Myriad Pro" panose="020B0503030403020204" charset="0"/>
                  </a:rPr>
                  <a:t>Glycerol</a:t>
                </a:r>
                <a:endParaRPr lang="en-US" sz="2400" b="1" dirty="0">
                  <a:latin typeface="Myriad Pro" panose="020B0503030403020204" charset="0"/>
                </a:endParaRPr>
              </a:p>
            </p:txBody>
          </p:sp>
        </p:grpSp>
      </p:grpSp>
      <p:pic>
        <p:nvPicPr>
          <p:cNvPr id="35" name="圖片 3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6689" y="2039523"/>
            <a:ext cx="782328" cy="1944426"/>
          </a:xfrm>
          <a:prstGeom prst="rect">
            <a:avLst/>
          </a:prstGeom>
        </p:spPr>
      </p:pic>
      <p:sp>
        <p:nvSpPr>
          <p:cNvPr id="36" name="TextBox 21"/>
          <p:cNvSpPr txBox="1"/>
          <p:nvPr/>
        </p:nvSpPr>
        <p:spPr>
          <a:xfrm>
            <a:off x="10420364" y="1263045"/>
            <a:ext cx="8162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/>
              <a:t>(</a:t>
            </a:r>
            <a:r>
              <a:rPr lang="zh-TW" altLang="en-US" b="1" dirty="0"/>
              <a:t>甘油</a:t>
            </a:r>
            <a:r>
              <a:rPr lang="en-US" altLang="zh-TW" b="1" dirty="0"/>
              <a:t>)</a:t>
            </a:r>
            <a:endParaRPr lang="en-HK" b="1" dirty="0"/>
          </a:p>
        </p:txBody>
      </p:sp>
    </p:spTree>
    <p:extLst>
      <p:ext uri="{BB962C8B-B14F-4D97-AF65-F5344CB8AC3E}">
        <p14:creationId xmlns:p14="http://schemas.microsoft.com/office/powerpoint/2010/main" val="2760058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3" grpId="0" animBg="1"/>
      <p:bldP spid="14" grpId="0"/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25</a:t>
            </a:fld>
            <a:endParaRPr lang="zh-HK" altLang="en-US" dirty="0"/>
          </a:p>
        </p:txBody>
      </p:sp>
      <p:pic>
        <p:nvPicPr>
          <p:cNvPr id="5" name="Picture 14" descr="人工智能科技框PNG素材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9122" y="701590"/>
            <a:ext cx="2943375" cy="2706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677334" y="260003"/>
            <a:ext cx="8596668" cy="1320800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>
            <a:lvl1pPr algn="l" defTabSz="121917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bg1">
                    <a:lumMod val="75000"/>
                  </a:schemeClr>
                </a:solidFill>
                <a:latin typeface="Myriad Pro" panose="020B0503030403020204" pitchFamily="34" charset="0"/>
                <a:ea typeface="Adobe 黑体 Std R" pitchFamily="34" charset="-128"/>
                <a:cs typeface="+mj-cs"/>
              </a:defRPr>
            </a:lvl1pPr>
          </a:lstStyle>
          <a:p>
            <a:r>
              <a:rPr lang="en-US" dirty="0">
                <a:latin typeface="Myriad Pro" panose="020B0503030403020204" charset="0"/>
              </a:rPr>
              <a:t>Disinfectant Hand Gel</a:t>
            </a:r>
          </a:p>
        </p:txBody>
      </p:sp>
      <p:sp>
        <p:nvSpPr>
          <p:cNvPr id="7" name="TextBox 4"/>
          <p:cNvSpPr txBox="1"/>
          <p:nvPr/>
        </p:nvSpPr>
        <p:spPr>
          <a:xfrm>
            <a:off x="677334" y="1468735"/>
            <a:ext cx="13757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7030A0"/>
                </a:solidFill>
                <a:latin typeface="Myriad Pro" panose="020B0503030403020204" charset="0"/>
              </a:rPr>
              <a:t>Glycerol</a:t>
            </a:r>
            <a:r>
              <a:rPr lang="en-US" sz="2400" dirty="0">
                <a:solidFill>
                  <a:srgbClr val="7030A0"/>
                </a:solidFill>
                <a:latin typeface="Myriad Pro" panose="020B0503030403020204" charset="0"/>
              </a:rPr>
              <a:t>:</a:t>
            </a:r>
          </a:p>
        </p:txBody>
      </p:sp>
      <p:sp>
        <p:nvSpPr>
          <p:cNvPr id="8" name="TextBox 5"/>
          <p:cNvSpPr txBox="1"/>
          <p:nvPr/>
        </p:nvSpPr>
        <p:spPr>
          <a:xfrm>
            <a:off x="2057451" y="1545151"/>
            <a:ext cx="519264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 dirty="0">
                <a:latin typeface="Myriad Pro" panose="020B0503030403020204" charset="0"/>
              </a:rPr>
              <a:t>Glycerin (as a humectant)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 dirty="0">
                <a:latin typeface="Myriad Pro" panose="020B0503030403020204" charset="0"/>
              </a:rPr>
              <a:t>Retains and preserves moisture (water)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 b="1" dirty="0">
                <a:solidFill>
                  <a:srgbClr val="0070C0"/>
                </a:solidFill>
                <a:latin typeface="Myriad Pro" panose="020B0503030403020204" charset="0"/>
              </a:rPr>
              <a:t>Hydroxyl groups to form hydrogen bonds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sz="2000" dirty="0">
              <a:latin typeface="Myriad Pro" panose="020B0503030403020204" charset="0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677334" y="5097075"/>
            <a:ext cx="87411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>
                <a:solidFill>
                  <a:srgbClr val="7030A0"/>
                </a:solidFill>
                <a:latin typeface="Myriad Pro" panose="020B0503030403020204" charset="0"/>
              </a:rPr>
              <a:t>However, glycerol content cannot be too much in the hand rub </a:t>
            </a:r>
            <a:endParaRPr lang="en-US" sz="2400" b="1" dirty="0">
              <a:solidFill>
                <a:srgbClr val="7030A0"/>
              </a:solidFill>
              <a:latin typeface="Myriad Pro" panose="020B0503030403020204" charset="0"/>
            </a:endParaRPr>
          </a:p>
        </p:txBody>
      </p:sp>
      <p:sp>
        <p:nvSpPr>
          <p:cNvPr id="10" name="TextBox 12"/>
          <p:cNvSpPr txBox="1"/>
          <p:nvPr/>
        </p:nvSpPr>
        <p:spPr>
          <a:xfrm>
            <a:off x="677334" y="5558740"/>
            <a:ext cx="90746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400" dirty="0">
                <a:latin typeface="Myriad Pro" panose="020B0503030403020204" charset="0"/>
              </a:rPr>
              <a:t>Recent research shows that too much glycerol will have </a:t>
            </a:r>
          </a:p>
          <a:p>
            <a:r>
              <a:rPr lang="en-US" sz="2400" dirty="0">
                <a:latin typeface="Myriad Pro" panose="020B0503030403020204" charset="0"/>
              </a:rPr>
              <a:t>   </a:t>
            </a:r>
            <a:r>
              <a:rPr lang="en-US" sz="2400" dirty="0">
                <a:solidFill>
                  <a:srgbClr val="C00000"/>
                </a:solidFill>
                <a:latin typeface="Myriad Pro" panose="020B0503030403020204" charset="0"/>
              </a:rPr>
              <a:t>negative effects on the antimicrobial activity </a:t>
            </a:r>
            <a:r>
              <a:rPr lang="en-US" altLang="zh-TW" sz="2400" b="1" dirty="0">
                <a:solidFill>
                  <a:srgbClr val="C00000"/>
                </a:solidFill>
              </a:rPr>
              <a:t>(</a:t>
            </a:r>
            <a:r>
              <a:rPr lang="zh-TW" altLang="en-US" sz="2400" b="1" dirty="0">
                <a:solidFill>
                  <a:srgbClr val="C00000"/>
                </a:solidFill>
              </a:rPr>
              <a:t>抗菌</a:t>
            </a:r>
            <a:r>
              <a:rPr lang="en-US" altLang="zh-TW" sz="2400" b="1" dirty="0">
                <a:solidFill>
                  <a:srgbClr val="C00000"/>
                </a:solidFill>
              </a:rPr>
              <a:t>)</a:t>
            </a:r>
            <a:r>
              <a:rPr lang="en-US" sz="2400" dirty="0">
                <a:solidFill>
                  <a:srgbClr val="C00000"/>
                </a:solidFill>
                <a:latin typeface="Myriad Pro" panose="020B0503030403020204" charset="0"/>
              </a:rPr>
              <a:t> </a:t>
            </a:r>
            <a:r>
              <a:rPr lang="en-US" sz="2400" dirty="0">
                <a:latin typeface="Myriad Pro" panose="020B0503030403020204" charset="0"/>
              </a:rPr>
              <a:t>of the hand rub</a:t>
            </a:r>
          </a:p>
        </p:txBody>
      </p:sp>
      <p:sp>
        <p:nvSpPr>
          <p:cNvPr id="11" name="TextBox 16"/>
          <p:cNvSpPr txBox="1"/>
          <p:nvPr/>
        </p:nvSpPr>
        <p:spPr>
          <a:xfrm>
            <a:off x="10143041" y="1500831"/>
            <a:ext cx="19096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Myriad Pro" panose="020B0503030403020204" charset="0"/>
              </a:rPr>
              <a:t>Glycerol, 99%</a:t>
            </a:r>
          </a:p>
        </p:txBody>
      </p:sp>
      <p:grpSp>
        <p:nvGrpSpPr>
          <p:cNvPr id="12" name="Group 20"/>
          <p:cNvGrpSpPr/>
          <p:nvPr/>
        </p:nvGrpSpPr>
        <p:grpSpPr>
          <a:xfrm>
            <a:off x="7530791" y="1270000"/>
            <a:ext cx="2414894" cy="1676544"/>
            <a:chOff x="7467177" y="953588"/>
            <a:chExt cx="2414894" cy="1676544"/>
          </a:xfrm>
        </p:grpSpPr>
        <p:grpSp>
          <p:nvGrpSpPr>
            <p:cNvPr id="13" name="Group 21"/>
            <p:cNvGrpSpPr/>
            <p:nvPr/>
          </p:nvGrpSpPr>
          <p:grpSpPr>
            <a:xfrm>
              <a:off x="8009824" y="1434988"/>
              <a:ext cx="1357106" cy="653553"/>
              <a:chOff x="8009824" y="1434988"/>
              <a:chExt cx="1357106" cy="653553"/>
            </a:xfrm>
          </p:grpSpPr>
          <p:sp>
            <p:nvSpPr>
              <p:cNvPr id="22" name="Oval 30"/>
              <p:cNvSpPr/>
              <p:nvPr/>
            </p:nvSpPr>
            <p:spPr>
              <a:xfrm>
                <a:off x="8240349" y="1855661"/>
                <a:ext cx="228600" cy="2286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Oval 31"/>
              <p:cNvSpPr/>
              <p:nvPr/>
            </p:nvSpPr>
            <p:spPr>
              <a:xfrm>
                <a:off x="8582697" y="1678081"/>
                <a:ext cx="228600" cy="2286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Oval 32"/>
              <p:cNvSpPr/>
              <p:nvPr/>
            </p:nvSpPr>
            <p:spPr>
              <a:xfrm>
                <a:off x="8906885" y="1859941"/>
                <a:ext cx="228600" cy="2286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5" name="Straight Connector 33"/>
              <p:cNvCxnSpPr/>
              <p:nvPr/>
            </p:nvCxnSpPr>
            <p:spPr>
              <a:xfrm flipV="1">
                <a:off x="8452101" y="1844482"/>
                <a:ext cx="135631" cy="80187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34"/>
              <p:cNvCxnSpPr/>
              <p:nvPr/>
            </p:nvCxnSpPr>
            <p:spPr>
              <a:xfrm flipV="1">
                <a:off x="9125637" y="1792381"/>
                <a:ext cx="241293" cy="144155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35"/>
              <p:cNvCxnSpPr/>
              <p:nvPr/>
            </p:nvCxnSpPr>
            <p:spPr>
              <a:xfrm flipH="1" flipV="1">
                <a:off x="8009824" y="1792381"/>
                <a:ext cx="241293" cy="144155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36"/>
              <p:cNvCxnSpPr/>
              <p:nvPr/>
            </p:nvCxnSpPr>
            <p:spPr>
              <a:xfrm flipH="1" flipV="1">
                <a:off x="8781946" y="1844482"/>
                <a:ext cx="130610" cy="80186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37"/>
              <p:cNvCxnSpPr/>
              <p:nvPr/>
            </p:nvCxnSpPr>
            <p:spPr>
              <a:xfrm flipV="1">
                <a:off x="8694360" y="1434988"/>
                <a:ext cx="2637" cy="237504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Group 22"/>
            <p:cNvGrpSpPr/>
            <p:nvPr/>
          </p:nvGrpSpPr>
          <p:grpSpPr>
            <a:xfrm>
              <a:off x="7467177" y="953588"/>
              <a:ext cx="2414894" cy="1676544"/>
              <a:chOff x="7467177" y="953588"/>
              <a:chExt cx="2414894" cy="1676544"/>
            </a:xfrm>
          </p:grpSpPr>
          <p:sp>
            <p:nvSpPr>
              <p:cNvPr id="15" name="Oval 23"/>
              <p:cNvSpPr/>
              <p:nvPr/>
            </p:nvSpPr>
            <p:spPr>
              <a:xfrm>
                <a:off x="7467177" y="1373451"/>
                <a:ext cx="717630" cy="666072"/>
              </a:xfrm>
              <a:prstGeom prst="ellipse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Myriad Pro" panose="020B0503030403020204" charset="0"/>
                </a:endParaRPr>
              </a:p>
            </p:txBody>
          </p:sp>
          <p:sp>
            <p:nvSpPr>
              <p:cNvPr id="16" name="Oval 24"/>
              <p:cNvSpPr/>
              <p:nvPr/>
            </p:nvSpPr>
            <p:spPr>
              <a:xfrm>
                <a:off x="8458152" y="953588"/>
                <a:ext cx="717630" cy="666072"/>
              </a:xfrm>
              <a:prstGeom prst="ellipse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Myriad Pro" panose="020B0503030403020204" charset="0"/>
                </a:endParaRPr>
              </a:p>
            </p:txBody>
          </p:sp>
          <p:sp>
            <p:nvSpPr>
              <p:cNvPr id="17" name="Oval 25"/>
              <p:cNvSpPr/>
              <p:nvPr/>
            </p:nvSpPr>
            <p:spPr>
              <a:xfrm>
                <a:off x="9164441" y="1373451"/>
                <a:ext cx="717630" cy="666072"/>
              </a:xfrm>
              <a:prstGeom prst="ellipse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Myriad Pro" panose="020B0503030403020204" charset="0"/>
                </a:endParaRPr>
              </a:p>
            </p:txBody>
          </p:sp>
          <p:sp>
            <p:nvSpPr>
              <p:cNvPr id="18" name="TextBox 26"/>
              <p:cNvSpPr txBox="1"/>
              <p:nvPr/>
            </p:nvSpPr>
            <p:spPr>
              <a:xfrm>
                <a:off x="8505153" y="1066104"/>
                <a:ext cx="61747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2400" dirty="0">
                    <a:solidFill>
                      <a:srgbClr val="0070C0"/>
                    </a:solidFill>
                    <a:latin typeface="Myriad Pro" panose="020B0503030403020204" charset="0"/>
                  </a:rPr>
                  <a:t>OH</a:t>
                </a:r>
                <a:endParaRPr lang="en-US" sz="2400" dirty="0">
                  <a:solidFill>
                    <a:srgbClr val="0070C0"/>
                  </a:solidFill>
                  <a:latin typeface="Myriad Pro" panose="020B0503030403020204" charset="0"/>
                </a:endParaRPr>
              </a:p>
            </p:txBody>
          </p:sp>
          <p:sp>
            <p:nvSpPr>
              <p:cNvPr id="19" name="TextBox 27"/>
              <p:cNvSpPr txBox="1"/>
              <p:nvPr/>
            </p:nvSpPr>
            <p:spPr>
              <a:xfrm>
                <a:off x="9241728" y="1482876"/>
                <a:ext cx="61747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2400" dirty="0">
                    <a:solidFill>
                      <a:srgbClr val="0070C0"/>
                    </a:solidFill>
                    <a:latin typeface="Myriad Pro" panose="020B0503030403020204" charset="0"/>
                  </a:rPr>
                  <a:t>OH</a:t>
                </a:r>
                <a:endParaRPr lang="en-US" sz="2400" dirty="0">
                  <a:solidFill>
                    <a:srgbClr val="0070C0"/>
                  </a:solidFill>
                  <a:latin typeface="Myriad Pro" panose="020B0503030403020204" charset="0"/>
                </a:endParaRPr>
              </a:p>
            </p:txBody>
          </p:sp>
          <p:sp>
            <p:nvSpPr>
              <p:cNvPr id="20" name="TextBox 28"/>
              <p:cNvSpPr txBox="1"/>
              <p:nvPr/>
            </p:nvSpPr>
            <p:spPr>
              <a:xfrm flipH="1">
                <a:off x="7531404" y="1482876"/>
                <a:ext cx="59663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2400" dirty="0">
                    <a:solidFill>
                      <a:srgbClr val="0070C0"/>
                    </a:solidFill>
                    <a:latin typeface="Myriad Pro" panose="020B0503030403020204" charset="0"/>
                  </a:rPr>
                  <a:t>HO</a:t>
                </a:r>
                <a:endParaRPr lang="en-US" sz="2400" dirty="0">
                  <a:solidFill>
                    <a:srgbClr val="0070C0"/>
                  </a:solidFill>
                  <a:latin typeface="Myriad Pro" panose="020B0503030403020204" charset="0"/>
                </a:endParaRPr>
              </a:p>
            </p:txBody>
          </p:sp>
          <p:sp>
            <p:nvSpPr>
              <p:cNvPr id="21" name="TextBox 29"/>
              <p:cNvSpPr txBox="1"/>
              <p:nvPr/>
            </p:nvSpPr>
            <p:spPr>
              <a:xfrm>
                <a:off x="8038539" y="2168467"/>
                <a:ext cx="131164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2400" b="1" dirty="0">
                    <a:latin typeface="Myriad Pro" panose="020B0503030403020204" charset="0"/>
                  </a:rPr>
                  <a:t>Glycerol</a:t>
                </a:r>
                <a:endParaRPr lang="en-US" sz="2400" b="1" dirty="0">
                  <a:latin typeface="Myriad Pro" panose="020B0503030403020204" charset="0"/>
                </a:endParaRPr>
              </a:p>
            </p:txBody>
          </p:sp>
        </p:grpSp>
      </p:grpSp>
      <p:pic>
        <p:nvPicPr>
          <p:cNvPr id="30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319" y="2837477"/>
            <a:ext cx="2043273" cy="2027948"/>
          </a:xfrm>
          <a:prstGeom prst="rect">
            <a:avLst/>
          </a:prstGeom>
        </p:spPr>
      </p:pic>
      <p:pic>
        <p:nvPicPr>
          <p:cNvPr id="31" name="Picture 4" descr="Diagram of bonding between water molecule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2303" y="2935229"/>
            <a:ext cx="3573299" cy="2161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TextBox 7"/>
          <p:cNvSpPr txBox="1"/>
          <p:nvPr/>
        </p:nvSpPr>
        <p:spPr>
          <a:xfrm>
            <a:off x="393316" y="4858462"/>
            <a:ext cx="292028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Image: </a:t>
            </a:r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  <a:hlinkClick r:id="rId5"/>
              </a:rPr>
              <a:t>Image</a:t>
            </a:r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 / </a:t>
            </a:r>
            <a:r>
              <a:rPr lang="en-US" sz="1200" dirty="0" err="1">
                <a:latin typeface="Calibri" panose="020F0502020204030204" pitchFamily="34" charset="0"/>
                <a:cs typeface="Calibri" panose="020F0502020204030204" pitchFamily="34" charset="0"/>
              </a:rPr>
              <a:t>Magasjukur2</a:t>
            </a:r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 / </a:t>
            </a:r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  <a:hlinkClick r:id="rId6"/>
              </a:rPr>
              <a:t>CC BY-SA 3.0</a:t>
            </a:r>
            <a:endParaRPr lang="en-US"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3" name="圖片 3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6086" y="2000822"/>
            <a:ext cx="782328" cy="1944426"/>
          </a:xfrm>
          <a:prstGeom prst="rect">
            <a:avLst/>
          </a:prstGeom>
        </p:spPr>
      </p:pic>
      <p:sp>
        <p:nvSpPr>
          <p:cNvPr id="34" name="TextBox 21"/>
          <p:cNvSpPr txBox="1"/>
          <p:nvPr/>
        </p:nvSpPr>
        <p:spPr>
          <a:xfrm>
            <a:off x="10420364" y="1263045"/>
            <a:ext cx="8162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/>
              <a:t>(</a:t>
            </a:r>
            <a:r>
              <a:rPr lang="zh-TW" altLang="en-US" b="1" dirty="0"/>
              <a:t>甘油</a:t>
            </a:r>
            <a:r>
              <a:rPr lang="en-US" altLang="zh-TW" b="1" dirty="0"/>
              <a:t>)</a:t>
            </a:r>
            <a:endParaRPr lang="en-HK" b="1" dirty="0"/>
          </a:p>
        </p:txBody>
      </p:sp>
    </p:spTree>
    <p:extLst>
      <p:ext uri="{BB962C8B-B14F-4D97-AF65-F5344CB8AC3E}">
        <p14:creationId xmlns:p14="http://schemas.microsoft.com/office/powerpoint/2010/main" val="3866961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26</a:t>
            </a:fld>
            <a:endParaRPr lang="zh-HK" altLang="en-US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77334" y="163327"/>
            <a:ext cx="8596668" cy="1320800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>
            <a:lvl1pPr algn="l" defTabSz="121917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bg1">
                    <a:lumMod val="75000"/>
                  </a:schemeClr>
                </a:solidFill>
                <a:latin typeface="Myriad Pro" panose="020B0503030403020204" pitchFamily="34" charset="0"/>
                <a:ea typeface="Adobe 黑体 Std R" pitchFamily="34" charset="-128"/>
                <a:cs typeface="+mj-cs"/>
              </a:defRPr>
            </a:lvl1pPr>
          </a:lstStyle>
          <a:p>
            <a:r>
              <a:rPr lang="en-US" dirty="0">
                <a:latin typeface="Myriad Pro" panose="020B0503030403020204" charset="0"/>
              </a:rPr>
              <a:t>How About Soaps?</a:t>
            </a:r>
          </a:p>
        </p:txBody>
      </p:sp>
      <p:sp>
        <p:nvSpPr>
          <p:cNvPr id="6" name="TextBox 4"/>
          <p:cNvSpPr txBox="1"/>
          <p:nvPr/>
        </p:nvSpPr>
        <p:spPr>
          <a:xfrm>
            <a:off x="677334" y="1365812"/>
            <a:ext cx="18774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Myriad Pro" panose="020B0503030403020204" charset="0"/>
              </a:rPr>
              <a:t>Mechanism:</a:t>
            </a:r>
          </a:p>
        </p:txBody>
      </p:sp>
      <p:sp>
        <p:nvSpPr>
          <p:cNvPr id="7" name="TextBox 5"/>
          <p:cNvSpPr txBox="1"/>
          <p:nvPr/>
        </p:nvSpPr>
        <p:spPr>
          <a:xfrm>
            <a:off x="677334" y="1930400"/>
            <a:ext cx="7561044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rgbClr val="7030A0"/>
                </a:solidFill>
                <a:latin typeface="Myriad Pro" panose="020B0503030403020204" charset="0"/>
              </a:rPr>
              <a:t>Do not kill germs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800" b="1" dirty="0">
                <a:solidFill>
                  <a:srgbClr val="7030A0"/>
                </a:solidFill>
                <a:latin typeface="Myriad Pro" panose="020B0503030403020204" charset="0"/>
              </a:rPr>
              <a:t>Remove</a:t>
            </a:r>
            <a:r>
              <a:rPr lang="en-US" sz="2000" dirty="0">
                <a:solidFill>
                  <a:srgbClr val="7030A0"/>
                </a:solidFill>
                <a:latin typeface="Myriad Pro" panose="020B0503030403020204" charset="0"/>
              </a:rPr>
              <a:t> bacteria and viruses </a:t>
            </a:r>
            <a:r>
              <a:rPr lang="en-US" sz="2000" dirty="0">
                <a:latin typeface="Myriad Pro" panose="020B0503030403020204" charset="0"/>
              </a:rPr>
              <a:t>from hands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 dirty="0">
                <a:latin typeface="Myriad Pro" panose="020B0503030403020204" charset="0"/>
              </a:rPr>
              <a:t>Soap or detergent with running water is effective to remove germs</a:t>
            </a:r>
          </a:p>
        </p:txBody>
      </p:sp>
      <p:sp>
        <p:nvSpPr>
          <p:cNvPr id="8" name="TextBox 6"/>
          <p:cNvSpPr txBox="1"/>
          <p:nvPr/>
        </p:nvSpPr>
        <p:spPr>
          <a:xfrm>
            <a:off x="685675" y="3148277"/>
            <a:ext cx="46304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>
                <a:latin typeface="Myriad Pro" panose="020B0503030403020204" charset="0"/>
              </a:rPr>
              <a:t>Structure of soap and detergent:</a:t>
            </a:r>
          </a:p>
        </p:txBody>
      </p:sp>
      <p:pic>
        <p:nvPicPr>
          <p:cNvPr id="9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674" y="3703273"/>
            <a:ext cx="5307819" cy="1528484"/>
          </a:xfrm>
          <a:prstGeom prst="rect">
            <a:avLst/>
          </a:prstGeom>
        </p:spPr>
      </p:pic>
      <p:pic>
        <p:nvPicPr>
          <p:cNvPr id="10" name="Picture 2" descr="Surfactants"/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9118" y="5500824"/>
            <a:ext cx="5884045" cy="976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8"/>
          <p:cNvSpPr txBox="1"/>
          <p:nvPr/>
        </p:nvSpPr>
        <p:spPr>
          <a:xfrm>
            <a:off x="685674" y="5626944"/>
            <a:ext cx="161236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u="sng" dirty="0">
                <a:solidFill>
                  <a:srgbClr val="7030A0"/>
                </a:solidFill>
                <a:latin typeface="Myriad Pro" panose="020B0503030403020204" charset="0"/>
              </a:rPr>
              <a:t>Synthesis of </a:t>
            </a:r>
          </a:p>
          <a:p>
            <a:r>
              <a:rPr lang="en-US" sz="2000" b="1" u="sng" dirty="0">
                <a:solidFill>
                  <a:srgbClr val="7030A0"/>
                </a:solidFill>
                <a:latin typeface="Myriad Pro" panose="020B0503030403020204" charset="0"/>
              </a:rPr>
              <a:t>detergents:</a:t>
            </a:r>
          </a:p>
        </p:txBody>
      </p:sp>
      <p:sp>
        <p:nvSpPr>
          <p:cNvPr id="12" name="TextBox 9"/>
          <p:cNvSpPr txBox="1"/>
          <p:nvPr/>
        </p:nvSpPr>
        <p:spPr>
          <a:xfrm>
            <a:off x="5219659" y="5999373"/>
            <a:ext cx="9829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  <a:latin typeface="Myriad Pro" panose="020B0503030403020204" charset="0"/>
              </a:rPr>
              <a:t>Heating</a:t>
            </a:r>
          </a:p>
        </p:txBody>
      </p:sp>
      <p:sp>
        <p:nvSpPr>
          <p:cNvPr id="13" name="Rectangle 10"/>
          <p:cNvSpPr/>
          <p:nvPr/>
        </p:nvSpPr>
        <p:spPr>
          <a:xfrm>
            <a:off x="2577921" y="5762346"/>
            <a:ext cx="917634" cy="437082"/>
          </a:xfrm>
          <a:prstGeom prst="rect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yriad Pro" panose="020B0503030403020204" charset="0"/>
            </a:endParaRPr>
          </a:p>
        </p:txBody>
      </p:sp>
      <p:sp>
        <p:nvSpPr>
          <p:cNvPr id="14" name="Rectangle 12"/>
          <p:cNvSpPr/>
          <p:nvPr/>
        </p:nvSpPr>
        <p:spPr>
          <a:xfrm>
            <a:off x="3518705" y="5500825"/>
            <a:ext cx="1041720" cy="976282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yriad Pro" panose="020B0503030403020204" charset="0"/>
            </a:endParaRPr>
          </a:p>
        </p:txBody>
      </p:sp>
      <p:sp>
        <p:nvSpPr>
          <p:cNvPr id="15" name="Rectangle 13"/>
          <p:cNvSpPr/>
          <p:nvPr/>
        </p:nvSpPr>
        <p:spPr>
          <a:xfrm>
            <a:off x="6169305" y="5746957"/>
            <a:ext cx="753395" cy="437082"/>
          </a:xfrm>
          <a:prstGeom prst="rect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yriad Pro" panose="020B0503030403020204" charset="0"/>
            </a:endParaRPr>
          </a:p>
        </p:txBody>
      </p:sp>
      <p:sp>
        <p:nvSpPr>
          <p:cNvPr id="16" name="Rectangle 14"/>
          <p:cNvSpPr/>
          <p:nvPr/>
        </p:nvSpPr>
        <p:spPr>
          <a:xfrm>
            <a:off x="6932713" y="5485436"/>
            <a:ext cx="939634" cy="976282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yriad Pro" panose="020B0503030403020204" charset="0"/>
            </a:endParaRPr>
          </a:p>
        </p:txBody>
      </p:sp>
      <p:pic>
        <p:nvPicPr>
          <p:cNvPr id="17" name="Picture 8" descr="Detergent - Wikipedi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6429" y="2932759"/>
            <a:ext cx="2273043" cy="15188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Dripping Tap"/>
          <p:cNvPicPr>
            <a:picLocks noChangeAspect="1" noChangeArrowheads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8451" y="636940"/>
            <a:ext cx="1615116" cy="24320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Free Soap Laeh photo and picture"/>
          <p:cNvPicPr>
            <a:picLocks noChangeAspect="1" noChangeArrowheads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9472" y="2890796"/>
            <a:ext cx="2484993" cy="16249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4406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1" grpId="0"/>
      <p:bldP spid="12" grpId="0"/>
      <p:bldP spid="13" grpId="0" animBg="1"/>
      <p:bldP spid="14" grpId="0" animBg="1"/>
      <p:bldP spid="15" grpId="0" animBg="1"/>
      <p:bldP spid="1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27</a:t>
            </a:fld>
            <a:endParaRPr lang="zh-HK" altLang="en-US" dirty="0"/>
          </a:p>
        </p:txBody>
      </p:sp>
      <p:sp>
        <p:nvSpPr>
          <p:cNvPr id="5" name="Rounded Rectangle 20"/>
          <p:cNvSpPr/>
          <p:nvPr/>
        </p:nvSpPr>
        <p:spPr>
          <a:xfrm>
            <a:off x="5978860" y="352159"/>
            <a:ext cx="6132097" cy="371111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yriad Pro" panose="020B0503030403020204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613056" y="77327"/>
            <a:ext cx="8596668" cy="1320800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>
            <a:lvl1pPr algn="l" defTabSz="121917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bg1">
                    <a:lumMod val="75000"/>
                  </a:schemeClr>
                </a:solidFill>
                <a:latin typeface="Myriad Pro" panose="020B0503030403020204" pitchFamily="34" charset="0"/>
                <a:ea typeface="Adobe 黑体 Std R" pitchFamily="34" charset="-128"/>
                <a:cs typeface="+mj-cs"/>
              </a:defRPr>
            </a:lvl1pPr>
          </a:lstStyle>
          <a:p>
            <a:r>
              <a:rPr lang="en-US" dirty="0">
                <a:latin typeface="Myriad Pro" panose="020B0503030403020204" charset="0"/>
              </a:rPr>
              <a:t>How About Soaps?</a:t>
            </a:r>
          </a:p>
        </p:txBody>
      </p:sp>
      <p:sp>
        <p:nvSpPr>
          <p:cNvPr id="7" name="TextBox 4"/>
          <p:cNvSpPr txBox="1"/>
          <p:nvPr/>
        </p:nvSpPr>
        <p:spPr>
          <a:xfrm>
            <a:off x="478571" y="1059726"/>
            <a:ext cx="23353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>
                <a:solidFill>
                  <a:srgbClr val="7030A0"/>
                </a:solidFill>
                <a:latin typeface="Myriad Pro" panose="020B0503030403020204" charset="0"/>
              </a:rPr>
              <a:t>How to remove:</a:t>
            </a:r>
          </a:p>
        </p:txBody>
      </p:sp>
      <p:pic>
        <p:nvPicPr>
          <p:cNvPr id="8" name="Picture 2" descr="Bacterial outer membrane - Wikipedi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465" y="1948579"/>
            <a:ext cx="5295203" cy="2632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Straight Arrow Connector 6"/>
          <p:cNvCxnSpPr/>
          <p:nvPr/>
        </p:nvCxnSpPr>
        <p:spPr>
          <a:xfrm flipH="1">
            <a:off x="3839247" y="1948579"/>
            <a:ext cx="127322" cy="951468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7"/>
          <p:cNvSpPr txBox="1"/>
          <p:nvPr/>
        </p:nvSpPr>
        <p:spPr>
          <a:xfrm>
            <a:off x="3023493" y="1579247"/>
            <a:ext cx="1556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Myriad Pro" panose="020B0503030403020204" charset="0"/>
              </a:rPr>
              <a:t>Phospholipid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78571" y="1550319"/>
            <a:ext cx="23230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u="sng" dirty="0">
                <a:solidFill>
                  <a:srgbClr val="C00000"/>
                </a:solidFill>
                <a:latin typeface="Myriad Pro" panose="020B0503030403020204" charset="0"/>
              </a:rPr>
              <a:t>Bacterial membrane</a:t>
            </a:r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4737" y="724274"/>
            <a:ext cx="1963499" cy="2969671"/>
          </a:xfrm>
          <a:prstGeom prst="rect">
            <a:avLst/>
          </a:prstGeom>
        </p:spPr>
      </p:pic>
      <p:sp>
        <p:nvSpPr>
          <p:cNvPr id="13" name="TextBox 13"/>
          <p:cNvSpPr txBox="1"/>
          <p:nvPr/>
        </p:nvSpPr>
        <p:spPr>
          <a:xfrm>
            <a:off x="8223959" y="959297"/>
            <a:ext cx="12398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Myriad Pro" panose="020B0503030403020204" charset="0"/>
              </a:rPr>
              <a:t>Phosphate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8223959" y="1451647"/>
            <a:ext cx="9673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Myriad Pro" panose="020B0503030403020204" charset="0"/>
              </a:rPr>
              <a:t>Glycerol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7356486" y="2280097"/>
            <a:ext cx="12013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Myriad Pro" panose="020B0503030403020204" charset="0"/>
              </a:rPr>
              <a:t>Fatty acids</a:t>
            </a:r>
          </a:p>
        </p:txBody>
      </p:sp>
      <p:sp>
        <p:nvSpPr>
          <p:cNvPr id="16" name="Right Brace 16"/>
          <p:cNvSpPr/>
          <p:nvPr/>
        </p:nvSpPr>
        <p:spPr>
          <a:xfrm>
            <a:off x="9401674" y="664313"/>
            <a:ext cx="179070" cy="1286539"/>
          </a:xfrm>
          <a:prstGeom prst="rightBrac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latin typeface="Myriad Pro" panose="020B0503030403020204" charset="0"/>
            </a:endParaRPr>
          </a:p>
        </p:txBody>
      </p:sp>
      <p:sp>
        <p:nvSpPr>
          <p:cNvPr id="17" name="Right Brace 17"/>
          <p:cNvSpPr/>
          <p:nvPr/>
        </p:nvSpPr>
        <p:spPr>
          <a:xfrm>
            <a:off x="8623164" y="2124065"/>
            <a:ext cx="179070" cy="1286539"/>
          </a:xfrm>
          <a:prstGeom prst="rightBrac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latin typeface="Myriad Pro" panose="020B0503030403020204" charset="0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9580744" y="1076749"/>
            <a:ext cx="23821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70C0"/>
                </a:solidFill>
                <a:latin typeface="Myriad Pro" panose="020B0503030403020204" charset="0"/>
              </a:rPr>
              <a:t>Hydrophilic head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8843872" y="2545482"/>
            <a:ext cx="23292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7030A0"/>
                </a:solidFill>
                <a:latin typeface="Myriad Pro" panose="020B0503030403020204" charset="0"/>
              </a:rPr>
              <a:t>Hydrophobic tail</a:t>
            </a:r>
          </a:p>
        </p:txBody>
      </p:sp>
      <p:sp>
        <p:nvSpPr>
          <p:cNvPr id="20" name="Oval 21"/>
          <p:cNvSpPr/>
          <p:nvPr/>
        </p:nvSpPr>
        <p:spPr>
          <a:xfrm>
            <a:off x="3677202" y="2707946"/>
            <a:ext cx="393539" cy="45911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yriad Pro" panose="020B0503030403020204" charset="0"/>
            </a:endParaRPr>
          </a:p>
        </p:txBody>
      </p:sp>
      <p:pic>
        <p:nvPicPr>
          <p:cNvPr id="21" name="Picture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9907" y="4066504"/>
            <a:ext cx="5307819" cy="1528484"/>
          </a:xfrm>
          <a:prstGeom prst="rect">
            <a:avLst/>
          </a:prstGeom>
        </p:spPr>
      </p:pic>
      <p:sp>
        <p:nvSpPr>
          <p:cNvPr id="22" name="TextBox 23"/>
          <p:cNvSpPr txBox="1"/>
          <p:nvPr/>
        </p:nvSpPr>
        <p:spPr>
          <a:xfrm>
            <a:off x="609440" y="5349407"/>
            <a:ext cx="559178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rgbClr val="7030A0"/>
                </a:solidFill>
                <a:latin typeface="Myriad Pro" panose="020B0503030403020204" charset="0"/>
              </a:rPr>
              <a:t>Hydrophobic region: Combine with the membrane</a:t>
            </a:r>
          </a:p>
          <a:p>
            <a:r>
              <a:rPr lang="en-US" sz="2000" dirty="0">
                <a:solidFill>
                  <a:srgbClr val="0070C0"/>
                </a:solidFill>
                <a:latin typeface="Myriad Pro" panose="020B0503030403020204" charset="0"/>
              </a:rPr>
              <a:t>Hydrophilic region: Stay in running water</a:t>
            </a:r>
          </a:p>
          <a:p>
            <a:r>
              <a:rPr lang="en-US" sz="2000" dirty="0">
                <a:solidFill>
                  <a:srgbClr val="00B050"/>
                </a:solidFill>
                <a:latin typeface="Myriad Pro" panose="020B0503030403020204" charset="0"/>
              </a:rPr>
              <a:t>Overall: Remove the bacteria</a:t>
            </a:r>
          </a:p>
        </p:txBody>
      </p:sp>
      <p:sp>
        <p:nvSpPr>
          <p:cNvPr id="23" name="TextBox 24"/>
          <p:cNvSpPr txBox="1"/>
          <p:nvPr/>
        </p:nvSpPr>
        <p:spPr>
          <a:xfrm>
            <a:off x="609440" y="4810644"/>
            <a:ext cx="16044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>
                <a:latin typeface="Myriad Pro" panose="020B0503030403020204" charset="0"/>
              </a:rPr>
              <a:t>Therefore:</a:t>
            </a:r>
          </a:p>
        </p:txBody>
      </p:sp>
      <p:sp>
        <p:nvSpPr>
          <p:cNvPr id="24" name="TextBox 25"/>
          <p:cNvSpPr txBox="1"/>
          <p:nvPr/>
        </p:nvSpPr>
        <p:spPr>
          <a:xfrm>
            <a:off x="8526894" y="323231"/>
            <a:ext cx="15616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u="sng" dirty="0">
                <a:latin typeface="Myriad Pro" panose="020B0503030403020204" charset="0"/>
              </a:rPr>
              <a:t>Phospholipid</a:t>
            </a:r>
          </a:p>
        </p:txBody>
      </p:sp>
    </p:spTree>
    <p:extLst>
      <p:ext uri="{BB962C8B-B14F-4D97-AF65-F5344CB8AC3E}">
        <p14:creationId xmlns:p14="http://schemas.microsoft.com/office/powerpoint/2010/main" val="3920421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/>
      <p:bldP spid="14" grpId="0"/>
      <p:bldP spid="15" grpId="0"/>
      <p:bldP spid="16" grpId="0" animBg="1"/>
      <p:bldP spid="17" grpId="0" animBg="1"/>
      <p:bldP spid="18" grpId="0"/>
      <p:bldP spid="19" grpId="0"/>
      <p:bldP spid="22" grpId="0"/>
      <p:bldP spid="23" grpId="0"/>
      <p:bldP spid="2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28</a:t>
            </a:fld>
            <a:endParaRPr lang="zh-HK" altLang="en-US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33646" y="194339"/>
            <a:ext cx="8596668" cy="1320800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>
            <a:lvl1pPr algn="l" defTabSz="121917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bg1">
                    <a:lumMod val="75000"/>
                  </a:schemeClr>
                </a:solidFill>
                <a:latin typeface="Myriad Pro" panose="020B0503030403020204" pitchFamily="34" charset="0"/>
                <a:ea typeface="Adobe 黑体 Std R" pitchFamily="34" charset="-128"/>
                <a:cs typeface="+mj-cs"/>
              </a:defRPr>
            </a:lvl1pPr>
          </a:lstStyle>
          <a:p>
            <a:r>
              <a:rPr lang="en-HK" dirty="0">
                <a:latin typeface="Myriad Pro" panose="020B0503030403020204" charset="0"/>
              </a:rPr>
              <a:t>Making Disinfectant Hand Gel</a:t>
            </a:r>
          </a:p>
        </p:txBody>
      </p:sp>
      <p:pic>
        <p:nvPicPr>
          <p:cNvPr id="7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5951" y="1502169"/>
            <a:ext cx="2870192" cy="3519122"/>
          </a:xfrm>
          <a:prstGeom prst="rect">
            <a:avLst/>
          </a:prstGeom>
        </p:spPr>
      </p:pic>
      <p:sp>
        <p:nvSpPr>
          <p:cNvPr id="8" name="Line Callout 2 6"/>
          <p:cNvSpPr/>
          <p:nvPr/>
        </p:nvSpPr>
        <p:spPr>
          <a:xfrm>
            <a:off x="8105088" y="3573502"/>
            <a:ext cx="369685" cy="313916"/>
          </a:xfrm>
          <a:prstGeom prst="borderCallout2">
            <a:avLst>
              <a:gd name="adj1" fmla="val 47954"/>
              <a:gd name="adj2" fmla="val -105"/>
              <a:gd name="adj3" fmla="val 72980"/>
              <a:gd name="adj4" fmla="val -59617"/>
              <a:gd name="adj5" fmla="val 128075"/>
              <a:gd name="adj6" fmla="val -155542"/>
            </a:avLst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1050" dirty="0">
                <a:solidFill>
                  <a:srgbClr val="000000"/>
                </a:solidFill>
                <a:latin typeface="Myriad Pro" panose="020B0503030403020204" charset="0"/>
                <a:ea typeface="SimSun" panose="02010600030101010101" pitchFamily="2" charset="-122"/>
              </a:rPr>
              <a:t>1</a:t>
            </a:r>
          </a:p>
        </p:txBody>
      </p:sp>
      <p:sp>
        <p:nvSpPr>
          <p:cNvPr id="9" name="Line Callout 2 7"/>
          <p:cNvSpPr/>
          <p:nvPr/>
        </p:nvSpPr>
        <p:spPr>
          <a:xfrm>
            <a:off x="8147104" y="4654198"/>
            <a:ext cx="368811" cy="313916"/>
          </a:xfrm>
          <a:prstGeom prst="borderCallout2">
            <a:avLst>
              <a:gd name="adj1" fmla="val 47954"/>
              <a:gd name="adj2" fmla="val -105"/>
              <a:gd name="adj3" fmla="val 72980"/>
              <a:gd name="adj4" fmla="val -59617"/>
              <a:gd name="adj5" fmla="val -48155"/>
              <a:gd name="adj6" fmla="val -379593"/>
            </a:avLst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1050" dirty="0">
                <a:solidFill>
                  <a:srgbClr val="000000"/>
                </a:solidFill>
                <a:latin typeface="Myriad Pro" panose="020B0503030403020204" charset="0"/>
                <a:ea typeface="SimSun" panose="02010600030101010101" pitchFamily="2" charset="-122"/>
              </a:rPr>
              <a:t>3</a:t>
            </a:r>
          </a:p>
        </p:txBody>
      </p:sp>
      <p:sp>
        <p:nvSpPr>
          <p:cNvPr id="10" name="Line Callout 2 8"/>
          <p:cNvSpPr/>
          <p:nvPr/>
        </p:nvSpPr>
        <p:spPr>
          <a:xfrm>
            <a:off x="4687748" y="4191042"/>
            <a:ext cx="368811" cy="313916"/>
          </a:xfrm>
          <a:prstGeom prst="borderCallout2">
            <a:avLst>
              <a:gd name="adj1" fmla="val 47954"/>
              <a:gd name="adj2" fmla="val 102426"/>
              <a:gd name="adj3" fmla="val 93472"/>
              <a:gd name="adj4" fmla="val 187219"/>
              <a:gd name="adj5" fmla="val 50206"/>
              <a:gd name="adj6" fmla="val 319141"/>
            </a:avLst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1050" dirty="0">
                <a:solidFill>
                  <a:srgbClr val="000000"/>
                </a:solidFill>
                <a:latin typeface="Myriad Pro" panose="020B0503030403020204" charset="0"/>
                <a:ea typeface="SimSun" panose="02010600030101010101" pitchFamily="2" charset="-122"/>
              </a:rPr>
              <a:t>2</a:t>
            </a:r>
          </a:p>
        </p:txBody>
      </p:sp>
      <p:sp>
        <p:nvSpPr>
          <p:cNvPr id="11" name="Line Callout 2 9"/>
          <p:cNvSpPr/>
          <p:nvPr/>
        </p:nvSpPr>
        <p:spPr>
          <a:xfrm>
            <a:off x="7754951" y="1412111"/>
            <a:ext cx="369685" cy="313916"/>
          </a:xfrm>
          <a:prstGeom prst="borderCallout2">
            <a:avLst>
              <a:gd name="adj1" fmla="val 47954"/>
              <a:gd name="adj2" fmla="val -105"/>
              <a:gd name="adj3" fmla="val 72980"/>
              <a:gd name="adj4" fmla="val -59617"/>
              <a:gd name="adj5" fmla="val 128075"/>
              <a:gd name="adj6" fmla="val -155542"/>
            </a:avLst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n-US" sz="1050" dirty="0">
                <a:solidFill>
                  <a:srgbClr val="000000"/>
                </a:solidFill>
                <a:effectLst/>
                <a:latin typeface="Myriad Pro" panose="020B0503030403020204" charset="0"/>
                <a:ea typeface="SimSun" panose="02010600030101010101" pitchFamily="2" charset="-122"/>
              </a:rPr>
              <a:t>4</a:t>
            </a:r>
            <a:endParaRPr lang="en-US" sz="1200" dirty="0">
              <a:effectLst/>
              <a:latin typeface="Myriad Pro" panose="020B0503030403020204" charset="0"/>
              <a:ea typeface="SimSun" panose="02010600030101010101" pitchFamily="2" charset="-122"/>
            </a:endParaRPr>
          </a:p>
        </p:txBody>
      </p:sp>
      <p:sp>
        <p:nvSpPr>
          <p:cNvPr id="12" name="Line Callout 2 10"/>
          <p:cNvSpPr/>
          <p:nvPr/>
        </p:nvSpPr>
        <p:spPr>
          <a:xfrm>
            <a:off x="8189121" y="2222633"/>
            <a:ext cx="368811" cy="313916"/>
          </a:xfrm>
          <a:prstGeom prst="borderCallout2">
            <a:avLst>
              <a:gd name="adj1" fmla="val 47954"/>
              <a:gd name="adj2" fmla="val -105"/>
              <a:gd name="adj3" fmla="val 72980"/>
              <a:gd name="adj4" fmla="val -59617"/>
              <a:gd name="adj5" fmla="val -3073"/>
              <a:gd name="adj6" fmla="val -299846"/>
            </a:avLst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1050" dirty="0">
                <a:solidFill>
                  <a:srgbClr val="000000"/>
                </a:solidFill>
                <a:latin typeface="Myriad Pro" panose="020B0503030403020204" charset="0"/>
                <a:ea typeface="SimSun" panose="02010600030101010101" pitchFamily="2" charset="-122"/>
              </a:rPr>
              <a:t>5</a:t>
            </a:r>
          </a:p>
        </p:txBody>
      </p:sp>
      <p:sp>
        <p:nvSpPr>
          <p:cNvPr id="13" name="Line Callout 2 11"/>
          <p:cNvSpPr/>
          <p:nvPr/>
        </p:nvSpPr>
        <p:spPr>
          <a:xfrm>
            <a:off x="4743770" y="2840173"/>
            <a:ext cx="368811" cy="313916"/>
          </a:xfrm>
          <a:prstGeom prst="borderCallout2">
            <a:avLst>
              <a:gd name="adj1" fmla="val 47954"/>
              <a:gd name="adj2" fmla="val 102426"/>
              <a:gd name="adj3" fmla="val 93472"/>
              <a:gd name="adj4" fmla="val 187219"/>
              <a:gd name="adj5" fmla="val 50206"/>
              <a:gd name="adj6" fmla="val 319141"/>
            </a:avLst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1050" dirty="0">
                <a:solidFill>
                  <a:srgbClr val="000000"/>
                </a:solidFill>
                <a:latin typeface="Myriad Pro" panose="020B0503030403020204" charset="0"/>
                <a:ea typeface="SimSun" panose="02010600030101010101" pitchFamily="2" charset="-122"/>
              </a:rPr>
              <a:t>6</a:t>
            </a:r>
          </a:p>
        </p:txBody>
      </p:sp>
      <p:pic>
        <p:nvPicPr>
          <p:cNvPr id="14" name="Picture 12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65" t="4412" r="10896" b="2498"/>
          <a:stretch/>
        </p:blipFill>
        <p:spPr bwMode="auto">
          <a:xfrm>
            <a:off x="9490207" y="1415090"/>
            <a:ext cx="2289107" cy="367503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5" name="TextBox 13"/>
          <p:cNvSpPr txBox="1"/>
          <p:nvPr/>
        </p:nvSpPr>
        <p:spPr>
          <a:xfrm>
            <a:off x="633646" y="1412111"/>
            <a:ext cx="3898888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lnSpc>
                <a:spcPct val="150000"/>
              </a:lnSpc>
              <a:buAutoNum type="arabicPeriod"/>
            </a:pPr>
            <a:r>
              <a:rPr lang="en-HK" sz="2400" dirty="0">
                <a:latin typeface="Myriad Pro" panose="020B0503030403020204" charset="0"/>
              </a:rPr>
              <a:t>Plastic bottle with aloe gel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HK" sz="2400" dirty="0">
                <a:latin typeface="Myriad Pro" panose="020B0503030403020204" charset="0"/>
              </a:rPr>
              <a:t>Glycerol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HK" sz="2400" dirty="0">
                <a:latin typeface="Myriad Pro" panose="020B0503030403020204" charset="0"/>
              </a:rPr>
              <a:t>Ethanol, 96%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HK" sz="2400" dirty="0">
                <a:latin typeface="Myriad Pro" panose="020B0503030403020204" charset="0"/>
              </a:rPr>
              <a:t>Stirring stick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HK" sz="2400" dirty="0">
                <a:latin typeface="Myriad Pro" panose="020B0503030403020204" charset="0"/>
              </a:rPr>
              <a:t>Dropper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HK" sz="2400" dirty="0">
                <a:latin typeface="Myriad Pro" panose="020B0503030403020204" charset="0"/>
              </a:rPr>
              <a:t>Label sticker</a:t>
            </a:r>
          </a:p>
        </p:txBody>
      </p:sp>
    </p:spTree>
    <p:extLst>
      <p:ext uri="{BB962C8B-B14F-4D97-AF65-F5344CB8AC3E}">
        <p14:creationId xmlns:p14="http://schemas.microsoft.com/office/powerpoint/2010/main" val="394852191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29</a:t>
            </a:fld>
            <a:endParaRPr lang="zh-HK" altLang="en-US" dirty="0"/>
          </a:p>
        </p:txBody>
      </p:sp>
      <p:pic>
        <p:nvPicPr>
          <p:cNvPr id="5" name="Picture 2" descr="Chemical structures of Aloe vera compounds. | Download Scientific Diagra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559" y="1667318"/>
            <a:ext cx="5116791" cy="4713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2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65" t="4412" r="10896" b="2498"/>
          <a:stretch/>
        </p:blipFill>
        <p:spPr bwMode="auto">
          <a:xfrm>
            <a:off x="9684668" y="1467123"/>
            <a:ext cx="2289107" cy="367503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TextBox 13"/>
          <p:cNvSpPr txBox="1"/>
          <p:nvPr/>
        </p:nvSpPr>
        <p:spPr>
          <a:xfrm>
            <a:off x="654881" y="1003290"/>
            <a:ext cx="3964099" cy="6640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HK" sz="2800" b="1" u="sng" dirty="0">
                <a:latin typeface="Myriad Pro" panose="020B0503030403020204" charset="0"/>
              </a:rPr>
              <a:t>Aloe gel</a:t>
            </a:r>
            <a:r>
              <a:rPr lang="en-US" altLang="zh-TW" sz="2800" b="1" u="sng" dirty="0">
                <a:latin typeface="Myriad Pro" panose="020B0503030403020204" charset="0"/>
              </a:rPr>
              <a:t>: Keep moisture</a:t>
            </a:r>
            <a:endParaRPr lang="en-HK" sz="2800" b="1" u="sng" dirty="0">
              <a:latin typeface="Myriad Pro" panose="020B0503030403020204" charset="0"/>
            </a:endParaRPr>
          </a:p>
        </p:txBody>
      </p:sp>
      <p:pic>
        <p:nvPicPr>
          <p:cNvPr id="8" name="Picture 16" descr="人工智能科技框PNG素材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2555" y="1270860"/>
            <a:ext cx="2943375" cy="2706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Oval 21"/>
          <p:cNvSpPr/>
          <p:nvPr/>
        </p:nvSpPr>
        <p:spPr>
          <a:xfrm>
            <a:off x="5284727" y="2463877"/>
            <a:ext cx="393410" cy="36959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yriad Pro" panose="020B0503030403020204" charset="0"/>
            </a:endParaRPr>
          </a:p>
        </p:txBody>
      </p:sp>
      <p:sp>
        <p:nvSpPr>
          <p:cNvPr id="10" name="Oval 22"/>
          <p:cNvSpPr/>
          <p:nvPr/>
        </p:nvSpPr>
        <p:spPr>
          <a:xfrm>
            <a:off x="5338624" y="3236644"/>
            <a:ext cx="393410" cy="36959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yriad Pro" panose="020B0503030403020204" charset="0"/>
            </a:endParaRPr>
          </a:p>
        </p:txBody>
      </p:sp>
      <p:sp>
        <p:nvSpPr>
          <p:cNvPr id="11" name="Oval 23"/>
          <p:cNvSpPr/>
          <p:nvPr/>
        </p:nvSpPr>
        <p:spPr>
          <a:xfrm>
            <a:off x="4827142" y="3552522"/>
            <a:ext cx="393410" cy="36959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yriad Pro" panose="020B0503030403020204" charset="0"/>
            </a:endParaRPr>
          </a:p>
        </p:txBody>
      </p:sp>
      <p:sp>
        <p:nvSpPr>
          <p:cNvPr id="12" name="Oval 24"/>
          <p:cNvSpPr/>
          <p:nvPr/>
        </p:nvSpPr>
        <p:spPr>
          <a:xfrm>
            <a:off x="4264393" y="3251741"/>
            <a:ext cx="393410" cy="36959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yriad Pro" panose="020B0503030403020204" charset="0"/>
            </a:endParaRPr>
          </a:p>
        </p:txBody>
      </p:sp>
      <p:sp>
        <p:nvSpPr>
          <p:cNvPr id="13" name="Oval 25"/>
          <p:cNvSpPr/>
          <p:nvPr/>
        </p:nvSpPr>
        <p:spPr>
          <a:xfrm>
            <a:off x="3998842" y="2833469"/>
            <a:ext cx="393410" cy="36959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yriad Pro" panose="020B0503030403020204" charset="0"/>
            </a:endParaRPr>
          </a:p>
        </p:txBody>
      </p:sp>
      <p:sp>
        <p:nvSpPr>
          <p:cNvPr id="14" name="Oval 26"/>
          <p:cNvSpPr/>
          <p:nvPr/>
        </p:nvSpPr>
        <p:spPr>
          <a:xfrm>
            <a:off x="2398511" y="3999801"/>
            <a:ext cx="393410" cy="36959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yriad Pro" panose="020B0503030403020204" charset="0"/>
            </a:endParaRPr>
          </a:p>
        </p:txBody>
      </p:sp>
      <p:sp>
        <p:nvSpPr>
          <p:cNvPr id="15" name="Oval 27"/>
          <p:cNvSpPr/>
          <p:nvPr/>
        </p:nvSpPr>
        <p:spPr>
          <a:xfrm>
            <a:off x="3337563" y="4035626"/>
            <a:ext cx="393410" cy="36959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yriad Pro" panose="020B0503030403020204" charset="0"/>
            </a:endParaRPr>
          </a:p>
        </p:txBody>
      </p:sp>
      <p:sp>
        <p:nvSpPr>
          <p:cNvPr id="16" name="Oval 28"/>
          <p:cNvSpPr/>
          <p:nvPr/>
        </p:nvSpPr>
        <p:spPr>
          <a:xfrm>
            <a:off x="1979648" y="4957364"/>
            <a:ext cx="393410" cy="36959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yriad Pro" panose="020B0503030403020204" charset="0"/>
            </a:endParaRPr>
          </a:p>
        </p:txBody>
      </p:sp>
      <p:sp>
        <p:nvSpPr>
          <p:cNvPr id="17" name="Oval 29"/>
          <p:cNvSpPr/>
          <p:nvPr/>
        </p:nvSpPr>
        <p:spPr>
          <a:xfrm>
            <a:off x="1936761" y="5442464"/>
            <a:ext cx="393410" cy="36959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yriad Pro" panose="020B0503030403020204" charset="0"/>
            </a:endParaRPr>
          </a:p>
        </p:txBody>
      </p:sp>
      <p:sp>
        <p:nvSpPr>
          <p:cNvPr id="18" name="Oval 30"/>
          <p:cNvSpPr/>
          <p:nvPr/>
        </p:nvSpPr>
        <p:spPr>
          <a:xfrm>
            <a:off x="3997734" y="4715915"/>
            <a:ext cx="393410" cy="36959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yriad Pro" panose="020B0503030403020204" charset="0"/>
            </a:endParaRPr>
          </a:p>
        </p:txBody>
      </p:sp>
      <p:sp>
        <p:nvSpPr>
          <p:cNvPr id="19" name="Oval 31"/>
          <p:cNvSpPr/>
          <p:nvPr/>
        </p:nvSpPr>
        <p:spPr>
          <a:xfrm>
            <a:off x="2502533" y="5442464"/>
            <a:ext cx="393410" cy="36959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yriad Pro" panose="020B0503030403020204" charset="0"/>
            </a:endParaRPr>
          </a:p>
        </p:txBody>
      </p:sp>
      <p:sp>
        <p:nvSpPr>
          <p:cNvPr id="20" name="Oval 32"/>
          <p:cNvSpPr/>
          <p:nvPr/>
        </p:nvSpPr>
        <p:spPr>
          <a:xfrm>
            <a:off x="2794511" y="5770111"/>
            <a:ext cx="393410" cy="36959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yriad Pro" panose="020B0503030403020204" charset="0"/>
            </a:endParaRPr>
          </a:p>
        </p:txBody>
      </p:sp>
      <p:sp>
        <p:nvSpPr>
          <p:cNvPr id="21" name="Oval 33"/>
          <p:cNvSpPr/>
          <p:nvPr/>
        </p:nvSpPr>
        <p:spPr>
          <a:xfrm>
            <a:off x="2373058" y="2062968"/>
            <a:ext cx="393410" cy="36959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yriad Pro" panose="020B0503030403020204" charset="0"/>
            </a:endParaRPr>
          </a:p>
        </p:txBody>
      </p:sp>
      <p:sp>
        <p:nvSpPr>
          <p:cNvPr id="22" name="Oval 34"/>
          <p:cNvSpPr/>
          <p:nvPr/>
        </p:nvSpPr>
        <p:spPr>
          <a:xfrm>
            <a:off x="2843391" y="2915801"/>
            <a:ext cx="393410" cy="36959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yriad Pro" panose="020B0503030403020204" charset="0"/>
            </a:endParaRPr>
          </a:p>
        </p:txBody>
      </p:sp>
      <p:sp>
        <p:nvSpPr>
          <p:cNvPr id="23" name="Oval 35"/>
          <p:cNvSpPr/>
          <p:nvPr/>
        </p:nvSpPr>
        <p:spPr>
          <a:xfrm>
            <a:off x="1333281" y="2060190"/>
            <a:ext cx="393410" cy="36959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yriad Pro" panose="020B0503030403020204" charset="0"/>
            </a:endParaRPr>
          </a:p>
        </p:txBody>
      </p:sp>
      <p:pic>
        <p:nvPicPr>
          <p:cNvPr id="24" name="Picture 2" descr="Free Shallow Focus Photo of Aloe Vera Plants Stock Photo"/>
          <p:cNvPicPr>
            <a:picLocks noChangeAspect="1" noChangeArrowheads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9349" y="4496653"/>
            <a:ext cx="2680370" cy="1786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Health Car Gel PNG"/>
          <p:cNvPicPr>
            <a:picLocks noChangeAspect="1" noChangeArrowheads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5550" y="3612953"/>
            <a:ext cx="2628085" cy="296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6" name="Group 38"/>
          <p:cNvGrpSpPr/>
          <p:nvPr/>
        </p:nvGrpSpPr>
        <p:grpSpPr>
          <a:xfrm>
            <a:off x="6530835" y="1744896"/>
            <a:ext cx="2414894" cy="1676544"/>
            <a:chOff x="7467177" y="953588"/>
            <a:chExt cx="2414894" cy="1676544"/>
          </a:xfrm>
        </p:grpSpPr>
        <p:grpSp>
          <p:nvGrpSpPr>
            <p:cNvPr id="27" name="Group 39"/>
            <p:cNvGrpSpPr/>
            <p:nvPr/>
          </p:nvGrpSpPr>
          <p:grpSpPr>
            <a:xfrm>
              <a:off x="8009824" y="1434988"/>
              <a:ext cx="1357106" cy="653553"/>
              <a:chOff x="8009824" y="1434988"/>
              <a:chExt cx="1357106" cy="653553"/>
            </a:xfrm>
          </p:grpSpPr>
          <p:sp>
            <p:nvSpPr>
              <p:cNvPr id="36" name="Oval 48"/>
              <p:cNvSpPr/>
              <p:nvPr/>
            </p:nvSpPr>
            <p:spPr>
              <a:xfrm>
                <a:off x="8240349" y="1855661"/>
                <a:ext cx="228600" cy="2286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Oval 49"/>
              <p:cNvSpPr/>
              <p:nvPr/>
            </p:nvSpPr>
            <p:spPr>
              <a:xfrm>
                <a:off x="8582697" y="1678081"/>
                <a:ext cx="228600" cy="2286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Oval 50"/>
              <p:cNvSpPr/>
              <p:nvPr/>
            </p:nvSpPr>
            <p:spPr>
              <a:xfrm>
                <a:off x="8906885" y="1859941"/>
                <a:ext cx="228600" cy="2286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39" name="Straight Connector 51"/>
              <p:cNvCxnSpPr/>
              <p:nvPr/>
            </p:nvCxnSpPr>
            <p:spPr>
              <a:xfrm flipV="1">
                <a:off x="8452101" y="1844482"/>
                <a:ext cx="135631" cy="80187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52"/>
              <p:cNvCxnSpPr/>
              <p:nvPr/>
            </p:nvCxnSpPr>
            <p:spPr>
              <a:xfrm flipV="1">
                <a:off x="9125637" y="1792381"/>
                <a:ext cx="241293" cy="144155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53"/>
              <p:cNvCxnSpPr/>
              <p:nvPr/>
            </p:nvCxnSpPr>
            <p:spPr>
              <a:xfrm flipH="1" flipV="1">
                <a:off x="8009824" y="1792381"/>
                <a:ext cx="241293" cy="144155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54"/>
              <p:cNvCxnSpPr/>
              <p:nvPr/>
            </p:nvCxnSpPr>
            <p:spPr>
              <a:xfrm flipH="1" flipV="1">
                <a:off x="8781946" y="1844482"/>
                <a:ext cx="130610" cy="80186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55"/>
              <p:cNvCxnSpPr/>
              <p:nvPr/>
            </p:nvCxnSpPr>
            <p:spPr>
              <a:xfrm flipV="1">
                <a:off x="8694360" y="1434988"/>
                <a:ext cx="2637" cy="237504"/>
              </a:xfrm>
              <a:prstGeom prst="line">
                <a:avLst/>
              </a:prstGeom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Group 40"/>
            <p:cNvGrpSpPr/>
            <p:nvPr/>
          </p:nvGrpSpPr>
          <p:grpSpPr>
            <a:xfrm>
              <a:off x="7467177" y="953588"/>
              <a:ext cx="2414894" cy="1676544"/>
              <a:chOff x="7467177" y="953588"/>
              <a:chExt cx="2414894" cy="1676544"/>
            </a:xfrm>
          </p:grpSpPr>
          <p:sp>
            <p:nvSpPr>
              <p:cNvPr id="29" name="Oval 41"/>
              <p:cNvSpPr/>
              <p:nvPr/>
            </p:nvSpPr>
            <p:spPr>
              <a:xfrm>
                <a:off x="7467177" y="1373451"/>
                <a:ext cx="717630" cy="666072"/>
              </a:xfrm>
              <a:prstGeom prst="ellipse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Myriad Pro" panose="020B0503030403020204" charset="0"/>
                </a:endParaRPr>
              </a:p>
            </p:txBody>
          </p:sp>
          <p:sp>
            <p:nvSpPr>
              <p:cNvPr id="30" name="Oval 42"/>
              <p:cNvSpPr/>
              <p:nvPr/>
            </p:nvSpPr>
            <p:spPr>
              <a:xfrm>
                <a:off x="8458152" y="953588"/>
                <a:ext cx="717630" cy="666072"/>
              </a:xfrm>
              <a:prstGeom prst="ellipse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Myriad Pro" panose="020B0503030403020204" charset="0"/>
                </a:endParaRPr>
              </a:p>
            </p:txBody>
          </p:sp>
          <p:sp>
            <p:nvSpPr>
              <p:cNvPr id="31" name="Oval 43"/>
              <p:cNvSpPr/>
              <p:nvPr/>
            </p:nvSpPr>
            <p:spPr>
              <a:xfrm>
                <a:off x="9164441" y="1373451"/>
                <a:ext cx="717630" cy="666072"/>
              </a:xfrm>
              <a:prstGeom prst="ellipse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Myriad Pro" panose="020B0503030403020204" charset="0"/>
                </a:endParaRPr>
              </a:p>
            </p:txBody>
          </p:sp>
          <p:sp>
            <p:nvSpPr>
              <p:cNvPr id="32" name="TextBox 44"/>
              <p:cNvSpPr txBox="1"/>
              <p:nvPr/>
            </p:nvSpPr>
            <p:spPr>
              <a:xfrm>
                <a:off x="8505153" y="1066104"/>
                <a:ext cx="61747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2400" dirty="0">
                    <a:solidFill>
                      <a:srgbClr val="0070C0"/>
                    </a:solidFill>
                    <a:latin typeface="Myriad Pro" panose="020B0503030403020204" charset="0"/>
                  </a:rPr>
                  <a:t>OH</a:t>
                </a:r>
                <a:endParaRPr lang="en-US" sz="2400" dirty="0">
                  <a:solidFill>
                    <a:srgbClr val="0070C0"/>
                  </a:solidFill>
                  <a:latin typeface="Myriad Pro" panose="020B0503030403020204" charset="0"/>
                </a:endParaRPr>
              </a:p>
            </p:txBody>
          </p:sp>
          <p:sp>
            <p:nvSpPr>
              <p:cNvPr id="33" name="TextBox 45"/>
              <p:cNvSpPr txBox="1"/>
              <p:nvPr/>
            </p:nvSpPr>
            <p:spPr>
              <a:xfrm>
                <a:off x="9241728" y="1482876"/>
                <a:ext cx="61747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2400" dirty="0">
                    <a:solidFill>
                      <a:srgbClr val="0070C0"/>
                    </a:solidFill>
                    <a:latin typeface="Myriad Pro" panose="020B0503030403020204" charset="0"/>
                  </a:rPr>
                  <a:t>OH</a:t>
                </a:r>
                <a:endParaRPr lang="en-US" sz="2400" dirty="0">
                  <a:solidFill>
                    <a:srgbClr val="0070C0"/>
                  </a:solidFill>
                  <a:latin typeface="Myriad Pro" panose="020B0503030403020204" charset="0"/>
                </a:endParaRPr>
              </a:p>
            </p:txBody>
          </p:sp>
          <p:sp>
            <p:nvSpPr>
              <p:cNvPr id="34" name="TextBox 46"/>
              <p:cNvSpPr txBox="1"/>
              <p:nvPr/>
            </p:nvSpPr>
            <p:spPr>
              <a:xfrm flipH="1">
                <a:off x="7531404" y="1482876"/>
                <a:ext cx="59663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2400" dirty="0">
                    <a:solidFill>
                      <a:srgbClr val="0070C0"/>
                    </a:solidFill>
                    <a:latin typeface="Myriad Pro" panose="020B0503030403020204" charset="0"/>
                  </a:rPr>
                  <a:t>HO</a:t>
                </a:r>
                <a:endParaRPr lang="en-US" sz="2400" dirty="0">
                  <a:solidFill>
                    <a:srgbClr val="0070C0"/>
                  </a:solidFill>
                  <a:latin typeface="Myriad Pro" panose="020B0503030403020204" charset="0"/>
                </a:endParaRPr>
              </a:p>
            </p:txBody>
          </p:sp>
          <p:sp>
            <p:nvSpPr>
              <p:cNvPr id="35" name="TextBox 47"/>
              <p:cNvSpPr txBox="1"/>
              <p:nvPr/>
            </p:nvSpPr>
            <p:spPr>
              <a:xfrm>
                <a:off x="8038539" y="2168467"/>
                <a:ext cx="131164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2400" b="1" dirty="0">
                    <a:latin typeface="Myriad Pro" panose="020B0503030403020204" charset="0"/>
                  </a:rPr>
                  <a:t>Glycerol</a:t>
                </a:r>
                <a:endParaRPr lang="en-US" sz="2400" b="1" dirty="0">
                  <a:latin typeface="Myriad Pro" panose="020B0503030403020204" charset="0"/>
                </a:endParaRPr>
              </a:p>
            </p:txBody>
          </p:sp>
        </p:grpSp>
      </p:grpSp>
      <p:sp>
        <p:nvSpPr>
          <p:cNvPr id="44" name="Title 1"/>
          <p:cNvSpPr txBox="1">
            <a:spLocks/>
          </p:cNvSpPr>
          <p:nvPr/>
        </p:nvSpPr>
        <p:spPr>
          <a:xfrm>
            <a:off x="633646" y="194339"/>
            <a:ext cx="8596668" cy="1320800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>
            <a:lvl1pPr algn="l" defTabSz="121917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bg1">
                    <a:lumMod val="75000"/>
                  </a:schemeClr>
                </a:solidFill>
                <a:latin typeface="Myriad Pro" panose="020B0503030403020204" pitchFamily="34" charset="0"/>
                <a:ea typeface="Adobe 黑体 Std R" pitchFamily="34" charset="-128"/>
                <a:cs typeface="+mj-cs"/>
              </a:defRPr>
            </a:lvl1pPr>
          </a:lstStyle>
          <a:p>
            <a:r>
              <a:rPr lang="en-HK" dirty="0">
                <a:latin typeface="Myriad Pro" panose="020B0503030403020204" charset="0"/>
              </a:rPr>
              <a:t>Making Disinfectant Hand Gel</a:t>
            </a:r>
          </a:p>
        </p:txBody>
      </p:sp>
    </p:spTree>
    <p:extLst>
      <p:ext uri="{BB962C8B-B14F-4D97-AF65-F5344CB8AC3E}">
        <p14:creationId xmlns:p14="http://schemas.microsoft.com/office/powerpoint/2010/main" val="21437151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sz="2000" dirty="0"/>
              <a:t>Any infecting materials that can cause diseases </a:t>
            </a:r>
          </a:p>
          <a:p>
            <a:pPr lvl="1"/>
            <a:r>
              <a:rPr lang="en-US" altLang="zh-TW" sz="2000" dirty="0"/>
              <a:t>Bacterium, virus, protist, fungus and others</a:t>
            </a:r>
          </a:p>
          <a:p>
            <a:pPr lvl="1"/>
            <a:r>
              <a:rPr lang="en-US" altLang="zh-TW" sz="2000" dirty="0"/>
              <a:t>By direct destruction of cells</a:t>
            </a:r>
          </a:p>
          <a:p>
            <a:pPr lvl="1"/>
            <a:r>
              <a:rPr lang="en-US" altLang="zh-TW" sz="2000" dirty="0"/>
              <a:t>By releasing toxins (</a:t>
            </a:r>
            <a:r>
              <a:rPr lang="zh-TW" altLang="en-US" sz="2000" dirty="0"/>
              <a:t>毒素</a:t>
            </a:r>
            <a:r>
              <a:rPr lang="en-US" altLang="zh-TW" sz="2000" dirty="0"/>
              <a:t>) or destructive enzymes</a:t>
            </a:r>
          </a:p>
          <a:p>
            <a:r>
              <a:rPr lang="en-US" altLang="zh-TW" sz="2000" dirty="0"/>
              <a:t>Common types</a:t>
            </a:r>
            <a:endParaRPr lang="zh-TW" altLang="en-US" sz="2000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3</a:t>
            </a:fld>
            <a:endParaRPr lang="zh-HK" altLang="en-US" dirty="0"/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dirty="0"/>
              <a:t>Pathogens (</a:t>
            </a:r>
            <a:r>
              <a:rPr lang="zh-TW" altLang="en-US" dirty="0"/>
              <a:t>病原體</a:t>
            </a:r>
            <a:r>
              <a:rPr lang="en-US" altLang="zh-TW" dirty="0"/>
              <a:t>)</a:t>
            </a:r>
            <a:endParaRPr lang="zh-TW" alt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1705247"/>
              </p:ext>
            </p:extLst>
          </p:nvPr>
        </p:nvGraphicFramePr>
        <p:xfrm>
          <a:off x="934814" y="4150322"/>
          <a:ext cx="8638163" cy="2076944"/>
        </p:xfrm>
        <a:graphic>
          <a:graphicData uri="http://schemas.openxmlformats.org/drawingml/2006/table">
            <a:tbl>
              <a:tblPr firstRow="1" bandRow="1">
                <a:tableStyleId>{EB9631B5-78F2-41C9-869B-9F39066F8104}</a:tableStyleId>
              </a:tblPr>
              <a:tblGrid>
                <a:gridCol w="2159541">
                  <a:extLst>
                    <a:ext uri="{9D8B030D-6E8A-4147-A177-3AD203B41FA5}">
                      <a16:colId xmlns:a16="http://schemas.microsoft.com/office/drawing/2014/main" val="4080183339"/>
                    </a:ext>
                  </a:extLst>
                </a:gridCol>
                <a:gridCol w="2159541">
                  <a:extLst>
                    <a:ext uri="{9D8B030D-6E8A-4147-A177-3AD203B41FA5}">
                      <a16:colId xmlns:a16="http://schemas.microsoft.com/office/drawing/2014/main" val="1335692360"/>
                    </a:ext>
                  </a:extLst>
                </a:gridCol>
                <a:gridCol w="2710774">
                  <a:extLst>
                    <a:ext uri="{9D8B030D-6E8A-4147-A177-3AD203B41FA5}">
                      <a16:colId xmlns:a16="http://schemas.microsoft.com/office/drawing/2014/main" val="3006092744"/>
                    </a:ext>
                  </a:extLst>
                </a:gridCol>
                <a:gridCol w="1608307">
                  <a:extLst>
                    <a:ext uri="{9D8B030D-6E8A-4147-A177-3AD203B41FA5}">
                      <a16:colId xmlns:a16="http://schemas.microsoft.com/office/drawing/2014/main" val="2088500304"/>
                    </a:ext>
                  </a:extLst>
                </a:gridCol>
              </a:tblGrid>
              <a:tr h="537469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B</a:t>
                      </a:r>
                      <a:r>
                        <a:rPr lang="en-US" dirty="0"/>
                        <a:t>acteria </a:t>
                      </a:r>
                      <a:r>
                        <a:rPr lang="zh-TW" altLang="en-US" dirty="0"/>
                        <a:t>細菌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Viruses </a:t>
                      </a:r>
                      <a:r>
                        <a:rPr lang="zh-TW" altLang="en-US" dirty="0"/>
                        <a:t>病毒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/>
                      <a:r>
                        <a:rPr lang="en-US" dirty="0" err="1"/>
                        <a:t>Protists</a:t>
                      </a:r>
                      <a:r>
                        <a:rPr lang="en-US" dirty="0"/>
                        <a:t> </a:t>
                      </a:r>
                      <a:r>
                        <a:rPr lang="zh-TW" altLang="en-US" sz="2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原生生物</a:t>
                      </a:r>
                      <a:endParaRPr lang="en-US" sz="2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Fungi </a:t>
                      </a:r>
                      <a:r>
                        <a:rPr lang="zh-TW" altLang="en-US" dirty="0"/>
                        <a:t>真菌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9721135"/>
                  </a:ext>
                </a:extLst>
              </a:tr>
              <a:tr h="153947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1389758"/>
                  </a:ext>
                </a:extLst>
              </a:tr>
            </a:tbl>
          </a:graphicData>
        </a:graphic>
      </p:graphicFrame>
      <p:pic>
        <p:nvPicPr>
          <p:cNvPr id="6" name="Picture 2" descr="Researchers close in on harnessing electricity from bacteria - Cosmos  Magazine"/>
          <p:cNvPicPr>
            <a:picLocks noChangeAspect="1" noChangeArrowheads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759"/>
          <a:stretch/>
        </p:blipFill>
        <p:spPr bwMode="auto">
          <a:xfrm>
            <a:off x="1109307" y="4798439"/>
            <a:ext cx="1659833" cy="1329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Picture"/>
          <p:cNvPicPr>
            <a:picLocks noChangeAspect="1" noChangeArrowheads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19" t="3080"/>
          <a:stretch/>
        </p:blipFill>
        <p:spPr bwMode="auto">
          <a:xfrm>
            <a:off x="5858957" y="4811207"/>
            <a:ext cx="1458795" cy="1321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/>
          <a:srcRect t="6974"/>
          <a:stretch/>
        </p:blipFill>
        <p:spPr>
          <a:xfrm>
            <a:off x="3489341" y="4789300"/>
            <a:ext cx="1445825" cy="1338753"/>
          </a:xfrm>
          <a:prstGeom prst="rect">
            <a:avLst/>
          </a:prstGeom>
        </p:spPr>
      </p:pic>
      <p:pic>
        <p:nvPicPr>
          <p:cNvPr id="9" name="Picture 6" descr="https://newscenter.lbl.gov/wp-content/uploads/sites/2/2020/06/iStock-1021714802.jpg"/>
          <p:cNvPicPr>
            <a:picLocks noChangeAspect="1" noChangeArrowheads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43" t="3182" r="19150" b="1159"/>
          <a:stretch/>
        </p:blipFill>
        <p:spPr bwMode="auto">
          <a:xfrm>
            <a:off x="8122259" y="4811175"/>
            <a:ext cx="1333026" cy="1321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Free death's head skull skull and crossbones vector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8010" y="642833"/>
            <a:ext cx="2520851" cy="2453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774899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30</a:t>
            </a:fld>
            <a:endParaRPr lang="zh-HK" altLang="en-US" dirty="0"/>
          </a:p>
        </p:txBody>
      </p:sp>
      <p:sp>
        <p:nvSpPr>
          <p:cNvPr id="44" name="Title 1"/>
          <p:cNvSpPr txBox="1">
            <a:spLocks/>
          </p:cNvSpPr>
          <p:nvPr/>
        </p:nvSpPr>
        <p:spPr>
          <a:xfrm>
            <a:off x="633646" y="194339"/>
            <a:ext cx="8596668" cy="1320800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>
            <a:lvl1pPr algn="l" defTabSz="121917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bg1">
                    <a:lumMod val="75000"/>
                  </a:schemeClr>
                </a:solidFill>
                <a:latin typeface="Myriad Pro" panose="020B0503030403020204" pitchFamily="34" charset="0"/>
                <a:ea typeface="Adobe 黑体 Std R" pitchFamily="34" charset="-128"/>
                <a:cs typeface="+mj-cs"/>
              </a:defRPr>
            </a:lvl1pPr>
          </a:lstStyle>
          <a:p>
            <a:r>
              <a:rPr lang="en-HK" dirty="0">
                <a:latin typeface="Myriad Pro" panose="020B0503030403020204" charset="0"/>
              </a:rPr>
              <a:t>Making Disinfectant Hand Gel</a:t>
            </a:r>
          </a:p>
        </p:txBody>
      </p:sp>
      <p:pic>
        <p:nvPicPr>
          <p:cNvPr id="4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295" y="1501359"/>
            <a:ext cx="2870192" cy="3519122"/>
          </a:xfrm>
          <a:prstGeom prst="rect">
            <a:avLst/>
          </a:prstGeom>
        </p:spPr>
      </p:pic>
      <p:sp>
        <p:nvSpPr>
          <p:cNvPr id="47" name="Line Callout 2 6"/>
          <p:cNvSpPr/>
          <p:nvPr/>
        </p:nvSpPr>
        <p:spPr>
          <a:xfrm>
            <a:off x="3741432" y="3572692"/>
            <a:ext cx="369685" cy="313916"/>
          </a:xfrm>
          <a:prstGeom prst="borderCallout2">
            <a:avLst>
              <a:gd name="adj1" fmla="val 47954"/>
              <a:gd name="adj2" fmla="val -105"/>
              <a:gd name="adj3" fmla="val 72980"/>
              <a:gd name="adj4" fmla="val -59617"/>
              <a:gd name="adj5" fmla="val 128075"/>
              <a:gd name="adj6" fmla="val -155542"/>
            </a:avLst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1050" dirty="0">
                <a:solidFill>
                  <a:srgbClr val="000000"/>
                </a:solidFill>
                <a:latin typeface="Myriad Pro" panose="020B0503030403020204" charset="0"/>
                <a:ea typeface="SimSun" panose="02010600030101010101" pitchFamily="2" charset="-122"/>
              </a:rPr>
              <a:t>1</a:t>
            </a:r>
          </a:p>
        </p:txBody>
      </p:sp>
      <p:sp>
        <p:nvSpPr>
          <p:cNvPr id="48" name="Line Callout 2 7"/>
          <p:cNvSpPr/>
          <p:nvPr/>
        </p:nvSpPr>
        <p:spPr>
          <a:xfrm>
            <a:off x="3783448" y="4653388"/>
            <a:ext cx="368811" cy="313916"/>
          </a:xfrm>
          <a:prstGeom prst="borderCallout2">
            <a:avLst>
              <a:gd name="adj1" fmla="val 47954"/>
              <a:gd name="adj2" fmla="val -105"/>
              <a:gd name="adj3" fmla="val 72980"/>
              <a:gd name="adj4" fmla="val -59617"/>
              <a:gd name="adj5" fmla="val -48155"/>
              <a:gd name="adj6" fmla="val -379593"/>
            </a:avLst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1050" dirty="0">
                <a:solidFill>
                  <a:srgbClr val="000000"/>
                </a:solidFill>
                <a:latin typeface="Myriad Pro" panose="020B0503030403020204" charset="0"/>
                <a:ea typeface="SimSun" panose="02010600030101010101" pitchFamily="2" charset="-122"/>
              </a:rPr>
              <a:t>3</a:t>
            </a:r>
          </a:p>
        </p:txBody>
      </p:sp>
      <p:sp>
        <p:nvSpPr>
          <p:cNvPr id="49" name="Line Callout 2 8"/>
          <p:cNvSpPr/>
          <p:nvPr/>
        </p:nvSpPr>
        <p:spPr>
          <a:xfrm>
            <a:off x="324092" y="4190232"/>
            <a:ext cx="368811" cy="313916"/>
          </a:xfrm>
          <a:prstGeom prst="borderCallout2">
            <a:avLst>
              <a:gd name="adj1" fmla="val 47954"/>
              <a:gd name="adj2" fmla="val 102426"/>
              <a:gd name="adj3" fmla="val 93472"/>
              <a:gd name="adj4" fmla="val 187219"/>
              <a:gd name="adj5" fmla="val 50206"/>
              <a:gd name="adj6" fmla="val 319141"/>
            </a:avLst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1050" dirty="0">
                <a:solidFill>
                  <a:srgbClr val="000000"/>
                </a:solidFill>
                <a:latin typeface="Myriad Pro" panose="020B0503030403020204" charset="0"/>
                <a:ea typeface="SimSun" panose="02010600030101010101" pitchFamily="2" charset="-122"/>
              </a:rPr>
              <a:t>2</a:t>
            </a:r>
          </a:p>
        </p:txBody>
      </p:sp>
      <p:sp>
        <p:nvSpPr>
          <p:cNvPr id="50" name="Line Callout 2 9"/>
          <p:cNvSpPr/>
          <p:nvPr/>
        </p:nvSpPr>
        <p:spPr>
          <a:xfrm>
            <a:off x="3391295" y="1411301"/>
            <a:ext cx="369685" cy="313916"/>
          </a:xfrm>
          <a:prstGeom prst="borderCallout2">
            <a:avLst>
              <a:gd name="adj1" fmla="val 47954"/>
              <a:gd name="adj2" fmla="val -105"/>
              <a:gd name="adj3" fmla="val 72980"/>
              <a:gd name="adj4" fmla="val -59617"/>
              <a:gd name="adj5" fmla="val 128075"/>
              <a:gd name="adj6" fmla="val -155542"/>
            </a:avLst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n-US" sz="1050" dirty="0">
                <a:solidFill>
                  <a:srgbClr val="000000"/>
                </a:solidFill>
                <a:effectLst/>
                <a:latin typeface="Myriad Pro" panose="020B0503030403020204" charset="0"/>
                <a:ea typeface="SimSun" panose="02010600030101010101" pitchFamily="2" charset="-122"/>
              </a:rPr>
              <a:t>4</a:t>
            </a:r>
            <a:endParaRPr lang="en-US" sz="1200" dirty="0">
              <a:effectLst/>
              <a:latin typeface="Myriad Pro" panose="020B0503030403020204" charset="0"/>
              <a:ea typeface="SimSun" panose="02010600030101010101" pitchFamily="2" charset="-122"/>
            </a:endParaRPr>
          </a:p>
        </p:txBody>
      </p:sp>
      <p:sp>
        <p:nvSpPr>
          <p:cNvPr id="51" name="Line Callout 2 10"/>
          <p:cNvSpPr/>
          <p:nvPr/>
        </p:nvSpPr>
        <p:spPr>
          <a:xfrm>
            <a:off x="3825465" y="2221823"/>
            <a:ext cx="368811" cy="313916"/>
          </a:xfrm>
          <a:prstGeom prst="borderCallout2">
            <a:avLst>
              <a:gd name="adj1" fmla="val 47954"/>
              <a:gd name="adj2" fmla="val -105"/>
              <a:gd name="adj3" fmla="val 72980"/>
              <a:gd name="adj4" fmla="val -59617"/>
              <a:gd name="adj5" fmla="val -3073"/>
              <a:gd name="adj6" fmla="val -299846"/>
            </a:avLst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1050" dirty="0">
                <a:solidFill>
                  <a:srgbClr val="000000"/>
                </a:solidFill>
                <a:latin typeface="Myriad Pro" panose="020B0503030403020204" charset="0"/>
                <a:ea typeface="SimSun" panose="02010600030101010101" pitchFamily="2" charset="-122"/>
              </a:rPr>
              <a:t>5</a:t>
            </a:r>
          </a:p>
        </p:txBody>
      </p:sp>
      <p:sp>
        <p:nvSpPr>
          <p:cNvPr id="52" name="Line Callout 2 11"/>
          <p:cNvSpPr/>
          <p:nvPr/>
        </p:nvSpPr>
        <p:spPr>
          <a:xfrm>
            <a:off x="380114" y="2839363"/>
            <a:ext cx="368811" cy="313916"/>
          </a:xfrm>
          <a:prstGeom prst="borderCallout2">
            <a:avLst>
              <a:gd name="adj1" fmla="val 47954"/>
              <a:gd name="adj2" fmla="val 102426"/>
              <a:gd name="adj3" fmla="val 93472"/>
              <a:gd name="adj4" fmla="val 187219"/>
              <a:gd name="adj5" fmla="val 50206"/>
              <a:gd name="adj6" fmla="val 319141"/>
            </a:avLst>
          </a:prstGeom>
          <a:solidFill>
            <a:srgbClr val="FF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1050" dirty="0">
                <a:solidFill>
                  <a:srgbClr val="000000"/>
                </a:solidFill>
                <a:latin typeface="Myriad Pro" panose="020B0503030403020204" charset="0"/>
                <a:ea typeface="SimSun" panose="02010600030101010101" pitchFamily="2" charset="-122"/>
              </a:rPr>
              <a:t>6</a:t>
            </a:r>
          </a:p>
        </p:txBody>
      </p:sp>
      <p:sp>
        <p:nvSpPr>
          <p:cNvPr id="53" name="TextBox 18"/>
          <p:cNvSpPr txBox="1"/>
          <p:nvPr/>
        </p:nvSpPr>
        <p:spPr>
          <a:xfrm>
            <a:off x="830910" y="5203799"/>
            <a:ext cx="519853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latin typeface="Myriad Pro" panose="020B0503030403020204" charset="0"/>
              </a:rPr>
              <a:t>Recommended ethanol concentration: </a:t>
            </a:r>
          </a:p>
          <a:p>
            <a:pPr algn="ctr"/>
            <a:r>
              <a:rPr lang="en-US" sz="2400" dirty="0">
                <a:latin typeface="Myriad Pro" panose="020B0503030403020204" charset="0"/>
              </a:rPr>
              <a:t>60 – 95%</a:t>
            </a:r>
            <a:endParaRPr lang="en-HK" sz="2400" dirty="0">
              <a:latin typeface="Myriad Pro" panose="020B0503030403020204" charset="0"/>
            </a:endParaRPr>
          </a:p>
        </p:txBody>
      </p:sp>
      <p:sp>
        <p:nvSpPr>
          <p:cNvPr id="54" name="TextBox 13"/>
          <p:cNvSpPr txBox="1"/>
          <p:nvPr/>
        </p:nvSpPr>
        <p:spPr>
          <a:xfrm>
            <a:off x="4766555" y="3311082"/>
            <a:ext cx="23498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latin typeface="Myriad Pro" panose="020B0503030403020204" charset="0"/>
              </a:rPr>
              <a:t>Boiling point:</a:t>
            </a:r>
            <a:endParaRPr lang="en-HK" sz="2800" b="1" dirty="0">
              <a:latin typeface="Myriad Pro" panose="020B0503030403020204" charset="0"/>
            </a:endParaRPr>
          </a:p>
        </p:txBody>
      </p:sp>
      <p:graphicFrame>
        <p:nvGraphicFramePr>
          <p:cNvPr id="55" name="Table 15"/>
          <p:cNvGraphicFramePr>
            <a:graphicFrameLocks noGrp="1"/>
          </p:cNvGraphicFramePr>
          <p:nvPr/>
        </p:nvGraphicFramePr>
        <p:xfrm>
          <a:off x="4766555" y="3834302"/>
          <a:ext cx="5228853" cy="11669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2951">
                  <a:extLst>
                    <a:ext uri="{9D8B030D-6E8A-4147-A177-3AD203B41FA5}">
                      <a16:colId xmlns:a16="http://schemas.microsoft.com/office/drawing/2014/main" val="2780601351"/>
                    </a:ext>
                  </a:extLst>
                </a:gridCol>
                <a:gridCol w="1844869">
                  <a:extLst>
                    <a:ext uri="{9D8B030D-6E8A-4147-A177-3AD203B41FA5}">
                      <a16:colId xmlns:a16="http://schemas.microsoft.com/office/drawing/2014/main" val="3552837943"/>
                    </a:ext>
                  </a:extLst>
                </a:gridCol>
                <a:gridCol w="1641033">
                  <a:extLst>
                    <a:ext uri="{9D8B030D-6E8A-4147-A177-3AD203B41FA5}">
                      <a16:colId xmlns:a16="http://schemas.microsoft.com/office/drawing/2014/main" val="1467346533"/>
                    </a:ext>
                  </a:extLst>
                </a:gridCol>
              </a:tblGrid>
              <a:tr h="583450">
                <a:tc>
                  <a:txBody>
                    <a:bodyPr/>
                    <a:lstStyle/>
                    <a:p>
                      <a:endParaRPr lang="en-HK" sz="2000" dirty="0">
                        <a:latin typeface="Myriad Pro" panose="020B0503030403020204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Myriad Pro" panose="020B0503030403020204" charset="0"/>
                        </a:rPr>
                        <a:t>&gt;95%</a:t>
                      </a:r>
                      <a:r>
                        <a:rPr lang="en-US" sz="2000" baseline="0" dirty="0">
                          <a:latin typeface="Myriad Pro" panose="020B0503030403020204" charset="0"/>
                        </a:rPr>
                        <a:t> Ethanol</a:t>
                      </a:r>
                      <a:endParaRPr lang="en-HK" sz="2000" dirty="0">
                        <a:latin typeface="Myriad Pro" panose="020B0503030403020204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Myriad Pro" panose="020B0503030403020204" charset="0"/>
                        </a:rPr>
                        <a:t>60% Ethanol</a:t>
                      </a:r>
                      <a:endParaRPr lang="en-HK" sz="2000" dirty="0">
                        <a:latin typeface="Myriad Pro" panose="020B0503030403020204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9523841"/>
                  </a:ext>
                </a:extLst>
              </a:tr>
              <a:tr h="583450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Myriad Pro" panose="020B0503030403020204" charset="0"/>
                        </a:rPr>
                        <a:t>Boiling</a:t>
                      </a:r>
                      <a:r>
                        <a:rPr lang="en-US" sz="2000" baseline="0" dirty="0">
                          <a:latin typeface="Myriad Pro" panose="020B0503030403020204" charset="0"/>
                        </a:rPr>
                        <a:t> point</a:t>
                      </a:r>
                      <a:endParaRPr lang="en-HK" sz="2000" dirty="0">
                        <a:latin typeface="Myriad Pro" panose="020B05030304030202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Myriad Pro" panose="020B0503030403020204" charset="0"/>
                        </a:rPr>
                        <a:t>78</a:t>
                      </a:r>
                      <a:r>
                        <a:rPr lang="en-US" sz="2000" baseline="0" dirty="0">
                          <a:latin typeface="Myriad Pro" panose="020B0503030403020204" charset="0"/>
                        </a:rPr>
                        <a:t> </a:t>
                      </a:r>
                      <a:r>
                        <a:rPr lang="en-US" sz="2000" baseline="30000" dirty="0">
                          <a:latin typeface="Myriad Pro" panose="020B0503030403020204" charset="0"/>
                        </a:rPr>
                        <a:t>o</a:t>
                      </a:r>
                      <a:r>
                        <a:rPr lang="en-US" sz="2000" baseline="0" dirty="0">
                          <a:latin typeface="Myriad Pro" panose="020B0503030403020204" charset="0"/>
                        </a:rPr>
                        <a:t>C</a:t>
                      </a:r>
                      <a:endParaRPr lang="en-HK" sz="2000" dirty="0">
                        <a:latin typeface="Myriad Pro" panose="020B050303040302020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latin typeface="Myriad Pro" panose="020B0503030403020204" charset="0"/>
                        </a:rPr>
                        <a:t>&gt;80.5</a:t>
                      </a:r>
                      <a:r>
                        <a:rPr lang="en-US" sz="2000" baseline="0" dirty="0">
                          <a:latin typeface="Myriad Pro" panose="020B0503030403020204" charset="0"/>
                        </a:rPr>
                        <a:t> </a:t>
                      </a:r>
                      <a:r>
                        <a:rPr lang="en-US" sz="2000" baseline="30000" dirty="0">
                          <a:latin typeface="Myriad Pro" panose="020B0503030403020204" charset="0"/>
                        </a:rPr>
                        <a:t>o</a:t>
                      </a:r>
                      <a:r>
                        <a:rPr lang="en-US" sz="2000" baseline="0" dirty="0">
                          <a:latin typeface="Myriad Pro" panose="020B0503030403020204" charset="0"/>
                        </a:rPr>
                        <a:t>C</a:t>
                      </a:r>
                      <a:endParaRPr lang="en-HK" sz="2000" dirty="0">
                        <a:latin typeface="Myriad Pro" panose="020B050303040302020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4007668"/>
                  </a:ext>
                </a:extLst>
              </a:tr>
            </a:tbl>
          </a:graphicData>
        </a:graphic>
      </p:graphicFrame>
      <p:sp>
        <p:nvSpPr>
          <p:cNvPr id="56" name="TextBox 2"/>
          <p:cNvSpPr txBox="1"/>
          <p:nvPr/>
        </p:nvSpPr>
        <p:spPr>
          <a:xfrm>
            <a:off x="4766555" y="1725217"/>
            <a:ext cx="591815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i="1" dirty="0">
                <a:solidFill>
                  <a:srgbClr val="FF0000"/>
                </a:solidFill>
                <a:latin typeface="Myriad Pro" panose="020B0503030403020204" charset="0"/>
              </a:rPr>
              <a:t>Why don’t we simply use ethanol</a:t>
            </a:r>
          </a:p>
          <a:p>
            <a:r>
              <a:rPr lang="en-US" sz="3200" b="1" i="1" dirty="0">
                <a:solidFill>
                  <a:srgbClr val="FF0000"/>
                </a:solidFill>
                <a:latin typeface="Myriad Pro" panose="020B0503030403020204" charset="0"/>
              </a:rPr>
              <a:t>to clean our hands?</a:t>
            </a:r>
            <a:endParaRPr lang="en-HK" sz="3200" b="1" i="1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363553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31</a:t>
            </a:fld>
            <a:endParaRPr lang="zh-HK" altLang="en-US" dirty="0"/>
          </a:p>
        </p:txBody>
      </p:sp>
      <p:sp>
        <p:nvSpPr>
          <p:cNvPr id="44" name="Title 1"/>
          <p:cNvSpPr txBox="1">
            <a:spLocks/>
          </p:cNvSpPr>
          <p:nvPr/>
        </p:nvSpPr>
        <p:spPr>
          <a:xfrm>
            <a:off x="633646" y="194339"/>
            <a:ext cx="8596668" cy="1320800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>
            <a:lvl1pPr algn="l" defTabSz="121917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bg1">
                    <a:lumMod val="75000"/>
                  </a:schemeClr>
                </a:solidFill>
                <a:latin typeface="Myriad Pro" panose="020B0503030403020204" pitchFamily="34" charset="0"/>
                <a:ea typeface="Adobe 黑体 Std R" pitchFamily="34" charset="-128"/>
                <a:cs typeface="+mj-cs"/>
              </a:defRPr>
            </a:lvl1pPr>
          </a:lstStyle>
          <a:p>
            <a:r>
              <a:rPr lang="en-HK" dirty="0">
                <a:latin typeface="Myriad Pro" panose="020B0503030403020204" charset="0"/>
              </a:rPr>
              <a:t>Making Disinfectant Hand Gel</a:t>
            </a:r>
          </a:p>
        </p:txBody>
      </p:sp>
      <p:pic>
        <p:nvPicPr>
          <p:cNvPr id="1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334" y="1561740"/>
            <a:ext cx="6122537" cy="4365009"/>
          </a:xfrm>
          <a:prstGeom prst="rect">
            <a:avLst/>
          </a:prstGeom>
        </p:spPr>
      </p:pic>
      <p:pic>
        <p:nvPicPr>
          <p:cNvPr id="16" name="Picture 5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65" t="4412" r="10896" b="2498"/>
          <a:stretch/>
        </p:blipFill>
        <p:spPr bwMode="auto">
          <a:xfrm>
            <a:off x="7321899" y="1561740"/>
            <a:ext cx="2289107" cy="367503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7" name="Rounded Rectangle 6"/>
          <p:cNvSpPr/>
          <p:nvPr/>
        </p:nvSpPr>
        <p:spPr>
          <a:xfrm>
            <a:off x="7321899" y="5465084"/>
            <a:ext cx="3470291" cy="92333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dirty="0">
              <a:latin typeface="Myriad Pro" panose="020B0503030403020204" charset="0"/>
            </a:endParaRPr>
          </a:p>
        </p:txBody>
      </p:sp>
      <p:sp>
        <p:nvSpPr>
          <p:cNvPr id="18" name="TextBox 7"/>
          <p:cNvSpPr txBox="1"/>
          <p:nvPr/>
        </p:nvSpPr>
        <p:spPr>
          <a:xfrm>
            <a:off x="7355753" y="5465084"/>
            <a:ext cx="14741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Myriad Pro" panose="020B0503030403020204" charset="0"/>
              </a:rPr>
              <a:t>Composition:</a:t>
            </a:r>
            <a:endParaRPr lang="en-HK" dirty="0">
              <a:latin typeface="Myriad Pro" panose="020B0503030403020204" charset="0"/>
            </a:endParaRPr>
          </a:p>
        </p:txBody>
      </p:sp>
      <p:sp>
        <p:nvSpPr>
          <p:cNvPr id="19" name="TextBox 8"/>
          <p:cNvSpPr txBox="1"/>
          <p:nvPr/>
        </p:nvSpPr>
        <p:spPr>
          <a:xfrm>
            <a:off x="8750851" y="5465084"/>
            <a:ext cx="174118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>
                <a:latin typeface="Myriad Pro" panose="020B0503030403020204" charset="0"/>
              </a:rPr>
              <a:t>60% ethanol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>
                <a:latin typeface="Myriad Pro" panose="020B0503030403020204" charset="0"/>
              </a:rPr>
              <a:t>36% aloe gel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>
                <a:latin typeface="Myriad Pro" panose="020B0503030403020204" charset="0"/>
              </a:rPr>
              <a:t>4% glycerol</a:t>
            </a:r>
            <a:endParaRPr lang="en-HK" dirty="0"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45462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32</a:t>
            </a:fld>
            <a:endParaRPr lang="zh-HK" altLang="en-US" dirty="0"/>
          </a:p>
        </p:txBody>
      </p:sp>
      <p:sp>
        <p:nvSpPr>
          <p:cNvPr id="5" name="Rounded Rectangle 2"/>
          <p:cNvSpPr/>
          <p:nvPr/>
        </p:nvSpPr>
        <p:spPr>
          <a:xfrm>
            <a:off x="598516" y="930391"/>
            <a:ext cx="6966066" cy="1720734"/>
          </a:xfrm>
          <a:prstGeom prst="roundRect">
            <a:avLst/>
          </a:prstGeom>
          <a:solidFill>
            <a:srgbClr val="EBFDE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638564" y="28129"/>
            <a:ext cx="8596668" cy="1320800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>
            <a:lvl1pPr algn="l" defTabSz="121917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bg1">
                    <a:lumMod val="75000"/>
                  </a:schemeClr>
                </a:solidFill>
                <a:latin typeface="Myriad Pro" panose="020B0503030403020204" pitchFamily="34" charset="0"/>
                <a:ea typeface="Adobe 黑体 Std R" pitchFamily="34" charset="-128"/>
                <a:cs typeface="+mj-cs"/>
              </a:defRPr>
            </a:lvl1pPr>
          </a:lstStyle>
          <a:p>
            <a:r>
              <a:rPr lang="en-US" dirty="0">
                <a:latin typeface="Myriad Pro" panose="020B0503030403020204" charset="0"/>
              </a:rPr>
              <a:t>Detection and Identification</a:t>
            </a:r>
          </a:p>
        </p:txBody>
      </p:sp>
      <p:pic>
        <p:nvPicPr>
          <p:cNvPr id="7" name="Picture 4" descr="人工智能科技框PNG素材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C00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34" y="3035375"/>
            <a:ext cx="3612555" cy="3078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人工智能科技框PNG素材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C00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2452" y="3184929"/>
            <a:ext cx="2569540" cy="2928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972881" y="2755275"/>
            <a:ext cx="11260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u="sng" dirty="0">
                <a:latin typeface="Myriad Pro" panose="020B0503030403020204" charset="0"/>
              </a:rPr>
              <a:t>Bacteria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549561" y="2758864"/>
            <a:ext cx="10456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u="sng" dirty="0">
                <a:latin typeface="Myriad Pro" panose="020B0503030403020204" charset="0"/>
              </a:rPr>
              <a:t>Viruses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77334" y="1553396"/>
            <a:ext cx="42595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400" dirty="0">
                <a:latin typeface="Myriad Pro" panose="020B0503030403020204" charset="0"/>
              </a:rPr>
              <a:t>Can detect bacteria or viruses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400" dirty="0">
                <a:latin typeface="Myriad Pro" panose="020B0503030403020204" charset="0"/>
              </a:rPr>
              <a:t>Can give a signal to us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77334" y="1053644"/>
            <a:ext cx="21917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>
                <a:solidFill>
                  <a:srgbClr val="7030A0"/>
                </a:solidFill>
                <a:latin typeface="Myriad Pro" panose="020B0503030403020204" charset="0"/>
              </a:rPr>
              <a:t>What we need:</a:t>
            </a:r>
          </a:p>
        </p:txBody>
      </p:sp>
      <p:pic>
        <p:nvPicPr>
          <p:cNvPr id="13" name="Picture 2" descr="為何緝毒犬穿「小鞋」？蔡英文用14字解密| 毒品| 憲兵| 大紀元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9279" y="1053644"/>
            <a:ext cx="4026762" cy="2684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2"/>
          <p:cNvSpPr txBox="1"/>
          <p:nvPr/>
        </p:nvSpPr>
        <p:spPr>
          <a:xfrm>
            <a:off x="7916941" y="640416"/>
            <a:ext cx="12218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" b="1" u="sng" dirty="0">
                <a:solidFill>
                  <a:srgbClr val="7030A0"/>
                </a:solidFill>
                <a:latin typeface="Myriad Pro" panose="020B0503030403020204" charset="0"/>
              </a:rPr>
              <a:t>Example</a:t>
            </a:r>
            <a:r>
              <a:rPr lang="en-US" altLang="zh-TW" sz="2000" u="sng" dirty="0">
                <a:solidFill>
                  <a:srgbClr val="7030A0"/>
                </a:solidFill>
                <a:latin typeface="Myriad Pro" panose="020B0503030403020204" charset="0"/>
              </a:rPr>
              <a:t>:</a:t>
            </a:r>
            <a:endParaRPr lang="en-US" sz="2000" u="sng" dirty="0">
              <a:solidFill>
                <a:srgbClr val="7030A0"/>
              </a:solidFill>
              <a:latin typeface="Myriad Pro" panose="020B0503030403020204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7941813" y="3810670"/>
            <a:ext cx="29931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Myriad Pro" panose="020B0503030403020204" charset="0"/>
              </a:rPr>
              <a:t>Sniffer dog (</a:t>
            </a:r>
            <a:r>
              <a:rPr lang="zh-TW" altLang="en-US" sz="2400" b="1" dirty="0">
                <a:latin typeface="Myriad Pro" panose="020B0503030403020204" charset="0"/>
              </a:rPr>
              <a:t>緝毒犬</a:t>
            </a:r>
            <a:r>
              <a:rPr lang="en-US" altLang="zh-TW" sz="2400" b="1" dirty="0">
                <a:latin typeface="Myriad Pro" panose="020B0503030403020204" charset="0"/>
              </a:rPr>
              <a:t>)</a:t>
            </a:r>
            <a:endParaRPr lang="en-US" sz="2400" b="1" dirty="0">
              <a:latin typeface="Myriad Pro" panose="020B0503030403020204" charset="0"/>
            </a:endParaRPr>
          </a:p>
        </p:txBody>
      </p:sp>
      <p:sp>
        <p:nvSpPr>
          <p:cNvPr id="16" name="TextBox 14"/>
          <p:cNvSpPr txBox="1"/>
          <p:nvPr/>
        </p:nvSpPr>
        <p:spPr>
          <a:xfrm>
            <a:off x="7941813" y="4344853"/>
            <a:ext cx="403854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rgbClr val="7030A0"/>
                </a:solidFill>
                <a:latin typeface="Myriad Pro" panose="020B0503030403020204" charset="0"/>
              </a:rPr>
              <a:t>Trained to detect drugs or bombs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rgbClr val="7030A0"/>
                </a:solidFill>
                <a:latin typeface="Myriad Pro" panose="020B0503030403020204" charset="0"/>
              </a:rPr>
              <a:t>Trained to give a signal </a:t>
            </a:r>
          </a:p>
          <a:p>
            <a:r>
              <a:rPr lang="en-US" sz="2000" dirty="0">
                <a:solidFill>
                  <a:srgbClr val="7030A0"/>
                </a:solidFill>
                <a:latin typeface="Myriad Pro" panose="020B0503030403020204" charset="0"/>
              </a:rPr>
              <a:t>   (e.g. barking)</a:t>
            </a:r>
          </a:p>
        </p:txBody>
      </p:sp>
      <p:sp>
        <p:nvSpPr>
          <p:cNvPr id="17" name="文字方塊 16"/>
          <p:cNvSpPr txBox="1"/>
          <p:nvPr/>
        </p:nvSpPr>
        <p:spPr>
          <a:xfrm>
            <a:off x="8019279" y="5967217"/>
            <a:ext cx="2811988" cy="5770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050" dirty="0">
                <a:latin typeface="Myriad Pro" panose="020B0503030403020204" charset="0"/>
              </a:rPr>
              <a:t>Image credits:</a:t>
            </a:r>
          </a:p>
          <a:p>
            <a:r>
              <a:rPr lang="en-US" altLang="zh-TW" sz="1050" dirty="0">
                <a:latin typeface="Myriad Pro" panose="020B0503030403020204" charset="0"/>
              </a:rPr>
              <a:t>Bacteria: </a:t>
            </a:r>
            <a:r>
              <a:rPr lang="en-US" altLang="zh-TW" sz="1050" dirty="0">
                <a:latin typeface="Myriad Pro" panose="020B0503030403020204" charset="0"/>
                <a:hlinkClick r:id="rId4"/>
              </a:rPr>
              <a:t>Image</a:t>
            </a:r>
            <a:r>
              <a:rPr lang="en-US" altLang="zh-TW" sz="1050" dirty="0">
                <a:latin typeface="Myriad Pro" panose="020B0503030403020204" charset="0"/>
              </a:rPr>
              <a:t> / </a:t>
            </a:r>
            <a:r>
              <a:rPr lang="en-US" altLang="zh-TW" sz="1050" dirty="0" err="1">
                <a:latin typeface="Myriad Pro" panose="020B0503030403020204" charset="0"/>
              </a:rPr>
              <a:t>OpenStax</a:t>
            </a:r>
            <a:r>
              <a:rPr lang="en-US" altLang="zh-TW" sz="1050" dirty="0">
                <a:latin typeface="Myriad Pro" panose="020B0503030403020204" charset="0"/>
              </a:rPr>
              <a:t> / </a:t>
            </a:r>
            <a:r>
              <a:rPr lang="en-US" altLang="zh-TW" sz="1050" dirty="0">
                <a:latin typeface="Myriad Pro" panose="020B0503030403020204" charset="0"/>
                <a:hlinkClick r:id="rId5"/>
              </a:rPr>
              <a:t>CC BY 4.0</a:t>
            </a:r>
            <a:endParaRPr lang="en-US" altLang="zh-TW" sz="1050" dirty="0">
              <a:latin typeface="Myriad Pro" panose="020B0503030403020204" charset="0"/>
            </a:endParaRPr>
          </a:p>
          <a:p>
            <a:r>
              <a:rPr lang="en-US" altLang="zh-TW" sz="1050" dirty="0">
                <a:latin typeface="Myriad Pro" panose="020B0503030403020204" charset="0"/>
              </a:rPr>
              <a:t>Sniffer dog: </a:t>
            </a:r>
            <a:r>
              <a:rPr lang="en-US" altLang="zh-TW" sz="1050" dirty="0">
                <a:latin typeface="Myriad Pro" panose="020B0503030403020204" charset="0"/>
                <a:hlinkClick r:id="rId6"/>
              </a:rPr>
              <a:t>Image</a:t>
            </a:r>
            <a:r>
              <a:rPr lang="en-US" altLang="zh-TW" sz="1050" dirty="0">
                <a:latin typeface="Myriad Pro" panose="020B0503030403020204" charset="0"/>
              </a:rPr>
              <a:t> / Wang Yu Ching / </a:t>
            </a:r>
            <a:r>
              <a:rPr lang="en-US" altLang="zh-TW" sz="1050" dirty="0">
                <a:latin typeface="Myriad Pro" panose="020B0503030403020204" charset="0"/>
                <a:hlinkClick r:id="rId7"/>
              </a:rPr>
              <a:t>CC BY 2.0</a:t>
            </a:r>
            <a:endParaRPr lang="zh-TW" altLang="en-US" sz="1050" dirty="0">
              <a:latin typeface="Myriad Pro" panose="020B0503030403020204" charset="0"/>
            </a:endParaRPr>
          </a:p>
        </p:txBody>
      </p:sp>
      <p:pic>
        <p:nvPicPr>
          <p:cNvPr id="18" name="Picture 2" descr="A diagram of a rod-shaped prokaryotic cell. The thick outer layer is called the capsule, inside of that is a thinner cell wall and inside of that is an even thinner plasma membrane. Inside of the plasma membrane is a fluid called the cytoplasm, little dots called ribosomes, small spheres called inclusions, a small loop of DNA called a plasmid, and a large folded loo of DNA called the nucleoid. Long projections start at the plasma membrane and extend out of the capsule; these are called flagella (singular: flagellum). A shorter projection is labeled pilus. And many very short projections are labeled fimbriae.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031" y="3505033"/>
            <a:ext cx="2755092" cy="2351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Single COVID Virus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4815" b="90000" l="41198" r="9286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1400" t="4506" r="8271" b="8422"/>
          <a:stretch/>
        </p:blipFill>
        <p:spPr bwMode="auto">
          <a:xfrm>
            <a:off x="5139268" y="3634477"/>
            <a:ext cx="2085800" cy="2029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1320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4" grpId="0"/>
      <p:bldP spid="15" grpId="0"/>
      <p:bldP spid="1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372557" y="42258"/>
            <a:ext cx="9200420" cy="1312953"/>
          </a:xfrm>
        </p:spPr>
        <p:txBody>
          <a:bodyPr/>
          <a:lstStyle/>
          <a:p>
            <a:r>
              <a:rPr lang="en-GB" altLang="zh-TW" dirty="0"/>
              <a:t>Detection and Identification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33</a:t>
            </a:fld>
            <a:endParaRPr lang="zh-HK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658198" y="5684370"/>
            <a:ext cx="26501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Therefore sample A: </a:t>
            </a:r>
          </a:p>
          <a:p>
            <a:pPr algn="ctr"/>
            <a:r>
              <a:rPr lang="en-US" dirty="0"/>
              <a:t>With bacteria or viruses</a:t>
            </a:r>
            <a:endParaRPr lang="en-HK" dirty="0"/>
          </a:p>
        </p:txBody>
      </p:sp>
      <p:sp>
        <p:nvSpPr>
          <p:cNvPr id="6" name="TextBox 5"/>
          <p:cNvSpPr txBox="1"/>
          <p:nvPr/>
        </p:nvSpPr>
        <p:spPr>
          <a:xfrm>
            <a:off x="8786414" y="5684369"/>
            <a:ext cx="29915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Therefore, sample B: </a:t>
            </a:r>
          </a:p>
          <a:p>
            <a:pPr algn="ctr"/>
            <a:r>
              <a:rPr lang="en-US" dirty="0"/>
              <a:t>Without bacteria or viruses</a:t>
            </a:r>
            <a:endParaRPr lang="en-HK" dirty="0"/>
          </a:p>
        </p:txBody>
      </p:sp>
      <p:sp>
        <p:nvSpPr>
          <p:cNvPr id="7" name="Rounded Rectangle 6"/>
          <p:cNvSpPr/>
          <p:nvPr/>
        </p:nvSpPr>
        <p:spPr>
          <a:xfrm>
            <a:off x="969098" y="1871366"/>
            <a:ext cx="1689100" cy="16002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B2B9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dirty="0"/>
          </a:p>
        </p:txBody>
      </p:sp>
      <p:sp>
        <p:nvSpPr>
          <p:cNvPr id="8" name="Rounded Rectangle 7"/>
          <p:cNvSpPr/>
          <p:nvPr/>
        </p:nvSpPr>
        <p:spPr>
          <a:xfrm>
            <a:off x="6997447" y="1871364"/>
            <a:ext cx="1689100" cy="16002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B2B9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9" name="Rounded Rectangle 9"/>
          <p:cNvSpPr/>
          <p:nvPr/>
        </p:nvSpPr>
        <p:spPr>
          <a:xfrm>
            <a:off x="969098" y="4730503"/>
            <a:ext cx="1689100" cy="16002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B2B9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0" name="Oval 10"/>
          <p:cNvSpPr/>
          <p:nvPr/>
        </p:nvSpPr>
        <p:spPr>
          <a:xfrm>
            <a:off x="2099398" y="5795666"/>
            <a:ext cx="153595" cy="12700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1" name="Oval 11"/>
          <p:cNvSpPr/>
          <p:nvPr/>
        </p:nvSpPr>
        <p:spPr>
          <a:xfrm>
            <a:off x="2226398" y="5973466"/>
            <a:ext cx="153595" cy="12700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2" name="Oval 12"/>
          <p:cNvSpPr/>
          <p:nvPr/>
        </p:nvSpPr>
        <p:spPr>
          <a:xfrm>
            <a:off x="2315298" y="5694066"/>
            <a:ext cx="153595" cy="12700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3" name="Oval 13"/>
          <p:cNvSpPr/>
          <p:nvPr/>
        </p:nvSpPr>
        <p:spPr>
          <a:xfrm>
            <a:off x="1286598" y="5147966"/>
            <a:ext cx="153595" cy="12700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4" name="Oval 14"/>
          <p:cNvSpPr/>
          <p:nvPr/>
        </p:nvSpPr>
        <p:spPr>
          <a:xfrm>
            <a:off x="1413598" y="5325766"/>
            <a:ext cx="153595" cy="12700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5" name="Oval 15"/>
          <p:cNvSpPr/>
          <p:nvPr/>
        </p:nvSpPr>
        <p:spPr>
          <a:xfrm>
            <a:off x="1502498" y="5046366"/>
            <a:ext cx="153595" cy="12700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6" name="Oval 16"/>
          <p:cNvSpPr/>
          <p:nvPr/>
        </p:nvSpPr>
        <p:spPr>
          <a:xfrm>
            <a:off x="1985098" y="5084466"/>
            <a:ext cx="153595" cy="12700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7" name="Oval 17"/>
          <p:cNvSpPr/>
          <p:nvPr/>
        </p:nvSpPr>
        <p:spPr>
          <a:xfrm>
            <a:off x="2112098" y="5262266"/>
            <a:ext cx="153595" cy="12700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8" name="Oval 18"/>
          <p:cNvSpPr/>
          <p:nvPr/>
        </p:nvSpPr>
        <p:spPr>
          <a:xfrm>
            <a:off x="2200998" y="4982866"/>
            <a:ext cx="153595" cy="12700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9" name="Oval 19"/>
          <p:cNvSpPr/>
          <p:nvPr/>
        </p:nvSpPr>
        <p:spPr>
          <a:xfrm>
            <a:off x="1350098" y="5795666"/>
            <a:ext cx="153595" cy="12700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0" name="Oval 20"/>
          <p:cNvSpPr/>
          <p:nvPr/>
        </p:nvSpPr>
        <p:spPr>
          <a:xfrm>
            <a:off x="1477098" y="5973466"/>
            <a:ext cx="153595" cy="12700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1" name="Oval 21"/>
          <p:cNvSpPr/>
          <p:nvPr/>
        </p:nvSpPr>
        <p:spPr>
          <a:xfrm>
            <a:off x="1565998" y="5694066"/>
            <a:ext cx="153595" cy="12700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2" name="Rounded Rectangle 22"/>
          <p:cNvSpPr/>
          <p:nvPr/>
        </p:nvSpPr>
        <p:spPr>
          <a:xfrm>
            <a:off x="6997447" y="4730501"/>
            <a:ext cx="1689100" cy="16002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B2B9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3" name="Down Arrow 23"/>
          <p:cNvSpPr/>
          <p:nvPr/>
        </p:nvSpPr>
        <p:spPr>
          <a:xfrm>
            <a:off x="1566595" y="3623966"/>
            <a:ext cx="570305" cy="990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4" name="Down Arrow 24"/>
          <p:cNvSpPr/>
          <p:nvPr/>
        </p:nvSpPr>
        <p:spPr>
          <a:xfrm>
            <a:off x="7556844" y="3624783"/>
            <a:ext cx="570305" cy="990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5" name="TextBox 25"/>
          <p:cNvSpPr txBox="1"/>
          <p:nvPr/>
        </p:nvSpPr>
        <p:spPr>
          <a:xfrm>
            <a:off x="956058" y="1950944"/>
            <a:ext cx="330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A</a:t>
            </a:r>
            <a:endParaRPr lang="en-HK" b="1" dirty="0">
              <a:solidFill>
                <a:srgbClr val="FF0000"/>
              </a:solidFill>
            </a:endParaRPr>
          </a:p>
        </p:txBody>
      </p:sp>
      <p:sp>
        <p:nvSpPr>
          <p:cNvPr id="26" name="TextBox 27"/>
          <p:cNvSpPr txBox="1"/>
          <p:nvPr/>
        </p:nvSpPr>
        <p:spPr>
          <a:xfrm>
            <a:off x="956058" y="4765934"/>
            <a:ext cx="330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A</a:t>
            </a:r>
            <a:endParaRPr lang="en-HK" b="1" dirty="0">
              <a:solidFill>
                <a:srgbClr val="FF0000"/>
              </a:solidFill>
            </a:endParaRPr>
          </a:p>
        </p:txBody>
      </p:sp>
      <p:sp>
        <p:nvSpPr>
          <p:cNvPr id="27" name="TextBox 28"/>
          <p:cNvSpPr txBox="1"/>
          <p:nvPr/>
        </p:nvSpPr>
        <p:spPr>
          <a:xfrm>
            <a:off x="6997447" y="1950942"/>
            <a:ext cx="322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B</a:t>
            </a:r>
            <a:endParaRPr lang="en-HK" b="1" dirty="0">
              <a:solidFill>
                <a:srgbClr val="FF0000"/>
              </a:solidFill>
            </a:endParaRPr>
          </a:p>
        </p:txBody>
      </p:sp>
      <p:sp>
        <p:nvSpPr>
          <p:cNvPr id="28" name="TextBox 29"/>
          <p:cNvSpPr txBox="1"/>
          <p:nvPr/>
        </p:nvSpPr>
        <p:spPr>
          <a:xfrm>
            <a:off x="6997447" y="4796045"/>
            <a:ext cx="322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B</a:t>
            </a:r>
            <a:endParaRPr lang="en-HK" b="1" dirty="0">
              <a:solidFill>
                <a:srgbClr val="FF0000"/>
              </a:solidFill>
            </a:endParaRPr>
          </a:p>
        </p:txBody>
      </p:sp>
      <p:sp>
        <p:nvSpPr>
          <p:cNvPr id="29" name="TextBox 31"/>
          <p:cNvSpPr txBox="1"/>
          <p:nvPr/>
        </p:nvSpPr>
        <p:spPr>
          <a:xfrm>
            <a:off x="1095784" y="1349848"/>
            <a:ext cx="1488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/>
              <a:t>Sample A</a:t>
            </a:r>
            <a:endParaRPr lang="en-HK" sz="2400" b="1" u="sng" dirty="0"/>
          </a:p>
        </p:txBody>
      </p:sp>
      <p:sp>
        <p:nvSpPr>
          <p:cNvPr id="30" name="TextBox 32"/>
          <p:cNvSpPr txBox="1"/>
          <p:nvPr/>
        </p:nvSpPr>
        <p:spPr>
          <a:xfrm>
            <a:off x="7097721" y="1349846"/>
            <a:ext cx="14927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/>
              <a:t>Sample B</a:t>
            </a:r>
            <a:endParaRPr lang="en-HK" sz="2400" b="1" u="sng" dirty="0"/>
          </a:p>
        </p:txBody>
      </p:sp>
      <p:sp>
        <p:nvSpPr>
          <p:cNvPr id="31" name="TextBox 33"/>
          <p:cNvSpPr txBox="1"/>
          <p:nvPr/>
        </p:nvSpPr>
        <p:spPr>
          <a:xfrm>
            <a:off x="1985098" y="3633188"/>
            <a:ext cx="2569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Detection, testing and </a:t>
            </a:r>
          </a:p>
          <a:p>
            <a:r>
              <a:rPr lang="en-US" dirty="0"/>
              <a:t>identification </a:t>
            </a:r>
            <a:endParaRPr lang="en-HK" dirty="0"/>
          </a:p>
        </p:txBody>
      </p:sp>
      <p:sp>
        <p:nvSpPr>
          <p:cNvPr id="32" name="TextBox 34"/>
          <p:cNvSpPr txBox="1"/>
          <p:nvPr/>
        </p:nvSpPr>
        <p:spPr>
          <a:xfrm>
            <a:off x="8042379" y="3633186"/>
            <a:ext cx="2569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Detection, testing and </a:t>
            </a:r>
          </a:p>
          <a:p>
            <a:r>
              <a:rPr lang="en-US" dirty="0"/>
              <a:t>identification </a:t>
            </a:r>
            <a:endParaRPr lang="en-HK" dirty="0"/>
          </a:p>
        </p:txBody>
      </p:sp>
      <p:cxnSp>
        <p:nvCxnSpPr>
          <p:cNvPr id="33" name="Elbow Connector 39"/>
          <p:cNvCxnSpPr>
            <a:endCxn id="7" idx="3"/>
          </p:cNvCxnSpPr>
          <p:nvPr/>
        </p:nvCxnSpPr>
        <p:spPr>
          <a:xfrm rot="16200000" flipV="1">
            <a:off x="2212095" y="3117569"/>
            <a:ext cx="3012902" cy="2120695"/>
          </a:xfrm>
          <a:prstGeom prst="bentConnector2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41"/>
          <p:cNvCxnSpPr/>
          <p:nvPr/>
        </p:nvCxnSpPr>
        <p:spPr>
          <a:xfrm rot="16200000" flipV="1">
            <a:off x="8337149" y="3117567"/>
            <a:ext cx="3012902" cy="2120695"/>
          </a:xfrm>
          <a:prstGeom prst="bentConnector2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43"/>
          <p:cNvCxnSpPr/>
          <p:nvPr/>
        </p:nvCxnSpPr>
        <p:spPr>
          <a:xfrm flipH="1">
            <a:off x="2354594" y="4839002"/>
            <a:ext cx="959707" cy="207364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44"/>
          <p:cNvSpPr txBox="1"/>
          <p:nvPr/>
        </p:nvSpPr>
        <p:spPr>
          <a:xfrm>
            <a:off x="3230151" y="4506829"/>
            <a:ext cx="11753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Bacteria</a:t>
            </a:r>
          </a:p>
          <a:p>
            <a:r>
              <a:rPr lang="en-US" dirty="0"/>
              <a:t>or viruses</a:t>
            </a:r>
            <a:endParaRPr lang="en-HK" dirty="0"/>
          </a:p>
        </p:txBody>
      </p:sp>
      <p:sp>
        <p:nvSpPr>
          <p:cNvPr id="37" name="TextBox 46"/>
          <p:cNvSpPr txBox="1"/>
          <p:nvPr/>
        </p:nvSpPr>
        <p:spPr>
          <a:xfrm>
            <a:off x="4778894" y="920791"/>
            <a:ext cx="16065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/>
              <a:t>The logic:</a:t>
            </a:r>
            <a:endParaRPr lang="en-HK" sz="2400" b="1" u="sng" dirty="0"/>
          </a:p>
        </p:txBody>
      </p:sp>
    </p:spTree>
    <p:extLst>
      <p:ext uri="{BB962C8B-B14F-4D97-AF65-F5344CB8AC3E}">
        <p14:creationId xmlns:p14="http://schemas.microsoft.com/office/powerpoint/2010/main" val="1180258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6" grpId="0"/>
      <p:bldP spid="28" grpId="0"/>
      <p:bldP spid="31" grpId="0"/>
      <p:bldP spid="32" grpId="0"/>
      <p:bldP spid="3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34</a:t>
            </a:fld>
            <a:endParaRPr lang="zh-HK" altLang="en-US" dirty="0"/>
          </a:p>
        </p:txBody>
      </p:sp>
      <p:sp>
        <p:nvSpPr>
          <p:cNvPr id="5" name="Rounded Rectangle 4"/>
          <p:cNvSpPr/>
          <p:nvPr/>
        </p:nvSpPr>
        <p:spPr>
          <a:xfrm>
            <a:off x="492675" y="2495881"/>
            <a:ext cx="5827222" cy="353815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613056" y="71336"/>
            <a:ext cx="8596668" cy="1320800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>
            <a:lvl1pPr algn="l" defTabSz="121917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bg1">
                    <a:lumMod val="75000"/>
                  </a:schemeClr>
                </a:solidFill>
                <a:latin typeface="Myriad Pro" panose="020B0503030403020204" pitchFamily="34" charset="0"/>
                <a:ea typeface="Adobe 黑体 Std R" pitchFamily="34" charset="-128"/>
                <a:cs typeface="+mj-cs"/>
              </a:defRPr>
            </a:lvl1pPr>
          </a:lstStyle>
          <a:p>
            <a:r>
              <a:rPr lang="en-US">
                <a:latin typeface="Myriad Pro" panose="020B0503030403020204" charset="0"/>
              </a:rPr>
              <a:t>Detection and Identification</a:t>
            </a:r>
            <a:endParaRPr lang="en-US" dirty="0">
              <a:latin typeface="Myriad Pro" panose="020B0503030403020204" charset="0"/>
            </a:endParaRPr>
          </a:p>
        </p:txBody>
      </p:sp>
      <p:sp>
        <p:nvSpPr>
          <p:cNvPr id="7" name="TextBox 10"/>
          <p:cNvSpPr txBox="1"/>
          <p:nvPr/>
        </p:nvSpPr>
        <p:spPr>
          <a:xfrm>
            <a:off x="613056" y="1442895"/>
            <a:ext cx="738606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400" b="1" dirty="0">
                <a:latin typeface="Myriad Pro" panose="020B0503030403020204" charset="0"/>
              </a:rPr>
              <a:t>Sensitivity of detector/detection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US" sz="2400" dirty="0">
                <a:latin typeface="Myriad Pro" panose="020B0503030403020204" charset="0"/>
              </a:rPr>
              <a:t>Minimum amount of objects that can be detected </a:t>
            </a:r>
          </a:p>
        </p:txBody>
      </p:sp>
      <p:sp>
        <p:nvSpPr>
          <p:cNvPr id="8" name="TextBox 11"/>
          <p:cNvSpPr txBox="1"/>
          <p:nvPr/>
        </p:nvSpPr>
        <p:spPr>
          <a:xfrm>
            <a:off x="613056" y="964902"/>
            <a:ext cx="15696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u="sng" dirty="0">
                <a:solidFill>
                  <a:srgbClr val="7030A0"/>
                </a:solidFill>
                <a:latin typeface="Myriad Pro" panose="020B0503030403020204" charset="0"/>
              </a:rPr>
              <a:t>Challenges:</a:t>
            </a:r>
          </a:p>
        </p:txBody>
      </p:sp>
      <p:sp>
        <p:nvSpPr>
          <p:cNvPr id="9" name="TextBox 2"/>
          <p:cNvSpPr txBox="1"/>
          <p:nvPr/>
        </p:nvSpPr>
        <p:spPr>
          <a:xfrm>
            <a:off x="780674" y="3165635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>
              <a:latin typeface="Myriad Pro" panose="020B0503030403020204" charset="0"/>
            </a:endParaRPr>
          </a:p>
        </p:txBody>
      </p:sp>
      <p:sp>
        <p:nvSpPr>
          <p:cNvPr id="10" name="TextBox 15"/>
          <p:cNvSpPr txBox="1"/>
          <p:nvPr/>
        </p:nvSpPr>
        <p:spPr>
          <a:xfrm>
            <a:off x="613056" y="2765525"/>
            <a:ext cx="35864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u="sng" dirty="0">
                <a:latin typeface="Myriad Pro" panose="020B0503030403020204" charset="0"/>
              </a:rPr>
              <a:t>Sensitivity of human noses to </a:t>
            </a:r>
          </a:p>
          <a:p>
            <a:r>
              <a:rPr lang="en-US" sz="2000" b="1" u="sng" dirty="0">
                <a:latin typeface="Myriad Pro" panose="020B0503030403020204" charset="0"/>
              </a:rPr>
              <a:t>hydrogen sulfide (H</a:t>
            </a:r>
            <a:r>
              <a:rPr lang="en-US" sz="2000" b="1" u="sng" baseline="-25000" dirty="0">
                <a:latin typeface="Myriad Pro" panose="020B0503030403020204" charset="0"/>
              </a:rPr>
              <a:t>2</a:t>
            </a:r>
            <a:r>
              <a:rPr lang="en-US" sz="2000" b="1" u="sng" dirty="0">
                <a:latin typeface="Myriad Pro" panose="020B0503030403020204" charset="0"/>
              </a:rPr>
              <a:t>S):</a:t>
            </a:r>
          </a:p>
        </p:txBody>
      </p:sp>
      <p:pic>
        <p:nvPicPr>
          <p:cNvPr id="11" name="Picture 4" descr="Hydrogen Sulfide Scrubber (with audio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393" y="4770055"/>
            <a:ext cx="1773861" cy="11825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6"/>
          <p:cNvSpPr txBox="1"/>
          <p:nvPr/>
        </p:nvSpPr>
        <p:spPr>
          <a:xfrm>
            <a:off x="2771012" y="3859316"/>
            <a:ext cx="231031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latin typeface="Myriad Pro" panose="020B0503030403020204" charset="0"/>
              </a:rPr>
              <a:t>E.g. Wastewater, </a:t>
            </a:r>
          </a:p>
          <a:p>
            <a:r>
              <a:rPr lang="en-US" sz="2000" b="1" dirty="0">
                <a:latin typeface="Myriad Pro" panose="020B0503030403020204" charset="0"/>
              </a:rPr>
              <a:t>landfills, fertilizers</a:t>
            </a:r>
          </a:p>
        </p:txBody>
      </p:sp>
      <p:sp>
        <p:nvSpPr>
          <p:cNvPr id="13" name="TextBox 17"/>
          <p:cNvSpPr txBox="1"/>
          <p:nvPr/>
        </p:nvSpPr>
        <p:spPr>
          <a:xfrm>
            <a:off x="2716765" y="4924781"/>
            <a:ext cx="36869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7030A0"/>
                </a:solidFill>
                <a:latin typeface="Myriad Pro" panose="020B0503030403020204" charset="0"/>
              </a:rPr>
              <a:t>Threshold limit:</a:t>
            </a:r>
          </a:p>
          <a:p>
            <a:r>
              <a:rPr lang="en-US" sz="2000" b="1" dirty="0">
                <a:solidFill>
                  <a:srgbClr val="7030A0"/>
                </a:solidFill>
                <a:latin typeface="Myriad Pro" panose="020B0503030403020204" charset="0"/>
              </a:rPr>
              <a:t>~0.0005 ppm (part per million)</a:t>
            </a:r>
          </a:p>
        </p:txBody>
      </p:sp>
      <p:sp>
        <p:nvSpPr>
          <p:cNvPr id="14" name="TextBox 21"/>
          <p:cNvSpPr txBox="1"/>
          <p:nvPr/>
        </p:nvSpPr>
        <p:spPr>
          <a:xfrm>
            <a:off x="6843642" y="2296907"/>
            <a:ext cx="43172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u="sng" dirty="0">
                <a:latin typeface="Myriad Pro" panose="020B0503030403020204" charset="0"/>
              </a:rPr>
              <a:t>Sensitivity of human ears </a:t>
            </a:r>
            <a:br>
              <a:rPr lang="en-US" sz="2000" b="1" u="sng" dirty="0">
                <a:latin typeface="Myriad Pro" panose="020B0503030403020204" charset="0"/>
              </a:rPr>
            </a:br>
            <a:r>
              <a:rPr lang="en-US" sz="2000" b="1" u="sng" dirty="0">
                <a:latin typeface="Myriad Pro" panose="020B0503030403020204" charset="0"/>
              </a:rPr>
              <a:t>to sound:</a:t>
            </a:r>
          </a:p>
        </p:txBody>
      </p:sp>
      <p:sp>
        <p:nvSpPr>
          <p:cNvPr id="15" name="TextBox 18"/>
          <p:cNvSpPr txBox="1"/>
          <p:nvPr/>
        </p:nvSpPr>
        <p:spPr>
          <a:xfrm>
            <a:off x="6994988" y="4571648"/>
            <a:ext cx="37285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Myriad Pro" panose="020B0503030403020204" charset="0"/>
              </a:rPr>
              <a:t>Range: 12 Hz to 28,000 Hz</a:t>
            </a:r>
          </a:p>
        </p:txBody>
      </p:sp>
      <p:pic>
        <p:nvPicPr>
          <p:cNvPr id="16" name="Picture 2" descr="stin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8529" y="3480439"/>
            <a:ext cx="1289616" cy="1289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文字方塊 16"/>
          <p:cNvSpPr txBox="1"/>
          <p:nvPr/>
        </p:nvSpPr>
        <p:spPr>
          <a:xfrm>
            <a:off x="5060238" y="6256024"/>
            <a:ext cx="39991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>
                <a:latin typeface="Myriad Pro" panose="020B0503030403020204" charset="0"/>
              </a:rPr>
              <a:t>Image:</a:t>
            </a:r>
          </a:p>
          <a:p>
            <a:r>
              <a:rPr lang="en-US" altLang="zh-TW" sz="1200" dirty="0">
                <a:latin typeface="Myriad Pro" panose="020B0503030403020204" charset="0"/>
              </a:rPr>
              <a:t>Humans’ sensitivity to </a:t>
            </a:r>
            <a:r>
              <a:rPr lang="en-US" altLang="zh-TW" sz="1200" dirty="0" err="1">
                <a:latin typeface="Myriad Pro" panose="020B0503030403020204" charset="0"/>
              </a:rPr>
              <a:t>H</a:t>
            </a:r>
            <a:r>
              <a:rPr lang="en-US" altLang="zh-TW" sz="1200" baseline="-25000" dirty="0" err="1">
                <a:latin typeface="Myriad Pro" panose="020B0503030403020204" charset="0"/>
              </a:rPr>
              <a:t>2</a:t>
            </a:r>
            <a:r>
              <a:rPr lang="en-US" altLang="zh-TW" sz="1200" dirty="0" err="1">
                <a:latin typeface="Myriad Pro" panose="020B0503030403020204" charset="0"/>
              </a:rPr>
              <a:t>S</a:t>
            </a:r>
            <a:r>
              <a:rPr lang="en-US" altLang="zh-TW" sz="1200" dirty="0">
                <a:latin typeface="Myriad Pro" panose="020B0503030403020204" charset="0"/>
              </a:rPr>
              <a:t>: </a:t>
            </a:r>
            <a:r>
              <a:rPr lang="en-US" altLang="zh-TW" sz="1200" dirty="0">
                <a:latin typeface="Myriad Pro" panose="020B0503030403020204" charset="0"/>
                <a:hlinkClick r:id="rId4"/>
              </a:rPr>
              <a:t>Image</a:t>
            </a:r>
            <a:r>
              <a:rPr lang="en-US" altLang="zh-TW" sz="1200" dirty="0">
                <a:latin typeface="Myriad Pro" panose="020B0503030403020204" charset="0"/>
              </a:rPr>
              <a:t> / Fermentation / </a:t>
            </a:r>
            <a:r>
              <a:rPr lang="en-US" altLang="zh-TW" sz="1200" dirty="0">
                <a:latin typeface="Myriad Pro" panose="020B0503030403020204" charset="0"/>
                <a:hlinkClick r:id="rId5"/>
              </a:rPr>
              <a:t>CC BY 3.0</a:t>
            </a:r>
            <a:endParaRPr lang="en-US" altLang="zh-TW" sz="1200" dirty="0">
              <a:latin typeface="Myriad Pro" panose="020B0503030403020204" charset="0"/>
            </a:endParaRPr>
          </a:p>
        </p:txBody>
      </p:sp>
      <p:pic>
        <p:nvPicPr>
          <p:cNvPr id="18" name="Picture 4" descr="Woman Eavesdroppi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9276" y="2734321"/>
            <a:ext cx="1243547" cy="1594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6" descr="Free ai generated audio wave illustration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5677" y="5081007"/>
            <a:ext cx="3167145" cy="920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0668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12" grpId="0"/>
      <p:bldP spid="13" grpId="0"/>
      <p:bldP spid="14" grpId="0"/>
      <p:bldP spid="1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35</a:t>
            </a:fld>
            <a:endParaRPr lang="zh-HK" alt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613056" y="71336"/>
            <a:ext cx="8596668" cy="1320800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>
            <a:lvl1pPr algn="l" defTabSz="121917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bg1">
                    <a:lumMod val="75000"/>
                  </a:schemeClr>
                </a:solidFill>
                <a:latin typeface="Myriad Pro" panose="020B0503030403020204" pitchFamily="34" charset="0"/>
                <a:ea typeface="Adobe 黑体 Std R" pitchFamily="34" charset="-128"/>
                <a:cs typeface="+mj-cs"/>
              </a:defRPr>
            </a:lvl1pPr>
          </a:lstStyle>
          <a:p>
            <a:r>
              <a:rPr lang="en-US">
                <a:latin typeface="Myriad Pro" panose="020B0503030403020204" charset="0"/>
              </a:rPr>
              <a:t>Detection and Identification</a:t>
            </a:r>
            <a:endParaRPr lang="en-US" dirty="0">
              <a:latin typeface="Myriad Pro" panose="020B0503030403020204" charset="0"/>
            </a:endParaRPr>
          </a:p>
        </p:txBody>
      </p:sp>
      <p:sp>
        <p:nvSpPr>
          <p:cNvPr id="21" name="Content Placeholder 4"/>
          <p:cNvSpPr txBox="1">
            <a:spLocks/>
          </p:cNvSpPr>
          <p:nvPr/>
        </p:nvSpPr>
        <p:spPr>
          <a:xfrm>
            <a:off x="677333" y="1035696"/>
            <a:ext cx="6390440" cy="556739"/>
          </a:xfrm>
          <a:prstGeom prst="rect">
            <a:avLst/>
          </a:prstGeom>
          <a:solidFill>
            <a:srgbClr val="993366"/>
          </a:solidFill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2"/>
              </a:buBlip>
              <a:defRPr sz="32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3"/>
              </a:buBlip>
              <a:defRPr sz="28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4"/>
              </a:buBlip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5"/>
              </a:buBlip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6"/>
              </a:buBlip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2800" b="1" dirty="0">
                <a:solidFill>
                  <a:srgbClr val="FFFFFF"/>
                </a:solidFill>
                <a:latin typeface="Myriad Pro" panose="020B0503030403020204" charset="0"/>
              </a:rPr>
              <a:t>Spread / Streak Plate and Incubation</a:t>
            </a:r>
            <a:endParaRPr lang="en-US" sz="2800" b="1" dirty="0">
              <a:solidFill>
                <a:srgbClr val="FFFFFF"/>
              </a:solidFill>
              <a:latin typeface="Myriad Pro" panose="020B0503030403020204" charset="0"/>
            </a:endParaRPr>
          </a:p>
        </p:txBody>
      </p:sp>
      <p:sp>
        <p:nvSpPr>
          <p:cNvPr id="12" name="Content Placeholder 4"/>
          <p:cNvSpPr>
            <a:spLocks noGrp="1"/>
          </p:cNvSpPr>
          <p:nvPr>
            <p:ph idx="1"/>
          </p:nvPr>
        </p:nvSpPr>
        <p:spPr>
          <a:xfrm>
            <a:off x="429305" y="1800091"/>
            <a:ext cx="7811052" cy="1855510"/>
          </a:xfrm>
        </p:spPr>
        <p:txBody>
          <a:bodyPr>
            <a:noAutofit/>
          </a:bodyPr>
          <a:lstStyle/>
          <a:p>
            <a:r>
              <a:rPr lang="en-US" sz="2000" dirty="0">
                <a:latin typeface="Myriad Pro" panose="020B0503030403020204" charset="0"/>
              </a:rPr>
              <a:t>To determine the level of living bacterial cells in a sample.</a:t>
            </a:r>
          </a:p>
          <a:p>
            <a:r>
              <a:rPr lang="en-US" sz="2000" dirty="0">
                <a:latin typeface="Myriad Pro" panose="020B0503030403020204" charset="0"/>
              </a:rPr>
              <a:t>The sample solution is added and spread on a nutrient agar plate.</a:t>
            </a:r>
          </a:p>
          <a:p>
            <a:r>
              <a:rPr lang="en-US" sz="2000" dirty="0">
                <a:latin typeface="Myriad Pro" panose="020B0503030403020204" charset="0"/>
              </a:rPr>
              <a:t>The plate is then incubated at 37</a:t>
            </a:r>
            <a:r>
              <a:rPr lang="en-US" sz="2000" baseline="30000" dirty="0">
                <a:latin typeface="Myriad Pro" panose="020B0503030403020204" charset="0"/>
              </a:rPr>
              <a:t>o</a:t>
            </a:r>
            <a:r>
              <a:rPr lang="en-US" sz="2000" dirty="0">
                <a:latin typeface="Myriad Pro" panose="020B0503030403020204" charset="0"/>
              </a:rPr>
              <a:t>C for 24 hours to allow the growth of bacterial cells.</a:t>
            </a:r>
          </a:p>
        </p:txBody>
      </p:sp>
      <p:sp>
        <p:nvSpPr>
          <p:cNvPr id="13" name="TextBox 8"/>
          <p:cNvSpPr txBox="1"/>
          <p:nvPr/>
        </p:nvSpPr>
        <p:spPr>
          <a:xfrm>
            <a:off x="8308934" y="5629655"/>
            <a:ext cx="2941833" cy="92333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Myriad Pro" panose="020B0503030403020204" charset="0"/>
              </a:rPr>
              <a:t>Different types of bacteria </a:t>
            </a:r>
            <a:r>
              <a:rPr lang="en-US" dirty="0">
                <a:latin typeface="Myriad Pro" panose="020B0503030403020204" charset="0"/>
                <a:sym typeface="Wingdings" panose="05000000000000000000" pitchFamily="2" charset="2"/>
              </a:rPr>
              <a:t></a:t>
            </a:r>
            <a:r>
              <a:rPr lang="en-US" dirty="0">
                <a:latin typeface="Myriad Pro" panose="020B0503030403020204" charset="0"/>
              </a:rPr>
              <a:t> bacterial colonies of different colours</a:t>
            </a:r>
          </a:p>
        </p:txBody>
      </p:sp>
      <p:sp>
        <p:nvSpPr>
          <p:cNvPr id="14" name="TextBox 9"/>
          <p:cNvSpPr txBox="1"/>
          <p:nvPr/>
        </p:nvSpPr>
        <p:spPr>
          <a:xfrm>
            <a:off x="8723218" y="2727846"/>
            <a:ext cx="2339067" cy="64633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Myriad Pro" panose="020B0503030403020204" charset="0"/>
              </a:rPr>
              <a:t>Streak Plate of </a:t>
            </a:r>
            <a:r>
              <a:rPr lang="en-US" i="1" dirty="0">
                <a:latin typeface="Myriad Pro" panose="020B0503030403020204" charset="0"/>
              </a:rPr>
              <a:t>Salmonella spp</a:t>
            </a:r>
          </a:p>
        </p:txBody>
      </p:sp>
      <p:pic>
        <p:nvPicPr>
          <p:cNvPr id="15" name="Picture 2" descr="File:Salmonella growing on XLD agar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3192" y="172509"/>
            <a:ext cx="2458624" cy="2228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文字方塊 15"/>
          <p:cNvSpPr txBox="1"/>
          <p:nvPr/>
        </p:nvSpPr>
        <p:spPr>
          <a:xfrm>
            <a:off x="8385992" y="2432718"/>
            <a:ext cx="24577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dirty="0">
                <a:latin typeface="Myriad Pro" panose="020B0503030403020204" charset="0"/>
                <a:hlinkClick r:id="rId8"/>
              </a:rPr>
              <a:t>Image</a:t>
            </a:r>
            <a:r>
              <a:rPr lang="en-US" altLang="zh-TW" sz="1400" dirty="0">
                <a:latin typeface="Myriad Pro" panose="020B0503030403020204" charset="0"/>
              </a:rPr>
              <a:t> / Graham Beards / </a:t>
            </a:r>
            <a:r>
              <a:rPr lang="en-US" altLang="zh-TW" sz="1400" dirty="0">
                <a:latin typeface="Myriad Pro" panose="020B0503030403020204" charset="0"/>
                <a:hlinkClick r:id="rId9"/>
              </a:rPr>
              <a:t>CC BY-SA 3.0</a:t>
            </a:r>
            <a:endParaRPr lang="zh-TW" altLang="en-US" sz="1400" dirty="0">
              <a:latin typeface="Myriad Pro" panose="020B0503030403020204" charset="0"/>
            </a:endParaRPr>
          </a:p>
        </p:txBody>
      </p:sp>
      <p:pic>
        <p:nvPicPr>
          <p:cNvPr id="17" name="Picture 2" descr="bacterial colonies of different colors 的圖片結果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3218" y="3441103"/>
            <a:ext cx="2113267" cy="1956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angle 14"/>
          <p:cNvSpPr/>
          <p:nvPr/>
        </p:nvSpPr>
        <p:spPr>
          <a:xfrm>
            <a:off x="8798059" y="5397832"/>
            <a:ext cx="2213757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HK" sz="800" dirty="0">
                <a:hlinkClick r:id="rId11"/>
              </a:rPr>
              <a:t>Image</a:t>
            </a:r>
            <a:r>
              <a:rPr lang="en-HK" sz="800" dirty="0"/>
              <a:t> / </a:t>
            </a:r>
            <a:r>
              <a:rPr lang="en-HK" sz="800" dirty="0" err="1"/>
              <a:t>Tona</a:t>
            </a:r>
            <a:r>
              <a:rPr lang="en-HK" sz="800" dirty="0"/>
              <a:t> </a:t>
            </a:r>
            <a:r>
              <a:rPr lang="en-HK" sz="800" dirty="0" err="1"/>
              <a:t>Hangen</a:t>
            </a:r>
            <a:r>
              <a:rPr lang="en-HK" sz="800" dirty="0"/>
              <a:t> / </a:t>
            </a:r>
            <a:r>
              <a:rPr lang="en-HK" sz="800" dirty="0">
                <a:hlinkClick r:id="rId12"/>
              </a:rPr>
              <a:t>CC BY-NC-SA 3.0</a:t>
            </a:r>
            <a:endParaRPr lang="en-HK" sz="800" dirty="0"/>
          </a:p>
        </p:txBody>
      </p:sp>
      <p:sp>
        <p:nvSpPr>
          <p:cNvPr id="19" name="TextBox 7"/>
          <p:cNvSpPr txBox="1"/>
          <p:nvPr/>
        </p:nvSpPr>
        <p:spPr>
          <a:xfrm>
            <a:off x="4954589" y="5906654"/>
            <a:ext cx="2339067" cy="64633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Myriad Pro" panose="020B0503030403020204" charset="0"/>
              </a:rPr>
              <a:t>Counting </a:t>
            </a:r>
            <a:br>
              <a:rPr lang="en-US" dirty="0">
                <a:latin typeface="Myriad Pro" panose="020B0503030403020204" charset="0"/>
              </a:rPr>
            </a:br>
            <a:r>
              <a:rPr lang="en-US" dirty="0">
                <a:latin typeface="Myriad Pro" panose="020B0503030403020204" charset="0"/>
              </a:rPr>
              <a:t>bacterial cells</a:t>
            </a:r>
          </a:p>
        </p:txBody>
      </p:sp>
      <p:pic>
        <p:nvPicPr>
          <p:cNvPr id="28" name="Picture 2" descr="A diagram of a rod-shaped prokaryotic cell. The thick outer layer is called the capsule, inside of that is a thinner cell wall and inside of that is an even thinner plasma membrane. Inside of the plasma membrane is a fluid called the cytoplasm, little dots called ribosomes, small spheres called inclusions, a small loop of DNA called a plasmid, and a large folded loo of DNA called the nucleoid. Long projections start at the plasma membrane and extend out of the capsule; these are called flagella (singular: flagellum). A shorter projection is labeled pilus. And many very short projections are labeled fimbriae.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330" y="5260344"/>
            <a:ext cx="1273625" cy="1086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圖片 28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6868" y="3733233"/>
            <a:ext cx="6333746" cy="2070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1815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  <p:bldP spid="13" grpId="0" animBg="1"/>
      <p:bldP spid="14" grpId="0" animBg="1"/>
      <p:bldP spid="1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36</a:t>
            </a:fld>
            <a:endParaRPr lang="zh-HK" altLang="en-US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26253" y="158898"/>
            <a:ext cx="8596668" cy="1320800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>
            <a:lvl1pPr algn="l" defTabSz="121917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bg1">
                    <a:lumMod val="75000"/>
                  </a:schemeClr>
                </a:solidFill>
                <a:latin typeface="Myriad Pro" panose="020B0503030403020204" pitchFamily="34" charset="0"/>
                <a:ea typeface="Adobe 黑体 Std R" pitchFamily="34" charset="-128"/>
                <a:cs typeface="+mj-cs"/>
              </a:defRPr>
            </a:lvl1pPr>
          </a:lstStyle>
          <a:p>
            <a:r>
              <a:rPr lang="en-US">
                <a:latin typeface="Myriad Pro" panose="020B0503030403020204" charset="0"/>
              </a:rPr>
              <a:t>Detection and Identification</a:t>
            </a:r>
            <a:endParaRPr lang="en-US" dirty="0">
              <a:latin typeface="Myriad Pro" panose="020B0503030403020204" charset="0"/>
            </a:endParaRPr>
          </a:p>
        </p:txBody>
      </p:sp>
      <p:sp>
        <p:nvSpPr>
          <p:cNvPr id="6" name="TextBox 10"/>
          <p:cNvSpPr txBox="1"/>
          <p:nvPr/>
        </p:nvSpPr>
        <p:spPr>
          <a:xfrm>
            <a:off x="626253" y="1552216"/>
            <a:ext cx="56205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400" b="1" dirty="0">
                <a:latin typeface="Myriad Pro" panose="020B0503030403020204" charset="0"/>
              </a:rPr>
              <a:t>For detecting bacteria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400" b="1" dirty="0">
                <a:latin typeface="Myriad Pro" panose="020B0503030403020204" charset="0"/>
              </a:rPr>
              <a:t>Give signals to us in terms of </a:t>
            </a:r>
            <a:r>
              <a:rPr lang="en-US" sz="2400" b="1" dirty="0" err="1">
                <a:latin typeface="Myriad Pro" panose="020B0503030403020204" charset="0"/>
              </a:rPr>
              <a:t>colours</a:t>
            </a:r>
            <a:endParaRPr lang="en-US" sz="2400" b="1" dirty="0">
              <a:latin typeface="Myriad Pro" panose="020B0503030403020204" charset="0"/>
            </a:endParaRPr>
          </a:p>
        </p:txBody>
      </p:sp>
      <p:sp>
        <p:nvSpPr>
          <p:cNvPr id="7" name="TextBox 11"/>
          <p:cNvSpPr txBox="1"/>
          <p:nvPr/>
        </p:nvSpPr>
        <p:spPr>
          <a:xfrm>
            <a:off x="673375" y="1028996"/>
            <a:ext cx="36186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u="sng" dirty="0">
                <a:solidFill>
                  <a:srgbClr val="7030A0"/>
                </a:solidFill>
                <a:latin typeface="Myriad Pro" panose="020B0503030403020204" charset="0"/>
              </a:rPr>
              <a:t>3M</a:t>
            </a:r>
            <a:r>
              <a:rPr lang="en-US" sz="2000" b="1" u="sng" baseline="30000" dirty="0">
                <a:solidFill>
                  <a:srgbClr val="7030A0"/>
                </a:solidFill>
                <a:latin typeface="Myriad Pro" panose="020B0503030403020204" charset="0"/>
              </a:rPr>
              <a:t>TM</a:t>
            </a:r>
            <a:r>
              <a:rPr lang="en-US" sz="2000" b="1" u="sng" dirty="0">
                <a:solidFill>
                  <a:srgbClr val="7030A0"/>
                </a:solidFill>
                <a:latin typeface="Myriad Pro" panose="020B0503030403020204" charset="0"/>
              </a:rPr>
              <a:t> </a:t>
            </a:r>
            <a:r>
              <a:rPr lang="en-US" sz="2800" b="1" u="sng" dirty="0">
                <a:solidFill>
                  <a:srgbClr val="7030A0"/>
                </a:solidFill>
                <a:latin typeface="Myriad Pro" panose="020B0503030403020204" charset="0"/>
              </a:rPr>
              <a:t>Petrifilm</a:t>
            </a:r>
            <a:r>
              <a:rPr lang="en-US" sz="2400" b="1" u="sng" baseline="30000" dirty="0">
                <a:solidFill>
                  <a:srgbClr val="7030A0"/>
                </a:solidFill>
                <a:latin typeface="Myriad Pro" panose="020B0503030403020204" charset="0"/>
              </a:rPr>
              <a:t>TM</a:t>
            </a:r>
            <a:r>
              <a:rPr lang="en-US" sz="2800" b="1" u="sng" dirty="0">
                <a:solidFill>
                  <a:srgbClr val="7030A0"/>
                </a:solidFill>
                <a:latin typeface="Myriad Pro" panose="020B0503030403020204" charset="0"/>
              </a:rPr>
              <a:t> Plates</a:t>
            </a:r>
            <a:endParaRPr lang="en-US" sz="2000" b="1" u="sng" dirty="0">
              <a:solidFill>
                <a:srgbClr val="7030A0"/>
              </a:solidFill>
              <a:latin typeface="Myriad Pro" panose="020B0503030403020204" charset="0"/>
            </a:endParaRPr>
          </a:p>
        </p:txBody>
      </p:sp>
      <p:pic>
        <p:nvPicPr>
          <p:cNvPr id="8" name="Picture 2" descr="3M™ Petrifilm Plates: Microbial Food Testing, Quality Indicator Test | 3M  United Stat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3125" y="158898"/>
            <a:ext cx="2412902" cy="24129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178b4405d60140aa725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91363" y="3418391"/>
            <a:ext cx="3029993" cy="2272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" descr="178b440cbadb8feeb31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481880" y="3418390"/>
            <a:ext cx="3029994" cy="2272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6"/>
          <p:cNvSpPr txBox="1"/>
          <p:nvPr/>
        </p:nvSpPr>
        <p:spPr>
          <a:xfrm>
            <a:off x="1100517" y="2577975"/>
            <a:ext cx="23109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>
                <a:latin typeface="Myriad Pro" panose="020B0503030403020204" charset="0"/>
              </a:rPr>
              <a:t>Water sample A</a:t>
            </a:r>
            <a:endParaRPr lang="en-HK" sz="2400" b="1" u="sng" dirty="0">
              <a:latin typeface="Myriad Pro" panose="020B0503030403020204" charset="0"/>
            </a:endParaRPr>
          </a:p>
        </p:txBody>
      </p:sp>
      <p:sp>
        <p:nvSpPr>
          <p:cNvPr id="12" name="TextBox 21"/>
          <p:cNvSpPr txBox="1"/>
          <p:nvPr/>
        </p:nvSpPr>
        <p:spPr>
          <a:xfrm>
            <a:off x="5029357" y="2577976"/>
            <a:ext cx="38145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>
                <a:latin typeface="Myriad Pro" panose="020B0503030403020204" charset="0"/>
              </a:rPr>
              <a:t>Water sample A + hand gel</a:t>
            </a:r>
            <a:endParaRPr lang="en-HK" sz="2400" b="1" u="sng" dirty="0"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528475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37</a:t>
            </a:fld>
            <a:endParaRPr lang="zh-HK" altLang="en-US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13056" y="241301"/>
            <a:ext cx="8596668" cy="1320800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>
            <a:lvl1pPr algn="l" defTabSz="121917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bg1">
                    <a:lumMod val="75000"/>
                  </a:schemeClr>
                </a:solidFill>
                <a:latin typeface="Myriad Pro" panose="020B0503030403020204" pitchFamily="34" charset="0"/>
                <a:ea typeface="Adobe 黑体 Std R" pitchFamily="34" charset="-128"/>
                <a:cs typeface="+mj-cs"/>
              </a:defRPr>
            </a:lvl1pPr>
          </a:lstStyle>
          <a:p>
            <a:r>
              <a:rPr lang="en-US">
                <a:latin typeface="Myriad Pro" panose="020B0503030403020204" charset="0"/>
              </a:rPr>
              <a:t>Detection and Identification</a:t>
            </a:r>
            <a:endParaRPr lang="en-HK" dirty="0">
              <a:latin typeface="Myriad Pro" panose="020B0503030403020204" charset="0"/>
            </a:endParaRPr>
          </a:p>
        </p:txBody>
      </p:sp>
      <p:sp>
        <p:nvSpPr>
          <p:cNvPr id="6" name="TextBox 4"/>
          <p:cNvSpPr txBox="1"/>
          <p:nvPr/>
        </p:nvSpPr>
        <p:spPr>
          <a:xfrm>
            <a:off x="2839920" y="5528324"/>
            <a:ext cx="19976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latin typeface="Myriad Pro" panose="020B0503030403020204" charset="0"/>
              </a:rPr>
              <a:t>Therefore sample A: </a:t>
            </a:r>
          </a:p>
          <a:p>
            <a:pPr algn="ctr"/>
            <a:r>
              <a:rPr lang="en-US" sz="2000" b="1" dirty="0">
                <a:latin typeface="Myriad Pro" panose="020B0503030403020204" charset="0"/>
              </a:rPr>
              <a:t>With bacteria</a:t>
            </a:r>
            <a:endParaRPr lang="en-HK" sz="2000" b="1" dirty="0">
              <a:latin typeface="Myriad Pro" panose="020B0503030403020204" charset="0"/>
            </a:endParaRPr>
          </a:p>
        </p:txBody>
      </p:sp>
      <p:sp>
        <p:nvSpPr>
          <p:cNvPr id="7" name="TextBox 5"/>
          <p:cNvSpPr txBox="1"/>
          <p:nvPr/>
        </p:nvSpPr>
        <p:spPr>
          <a:xfrm>
            <a:off x="8186046" y="5528325"/>
            <a:ext cx="204735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latin typeface="Myriad Pro" panose="020B0503030403020204" charset="0"/>
              </a:rPr>
              <a:t>Therefore, sample B: </a:t>
            </a:r>
          </a:p>
          <a:p>
            <a:pPr algn="ctr"/>
            <a:r>
              <a:rPr lang="en-US" sz="2000" b="1" dirty="0">
                <a:latin typeface="Myriad Pro" panose="020B0503030403020204" charset="0"/>
              </a:rPr>
              <a:t>Without bacteria</a:t>
            </a:r>
            <a:endParaRPr lang="en-HK" sz="2000" b="1" dirty="0">
              <a:latin typeface="Myriad Pro" panose="020B0503030403020204" charset="0"/>
            </a:endParaRPr>
          </a:p>
        </p:txBody>
      </p:sp>
      <p:sp>
        <p:nvSpPr>
          <p:cNvPr id="8" name="Rounded Rectangle 6"/>
          <p:cNvSpPr/>
          <p:nvPr/>
        </p:nvSpPr>
        <p:spPr>
          <a:xfrm>
            <a:off x="824578" y="1715320"/>
            <a:ext cx="1689100" cy="16002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B2B9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dirty="0">
              <a:latin typeface="Myriad Pro" panose="020B0503030403020204" charset="0"/>
            </a:endParaRPr>
          </a:p>
        </p:txBody>
      </p:sp>
      <p:sp>
        <p:nvSpPr>
          <p:cNvPr id="9" name="Rounded Rectangle 7"/>
          <p:cNvSpPr/>
          <p:nvPr/>
        </p:nvSpPr>
        <p:spPr>
          <a:xfrm>
            <a:off x="5924963" y="1715320"/>
            <a:ext cx="1689100" cy="16002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B2B9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dirty="0">
              <a:latin typeface="Myriad Pro" panose="020B0503030403020204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824578" y="4574457"/>
            <a:ext cx="1689100" cy="16002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B2B9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dirty="0">
              <a:latin typeface="Myriad Pro" panose="020B0503030403020204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1954878" y="5639620"/>
            <a:ext cx="153595" cy="12700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dirty="0">
              <a:latin typeface="Myriad Pro" panose="020B0503030403020204" charset="0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2081878" y="5817420"/>
            <a:ext cx="153595" cy="12700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dirty="0">
              <a:latin typeface="Myriad Pro" panose="020B0503030403020204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2170778" y="5538020"/>
            <a:ext cx="153595" cy="12700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dirty="0">
              <a:latin typeface="Myriad Pro" panose="020B0503030403020204" charset="0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1142078" y="4991920"/>
            <a:ext cx="153595" cy="12700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dirty="0">
              <a:latin typeface="Myriad Pro" panose="020B0503030403020204" charset="0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1269078" y="5169720"/>
            <a:ext cx="153595" cy="12700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dirty="0">
              <a:latin typeface="Myriad Pro" panose="020B0503030403020204" charset="0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1357978" y="4890320"/>
            <a:ext cx="153595" cy="12700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dirty="0">
              <a:latin typeface="Myriad Pro" panose="020B0503030403020204" charset="0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1840578" y="4928420"/>
            <a:ext cx="153595" cy="12700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dirty="0">
              <a:latin typeface="Myriad Pro" panose="020B0503030403020204" charset="0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1967578" y="5106220"/>
            <a:ext cx="153595" cy="12700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dirty="0">
              <a:latin typeface="Myriad Pro" panose="020B0503030403020204" charset="0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2056478" y="4826820"/>
            <a:ext cx="153595" cy="12700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dirty="0">
              <a:latin typeface="Myriad Pro" panose="020B0503030403020204" charset="0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1205578" y="5639620"/>
            <a:ext cx="153595" cy="12700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dirty="0">
              <a:latin typeface="Myriad Pro" panose="020B0503030403020204" charset="0"/>
            </a:endParaRPr>
          </a:p>
        </p:txBody>
      </p:sp>
      <p:sp>
        <p:nvSpPr>
          <p:cNvPr id="21" name="Oval 20"/>
          <p:cNvSpPr/>
          <p:nvPr/>
        </p:nvSpPr>
        <p:spPr>
          <a:xfrm>
            <a:off x="1332578" y="5817420"/>
            <a:ext cx="153595" cy="12700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dirty="0">
              <a:latin typeface="Myriad Pro" panose="020B0503030403020204" charset="0"/>
            </a:endParaRPr>
          </a:p>
        </p:txBody>
      </p:sp>
      <p:sp>
        <p:nvSpPr>
          <p:cNvPr id="22" name="Oval 21"/>
          <p:cNvSpPr/>
          <p:nvPr/>
        </p:nvSpPr>
        <p:spPr>
          <a:xfrm>
            <a:off x="1421478" y="5538020"/>
            <a:ext cx="153595" cy="12700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dirty="0">
              <a:latin typeface="Myriad Pro" panose="020B0503030403020204" charset="0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5924963" y="4574457"/>
            <a:ext cx="1689100" cy="16002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B2B9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dirty="0">
              <a:latin typeface="Myriad Pro" panose="020B0503030403020204" charset="0"/>
            </a:endParaRPr>
          </a:p>
        </p:txBody>
      </p:sp>
      <p:sp>
        <p:nvSpPr>
          <p:cNvPr id="24" name="Down Arrow 23"/>
          <p:cNvSpPr/>
          <p:nvPr/>
        </p:nvSpPr>
        <p:spPr>
          <a:xfrm>
            <a:off x="1422075" y="3467920"/>
            <a:ext cx="570305" cy="990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dirty="0">
              <a:latin typeface="Myriad Pro" panose="020B0503030403020204" charset="0"/>
            </a:endParaRPr>
          </a:p>
        </p:txBody>
      </p:sp>
      <p:sp>
        <p:nvSpPr>
          <p:cNvPr id="25" name="Down Arrow 24"/>
          <p:cNvSpPr/>
          <p:nvPr/>
        </p:nvSpPr>
        <p:spPr>
          <a:xfrm>
            <a:off x="6484360" y="3468739"/>
            <a:ext cx="570305" cy="990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dirty="0">
              <a:latin typeface="Myriad Pro" panose="020B050303040302020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11538" y="1794898"/>
            <a:ext cx="335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Myriad Pro" panose="020B0503030403020204" charset="0"/>
              </a:rPr>
              <a:t>A</a:t>
            </a:r>
            <a:endParaRPr lang="en-HK" b="1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  <p:sp>
        <p:nvSpPr>
          <p:cNvPr id="27" name="TextBox 27"/>
          <p:cNvSpPr txBox="1"/>
          <p:nvPr/>
        </p:nvSpPr>
        <p:spPr>
          <a:xfrm>
            <a:off x="811538" y="4609888"/>
            <a:ext cx="335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Myriad Pro" panose="020B0503030403020204" charset="0"/>
              </a:rPr>
              <a:t>A</a:t>
            </a:r>
            <a:endParaRPr lang="en-HK" b="1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  <p:sp>
        <p:nvSpPr>
          <p:cNvPr id="28" name="TextBox 28"/>
          <p:cNvSpPr txBox="1"/>
          <p:nvPr/>
        </p:nvSpPr>
        <p:spPr>
          <a:xfrm>
            <a:off x="5924963" y="1794898"/>
            <a:ext cx="322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Myriad Pro" panose="020B0503030403020204" charset="0"/>
              </a:rPr>
              <a:t>B</a:t>
            </a:r>
            <a:endParaRPr lang="en-HK" b="1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  <p:sp>
        <p:nvSpPr>
          <p:cNvPr id="29" name="TextBox 29"/>
          <p:cNvSpPr txBox="1"/>
          <p:nvPr/>
        </p:nvSpPr>
        <p:spPr>
          <a:xfrm>
            <a:off x="5924963" y="4640001"/>
            <a:ext cx="322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Myriad Pro" panose="020B0503030403020204" charset="0"/>
              </a:rPr>
              <a:t>B</a:t>
            </a:r>
            <a:endParaRPr lang="en-HK" b="1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  <p:sp>
        <p:nvSpPr>
          <p:cNvPr id="30" name="TextBox 31"/>
          <p:cNvSpPr txBox="1"/>
          <p:nvPr/>
        </p:nvSpPr>
        <p:spPr>
          <a:xfrm>
            <a:off x="951264" y="1193802"/>
            <a:ext cx="1488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>
                <a:latin typeface="Myriad Pro" panose="020B0503030403020204" charset="0"/>
              </a:rPr>
              <a:t>Sample A</a:t>
            </a:r>
            <a:endParaRPr lang="en-HK" sz="2400" b="1" u="sng" dirty="0">
              <a:latin typeface="Myriad Pro" panose="020B0503030403020204" charset="0"/>
            </a:endParaRPr>
          </a:p>
        </p:txBody>
      </p:sp>
      <p:sp>
        <p:nvSpPr>
          <p:cNvPr id="31" name="TextBox 32"/>
          <p:cNvSpPr txBox="1"/>
          <p:nvPr/>
        </p:nvSpPr>
        <p:spPr>
          <a:xfrm>
            <a:off x="6025237" y="1193802"/>
            <a:ext cx="14927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>
                <a:latin typeface="Myriad Pro" panose="020B0503030403020204" charset="0"/>
              </a:rPr>
              <a:t>Sample B</a:t>
            </a:r>
            <a:endParaRPr lang="en-HK" sz="2400" b="1" u="sng" dirty="0">
              <a:latin typeface="Myriad Pro" panose="020B0503030403020204" charset="0"/>
            </a:endParaRPr>
          </a:p>
        </p:txBody>
      </p:sp>
      <p:sp>
        <p:nvSpPr>
          <p:cNvPr id="32" name="TextBox 33"/>
          <p:cNvSpPr txBox="1"/>
          <p:nvPr/>
        </p:nvSpPr>
        <p:spPr>
          <a:xfrm>
            <a:off x="1840578" y="3647177"/>
            <a:ext cx="27346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u="sng" dirty="0">
                <a:solidFill>
                  <a:srgbClr val="7030A0"/>
                </a:solidFill>
                <a:latin typeface="Myriad Pro" panose="020B0503030403020204" charset="0"/>
              </a:rPr>
              <a:t>3M</a:t>
            </a:r>
            <a:r>
              <a:rPr lang="en-US" sz="2000" b="1" u="sng" baseline="30000" dirty="0">
                <a:solidFill>
                  <a:srgbClr val="7030A0"/>
                </a:solidFill>
                <a:latin typeface="Myriad Pro" panose="020B0503030403020204" charset="0"/>
              </a:rPr>
              <a:t>TM</a:t>
            </a:r>
            <a:r>
              <a:rPr lang="en-US" sz="2000" b="1" u="sng" dirty="0">
                <a:solidFill>
                  <a:srgbClr val="7030A0"/>
                </a:solidFill>
                <a:latin typeface="Myriad Pro" panose="020B0503030403020204" charset="0"/>
              </a:rPr>
              <a:t> Petrifilm</a:t>
            </a:r>
            <a:r>
              <a:rPr lang="en-US" b="1" u="sng" baseline="30000" dirty="0">
                <a:solidFill>
                  <a:srgbClr val="7030A0"/>
                </a:solidFill>
                <a:latin typeface="Myriad Pro" panose="020B0503030403020204" charset="0"/>
              </a:rPr>
              <a:t>TM</a:t>
            </a:r>
            <a:r>
              <a:rPr lang="en-US" sz="2000" b="1" u="sng" dirty="0">
                <a:solidFill>
                  <a:srgbClr val="7030A0"/>
                </a:solidFill>
                <a:latin typeface="Myriad Pro" panose="020B0503030403020204" charset="0"/>
              </a:rPr>
              <a:t> Plates</a:t>
            </a:r>
          </a:p>
        </p:txBody>
      </p:sp>
      <p:sp>
        <p:nvSpPr>
          <p:cNvPr id="33" name="TextBox 34"/>
          <p:cNvSpPr txBox="1"/>
          <p:nvPr/>
        </p:nvSpPr>
        <p:spPr>
          <a:xfrm>
            <a:off x="6931795" y="3647177"/>
            <a:ext cx="27346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u="sng" dirty="0">
                <a:solidFill>
                  <a:srgbClr val="7030A0"/>
                </a:solidFill>
                <a:latin typeface="Myriad Pro" panose="020B0503030403020204" charset="0"/>
              </a:rPr>
              <a:t>3M</a:t>
            </a:r>
            <a:r>
              <a:rPr lang="en-US" sz="2000" b="1" u="sng" baseline="30000" dirty="0">
                <a:solidFill>
                  <a:srgbClr val="7030A0"/>
                </a:solidFill>
                <a:latin typeface="Myriad Pro" panose="020B0503030403020204" charset="0"/>
              </a:rPr>
              <a:t>TM</a:t>
            </a:r>
            <a:r>
              <a:rPr lang="en-US" sz="2000" b="1" u="sng" dirty="0">
                <a:solidFill>
                  <a:srgbClr val="7030A0"/>
                </a:solidFill>
                <a:latin typeface="Myriad Pro" panose="020B0503030403020204" charset="0"/>
              </a:rPr>
              <a:t> Petrifilm</a:t>
            </a:r>
            <a:r>
              <a:rPr lang="en-US" b="1" u="sng" baseline="30000" dirty="0">
                <a:solidFill>
                  <a:srgbClr val="7030A0"/>
                </a:solidFill>
                <a:latin typeface="Myriad Pro" panose="020B0503030403020204" charset="0"/>
              </a:rPr>
              <a:t>TM</a:t>
            </a:r>
            <a:r>
              <a:rPr lang="en-US" sz="2000" b="1" u="sng" dirty="0">
                <a:solidFill>
                  <a:srgbClr val="7030A0"/>
                </a:solidFill>
                <a:latin typeface="Myriad Pro" panose="020B0503030403020204" charset="0"/>
              </a:rPr>
              <a:t> Plates</a:t>
            </a:r>
          </a:p>
        </p:txBody>
      </p:sp>
      <p:cxnSp>
        <p:nvCxnSpPr>
          <p:cNvPr id="34" name="Elbow Connector 39"/>
          <p:cNvCxnSpPr>
            <a:endCxn id="8" idx="3"/>
          </p:cNvCxnSpPr>
          <p:nvPr/>
        </p:nvCxnSpPr>
        <p:spPr>
          <a:xfrm rot="16200000" flipV="1">
            <a:off x="2067575" y="2961523"/>
            <a:ext cx="3012902" cy="2120695"/>
          </a:xfrm>
          <a:prstGeom prst="bentConnector2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41"/>
          <p:cNvCxnSpPr/>
          <p:nvPr/>
        </p:nvCxnSpPr>
        <p:spPr>
          <a:xfrm rot="16200000" flipV="1">
            <a:off x="7264665" y="2961523"/>
            <a:ext cx="3012902" cy="2120695"/>
          </a:xfrm>
          <a:prstGeom prst="bentConnector2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43"/>
          <p:cNvCxnSpPr/>
          <p:nvPr/>
        </p:nvCxnSpPr>
        <p:spPr>
          <a:xfrm flipH="1">
            <a:off x="2210074" y="4682956"/>
            <a:ext cx="959707" cy="207364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44"/>
          <p:cNvSpPr txBox="1"/>
          <p:nvPr/>
        </p:nvSpPr>
        <p:spPr>
          <a:xfrm>
            <a:off x="3147504" y="4498288"/>
            <a:ext cx="93006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latin typeface="Myriad Pro" panose="020B0503030403020204" charset="0"/>
              </a:rPr>
              <a:t>Bacteria</a:t>
            </a:r>
          </a:p>
        </p:txBody>
      </p:sp>
    </p:spTree>
    <p:extLst>
      <p:ext uri="{BB962C8B-B14F-4D97-AF65-F5344CB8AC3E}">
        <p14:creationId xmlns:p14="http://schemas.microsoft.com/office/powerpoint/2010/main" val="4183322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7" grpId="0"/>
      <p:bldP spid="29" grpId="0"/>
      <p:bldP spid="32" grpId="0"/>
      <p:bldP spid="33" grpId="0"/>
      <p:bldP spid="3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38</a:t>
            </a:fld>
            <a:endParaRPr lang="zh-HK" altLang="en-US" dirty="0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2437" y="1182490"/>
            <a:ext cx="5796525" cy="2867252"/>
          </a:xfrm>
          <a:prstGeom prst="rect">
            <a:avLst/>
          </a:prstGeom>
        </p:spPr>
      </p:pic>
      <p:sp>
        <p:nvSpPr>
          <p:cNvPr id="6" name="Rounded Rectangle 25"/>
          <p:cNvSpPr/>
          <p:nvPr/>
        </p:nvSpPr>
        <p:spPr>
          <a:xfrm>
            <a:off x="677334" y="4741121"/>
            <a:ext cx="4350131" cy="1632539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yriad Pro" panose="020B0503030403020204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677334" y="440987"/>
            <a:ext cx="9533466" cy="1320800"/>
          </a:xfrm>
          <a:prstGeom prst="rect">
            <a:avLst/>
          </a:prstGeom>
        </p:spPr>
        <p:txBody>
          <a:bodyPr vert="horz" lIns="121917" tIns="60958" rIns="121917" bIns="60958" rtlCol="0" anchor="ctr">
            <a:noAutofit/>
          </a:bodyPr>
          <a:lstStyle>
            <a:lvl1pPr algn="l" defTabSz="121917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bg1">
                    <a:lumMod val="75000"/>
                  </a:schemeClr>
                </a:solidFill>
                <a:latin typeface="Myriad Pro" panose="020B0503030403020204" pitchFamily="34" charset="0"/>
                <a:ea typeface="Adobe 黑体 Std R" pitchFamily="34" charset="-128"/>
                <a:cs typeface="+mj-cs"/>
              </a:defRPr>
            </a:lvl1pPr>
          </a:lstStyle>
          <a:p>
            <a:r>
              <a:rPr lang="en-US" altLang="zh-TW">
                <a:latin typeface="Myriad Pro" panose="020B0503030403020204" charset="0"/>
                <a:sym typeface="Trebuchet MS"/>
              </a:rPr>
              <a:t>Detection and Identification</a:t>
            </a:r>
            <a:br>
              <a:rPr lang="en-US" sz="44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charset="0"/>
                <a:ea typeface="微軟正黑體" panose="020B0604030504040204" pitchFamily="34" charset="-120"/>
                <a:sym typeface="Trebuchet MS"/>
              </a:rPr>
            </a:br>
            <a:endParaRPr lang="en-US" sz="4400" dirty="0">
              <a:latin typeface="Myriad Pro" panose="020B0503030403020204" charset="0"/>
            </a:endParaRPr>
          </a:p>
        </p:txBody>
      </p:sp>
      <p:sp>
        <p:nvSpPr>
          <p:cNvPr id="8" name="Content Placeholder 4"/>
          <p:cNvSpPr txBox="1">
            <a:spLocks/>
          </p:cNvSpPr>
          <p:nvPr/>
        </p:nvSpPr>
        <p:spPr>
          <a:xfrm>
            <a:off x="677334" y="1219244"/>
            <a:ext cx="3686322" cy="556739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vert="horz" lIns="91440" tIns="45720" rIns="91440" bIns="45720" rtlCol="0">
            <a:normAutofit fontScale="92500"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3"/>
              </a:buBlip>
              <a:defRPr sz="32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4"/>
              </a:buBlip>
              <a:defRPr sz="28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5"/>
              </a:buBlip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6"/>
              </a:buBlip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7"/>
              </a:buBlip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b="1" dirty="0">
                <a:solidFill>
                  <a:schemeClr val="bg1"/>
                </a:solidFill>
                <a:latin typeface="Myriad Pro" panose="020B0503030403020204" charset="0"/>
              </a:rPr>
              <a:t>Detection of Viruses</a:t>
            </a:r>
            <a:endParaRPr lang="en-US" b="1" dirty="0">
              <a:solidFill>
                <a:schemeClr val="bg1"/>
              </a:solidFill>
              <a:latin typeface="Myriad Pro" panose="020B0503030403020204" charset="0"/>
            </a:endParaRPr>
          </a:p>
        </p:txBody>
      </p:sp>
      <p:pic>
        <p:nvPicPr>
          <p:cNvPr id="9" name="Picture 17" descr="人工智能科技框PNG素材"/>
          <p:cNvPicPr>
            <a:picLocks noChangeAspect="1" noChangeArrowheads="1"/>
          </p:cNvPicPr>
          <p:nvPr/>
        </p:nvPicPr>
        <p:blipFill>
          <a:blip r:embed="rId8">
            <a:duotone>
              <a:prstClr val="black"/>
              <a:srgbClr val="C00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553" y="1842211"/>
            <a:ext cx="2569540" cy="2928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Oval 4"/>
          <p:cNvSpPr/>
          <p:nvPr/>
        </p:nvSpPr>
        <p:spPr>
          <a:xfrm>
            <a:off x="4927102" y="3227321"/>
            <a:ext cx="231493" cy="226852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yriad Pro" panose="020B0503030403020204" charset="0"/>
            </a:endParaRPr>
          </a:p>
        </p:txBody>
      </p:sp>
      <p:sp>
        <p:nvSpPr>
          <p:cNvPr id="11" name="Oval 20"/>
          <p:cNvSpPr/>
          <p:nvPr/>
        </p:nvSpPr>
        <p:spPr>
          <a:xfrm>
            <a:off x="4747622" y="2733858"/>
            <a:ext cx="231493" cy="226852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yriad Pro" panose="020B0503030403020204" charset="0"/>
            </a:endParaRPr>
          </a:p>
        </p:txBody>
      </p:sp>
      <p:sp>
        <p:nvSpPr>
          <p:cNvPr id="12" name="Oval 21"/>
          <p:cNvSpPr/>
          <p:nvPr/>
        </p:nvSpPr>
        <p:spPr>
          <a:xfrm>
            <a:off x="5339442" y="3559764"/>
            <a:ext cx="231493" cy="226852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yriad Pro" panose="020B0503030403020204" charset="0"/>
            </a:endParaRPr>
          </a:p>
        </p:txBody>
      </p:sp>
      <p:cxnSp>
        <p:nvCxnSpPr>
          <p:cNvPr id="13" name="Straight Arrow Connector 7"/>
          <p:cNvCxnSpPr/>
          <p:nvPr/>
        </p:nvCxnSpPr>
        <p:spPr>
          <a:xfrm flipH="1">
            <a:off x="3466834" y="2960710"/>
            <a:ext cx="1301177" cy="181043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9"/>
          <p:cNvCxnSpPr>
            <a:stCxn id="10" idx="3"/>
          </p:cNvCxnSpPr>
          <p:nvPr/>
        </p:nvCxnSpPr>
        <p:spPr>
          <a:xfrm flipH="1">
            <a:off x="3466834" y="3420951"/>
            <a:ext cx="1494169" cy="1350196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24"/>
          <p:cNvCxnSpPr>
            <a:stCxn id="12" idx="3"/>
          </p:cNvCxnSpPr>
          <p:nvPr/>
        </p:nvCxnSpPr>
        <p:spPr>
          <a:xfrm flipH="1">
            <a:off x="3466835" y="3753394"/>
            <a:ext cx="1906508" cy="1017753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26"/>
          <p:cNvSpPr txBox="1"/>
          <p:nvPr/>
        </p:nvSpPr>
        <p:spPr>
          <a:xfrm>
            <a:off x="746630" y="4839940"/>
            <a:ext cx="323954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u="sng" dirty="0">
                <a:latin typeface="Myriad Pro" panose="020B0503030403020204" charset="0"/>
              </a:rPr>
              <a:t>1. Detection of antigen </a:t>
            </a:r>
            <a:r>
              <a:rPr lang="en-US" altLang="zh-TW" b="1" u="sng" dirty="0">
                <a:latin typeface="Myriad Pro" panose="020B0503030403020204" charset="0"/>
              </a:rPr>
              <a:t>(</a:t>
            </a:r>
            <a:r>
              <a:rPr lang="zh-TW" altLang="en-US" b="1" u="sng" dirty="0">
                <a:latin typeface="Myriad Pro" panose="020B0503030403020204" charset="0"/>
              </a:rPr>
              <a:t>抗原</a:t>
            </a:r>
            <a:r>
              <a:rPr lang="en-US" altLang="zh-TW" b="1" u="sng" dirty="0">
                <a:latin typeface="Myriad Pro" panose="020B0503030403020204" charset="0"/>
              </a:rPr>
              <a:t>)</a:t>
            </a:r>
            <a:r>
              <a:rPr lang="en-US" b="1" dirty="0">
                <a:latin typeface="Myriad Pro" panose="020B0503030403020204" charset="0"/>
              </a:rPr>
              <a:t>: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b="1" dirty="0">
                <a:latin typeface="Myriad Pro" panose="020B0503030403020204" charset="0"/>
              </a:rPr>
              <a:t>Antigen is just like a “key” </a:t>
            </a:r>
          </a:p>
          <a:p>
            <a:r>
              <a:rPr lang="en-US" b="1" dirty="0">
                <a:latin typeface="Myriad Pro" panose="020B0503030403020204" charset="0"/>
              </a:rPr>
              <a:t>    (for entering our cells)</a:t>
            </a:r>
          </a:p>
        </p:txBody>
      </p:sp>
      <p:sp>
        <p:nvSpPr>
          <p:cNvPr id="17" name="TextBox 27"/>
          <p:cNvSpPr txBox="1"/>
          <p:nvPr/>
        </p:nvSpPr>
        <p:spPr>
          <a:xfrm>
            <a:off x="746630" y="5792337"/>
            <a:ext cx="38044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b="1" dirty="0">
                <a:latin typeface="Myriad Pro" panose="020B0503030403020204" charset="0"/>
              </a:rPr>
              <a:t>Use a “key” to identify the “lock” </a:t>
            </a:r>
          </a:p>
        </p:txBody>
      </p:sp>
      <p:sp>
        <p:nvSpPr>
          <p:cNvPr id="18" name="Oval 28"/>
          <p:cNvSpPr/>
          <p:nvPr/>
        </p:nvSpPr>
        <p:spPr>
          <a:xfrm>
            <a:off x="5136052" y="1892364"/>
            <a:ext cx="1653033" cy="16674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yriad Pro" panose="020B0503030403020204" charset="0"/>
            </a:endParaRPr>
          </a:p>
        </p:txBody>
      </p:sp>
      <p:cxnSp>
        <p:nvCxnSpPr>
          <p:cNvPr id="19" name="Straight Arrow Connector 30"/>
          <p:cNvCxnSpPr/>
          <p:nvPr/>
        </p:nvCxnSpPr>
        <p:spPr>
          <a:xfrm>
            <a:off x="6367021" y="3454173"/>
            <a:ext cx="1133374" cy="1316974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ounded Rectangle 31"/>
          <p:cNvSpPr/>
          <p:nvPr/>
        </p:nvSpPr>
        <p:spPr>
          <a:xfrm>
            <a:off x="5620426" y="4771147"/>
            <a:ext cx="5692644" cy="163253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yriad Pro" panose="020B0503030403020204" charset="0"/>
            </a:endParaRPr>
          </a:p>
        </p:txBody>
      </p:sp>
      <p:sp>
        <p:nvSpPr>
          <p:cNvPr id="21" name="TextBox 33"/>
          <p:cNvSpPr txBox="1"/>
          <p:nvPr/>
        </p:nvSpPr>
        <p:spPr>
          <a:xfrm>
            <a:off x="5666361" y="4839940"/>
            <a:ext cx="39998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u="sng" dirty="0">
                <a:latin typeface="Myriad Pro" panose="020B0503030403020204" charset="0"/>
              </a:rPr>
              <a:t>2. Detection of genetic materials (DNA and RNA):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b="1" dirty="0">
                <a:latin typeface="Myriad Pro" panose="020B0503030403020204" charset="0"/>
              </a:rPr>
              <a:t>Viruses have their own DNA and RNA</a:t>
            </a:r>
          </a:p>
        </p:txBody>
      </p:sp>
      <p:sp>
        <p:nvSpPr>
          <p:cNvPr id="22" name="TextBox 34"/>
          <p:cNvSpPr txBox="1"/>
          <p:nvPr/>
        </p:nvSpPr>
        <p:spPr>
          <a:xfrm>
            <a:off x="5666361" y="5652346"/>
            <a:ext cx="36231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b="1" dirty="0">
                <a:latin typeface="Myriad Pro" panose="020B0503030403020204" charset="0"/>
              </a:rPr>
              <a:t>To match the sample’s DNA or RNA with </a:t>
            </a:r>
          </a:p>
          <a:p>
            <a:r>
              <a:rPr lang="en-US" b="1" dirty="0">
                <a:latin typeface="Myriad Pro" panose="020B0503030403020204" charset="0"/>
              </a:rPr>
              <a:t>    our library</a:t>
            </a:r>
          </a:p>
        </p:txBody>
      </p:sp>
      <p:pic>
        <p:nvPicPr>
          <p:cNvPr id="23" name="Picture 4" descr="Single COVID Virus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0" t="4506" r="8271" b="8422"/>
          <a:stretch/>
        </p:blipFill>
        <p:spPr bwMode="auto">
          <a:xfrm>
            <a:off x="836334" y="2371963"/>
            <a:ext cx="2085800" cy="2029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5044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6" grpId="0"/>
      <p:bldP spid="17" grpId="0"/>
      <p:bldP spid="20" grpId="0" animBg="1"/>
      <p:bldP spid="21" grpId="0"/>
      <p:bldP spid="2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altLang="zh-TW" dirty="0"/>
              <a:t>Detection and Identification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39</a:t>
            </a:fld>
            <a:endParaRPr lang="zh-HK" altLang="en-US" dirty="0"/>
          </a:p>
        </p:txBody>
      </p:sp>
      <p:sp>
        <p:nvSpPr>
          <p:cNvPr id="5" name="Content Placeholder 4"/>
          <p:cNvSpPr txBox="1">
            <a:spLocks/>
          </p:cNvSpPr>
          <p:nvPr/>
        </p:nvSpPr>
        <p:spPr>
          <a:xfrm>
            <a:off x="677334" y="1369772"/>
            <a:ext cx="8020618" cy="556739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2"/>
              </a:buBlip>
              <a:defRPr sz="32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3"/>
              </a:buBlip>
              <a:defRPr sz="28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4"/>
              </a:buBlip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5"/>
              </a:buBlip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6"/>
              </a:buBlip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u="sng" dirty="0">
                <a:solidFill>
                  <a:schemeClr val="bg1"/>
                </a:solidFill>
              </a:rPr>
              <a:t>E</a:t>
            </a:r>
            <a:r>
              <a:rPr lang="en-US" dirty="0">
                <a:solidFill>
                  <a:schemeClr val="bg1"/>
                </a:solidFill>
              </a:rPr>
              <a:t>nzyme-</a:t>
            </a:r>
            <a:r>
              <a:rPr lang="en-US" u="sng" dirty="0">
                <a:solidFill>
                  <a:schemeClr val="bg1"/>
                </a:solidFill>
              </a:rPr>
              <a:t>l</a:t>
            </a:r>
            <a:r>
              <a:rPr lang="en-US" dirty="0">
                <a:solidFill>
                  <a:schemeClr val="bg1"/>
                </a:solidFill>
              </a:rPr>
              <a:t>inked </a:t>
            </a:r>
            <a:r>
              <a:rPr lang="en-US" u="sng" dirty="0">
                <a:solidFill>
                  <a:schemeClr val="bg1"/>
                </a:solidFill>
              </a:rPr>
              <a:t>i</a:t>
            </a:r>
            <a:r>
              <a:rPr lang="en-US" dirty="0">
                <a:solidFill>
                  <a:schemeClr val="bg1"/>
                </a:solidFill>
              </a:rPr>
              <a:t>mmuno</a:t>
            </a:r>
            <a:r>
              <a:rPr lang="en-US" u="sng" dirty="0">
                <a:solidFill>
                  <a:schemeClr val="bg1"/>
                </a:solidFill>
              </a:rPr>
              <a:t>s</a:t>
            </a:r>
            <a:r>
              <a:rPr lang="en-US" dirty="0">
                <a:solidFill>
                  <a:schemeClr val="bg1"/>
                </a:solidFill>
              </a:rPr>
              <a:t>orbent </a:t>
            </a:r>
            <a:r>
              <a:rPr lang="en-US" u="sng" dirty="0">
                <a:solidFill>
                  <a:schemeClr val="bg1"/>
                </a:solidFill>
              </a:rPr>
              <a:t>a</a:t>
            </a:r>
            <a:r>
              <a:rPr lang="en-US" dirty="0">
                <a:solidFill>
                  <a:schemeClr val="bg1"/>
                </a:solidFill>
              </a:rPr>
              <a:t>ssay </a:t>
            </a:r>
            <a:r>
              <a:rPr lang="en-US" altLang="zh-TW" dirty="0">
                <a:solidFill>
                  <a:schemeClr val="bg1"/>
                </a:solidFill>
              </a:rPr>
              <a:t>(ELISA)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 rotWithShape="1">
          <a:blip r:embed="rId7"/>
          <a:srcRect l="63548" t="11706" r="2007" b="13309"/>
          <a:stretch/>
        </p:blipFill>
        <p:spPr>
          <a:xfrm>
            <a:off x="1864868" y="2479360"/>
            <a:ext cx="1731981" cy="2035294"/>
          </a:xfrm>
          <a:prstGeom prst="rect">
            <a:avLst/>
          </a:prstGeom>
        </p:spPr>
      </p:pic>
      <p:sp>
        <p:nvSpPr>
          <p:cNvPr id="7" name="TextBox 13"/>
          <p:cNvSpPr txBox="1"/>
          <p:nvPr/>
        </p:nvSpPr>
        <p:spPr>
          <a:xfrm>
            <a:off x="677334" y="4053909"/>
            <a:ext cx="1187534" cy="369332"/>
          </a:xfrm>
          <a:prstGeom prst="rect">
            <a:avLst/>
          </a:prstGeom>
          <a:solidFill>
            <a:srgbClr val="00B2FE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antigen</a:t>
            </a:r>
          </a:p>
        </p:txBody>
      </p:sp>
      <p:sp>
        <p:nvSpPr>
          <p:cNvPr id="8" name="TextBox 14"/>
          <p:cNvSpPr txBox="1"/>
          <p:nvPr/>
        </p:nvSpPr>
        <p:spPr>
          <a:xfrm>
            <a:off x="677334" y="3626225"/>
            <a:ext cx="1187534" cy="369332"/>
          </a:xfrm>
          <a:prstGeom prst="rect">
            <a:avLst/>
          </a:prstGeom>
          <a:solidFill>
            <a:srgbClr val="479178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antibody</a:t>
            </a:r>
          </a:p>
        </p:txBody>
      </p:sp>
      <p:sp>
        <p:nvSpPr>
          <p:cNvPr id="9" name="TextBox 15"/>
          <p:cNvSpPr txBox="1"/>
          <p:nvPr/>
        </p:nvSpPr>
        <p:spPr>
          <a:xfrm>
            <a:off x="677334" y="2656484"/>
            <a:ext cx="1187534" cy="923330"/>
          </a:xfrm>
          <a:prstGeom prst="rect">
            <a:avLst/>
          </a:prstGeom>
          <a:solidFill>
            <a:srgbClr val="CEDC15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reporter enzyme (HRP)</a:t>
            </a:r>
          </a:p>
        </p:txBody>
      </p:sp>
      <p:sp>
        <p:nvSpPr>
          <p:cNvPr id="10" name="TextBox 11"/>
          <p:cNvSpPr txBox="1"/>
          <p:nvPr/>
        </p:nvSpPr>
        <p:spPr>
          <a:xfrm>
            <a:off x="1864868" y="4530738"/>
            <a:ext cx="17556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on microplate</a:t>
            </a:r>
          </a:p>
        </p:txBody>
      </p:sp>
      <p:sp>
        <p:nvSpPr>
          <p:cNvPr id="11" name="TextBox 12"/>
          <p:cNvSpPr txBox="1"/>
          <p:nvPr/>
        </p:nvSpPr>
        <p:spPr>
          <a:xfrm>
            <a:off x="677334" y="2247866"/>
            <a:ext cx="1187534" cy="369332"/>
          </a:xfrm>
          <a:prstGeom prst="rect">
            <a:avLst/>
          </a:prstGeom>
          <a:solidFill>
            <a:srgbClr val="FF9F1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substrate</a:t>
            </a:r>
          </a:p>
        </p:txBody>
      </p:sp>
      <p:cxnSp>
        <p:nvCxnSpPr>
          <p:cNvPr id="16" name="Straight Arrow Connector 29"/>
          <p:cNvCxnSpPr>
            <a:stCxn id="23" idx="2"/>
          </p:cNvCxnSpPr>
          <p:nvPr/>
        </p:nvCxnSpPr>
        <p:spPr>
          <a:xfrm flipH="1">
            <a:off x="2882097" y="3364725"/>
            <a:ext cx="2794023" cy="99338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30"/>
          <p:cNvCxnSpPr/>
          <p:nvPr/>
        </p:nvCxnSpPr>
        <p:spPr>
          <a:xfrm flipH="1">
            <a:off x="3052403" y="3917312"/>
            <a:ext cx="2849039" cy="44080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31"/>
          <p:cNvCxnSpPr/>
          <p:nvPr/>
        </p:nvCxnSpPr>
        <p:spPr>
          <a:xfrm flipH="1">
            <a:off x="3144994" y="4265142"/>
            <a:ext cx="3176132" cy="9297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Content Placeholder 4"/>
          <p:cNvSpPr txBox="1">
            <a:spLocks/>
          </p:cNvSpPr>
          <p:nvPr/>
        </p:nvSpPr>
        <p:spPr>
          <a:xfrm>
            <a:off x="4158082" y="4516366"/>
            <a:ext cx="7575876" cy="2093306"/>
          </a:xfrm>
          <a:prstGeom prst="rect">
            <a:avLst/>
          </a:prstGeom>
        </p:spPr>
        <p:txBody>
          <a:bodyPr>
            <a:noAutofit/>
          </a:bodyPr>
          <a:lstStyle>
            <a:lvl1pPr marL="457189" indent="-457189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/>
              <a:t>Designed for </a:t>
            </a:r>
            <a:r>
              <a:rPr lang="en-US" sz="2000" u="sng"/>
              <a:t>proteins (e.g. </a:t>
            </a:r>
            <a:r>
              <a:rPr lang="en-US" sz="2000" u="sng">
                <a:solidFill>
                  <a:srgbClr val="7030A0"/>
                </a:solidFill>
              </a:rPr>
              <a:t>antigens</a:t>
            </a:r>
            <a:r>
              <a:rPr lang="en-US" sz="2000" u="sng"/>
              <a:t>)</a:t>
            </a:r>
            <a:r>
              <a:rPr lang="en-US" sz="2000"/>
              <a:t> </a:t>
            </a:r>
          </a:p>
          <a:p>
            <a:r>
              <a:rPr lang="en-US" altLang="zh-TW" sz="2000"/>
              <a:t>H</a:t>
            </a:r>
            <a:r>
              <a:rPr lang="en-US" sz="2000"/>
              <a:t>ighly specific </a:t>
            </a:r>
            <a:r>
              <a:rPr lang="en-US" sz="2000" b="1">
                <a:solidFill>
                  <a:srgbClr val="7030A0"/>
                </a:solidFill>
              </a:rPr>
              <a:t>antibody-antigen interactions</a:t>
            </a:r>
            <a:r>
              <a:rPr lang="en-US" sz="2000" b="1"/>
              <a:t> </a:t>
            </a:r>
            <a:r>
              <a:rPr lang="en-US" sz="2000"/>
              <a:t>in ELISA.</a:t>
            </a:r>
          </a:p>
          <a:p>
            <a:r>
              <a:rPr lang="en-US" sz="2000"/>
              <a:t>Immobilized on a microplate and then complexed with </a:t>
            </a:r>
            <a:r>
              <a:rPr lang="en-US" sz="2000" b="1">
                <a:solidFill>
                  <a:srgbClr val="7030A0"/>
                </a:solidFill>
              </a:rPr>
              <a:t>an antibody with reporter enzyme</a:t>
            </a:r>
            <a:r>
              <a:rPr lang="en-US" sz="2000">
                <a:solidFill>
                  <a:srgbClr val="7030A0"/>
                </a:solidFill>
              </a:rPr>
              <a:t>. </a:t>
            </a:r>
          </a:p>
          <a:p>
            <a:r>
              <a:rPr lang="en-US" sz="2000" b="1">
                <a:solidFill>
                  <a:srgbClr val="7030A0"/>
                </a:solidFill>
              </a:rPr>
              <a:t>Measurable product </a:t>
            </a:r>
            <a:r>
              <a:rPr lang="en-US" sz="2000"/>
              <a:t>(e.g. colour, wave) during incubation.</a:t>
            </a:r>
            <a:endParaRPr lang="en-US" sz="2000" b="1" dirty="0"/>
          </a:p>
        </p:txBody>
      </p:sp>
      <p:sp>
        <p:nvSpPr>
          <p:cNvPr id="20" name="Content Placeholder 4"/>
          <p:cNvSpPr txBox="1">
            <a:spLocks/>
          </p:cNvSpPr>
          <p:nvPr/>
        </p:nvSpPr>
        <p:spPr>
          <a:xfrm>
            <a:off x="8697952" y="1369772"/>
            <a:ext cx="3418175" cy="556739"/>
          </a:xfrm>
          <a:prstGeom prst="rect">
            <a:avLst/>
          </a:prstGeom>
          <a:solidFill>
            <a:srgbClr val="7030A0"/>
          </a:solidFill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2"/>
              </a:buBlip>
              <a:defRPr sz="32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3"/>
              </a:buBlip>
              <a:defRPr sz="28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4"/>
              </a:buBlip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5"/>
              </a:buBlip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6"/>
              </a:buBlip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2800" dirty="0">
                <a:solidFill>
                  <a:srgbClr val="FFFFFF"/>
                </a:solidFill>
              </a:rPr>
              <a:t>Detection of antigen</a:t>
            </a:r>
            <a:endParaRPr lang="en-US" sz="2800" dirty="0">
              <a:solidFill>
                <a:srgbClr val="FFFFFF"/>
              </a:solidFill>
            </a:endParaRPr>
          </a:p>
        </p:txBody>
      </p:sp>
      <p:pic>
        <p:nvPicPr>
          <p:cNvPr id="21" name="圖片 2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0935" y="1699931"/>
            <a:ext cx="5796525" cy="2867252"/>
          </a:xfrm>
          <a:prstGeom prst="rect">
            <a:avLst/>
          </a:prstGeom>
        </p:spPr>
      </p:pic>
      <p:sp>
        <p:nvSpPr>
          <p:cNvPr id="22" name="Oval 4"/>
          <p:cNvSpPr/>
          <p:nvPr/>
        </p:nvSpPr>
        <p:spPr>
          <a:xfrm>
            <a:off x="5855600" y="3744762"/>
            <a:ext cx="231493" cy="226852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yriad Pro" panose="020B0503030403020204" charset="0"/>
            </a:endParaRPr>
          </a:p>
        </p:txBody>
      </p:sp>
      <p:sp>
        <p:nvSpPr>
          <p:cNvPr id="23" name="Oval 20"/>
          <p:cNvSpPr/>
          <p:nvPr/>
        </p:nvSpPr>
        <p:spPr>
          <a:xfrm>
            <a:off x="5676120" y="3251299"/>
            <a:ext cx="231493" cy="226852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yriad Pro" panose="020B0503030403020204" charset="0"/>
            </a:endParaRPr>
          </a:p>
        </p:txBody>
      </p:sp>
      <p:sp>
        <p:nvSpPr>
          <p:cNvPr id="24" name="Oval 21"/>
          <p:cNvSpPr/>
          <p:nvPr/>
        </p:nvSpPr>
        <p:spPr>
          <a:xfrm>
            <a:off x="6267940" y="4077205"/>
            <a:ext cx="231493" cy="226852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yriad Pro" panose="020B0503030403020204" charset="0"/>
            </a:endParaRPr>
          </a:p>
        </p:txBody>
      </p:sp>
      <p:sp>
        <p:nvSpPr>
          <p:cNvPr id="25" name="Oval 28"/>
          <p:cNvSpPr/>
          <p:nvPr/>
        </p:nvSpPr>
        <p:spPr>
          <a:xfrm>
            <a:off x="6064550" y="2409805"/>
            <a:ext cx="1653033" cy="16674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3450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1" grpId="0" animBg="1"/>
      <p:bldP spid="19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dirty="0"/>
              <a:t>Diseases caused by pathogens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4</a:t>
            </a:fld>
            <a:endParaRPr lang="zh-HK" altLang="en-US" dirty="0"/>
          </a:p>
        </p:txBody>
      </p:sp>
      <p:graphicFrame>
        <p:nvGraphicFramePr>
          <p:cNvPr id="4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460747"/>
              </p:ext>
            </p:extLst>
          </p:nvPr>
        </p:nvGraphicFramePr>
        <p:xfrm>
          <a:off x="677334" y="1458411"/>
          <a:ext cx="10156572" cy="4846320"/>
        </p:xfrm>
        <a:graphic>
          <a:graphicData uri="http://schemas.openxmlformats.org/drawingml/2006/table">
            <a:tbl>
              <a:tblPr firstRow="1" bandRow="1">
                <a:tableStyleId>{EB9631B5-78F2-41C9-869B-9F39066F8104}</a:tableStyleId>
              </a:tblPr>
              <a:tblGrid>
                <a:gridCol w="2864519">
                  <a:extLst>
                    <a:ext uri="{9D8B030D-6E8A-4147-A177-3AD203B41FA5}">
                      <a16:colId xmlns:a16="http://schemas.microsoft.com/office/drawing/2014/main" val="4080183339"/>
                    </a:ext>
                  </a:extLst>
                </a:gridCol>
                <a:gridCol w="3009418">
                  <a:extLst>
                    <a:ext uri="{9D8B030D-6E8A-4147-A177-3AD203B41FA5}">
                      <a16:colId xmlns:a16="http://schemas.microsoft.com/office/drawing/2014/main" val="1335692360"/>
                    </a:ext>
                  </a:extLst>
                </a:gridCol>
                <a:gridCol w="2222339">
                  <a:extLst>
                    <a:ext uri="{9D8B030D-6E8A-4147-A177-3AD203B41FA5}">
                      <a16:colId xmlns:a16="http://schemas.microsoft.com/office/drawing/2014/main" val="3006092744"/>
                    </a:ext>
                  </a:extLst>
                </a:gridCol>
                <a:gridCol w="2060296">
                  <a:extLst>
                    <a:ext uri="{9D8B030D-6E8A-4147-A177-3AD203B41FA5}">
                      <a16:colId xmlns:a16="http://schemas.microsoft.com/office/drawing/2014/main" val="2088500304"/>
                    </a:ext>
                  </a:extLst>
                </a:gridCol>
              </a:tblGrid>
              <a:tr h="759151">
                <a:tc>
                  <a:txBody>
                    <a:bodyPr/>
                    <a:lstStyle/>
                    <a:p>
                      <a:pPr algn="l"/>
                      <a:r>
                        <a:rPr lang="en-US" altLang="zh-TW" dirty="0">
                          <a:latin typeface="Myriad Pro" panose="020B0503030403020204" charset="0"/>
                        </a:rPr>
                        <a:t>B</a:t>
                      </a:r>
                      <a:r>
                        <a:rPr lang="en-US" dirty="0">
                          <a:latin typeface="Myriad Pro" panose="020B0503030403020204" charset="0"/>
                        </a:rPr>
                        <a:t>acteria </a:t>
                      </a:r>
                      <a:br>
                        <a:rPr lang="en-US" dirty="0">
                          <a:latin typeface="Myriad Pro" panose="020B0503030403020204" charset="0"/>
                        </a:rPr>
                      </a:br>
                      <a:endParaRPr lang="en-US" dirty="0">
                        <a:latin typeface="Myriad Pro" panose="020B050303040302020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TW" dirty="0">
                          <a:latin typeface="Myriad Pro" panose="020B0503030403020204" charset="0"/>
                        </a:rPr>
                        <a:t>Viruses </a:t>
                      </a:r>
                      <a:br>
                        <a:rPr lang="en-US" altLang="zh-TW" dirty="0">
                          <a:latin typeface="Myriad Pro" panose="020B0503030403020204" charset="0"/>
                        </a:rPr>
                      </a:br>
                      <a:endParaRPr lang="en-US" dirty="0">
                        <a:latin typeface="Myriad Pro" panose="020B050303040302020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latin typeface="Myriad Pro" panose="020B0503030403020204" charset="0"/>
                        </a:rPr>
                        <a:t>Protists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latin typeface="Myriad Pro" panose="020B0503030403020204" charset="0"/>
                        </a:rPr>
                        <a:t>Fungi </a:t>
                      </a:r>
                      <a:br>
                        <a:rPr lang="en-US" dirty="0">
                          <a:latin typeface="Myriad Pro" panose="020B0503030403020204" charset="0"/>
                        </a:rPr>
                      </a:br>
                      <a:endParaRPr lang="en-US" dirty="0">
                        <a:latin typeface="Myriad Pro" panose="020B050303040302020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9721135"/>
                  </a:ext>
                </a:extLst>
              </a:tr>
              <a:tr h="4010130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>
                          <a:latin typeface="Myriad Pro" panose="020B0503030403020204" charset="0"/>
                        </a:rPr>
                        <a:t>Tuberculosis </a:t>
                      </a:r>
                      <a:endParaRPr lang="zh-TW" altLang="en-US" dirty="0">
                        <a:latin typeface="Myriad Pro" panose="020B0503030403020204" charset="0"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>
                          <a:latin typeface="Myriad Pro" panose="020B0503030403020204" charset="0"/>
                        </a:rPr>
                        <a:t>Cholera </a:t>
                      </a:r>
                      <a:endParaRPr lang="en-US" altLang="zh-TW" dirty="0">
                        <a:latin typeface="Myriad Pro" panose="020B0503030403020204" charset="0"/>
                      </a:endParaRP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TW" sz="1800" kern="1200" dirty="0">
                          <a:solidFill>
                            <a:schemeClr val="dk1"/>
                          </a:solidFill>
                          <a:latin typeface="Myriad Pro" panose="020B0503030403020204" charset="0"/>
                          <a:ea typeface="+mn-ea"/>
                          <a:cs typeface="+mn-cs"/>
                        </a:rPr>
                        <a:t>Gastroenteritis</a:t>
                      </a:r>
                      <a:r>
                        <a:rPr lang="zh-TW" altLang="en-US" sz="1800" kern="1200" baseline="0" dirty="0">
                          <a:solidFill>
                            <a:schemeClr val="dk1"/>
                          </a:solidFill>
                          <a:latin typeface="Myriad Pro" panose="020B0503030403020204" charset="0"/>
                          <a:ea typeface="+mn-ea"/>
                          <a:cs typeface="+mn-cs"/>
                        </a:rPr>
                        <a:t> </a:t>
                      </a:r>
                      <a:endParaRPr lang="en-US" altLang="zh-TW" sz="1800" kern="1200" dirty="0">
                        <a:solidFill>
                          <a:schemeClr val="dk1"/>
                        </a:solidFill>
                        <a:latin typeface="Myriad Pro" panose="020B0503030403020204" charset="0"/>
                        <a:ea typeface="+mn-ea"/>
                        <a:cs typeface="+mn-cs"/>
                      </a:endParaRPr>
                    </a:p>
                    <a:p>
                      <a:pPr marL="800100" marR="0" lvl="1" indent="-3429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800" i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Myriad Pro" panose="020B0503030403020204" charset="0"/>
                        </a:rPr>
                        <a:t>E. coli</a:t>
                      </a:r>
                      <a:endParaRPr lang="en-US" sz="180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Myriad Pro" panose="020B0503030403020204" charset="0"/>
                      </a:endParaRPr>
                    </a:p>
                    <a:p>
                      <a:pPr marL="800100" marR="0" lvl="1" indent="-3429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800" i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Myriad Pro" panose="020B0503030403020204" charset="0"/>
                        </a:rPr>
                        <a:t>Listeria</a:t>
                      </a:r>
                      <a:r>
                        <a:rPr lang="en-US" sz="180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Myriad Pro" panose="020B0503030403020204" charset="0"/>
                        </a:rPr>
                        <a:t> </a:t>
                      </a:r>
                      <a:r>
                        <a:rPr lang="en-US" sz="1800" i="1" kern="120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Myriad Pro" panose="020B0503030403020204" charset="0"/>
                          <a:ea typeface="+mn-ea"/>
                          <a:cs typeface="+mn-cs"/>
                        </a:rPr>
                        <a:t>spp</a:t>
                      </a:r>
                      <a:endParaRPr lang="en-US" sz="180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Myriad Pro" panose="020B0503030403020204" charset="0"/>
                      </a:endParaRPr>
                    </a:p>
                    <a:p>
                      <a:pPr marL="800100" marR="0" lvl="1" indent="-3429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800" i="1" u="none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Myriad Pro" panose="020B0503030403020204" charset="0"/>
                        </a:rPr>
                        <a:t>Salmonella</a:t>
                      </a:r>
                      <a:r>
                        <a:rPr lang="en-US" sz="180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Myriad Pro" panose="020B0503030403020204" charset="0"/>
                        </a:rPr>
                        <a:t> </a:t>
                      </a:r>
                      <a:r>
                        <a:rPr lang="en-US" sz="1800" i="1" kern="120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Myriad Pro" panose="020B0503030403020204" charset="0"/>
                          <a:ea typeface="+mn-ea"/>
                          <a:cs typeface="+mn-cs"/>
                        </a:rPr>
                        <a:t>spp</a:t>
                      </a:r>
                      <a:endParaRPr lang="en-US" sz="180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Myriad Pro" panose="020B0503030403020204" charset="0"/>
                      </a:endParaRPr>
                    </a:p>
                    <a:p>
                      <a:pPr marL="800100" marR="0" lvl="1" indent="-3429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800" i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Myriad Pro" panose="020B0503030403020204" charset="0"/>
                        </a:rPr>
                        <a:t>Clostridium spp</a:t>
                      </a:r>
                    </a:p>
                    <a:p>
                      <a:pPr marL="800100" marR="0" lvl="1" indent="-3429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800" i="1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Myriad Pro" panose="020B0503030403020204" charset="0"/>
                        </a:rPr>
                        <a:t>Pseudomonas spp</a:t>
                      </a:r>
                      <a:endParaRPr lang="en-US" sz="160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Myriad Pro" panose="020B050303040302020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>
                          <a:latin typeface="Myriad Pro" panose="020B0503030403020204" charset="0"/>
                        </a:rPr>
                        <a:t>Influenza </a:t>
                      </a:r>
                      <a:endParaRPr lang="zh-TW" altLang="en-US" dirty="0">
                        <a:latin typeface="Myriad Pro" panose="020B0503030403020204" charset="0"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>
                          <a:latin typeface="Myriad Pro" panose="020B0503030403020204" charset="0"/>
                        </a:rPr>
                        <a:t>Dengue fever </a:t>
                      </a:r>
                      <a:endParaRPr lang="zh-TW" altLang="en-US" dirty="0">
                        <a:latin typeface="Myriad Pro" panose="020B0503030403020204" charset="0"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>
                          <a:latin typeface="Myriad Pro" panose="020B0503030403020204" charset="0"/>
                        </a:rPr>
                        <a:t>Gastroenteritis </a:t>
                      </a:r>
                      <a:endParaRPr lang="en-US" altLang="zh-TW" dirty="0">
                        <a:latin typeface="Myriad Pro" panose="020B0503030403020204" charset="0"/>
                      </a:endParaRPr>
                    </a:p>
                    <a:p>
                      <a:pPr marL="800100" marR="0" lvl="1" indent="-3429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Myriad Pro" panose="020B0503030403020204" charset="0"/>
                          <a:ea typeface="+mn-ea"/>
                          <a:cs typeface="+mn-cs"/>
                        </a:rPr>
                        <a:t>Norovirus </a:t>
                      </a:r>
                    </a:p>
                    <a:p>
                      <a:pPr marL="800100" marR="0" lvl="1" indent="-3429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TW" sz="1800" kern="1200" dirty="0">
                          <a:solidFill>
                            <a:schemeClr val="dk1"/>
                          </a:solidFill>
                          <a:latin typeface="Myriad Pro" panose="020B0503030403020204" charset="0"/>
                          <a:ea typeface="+mn-ea"/>
                          <a:cs typeface="+mn-cs"/>
                        </a:rPr>
                        <a:t>H</a:t>
                      </a: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Myriad Pro" panose="020B0503030403020204" charset="0"/>
                          <a:ea typeface="+mn-ea"/>
                          <a:cs typeface="+mn-cs"/>
                        </a:rPr>
                        <a:t>epatitis A virus</a:t>
                      </a:r>
                      <a:endParaRPr lang="en-US" altLang="zh-TW" sz="1800" kern="1200" dirty="0">
                        <a:solidFill>
                          <a:schemeClr val="dk1"/>
                        </a:solidFill>
                        <a:latin typeface="Myriad Pro" panose="020B0503030403020204" charset="0"/>
                        <a:ea typeface="+mn-ea"/>
                        <a:cs typeface="+mn-cs"/>
                      </a:endParaRPr>
                    </a:p>
                    <a:p>
                      <a:pPr marL="800100" marR="0" lvl="1" indent="-3429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TW" sz="1800" kern="1200" dirty="0">
                          <a:solidFill>
                            <a:schemeClr val="dk1"/>
                          </a:solidFill>
                          <a:latin typeface="Myriad Pro" panose="020B0503030403020204" charset="0"/>
                          <a:ea typeface="+mn-ea"/>
                          <a:cs typeface="+mn-cs"/>
                        </a:rPr>
                        <a:t>Hepatitis E virus</a:t>
                      </a:r>
                      <a:endParaRPr lang="zh-TW" altLang="en-US" dirty="0">
                        <a:latin typeface="Myriad Pro" panose="020B0503030403020204" charset="0"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Myriad Pro" panose="020B0503030403020204" charset="0"/>
                        </a:rPr>
                        <a:t>Zika Virus Infection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Myriad Pro" panose="020B0503030403020204" charset="0"/>
                        </a:rPr>
                        <a:t>SARS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Myriad Pro" panose="020B0503030403020204" charset="0"/>
                        </a:rPr>
                        <a:t>MERS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Myriad Pro" panose="020B0503030403020204" charset="0"/>
                        </a:rPr>
                        <a:t>AIDS</a:t>
                      </a:r>
                      <a:endParaRPr lang="en-US" altLang="zh-TW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Myriad Pro" panose="020B0503030403020204" charset="0"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TW" sz="1800" kern="120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Myriad Pro" panose="020B0503030403020204" charset="0"/>
                          <a:ea typeface="+mn-ea"/>
                          <a:cs typeface="+mn-cs"/>
                        </a:rPr>
                        <a:t>H</a:t>
                      </a:r>
                      <a:r>
                        <a:rPr lang="en-US" sz="1800" kern="120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Myriad Pro" panose="020B0503030403020204" charset="0"/>
                          <a:ea typeface="+mn-ea"/>
                          <a:cs typeface="+mn-cs"/>
                        </a:rPr>
                        <a:t>epatitis </a:t>
                      </a:r>
                      <a:endParaRPr lang="en-US" altLang="zh-TW" sz="1800" kern="120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Myriad Pro" panose="020B0503030403020204" charset="0"/>
                        <a:ea typeface="+mn-ea"/>
                        <a:cs typeface="+mn-cs"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kern="120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Myriad Pro" panose="020B0503030403020204" charset="0"/>
                          <a:ea typeface="+mn-ea"/>
                          <a:cs typeface="+mn-cs"/>
                        </a:rPr>
                        <a:t>COVID-19</a:t>
                      </a:r>
                      <a:r>
                        <a:rPr lang="en-US" sz="1800" kern="1200" baseline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Myriad Pro" panose="020B0503030403020204" charset="0"/>
                          <a:ea typeface="+mn-ea"/>
                          <a:cs typeface="+mn-cs"/>
                        </a:rPr>
                        <a:t> </a:t>
                      </a:r>
                      <a:endParaRPr lang="en-US" sz="1800" kern="120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Myriad Pro" panose="020B050303040302020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>
                          <a:latin typeface="Myriad Pro" panose="020B0503030403020204" charset="0"/>
                        </a:rPr>
                        <a:t>malaria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>
                          <a:latin typeface="Myriad Pro" panose="020B0503030403020204" charset="0"/>
                        </a:rPr>
                        <a:t>Athlete’s foot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1389758"/>
                  </a:ext>
                </a:extLst>
              </a:tr>
            </a:tbl>
          </a:graphicData>
        </a:graphic>
      </p:graphicFrame>
      <p:pic>
        <p:nvPicPr>
          <p:cNvPr id="5" name="Picture 2" descr="Researchers close in on harnessing electricity from bacteria - Cosmos  Magazine"/>
          <p:cNvPicPr>
            <a:picLocks noChangeAspect="1" noChangeArrowheads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759"/>
          <a:stretch/>
        </p:blipFill>
        <p:spPr bwMode="auto">
          <a:xfrm>
            <a:off x="2215680" y="1510265"/>
            <a:ext cx="810975" cy="649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Picture"/>
          <p:cNvPicPr>
            <a:picLocks noChangeAspect="1" noChangeArrowheads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19" t="3080"/>
          <a:stretch/>
        </p:blipFill>
        <p:spPr bwMode="auto">
          <a:xfrm>
            <a:off x="7700927" y="1529103"/>
            <a:ext cx="714504" cy="647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7"/>
          <p:cNvPicPr>
            <a:picLocks noChangeAspect="1"/>
          </p:cNvPicPr>
          <p:nvPr/>
        </p:nvPicPr>
        <p:blipFill rotWithShape="1">
          <a:blip r:embed="rId4"/>
          <a:srcRect t="6974"/>
          <a:stretch/>
        </p:blipFill>
        <p:spPr>
          <a:xfrm>
            <a:off x="5055687" y="1480310"/>
            <a:ext cx="706169" cy="653873"/>
          </a:xfrm>
          <a:prstGeom prst="rect">
            <a:avLst/>
          </a:prstGeom>
        </p:spPr>
      </p:pic>
      <p:pic>
        <p:nvPicPr>
          <p:cNvPr id="8" name="Picture 6" descr="https://newscenter.lbl.gov/wp-content/uploads/sites/2/2020/06/iStock-1021714802.jpg"/>
          <p:cNvPicPr>
            <a:picLocks noChangeAspect="1" noChangeArrowheads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43" t="3182" r="19150" b="1159"/>
          <a:stretch/>
        </p:blipFill>
        <p:spPr bwMode="auto">
          <a:xfrm>
            <a:off x="9723035" y="1510265"/>
            <a:ext cx="661837" cy="65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ealth Services / Keeping Sick Children Home from School"/>
          <p:cNvPicPr>
            <a:picLocks noChangeAspect="1" noChangeArrowheads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2404" y="4791920"/>
            <a:ext cx="2147595" cy="1401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We need them now': Advocates call for employer-provided paid sick days |  TVO.org"/>
          <p:cNvPicPr>
            <a:picLocks noChangeAspect="1" noChangeArrowheads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857" y="5069711"/>
            <a:ext cx="1996904" cy="1123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344804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dirty="0"/>
              <a:t>Detection and Identification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40</a:t>
            </a:fld>
            <a:endParaRPr lang="zh-HK" altLang="en-US" dirty="0"/>
          </a:p>
        </p:txBody>
      </p:sp>
      <p:sp>
        <p:nvSpPr>
          <p:cNvPr id="5" name="Rounded Rectangle 9"/>
          <p:cNvSpPr/>
          <p:nvPr/>
        </p:nvSpPr>
        <p:spPr>
          <a:xfrm>
            <a:off x="1652391" y="4711154"/>
            <a:ext cx="1689100" cy="16002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B2B9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6" name="TextBox 4"/>
          <p:cNvSpPr txBox="1"/>
          <p:nvPr/>
        </p:nvSpPr>
        <p:spPr>
          <a:xfrm>
            <a:off x="3487364" y="5665021"/>
            <a:ext cx="23584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Therefore sample A: </a:t>
            </a:r>
          </a:p>
          <a:p>
            <a:pPr algn="ctr"/>
            <a:r>
              <a:rPr lang="en-US" dirty="0"/>
              <a:t>With viruses</a:t>
            </a:r>
            <a:endParaRPr lang="en-HK" dirty="0"/>
          </a:p>
        </p:txBody>
      </p:sp>
      <p:sp>
        <p:nvSpPr>
          <p:cNvPr id="7" name="TextBox 5"/>
          <p:cNvSpPr txBox="1"/>
          <p:nvPr/>
        </p:nvSpPr>
        <p:spPr>
          <a:xfrm>
            <a:off x="8812682" y="5665022"/>
            <a:ext cx="24497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Therefore, sample B: </a:t>
            </a:r>
          </a:p>
          <a:p>
            <a:pPr algn="ctr"/>
            <a:r>
              <a:rPr lang="en-US" dirty="0"/>
              <a:t>Without viruses</a:t>
            </a:r>
            <a:endParaRPr lang="en-HK" dirty="0"/>
          </a:p>
        </p:txBody>
      </p:sp>
      <p:sp>
        <p:nvSpPr>
          <p:cNvPr id="8" name="Rounded Rectangle 6"/>
          <p:cNvSpPr/>
          <p:nvPr/>
        </p:nvSpPr>
        <p:spPr>
          <a:xfrm>
            <a:off x="1652391" y="1852017"/>
            <a:ext cx="1689100" cy="16002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B2B9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dirty="0"/>
          </a:p>
        </p:txBody>
      </p:sp>
      <p:sp>
        <p:nvSpPr>
          <p:cNvPr id="9" name="Rounded Rectangle 7"/>
          <p:cNvSpPr/>
          <p:nvPr/>
        </p:nvSpPr>
        <p:spPr>
          <a:xfrm>
            <a:off x="6752776" y="1852017"/>
            <a:ext cx="1689100" cy="16002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B2B9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0" name="Oval 10"/>
          <p:cNvSpPr/>
          <p:nvPr/>
        </p:nvSpPr>
        <p:spPr>
          <a:xfrm>
            <a:off x="2782691" y="5776317"/>
            <a:ext cx="153595" cy="12700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1" name="Oval 11"/>
          <p:cNvSpPr/>
          <p:nvPr/>
        </p:nvSpPr>
        <p:spPr>
          <a:xfrm>
            <a:off x="2909691" y="5954117"/>
            <a:ext cx="153595" cy="12700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2" name="Oval 12"/>
          <p:cNvSpPr/>
          <p:nvPr/>
        </p:nvSpPr>
        <p:spPr>
          <a:xfrm>
            <a:off x="2998591" y="5674717"/>
            <a:ext cx="153595" cy="12700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3" name="Oval 13"/>
          <p:cNvSpPr/>
          <p:nvPr/>
        </p:nvSpPr>
        <p:spPr>
          <a:xfrm>
            <a:off x="1969891" y="5128617"/>
            <a:ext cx="153595" cy="12700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4" name="Oval 14"/>
          <p:cNvSpPr/>
          <p:nvPr/>
        </p:nvSpPr>
        <p:spPr>
          <a:xfrm>
            <a:off x="2096891" y="5306417"/>
            <a:ext cx="153595" cy="12700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5" name="Oval 15"/>
          <p:cNvSpPr/>
          <p:nvPr/>
        </p:nvSpPr>
        <p:spPr>
          <a:xfrm>
            <a:off x="2185791" y="5027017"/>
            <a:ext cx="153595" cy="12700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6" name="Oval 16"/>
          <p:cNvSpPr/>
          <p:nvPr/>
        </p:nvSpPr>
        <p:spPr>
          <a:xfrm>
            <a:off x="2668391" y="5065117"/>
            <a:ext cx="153595" cy="12700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7" name="Oval 17"/>
          <p:cNvSpPr/>
          <p:nvPr/>
        </p:nvSpPr>
        <p:spPr>
          <a:xfrm>
            <a:off x="2795391" y="5242917"/>
            <a:ext cx="153595" cy="12700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8" name="Oval 18"/>
          <p:cNvSpPr/>
          <p:nvPr/>
        </p:nvSpPr>
        <p:spPr>
          <a:xfrm>
            <a:off x="2884291" y="4963517"/>
            <a:ext cx="153595" cy="12700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9" name="Oval 19"/>
          <p:cNvSpPr/>
          <p:nvPr/>
        </p:nvSpPr>
        <p:spPr>
          <a:xfrm>
            <a:off x="2033391" y="5776317"/>
            <a:ext cx="153595" cy="12700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0" name="Oval 20"/>
          <p:cNvSpPr/>
          <p:nvPr/>
        </p:nvSpPr>
        <p:spPr>
          <a:xfrm>
            <a:off x="2160391" y="5954117"/>
            <a:ext cx="153595" cy="12700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1" name="Oval 21"/>
          <p:cNvSpPr/>
          <p:nvPr/>
        </p:nvSpPr>
        <p:spPr>
          <a:xfrm>
            <a:off x="2249291" y="5674717"/>
            <a:ext cx="153595" cy="12700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2" name="Rounded Rectangle 22"/>
          <p:cNvSpPr/>
          <p:nvPr/>
        </p:nvSpPr>
        <p:spPr>
          <a:xfrm>
            <a:off x="6752776" y="4711154"/>
            <a:ext cx="1689100" cy="16002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B2B9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3" name="Down Arrow 23"/>
          <p:cNvSpPr/>
          <p:nvPr/>
        </p:nvSpPr>
        <p:spPr>
          <a:xfrm>
            <a:off x="2249888" y="3604617"/>
            <a:ext cx="570305" cy="990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4" name="Down Arrow 24"/>
          <p:cNvSpPr/>
          <p:nvPr/>
        </p:nvSpPr>
        <p:spPr>
          <a:xfrm>
            <a:off x="7312173" y="3605436"/>
            <a:ext cx="570305" cy="990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5" name="TextBox 25"/>
          <p:cNvSpPr txBox="1"/>
          <p:nvPr/>
        </p:nvSpPr>
        <p:spPr>
          <a:xfrm>
            <a:off x="1639351" y="1931595"/>
            <a:ext cx="330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A</a:t>
            </a:r>
            <a:endParaRPr lang="en-HK" b="1" dirty="0">
              <a:solidFill>
                <a:srgbClr val="FF0000"/>
              </a:solidFill>
            </a:endParaRPr>
          </a:p>
        </p:txBody>
      </p:sp>
      <p:sp>
        <p:nvSpPr>
          <p:cNvPr id="26" name="TextBox 27"/>
          <p:cNvSpPr txBox="1"/>
          <p:nvPr/>
        </p:nvSpPr>
        <p:spPr>
          <a:xfrm>
            <a:off x="1639351" y="4746585"/>
            <a:ext cx="330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A</a:t>
            </a:r>
            <a:endParaRPr lang="en-HK" b="1" dirty="0">
              <a:solidFill>
                <a:srgbClr val="FF0000"/>
              </a:solidFill>
            </a:endParaRPr>
          </a:p>
        </p:txBody>
      </p:sp>
      <p:sp>
        <p:nvSpPr>
          <p:cNvPr id="27" name="TextBox 28"/>
          <p:cNvSpPr txBox="1"/>
          <p:nvPr/>
        </p:nvSpPr>
        <p:spPr>
          <a:xfrm>
            <a:off x="6752776" y="1931595"/>
            <a:ext cx="322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B</a:t>
            </a:r>
            <a:endParaRPr lang="en-HK" b="1" dirty="0">
              <a:solidFill>
                <a:srgbClr val="FF0000"/>
              </a:solidFill>
            </a:endParaRPr>
          </a:p>
        </p:txBody>
      </p:sp>
      <p:sp>
        <p:nvSpPr>
          <p:cNvPr id="28" name="TextBox 29"/>
          <p:cNvSpPr txBox="1"/>
          <p:nvPr/>
        </p:nvSpPr>
        <p:spPr>
          <a:xfrm>
            <a:off x="6752776" y="4776698"/>
            <a:ext cx="322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B</a:t>
            </a:r>
            <a:endParaRPr lang="en-HK" b="1" dirty="0">
              <a:solidFill>
                <a:srgbClr val="FF0000"/>
              </a:solidFill>
            </a:endParaRPr>
          </a:p>
        </p:txBody>
      </p:sp>
      <p:sp>
        <p:nvSpPr>
          <p:cNvPr id="29" name="TextBox 31"/>
          <p:cNvSpPr txBox="1"/>
          <p:nvPr/>
        </p:nvSpPr>
        <p:spPr>
          <a:xfrm>
            <a:off x="1779077" y="1330499"/>
            <a:ext cx="1488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/>
              <a:t>Sample A</a:t>
            </a:r>
            <a:endParaRPr lang="en-HK" sz="2400" b="1" u="sng" dirty="0"/>
          </a:p>
        </p:txBody>
      </p:sp>
      <p:sp>
        <p:nvSpPr>
          <p:cNvPr id="30" name="TextBox 32"/>
          <p:cNvSpPr txBox="1"/>
          <p:nvPr/>
        </p:nvSpPr>
        <p:spPr>
          <a:xfrm>
            <a:off x="6853050" y="1330499"/>
            <a:ext cx="14927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/>
              <a:t>Sample B</a:t>
            </a:r>
            <a:endParaRPr lang="en-HK" sz="2400" b="1" u="sng" dirty="0"/>
          </a:p>
        </p:txBody>
      </p:sp>
      <p:sp>
        <p:nvSpPr>
          <p:cNvPr id="31" name="TextBox 33"/>
          <p:cNvSpPr txBox="1"/>
          <p:nvPr/>
        </p:nvSpPr>
        <p:spPr>
          <a:xfrm>
            <a:off x="2745188" y="3678297"/>
            <a:ext cx="10983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u="sng" dirty="0">
                <a:solidFill>
                  <a:srgbClr val="7030A0"/>
                </a:solidFill>
              </a:rPr>
              <a:t>ELISA</a:t>
            </a:r>
          </a:p>
        </p:txBody>
      </p:sp>
      <p:sp>
        <p:nvSpPr>
          <p:cNvPr id="32" name="TextBox 34"/>
          <p:cNvSpPr txBox="1"/>
          <p:nvPr/>
        </p:nvSpPr>
        <p:spPr>
          <a:xfrm>
            <a:off x="7882478" y="3678297"/>
            <a:ext cx="10983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u="sng" dirty="0">
                <a:solidFill>
                  <a:srgbClr val="7030A0"/>
                </a:solidFill>
              </a:rPr>
              <a:t>ELISA</a:t>
            </a:r>
          </a:p>
        </p:txBody>
      </p:sp>
      <p:cxnSp>
        <p:nvCxnSpPr>
          <p:cNvPr id="33" name="Elbow Connector 39"/>
          <p:cNvCxnSpPr>
            <a:endCxn id="8" idx="3"/>
          </p:cNvCxnSpPr>
          <p:nvPr/>
        </p:nvCxnSpPr>
        <p:spPr>
          <a:xfrm rot="16200000" flipV="1">
            <a:off x="2895388" y="3098220"/>
            <a:ext cx="3012902" cy="2120695"/>
          </a:xfrm>
          <a:prstGeom prst="bentConnector2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41"/>
          <p:cNvCxnSpPr/>
          <p:nvPr/>
        </p:nvCxnSpPr>
        <p:spPr>
          <a:xfrm rot="16200000" flipV="1">
            <a:off x="8092478" y="3098220"/>
            <a:ext cx="3012902" cy="2120695"/>
          </a:xfrm>
          <a:prstGeom prst="bentConnector2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43"/>
          <p:cNvCxnSpPr/>
          <p:nvPr/>
        </p:nvCxnSpPr>
        <p:spPr>
          <a:xfrm flipH="1">
            <a:off x="3037887" y="4819653"/>
            <a:ext cx="959707" cy="207364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44"/>
          <p:cNvSpPr txBox="1"/>
          <p:nvPr/>
        </p:nvSpPr>
        <p:spPr>
          <a:xfrm>
            <a:off x="3975317" y="4634985"/>
            <a:ext cx="9114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Viruses</a:t>
            </a:r>
          </a:p>
        </p:txBody>
      </p:sp>
    </p:spTree>
    <p:extLst>
      <p:ext uri="{BB962C8B-B14F-4D97-AF65-F5344CB8AC3E}">
        <p14:creationId xmlns:p14="http://schemas.microsoft.com/office/powerpoint/2010/main" val="2833413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6" grpId="0"/>
      <p:bldP spid="28" grpId="0"/>
      <p:bldP spid="31" grpId="0"/>
      <p:bldP spid="32" grpId="0"/>
      <p:bldP spid="3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41</a:t>
            </a:fld>
            <a:endParaRPr lang="zh-HK" altLang="en-US" dirty="0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2237" y="1720456"/>
            <a:ext cx="4367234" cy="2160253"/>
          </a:xfrm>
          <a:prstGeom prst="rect">
            <a:avLst/>
          </a:prstGeom>
        </p:spPr>
      </p:pic>
      <p:pic>
        <p:nvPicPr>
          <p:cNvPr id="6" name="Google Shape;133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109634" y="3184924"/>
            <a:ext cx="5947728" cy="3069266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265889" y="1176143"/>
            <a:ext cx="6154366" cy="521579"/>
          </a:xfrm>
          <a:prstGeom prst="rect">
            <a:avLst/>
          </a:prstGeom>
          <a:solidFill>
            <a:srgbClr val="6600CC"/>
          </a:solidFill>
        </p:spPr>
        <p:txBody>
          <a:bodyPr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000" b="1" kern="1200">
                <a:solidFill>
                  <a:schemeClr val="accent2"/>
                </a:solidFill>
                <a:effectLst/>
                <a:latin typeface="Myriad Pro" panose="020B0503030403020204" pitchFamily="34" charset="0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3200" dirty="0">
                <a:solidFill>
                  <a:srgbClr val="FFFFFF"/>
                </a:solidFill>
                <a:latin typeface="Myriad Pro" panose="020B0503030403020204" charset="0"/>
                <a:ea typeface="+mn-ea"/>
                <a:cs typeface="+mn-cs"/>
              </a:rPr>
              <a:t>PCR: Polymerase chain reaction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7F5BFEC-E996-4B06-AFB8-46C228FF8208}"/>
              </a:ext>
            </a:extLst>
          </p:cNvPr>
          <p:cNvSpPr txBox="1">
            <a:spLocks/>
          </p:cNvSpPr>
          <p:nvPr/>
        </p:nvSpPr>
        <p:spPr>
          <a:xfrm>
            <a:off x="0" y="3688987"/>
            <a:ext cx="6289373" cy="286840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4"/>
              </a:buBlip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5"/>
              </a:buBlip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6"/>
              </a:buBlip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7"/>
              </a:buBlip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8"/>
              </a:buBlip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dirty="0">
              <a:solidFill>
                <a:srgbClr val="404040"/>
              </a:solidFill>
              <a:latin typeface="Myriad Pro" panose="020B0503030403020204" charset="0"/>
            </a:endParaRPr>
          </a:p>
          <a:p>
            <a:r>
              <a:rPr lang="en-US" sz="2200" dirty="0">
                <a:solidFill>
                  <a:srgbClr val="404040"/>
                </a:solidFill>
                <a:latin typeface="Myriad Pro" panose="020B0503030403020204" charset="0"/>
              </a:rPr>
              <a:t>A biotechnology used to </a:t>
            </a:r>
            <a:r>
              <a:rPr lang="en-US" sz="2200" b="1" dirty="0">
                <a:solidFill>
                  <a:srgbClr val="404040"/>
                </a:solidFill>
                <a:latin typeface="Myriad Pro" panose="020B0503030403020204" charset="0"/>
              </a:rPr>
              <a:t>amplify</a:t>
            </a:r>
            <a:r>
              <a:rPr lang="en-US" sz="2200" dirty="0">
                <a:solidFill>
                  <a:srgbClr val="404040"/>
                </a:solidFill>
                <a:latin typeface="Myriad Pro" panose="020B0503030403020204" charset="0"/>
              </a:rPr>
              <a:t> specific DNA fragments: </a:t>
            </a:r>
          </a:p>
          <a:p>
            <a:pPr lvl="1"/>
            <a:r>
              <a:rPr lang="en-US" sz="1800" b="1" dirty="0">
                <a:solidFill>
                  <a:srgbClr val="404040"/>
                </a:solidFill>
                <a:latin typeface="Myriad Pro" panose="020B0503030403020204" charset="0"/>
              </a:rPr>
              <a:t>PCR technique </a:t>
            </a:r>
            <a:r>
              <a:rPr lang="en-US" sz="1800" dirty="0">
                <a:solidFill>
                  <a:srgbClr val="404040"/>
                </a:solidFill>
                <a:latin typeface="Myriad Pro" panose="020B0503030403020204" charset="0"/>
              </a:rPr>
              <a:t>helps to </a:t>
            </a:r>
            <a:r>
              <a:rPr lang="en-US" sz="2800" b="1" dirty="0">
                <a:solidFill>
                  <a:srgbClr val="404040"/>
                </a:solidFill>
                <a:latin typeface="Myriad Pro" panose="020B0503030403020204" charset="0"/>
              </a:rPr>
              <a:t>amplify</a:t>
            </a:r>
            <a:r>
              <a:rPr lang="en-US" dirty="0">
                <a:solidFill>
                  <a:srgbClr val="404040"/>
                </a:solidFill>
                <a:latin typeface="Myriad Pro" panose="020B0503030403020204" charset="0"/>
              </a:rPr>
              <a:t> </a:t>
            </a:r>
            <a:r>
              <a:rPr lang="en-US" sz="1800" b="1" dirty="0">
                <a:solidFill>
                  <a:srgbClr val="404040"/>
                </a:solidFill>
                <a:latin typeface="Myriad Pro" panose="020B0503030403020204" charset="0"/>
              </a:rPr>
              <a:t>viral DNA.</a:t>
            </a:r>
          </a:p>
          <a:p>
            <a:pPr lvl="1"/>
            <a:r>
              <a:rPr lang="en-US" sz="1800" b="1" dirty="0">
                <a:solidFill>
                  <a:srgbClr val="7030A0"/>
                </a:solidFill>
                <a:latin typeface="Myriad Pro" panose="020B0503030403020204" charset="0"/>
              </a:rPr>
              <a:t>RT-PCR technique </a:t>
            </a:r>
            <a:r>
              <a:rPr lang="en-US" sz="1800" dirty="0">
                <a:solidFill>
                  <a:srgbClr val="7030A0"/>
                </a:solidFill>
                <a:latin typeface="Myriad Pro" panose="020B0503030403020204" charset="0"/>
              </a:rPr>
              <a:t>helps to </a:t>
            </a:r>
            <a:r>
              <a:rPr lang="en-US" sz="2800" b="1" dirty="0">
                <a:solidFill>
                  <a:srgbClr val="7030A0"/>
                </a:solidFill>
                <a:latin typeface="Myriad Pro" panose="020B0503030403020204" charset="0"/>
              </a:rPr>
              <a:t>amplify</a:t>
            </a:r>
            <a:r>
              <a:rPr lang="en-US" dirty="0">
                <a:solidFill>
                  <a:srgbClr val="7030A0"/>
                </a:solidFill>
                <a:latin typeface="Myriad Pro" panose="020B0503030403020204" charset="0"/>
              </a:rPr>
              <a:t> </a:t>
            </a:r>
            <a:r>
              <a:rPr lang="en-US" sz="1800" b="1" dirty="0">
                <a:solidFill>
                  <a:srgbClr val="7030A0"/>
                </a:solidFill>
                <a:latin typeface="Myriad Pro" panose="020B0503030403020204" charset="0"/>
              </a:rPr>
              <a:t>viral RNA.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423859" y="454654"/>
            <a:ext cx="10677473" cy="1243068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000" b="1" kern="1200">
                <a:solidFill>
                  <a:schemeClr val="accent2"/>
                </a:solidFill>
                <a:effectLst/>
                <a:latin typeface="Myriad Pro" panose="020B0503030403020204" pitchFamily="34" charset="0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TW" dirty="0">
                <a:latin typeface="Myriad Pro" panose="020B0503030403020204" charset="0"/>
                <a:sym typeface="Trebuchet MS"/>
              </a:rPr>
              <a:t>Detection and Identification</a:t>
            </a:r>
            <a:endParaRPr lang="en-US" dirty="0">
              <a:latin typeface="Myriad Pro" panose="020B0503030403020204" charset="0"/>
            </a:endParaRPr>
          </a:p>
        </p:txBody>
      </p:sp>
      <p:sp>
        <p:nvSpPr>
          <p:cNvPr id="10" name="Oval 13"/>
          <p:cNvSpPr/>
          <p:nvPr/>
        </p:nvSpPr>
        <p:spPr>
          <a:xfrm>
            <a:off x="2202040" y="2241545"/>
            <a:ext cx="1234146" cy="124487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yriad Pro" panose="020B0503030403020204" charset="0"/>
            </a:endParaRPr>
          </a:p>
        </p:txBody>
      </p:sp>
      <p:cxnSp>
        <p:nvCxnSpPr>
          <p:cNvPr id="11" name="Straight Arrow Connector 14"/>
          <p:cNvCxnSpPr/>
          <p:nvPr/>
        </p:nvCxnSpPr>
        <p:spPr>
          <a:xfrm>
            <a:off x="3366615" y="3158276"/>
            <a:ext cx="3131462" cy="144975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7" descr="人工智能科技框PNG素材"/>
          <p:cNvPicPr>
            <a:picLocks noChangeAspect="1" noChangeArrowheads="1"/>
          </p:cNvPicPr>
          <p:nvPr/>
        </p:nvPicPr>
        <p:blipFill>
          <a:blip r:embed="rId9">
            <a:duotone>
              <a:prstClr val="black"/>
              <a:srgbClr val="C00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6571" y="165997"/>
            <a:ext cx="2569540" cy="2928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5"/>
          <p:cNvSpPr txBox="1"/>
          <p:nvPr/>
        </p:nvSpPr>
        <p:spPr>
          <a:xfrm>
            <a:off x="6872213" y="4146366"/>
            <a:ext cx="5084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Myriad Pro" panose="020B0503030403020204" charset="0"/>
              </a:rPr>
              <a:t>DNA</a:t>
            </a:r>
          </a:p>
          <a:p>
            <a:r>
              <a:rPr lang="en-US" b="1" dirty="0">
                <a:solidFill>
                  <a:srgbClr val="FF0000"/>
                </a:solidFill>
                <a:latin typeface="Myriad Pro" panose="020B0503030403020204" charset="0"/>
              </a:rPr>
              <a:t>or</a:t>
            </a:r>
          </a:p>
          <a:p>
            <a:r>
              <a:rPr lang="en-US" b="1" dirty="0">
                <a:solidFill>
                  <a:srgbClr val="FF0000"/>
                </a:solidFill>
                <a:latin typeface="Myriad Pro" panose="020B0503030403020204" charset="0"/>
              </a:rPr>
              <a:t>RNA</a:t>
            </a:r>
          </a:p>
        </p:txBody>
      </p:sp>
      <p:sp>
        <p:nvSpPr>
          <p:cNvPr id="14" name="Content Placeholder 4"/>
          <p:cNvSpPr txBox="1">
            <a:spLocks/>
          </p:cNvSpPr>
          <p:nvPr/>
        </p:nvSpPr>
        <p:spPr>
          <a:xfrm>
            <a:off x="6420255" y="1154406"/>
            <a:ext cx="2995808" cy="788040"/>
          </a:xfrm>
          <a:prstGeom prst="rect">
            <a:avLst/>
          </a:prstGeom>
          <a:solidFill>
            <a:schemeClr val="accent4">
              <a:lumMod val="9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4"/>
              </a:buBlip>
              <a:defRPr sz="32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5"/>
              </a:buBlip>
              <a:defRPr sz="28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6"/>
              </a:buBlip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7"/>
              </a:buBlip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8"/>
              </a:buBlip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TW" sz="2400" b="1" dirty="0">
                <a:solidFill>
                  <a:schemeClr val="bg1"/>
                </a:solidFill>
                <a:latin typeface="Myriad Pro" panose="020B0503030403020204" charset="0"/>
              </a:rPr>
              <a:t>Detection of DNA or RNA</a:t>
            </a:r>
            <a:endParaRPr lang="en-US" sz="2400" b="1" dirty="0">
              <a:solidFill>
                <a:schemeClr val="bg1"/>
              </a:solidFill>
              <a:latin typeface="Myriad Pro" panose="020B0503030403020204" charset="0"/>
            </a:endParaRPr>
          </a:p>
        </p:txBody>
      </p:sp>
      <p:pic>
        <p:nvPicPr>
          <p:cNvPr id="15" name="Picture 4" descr="Single COVID Virus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0" t="4506" r="8271" b="8422"/>
          <a:stretch/>
        </p:blipFill>
        <p:spPr bwMode="auto">
          <a:xfrm>
            <a:off x="9550709" y="615545"/>
            <a:ext cx="2085800" cy="2029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3134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42</a:t>
            </a:fld>
            <a:endParaRPr lang="zh-HK" altLang="en-US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77334" y="64349"/>
            <a:ext cx="8596668" cy="1320800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>
            <a:lvl1pPr algn="l" defTabSz="121917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bg1">
                    <a:lumMod val="75000"/>
                  </a:schemeClr>
                </a:solidFill>
                <a:latin typeface="Myriad Pro" panose="020B0503030403020204" pitchFamily="34" charset="0"/>
                <a:ea typeface="Adobe 黑体 Std R" pitchFamily="34" charset="-128"/>
                <a:cs typeface="+mj-cs"/>
              </a:defRPr>
            </a:lvl1pPr>
          </a:lstStyle>
          <a:p>
            <a:r>
              <a:rPr lang="en-US">
                <a:latin typeface="Myriad Pro" panose="020B0503030403020204" charset="0"/>
              </a:rPr>
              <a:t>Detection and Identification</a:t>
            </a:r>
            <a:endParaRPr lang="en-HK" dirty="0">
              <a:latin typeface="Myriad Pro" panose="020B0503030403020204" charset="0"/>
            </a:endParaRPr>
          </a:p>
        </p:txBody>
      </p:sp>
      <p:sp>
        <p:nvSpPr>
          <p:cNvPr id="6" name="TextBox 4"/>
          <p:cNvSpPr txBox="1"/>
          <p:nvPr/>
        </p:nvSpPr>
        <p:spPr>
          <a:xfrm>
            <a:off x="2904198" y="5351372"/>
            <a:ext cx="19976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latin typeface="Myriad Pro" panose="020B0503030403020204" charset="0"/>
              </a:rPr>
              <a:t>Therefore sample A: </a:t>
            </a:r>
          </a:p>
          <a:p>
            <a:pPr algn="ctr"/>
            <a:r>
              <a:rPr lang="en-US" sz="2000" b="1" dirty="0">
                <a:latin typeface="Myriad Pro" panose="020B0503030403020204" charset="0"/>
              </a:rPr>
              <a:t>With viruses</a:t>
            </a:r>
            <a:endParaRPr lang="en-HK" sz="2000" b="1" dirty="0">
              <a:latin typeface="Myriad Pro" panose="020B0503030403020204" charset="0"/>
            </a:endParaRPr>
          </a:p>
        </p:txBody>
      </p:sp>
      <p:sp>
        <p:nvSpPr>
          <p:cNvPr id="7" name="TextBox 5"/>
          <p:cNvSpPr txBox="1"/>
          <p:nvPr/>
        </p:nvSpPr>
        <p:spPr>
          <a:xfrm>
            <a:off x="8250324" y="5351373"/>
            <a:ext cx="204735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latin typeface="Myriad Pro" panose="020B0503030403020204" charset="0"/>
              </a:rPr>
              <a:t>Therefore, sample B: </a:t>
            </a:r>
          </a:p>
          <a:p>
            <a:pPr algn="ctr"/>
            <a:r>
              <a:rPr lang="en-US" sz="2000" b="1" dirty="0">
                <a:latin typeface="Myriad Pro" panose="020B0503030403020204" charset="0"/>
              </a:rPr>
              <a:t>Without viruses</a:t>
            </a:r>
            <a:endParaRPr lang="en-HK" sz="2000" b="1" dirty="0">
              <a:latin typeface="Myriad Pro" panose="020B0503030403020204" charset="0"/>
            </a:endParaRPr>
          </a:p>
        </p:txBody>
      </p:sp>
      <p:sp>
        <p:nvSpPr>
          <p:cNvPr id="8" name="Rounded Rectangle 6"/>
          <p:cNvSpPr/>
          <p:nvPr/>
        </p:nvSpPr>
        <p:spPr>
          <a:xfrm>
            <a:off x="888856" y="1538368"/>
            <a:ext cx="1689100" cy="16002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B2B9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dirty="0">
              <a:latin typeface="Myriad Pro" panose="020B0503030403020204" charset="0"/>
            </a:endParaRPr>
          </a:p>
        </p:txBody>
      </p:sp>
      <p:sp>
        <p:nvSpPr>
          <p:cNvPr id="9" name="Rounded Rectangle 7"/>
          <p:cNvSpPr/>
          <p:nvPr/>
        </p:nvSpPr>
        <p:spPr>
          <a:xfrm>
            <a:off x="5989241" y="1538368"/>
            <a:ext cx="1689100" cy="16002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B2B9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dirty="0">
              <a:latin typeface="Myriad Pro" panose="020B0503030403020204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888856" y="4397505"/>
            <a:ext cx="1689100" cy="16002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B2B9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dirty="0">
              <a:latin typeface="Myriad Pro" panose="020B0503030403020204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2019156" y="5462668"/>
            <a:ext cx="153595" cy="12700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dirty="0">
              <a:latin typeface="Myriad Pro" panose="020B0503030403020204" charset="0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2146156" y="5640468"/>
            <a:ext cx="153595" cy="12700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dirty="0">
              <a:latin typeface="Myriad Pro" panose="020B0503030403020204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2235056" y="5361068"/>
            <a:ext cx="153595" cy="12700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dirty="0">
              <a:latin typeface="Myriad Pro" panose="020B0503030403020204" charset="0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1206356" y="4814968"/>
            <a:ext cx="153595" cy="12700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dirty="0">
              <a:latin typeface="Myriad Pro" panose="020B0503030403020204" charset="0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1333356" y="4992768"/>
            <a:ext cx="153595" cy="12700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dirty="0">
              <a:latin typeface="Myriad Pro" panose="020B0503030403020204" charset="0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1422256" y="4713368"/>
            <a:ext cx="153595" cy="12700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dirty="0">
              <a:latin typeface="Myriad Pro" panose="020B0503030403020204" charset="0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1904856" y="4751468"/>
            <a:ext cx="153595" cy="12700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dirty="0">
              <a:latin typeface="Myriad Pro" panose="020B0503030403020204" charset="0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2031856" y="4929268"/>
            <a:ext cx="153595" cy="12700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dirty="0">
              <a:latin typeface="Myriad Pro" panose="020B0503030403020204" charset="0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2120756" y="4649868"/>
            <a:ext cx="153595" cy="12700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dirty="0">
              <a:latin typeface="Myriad Pro" panose="020B0503030403020204" charset="0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1269856" y="5462668"/>
            <a:ext cx="153595" cy="12700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dirty="0">
              <a:latin typeface="Myriad Pro" panose="020B0503030403020204" charset="0"/>
            </a:endParaRPr>
          </a:p>
        </p:txBody>
      </p:sp>
      <p:sp>
        <p:nvSpPr>
          <p:cNvPr id="21" name="Oval 20"/>
          <p:cNvSpPr/>
          <p:nvPr/>
        </p:nvSpPr>
        <p:spPr>
          <a:xfrm>
            <a:off x="1396856" y="5640468"/>
            <a:ext cx="153595" cy="12700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dirty="0">
              <a:latin typeface="Myriad Pro" panose="020B0503030403020204" charset="0"/>
            </a:endParaRPr>
          </a:p>
        </p:txBody>
      </p:sp>
      <p:sp>
        <p:nvSpPr>
          <p:cNvPr id="22" name="Oval 21"/>
          <p:cNvSpPr/>
          <p:nvPr/>
        </p:nvSpPr>
        <p:spPr>
          <a:xfrm>
            <a:off x="1485756" y="5361068"/>
            <a:ext cx="153595" cy="12700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dirty="0">
              <a:latin typeface="Myriad Pro" panose="020B0503030403020204" charset="0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5989241" y="4397505"/>
            <a:ext cx="1689100" cy="16002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B2B9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dirty="0">
              <a:latin typeface="Myriad Pro" panose="020B0503030403020204" charset="0"/>
            </a:endParaRPr>
          </a:p>
        </p:txBody>
      </p:sp>
      <p:sp>
        <p:nvSpPr>
          <p:cNvPr id="24" name="Down Arrow 23"/>
          <p:cNvSpPr/>
          <p:nvPr/>
        </p:nvSpPr>
        <p:spPr>
          <a:xfrm>
            <a:off x="1486353" y="3290968"/>
            <a:ext cx="570305" cy="990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dirty="0">
              <a:latin typeface="Myriad Pro" panose="020B0503030403020204" charset="0"/>
            </a:endParaRPr>
          </a:p>
        </p:txBody>
      </p:sp>
      <p:sp>
        <p:nvSpPr>
          <p:cNvPr id="25" name="Down Arrow 24"/>
          <p:cNvSpPr/>
          <p:nvPr/>
        </p:nvSpPr>
        <p:spPr>
          <a:xfrm>
            <a:off x="6548638" y="3291787"/>
            <a:ext cx="570305" cy="990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dirty="0">
              <a:latin typeface="Myriad Pro" panose="020B050303040302020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75816" y="1617946"/>
            <a:ext cx="335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Myriad Pro" panose="020B0503030403020204" charset="0"/>
              </a:rPr>
              <a:t>A</a:t>
            </a:r>
            <a:endParaRPr lang="en-HK" b="1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  <p:sp>
        <p:nvSpPr>
          <p:cNvPr id="27" name="TextBox 27"/>
          <p:cNvSpPr txBox="1"/>
          <p:nvPr/>
        </p:nvSpPr>
        <p:spPr>
          <a:xfrm>
            <a:off x="875816" y="4432936"/>
            <a:ext cx="335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Myriad Pro" panose="020B0503030403020204" charset="0"/>
              </a:rPr>
              <a:t>A</a:t>
            </a:r>
            <a:endParaRPr lang="en-HK" b="1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  <p:sp>
        <p:nvSpPr>
          <p:cNvPr id="28" name="TextBox 28"/>
          <p:cNvSpPr txBox="1"/>
          <p:nvPr/>
        </p:nvSpPr>
        <p:spPr>
          <a:xfrm>
            <a:off x="5989241" y="1617946"/>
            <a:ext cx="322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Myriad Pro" panose="020B0503030403020204" charset="0"/>
              </a:rPr>
              <a:t>B</a:t>
            </a:r>
            <a:endParaRPr lang="en-HK" b="1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  <p:sp>
        <p:nvSpPr>
          <p:cNvPr id="29" name="TextBox 29"/>
          <p:cNvSpPr txBox="1"/>
          <p:nvPr/>
        </p:nvSpPr>
        <p:spPr>
          <a:xfrm>
            <a:off x="5989241" y="4463049"/>
            <a:ext cx="322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Myriad Pro" panose="020B0503030403020204" charset="0"/>
              </a:rPr>
              <a:t>B</a:t>
            </a:r>
            <a:endParaRPr lang="en-HK" b="1" dirty="0">
              <a:solidFill>
                <a:srgbClr val="FF0000"/>
              </a:solidFill>
              <a:latin typeface="Myriad Pro" panose="020B0503030403020204" charset="0"/>
            </a:endParaRPr>
          </a:p>
        </p:txBody>
      </p:sp>
      <p:sp>
        <p:nvSpPr>
          <p:cNvPr id="30" name="TextBox 31"/>
          <p:cNvSpPr txBox="1"/>
          <p:nvPr/>
        </p:nvSpPr>
        <p:spPr>
          <a:xfrm>
            <a:off x="1015542" y="1016850"/>
            <a:ext cx="1488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>
                <a:latin typeface="Myriad Pro" panose="020B0503030403020204" charset="0"/>
              </a:rPr>
              <a:t>Sample A</a:t>
            </a:r>
            <a:endParaRPr lang="en-HK" sz="2400" b="1" u="sng" dirty="0">
              <a:latin typeface="Myriad Pro" panose="020B0503030403020204" charset="0"/>
            </a:endParaRPr>
          </a:p>
        </p:txBody>
      </p:sp>
      <p:sp>
        <p:nvSpPr>
          <p:cNvPr id="31" name="TextBox 32"/>
          <p:cNvSpPr txBox="1"/>
          <p:nvPr/>
        </p:nvSpPr>
        <p:spPr>
          <a:xfrm>
            <a:off x="6089515" y="1016850"/>
            <a:ext cx="14927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>
                <a:latin typeface="Myriad Pro" panose="020B0503030403020204" charset="0"/>
              </a:rPr>
              <a:t>Sample B</a:t>
            </a:r>
            <a:endParaRPr lang="en-HK" sz="2400" b="1" u="sng" dirty="0">
              <a:latin typeface="Myriad Pro" panose="020B0503030403020204" charset="0"/>
            </a:endParaRPr>
          </a:p>
        </p:txBody>
      </p:sp>
      <p:sp>
        <p:nvSpPr>
          <p:cNvPr id="32" name="TextBox 33"/>
          <p:cNvSpPr txBox="1"/>
          <p:nvPr/>
        </p:nvSpPr>
        <p:spPr>
          <a:xfrm>
            <a:off x="2019156" y="3386767"/>
            <a:ext cx="7489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7030A0"/>
                </a:solidFill>
                <a:latin typeface="Myriad Pro" panose="020B0503030403020204" charset="0"/>
              </a:rPr>
              <a:t>PCR</a:t>
            </a:r>
            <a:endParaRPr lang="en-HK" sz="3200" b="1" dirty="0">
              <a:solidFill>
                <a:srgbClr val="7030A0"/>
              </a:solidFill>
              <a:latin typeface="Myriad Pro" panose="020B0503030403020204" charset="0"/>
            </a:endParaRPr>
          </a:p>
        </p:txBody>
      </p:sp>
      <p:sp>
        <p:nvSpPr>
          <p:cNvPr id="33" name="TextBox 34"/>
          <p:cNvSpPr txBox="1"/>
          <p:nvPr/>
        </p:nvSpPr>
        <p:spPr>
          <a:xfrm>
            <a:off x="7075684" y="3386767"/>
            <a:ext cx="7489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7030A0"/>
                </a:solidFill>
                <a:latin typeface="Myriad Pro" panose="020B0503030403020204" charset="0"/>
              </a:rPr>
              <a:t>PCR</a:t>
            </a:r>
            <a:endParaRPr lang="en-HK" sz="3200" b="1" dirty="0">
              <a:solidFill>
                <a:srgbClr val="7030A0"/>
              </a:solidFill>
              <a:latin typeface="Myriad Pro" panose="020B0503030403020204" charset="0"/>
            </a:endParaRPr>
          </a:p>
        </p:txBody>
      </p:sp>
      <p:cxnSp>
        <p:nvCxnSpPr>
          <p:cNvPr id="34" name="Elbow Connector 39"/>
          <p:cNvCxnSpPr>
            <a:endCxn id="8" idx="3"/>
          </p:cNvCxnSpPr>
          <p:nvPr/>
        </p:nvCxnSpPr>
        <p:spPr>
          <a:xfrm rot="16200000" flipV="1">
            <a:off x="2131853" y="2784571"/>
            <a:ext cx="3012902" cy="2120695"/>
          </a:xfrm>
          <a:prstGeom prst="bentConnector2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41"/>
          <p:cNvCxnSpPr/>
          <p:nvPr/>
        </p:nvCxnSpPr>
        <p:spPr>
          <a:xfrm rot="16200000" flipV="1">
            <a:off x="7328943" y="2784571"/>
            <a:ext cx="3012902" cy="2120695"/>
          </a:xfrm>
          <a:prstGeom prst="bentConnector2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43"/>
          <p:cNvCxnSpPr/>
          <p:nvPr/>
        </p:nvCxnSpPr>
        <p:spPr>
          <a:xfrm flipH="1">
            <a:off x="2274352" y="4506004"/>
            <a:ext cx="959707" cy="207364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44"/>
          <p:cNvSpPr txBox="1"/>
          <p:nvPr/>
        </p:nvSpPr>
        <p:spPr>
          <a:xfrm>
            <a:off x="3188751" y="4344036"/>
            <a:ext cx="11753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Myriad Pro" panose="020B0503030403020204" charset="0"/>
              </a:rPr>
              <a:t>Viral DNA</a:t>
            </a:r>
            <a:endParaRPr lang="en-HK" sz="2400" b="1" dirty="0"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8183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7" grpId="0"/>
      <p:bldP spid="29" grpId="0"/>
      <p:bldP spid="32" grpId="0"/>
      <p:bldP spid="33" grpId="0"/>
      <p:bldP spid="37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43</a:t>
            </a:fld>
            <a:endParaRPr lang="zh-HK" altLang="en-US" dirty="0"/>
          </a:p>
        </p:txBody>
      </p:sp>
      <p:pic>
        <p:nvPicPr>
          <p:cNvPr id="6" name="Google Shape;133;p1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785651" y="3794685"/>
            <a:ext cx="4324719" cy="1967112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265889" y="1176143"/>
            <a:ext cx="6154366" cy="521579"/>
          </a:xfrm>
          <a:prstGeom prst="rect">
            <a:avLst/>
          </a:prstGeom>
          <a:solidFill>
            <a:srgbClr val="6600CC"/>
          </a:solidFill>
        </p:spPr>
        <p:txBody>
          <a:bodyPr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000" b="1" kern="1200">
                <a:solidFill>
                  <a:schemeClr val="accent2"/>
                </a:solidFill>
                <a:effectLst/>
                <a:latin typeface="Myriad Pro" panose="020B0503030403020204" pitchFamily="34" charset="0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3200" dirty="0">
                <a:solidFill>
                  <a:srgbClr val="FFFFFF"/>
                </a:solidFill>
                <a:latin typeface="Myriad Pro" panose="020B0503030403020204" charset="0"/>
                <a:ea typeface="+mn-ea"/>
                <a:cs typeface="+mn-cs"/>
              </a:rPr>
              <a:t>PCR: Polymerase chain reaction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423859" y="454654"/>
            <a:ext cx="10677473" cy="1243068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000" b="1" kern="1200">
                <a:solidFill>
                  <a:schemeClr val="accent2"/>
                </a:solidFill>
                <a:effectLst/>
                <a:latin typeface="Myriad Pro" panose="020B0503030403020204" pitchFamily="34" charset="0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TW" dirty="0">
                <a:latin typeface="Myriad Pro" panose="020B0503030403020204" charset="0"/>
                <a:sym typeface="Trebuchet MS"/>
              </a:rPr>
              <a:t>Detection and Identification</a:t>
            </a:r>
            <a:endParaRPr lang="en-US" dirty="0">
              <a:latin typeface="Myriad Pro" panose="020B0503030403020204" charset="0"/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1672" y="2605147"/>
            <a:ext cx="3129037" cy="1524002"/>
          </a:xfrm>
          <a:prstGeom prst="rect">
            <a:avLst/>
          </a:prstGeom>
        </p:spPr>
      </p:pic>
      <p:sp>
        <p:nvSpPr>
          <p:cNvPr id="10" name="Oval 13"/>
          <p:cNvSpPr/>
          <p:nvPr/>
        </p:nvSpPr>
        <p:spPr>
          <a:xfrm>
            <a:off x="6700958" y="2972762"/>
            <a:ext cx="884241" cy="87822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yriad Pro" panose="020B0503030403020204" charset="0"/>
            </a:endParaRPr>
          </a:p>
        </p:txBody>
      </p:sp>
      <p:cxnSp>
        <p:nvCxnSpPr>
          <p:cNvPr id="11" name="Straight Arrow Connector 14"/>
          <p:cNvCxnSpPr>
            <a:stCxn id="10" idx="5"/>
          </p:cNvCxnSpPr>
          <p:nvPr/>
        </p:nvCxnSpPr>
        <p:spPr>
          <a:xfrm>
            <a:off x="7455705" y="3722374"/>
            <a:ext cx="591646" cy="1019401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7" descr="人工智能科技框PNG素材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rgbClr val="C00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6571" y="165997"/>
            <a:ext cx="2569540" cy="2928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Content Placeholder 4"/>
          <p:cNvSpPr txBox="1">
            <a:spLocks/>
          </p:cNvSpPr>
          <p:nvPr/>
        </p:nvSpPr>
        <p:spPr>
          <a:xfrm>
            <a:off x="6420255" y="1154406"/>
            <a:ext cx="2995808" cy="788040"/>
          </a:xfrm>
          <a:prstGeom prst="rect">
            <a:avLst/>
          </a:prstGeom>
          <a:solidFill>
            <a:schemeClr val="accent4">
              <a:lumMod val="9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5"/>
              </a:buBlip>
              <a:defRPr sz="32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6"/>
              </a:buBlip>
              <a:defRPr sz="28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7"/>
              </a:buBlip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8"/>
              </a:buBlip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9"/>
              </a:buBlip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TW" sz="2400" b="1" dirty="0">
                <a:solidFill>
                  <a:schemeClr val="bg1"/>
                </a:solidFill>
                <a:latin typeface="Myriad Pro" panose="020B0503030403020204" charset="0"/>
              </a:rPr>
              <a:t>Detection of DNA or RNA</a:t>
            </a:r>
            <a:endParaRPr lang="en-US" sz="2400" b="1" dirty="0">
              <a:solidFill>
                <a:schemeClr val="bg1"/>
              </a:solidFill>
              <a:latin typeface="Myriad Pro" panose="020B0503030403020204" charset="0"/>
            </a:endParaRPr>
          </a:p>
        </p:txBody>
      </p:sp>
      <p:pic>
        <p:nvPicPr>
          <p:cNvPr id="15" name="Picture 4" descr="Single COVID Virus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0" t="4506" r="8271" b="8422"/>
          <a:stretch/>
        </p:blipFill>
        <p:spPr bwMode="auto">
          <a:xfrm>
            <a:off x="9550709" y="615545"/>
            <a:ext cx="2085800" cy="2029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ounded Rectangle 8"/>
          <p:cNvSpPr/>
          <p:nvPr/>
        </p:nvSpPr>
        <p:spPr>
          <a:xfrm>
            <a:off x="244857" y="2304933"/>
            <a:ext cx="6310368" cy="112128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2"/>
          <p:cNvSpPr txBox="1"/>
          <p:nvPr/>
        </p:nvSpPr>
        <p:spPr>
          <a:xfrm>
            <a:off x="364462" y="1808269"/>
            <a:ext cx="59509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>
                <a:solidFill>
                  <a:srgbClr val="FF0000"/>
                </a:solidFill>
              </a:rPr>
              <a:t>Why do we need to amplify the DNA or RNA?</a:t>
            </a:r>
          </a:p>
        </p:txBody>
      </p:sp>
      <p:sp>
        <p:nvSpPr>
          <p:cNvPr id="18" name="TextBox 7"/>
          <p:cNvSpPr txBox="1"/>
          <p:nvPr/>
        </p:nvSpPr>
        <p:spPr>
          <a:xfrm>
            <a:off x="304539" y="2375278"/>
            <a:ext cx="636995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 dirty="0"/>
              <a:t>The sensitivity of checking apparatus is not high enough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 dirty="0"/>
              <a:t>The sample amount is not enough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 dirty="0"/>
              <a:t>Higher accuracy</a:t>
            </a:r>
          </a:p>
        </p:txBody>
      </p:sp>
      <p:pic>
        <p:nvPicPr>
          <p:cNvPr id="3074" name="Picture 2" descr="Free target bullseye aim vector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8764" y="3829031"/>
            <a:ext cx="1825487" cy="1825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Right Arrow 25"/>
          <p:cNvSpPr/>
          <p:nvPr/>
        </p:nvSpPr>
        <p:spPr>
          <a:xfrm>
            <a:off x="1454451" y="4517647"/>
            <a:ext cx="983848" cy="425057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7"/>
          <p:cNvSpPr txBox="1"/>
          <p:nvPr/>
        </p:nvSpPr>
        <p:spPr>
          <a:xfrm>
            <a:off x="1304212" y="4112181"/>
            <a:ext cx="12843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>
                <a:solidFill>
                  <a:srgbClr val="FF0000"/>
                </a:solidFill>
              </a:rPr>
              <a:t>Amplify</a:t>
            </a:r>
            <a:endParaRPr lang="en-US" sz="2400" b="1" dirty="0">
              <a:solidFill>
                <a:srgbClr val="FF0000"/>
              </a:solidFill>
            </a:endParaRPr>
          </a:p>
        </p:txBody>
      </p:sp>
      <p:pic>
        <p:nvPicPr>
          <p:cNvPr id="3076" name="Picture 4" descr="Darts, nuoli, urheilun, peli, tavoite, heijastus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3454" y="5101383"/>
            <a:ext cx="1797188" cy="1106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Free target bullseye aim vector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 flipV="1">
            <a:off x="725873" y="4439485"/>
            <a:ext cx="503219" cy="503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443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/>
      <p:bldP spid="21" grpId="0" animBg="1"/>
      <p:bldP spid="2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44</a:t>
            </a:fld>
            <a:endParaRPr lang="zh-HK" altLang="en-US" dirty="0"/>
          </a:p>
        </p:txBody>
      </p:sp>
      <p:pic>
        <p:nvPicPr>
          <p:cNvPr id="6" name="Google Shape;133;p1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785651" y="3794685"/>
            <a:ext cx="4324719" cy="1967112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265889" y="1176143"/>
            <a:ext cx="6154366" cy="521579"/>
          </a:xfrm>
          <a:prstGeom prst="rect">
            <a:avLst/>
          </a:prstGeom>
          <a:solidFill>
            <a:srgbClr val="6600CC"/>
          </a:solidFill>
        </p:spPr>
        <p:txBody>
          <a:bodyPr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000" b="1" kern="1200">
                <a:solidFill>
                  <a:schemeClr val="accent2"/>
                </a:solidFill>
                <a:effectLst/>
                <a:latin typeface="Myriad Pro" panose="020B0503030403020204" pitchFamily="34" charset="0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3200" dirty="0">
                <a:solidFill>
                  <a:srgbClr val="FFFFFF"/>
                </a:solidFill>
                <a:latin typeface="Myriad Pro" panose="020B0503030403020204" charset="0"/>
                <a:ea typeface="+mn-ea"/>
                <a:cs typeface="+mn-cs"/>
              </a:rPr>
              <a:t>PCR: Polymerase chain reaction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423859" y="454654"/>
            <a:ext cx="10677473" cy="1243068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000" b="1" kern="1200">
                <a:solidFill>
                  <a:schemeClr val="accent2"/>
                </a:solidFill>
                <a:effectLst/>
                <a:latin typeface="Myriad Pro" panose="020B0503030403020204" pitchFamily="34" charset="0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altLang="zh-TW" dirty="0">
                <a:latin typeface="Myriad Pro" panose="020B0503030403020204" charset="0"/>
                <a:sym typeface="Trebuchet MS"/>
              </a:rPr>
              <a:t>Detection and Identification</a:t>
            </a:r>
            <a:endParaRPr lang="en-US" dirty="0">
              <a:latin typeface="Myriad Pro" panose="020B0503030403020204" charset="0"/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1672" y="2605147"/>
            <a:ext cx="3129037" cy="1524002"/>
          </a:xfrm>
          <a:prstGeom prst="rect">
            <a:avLst/>
          </a:prstGeom>
        </p:spPr>
      </p:pic>
      <p:sp>
        <p:nvSpPr>
          <p:cNvPr id="10" name="Oval 13"/>
          <p:cNvSpPr/>
          <p:nvPr/>
        </p:nvSpPr>
        <p:spPr>
          <a:xfrm>
            <a:off x="6700958" y="2972762"/>
            <a:ext cx="884241" cy="87822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yriad Pro" panose="020B0503030403020204" charset="0"/>
            </a:endParaRPr>
          </a:p>
        </p:txBody>
      </p:sp>
      <p:cxnSp>
        <p:nvCxnSpPr>
          <p:cNvPr id="11" name="Straight Arrow Connector 14"/>
          <p:cNvCxnSpPr>
            <a:stCxn id="10" idx="5"/>
          </p:cNvCxnSpPr>
          <p:nvPr/>
        </p:nvCxnSpPr>
        <p:spPr>
          <a:xfrm>
            <a:off x="7455705" y="3722374"/>
            <a:ext cx="591646" cy="1019401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7" descr="人工智能科技框PNG素材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rgbClr val="C00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6571" y="165997"/>
            <a:ext cx="2569540" cy="2928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Content Placeholder 4"/>
          <p:cNvSpPr txBox="1">
            <a:spLocks/>
          </p:cNvSpPr>
          <p:nvPr/>
        </p:nvSpPr>
        <p:spPr>
          <a:xfrm>
            <a:off x="6420255" y="1154406"/>
            <a:ext cx="2995808" cy="788040"/>
          </a:xfrm>
          <a:prstGeom prst="rect">
            <a:avLst/>
          </a:prstGeom>
          <a:solidFill>
            <a:schemeClr val="accent4">
              <a:lumMod val="9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5"/>
              </a:buBlip>
              <a:defRPr sz="32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6"/>
              </a:buBlip>
              <a:defRPr sz="28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7"/>
              </a:buBlip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8"/>
              </a:buBlip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Blip>
                <a:blip r:embed="rId9"/>
              </a:buBlip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TW" sz="2400" b="1" dirty="0">
                <a:solidFill>
                  <a:schemeClr val="bg1"/>
                </a:solidFill>
                <a:latin typeface="Myriad Pro" panose="020B0503030403020204" charset="0"/>
              </a:rPr>
              <a:t>Detection of DNA or RNA</a:t>
            </a:r>
            <a:endParaRPr lang="en-US" sz="2400" b="1" dirty="0">
              <a:solidFill>
                <a:schemeClr val="bg1"/>
              </a:solidFill>
              <a:latin typeface="Myriad Pro" panose="020B0503030403020204" charset="0"/>
            </a:endParaRPr>
          </a:p>
        </p:txBody>
      </p:sp>
      <p:pic>
        <p:nvPicPr>
          <p:cNvPr id="15" name="Picture 4" descr="Single COVID Virus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0" t="4506" r="8271" b="8422"/>
          <a:stretch/>
        </p:blipFill>
        <p:spPr bwMode="auto">
          <a:xfrm>
            <a:off x="9550709" y="615545"/>
            <a:ext cx="2085800" cy="2029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ounded Rectangle 8"/>
          <p:cNvSpPr/>
          <p:nvPr/>
        </p:nvSpPr>
        <p:spPr>
          <a:xfrm>
            <a:off x="244857" y="2304933"/>
            <a:ext cx="6310368" cy="112128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2"/>
          <p:cNvSpPr txBox="1"/>
          <p:nvPr/>
        </p:nvSpPr>
        <p:spPr>
          <a:xfrm>
            <a:off x="364462" y="1808269"/>
            <a:ext cx="59509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>
                <a:solidFill>
                  <a:srgbClr val="FF0000"/>
                </a:solidFill>
              </a:rPr>
              <a:t>Why do we need to amplify the DNA or RNA?</a:t>
            </a:r>
          </a:p>
        </p:txBody>
      </p:sp>
      <p:sp>
        <p:nvSpPr>
          <p:cNvPr id="18" name="TextBox 7"/>
          <p:cNvSpPr txBox="1"/>
          <p:nvPr/>
        </p:nvSpPr>
        <p:spPr>
          <a:xfrm>
            <a:off x="304539" y="2375278"/>
            <a:ext cx="636995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 dirty="0"/>
              <a:t>The sensitivity of checking apparatus is not high enough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 dirty="0"/>
              <a:t>The sample amount is not enough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 dirty="0"/>
              <a:t>Higher accuracy</a:t>
            </a:r>
          </a:p>
        </p:txBody>
      </p:sp>
      <p:sp>
        <p:nvSpPr>
          <p:cNvPr id="21" name="Right Arrow 25"/>
          <p:cNvSpPr/>
          <p:nvPr/>
        </p:nvSpPr>
        <p:spPr>
          <a:xfrm>
            <a:off x="1454451" y="4517647"/>
            <a:ext cx="983848" cy="425057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7"/>
          <p:cNvSpPr txBox="1"/>
          <p:nvPr/>
        </p:nvSpPr>
        <p:spPr>
          <a:xfrm>
            <a:off x="1304212" y="4112181"/>
            <a:ext cx="12843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>
                <a:solidFill>
                  <a:srgbClr val="FF0000"/>
                </a:solidFill>
              </a:rPr>
              <a:t>Amplify</a:t>
            </a:r>
            <a:endParaRPr lang="en-US" sz="2400" b="1" dirty="0">
              <a:solidFill>
                <a:srgbClr val="FF0000"/>
              </a:solidFill>
            </a:endParaRPr>
          </a:p>
        </p:txBody>
      </p:sp>
      <p:pic>
        <p:nvPicPr>
          <p:cNvPr id="3076" name="Picture 4" descr="Darts, nuoli, urheilun, peli, tavoite, heijastus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8132" y="4655528"/>
            <a:ext cx="1797188" cy="1106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Free target bullseye aim vector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 flipV="1">
            <a:off x="725873" y="4439485"/>
            <a:ext cx="503219" cy="503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Free target bullseye aim vector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 flipV="1">
            <a:off x="2917076" y="3517588"/>
            <a:ext cx="503219" cy="503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Free target bullseye aim vector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 flipV="1">
            <a:off x="3832653" y="3823773"/>
            <a:ext cx="503219" cy="503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Free target bullseye aim vector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 flipV="1">
            <a:off x="3203670" y="4075382"/>
            <a:ext cx="503219" cy="503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Free target bullseye aim vector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 flipV="1">
            <a:off x="4137492" y="4438250"/>
            <a:ext cx="503219" cy="503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Free target bullseye aim vector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 flipV="1">
            <a:off x="2742339" y="4517647"/>
            <a:ext cx="503219" cy="503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 descr="Free target bullseye aim vector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 flipV="1">
            <a:off x="3529837" y="4578601"/>
            <a:ext cx="503219" cy="503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 descr="Free target bullseye aim vector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 flipV="1">
            <a:off x="3999459" y="5081820"/>
            <a:ext cx="503219" cy="503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" descr="Free target bullseye aim vector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 flipV="1">
            <a:off x="3033764" y="5020866"/>
            <a:ext cx="503219" cy="503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2" descr="Free target bullseye aim vector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 flipV="1">
            <a:off x="2264080" y="5026257"/>
            <a:ext cx="503219" cy="503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" descr="Free target bullseye aim vector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 flipV="1">
            <a:off x="3500539" y="5510187"/>
            <a:ext cx="503219" cy="503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" descr="Free target bullseye aim vector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 flipV="1">
            <a:off x="1879238" y="5478668"/>
            <a:ext cx="503219" cy="503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" descr="Free target bullseye aim vector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 flipV="1">
            <a:off x="1376019" y="5839501"/>
            <a:ext cx="503219" cy="503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2" descr="Free target bullseye aim vector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 flipV="1">
            <a:off x="2918703" y="5612794"/>
            <a:ext cx="503219" cy="503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2" descr="Free target bullseye aim vector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 flipV="1">
            <a:off x="3954581" y="5938554"/>
            <a:ext cx="503219" cy="503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0631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/>
      <p:bldP spid="21" grpId="0" animBg="1"/>
      <p:bldP spid="2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Structures of bacteria and viruses</a:t>
            </a:r>
          </a:p>
          <a:p>
            <a:r>
              <a:rPr lang="en-US" altLang="zh-TW" dirty="0"/>
              <a:t>How pathogens make us sick</a:t>
            </a:r>
          </a:p>
          <a:p>
            <a:r>
              <a:rPr lang="en-US" altLang="zh-TW" dirty="0"/>
              <a:t>How to kill bacteria and destroy viruses (hand gel and soap)</a:t>
            </a:r>
          </a:p>
          <a:p>
            <a:r>
              <a:rPr lang="en-US" altLang="zh-TW" dirty="0"/>
              <a:t>Making disinfectant hand gel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45</a:t>
            </a:fld>
            <a:endParaRPr lang="zh-HK" altLang="en-US" dirty="0"/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dirty="0"/>
              <a:t>Summary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26391575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TW" dirty="0"/>
          </a:p>
          <a:p>
            <a:r>
              <a:rPr lang="pt-BR" altLang="zh-TW" dirty="0"/>
              <a:t>Enquiry: (852) 2768 6804</a:t>
            </a:r>
          </a:p>
          <a:p>
            <a:endParaRPr lang="pt-BR" altLang="zh-TW" dirty="0"/>
          </a:p>
          <a:p>
            <a:r>
              <a:rPr lang="pt-BR" altLang="zh-TW" dirty="0"/>
              <a:t>Fax: (852) 2789 1170</a:t>
            </a:r>
          </a:p>
          <a:p>
            <a:endParaRPr lang="pt-BR" altLang="zh-TW" dirty="0"/>
          </a:p>
          <a:p>
            <a:r>
              <a:rPr lang="pt-BR" altLang="zh-TW" dirty="0"/>
              <a:t>Email: </a:t>
            </a:r>
            <a:r>
              <a:rPr lang="pt-BR" altLang="zh-TW" dirty="0">
                <a:hlinkClick r:id="rId2"/>
              </a:rPr>
              <a:t>steam@hkmu.edu.hk</a:t>
            </a:r>
            <a:endParaRPr lang="pt-BR" altLang="zh-TW" dirty="0"/>
          </a:p>
          <a:p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46</a:t>
            </a:fld>
            <a:endParaRPr lang="zh-HK" altLang="en-US" dirty="0"/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7334" y="2008004"/>
            <a:ext cx="9107171" cy="438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8616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A diagram of a rod-shaped prokaryotic cell. The thick outer layer is called the capsule, inside of that is a thinner cell wall and inside of that is an even thinner plasma membrane. Inside of the plasma membrane is a fluid called the cytoplasm, little dots called ribosomes, small spheres called inclusions, a small loop of DNA called a plasmid, and a large folded loo of DNA called the nucleoid. Long projections start at the plasma membrane and extend out of the capsule; these are called flagella (singular: flagellum). A shorter projection is labeled pilus. And many very short projections are labeled fimbriae.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5010" y="1972564"/>
            <a:ext cx="4959051" cy="4231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5</a:t>
            </a:fld>
            <a:endParaRPr lang="zh-HK" altLang="en-US" dirty="0"/>
          </a:p>
        </p:txBody>
      </p:sp>
      <p:pic>
        <p:nvPicPr>
          <p:cNvPr id="4" name="Picture 6" descr="人工智能科技框PNG素材"/>
          <p:cNvPicPr>
            <a:picLocks noChangeAspect="1" noChangeArrowheads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53" y="868101"/>
            <a:ext cx="11700311" cy="5886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ounded Rectangle 28"/>
          <p:cNvSpPr/>
          <p:nvPr/>
        </p:nvSpPr>
        <p:spPr>
          <a:xfrm>
            <a:off x="8410857" y="5274623"/>
            <a:ext cx="3143428" cy="54847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yriad Pro" panose="020B0503030403020204" charset="0"/>
            </a:endParaRPr>
          </a:p>
        </p:txBody>
      </p:sp>
      <p:sp>
        <p:nvSpPr>
          <p:cNvPr id="6" name="Rounded Rectangle 27"/>
          <p:cNvSpPr/>
          <p:nvPr/>
        </p:nvSpPr>
        <p:spPr>
          <a:xfrm>
            <a:off x="8075460" y="2306578"/>
            <a:ext cx="3060568" cy="54847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yriad Pro" panose="020B0503030403020204" charset="0"/>
            </a:endParaRPr>
          </a:p>
        </p:txBody>
      </p:sp>
      <p:sp>
        <p:nvSpPr>
          <p:cNvPr id="7" name="Rounded Rectangle 25"/>
          <p:cNvSpPr/>
          <p:nvPr/>
        </p:nvSpPr>
        <p:spPr>
          <a:xfrm>
            <a:off x="732313" y="4656180"/>
            <a:ext cx="1889352" cy="54847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yriad Pro" panose="020B0503030403020204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497166" y="505928"/>
            <a:ext cx="8596668" cy="1320800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>
            <a:lvl1pPr algn="l" defTabSz="121917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bg1">
                    <a:lumMod val="75000"/>
                  </a:schemeClr>
                </a:solidFill>
                <a:latin typeface="Myriad Pro" panose="020B0503030403020204" pitchFamily="34" charset="0"/>
                <a:ea typeface="Adobe 黑体 Std R" pitchFamily="34" charset="-128"/>
                <a:cs typeface="+mj-cs"/>
              </a:defRPr>
            </a:lvl1pPr>
          </a:lstStyle>
          <a:p>
            <a:r>
              <a:rPr lang="en-US" altLang="zh-TW" b="1" dirty="0">
                <a:solidFill>
                  <a:srgbClr val="FFFF00"/>
                </a:solidFill>
                <a:latin typeface="Myriad Pro" panose="020B0503030403020204" charset="0"/>
              </a:rPr>
              <a:t>Bacteria</a:t>
            </a:r>
            <a:endParaRPr lang="en-US" b="1" dirty="0">
              <a:solidFill>
                <a:srgbClr val="FFFF00"/>
              </a:solidFill>
              <a:latin typeface="Myriad Pro" panose="020B0503030403020204" charset="0"/>
            </a:endParaRPr>
          </a:p>
        </p:txBody>
      </p:sp>
      <p:sp>
        <p:nvSpPr>
          <p:cNvPr id="10" name="Isosceles Triangle 5"/>
          <p:cNvSpPr/>
          <p:nvPr/>
        </p:nvSpPr>
        <p:spPr>
          <a:xfrm rot="5400000">
            <a:off x="1863524" y="3472405"/>
            <a:ext cx="960699" cy="740779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yriad Pro" panose="020B0503030403020204" charset="0"/>
            </a:endParaRPr>
          </a:p>
        </p:txBody>
      </p:sp>
      <p:sp>
        <p:nvSpPr>
          <p:cNvPr id="11" name="Isosceles Triangle 7"/>
          <p:cNvSpPr/>
          <p:nvPr/>
        </p:nvSpPr>
        <p:spPr>
          <a:xfrm rot="16200000">
            <a:off x="8300898" y="3472404"/>
            <a:ext cx="960699" cy="740779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yriad Pro" panose="020B0503030403020204" charset="0"/>
            </a:endParaRPr>
          </a:p>
        </p:txBody>
      </p:sp>
      <p:sp>
        <p:nvSpPr>
          <p:cNvPr id="12" name="Oval 6"/>
          <p:cNvSpPr/>
          <p:nvPr/>
        </p:nvSpPr>
        <p:spPr>
          <a:xfrm>
            <a:off x="1935745" y="1432688"/>
            <a:ext cx="1059083" cy="995423"/>
          </a:xfrm>
          <a:prstGeom prst="ellipse">
            <a:avLst/>
          </a:prstGeom>
          <a:noFill/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yriad Pro" panose="020B0503030403020204" charset="0"/>
            </a:endParaRPr>
          </a:p>
        </p:txBody>
      </p:sp>
      <p:cxnSp>
        <p:nvCxnSpPr>
          <p:cNvPr id="13" name="Elbow Connector 9"/>
          <p:cNvCxnSpPr/>
          <p:nvPr/>
        </p:nvCxnSpPr>
        <p:spPr>
          <a:xfrm>
            <a:off x="1973484" y="2592729"/>
            <a:ext cx="1186405" cy="578734"/>
          </a:xfrm>
          <a:prstGeom prst="bentConnector3">
            <a:avLst/>
          </a:prstGeom>
          <a:ln w="3810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Isosceles Triangle 10"/>
          <p:cNvSpPr/>
          <p:nvPr/>
        </p:nvSpPr>
        <p:spPr>
          <a:xfrm rot="10800000">
            <a:off x="5144779" y="1565798"/>
            <a:ext cx="659757" cy="61345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yriad Pro" panose="020B0503030403020204" charset="0"/>
            </a:endParaRPr>
          </a:p>
        </p:txBody>
      </p:sp>
      <p:sp>
        <p:nvSpPr>
          <p:cNvPr id="15" name="Isosceles Triangle 12"/>
          <p:cNvSpPr/>
          <p:nvPr/>
        </p:nvSpPr>
        <p:spPr>
          <a:xfrm>
            <a:off x="5144779" y="5776279"/>
            <a:ext cx="659757" cy="61345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yriad Pro" panose="020B0503030403020204" charset="0"/>
            </a:endParaRPr>
          </a:p>
        </p:txBody>
      </p:sp>
      <p:sp>
        <p:nvSpPr>
          <p:cNvPr id="16" name="TextBox 11"/>
          <p:cNvSpPr txBox="1"/>
          <p:nvPr/>
        </p:nvSpPr>
        <p:spPr>
          <a:xfrm>
            <a:off x="6866594" y="1432688"/>
            <a:ext cx="23388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FF00"/>
                </a:solidFill>
                <a:latin typeface="Myriad Pro" panose="020B0503030403020204" charset="0"/>
              </a:rPr>
              <a:t>Single-celled </a:t>
            </a:r>
          </a:p>
        </p:txBody>
      </p:sp>
      <p:cxnSp>
        <p:nvCxnSpPr>
          <p:cNvPr id="17" name="Straight Arrow Connector 14"/>
          <p:cNvCxnSpPr/>
          <p:nvPr/>
        </p:nvCxnSpPr>
        <p:spPr>
          <a:xfrm flipV="1">
            <a:off x="2581154" y="3604246"/>
            <a:ext cx="2893503" cy="1291847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6"/>
          <p:cNvSpPr txBox="1"/>
          <p:nvPr/>
        </p:nvSpPr>
        <p:spPr>
          <a:xfrm>
            <a:off x="822339" y="4683282"/>
            <a:ext cx="17588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Myriad Pro" panose="020B0503030403020204" charset="0"/>
              </a:rPr>
              <a:t>No nucleus</a:t>
            </a:r>
          </a:p>
        </p:txBody>
      </p:sp>
      <p:cxnSp>
        <p:nvCxnSpPr>
          <p:cNvPr id="19" name="Straight Arrow Connector 19"/>
          <p:cNvCxnSpPr/>
          <p:nvPr/>
        </p:nvCxnSpPr>
        <p:spPr>
          <a:xfrm flipH="1">
            <a:off x="6745592" y="2676968"/>
            <a:ext cx="1286546" cy="1296048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21"/>
          <p:cNvSpPr txBox="1"/>
          <p:nvPr/>
        </p:nvSpPr>
        <p:spPr>
          <a:xfrm>
            <a:off x="8159458" y="2361896"/>
            <a:ext cx="29979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Myriad Pro" panose="020B0503030403020204" charset="0"/>
              </a:rPr>
              <a:t>A single loop of DNA</a:t>
            </a:r>
          </a:p>
        </p:txBody>
      </p:sp>
      <p:sp>
        <p:nvSpPr>
          <p:cNvPr id="22" name="TextBox 24"/>
          <p:cNvSpPr txBox="1"/>
          <p:nvPr/>
        </p:nvSpPr>
        <p:spPr>
          <a:xfrm>
            <a:off x="8410858" y="5314614"/>
            <a:ext cx="31620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Myriad Pro" panose="020B0503030403020204" charset="0"/>
              </a:rPr>
              <a:t>An extra circle of DNA</a:t>
            </a:r>
          </a:p>
        </p:txBody>
      </p:sp>
      <p:sp>
        <p:nvSpPr>
          <p:cNvPr id="23" name="TextBox 33"/>
          <p:cNvSpPr txBox="1"/>
          <p:nvPr/>
        </p:nvSpPr>
        <p:spPr>
          <a:xfrm>
            <a:off x="2168570" y="1481489"/>
            <a:ext cx="59343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i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yriad Pro" panose="020B0503030403020204" charset="0"/>
              </a:rPr>
              <a:t>B</a:t>
            </a:r>
          </a:p>
        </p:txBody>
      </p:sp>
      <p:cxnSp>
        <p:nvCxnSpPr>
          <p:cNvPr id="21" name="Straight Arrow Connector 23"/>
          <p:cNvCxnSpPr/>
          <p:nvPr/>
        </p:nvCxnSpPr>
        <p:spPr>
          <a:xfrm flipH="1" flipV="1">
            <a:off x="7361583" y="4656180"/>
            <a:ext cx="1049275" cy="864944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Picture 2" descr="How Your Gut Bacteria Influences Your Emotions | On Poin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3657" y="2326698"/>
            <a:ext cx="4959603" cy="3308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文字方塊 26"/>
          <p:cNvSpPr txBox="1"/>
          <p:nvPr/>
        </p:nvSpPr>
        <p:spPr>
          <a:xfrm>
            <a:off x="1150494" y="6083008"/>
            <a:ext cx="31616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zh-TW" sz="1200" dirty="0"/>
              <a:t>Prokaryotic cell</a:t>
            </a:r>
            <a:r>
              <a:rPr lang="en-US" altLang="zh-TW" sz="1200" dirty="0"/>
              <a:t>: </a:t>
            </a:r>
            <a:r>
              <a:rPr lang="en-US" altLang="zh-TW" sz="1200" dirty="0">
                <a:hlinkClick r:id="rId5"/>
              </a:rPr>
              <a:t>Figure 1</a:t>
            </a:r>
            <a:r>
              <a:rPr lang="en-US" altLang="zh-TW" sz="1200" dirty="0"/>
              <a:t> / </a:t>
            </a:r>
            <a:r>
              <a:rPr lang="en-US" altLang="zh-TW" sz="1200" dirty="0" err="1"/>
              <a:t>OpenStax</a:t>
            </a:r>
            <a:r>
              <a:rPr lang="en-US" altLang="zh-TW" sz="1200" dirty="0"/>
              <a:t> / </a:t>
            </a:r>
            <a:r>
              <a:rPr lang="en-US" altLang="zh-TW" sz="1200" dirty="0">
                <a:hlinkClick r:id="rId6"/>
              </a:rPr>
              <a:t>CC BY 4.0</a:t>
            </a:r>
            <a:endParaRPr lang="zh-TW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758037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8" grpId="0"/>
      <p:bldP spid="20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人工智能科技框PNG素材"/>
          <p:cNvPicPr>
            <a:picLocks noChangeAspect="1" noChangeArrowheads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9652" y="718976"/>
            <a:ext cx="7671530" cy="5886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Oval 4"/>
          <p:cNvSpPr/>
          <p:nvPr/>
        </p:nvSpPr>
        <p:spPr>
          <a:xfrm>
            <a:off x="272374" y="1297022"/>
            <a:ext cx="3882938" cy="214066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/>
              <a:t>Bacteria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6</a:t>
            </a:fld>
            <a:endParaRPr lang="zh-HK" alt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7F5BFEC-E996-4B06-AFB8-46C228FF8208}"/>
              </a:ext>
            </a:extLst>
          </p:cNvPr>
          <p:cNvSpPr txBox="1">
            <a:spLocks/>
          </p:cNvSpPr>
          <p:nvPr/>
        </p:nvSpPr>
        <p:spPr>
          <a:xfrm>
            <a:off x="677334" y="1551008"/>
            <a:ext cx="3940965" cy="4583573"/>
          </a:xfrm>
          <a:prstGeom prst="rect">
            <a:avLst/>
          </a:prstGeom>
        </p:spPr>
        <p:txBody>
          <a:bodyPr>
            <a:normAutofit/>
          </a:bodyPr>
          <a:lstStyle>
            <a:lvl1pPr marL="457189" indent="-457189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>
                <a:latin typeface="Myriad Pro" panose="020B0503030403020204" charset="0"/>
              </a:rPr>
              <a:t>Morphologies:</a:t>
            </a:r>
          </a:p>
          <a:p>
            <a:pPr lvl="1"/>
            <a:r>
              <a:rPr lang="en-US" sz="2000" dirty="0">
                <a:solidFill>
                  <a:srgbClr val="7030A0"/>
                </a:solidFill>
                <a:latin typeface="Myriad Pro" panose="020B0503030403020204" charset="0"/>
              </a:rPr>
              <a:t>spheres </a:t>
            </a:r>
            <a:r>
              <a:rPr lang="zh-TW" altLang="en-US" sz="2000" dirty="0">
                <a:solidFill>
                  <a:srgbClr val="7030A0"/>
                </a:solidFill>
                <a:latin typeface="Myriad Pro" panose="020B0503030403020204" charset="0"/>
              </a:rPr>
              <a:t>球菌</a:t>
            </a:r>
          </a:p>
          <a:p>
            <a:pPr lvl="1"/>
            <a:r>
              <a:rPr lang="en-US" sz="2000" dirty="0">
                <a:solidFill>
                  <a:srgbClr val="7030A0"/>
                </a:solidFill>
                <a:latin typeface="Myriad Pro" panose="020B0503030403020204" charset="0"/>
              </a:rPr>
              <a:t>rods </a:t>
            </a:r>
            <a:r>
              <a:rPr lang="zh-TW" altLang="en-US" sz="2000" dirty="0">
                <a:solidFill>
                  <a:srgbClr val="7030A0"/>
                </a:solidFill>
                <a:latin typeface="Myriad Pro" panose="020B0503030403020204" charset="0"/>
              </a:rPr>
              <a:t>桿菌</a:t>
            </a:r>
          </a:p>
          <a:p>
            <a:pPr lvl="1"/>
            <a:r>
              <a:rPr lang="en-US" sz="2000" dirty="0">
                <a:solidFill>
                  <a:srgbClr val="7030A0"/>
                </a:solidFill>
                <a:latin typeface="Myriad Pro" panose="020B0503030403020204" charset="0"/>
              </a:rPr>
              <a:t>spirals </a:t>
            </a:r>
            <a:r>
              <a:rPr lang="zh-TW" altLang="en-US" sz="2000" dirty="0">
                <a:solidFill>
                  <a:srgbClr val="7030A0"/>
                </a:solidFill>
                <a:latin typeface="Myriad Pro" panose="020B0503030403020204" charset="0"/>
              </a:rPr>
              <a:t>螺旋菌</a:t>
            </a:r>
          </a:p>
          <a:p>
            <a:pPr>
              <a:spcBef>
                <a:spcPct val="30000"/>
              </a:spcBef>
              <a:buClr>
                <a:schemeClr val="tx1"/>
              </a:buClr>
              <a:buFontTx/>
              <a:buChar char="•"/>
            </a:pPr>
            <a:endParaRPr lang="en-US" altLang="zh-TW" sz="3200" b="1" dirty="0">
              <a:latin typeface="Myriad Pro" panose="020B0503030403020204" charset="0"/>
            </a:endParaRPr>
          </a:p>
          <a:p>
            <a:pPr>
              <a:spcBef>
                <a:spcPct val="30000"/>
              </a:spcBef>
              <a:buClr>
                <a:schemeClr val="tx1"/>
              </a:buClr>
              <a:buFontTx/>
              <a:buChar char="•"/>
            </a:pPr>
            <a:r>
              <a:rPr lang="en-US" altLang="zh-TW" sz="2400" b="1" dirty="0">
                <a:latin typeface="Myriad Pro" panose="020B0503030403020204" charset="0"/>
              </a:rPr>
              <a:t>Antibiotics </a:t>
            </a:r>
            <a:r>
              <a:rPr lang="zh-TW" altLang="en-US" sz="2400" b="1" dirty="0">
                <a:latin typeface="Myriad Pro" panose="020B0503030403020204" charset="0"/>
              </a:rPr>
              <a:t>抗生素 </a:t>
            </a:r>
            <a:r>
              <a:rPr lang="en-US" altLang="zh-TW" sz="2400" dirty="0">
                <a:latin typeface="Myriad Pro" panose="020B0503030403020204" charset="0"/>
              </a:rPr>
              <a:t>can kill bacteria and fungi </a:t>
            </a:r>
            <a:r>
              <a:rPr lang="en-US" altLang="zh-TW" sz="2400" u="sng" dirty="0">
                <a:latin typeface="Myriad Pro" panose="020B0503030403020204" charset="0"/>
              </a:rPr>
              <a:t>but not viruses</a:t>
            </a:r>
            <a:r>
              <a:rPr lang="en-US" altLang="zh-TW" sz="2400" dirty="0">
                <a:latin typeface="Myriad Pro" panose="020B0503030403020204" charset="0"/>
              </a:rPr>
              <a:t>.</a:t>
            </a:r>
          </a:p>
          <a:p>
            <a:endParaRPr lang="en-US" altLang="zh-TW" dirty="0">
              <a:latin typeface="Myriad Pro" panose="020B0503030403020204" charset="0"/>
            </a:endParaRPr>
          </a:p>
          <a:p>
            <a:pPr lvl="1"/>
            <a:endParaRPr lang="en-HK" sz="2400" dirty="0">
              <a:latin typeface="Myriad Pro" panose="020B0503030403020204" charset="0"/>
            </a:endParaRPr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5804" y="1551008"/>
            <a:ext cx="5871333" cy="4700862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 flipV="1">
            <a:off x="3360196" y="2417135"/>
            <a:ext cx="2308698" cy="811456"/>
          </a:xfrm>
          <a:prstGeom prst="line">
            <a:avLst/>
          </a:prstGeom>
          <a:ln w="28575"/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7"/>
          <p:cNvCxnSpPr/>
          <p:nvPr/>
        </p:nvCxnSpPr>
        <p:spPr>
          <a:xfrm>
            <a:off x="3586631" y="1646722"/>
            <a:ext cx="2082263" cy="770413"/>
          </a:xfrm>
          <a:prstGeom prst="line">
            <a:avLst/>
          </a:prstGeom>
          <a:ln w="28575"/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5031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7</a:t>
            </a:fld>
            <a:endParaRPr lang="zh-HK" altLang="en-US" dirty="0"/>
          </a:p>
        </p:txBody>
      </p:sp>
      <p:grpSp>
        <p:nvGrpSpPr>
          <p:cNvPr id="26" name="群組 25"/>
          <p:cNvGrpSpPr/>
          <p:nvPr/>
        </p:nvGrpSpPr>
        <p:grpSpPr>
          <a:xfrm>
            <a:off x="181741" y="319056"/>
            <a:ext cx="11748304" cy="6050040"/>
            <a:chOff x="1027255" y="1328686"/>
            <a:chExt cx="11748304" cy="6050040"/>
          </a:xfrm>
        </p:grpSpPr>
        <p:pic>
          <p:nvPicPr>
            <p:cNvPr id="4" name="Picture 6" descr="photo: Photo Lab Background"/>
            <p:cNvPicPr>
              <a:picLocks noChangeAspect="1" noChangeArrowheads="1"/>
            </p:cNvPicPr>
            <p:nvPr/>
          </p:nvPicPr>
          <p:blipFill>
            <a:blip r:embed="rId2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7255" y="1362513"/>
              <a:ext cx="11748304" cy="589628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6" descr="人工智能科技框PNG素材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75286" y="5206867"/>
              <a:ext cx="9757458" cy="21718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6" descr="人工智能科技框PNG素材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91981" y="2793236"/>
              <a:ext cx="8924081" cy="25416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4" descr="New Study: Lactobacilli Bacteria May Help Protect Breast Tissue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01197" y="5844363"/>
              <a:ext cx="3384337" cy="134485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Rectangle 4"/>
            <p:cNvSpPr/>
            <p:nvPr/>
          </p:nvSpPr>
          <p:spPr>
            <a:xfrm>
              <a:off x="1519394" y="1949874"/>
              <a:ext cx="721274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HK" sz="2800" b="1" dirty="0">
                  <a:solidFill>
                    <a:srgbClr val="FF0000"/>
                  </a:solidFill>
                  <a:latin typeface="Myriad Pro" panose="020B0503030403020204" charset="0"/>
                </a:rPr>
                <a:t>Are all types of bacteria harmful to humans?</a:t>
              </a:r>
            </a:p>
          </p:txBody>
        </p:sp>
        <p:sp>
          <p:nvSpPr>
            <p:cNvPr id="9" name="TextBox 5"/>
            <p:cNvSpPr txBox="1"/>
            <p:nvPr/>
          </p:nvSpPr>
          <p:spPr>
            <a:xfrm>
              <a:off x="1519394" y="2494464"/>
              <a:ext cx="218290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>
                  <a:solidFill>
                    <a:srgbClr val="0070C0"/>
                  </a:solidFill>
                  <a:latin typeface="Myriad Pro" panose="020B0503030403020204" charset="0"/>
                </a:rPr>
                <a:t>Friendly bacteria:</a:t>
              </a:r>
            </a:p>
          </p:txBody>
        </p:sp>
        <p:sp>
          <p:nvSpPr>
            <p:cNvPr id="10" name="TextBox 7"/>
            <p:cNvSpPr txBox="1"/>
            <p:nvPr/>
          </p:nvSpPr>
          <p:spPr>
            <a:xfrm>
              <a:off x="1869315" y="3107637"/>
              <a:ext cx="208057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i="1" u="sng" dirty="0">
                  <a:latin typeface="Myriad Pro" panose="020B0503030403020204" charset="0"/>
                </a:rPr>
                <a:t>Bifidobacteria</a:t>
              </a:r>
            </a:p>
          </p:txBody>
        </p:sp>
        <p:sp>
          <p:nvSpPr>
            <p:cNvPr id="11" name="TextBox 8"/>
            <p:cNvSpPr txBox="1"/>
            <p:nvPr/>
          </p:nvSpPr>
          <p:spPr>
            <a:xfrm>
              <a:off x="4206814" y="3674795"/>
              <a:ext cx="524053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dirty="0">
                  <a:latin typeface="Myriad Pro" panose="020B0503030403020204" charset="0"/>
                </a:rPr>
                <a:t>Location: Gastrointestinal tract </a:t>
              </a:r>
              <a:r>
                <a:rPr lang="en-US" altLang="zh-TW" b="1" dirty="0">
                  <a:latin typeface="Myriad Pro" panose="020B0503030403020204" charset="0"/>
                </a:rPr>
                <a:t>(</a:t>
              </a:r>
              <a:r>
                <a:rPr lang="zh-TW" altLang="en-US" b="1" dirty="0">
                  <a:latin typeface="Myriad Pro" panose="020B0503030403020204" charset="0"/>
                </a:rPr>
                <a:t>消化腸道</a:t>
              </a:r>
              <a:r>
                <a:rPr lang="en-US" altLang="zh-TW" b="1" dirty="0">
                  <a:latin typeface="Myriad Pro" panose="020B0503030403020204" charset="0"/>
                </a:rPr>
                <a:t>)</a:t>
              </a:r>
              <a:endParaRPr lang="en-US" b="1" dirty="0">
                <a:latin typeface="Myriad Pro" panose="020B050303040302020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dirty="0">
                  <a:latin typeface="Myriad Pro" panose="020B0503030403020204" charset="0"/>
                </a:rPr>
                <a:t>Function: D</a:t>
              </a:r>
              <a:r>
                <a:rPr lang="en-US" altLang="zh-TW" dirty="0">
                  <a:latin typeface="Myriad Pro" panose="020B0503030403020204" charset="0"/>
                </a:rPr>
                <a:t>igest carbohydrates, produce vitamins</a:t>
              </a:r>
              <a:endParaRPr lang="en-US" dirty="0">
                <a:latin typeface="Myriad Pro" panose="020B0503030403020204" charset="0"/>
              </a:endParaRPr>
            </a:p>
          </p:txBody>
        </p:sp>
        <p:pic>
          <p:nvPicPr>
            <p:cNvPr id="12" name="Picture 6" descr="Bifidobacterium - microbewiki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31731" y="3595620"/>
              <a:ext cx="2212665" cy="14341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TextBox 9"/>
            <p:cNvSpPr txBox="1"/>
            <p:nvPr/>
          </p:nvSpPr>
          <p:spPr>
            <a:xfrm>
              <a:off x="2014665" y="5451941"/>
              <a:ext cx="172720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i="1" u="sng" dirty="0">
                  <a:latin typeface="Myriad Pro" panose="020B0503030403020204" charset="0"/>
                </a:rPr>
                <a:t>Lactobacilli</a:t>
              </a: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5236957" y="5900873"/>
              <a:ext cx="492449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dirty="0">
                  <a:latin typeface="Myriad Pro" panose="020B0503030403020204" charset="0"/>
                </a:rPr>
                <a:t>Location: Gastrointestinal tract, urinary system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dirty="0">
                  <a:latin typeface="Myriad Pro" panose="020B0503030403020204" charset="0"/>
                </a:rPr>
                <a:t>Function: P</a:t>
              </a:r>
              <a:r>
                <a:rPr lang="en-US" altLang="zh-TW" dirty="0">
                  <a:latin typeface="Myriad Pro" panose="020B0503030403020204" charset="0"/>
                </a:rPr>
                <a:t>roduce lactic acid</a:t>
              </a:r>
              <a:endParaRPr lang="en-US" dirty="0">
                <a:latin typeface="Myriad Pro" panose="020B0503030403020204" charset="0"/>
              </a:endParaRPr>
            </a:p>
          </p:txBody>
        </p:sp>
        <p:pic>
          <p:nvPicPr>
            <p:cNvPr id="15" name="Picture 6" descr="人工智能科技框PNG素材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56893" y="1328686"/>
              <a:ext cx="2374456" cy="40062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Rectangle 10"/>
            <p:cNvSpPr/>
            <p:nvPr/>
          </p:nvSpPr>
          <p:spPr>
            <a:xfrm>
              <a:off x="10642604" y="1996938"/>
              <a:ext cx="1878312" cy="2962914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Myriad Pro" panose="020B0503030403020204" charset="0"/>
              </a:endParaRPr>
            </a:p>
          </p:txBody>
        </p:sp>
        <p:sp>
          <p:nvSpPr>
            <p:cNvPr id="17" name="TextBox 13"/>
            <p:cNvSpPr txBox="1"/>
            <p:nvPr/>
          </p:nvSpPr>
          <p:spPr>
            <a:xfrm>
              <a:off x="11044824" y="1989100"/>
              <a:ext cx="113986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u="sng" dirty="0">
                  <a:latin typeface="Myriad Pro" panose="020B0503030403020204" charset="0"/>
                </a:rPr>
                <a:t>Other </a:t>
              </a:r>
            </a:p>
            <a:p>
              <a:pPr algn="ctr"/>
              <a:r>
                <a:rPr lang="en-US" u="sng" dirty="0">
                  <a:latin typeface="Myriad Pro" panose="020B0503030403020204" charset="0"/>
                </a:rPr>
                <a:t>functions:</a:t>
              </a: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10777108" y="2672290"/>
              <a:ext cx="1511952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v"/>
              </a:pPr>
              <a:r>
                <a:rPr lang="en-US" dirty="0">
                  <a:latin typeface="Myriad Pro" panose="020B0503030403020204" charset="0"/>
                </a:rPr>
                <a:t>Probiotic</a:t>
              </a:r>
              <a:br>
                <a:rPr lang="en-US" dirty="0">
                  <a:latin typeface="Myriad Pro" panose="020B0503030403020204" charset="0"/>
                </a:rPr>
              </a:br>
              <a:r>
                <a:rPr lang="en-US" altLang="zh-TW" dirty="0">
                  <a:latin typeface="Myriad Pro" panose="020B0503030403020204" charset="0"/>
                </a:rPr>
                <a:t>(</a:t>
              </a:r>
              <a:r>
                <a:rPr lang="zh-TW" altLang="en-US" dirty="0">
                  <a:latin typeface="Myriad Pro" panose="020B0503030403020204" charset="0"/>
                </a:rPr>
                <a:t>益生菌</a:t>
              </a:r>
              <a:r>
                <a:rPr lang="en-US" altLang="zh-TW" dirty="0">
                  <a:latin typeface="Myriad Pro" panose="020B0503030403020204" charset="0"/>
                </a:rPr>
                <a:t>)</a:t>
              </a:r>
              <a:endParaRPr lang="en-US" b="1" dirty="0">
                <a:latin typeface="Myriad Pro" panose="020B0503030403020204" charset="0"/>
              </a:endParaRPr>
            </a:p>
            <a:p>
              <a:pPr marL="285750" indent="-285750">
                <a:buFont typeface="Wingdings" panose="05000000000000000000" pitchFamily="2" charset="2"/>
                <a:buChar char="v"/>
              </a:pPr>
              <a:r>
                <a:rPr lang="en-US" dirty="0">
                  <a:latin typeface="Myriad Pro" panose="020B0503030403020204" charset="0"/>
                </a:rPr>
                <a:t>Antibiotics</a:t>
              </a:r>
            </a:p>
            <a:p>
              <a:pPr marL="285750" indent="-285750">
                <a:buFont typeface="Wingdings" panose="05000000000000000000" pitchFamily="2" charset="2"/>
                <a:buChar char="v"/>
              </a:pPr>
              <a:r>
                <a:rPr lang="en-US" dirty="0">
                  <a:latin typeface="Myriad Pro" panose="020B0503030403020204" charset="0"/>
                </a:rPr>
                <a:t>Vaccines</a:t>
              </a:r>
            </a:p>
          </p:txBody>
        </p:sp>
        <p:sp>
          <p:nvSpPr>
            <p:cNvPr id="19" name="Isosceles Triangle 19"/>
            <p:cNvSpPr/>
            <p:nvPr/>
          </p:nvSpPr>
          <p:spPr>
            <a:xfrm>
              <a:off x="10777108" y="4481361"/>
              <a:ext cx="354846" cy="358816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Myriad Pro" panose="020B0503030403020204" charset="0"/>
              </a:endParaRPr>
            </a:p>
          </p:txBody>
        </p:sp>
        <p:sp>
          <p:nvSpPr>
            <p:cNvPr id="20" name="Isosceles Triangle 23"/>
            <p:cNvSpPr/>
            <p:nvPr/>
          </p:nvSpPr>
          <p:spPr>
            <a:xfrm rot="10800000">
              <a:off x="10778471" y="4098328"/>
              <a:ext cx="354846" cy="358816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Myriad Pro" panose="020B0503030403020204" charset="0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11266458" y="4098327"/>
              <a:ext cx="151207" cy="74185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Myriad Pro" panose="020B0503030403020204" charset="0"/>
              </a:endParaRPr>
            </a:p>
          </p:txBody>
        </p:sp>
        <p:sp>
          <p:nvSpPr>
            <p:cNvPr id="22" name="Right Triangle 21"/>
            <p:cNvSpPr/>
            <p:nvPr/>
          </p:nvSpPr>
          <p:spPr>
            <a:xfrm>
              <a:off x="11550806" y="4098327"/>
              <a:ext cx="416689" cy="436113"/>
            </a:xfrm>
            <a:prstGeom prst="rt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Myriad Pro" panose="020B0503030403020204" charset="0"/>
              </a:endParaRPr>
            </a:p>
          </p:txBody>
        </p:sp>
        <p:sp>
          <p:nvSpPr>
            <p:cNvPr id="23" name="Right Triangle 26"/>
            <p:cNvSpPr/>
            <p:nvPr/>
          </p:nvSpPr>
          <p:spPr>
            <a:xfrm>
              <a:off x="11550806" y="4557036"/>
              <a:ext cx="416689" cy="283141"/>
            </a:xfrm>
            <a:prstGeom prst="rt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Myriad Pro" panose="020B0503030403020204" charset="0"/>
              </a:endParaRPr>
            </a:p>
          </p:txBody>
        </p:sp>
        <p:sp>
          <p:nvSpPr>
            <p:cNvPr id="24" name="Diamond 22"/>
            <p:cNvSpPr/>
            <p:nvPr/>
          </p:nvSpPr>
          <p:spPr>
            <a:xfrm>
              <a:off x="12050008" y="4098327"/>
              <a:ext cx="384083" cy="741850"/>
            </a:xfrm>
            <a:prstGeom prst="diamond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Myriad Pro" panose="020B0503030403020204" charset="0"/>
              </a:endParaRPr>
            </a:p>
          </p:txBody>
        </p:sp>
      </p:grp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364193" y="87809"/>
            <a:ext cx="9200420" cy="1312953"/>
          </a:xfrm>
        </p:spPr>
        <p:txBody>
          <a:bodyPr/>
          <a:lstStyle/>
          <a:p>
            <a:r>
              <a:rPr lang="en-GB" altLang="zh-TW" dirty="0"/>
              <a:t>Bacteria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1247143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群組 26"/>
          <p:cNvGrpSpPr/>
          <p:nvPr/>
        </p:nvGrpSpPr>
        <p:grpSpPr>
          <a:xfrm>
            <a:off x="115330" y="319808"/>
            <a:ext cx="11748304" cy="6050040"/>
            <a:chOff x="185195" y="609586"/>
            <a:chExt cx="11748304" cy="6050040"/>
          </a:xfrm>
        </p:grpSpPr>
        <p:pic>
          <p:nvPicPr>
            <p:cNvPr id="28" name="Picture 6" descr="photo: Photo Lab Background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5195" y="643413"/>
              <a:ext cx="11748304" cy="589628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" name="Picture 6" descr="人工智能科技框PNG素材"/>
            <p:cNvPicPr>
              <a:picLocks noChangeAspect="1" noChangeArrowheads="1"/>
            </p:cNvPicPr>
            <p:nvPr/>
          </p:nvPicPr>
          <p:blipFill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3226" y="4487767"/>
              <a:ext cx="9757458" cy="21718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" name="Picture 6" descr="人工智能科技框PNG素材"/>
            <p:cNvPicPr>
              <a:picLocks noChangeAspect="1" noChangeArrowheads="1"/>
            </p:cNvPicPr>
            <p:nvPr/>
          </p:nvPicPr>
          <p:blipFill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9921" y="2074136"/>
              <a:ext cx="8924081" cy="25416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1" name="Rectangle 4"/>
            <p:cNvSpPr/>
            <p:nvPr/>
          </p:nvSpPr>
          <p:spPr>
            <a:xfrm>
              <a:off x="677334" y="1230774"/>
              <a:ext cx="721274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HK" sz="2800" b="1" dirty="0">
                  <a:solidFill>
                    <a:srgbClr val="FF0000"/>
                  </a:solidFill>
                  <a:latin typeface="Myriad Pro" panose="020B0503030403020204" charset="0"/>
                </a:rPr>
                <a:t>Are all types of bacteria harmful to humans?</a:t>
              </a:r>
            </a:p>
          </p:txBody>
        </p:sp>
        <p:sp>
          <p:nvSpPr>
            <p:cNvPr id="32" name="TextBox 5"/>
            <p:cNvSpPr txBox="1"/>
            <p:nvPr/>
          </p:nvSpPr>
          <p:spPr>
            <a:xfrm>
              <a:off x="677334" y="1775364"/>
              <a:ext cx="258917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>
                  <a:solidFill>
                    <a:srgbClr val="FF0000"/>
                  </a:solidFill>
                  <a:latin typeface="Myriad Pro" panose="020B0503030403020204" charset="0"/>
                </a:rPr>
                <a:t>Dangerous bacteria:</a:t>
              </a:r>
            </a:p>
          </p:txBody>
        </p:sp>
        <p:sp>
          <p:nvSpPr>
            <p:cNvPr id="33" name="TextBox 7"/>
            <p:cNvSpPr txBox="1"/>
            <p:nvPr/>
          </p:nvSpPr>
          <p:spPr>
            <a:xfrm>
              <a:off x="1027255" y="2388537"/>
              <a:ext cx="330193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i="1" u="sng" dirty="0">
                  <a:solidFill>
                    <a:srgbClr val="000000"/>
                  </a:solidFill>
                  <a:latin typeface="Myriad Pro" panose="020B0503030403020204" charset="0"/>
                </a:rPr>
                <a:t>Staphylococcus aureus</a:t>
              </a:r>
              <a:endParaRPr lang="en-US" sz="2400" b="1" u="sng" dirty="0">
                <a:solidFill>
                  <a:srgbClr val="000000"/>
                </a:solidFill>
                <a:latin typeface="Myriad Pro" panose="020B0503030403020204" charset="0"/>
              </a:endParaRPr>
            </a:p>
          </p:txBody>
        </p:sp>
        <p:sp>
          <p:nvSpPr>
            <p:cNvPr id="34" name="TextBox 8"/>
            <p:cNvSpPr txBox="1"/>
            <p:nvPr/>
          </p:nvSpPr>
          <p:spPr>
            <a:xfrm>
              <a:off x="3364754" y="2955695"/>
              <a:ext cx="49689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zh-TW" dirty="0">
                  <a:solidFill>
                    <a:srgbClr val="000000"/>
                  </a:solidFill>
                  <a:latin typeface="Myriad Pro" panose="020B0503030403020204" charset="0"/>
                </a:rPr>
                <a:t>Illness caused: Pneumonia, flesh eating disease</a:t>
              </a:r>
              <a:endParaRPr lang="en-US" dirty="0">
                <a:solidFill>
                  <a:srgbClr val="000000"/>
                </a:solidFill>
                <a:latin typeface="Myriad Pro" panose="020B0503030403020204" charset="0"/>
              </a:endParaRPr>
            </a:p>
          </p:txBody>
        </p:sp>
        <p:sp>
          <p:nvSpPr>
            <p:cNvPr id="35" name="TextBox 9"/>
            <p:cNvSpPr txBox="1"/>
            <p:nvPr/>
          </p:nvSpPr>
          <p:spPr>
            <a:xfrm>
              <a:off x="1172605" y="4732841"/>
              <a:ext cx="288412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i="1" u="sng" dirty="0">
                  <a:solidFill>
                    <a:srgbClr val="000000"/>
                  </a:solidFill>
                  <a:latin typeface="Myriad Pro" panose="020B0503030403020204" charset="0"/>
                </a:rPr>
                <a:t>Clostridium difficile</a:t>
              </a:r>
            </a:p>
          </p:txBody>
        </p:sp>
        <p:sp>
          <p:nvSpPr>
            <p:cNvPr id="36" name="TextBox 14"/>
            <p:cNvSpPr txBox="1"/>
            <p:nvPr/>
          </p:nvSpPr>
          <p:spPr>
            <a:xfrm>
              <a:off x="3364754" y="5222903"/>
              <a:ext cx="28433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dirty="0">
                  <a:solidFill>
                    <a:srgbClr val="000000"/>
                  </a:solidFill>
                  <a:latin typeface="Myriad Pro" panose="020B0503030403020204" charset="0"/>
                </a:rPr>
                <a:t>Illness caused: Diarrhoea</a:t>
              </a:r>
            </a:p>
          </p:txBody>
        </p:sp>
        <p:pic>
          <p:nvPicPr>
            <p:cNvPr id="37" name="Picture 6" descr="人工智能科技框PNG素材"/>
            <p:cNvPicPr>
              <a:picLocks noChangeAspect="1" noChangeArrowheads="1"/>
            </p:cNvPicPr>
            <p:nvPr/>
          </p:nvPicPr>
          <p:blipFill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14833" y="609586"/>
              <a:ext cx="2374456" cy="40062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8" name="Rectangle 10"/>
            <p:cNvSpPr/>
            <p:nvPr/>
          </p:nvSpPr>
          <p:spPr>
            <a:xfrm>
              <a:off x="9800544" y="1277838"/>
              <a:ext cx="1878312" cy="2962914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Myriad Pro" panose="020B0503030403020204" charset="0"/>
              </a:endParaRPr>
            </a:p>
          </p:txBody>
        </p:sp>
        <p:sp>
          <p:nvSpPr>
            <p:cNvPr id="39" name="TextBox 13"/>
            <p:cNvSpPr txBox="1"/>
            <p:nvPr/>
          </p:nvSpPr>
          <p:spPr>
            <a:xfrm>
              <a:off x="10132139" y="1270000"/>
              <a:ext cx="1281121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u="sng" dirty="0">
                  <a:latin typeface="Myriad Pro" panose="020B0503030403020204" charset="0"/>
                </a:rPr>
                <a:t>Other </a:t>
              </a:r>
            </a:p>
            <a:p>
              <a:pPr algn="ctr"/>
              <a:r>
                <a:rPr lang="en-US" u="sng" dirty="0">
                  <a:latin typeface="Myriad Pro" panose="020B0503030403020204" charset="0"/>
                </a:rPr>
                <a:t>symptoms </a:t>
              </a:r>
            </a:p>
            <a:p>
              <a:pPr algn="ctr"/>
              <a:r>
                <a:rPr lang="en-US" u="sng" dirty="0">
                  <a:latin typeface="Myriad Pro" panose="020B0503030403020204" charset="0"/>
                </a:rPr>
                <a:t>and signs:</a:t>
              </a:r>
            </a:p>
          </p:txBody>
        </p:sp>
        <p:sp>
          <p:nvSpPr>
            <p:cNvPr id="40" name="TextBox 18"/>
            <p:cNvSpPr txBox="1"/>
            <p:nvPr/>
          </p:nvSpPr>
          <p:spPr>
            <a:xfrm>
              <a:off x="9785126" y="2282204"/>
              <a:ext cx="181972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v"/>
              </a:pPr>
              <a:r>
                <a:rPr lang="en-US" altLang="zh-TW" dirty="0">
                  <a:latin typeface="Myriad Pro" panose="020B0503030403020204" charset="0"/>
                </a:rPr>
                <a:t>Skin disorders</a:t>
              </a:r>
            </a:p>
            <a:p>
              <a:pPr marL="285750" indent="-285750">
                <a:buFont typeface="Wingdings" panose="05000000000000000000" pitchFamily="2" charset="2"/>
                <a:buChar char="v"/>
              </a:pPr>
              <a:r>
                <a:rPr lang="en-US" dirty="0">
                  <a:latin typeface="Myriad Pro" panose="020B0503030403020204" charset="0"/>
                </a:rPr>
                <a:t>Sore throat</a:t>
              </a:r>
            </a:p>
          </p:txBody>
        </p:sp>
        <p:sp>
          <p:nvSpPr>
            <p:cNvPr id="41" name="Isosceles Triangle 19"/>
            <p:cNvSpPr/>
            <p:nvPr/>
          </p:nvSpPr>
          <p:spPr>
            <a:xfrm>
              <a:off x="9935048" y="3762261"/>
              <a:ext cx="354846" cy="358816"/>
            </a:xfrm>
            <a:prstGeom prst="triangle">
              <a:avLst/>
            </a:prstGeom>
            <a:solidFill>
              <a:srgbClr val="C0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Myriad Pro" panose="020B0503030403020204" charset="0"/>
              </a:endParaRPr>
            </a:p>
          </p:txBody>
        </p:sp>
        <p:sp>
          <p:nvSpPr>
            <p:cNvPr id="42" name="Isosceles Triangle 23"/>
            <p:cNvSpPr/>
            <p:nvPr/>
          </p:nvSpPr>
          <p:spPr>
            <a:xfrm rot="10800000">
              <a:off x="9936411" y="3379228"/>
              <a:ext cx="354846" cy="358816"/>
            </a:xfrm>
            <a:prstGeom prst="triangle">
              <a:avLst/>
            </a:prstGeom>
            <a:solidFill>
              <a:srgbClr val="C0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Myriad Pro" panose="020B0503030403020204" charset="0"/>
              </a:endParaRPr>
            </a:p>
          </p:txBody>
        </p:sp>
        <p:sp>
          <p:nvSpPr>
            <p:cNvPr id="43" name="Rectangle 20"/>
            <p:cNvSpPr/>
            <p:nvPr/>
          </p:nvSpPr>
          <p:spPr>
            <a:xfrm>
              <a:off x="10424398" y="3379227"/>
              <a:ext cx="151207" cy="741850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Myriad Pro" panose="020B0503030403020204" charset="0"/>
              </a:endParaRPr>
            </a:p>
          </p:txBody>
        </p:sp>
        <p:sp>
          <p:nvSpPr>
            <p:cNvPr id="44" name="Right Triangle 21"/>
            <p:cNvSpPr/>
            <p:nvPr/>
          </p:nvSpPr>
          <p:spPr>
            <a:xfrm>
              <a:off x="10708746" y="3379227"/>
              <a:ext cx="416689" cy="436113"/>
            </a:xfrm>
            <a:prstGeom prst="rtTriangle">
              <a:avLst/>
            </a:prstGeom>
            <a:solidFill>
              <a:srgbClr val="C0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Myriad Pro" panose="020B0503030403020204" charset="0"/>
              </a:endParaRPr>
            </a:p>
          </p:txBody>
        </p:sp>
        <p:sp>
          <p:nvSpPr>
            <p:cNvPr id="45" name="Right Triangle 26"/>
            <p:cNvSpPr/>
            <p:nvPr/>
          </p:nvSpPr>
          <p:spPr>
            <a:xfrm>
              <a:off x="10708746" y="3837936"/>
              <a:ext cx="416689" cy="283141"/>
            </a:xfrm>
            <a:prstGeom prst="rtTriangle">
              <a:avLst/>
            </a:prstGeom>
            <a:solidFill>
              <a:srgbClr val="C0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Myriad Pro" panose="020B0503030403020204" charset="0"/>
              </a:endParaRPr>
            </a:p>
          </p:txBody>
        </p:sp>
        <p:sp>
          <p:nvSpPr>
            <p:cNvPr id="46" name="Diamond 22"/>
            <p:cNvSpPr/>
            <p:nvPr/>
          </p:nvSpPr>
          <p:spPr>
            <a:xfrm>
              <a:off x="11207948" y="3379227"/>
              <a:ext cx="384083" cy="741850"/>
            </a:xfrm>
            <a:prstGeom prst="diamond">
              <a:avLst/>
            </a:prstGeom>
            <a:solidFill>
              <a:srgbClr val="C0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Myriad Pro" panose="020B0503030403020204" charset="0"/>
              </a:endParaRPr>
            </a:p>
          </p:txBody>
        </p:sp>
        <p:sp>
          <p:nvSpPr>
            <p:cNvPr id="47" name="Right Triangle 24"/>
            <p:cNvSpPr/>
            <p:nvPr/>
          </p:nvSpPr>
          <p:spPr>
            <a:xfrm>
              <a:off x="9800544" y="1145894"/>
              <a:ext cx="290140" cy="131944"/>
            </a:xfrm>
            <a:prstGeom prst="rtTriangle">
              <a:avLst/>
            </a:prstGeom>
            <a:solidFill>
              <a:srgbClr val="C0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Myriad Pro" panose="020B0503030403020204" charset="0"/>
              </a:endParaRPr>
            </a:p>
          </p:txBody>
        </p:sp>
        <p:pic>
          <p:nvPicPr>
            <p:cNvPr id="48" name="Picture 2" descr="S aureus Infection Associated With Higher Mortality in RA - Infectious  Disease Advisor"/>
            <p:cNvPicPr>
              <a:picLocks noChangeAspect="1" noChangeArrowheads="1"/>
            </p:cNvPicPr>
            <p:nvPr/>
          </p:nvPicPr>
          <p:blipFill>
            <a:blip r:embed="rId4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25169" y="2843393"/>
              <a:ext cx="1971652" cy="14787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9" name="Picture 4" descr="What is Clostridium difficile?"/>
            <p:cNvPicPr>
              <a:picLocks noChangeAspect="1" noChangeArrowheads="1"/>
            </p:cNvPicPr>
            <p:nvPr/>
          </p:nvPicPr>
          <p:blipFill>
            <a:blip r:embed="rId5" cstate="hq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5557" y="5208867"/>
              <a:ext cx="1846100" cy="12316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8</a:t>
            </a:fld>
            <a:endParaRPr lang="zh-HK" altLang="en-US" dirty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364193" y="87809"/>
            <a:ext cx="9200420" cy="1312953"/>
          </a:xfrm>
        </p:spPr>
        <p:txBody>
          <a:bodyPr/>
          <a:lstStyle/>
          <a:p>
            <a:r>
              <a:rPr lang="en-GB" altLang="zh-TW" dirty="0">
                <a:solidFill>
                  <a:srgbClr val="002060"/>
                </a:solidFill>
              </a:rPr>
              <a:t>Bacteria</a:t>
            </a:r>
            <a:endParaRPr lang="zh-TW" altLang="en-US" dirty="0">
              <a:solidFill>
                <a:srgbClr val="002060"/>
              </a:solidFill>
            </a:endParaRPr>
          </a:p>
        </p:txBody>
      </p:sp>
      <p:sp>
        <p:nvSpPr>
          <p:cNvPr id="50" name="TextBox 2"/>
          <p:cNvSpPr txBox="1"/>
          <p:nvPr/>
        </p:nvSpPr>
        <p:spPr>
          <a:xfrm>
            <a:off x="5219595" y="2931743"/>
            <a:ext cx="8162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>
                <a:solidFill>
                  <a:srgbClr val="000000"/>
                </a:solidFill>
              </a:rPr>
              <a:t>(</a:t>
            </a:r>
            <a:r>
              <a:rPr lang="zh-TW" altLang="en-US" b="1" dirty="0">
                <a:solidFill>
                  <a:srgbClr val="000000"/>
                </a:solidFill>
              </a:rPr>
              <a:t>肺炎</a:t>
            </a:r>
            <a:r>
              <a:rPr lang="en-US" altLang="zh-TW" b="1" dirty="0">
                <a:solidFill>
                  <a:srgbClr val="000000"/>
                </a:solidFill>
              </a:rPr>
              <a:t>)</a:t>
            </a:r>
            <a:endParaRPr lang="en-HK" b="1" dirty="0">
              <a:solidFill>
                <a:srgbClr val="000000"/>
              </a:solidFill>
            </a:endParaRPr>
          </a:p>
        </p:txBody>
      </p:sp>
      <p:sp>
        <p:nvSpPr>
          <p:cNvPr id="51" name="TextBox 6"/>
          <p:cNvSpPr txBox="1"/>
          <p:nvPr/>
        </p:nvSpPr>
        <p:spPr>
          <a:xfrm>
            <a:off x="6321555" y="2938173"/>
            <a:ext cx="17395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>
                <a:solidFill>
                  <a:srgbClr val="000000"/>
                </a:solidFill>
              </a:rPr>
              <a:t>(</a:t>
            </a:r>
            <a:r>
              <a:rPr lang="zh-TW" altLang="en-US" b="1" dirty="0">
                <a:solidFill>
                  <a:srgbClr val="000000"/>
                </a:solidFill>
              </a:rPr>
              <a:t>壞死性筋膜炎</a:t>
            </a:r>
            <a:r>
              <a:rPr lang="en-US" altLang="zh-TW" b="1" dirty="0">
                <a:solidFill>
                  <a:srgbClr val="000000"/>
                </a:solidFill>
              </a:rPr>
              <a:t>)</a:t>
            </a:r>
            <a:endParaRPr lang="en-HK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75775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群組 26"/>
          <p:cNvGrpSpPr/>
          <p:nvPr/>
        </p:nvGrpSpPr>
        <p:grpSpPr>
          <a:xfrm>
            <a:off x="185195" y="643413"/>
            <a:ext cx="11748304" cy="5896283"/>
            <a:chOff x="185195" y="643413"/>
            <a:chExt cx="11748304" cy="5896283"/>
          </a:xfrm>
        </p:grpSpPr>
        <p:pic>
          <p:nvPicPr>
            <p:cNvPr id="4" name="Picture 6" descr="photo: Photo Lab Background"/>
            <p:cNvPicPr>
              <a:picLocks noChangeAspect="1" noChangeArrowheads="1"/>
            </p:cNvPicPr>
            <p:nvPr/>
          </p:nvPicPr>
          <p:blipFill>
            <a:blip r:embed="rId2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5195" y="643413"/>
              <a:ext cx="11748304" cy="589628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2" descr="Virus - Definition, Structure, Classification, Examples | Biology Dictionary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68389" y="2306578"/>
              <a:ext cx="5099356" cy="33145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Rounded Rectangle 28"/>
            <p:cNvSpPr/>
            <p:nvPr/>
          </p:nvSpPr>
          <p:spPr>
            <a:xfrm>
              <a:off x="8410858" y="5274623"/>
              <a:ext cx="2053942" cy="548475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Myriad Pro" panose="020B0503030403020204" charset="0"/>
              </a:endParaRPr>
            </a:p>
          </p:txBody>
        </p:sp>
        <p:sp>
          <p:nvSpPr>
            <p:cNvPr id="7" name="Rounded Rectangle 27"/>
            <p:cNvSpPr/>
            <p:nvPr/>
          </p:nvSpPr>
          <p:spPr>
            <a:xfrm>
              <a:off x="8075460" y="2306578"/>
              <a:ext cx="2908915" cy="548475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Myriad Pro" panose="020B0503030403020204" charset="0"/>
              </a:endParaRPr>
            </a:p>
          </p:txBody>
        </p:sp>
        <p:sp>
          <p:nvSpPr>
            <p:cNvPr id="8" name="Rounded Rectangle 25"/>
            <p:cNvSpPr/>
            <p:nvPr/>
          </p:nvSpPr>
          <p:spPr>
            <a:xfrm>
              <a:off x="1230026" y="5521124"/>
              <a:ext cx="1889352" cy="548475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Myriad Pro" panose="020B0503030403020204" charset="0"/>
              </a:endParaRPr>
            </a:p>
          </p:txBody>
        </p:sp>
        <p:sp>
          <p:nvSpPr>
            <p:cNvPr id="11" name="Oval 6"/>
            <p:cNvSpPr/>
            <p:nvPr/>
          </p:nvSpPr>
          <p:spPr>
            <a:xfrm>
              <a:off x="1935745" y="1432688"/>
              <a:ext cx="1059083" cy="995423"/>
            </a:xfrm>
            <a:prstGeom prst="ellipse">
              <a:avLst/>
            </a:prstGeom>
            <a:noFill/>
            <a:ln w="571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Myriad Pro" panose="020B0503030403020204" charset="0"/>
              </a:endParaRPr>
            </a:p>
          </p:txBody>
        </p:sp>
        <p:cxnSp>
          <p:nvCxnSpPr>
            <p:cNvPr id="12" name="Elbow Connector 9"/>
            <p:cNvCxnSpPr/>
            <p:nvPr/>
          </p:nvCxnSpPr>
          <p:spPr>
            <a:xfrm>
              <a:off x="1973484" y="2592729"/>
              <a:ext cx="1186405" cy="578734"/>
            </a:xfrm>
            <a:prstGeom prst="bentConnector3">
              <a:avLst/>
            </a:prstGeom>
            <a:ln w="38100">
              <a:solidFill>
                <a:schemeClr val="accent1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11"/>
            <p:cNvSpPr txBox="1"/>
            <p:nvPr/>
          </p:nvSpPr>
          <p:spPr>
            <a:xfrm>
              <a:off x="5931241" y="1455951"/>
              <a:ext cx="345024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>
                  <a:solidFill>
                    <a:srgbClr val="FFFF00"/>
                  </a:solidFill>
                  <a:latin typeface="Myriad Pro" panose="020B0503030403020204" charset="0"/>
                </a:rPr>
                <a:t>Non-cellular particle</a:t>
              </a:r>
            </a:p>
          </p:txBody>
        </p:sp>
        <p:cxnSp>
          <p:nvCxnSpPr>
            <p:cNvPr id="16" name="Straight Arrow Connector 14"/>
            <p:cNvCxnSpPr/>
            <p:nvPr/>
          </p:nvCxnSpPr>
          <p:spPr>
            <a:xfrm flipV="1">
              <a:off x="3119378" y="4323143"/>
              <a:ext cx="932719" cy="53982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/>
            <p:cNvSpPr txBox="1"/>
            <p:nvPr/>
          </p:nvSpPr>
          <p:spPr>
            <a:xfrm>
              <a:off x="1320052" y="5548226"/>
              <a:ext cx="15007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>
                  <a:latin typeface="Myriad Pro" panose="020B0503030403020204" charset="0"/>
                </a:rPr>
                <a:t>Envelope</a:t>
              </a:r>
            </a:p>
          </p:txBody>
        </p:sp>
        <p:cxnSp>
          <p:nvCxnSpPr>
            <p:cNvPr id="18" name="Straight Arrow Connector 19"/>
            <p:cNvCxnSpPr/>
            <p:nvPr/>
          </p:nvCxnSpPr>
          <p:spPr>
            <a:xfrm flipH="1">
              <a:off x="5335930" y="2676968"/>
              <a:ext cx="2696207" cy="1176371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21"/>
            <p:cNvSpPr txBox="1"/>
            <p:nvPr/>
          </p:nvSpPr>
          <p:spPr>
            <a:xfrm>
              <a:off x="8159458" y="2361896"/>
              <a:ext cx="25922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>
                  <a:latin typeface="Myriad Pro" panose="020B0503030403020204" charset="0"/>
                </a:rPr>
                <a:t>Viral DNA or RNA</a:t>
              </a:r>
            </a:p>
          </p:txBody>
        </p:sp>
        <p:cxnSp>
          <p:nvCxnSpPr>
            <p:cNvPr id="20" name="Straight Arrow Connector 23"/>
            <p:cNvCxnSpPr/>
            <p:nvPr/>
          </p:nvCxnSpPr>
          <p:spPr>
            <a:xfrm flipH="1" flipV="1">
              <a:off x="5451676" y="4526151"/>
              <a:ext cx="2959182" cy="994973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4"/>
            <p:cNvSpPr txBox="1"/>
            <p:nvPr/>
          </p:nvSpPr>
          <p:spPr>
            <a:xfrm>
              <a:off x="8410858" y="5314614"/>
              <a:ext cx="18408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>
                  <a:latin typeface="Myriad Pro" panose="020B0503030403020204" charset="0"/>
                </a:rPr>
                <a:t>Protein coat</a:t>
              </a:r>
            </a:p>
          </p:txBody>
        </p:sp>
        <p:sp>
          <p:nvSpPr>
            <p:cNvPr id="22" name="Rounded Rectangle 22"/>
            <p:cNvSpPr/>
            <p:nvPr/>
          </p:nvSpPr>
          <p:spPr>
            <a:xfrm>
              <a:off x="1254833" y="4581646"/>
              <a:ext cx="1889352" cy="751766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Myriad Pro" panose="020B0503030403020204" charset="0"/>
              </a:endParaRPr>
            </a:p>
          </p:txBody>
        </p:sp>
        <p:sp>
          <p:nvSpPr>
            <p:cNvPr id="23" name="TextBox 26"/>
            <p:cNvSpPr txBox="1"/>
            <p:nvPr/>
          </p:nvSpPr>
          <p:spPr>
            <a:xfrm>
              <a:off x="1411713" y="4526151"/>
              <a:ext cx="151842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>
                  <a:latin typeface="Myriad Pro" panose="020B0503030403020204" charset="0"/>
                </a:rPr>
                <a:t>Envelope </a:t>
              </a:r>
            </a:p>
            <a:p>
              <a:r>
                <a:rPr lang="en-US" sz="2400" b="1" dirty="0">
                  <a:latin typeface="Myriad Pro" panose="020B0503030403020204" charset="0"/>
                </a:rPr>
                <a:t>protein</a:t>
              </a:r>
            </a:p>
          </p:txBody>
        </p:sp>
        <p:cxnSp>
          <p:nvCxnSpPr>
            <p:cNvPr id="24" name="Straight Arrow Connector 29"/>
            <p:cNvCxnSpPr/>
            <p:nvPr/>
          </p:nvCxnSpPr>
          <p:spPr>
            <a:xfrm flipV="1">
              <a:off x="3133493" y="4601189"/>
              <a:ext cx="1353719" cy="1234273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17"/>
            <p:cNvSpPr txBox="1"/>
            <p:nvPr/>
          </p:nvSpPr>
          <p:spPr>
            <a:xfrm>
              <a:off x="2087780" y="1524230"/>
              <a:ext cx="607859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b="1" i="1" dirty="0">
                  <a:solidFill>
                    <a:srgbClr val="92D05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yriad Pro" panose="020B0503030403020204" charset="0"/>
                </a:rPr>
                <a:t>V</a:t>
              </a:r>
            </a:p>
          </p:txBody>
        </p:sp>
      </p:grpSp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dirty="0">
                <a:solidFill>
                  <a:srgbClr val="92D050"/>
                </a:solidFill>
              </a:rPr>
              <a:t>Viruses</a:t>
            </a:r>
            <a:endParaRPr lang="zh-TW" altLang="en-US" dirty="0">
              <a:solidFill>
                <a:srgbClr val="92D050"/>
              </a:solidFill>
            </a:endParaRP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9</a:t>
            </a:fld>
            <a:endParaRPr lang="zh-HK" altLang="en-US" dirty="0"/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2BFAD3BA-19DF-4912-80DB-90F76D2838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96220" y="2178337"/>
            <a:ext cx="4950381" cy="3523793"/>
          </a:xfrm>
          <a:prstGeom prst="rect">
            <a:avLst/>
          </a:prstGeom>
        </p:spPr>
      </p:pic>
      <p:sp>
        <p:nvSpPr>
          <p:cNvPr id="29" name="Isosceles Triangle 28">
            <a:extLst>
              <a:ext uri="{FF2B5EF4-FFF2-40B4-BE49-F238E27FC236}">
                <a16:creationId xmlns:a16="http://schemas.microsoft.com/office/drawing/2014/main" id="{AC5DF478-D9A5-49B7-BA56-45C3709D9BC1}"/>
              </a:ext>
            </a:extLst>
          </p:cNvPr>
          <p:cNvSpPr/>
          <p:nvPr/>
        </p:nvSpPr>
        <p:spPr>
          <a:xfrm>
            <a:off x="5402294" y="5907401"/>
            <a:ext cx="738232" cy="573070"/>
          </a:xfrm>
          <a:prstGeom prst="triangle">
            <a:avLst/>
          </a:prstGeom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30" name="Isosceles Triangle 29">
            <a:extLst>
              <a:ext uri="{FF2B5EF4-FFF2-40B4-BE49-F238E27FC236}">
                <a16:creationId xmlns:a16="http://schemas.microsoft.com/office/drawing/2014/main" id="{5511679A-B40B-4FF1-91A3-DA89AE173096}"/>
              </a:ext>
            </a:extLst>
          </p:cNvPr>
          <p:cNvSpPr/>
          <p:nvPr/>
        </p:nvSpPr>
        <p:spPr>
          <a:xfrm rot="10800000">
            <a:off x="5370629" y="1420072"/>
            <a:ext cx="738232" cy="573070"/>
          </a:xfrm>
          <a:prstGeom prst="triangle">
            <a:avLst/>
          </a:prstGeom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31" name="Isosceles Triangle 30">
            <a:extLst>
              <a:ext uri="{FF2B5EF4-FFF2-40B4-BE49-F238E27FC236}">
                <a16:creationId xmlns:a16="http://schemas.microsoft.com/office/drawing/2014/main" id="{07CB2B76-561F-4BFB-A610-E9FFD8B35E79}"/>
              </a:ext>
            </a:extLst>
          </p:cNvPr>
          <p:cNvSpPr/>
          <p:nvPr/>
        </p:nvSpPr>
        <p:spPr>
          <a:xfrm rot="5400000">
            <a:off x="2277643" y="3714636"/>
            <a:ext cx="738232" cy="573070"/>
          </a:xfrm>
          <a:prstGeom prst="triangle">
            <a:avLst/>
          </a:prstGeom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32" name="Isosceles Triangle 31">
            <a:extLst>
              <a:ext uri="{FF2B5EF4-FFF2-40B4-BE49-F238E27FC236}">
                <a16:creationId xmlns:a16="http://schemas.microsoft.com/office/drawing/2014/main" id="{BF552AEC-60F1-40C9-B35C-6D58B621B3D6}"/>
              </a:ext>
            </a:extLst>
          </p:cNvPr>
          <p:cNvSpPr/>
          <p:nvPr/>
        </p:nvSpPr>
        <p:spPr>
          <a:xfrm rot="16200000">
            <a:off x="8445501" y="3756272"/>
            <a:ext cx="738232" cy="573070"/>
          </a:xfrm>
          <a:prstGeom prst="triangle">
            <a:avLst/>
          </a:prstGeom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161141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COUNT" val="21"/>
  <p:tag name="ARTICULATE_PROJECT_OPEN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佈景主題">
  <a:themeElements>
    <a:clrScheme name="自訂 54">
      <a:dk1>
        <a:srgbClr val="14285A"/>
      </a:dk1>
      <a:lt1>
        <a:srgbClr val="14285A"/>
      </a:lt1>
      <a:dk2>
        <a:srgbClr val="1A1A1A"/>
      </a:dk2>
      <a:lt2>
        <a:srgbClr val="14285A"/>
      </a:lt2>
      <a:accent1>
        <a:srgbClr val="595959"/>
      </a:accent1>
      <a:accent2>
        <a:srgbClr val="0E588C"/>
      </a:accent2>
      <a:accent3>
        <a:srgbClr val="137265"/>
      </a:accent3>
      <a:accent4>
        <a:srgbClr val="C4D1F1"/>
      </a:accent4>
      <a:accent5>
        <a:srgbClr val="0C4C43"/>
      </a:accent5>
      <a:accent6>
        <a:srgbClr val="A5C8DD"/>
      </a:accent6>
      <a:hlink>
        <a:srgbClr val="747474"/>
      </a:hlink>
      <a:folHlink>
        <a:srgbClr val="747474"/>
      </a:folHlink>
    </a:clrScheme>
    <a:fontScheme name="自訂 1">
      <a:majorFont>
        <a:latin typeface="Myriad Pro"/>
        <a:ea typeface="新細明體"/>
        <a:cs typeface=""/>
      </a:majorFont>
      <a:minorFont>
        <a:latin typeface="Calibri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自訂設計">
  <a:themeElements>
    <a:clrScheme name="自訂 51">
      <a:dk1>
        <a:srgbClr val="14285A"/>
      </a:dk1>
      <a:lt1>
        <a:srgbClr val="14285A"/>
      </a:lt1>
      <a:dk2>
        <a:srgbClr val="1A1A1A"/>
      </a:dk2>
      <a:lt2>
        <a:srgbClr val="14285A"/>
      </a:lt2>
      <a:accent1>
        <a:srgbClr val="595959"/>
      </a:accent1>
      <a:accent2>
        <a:srgbClr val="6AA4C8"/>
      </a:accent2>
      <a:accent3>
        <a:srgbClr val="137265"/>
      </a:accent3>
      <a:accent4>
        <a:srgbClr val="C4D1F1"/>
      </a:accent4>
      <a:accent5>
        <a:srgbClr val="0C4C43"/>
      </a:accent5>
      <a:accent6>
        <a:srgbClr val="A5C8DD"/>
      </a:accent6>
      <a:hlink>
        <a:srgbClr val="FFFFFF"/>
      </a:hlink>
      <a:folHlink>
        <a:srgbClr val="FFFFF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2661</TotalTime>
  <Words>2265</Words>
  <Application>Microsoft Office PowerPoint</Application>
  <PresentationFormat>Widescreen</PresentationFormat>
  <Paragraphs>558</Paragraphs>
  <Slides>46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46</vt:i4>
      </vt:variant>
    </vt:vector>
  </HeadingPairs>
  <TitlesOfParts>
    <vt:vector size="48" baseType="lpstr">
      <vt:lpstr>Office 佈景主題</vt:lpstr>
      <vt:lpstr>自訂設計</vt:lpstr>
      <vt:lpstr>PowerPoint Presentation</vt:lpstr>
      <vt:lpstr>Rundown </vt:lpstr>
      <vt:lpstr>Pathogens (病原體)</vt:lpstr>
      <vt:lpstr>Diseases caused by pathogens</vt:lpstr>
      <vt:lpstr>PowerPoint Presentation</vt:lpstr>
      <vt:lpstr>Bacteria</vt:lpstr>
      <vt:lpstr>Bacteria</vt:lpstr>
      <vt:lpstr>Bacteria</vt:lpstr>
      <vt:lpstr>Viruses</vt:lpstr>
      <vt:lpstr>Viruses</vt:lpstr>
      <vt:lpstr>PowerPoint Presentation</vt:lpstr>
      <vt:lpstr>Viruses</vt:lpstr>
      <vt:lpstr>Viruses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Hand Gel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Detection and Identification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Detection and Identification</vt:lpstr>
      <vt:lpstr>Detection and Identification</vt:lpstr>
      <vt:lpstr>PowerPoint Presentation</vt:lpstr>
      <vt:lpstr>PowerPoint Presentation</vt:lpstr>
      <vt:lpstr>PowerPoint Presentation</vt:lpstr>
      <vt:lpstr>PowerPoint Presentation</vt:lpstr>
      <vt:lpstr>Summary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11340625d@connect.polyu.hk</dc:creator>
  <cp:lastModifiedBy>Aneeta ANSAR</cp:lastModifiedBy>
  <cp:revision>311</cp:revision>
  <cp:lastPrinted>2020-08-10T03:09:59Z</cp:lastPrinted>
  <dcterms:created xsi:type="dcterms:W3CDTF">2018-09-13T08:27:05Z</dcterms:created>
  <dcterms:modified xsi:type="dcterms:W3CDTF">2024-07-31T02:19:42Z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5C70C8BD-9EA7-455D-803F-5A3F3F3F103F</vt:lpwstr>
  </property>
  <property fmtid="{D5CDD505-2E9C-101B-9397-08002B2CF9AE}" pid="3" name="ArticulatePath">
    <vt:lpwstr>單元一</vt:lpwstr>
  </property>
</Properties>
</file>