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6.jpg" ContentType="image/png"/>
  <Override PartName="/ppt/media/image7.jpg" ContentType="image/png"/>
  <Override PartName="/ppt/charts/chart1.xml" ContentType="application/vnd.openxmlformats-officedocument.drawingml.char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26"/>
  </p:notesMasterIdLst>
  <p:sldIdLst>
    <p:sldId id="257" r:id="rId3"/>
    <p:sldId id="260" r:id="rId4"/>
    <p:sldId id="261" r:id="rId5"/>
    <p:sldId id="288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0" r:id="rId23"/>
    <p:sldId id="281" r:id="rId24"/>
    <p:sldId id="28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7527"/>
    <a:srgbClr val="F6DEB8"/>
    <a:srgbClr val="4F2A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wchan" userId="S::anwchan@live.hkmu.edu.hk::93325d9b-dedd-4da0-9ac0-90fea1374569" providerId="AD" clId="Web-{5075924F-9468-B67F-AD04-4D7A14ADB223}"/>
    <pc:docChg chg="delSld modSld">
      <pc:chgData name="anwchan" userId="S::anwchan@live.hkmu.edu.hk::93325d9b-dedd-4da0-9ac0-90fea1374569" providerId="AD" clId="Web-{5075924F-9468-B67F-AD04-4D7A14ADB223}" dt="2024-07-31T07:19:46.896" v="2"/>
      <pc:docMkLst>
        <pc:docMk/>
      </pc:docMkLst>
      <pc:sldChg chg="modSp">
        <pc:chgData name="anwchan" userId="S::anwchan@live.hkmu.edu.hk::93325d9b-dedd-4da0-9ac0-90fea1374569" providerId="AD" clId="Web-{5075924F-9468-B67F-AD04-4D7A14ADB223}" dt="2024-07-31T07:16:07.672" v="1" actId="20577"/>
        <pc:sldMkLst>
          <pc:docMk/>
          <pc:sldMk cId="955062275" sldId="257"/>
        </pc:sldMkLst>
        <pc:spChg chg="mod">
          <ac:chgData name="anwchan" userId="S::anwchan@live.hkmu.edu.hk::93325d9b-dedd-4da0-9ac0-90fea1374569" providerId="AD" clId="Web-{5075924F-9468-B67F-AD04-4D7A14ADB223}" dt="2024-07-31T07:16:07.672" v="1" actId="20577"/>
          <ac:spMkLst>
            <pc:docMk/>
            <pc:sldMk cId="955062275" sldId="257"/>
            <ac:spMk id="6" creationId="{00000000-0000-0000-0000-000000000000}"/>
          </ac:spMkLst>
        </pc:spChg>
      </pc:sldChg>
      <pc:sldChg chg="del">
        <pc:chgData name="anwchan" userId="S::anwchan@live.hkmu.edu.hk::93325d9b-dedd-4da0-9ac0-90fea1374569" providerId="AD" clId="Web-{5075924F-9468-B67F-AD04-4D7A14ADB223}" dt="2024-07-31T07:19:46.896" v="2"/>
        <pc:sldMkLst>
          <pc:docMk/>
          <pc:sldMk cId="2239428327" sldId="285"/>
        </pc:sldMkLst>
      </pc:sldChg>
    </pc:docChg>
  </pc:docChgLst>
  <pc:docChgLst>
    <pc:chgData name="eksfong" userId="826300d4-ad2d-4edf-afca-9163143bbe09" providerId="ADAL" clId="{6A852D0F-B211-42E9-98C2-7BB8F5DEAD47}"/>
    <pc:docChg chg="custSel delSld modSld">
      <pc:chgData name="eksfong" userId="826300d4-ad2d-4edf-afca-9163143bbe09" providerId="ADAL" clId="{6A852D0F-B211-42E9-98C2-7BB8F5DEAD47}" dt="2024-08-02T01:03:37.076" v="18" actId="47"/>
      <pc:docMkLst>
        <pc:docMk/>
      </pc:docMkLst>
      <pc:sldChg chg="delSp mod modShow">
        <pc:chgData name="eksfong" userId="826300d4-ad2d-4edf-afca-9163143bbe09" providerId="ADAL" clId="{6A852D0F-B211-42E9-98C2-7BB8F5DEAD47}" dt="2024-08-02T00:59:44.273" v="2" actId="729"/>
        <pc:sldMkLst>
          <pc:docMk/>
          <pc:sldMk cId="118532245" sldId="261"/>
        </pc:sldMkLst>
        <pc:spChg chg="del">
          <ac:chgData name="eksfong" userId="826300d4-ad2d-4edf-afca-9163143bbe09" providerId="ADAL" clId="{6A852D0F-B211-42E9-98C2-7BB8F5DEAD47}" dt="2024-08-02T00:59:34.268" v="0" actId="478"/>
          <ac:spMkLst>
            <pc:docMk/>
            <pc:sldMk cId="118532245" sldId="261"/>
            <ac:spMk id="13" creationId="{00000000-0000-0000-0000-000000000000}"/>
          </ac:spMkLst>
        </pc:spChg>
      </pc:sldChg>
      <pc:sldChg chg="del">
        <pc:chgData name="eksfong" userId="826300d4-ad2d-4edf-afca-9163143bbe09" providerId="ADAL" clId="{6A852D0F-B211-42E9-98C2-7BB8F5DEAD47}" dt="2024-08-02T00:59:56.817" v="4" actId="47"/>
        <pc:sldMkLst>
          <pc:docMk/>
          <pc:sldMk cId="2822956586" sldId="262"/>
        </pc:sldMkLst>
      </pc:sldChg>
      <pc:sldChg chg="delSp mod modShow">
        <pc:chgData name="eksfong" userId="826300d4-ad2d-4edf-afca-9163143bbe09" providerId="ADAL" clId="{6A852D0F-B211-42E9-98C2-7BB8F5DEAD47}" dt="2024-08-02T01:00:13.962" v="8" actId="729"/>
        <pc:sldMkLst>
          <pc:docMk/>
          <pc:sldMk cId="363203717" sldId="265"/>
        </pc:sldMkLst>
        <pc:spChg chg="del">
          <ac:chgData name="eksfong" userId="826300d4-ad2d-4edf-afca-9163143bbe09" providerId="ADAL" clId="{6A852D0F-B211-42E9-98C2-7BB8F5DEAD47}" dt="2024-08-02T01:00:09.839" v="6" actId="478"/>
          <ac:spMkLst>
            <pc:docMk/>
            <pc:sldMk cId="363203717" sldId="265"/>
            <ac:spMk id="11" creationId="{00000000-0000-0000-0000-000000000000}"/>
          </ac:spMkLst>
        </pc:spChg>
      </pc:sldChg>
      <pc:sldChg chg="delSp mod modShow">
        <pc:chgData name="eksfong" userId="826300d4-ad2d-4edf-afca-9163143bbe09" providerId="ADAL" clId="{6A852D0F-B211-42E9-98C2-7BB8F5DEAD47}" dt="2024-08-02T01:00:27.305" v="11" actId="729"/>
        <pc:sldMkLst>
          <pc:docMk/>
          <pc:sldMk cId="2084947231" sldId="266"/>
        </pc:sldMkLst>
        <pc:spChg chg="del">
          <ac:chgData name="eksfong" userId="826300d4-ad2d-4edf-afca-9163143bbe09" providerId="ADAL" clId="{6A852D0F-B211-42E9-98C2-7BB8F5DEAD47}" dt="2024-08-02T01:00:22.499" v="9" actId="478"/>
          <ac:spMkLst>
            <pc:docMk/>
            <pc:sldMk cId="2084947231" sldId="266"/>
            <ac:spMk id="27" creationId="{00000000-0000-0000-0000-000000000000}"/>
          </ac:spMkLst>
        </pc:spChg>
      </pc:sldChg>
      <pc:sldChg chg="delSp mod modShow">
        <pc:chgData name="eksfong" userId="826300d4-ad2d-4edf-afca-9163143bbe09" providerId="ADAL" clId="{6A852D0F-B211-42E9-98C2-7BB8F5DEAD47}" dt="2024-08-02T01:01:36.107" v="14" actId="729"/>
        <pc:sldMkLst>
          <pc:docMk/>
          <pc:sldMk cId="2021399549" sldId="267"/>
        </pc:sldMkLst>
        <pc:spChg chg="del">
          <ac:chgData name="eksfong" userId="826300d4-ad2d-4edf-afca-9163143bbe09" providerId="ADAL" clId="{6A852D0F-B211-42E9-98C2-7BB8F5DEAD47}" dt="2024-08-02T01:01:33.149" v="12" actId="478"/>
          <ac:spMkLst>
            <pc:docMk/>
            <pc:sldMk cId="2021399549" sldId="267"/>
            <ac:spMk id="12" creationId="{00000000-0000-0000-0000-000000000000}"/>
          </ac:spMkLst>
        </pc:spChg>
      </pc:sldChg>
      <pc:sldChg chg="del">
        <pc:chgData name="eksfong" userId="826300d4-ad2d-4edf-afca-9163143bbe09" providerId="ADAL" clId="{6A852D0F-B211-42E9-98C2-7BB8F5DEAD47}" dt="2024-08-02T01:02:28.069" v="15" actId="47"/>
        <pc:sldMkLst>
          <pc:docMk/>
          <pc:sldMk cId="1795166828" sldId="279"/>
        </pc:sldMkLst>
      </pc:sldChg>
      <pc:sldChg chg="del">
        <pc:chgData name="eksfong" userId="826300d4-ad2d-4edf-afca-9163143bbe09" providerId="ADAL" clId="{6A852D0F-B211-42E9-98C2-7BB8F5DEAD47}" dt="2024-08-02T01:02:38.601" v="16" actId="47"/>
        <pc:sldMkLst>
          <pc:docMk/>
          <pc:sldMk cId="1881499244" sldId="282"/>
        </pc:sldMkLst>
      </pc:sldChg>
      <pc:sldChg chg="del">
        <pc:chgData name="eksfong" userId="826300d4-ad2d-4edf-afca-9163143bbe09" providerId="ADAL" clId="{6A852D0F-B211-42E9-98C2-7BB8F5DEAD47}" dt="2024-08-02T01:03:35.953" v="17" actId="47"/>
        <pc:sldMkLst>
          <pc:docMk/>
          <pc:sldMk cId="679136489" sldId="283"/>
        </pc:sldMkLst>
      </pc:sldChg>
      <pc:sldChg chg="del">
        <pc:chgData name="eksfong" userId="826300d4-ad2d-4edf-afca-9163143bbe09" providerId="ADAL" clId="{6A852D0F-B211-42E9-98C2-7BB8F5DEAD47}" dt="2024-08-02T01:03:37.076" v="18" actId="47"/>
        <pc:sldMkLst>
          <pc:docMk/>
          <pc:sldMk cId="3487067495" sldId="284"/>
        </pc:sldMkLst>
      </pc:sldChg>
      <pc:sldChg chg="del">
        <pc:chgData name="eksfong" userId="826300d4-ad2d-4edf-afca-9163143bbe09" providerId="ADAL" clId="{6A852D0F-B211-42E9-98C2-7BB8F5DEAD47}" dt="2024-08-02T00:59:42.614" v="1" actId="47"/>
        <pc:sldMkLst>
          <pc:docMk/>
          <pc:sldMk cId="3753278648" sldId="287"/>
        </pc:sldMkLst>
      </pc:sldChg>
      <pc:sldChg chg="delSp mod modShow">
        <pc:chgData name="eksfong" userId="826300d4-ad2d-4edf-afca-9163143bbe09" providerId="ADAL" clId="{6A852D0F-B211-42E9-98C2-7BB8F5DEAD47}" dt="2024-08-02T00:59:58.176" v="5" actId="729"/>
        <pc:sldMkLst>
          <pc:docMk/>
          <pc:sldMk cId="1242537911" sldId="288"/>
        </pc:sldMkLst>
        <pc:spChg chg="del">
          <ac:chgData name="eksfong" userId="826300d4-ad2d-4edf-afca-9163143bbe09" providerId="ADAL" clId="{6A852D0F-B211-42E9-98C2-7BB8F5DEAD47}" dt="2024-08-02T00:59:55.450" v="3" actId="478"/>
          <ac:spMkLst>
            <pc:docMk/>
            <pc:sldMk cId="1242537911" sldId="288"/>
            <ac:spMk id="15" creationId="{00000000-0000-0000-0000-000000000000}"/>
          </ac:spMkLst>
        </pc:spChg>
      </pc:sldChg>
      <pc:sldChg chg="del">
        <pc:chgData name="eksfong" userId="826300d4-ad2d-4edf-afca-9163143bbe09" providerId="ADAL" clId="{6A852D0F-B211-42E9-98C2-7BB8F5DEAD47}" dt="2024-08-02T01:00:11.481" v="7" actId="47"/>
        <pc:sldMkLst>
          <pc:docMk/>
          <pc:sldMk cId="461041318" sldId="289"/>
        </pc:sldMkLst>
      </pc:sldChg>
      <pc:sldChg chg="del">
        <pc:chgData name="eksfong" userId="826300d4-ad2d-4edf-afca-9163143bbe09" providerId="ADAL" clId="{6A852D0F-B211-42E9-98C2-7BB8F5DEAD47}" dt="2024-08-02T01:00:25.541" v="10" actId="47"/>
        <pc:sldMkLst>
          <pc:docMk/>
          <pc:sldMk cId="4150573722" sldId="290"/>
        </pc:sldMkLst>
      </pc:sldChg>
      <pc:sldChg chg="del">
        <pc:chgData name="eksfong" userId="826300d4-ad2d-4edf-afca-9163143bbe09" providerId="ADAL" clId="{6A852D0F-B211-42E9-98C2-7BB8F5DEAD47}" dt="2024-08-02T01:01:34.171" v="13" actId="47"/>
        <pc:sldMkLst>
          <pc:docMk/>
          <pc:sldMk cId="3449142194" sldId="29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ata\Desktop\3.EDB%20STEM%20Workshop\202207\202205%20EDB%20Workshop-%20Catapult%20Data%20(by%20Participants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lvl="0">
              <a:defRPr sz="2400" b="0">
                <a:solidFill>
                  <a:srgbClr val="000000"/>
                </a:solidFill>
                <a:latin typeface="+mn-lt"/>
              </a:defRPr>
            </a:pPr>
            <a:r>
              <a:rPr lang="zh-TW" sz="1800" b="1" i="0" baseline="0"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力臂拉後的距離與投擲距離的關係</a:t>
            </a:r>
            <a:endParaRPr lang="en-US" sz="2400">
              <a:effectLst/>
            </a:endParaRPr>
          </a:p>
        </c:rich>
      </c:tx>
      <c:overlay val="0"/>
    </c:title>
    <c:autoTitleDeleted val="0"/>
    <c:plotArea>
      <c:layout/>
      <c:scatterChart>
        <c:scatterStyle val="lineMarker"/>
        <c:varyColors val="1"/>
        <c:ser>
          <c:idx val="4"/>
          <c:order val="0"/>
          <c:tx>
            <c:v>第一次投擲</c:v>
          </c:tx>
          <c:spPr>
            <a:ln>
              <a:noFill/>
            </a:ln>
          </c:spPr>
          <c:xVal>
            <c:strRef>
              <c:f>'[202205 EDB Workshop- Catapult Data (by Participants).xlsx]Sample'!$A$3:$A$9</c:f>
              <c:strCache>
                <c:ptCount val="7"/>
                <c:pt idx="0">
                  <c:v>30度</c:v>
                </c:pt>
                <c:pt idx="1">
                  <c:v>45度</c:v>
                </c:pt>
                <c:pt idx="2">
                  <c:v>60度</c:v>
                </c:pt>
                <c:pt idx="3">
                  <c:v>90度</c:v>
                </c:pt>
                <c:pt idx="4">
                  <c:v>其他角度</c:v>
                </c:pt>
                <c:pt idx="5">
                  <c:v>其他角度</c:v>
                </c:pt>
                <c:pt idx="6">
                  <c:v>其他角度</c:v>
                </c:pt>
              </c:strCache>
            </c:strRef>
          </c:xVal>
          <c:yVal>
            <c:numRef>
              <c:f>'[202205 EDB Workshop- Catapult Data (by Participants).xlsx]Sample'!$B$3:$B$7</c:f>
              <c:numCache>
                <c:formatCode>General</c:formatCode>
                <c:ptCount val="5"/>
                <c:pt idx="0">
                  <c:v>50</c:v>
                </c:pt>
                <c:pt idx="1">
                  <c:v>110</c:v>
                </c:pt>
                <c:pt idx="2">
                  <c:v>120</c:v>
                </c:pt>
                <c:pt idx="3">
                  <c:v>168</c:v>
                </c:pt>
                <c:pt idx="4">
                  <c:v>180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29C-4DF8-A233-6AB5CD1642D0}"/>
            </c:ext>
          </c:extLst>
        </c:ser>
        <c:ser>
          <c:idx val="5"/>
          <c:order val="1"/>
          <c:tx>
            <c:v>第二次投擲</c:v>
          </c:tx>
          <c:spPr>
            <a:ln>
              <a:noFill/>
            </a:ln>
          </c:spPr>
          <c:xVal>
            <c:strRef>
              <c:f>'[202205 EDB Workshop- Catapult Data (by Participants).xlsx]Sample'!$A$3:$A$9</c:f>
              <c:strCache>
                <c:ptCount val="7"/>
                <c:pt idx="0">
                  <c:v>30度</c:v>
                </c:pt>
                <c:pt idx="1">
                  <c:v>45度</c:v>
                </c:pt>
                <c:pt idx="2">
                  <c:v>60度</c:v>
                </c:pt>
                <c:pt idx="3">
                  <c:v>90度</c:v>
                </c:pt>
                <c:pt idx="4">
                  <c:v>其他角度</c:v>
                </c:pt>
                <c:pt idx="5">
                  <c:v>其他角度</c:v>
                </c:pt>
                <c:pt idx="6">
                  <c:v>其他角度</c:v>
                </c:pt>
              </c:strCache>
            </c:strRef>
          </c:xVal>
          <c:yVal>
            <c:numRef>
              <c:f>'[202205 EDB Workshop- Catapult Data (by Participants).xlsx]Sample'!$C$3:$C$7</c:f>
              <c:numCache>
                <c:formatCode>General</c:formatCode>
                <c:ptCount val="5"/>
                <c:pt idx="0">
                  <c:v>45</c:v>
                </c:pt>
                <c:pt idx="1">
                  <c:v>95</c:v>
                </c:pt>
                <c:pt idx="2">
                  <c:v>130</c:v>
                </c:pt>
                <c:pt idx="3">
                  <c:v>174</c:v>
                </c:pt>
                <c:pt idx="4">
                  <c:v>177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29C-4DF8-A233-6AB5CD1642D0}"/>
            </c:ext>
          </c:extLst>
        </c:ser>
        <c:ser>
          <c:idx val="6"/>
          <c:order val="2"/>
          <c:tx>
            <c:v>第三次投擲</c:v>
          </c:tx>
          <c:spPr>
            <a:ln>
              <a:noFill/>
            </a:ln>
          </c:spPr>
          <c:xVal>
            <c:strRef>
              <c:f>'[202205 EDB Workshop- Catapult Data (by Participants).xlsx]Sample'!$A$3:$A$9</c:f>
              <c:strCache>
                <c:ptCount val="7"/>
                <c:pt idx="0">
                  <c:v>30度</c:v>
                </c:pt>
                <c:pt idx="1">
                  <c:v>45度</c:v>
                </c:pt>
                <c:pt idx="2">
                  <c:v>60度</c:v>
                </c:pt>
                <c:pt idx="3">
                  <c:v>90度</c:v>
                </c:pt>
                <c:pt idx="4">
                  <c:v>其他角度</c:v>
                </c:pt>
                <c:pt idx="5">
                  <c:v>其他角度</c:v>
                </c:pt>
                <c:pt idx="6">
                  <c:v>其他角度</c:v>
                </c:pt>
              </c:strCache>
            </c:strRef>
          </c:xVal>
          <c:yVal>
            <c:numRef>
              <c:f>'[202205 EDB Workshop- Catapult Data (by Participants).xlsx]Sample'!$D$3:$D$7</c:f>
              <c:numCache>
                <c:formatCode>General</c:formatCode>
                <c:ptCount val="5"/>
                <c:pt idx="0">
                  <c:v>75</c:v>
                </c:pt>
                <c:pt idx="1">
                  <c:v>102</c:v>
                </c:pt>
                <c:pt idx="2">
                  <c:v>125</c:v>
                </c:pt>
                <c:pt idx="3">
                  <c:v>0</c:v>
                </c:pt>
                <c:pt idx="4">
                  <c:v>187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029C-4DF8-A233-6AB5CD1642D0}"/>
            </c:ext>
          </c:extLst>
        </c:ser>
        <c:ser>
          <c:idx val="7"/>
          <c:order val="3"/>
          <c:tx>
            <c:v>平均距離</c:v>
          </c:tx>
          <c:spPr>
            <a:ln>
              <a:noFill/>
            </a:ln>
          </c:spPr>
          <c:xVal>
            <c:strRef>
              <c:f>'[202205 EDB Workshop- Catapult Data (by Participants).xlsx]Sample'!$A$3:$A$9</c:f>
              <c:strCache>
                <c:ptCount val="7"/>
                <c:pt idx="0">
                  <c:v>30度</c:v>
                </c:pt>
                <c:pt idx="1">
                  <c:v>45度</c:v>
                </c:pt>
                <c:pt idx="2">
                  <c:v>60度</c:v>
                </c:pt>
                <c:pt idx="3">
                  <c:v>90度</c:v>
                </c:pt>
                <c:pt idx="4">
                  <c:v>其他角度</c:v>
                </c:pt>
                <c:pt idx="5">
                  <c:v>其他角度</c:v>
                </c:pt>
                <c:pt idx="6">
                  <c:v>其他角度</c:v>
                </c:pt>
              </c:strCache>
            </c:strRef>
          </c:xVal>
          <c:yVal>
            <c:numRef>
              <c:f>'[202205 EDB Workshop- Catapult Data (by Participants).xlsx]Sample'!$E$3:$E$7</c:f>
              <c:numCache>
                <c:formatCode>0</c:formatCode>
                <c:ptCount val="5"/>
                <c:pt idx="0">
                  <c:v>56.666666666666664</c:v>
                </c:pt>
                <c:pt idx="1">
                  <c:v>102.33333333333333</c:v>
                </c:pt>
                <c:pt idx="2">
                  <c:v>125</c:v>
                </c:pt>
                <c:pt idx="3">
                  <c:v>171</c:v>
                </c:pt>
                <c:pt idx="4">
                  <c:v>181.33333333333334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029C-4DF8-A233-6AB5CD1642D0}"/>
            </c:ext>
          </c:extLst>
        </c:ser>
        <c:ser>
          <c:idx val="0"/>
          <c:order val="4"/>
          <c:tx>
            <c:v>第一次投擲</c:v>
          </c:tx>
          <c:spPr>
            <a:ln>
              <a:noFill/>
            </a:ln>
          </c:spPr>
          <c:marker>
            <c:symbol val="circle"/>
            <c:size val="7"/>
            <c:spPr>
              <a:solidFill>
                <a:schemeClr val="accent1"/>
              </a:solidFill>
              <a:ln cmpd="sng">
                <a:solidFill>
                  <a:schemeClr val="accent1"/>
                </a:solidFill>
              </a:ln>
            </c:spPr>
          </c:marker>
          <c:xVal>
            <c:strRef>
              <c:f>'[202205 EDB Workshop- Catapult Data (by Participants).xlsx]Sample'!$A$3:$A$9</c:f>
              <c:strCache>
                <c:ptCount val="7"/>
                <c:pt idx="0">
                  <c:v>30度</c:v>
                </c:pt>
                <c:pt idx="1">
                  <c:v>45度</c:v>
                </c:pt>
                <c:pt idx="2">
                  <c:v>60度</c:v>
                </c:pt>
                <c:pt idx="3">
                  <c:v>90度</c:v>
                </c:pt>
                <c:pt idx="4">
                  <c:v>其他角度</c:v>
                </c:pt>
                <c:pt idx="5">
                  <c:v>其他角度</c:v>
                </c:pt>
                <c:pt idx="6">
                  <c:v>其他角度</c:v>
                </c:pt>
              </c:strCache>
            </c:strRef>
          </c:xVal>
          <c:yVal>
            <c:numRef>
              <c:f>'[202205 EDB Workshop- Catapult Data (by Participants).xlsx]Sample'!$B$3:$B$7</c:f>
              <c:numCache>
                <c:formatCode>General</c:formatCode>
                <c:ptCount val="5"/>
                <c:pt idx="0">
                  <c:v>50</c:v>
                </c:pt>
                <c:pt idx="1">
                  <c:v>110</c:v>
                </c:pt>
                <c:pt idx="2">
                  <c:v>120</c:v>
                </c:pt>
                <c:pt idx="3">
                  <c:v>168</c:v>
                </c:pt>
                <c:pt idx="4">
                  <c:v>180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029C-4DF8-A233-6AB5CD1642D0}"/>
            </c:ext>
          </c:extLst>
        </c:ser>
        <c:ser>
          <c:idx val="1"/>
          <c:order val="5"/>
          <c:tx>
            <c:v>第二次投擲</c:v>
          </c:tx>
          <c:spPr>
            <a:ln>
              <a:noFill/>
            </a:ln>
          </c:spPr>
          <c:marker>
            <c:symbol val="circle"/>
            <c:size val="7"/>
            <c:spPr>
              <a:solidFill>
                <a:schemeClr val="accent2"/>
              </a:solidFill>
              <a:ln cmpd="sng">
                <a:solidFill>
                  <a:schemeClr val="accent2"/>
                </a:solidFill>
              </a:ln>
            </c:spPr>
          </c:marker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5-029C-4DF8-A233-6AB5CD1642D0}"/>
              </c:ext>
            </c:extLst>
          </c:dPt>
          <c:xVal>
            <c:strRef>
              <c:f>'[202205 EDB Workshop- Catapult Data (by Participants).xlsx]Sample'!$A$3:$A$9</c:f>
              <c:strCache>
                <c:ptCount val="7"/>
                <c:pt idx="0">
                  <c:v>30度</c:v>
                </c:pt>
                <c:pt idx="1">
                  <c:v>45度</c:v>
                </c:pt>
                <c:pt idx="2">
                  <c:v>60度</c:v>
                </c:pt>
                <c:pt idx="3">
                  <c:v>90度</c:v>
                </c:pt>
                <c:pt idx="4">
                  <c:v>其他角度</c:v>
                </c:pt>
                <c:pt idx="5">
                  <c:v>其他角度</c:v>
                </c:pt>
                <c:pt idx="6">
                  <c:v>其他角度</c:v>
                </c:pt>
              </c:strCache>
            </c:strRef>
          </c:xVal>
          <c:yVal>
            <c:numRef>
              <c:f>'[202205 EDB Workshop- Catapult Data (by Participants).xlsx]Sample'!$C$3:$C$7</c:f>
              <c:numCache>
                <c:formatCode>General</c:formatCode>
                <c:ptCount val="5"/>
                <c:pt idx="0">
                  <c:v>45</c:v>
                </c:pt>
                <c:pt idx="1">
                  <c:v>95</c:v>
                </c:pt>
                <c:pt idx="2">
                  <c:v>130</c:v>
                </c:pt>
                <c:pt idx="3">
                  <c:v>174</c:v>
                </c:pt>
                <c:pt idx="4">
                  <c:v>177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029C-4DF8-A233-6AB5CD1642D0}"/>
            </c:ext>
          </c:extLst>
        </c:ser>
        <c:ser>
          <c:idx val="2"/>
          <c:order val="6"/>
          <c:tx>
            <c:v>第三次投擲</c:v>
          </c:tx>
          <c:spPr>
            <a:ln>
              <a:noFill/>
            </a:ln>
          </c:spPr>
          <c:marker>
            <c:symbol val="circle"/>
            <c:size val="7"/>
            <c:spPr>
              <a:solidFill>
                <a:schemeClr val="accent3"/>
              </a:solidFill>
              <a:ln cmpd="sng">
                <a:solidFill>
                  <a:schemeClr val="accent3"/>
                </a:solidFill>
              </a:ln>
            </c:spPr>
          </c:marker>
          <c:dPt>
            <c:idx val="2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7-029C-4DF8-A233-6AB5CD1642D0}"/>
              </c:ext>
            </c:extLst>
          </c:dPt>
          <c:xVal>
            <c:strRef>
              <c:f>'[202205 EDB Workshop- Catapult Data (by Participants).xlsx]Sample'!$A$3:$A$9</c:f>
              <c:strCache>
                <c:ptCount val="7"/>
                <c:pt idx="0">
                  <c:v>30度</c:v>
                </c:pt>
                <c:pt idx="1">
                  <c:v>45度</c:v>
                </c:pt>
                <c:pt idx="2">
                  <c:v>60度</c:v>
                </c:pt>
                <c:pt idx="3">
                  <c:v>90度</c:v>
                </c:pt>
                <c:pt idx="4">
                  <c:v>其他角度</c:v>
                </c:pt>
                <c:pt idx="5">
                  <c:v>其他角度</c:v>
                </c:pt>
                <c:pt idx="6">
                  <c:v>其他角度</c:v>
                </c:pt>
              </c:strCache>
            </c:strRef>
          </c:xVal>
          <c:yVal>
            <c:numRef>
              <c:f>'[202205 EDB Workshop- Catapult Data (by Participants).xlsx]Sample'!$D$3:$D$7</c:f>
              <c:numCache>
                <c:formatCode>General</c:formatCode>
                <c:ptCount val="5"/>
                <c:pt idx="0">
                  <c:v>75</c:v>
                </c:pt>
                <c:pt idx="1">
                  <c:v>102</c:v>
                </c:pt>
                <c:pt idx="2">
                  <c:v>125</c:v>
                </c:pt>
                <c:pt idx="3">
                  <c:v>0</c:v>
                </c:pt>
                <c:pt idx="4">
                  <c:v>187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029C-4DF8-A233-6AB5CD1642D0}"/>
            </c:ext>
          </c:extLst>
        </c:ser>
        <c:ser>
          <c:idx val="3"/>
          <c:order val="7"/>
          <c:tx>
            <c:v>平均距離</c:v>
          </c:tx>
          <c:spPr>
            <a:ln>
              <a:noFill/>
            </a:ln>
          </c:spPr>
          <c:marker>
            <c:symbol val="circle"/>
            <c:size val="7"/>
            <c:spPr>
              <a:solidFill>
                <a:schemeClr val="accent4"/>
              </a:solidFill>
              <a:ln cmpd="sng">
                <a:solidFill>
                  <a:schemeClr val="accent4"/>
                </a:solidFill>
              </a:ln>
            </c:spPr>
          </c:marker>
          <c:trendline>
            <c:spPr>
              <a:ln w="19050">
                <a:solidFill>
                  <a:srgbClr val="000000"/>
                </a:solidFill>
              </a:ln>
            </c:spPr>
            <c:trendlineType val="log"/>
            <c:dispRSqr val="0"/>
            <c:dispEq val="0"/>
          </c:trendline>
          <c:xVal>
            <c:strRef>
              <c:f>'[202205 EDB Workshop- Catapult Data (by Participants).xlsx]Sample'!$A$3:$A$9</c:f>
              <c:strCache>
                <c:ptCount val="7"/>
                <c:pt idx="0">
                  <c:v>30度</c:v>
                </c:pt>
                <c:pt idx="1">
                  <c:v>45度</c:v>
                </c:pt>
                <c:pt idx="2">
                  <c:v>60度</c:v>
                </c:pt>
                <c:pt idx="3">
                  <c:v>90度</c:v>
                </c:pt>
                <c:pt idx="4">
                  <c:v>其他角度</c:v>
                </c:pt>
                <c:pt idx="5">
                  <c:v>其他角度</c:v>
                </c:pt>
                <c:pt idx="6">
                  <c:v>其他角度</c:v>
                </c:pt>
              </c:strCache>
            </c:strRef>
          </c:xVal>
          <c:yVal>
            <c:numRef>
              <c:f>'[202205 EDB Workshop- Catapult Data (by Participants).xlsx]Sample'!$E$3:$E$7</c:f>
              <c:numCache>
                <c:formatCode>0</c:formatCode>
                <c:ptCount val="5"/>
                <c:pt idx="0">
                  <c:v>56.666666666666664</c:v>
                </c:pt>
                <c:pt idx="1">
                  <c:v>102.33333333333333</c:v>
                </c:pt>
                <c:pt idx="2">
                  <c:v>125</c:v>
                </c:pt>
                <c:pt idx="3">
                  <c:v>171</c:v>
                </c:pt>
                <c:pt idx="4">
                  <c:v>181.33333333333334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029C-4DF8-A233-6AB5CD1642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98443632"/>
        <c:axId val="1673762788"/>
      </c:scatterChart>
      <c:valAx>
        <c:axId val="1898443632"/>
        <c:scaling>
          <c:orientation val="minMax"/>
        </c:scaling>
        <c:delete val="0"/>
        <c:axPos val="b"/>
        <c:majorGridlines>
          <c:spPr>
            <a:ln>
              <a:solidFill>
                <a:srgbClr val="B7B7B7"/>
              </a:solidFill>
            </a:ln>
          </c:spPr>
        </c:majorGridlines>
        <c:minorGridlines>
          <c:spPr>
            <a:ln>
              <a:solidFill>
                <a:srgbClr val="CCCCCC">
                  <a:alpha val="0"/>
                </a:srgbClr>
              </a:solidFill>
            </a:ln>
          </c:spPr>
        </c:minorGridlines>
        <c:title>
          <c:tx>
            <c:rich>
              <a:bodyPr/>
              <a:lstStyle/>
              <a:p>
                <a:pPr lvl="0">
                  <a:defRPr sz="1600" b="1">
                    <a:solidFill>
                      <a:srgbClr val="000000"/>
                    </a:solidFill>
                    <a:latin typeface="+mn-lt"/>
                  </a:defRPr>
                </a:pPr>
                <a:r>
                  <a:rPr lang="zh-TW" sz="1800" b="1" i="0" cap="all" baseline="0">
                    <a:effectLst/>
                  </a:rPr>
                  <a:t>力臂拉後的距離</a:t>
                </a:r>
                <a:r>
                  <a:rPr lang="en-US" sz="1800" b="1" i="0" cap="all" baseline="0">
                    <a:effectLst/>
                  </a:rPr>
                  <a:t>(</a:t>
                </a:r>
                <a:r>
                  <a:rPr lang="zh-TW" sz="1800" b="1" i="0" cap="all" baseline="0">
                    <a:effectLst/>
                  </a:rPr>
                  <a:t>厘米</a:t>
                </a:r>
                <a:r>
                  <a:rPr lang="en-US" sz="1800" b="1" i="0" cap="all" baseline="0">
                    <a:effectLst/>
                  </a:rPr>
                  <a:t>)</a:t>
                </a:r>
                <a:endParaRPr lang="en-US" sz="1600">
                  <a:effectLst/>
                </a:endParaRPr>
              </a:p>
            </c:rich>
          </c:tx>
          <c:overlay val="0"/>
        </c:title>
        <c:numFmt formatCode="General" sourceLinked="1"/>
        <c:majorTickMark val="cross"/>
        <c:minorTickMark val="none"/>
        <c:tickLblPos val="nextTo"/>
        <c:spPr>
          <a:ln/>
        </c:spPr>
        <c:txPr>
          <a:bodyPr/>
          <a:lstStyle/>
          <a:p>
            <a:pPr lvl="0">
              <a:defRPr sz="1600" b="0">
                <a:solidFill>
                  <a:srgbClr val="000000"/>
                </a:solidFill>
                <a:latin typeface="+mn-lt"/>
              </a:defRPr>
            </a:pPr>
            <a:endParaRPr lang="en-US"/>
          </a:p>
        </c:txPr>
        <c:crossAx val="1673762788"/>
        <c:crosses val="autoZero"/>
        <c:crossBetween val="midCat"/>
      </c:valAx>
      <c:valAx>
        <c:axId val="1673762788"/>
        <c:scaling>
          <c:orientation val="minMax"/>
          <c:max val="200"/>
        </c:scaling>
        <c:delete val="0"/>
        <c:axPos val="l"/>
        <c:majorGridlines>
          <c:spPr>
            <a:ln>
              <a:solidFill>
                <a:srgbClr val="000000"/>
              </a:solidFill>
            </a:ln>
          </c:spPr>
        </c:majorGridlines>
        <c:minorGridlines>
          <c:spPr>
            <a:ln>
              <a:solidFill>
                <a:srgbClr val="CCCCCC">
                  <a:alpha val="0"/>
                </a:srgbClr>
              </a:solidFill>
            </a:ln>
          </c:spPr>
        </c:minorGridlines>
        <c:title>
          <c:tx>
            <c:rich>
              <a:bodyPr/>
              <a:lstStyle/>
              <a:p>
                <a:pPr lvl="0">
                  <a:defRPr sz="1600" b="1">
                    <a:solidFill>
                      <a:srgbClr val="000000"/>
                    </a:solidFill>
                    <a:latin typeface="+mn-lt"/>
                  </a:defRPr>
                </a:pPr>
                <a:r>
                  <a:rPr lang="zh-TW" sz="1800" b="1" i="0" cap="all" baseline="0">
                    <a:effectLst/>
                  </a:rPr>
                  <a:t>投擲距離（厘米</a:t>
                </a:r>
                <a:r>
                  <a:rPr lang="zh-HK" sz="1800" b="1" i="0" cap="all" baseline="0">
                    <a:effectLst/>
                  </a:rPr>
                  <a:t>）</a:t>
                </a:r>
                <a:endParaRPr lang="en-US" sz="1600">
                  <a:effectLst/>
                </a:endParaRPr>
              </a:p>
            </c:rich>
          </c:tx>
          <c:overlay val="0"/>
        </c:title>
        <c:numFmt formatCode="General" sourceLinked="1"/>
        <c:majorTickMark val="cross"/>
        <c:minorTickMark val="cross"/>
        <c:tickLblPos val="nextTo"/>
        <c:spPr>
          <a:ln/>
        </c:spPr>
        <c:txPr>
          <a:bodyPr/>
          <a:lstStyle/>
          <a:p>
            <a:pPr lvl="0">
              <a:defRPr sz="1600" b="0">
                <a:solidFill>
                  <a:srgbClr val="000000"/>
                </a:solidFill>
                <a:latin typeface="+mn-lt"/>
              </a:defRPr>
            </a:pPr>
            <a:endParaRPr lang="en-US"/>
          </a:p>
        </c:txPr>
        <c:crossAx val="1898443632"/>
        <c:crosses val="autoZero"/>
        <c:crossBetween val="midCat"/>
      </c:valAx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egendEntry>
        <c:idx val="4"/>
        <c:txPr>
          <a:bodyPr/>
          <a:lstStyle/>
          <a:p>
            <a:pPr lvl="0">
              <a:defRPr sz="1400">
                <a:solidFill>
                  <a:srgbClr val="000000"/>
                </a:solidFill>
              </a:defRPr>
            </a:pPr>
            <a:endParaRPr lang="en-US"/>
          </a:p>
        </c:txPr>
      </c:legendEntry>
      <c:legendEntry>
        <c:idx val="5"/>
        <c:txPr>
          <a:bodyPr/>
          <a:lstStyle/>
          <a:p>
            <a:pPr lvl="0">
              <a:defRPr sz="1400">
                <a:solidFill>
                  <a:srgbClr val="000000"/>
                </a:solidFill>
              </a:defRPr>
            </a:pPr>
            <a:endParaRPr lang="en-US"/>
          </a:p>
        </c:txPr>
      </c:legendEntry>
      <c:legendEntry>
        <c:idx val="6"/>
        <c:txPr>
          <a:bodyPr/>
          <a:lstStyle/>
          <a:p>
            <a:pPr lvl="0">
              <a:defRPr sz="1400">
                <a:solidFill>
                  <a:srgbClr val="000000"/>
                </a:solidFill>
              </a:defRPr>
            </a:pPr>
            <a:endParaRPr lang="en-US"/>
          </a:p>
        </c:txPr>
      </c:legendEntry>
      <c:overlay val="0"/>
      <c:txPr>
        <a:bodyPr/>
        <a:lstStyle/>
        <a:p>
          <a:pPr lvl="0">
            <a:defRPr b="0">
              <a:solidFill>
                <a:srgbClr val="1A1A1A"/>
              </a:solidFill>
              <a:latin typeface="+mn-lt"/>
            </a:defRPr>
          </a:pPr>
          <a:endParaRPr lang="en-US"/>
        </a:p>
      </c:txPr>
    </c:legend>
    <c:plotVisOnly val="1"/>
    <c:dispBlanksAs val="zero"/>
    <c:showDLblsOverMax val="1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5C4E7-4DFB-4A65-94F5-7523881EBBE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CF8D4E-DDAB-4F94-9F3D-93C333DA43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124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steam.ouhk.edu.hk/sym2020/index.html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steam.ouhk.edu.hk/sym2020/index.html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9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9624291" y="0"/>
            <a:ext cx="2501721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chemeClr val="accent5">
                    <a:lumMod val="50000"/>
                  </a:schemeClr>
                </a:solidFill>
                <a:latin typeface="Helvetica LT Std" panose="020B0504020202020204" pitchFamily="34" charset="0"/>
              </a:rPr>
              <a:t>Catapult in</a:t>
            </a:r>
            <a:r>
              <a:rPr lang="en-US" altLang="zh-TW" sz="1300" baseline="0" dirty="0">
                <a:solidFill>
                  <a:schemeClr val="accent5">
                    <a:lumMod val="50000"/>
                  </a:schemeClr>
                </a:solidFill>
                <a:latin typeface="Helvetica LT Std" panose="020B0504020202020204" pitchFamily="34" charset="0"/>
              </a:rPr>
              <a:t> </a:t>
            </a:r>
            <a:r>
              <a:rPr lang="en-US" altLang="zh-TW" sz="1300" dirty="0">
                <a:solidFill>
                  <a:schemeClr val="accent5">
                    <a:lumMod val="50000"/>
                  </a:schemeClr>
                </a:solidFill>
                <a:latin typeface="Helvetica LT Std" panose="020B0504020202020204" pitchFamily="34" charset="0"/>
              </a:rPr>
              <a:t>Battle of </a:t>
            </a:r>
            <a:r>
              <a:rPr lang="en-US" altLang="zh-TW" sz="1300" dirty="0" err="1">
                <a:solidFill>
                  <a:schemeClr val="accent5">
                    <a:lumMod val="50000"/>
                  </a:schemeClr>
                </a:solidFill>
                <a:latin typeface="Helvetica LT Std" panose="020B0504020202020204" pitchFamily="34" charset="0"/>
              </a:rPr>
              <a:t>Guandu</a:t>
            </a:r>
            <a:endParaRPr lang="zh-TW" altLang="en-US" sz="1300" dirty="0">
              <a:solidFill>
                <a:schemeClr val="accent5">
                  <a:lumMod val="50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48280" y="6452122"/>
            <a:ext cx="461319" cy="349250"/>
          </a:xfrm>
        </p:spPr>
        <p:txBody>
          <a:bodyPr/>
          <a:lstStyle>
            <a:lvl1pPr algn="l">
              <a:defRPr sz="1600">
                <a:solidFill>
                  <a:schemeClr val="accent3"/>
                </a:solidFill>
                <a:latin typeface="HelveticaNeueLT Std Med" panose="020B0604020202020204" pitchFamily="34" charset="0"/>
              </a:defRPr>
            </a:lvl1pPr>
          </a:lstStyle>
          <a:p>
            <a:fld id="{A5DE03E8-8F68-4C73-92F0-7924200AD9E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609599" y="6499789"/>
            <a:ext cx="687859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050" kern="2000" dirty="0">
                <a:solidFill>
                  <a:schemeClr val="accent4">
                    <a:lumMod val="75000"/>
                  </a:schemeClr>
                </a:solidFill>
                <a:latin typeface="Helvetica LT Std Light" panose="020B0403020202020204" pitchFamily="34" charset="0"/>
                <a:hlinkClick r:id="rId2"/>
              </a:rPr>
              <a:t>Jockey Club STEAM Education Resources Sharing Scheme</a:t>
            </a:r>
            <a:endParaRPr lang="en-US" altLang="zh-TW" sz="1050" kern="2000" dirty="0">
              <a:solidFill>
                <a:schemeClr val="accent4">
                  <a:lumMod val="75000"/>
                </a:schemeClr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379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9624291" y="0"/>
            <a:ext cx="2501721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chemeClr val="accent5">
                    <a:lumMod val="50000"/>
                  </a:schemeClr>
                </a:solidFill>
                <a:latin typeface="Helvetica LT Std" panose="020B0504020202020204" pitchFamily="34" charset="0"/>
              </a:rPr>
              <a:t>Catapult in</a:t>
            </a:r>
            <a:r>
              <a:rPr lang="en-US" altLang="zh-TW" sz="1300" baseline="0" dirty="0">
                <a:solidFill>
                  <a:schemeClr val="accent5">
                    <a:lumMod val="50000"/>
                  </a:schemeClr>
                </a:solidFill>
                <a:latin typeface="Helvetica LT Std" panose="020B0504020202020204" pitchFamily="34" charset="0"/>
              </a:rPr>
              <a:t> </a:t>
            </a:r>
            <a:r>
              <a:rPr lang="en-US" altLang="zh-TW" sz="1300" dirty="0">
                <a:solidFill>
                  <a:schemeClr val="accent5">
                    <a:lumMod val="50000"/>
                  </a:schemeClr>
                </a:solidFill>
                <a:latin typeface="Helvetica LT Std" panose="020B0504020202020204" pitchFamily="34" charset="0"/>
              </a:rPr>
              <a:t>Battle of </a:t>
            </a:r>
            <a:r>
              <a:rPr lang="en-US" altLang="zh-TW" sz="1300" dirty="0" err="1">
                <a:solidFill>
                  <a:schemeClr val="accent5">
                    <a:lumMod val="50000"/>
                  </a:schemeClr>
                </a:solidFill>
                <a:latin typeface="Helvetica LT Std" panose="020B0504020202020204" pitchFamily="34" charset="0"/>
              </a:rPr>
              <a:t>Guandu</a:t>
            </a:r>
            <a:endParaRPr lang="zh-TW" altLang="en-US" sz="1300" dirty="0">
              <a:solidFill>
                <a:schemeClr val="accent5">
                  <a:lumMod val="50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48280" y="6452122"/>
            <a:ext cx="461319" cy="349250"/>
          </a:xfrm>
        </p:spPr>
        <p:txBody>
          <a:bodyPr/>
          <a:lstStyle>
            <a:lvl1pPr algn="l">
              <a:defRPr sz="1600">
                <a:solidFill>
                  <a:schemeClr val="accent3"/>
                </a:solidFill>
                <a:latin typeface="HelveticaNeueLT Std Med" panose="020B0604020202020204" pitchFamily="34" charset="0"/>
              </a:defRPr>
            </a:lvl1pPr>
          </a:lstStyle>
          <a:p>
            <a:fld id="{A5DE03E8-8F68-4C73-92F0-7924200AD9E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89527" y="6499789"/>
            <a:ext cx="687859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050" kern="2000" dirty="0">
                <a:solidFill>
                  <a:schemeClr val="accent4">
                    <a:lumMod val="75000"/>
                  </a:schemeClr>
                </a:solidFill>
                <a:latin typeface="Helvetica LT Std Light" panose="020B0403020202020204" pitchFamily="34" charset="0"/>
                <a:hlinkClick r:id="rId2"/>
              </a:rPr>
              <a:t>Jockey Club STEAM Education Resources Sharing Scheme</a:t>
            </a:r>
            <a:endParaRPr lang="en-US" altLang="zh-TW" sz="1050" kern="2000" dirty="0">
              <a:solidFill>
                <a:schemeClr val="accent4">
                  <a:lumMod val="75000"/>
                </a:schemeClr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964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589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83BD0A-C48B-4103-A73E-0E5561DE9936}" type="datetime1">
              <a:rPr lang="en-US" smtClean="0"/>
              <a:t>8/2/2024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1C562-F899-40C8-94EC-C45FCC2D0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4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7CC14-B064-43F8-AFF6-25D83C0FEB0C}" type="datetime1">
              <a:rPr lang="en-US" smtClean="0"/>
              <a:t>8/2/2024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5FC97-8444-4E05-8239-480AFCBD1D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28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steam.ouhk.edu.hk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2.5/" TargetMode="External"/><Relationship Id="rId2" Type="http://schemas.openxmlformats.org/officeDocument/2006/relationships/hyperlink" Target="https://blogmeridian.blogspot.com/2008/01/electronic-lever-and-fulcrum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V_pXvatmono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kiwand.com/zh-tw/%E4%B8%89%E5%9B%BD" TargetMode="External"/><Relationship Id="rId2" Type="http://schemas.openxmlformats.org/officeDocument/2006/relationships/hyperlink" Target="https://kknews.cc/history/mljk58p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kknews.cc/history/gqbkp3l.html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s://kknews.cc/history/mljk58p.html" TargetMode="External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https://www.wikiwand.com/zh-tw/%E4%B8%89%E5%9B%BD" TargetMode="External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wikiwand.com/zh-tw/%E4%B8%89%E5%9B%BD" TargetMode="External"/><Relationship Id="rId5" Type="http://schemas.openxmlformats.org/officeDocument/2006/relationships/hyperlink" Target="https://kknews.cc/history/mljk58p.html" TargetMode="Externa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cnblogs.com/gogo2005/articles/290577.html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SLMw0XBQXM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260670" y="6124099"/>
            <a:ext cx="4484095" cy="69643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250" kern="2000" dirty="0">
                <a:solidFill>
                  <a:schemeClr val="bg1"/>
                </a:solidFill>
                <a:latin typeface="Century Gothic" panose="020B0502020202020204" pitchFamily="34" charset="0"/>
                <a:hlinkClick r:id="rId2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250" kern="2000" dirty="0">
                <a:solidFill>
                  <a:schemeClr val="bg1"/>
                </a:solidFill>
                <a:latin typeface="Century Gothic" panose="020B0502020202020204" pitchFamily="34" charset="0"/>
                <a:hlinkClick r:id="rId2"/>
              </a:rPr>
              <a:t>STEAM Education Resources Sharing Scheme</a:t>
            </a:r>
            <a:endParaRPr lang="en-US" altLang="zh-TW" sz="1250" kern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708" y="6248725"/>
            <a:ext cx="465657" cy="465657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39" y="6303802"/>
            <a:ext cx="1005435" cy="373973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483388" y="1596758"/>
            <a:ext cx="526137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600" spc="-150" dirty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tx1">
                        <a:lumMod val="100000"/>
                      </a:schemeClr>
                    </a:gs>
                  </a:gsLst>
                  <a:lin ang="5400000" scaled="1"/>
                  <a:tileRect/>
                </a:gradFill>
                <a:latin typeface="Helvetica" panose="020B0604020202020204" pitchFamily="34" charset="0"/>
                <a:cs typeface="Helvetica" panose="020B0604020202020204" pitchFamily="34" charset="0"/>
              </a:rPr>
              <a:t>Catapult in</a:t>
            </a:r>
          </a:p>
          <a:p>
            <a:r>
              <a:rPr lang="en-US" sz="5600" spc="-150" dirty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tx1">
                        <a:lumMod val="100000"/>
                      </a:schemeClr>
                    </a:gs>
                  </a:gsLst>
                  <a:lin ang="5400000" scaled="1"/>
                  <a:tileRect/>
                </a:gradFill>
                <a:latin typeface="Helvetica" panose="020B0604020202020204" pitchFamily="34" charset="0"/>
                <a:cs typeface="Helvetica" panose="020B0604020202020204" pitchFamily="34" charset="0"/>
              </a:rPr>
              <a:t>Battle of </a:t>
            </a:r>
            <a:r>
              <a:rPr lang="en-US" sz="5600" spc="-150" dirty="0" err="1">
                <a:gradFill flip="none" rotWithShape="1">
                  <a:gsLst>
                    <a:gs pos="0">
                      <a:schemeClr val="tx2"/>
                    </a:gs>
                    <a:gs pos="100000">
                      <a:schemeClr val="tx1">
                        <a:lumMod val="100000"/>
                      </a:schemeClr>
                    </a:gs>
                  </a:gsLst>
                  <a:lin ang="5400000" scaled="1"/>
                  <a:tileRect/>
                </a:gradFill>
                <a:latin typeface="Helvetica" panose="020B0604020202020204" pitchFamily="34" charset="0"/>
                <a:cs typeface="Helvetica" panose="020B0604020202020204" pitchFamily="34" charset="0"/>
              </a:rPr>
              <a:t>Guandu</a:t>
            </a:r>
            <a:endParaRPr lang="en-US" sz="5600" spc="-150" dirty="0">
              <a:gradFill flip="none" rotWithShape="1">
                <a:gsLst>
                  <a:gs pos="0">
                    <a:schemeClr val="tx2"/>
                  </a:gs>
                  <a:gs pos="100000">
                    <a:schemeClr val="tx1">
                      <a:lumMod val="100000"/>
                    </a:schemeClr>
                  </a:gs>
                </a:gsLst>
                <a:lin ang="5400000" scaled="1"/>
                <a:tileRect/>
              </a:gra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44382" y="3397264"/>
            <a:ext cx="277640" cy="492443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600" dirty="0">
                <a:solidFill>
                  <a:srgbClr val="4F2A06"/>
                </a:solidFill>
                <a:latin typeface="Helvetica"/>
                <a:cs typeface="Helvetic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5062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Ending </a:t>
            </a:r>
            <a:r>
              <a:rPr lang="zh-TW" altLang="en-US" dirty="0"/>
              <a:t>結局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906760" cy="4351338"/>
          </a:xfrm>
        </p:spPr>
        <p:txBody>
          <a:bodyPr/>
          <a:lstStyle/>
          <a:p>
            <a:r>
              <a:rPr lang="zh-TW" altLang="en-US" dirty="0"/>
              <a:t>兩軍的對峙長達半年之久。</a:t>
            </a:r>
          </a:p>
          <a:p>
            <a:r>
              <a:rPr lang="zh-TW" altLang="en-US" dirty="0"/>
              <a:t>袁紹軍師許攸倒戈曹營，獻計奇襲袁紹軍糧倉烏巢。</a:t>
            </a:r>
          </a:p>
          <a:p>
            <a:pPr marL="534988" indent="-534988"/>
            <a:r>
              <a:rPr lang="zh-TW" altLang="en-US" dirty="0"/>
              <a:t>最後曹操於烏巢之戰夜襲焚燒袁軍的糧倉，袁軍軍心大變而潰敗。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8312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Catapult </a:t>
            </a:r>
            <a:r>
              <a:rPr lang="zh-TW" altLang="en-US" dirty="0"/>
              <a:t>霹靂車 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88" indent="-534988"/>
            <a:r>
              <a:rPr lang="en-US" altLang="zh-TW" dirty="0"/>
              <a:t>『</a:t>
            </a:r>
            <a:r>
              <a:rPr lang="zh-TW" altLang="en-US" dirty="0"/>
              <a:t>霹靂車</a:t>
            </a:r>
            <a:r>
              <a:rPr lang="en-US" altLang="zh-TW" dirty="0"/>
              <a:t>』</a:t>
            </a:r>
            <a:r>
              <a:rPr lang="zh-TW" altLang="en-US" dirty="0"/>
              <a:t>是一種拋石裝置，曹操在官渡之戰使用一種拋石車，因拋石時聲音很大，所以命名為</a:t>
            </a:r>
            <a:r>
              <a:rPr lang="en-US" altLang="zh-TW" dirty="0"/>
              <a:t>『</a:t>
            </a:r>
            <a:r>
              <a:rPr lang="zh-TW" altLang="en-US" dirty="0"/>
              <a:t>霹靂車</a:t>
            </a:r>
            <a:r>
              <a:rPr lang="en-US" altLang="zh-TW" dirty="0"/>
              <a:t>』</a:t>
            </a:r>
            <a:r>
              <a:rPr lang="zh-TW" altLang="en-US" dirty="0"/>
              <a:t>。</a:t>
            </a:r>
          </a:p>
          <a:p>
            <a:pPr marL="534988" indent="-534988"/>
            <a:r>
              <a:rPr lang="zh-TW" altLang="en-US" dirty="0"/>
              <a:t>早在春秋時代便有使用投石車，而</a:t>
            </a:r>
            <a:r>
              <a:rPr lang="en-US" altLang="zh-TW" dirty="0"/>
              <a:t>『</a:t>
            </a:r>
            <a:r>
              <a:rPr lang="zh-TW" altLang="en-US" dirty="0"/>
              <a:t>霹靂車</a:t>
            </a:r>
            <a:r>
              <a:rPr lang="en-US" altLang="zh-TW" dirty="0"/>
              <a:t>』</a:t>
            </a:r>
            <a:r>
              <a:rPr lang="zh-TW" altLang="en-US" dirty="0"/>
              <a:t>是曹將劉曄在投石車的基礎上改良而來的。</a:t>
            </a:r>
          </a:p>
          <a:p>
            <a:pPr marL="534988" indent="-534988"/>
            <a:r>
              <a:rPr lang="en-US" altLang="zh-TW" dirty="0"/>
              <a:t>『</a:t>
            </a:r>
            <a:r>
              <a:rPr lang="zh-TW" altLang="en-US" dirty="0"/>
              <a:t>霹靂車</a:t>
            </a:r>
            <a:r>
              <a:rPr lang="en-US" altLang="zh-TW" dirty="0"/>
              <a:t>』</a:t>
            </a:r>
            <a:r>
              <a:rPr lang="zh-TW" altLang="en-US" dirty="0"/>
              <a:t>本身是一個能量轉換器（</a:t>
            </a:r>
            <a:r>
              <a:rPr lang="en-US" altLang="zh-TW" dirty="0"/>
              <a:t>Energy Converter</a:t>
            </a:r>
            <a:r>
              <a:rPr lang="zh-TW" altLang="en-US" dirty="0"/>
              <a:t>），其運作是利用槓桿原理（</a:t>
            </a:r>
            <a:r>
              <a:rPr lang="en-US" altLang="zh-TW" dirty="0"/>
              <a:t>Principle of Leverage</a:t>
            </a:r>
            <a:r>
              <a:rPr lang="zh-TW" altLang="en-US" dirty="0"/>
              <a:t>）拋石來攻擊敵方城池設施或人員。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247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The Principle of Leverage </a:t>
            </a:r>
            <a:r>
              <a:rPr lang="zh-TW" altLang="en-US" dirty="0"/>
              <a:t>槓桿原理 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Rectangle 5"/>
          <p:cNvSpPr/>
          <p:nvPr/>
        </p:nvSpPr>
        <p:spPr>
          <a:xfrm>
            <a:off x="677334" y="4231480"/>
            <a:ext cx="55148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Archimedes summarized the principle of leverage as “Give me a lever long enough and a fulcrum on which to place it, and I shall move the world. ”</a:t>
            </a:r>
            <a:endParaRPr lang="en-US" altLang="zh-TW" sz="2000" dirty="0">
              <a:latin typeface="Calibri" panose="020F0502020204030204" pitchFamily="34" charset="0"/>
              <a:ea typeface="LiSu" panose="02010509060101010101" pitchFamily="49" charset="-122"/>
              <a:cs typeface="Calibri" panose="020F0502020204030204" pitchFamily="34" charset="0"/>
            </a:endParaRPr>
          </a:p>
          <a:p>
            <a:pPr algn="just"/>
            <a:r>
              <a:rPr lang="zh-TW" altLang="en-US" sz="2000" dirty="0">
                <a:latin typeface="Calibri" panose="020F0502020204030204" pitchFamily="34" charset="0"/>
                <a:ea typeface="LiSu" panose="02010509060101010101" pitchFamily="49" charset="-122"/>
                <a:cs typeface="Calibri" panose="020F0502020204030204" pitchFamily="34" charset="0"/>
              </a:rPr>
              <a:t>古希臘科學家阿基米德有這樣一句流傳很久的名言：「給我一個支點，我就能撬起整個地球！」，這句話便是說槓桿原理。</a:t>
            </a:r>
            <a:endParaRPr lang="en-US" altLang="zh-TW" sz="2000" dirty="0">
              <a:latin typeface="Calibri" panose="020F0502020204030204" pitchFamily="34" charset="0"/>
              <a:ea typeface="LiSu" panose="0201050906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6863532" y="6477863"/>
            <a:ext cx="4820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Left image: 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Image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/ John B. / 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CC BY-NC-SA 2.5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Isosceles Triangle 9"/>
          <p:cNvSpPr/>
          <p:nvPr/>
        </p:nvSpPr>
        <p:spPr>
          <a:xfrm>
            <a:off x="7520403" y="3115703"/>
            <a:ext cx="1198179" cy="1501339"/>
          </a:xfrm>
          <a:prstGeom prst="triangl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0"/>
          <p:cNvSpPr/>
          <p:nvPr/>
        </p:nvSpPr>
        <p:spPr>
          <a:xfrm rot="20838469">
            <a:off x="6804108" y="2780489"/>
            <a:ext cx="4324074" cy="1376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14"/>
          <p:cNvCxnSpPr/>
          <p:nvPr/>
        </p:nvCxnSpPr>
        <p:spPr>
          <a:xfrm flipH="1">
            <a:off x="6873349" y="3313734"/>
            <a:ext cx="21022" cy="26278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7"/>
          <p:cNvSpPr/>
          <p:nvPr/>
        </p:nvSpPr>
        <p:spPr>
          <a:xfrm>
            <a:off x="6555079" y="3576519"/>
            <a:ext cx="678584" cy="7920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LiSu" panose="02010509060101010101" pitchFamily="49" charset="-122"/>
                <a:ea typeface="LiSu" panose="02010509060101010101" pitchFamily="49" charset="-122"/>
              </a:rPr>
              <a:t>重物</a:t>
            </a:r>
            <a:endParaRPr lang="en-US" dirty="0"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  <p:sp>
        <p:nvSpPr>
          <p:cNvPr id="11" name="Arc 19"/>
          <p:cNvSpPr/>
          <p:nvPr/>
        </p:nvSpPr>
        <p:spPr>
          <a:xfrm rot="5400000">
            <a:off x="9911242" y="1364108"/>
            <a:ext cx="965324" cy="1177159"/>
          </a:xfrm>
          <a:prstGeom prst="arc">
            <a:avLst>
              <a:gd name="adj1" fmla="val 16556016"/>
              <a:gd name="adj2" fmla="val 3169083"/>
            </a:avLst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12" name="Oval 20"/>
          <p:cNvSpPr/>
          <p:nvPr/>
        </p:nvSpPr>
        <p:spPr>
          <a:xfrm>
            <a:off x="10618294" y="2059422"/>
            <a:ext cx="195234" cy="20578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21"/>
          <p:cNvSpPr/>
          <p:nvPr/>
        </p:nvSpPr>
        <p:spPr>
          <a:xfrm>
            <a:off x="10067292" y="2017484"/>
            <a:ext cx="326612" cy="34158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22"/>
          <p:cNvSpPr/>
          <p:nvPr/>
        </p:nvSpPr>
        <p:spPr>
          <a:xfrm>
            <a:off x="10325913" y="1787073"/>
            <a:ext cx="326612" cy="34158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23"/>
          <p:cNvSpPr/>
          <p:nvPr/>
        </p:nvSpPr>
        <p:spPr>
          <a:xfrm>
            <a:off x="10697597" y="1867290"/>
            <a:ext cx="195234" cy="20578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24"/>
          <p:cNvSpPr/>
          <p:nvPr/>
        </p:nvSpPr>
        <p:spPr>
          <a:xfrm>
            <a:off x="10389299" y="2142928"/>
            <a:ext cx="195234" cy="20578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26"/>
          <p:cNvCxnSpPr/>
          <p:nvPr/>
        </p:nvCxnSpPr>
        <p:spPr>
          <a:xfrm>
            <a:off x="6909472" y="4507504"/>
            <a:ext cx="0" cy="750670"/>
          </a:xfrm>
          <a:prstGeom prst="straightConnector1">
            <a:avLst/>
          </a:prstGeom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Curved Connector 28"/>
          <p:cNvCxnSpPr/>
          <p:nvPr/>
        </p:nvCxnSpPr>
        <p:spPr>
          <a:xfrm rot="10800000">
            <a:off x="10166979" y="1318953"/>
            <a:ext cx="1097864" cy="967220"/>
          </a:xfrm>
          <a:prstGeom prst="curvedConnector3">
            <a:avLst>
              <a:gd name="adj1" fmla="val -3612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36"/>
          <p:cNvSpPr txBox="1"/>
          <p:nvPr/>
        </p:nvSpPr>
        <p:spPr>
          <a:xfrm>
            <a:off x="10146385" y="145131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>
                <a:latin typeface="LiSu" panose="02010509060101010101" pitchFamily="49" charset="-122"/>
                <a:ea typeface="LiSu" panose="02010509060101010101" pitchFamily="49" charset="-122"/>
              </a:rPr>
              <a:t>碎石</a:t>
            </a:r>
            <a:endParaRPr lang="en-US" b="1" dirty="0"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  <p:pic>
        <p:nvPicPr>
          <p:cNvPr id="20" name="Picture 2" descr="http://bp0.blogger.com/_ytaK_f4fHwY/R4obLFgQ9lI/AAAAAAAAAO4/YMr1Gjx8kvc/s0-d/archimedes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310" y="1391384"/>
            <a:ext cx="2724150" cy="272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410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Energy Transformation </a:t>
            </a:r>
            <a:r>
              <a:rPr lang="zh-TW" altLang="en-US" dirty="0"/>
              <a:t>能量轉換 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1" y="1825625"/>
            <a:ext cx="7777480" cy="4351338"/>
          </a:xfrm>
        </p:spPr>
        <p:txBody>
          <a:bodyPr/>
          <a:lstStyle/>
          <a:p>
            <a:pPr marL="447675" indent="-447675"/>
            <a:r>
              <a:rPr lang="en-GB" altLang="zh-TW" sz="2400" dirty="0"/>
              <a:t>The law of conservation of energy states that energy can neither be created nor destroyed, it can only be transformed or transferred from one form to another.</a:t>
            </a:r>
            <a:br>
              <a:rPr lang="en-GB" altLang="zh-TW" sz="2400" dirty="0"/>
            </a:br>
            <a:r>
              <a:rPr lang="zh-TW" altLang="en-US" sz="2400" dirty="0"/>
              <a:t>根據能量守恆定律，能量不能無故生成，也不能無故摧毀，但它能夠改變形式，由一種能量轉換成為另外的能量。</a:t>
            </a:r>
          </a:p>
          <a:p>
            <a:pPr marL="447675" indent="-447675"/>
            <a:r>
              <a:rPr lang="en-GB" altLang="zh-TW" sz="2400" dirty="0"/>
              <a:t>When stones are shot from a catapult and they reach the maximum height, their potential energy is converted into kinetic energy.</a:t>
            </a:r>
            <a:br>
              <a:rPr lang="en-GB" altLang="zh-TW" sz="2400" dirty="0"/>
            </a:br>
            <a:r>
              <a:rPr lang="zh-TW" altLang="en-US" sz="2400" dirty="0"/>
              <a:t>當石塊從霹靂車射出並達到最高點時，它們的勢能轉化為動能。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5" name="Group 18"/>
          <p:cNvGrpSpPr/>
          <p:nvPr/>
        </p:nvGrpSpPr>
        <p:grpSpPr>
          <a:xfrm>
            <a:off x="8818878" y="2221653"/>
            <a:ext cx="2957631" cy="2416084"/>
            <a:chOff x="6192223" y="1231869"/>
            <a:chExt cx="4709764" cy="3939221"/>
          </a:xfrm>
        </p:grpSpPr>
        <p:sp>
          <p:nvSpPr>
            <p:cNvPr id="6" name="Isosceles Triangle 5"/>
            <p:cNvSpPr/>
            <p:nvPr/>
          </p:nvSpPr>
          <p:spPr>
            <a:xfrm>
              <a:off x="7157547" y="3028619"/>
              <a:ext cx="1198179" cy="150133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 rot="20838469">
              <a:off x="6441252" y="2693405"/>
              <a:ext cx="4324074" cy="13762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/>
            <p:cNvCxnSpPr/>
            <p:nvPr/>
          </p:nvCxnSpPr>
          <p:spPr>
            <a:xfrm flipH="1">
              <a:off x="6510493" y="3226650"/>
              <a:ext cx="21022" cy="26278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6192223" y="3489435"/>
              <a:ext cx="678584" cy="79202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latin typeface="LiSu" panose="02010509060101010101" pitchFamily="49" charset="-122"/>
                  <a:ea typeface="LiSu" panose="02010509060101010101" pitchFamily="49" charset="-122"/>
                </a:rPr>
                <a:t>重物</a:t>
              </a:r>
              <a:endParaRPr lang="en-US" dirty="0">
                <a:latin typeface="LiSu" panose="02010509060101010101" pitchFamily="49" charset="-122"/>
                <a:ea typeface="LiSu" panose="02010509060101010101" pitchFamily="49" charset="-122"/>
              </a:endParaRPr>
            </a:p>
          </p:txBody>
        </p:sp>
        <p:sp>
          <p:nvSpPr>
            <p:cNvPr id="10" name="Arc 9"/>
            <p:cNvSpPr/>
            <p:nvPr/>
          </p:nvSpPr>
          <p:spPr>
            <a:xfrm rot="5400000">
              <a:off x="9548386" y="1277024"/>
              <a:ext cx="965324" cy="1177159"/>
            </a:xfrm>
            <a:prstGeom prst="arc">
              <a:avLst>
                <a:gd name="adj1" fmla="val 16556016"/>
                <a:gd name="adj2" fmla="val 3169083"/>
              </a:avLst>
            </a:prstGeom>
            <a:ln w="762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762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0255438" y="1972338"/>
              <a:ext cx="195234" cy="2057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9704436" y="1930400"/>
              <a:ext cx="326612" cy="34158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9963057" y="1699989"/>
              <a:ext cx="326612" cy="34158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10334741" y="1780206"/>
              <a:ext cx="195234" cy="2057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10026443" y="2055844"/>
              <a:ext cx="195234" cy="2057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>
              <a:off x="6546616" y="4420420"/>
              <a:ext cx="0" cy="750670"/>
            </a:xfrm>
            <a:prstGeom prst="straightConnector1">
              <a:avLst/>
            </a:prstGeom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7" name="Curved Connector 16"/>
            <p:cNvCxnSpPr/>
            <p:nvPr/>
          </p:nvCxnSpPr>
          <p:spPr>
            <a:xfrm rot="10800000">
              <a:off x="9804123" y="1231869"/>
              <a:ext cx="1097864" cy="967220"/>
            </a:xfrm>
            <a:prstGeom prst="curvedConnector3">
              <a:avLst>
                <a:gd name="adj1" fmla="val -3612"/>
              </a:avLst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9605846" y="1262719"/>
              <a:ext cx="893071" cy="5129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>
                  <a:latin typeface="LiSu" panose="02010509060101010101" pitchFamily="49" charset="-122"/>
                  <a:ea typeface="LiSu" panose="02010509060101010101" pitchFamily="49" charset="-122"/>
                </a:rPr>
                <a:t>碎石</a:t>
              </a:r>
              <a:endParaRPr lang="en-US" b="1" dirty="0">
                <a:latin typeface="LiSu" panose="02010509060101010101" pitchFamily="49" charset="-122"/>
                <a:ea typeface="LiSu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3273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Catapult </a:t>
            </a:r>
            <a:r>
              <a:rPr lang="zh-TW" altLang="en-US" dirty="0"/>
              <a:t>投石車</a:t>
            </a:r>
            <a:br>
              <a:rPr lang="zh-TW" altLang="en-US" dirty="0"/>
            </a:br>
            <a:r>
              <a:rPr lang="en-GB" altLang="zh-TW" dirty="0"/>
              <a:t>Materials </a:t>
            </a:r>
            <a:r>
              <a:rPr lang="zh-TW" altLang="en-US" dirty="0"/>
              <a:t>製作材料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328721"/>
              </p:ext>
            </p:extLst>
          </p:nvPr>
        </p:nvGraphicFramePr>
        <p:xfrm>
          <a:off x="838200" y="1964157"/>
          <a:ext cx="7565252" cy="328603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82626">
                  <a:extLst>
                    <a:ext uri="{9D8B030D-6E8A-4147-A177-3AD203B41FA5}">
                      <a16:colId xmlns:a16="http://schemas.microsoft.com/office/drawing/2014/main" val="3307875664"/>
                    </a:ext>
                  </a:extLst>
                </a:gridCol>
                <a:gridCol w="3782626">
                  <a:extLst>
                    <a:ext uri="{9D8B030D-6E8A-4147-A177-3AD203B41FA5}">
                      <a16:colId xmlns:a16="http://schemas.microsoft.com/office/drawing/2014/main" val="466704432"/>
                    </a:ext>
                  </a:extLst>
                </a:gridCol>
              </a:tblGrid>
              <a:tr h="547672">
                <a:tc gridSpan="2">
                  <a:txBody>
                    <a:bodyPr/>
                    <a:lstStyle/>
                    <a:p>
                      <a:pPr algn="l"/>
                      <a:r>
                        <a:rPr lang="zh-TW" altLang="en-US" sz="2400" kern="1200" dirty="0">
                          <a:effectLst/>
                        </a:rPr>
                        <a:t>製作材料</a:t>
                      </a:r>
                      <a:endParaRPr lang="en-US" sz="2400" dirty="0">
                        <a:latin typeface="LiSu" panose="02010509060101010101" pitchFamily="49" charset="-122"/>
                        <a:ea typeface="LiSu" panose="02010509060101010101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146884"/>
                  </a:ext>
                </a:extLst>
              </a:tr>
              <a:tr h="5476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dirty="0">
                          <a:effectLst/>
                        </a:rPr>
                        <a:t>木筷子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HK" sz="2400">
                          <a:effectLst/>
                        </a:rPr>
                        <a:t>18</a:t>
                      </a:r>
                      <a:r>
                        <a:rPr lang="zh-TW" sz="2400">
                          <a:effectLst/>
                        </a:rPr>
                        <a:t>支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0660871"/>
                  </a:ext>
                </a:extLst>
              </a:tr>
              <a:tr h="5476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dirty="0">
                          <a:effectLst/>
                        </a:rPr>
                        <a:t>橡皮圈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HK" sz="2400" dirty="0">
                          <a:effectLst/>
                        </a:rPr>
                        <a:t>20</a:t>
                      </a:r>
                      <a:r>
                        <a:rPr lang="zh-TW" sz="2400" dirty="0">
                          <a:effectLst/>
                        </a:rPr>
                        <a:t>條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1024188"/>
                  </a:ext>
                </a:extLst>
              </a:tr>
              <a:tr h="5476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dirty="0">
                          <a:effectLst/>
                        </a:rPr>
                        <a:t>膠湯匙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HK" sz="2400" dirty="0">
                          <a:effectLst/>
                        </a:rPr>
                        <a:t>1</a:t>
                      </a:r>
                      <a:r>
                        <a:rPr lang="zh-TW" sz="2400" dirty="0">
                          <a:effectLst/>
                        </a:rPr>
                        <a:t>支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6784981"/>
                  </a:ext>
                </a:extLst>
              </a:tr>
              <a:tr h="5476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2400" dirty="0">
                          <a:effectLst/>
                        </a:rPr>
                        <a:t>中長尾夾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HK" sz="2400" dirty="0">
                          <a:effectLst/>
                        </a:rPr>
                        <a:t>1</a:t>
                      </a:r>
                      <a:r>
                        <a:rPr lang="zh-HK" sz="2400" dirty="0">
                          <a:effectLst/>
                        </a:rPr>
                        <a:t>個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71110985"/>
                  </a:ext>
                </a:extLst>
              </a:tr>
              <a:tr h="5476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2400">
                          <a:effectLst/>
                        </a:rPr>
                        <a:t>電線膠布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2400" dirty="0">
                          <a:effectLst/>
                        </a:rPr>
                        <a:t>約</a:t>
                      </a:r>
                      <a:r>
                        <a:rPr lang="en-HK" sz="2400" dirty="0">
                          <a:effectLst/>
                        </a:rPr>
                        <a:t>20</a:t>
                      </a:r>
                      <a:r>
                        <a:rPr lang="zh-HK" sz="2400" dirty="0">
                          <a:effectLst/>
                        </a:rPr>
                        <a:t>厘米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4081348"/>
                  </a:ext>
                </a:extLst>
              </a:tr>
            </a:tbl>
          </a:graphicData>
        </a:graphic>
      </p:graphicFrame>
      <p:pic>
        <p:nvPicPr>
          <p:cNvPr id="6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8856" y="2011574"/>
            <a:ext cx="2462997" cy="32860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203731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Catapult </a:t>
            </a:r>
            <a:r>
              <a:rPr lang="zh-TW" altLang="en-US" dirty="0"/>
              <a:t>投石車</a:t>
            </a:r>
            <a:br>
              <a:rPr lang="zh-TW" altLang="en-US" dirty="0"/>
            </a:br>
            <a:r>
              <a:rPr lang="en-GB" altLang="zh-TW" dirty="0"/>
              <a:t>Procedure </a:t>
            </a:r>
            <a:r>
              <a:rPr lang="zh-TW" altLang="en-US" dirty="0"/>
              <a:t>製作步驟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4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8619914"/>
              </p:ext>
            </p:extLst>
          </p:nvPr>
        </p:nvGraphicFramePr>
        <p:xfrm>
          <a:off x="704951" y="1690688"/>
          <a:ext cx="10878038" cy="463713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439019">
                  <a:extLst>
                    <a:ext uri="{9D8B030D-6E8A-4147-A177-3AD203B41FA5}">
                      <a16:colId xmlns:a16="http://schemas.microsoft.com/office/drawing/2014/main" val="719802927"/>
                    </a:ext>
                  </a:extLst>
                </a:gridCol>
                <a:gridCol w="5439019">
                  <a:extLst>
                    <a:ext uri="{9D8B030D-6E8A-4147-A177-3AD203B41FA5}">
                      <a16:colId xmlns:a16="http://schemas.microsoft.com/office/drawing/2014/main" val="2761816364"/>
                    </a:ext>
                  </a:extLst>
                </a:gridCol>
              </a:tblGrid>
              <a:tr h="780098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zh-TW" altLang="en-US" sz="2400" dirty="0"/>
                        <a:t>用</a:t>
                      </a:r>
                      <a:r>
                        <a:rPr lang="en-US" altLang="zh-TW" sz="2400" dirty="0"/>
                        <a:t>4</a:t>
                      </a:r>
                      <a:r>
                        <a:rPr lang="zh-TW" altLang="en-US" sz="2400" dirty="0"/>
                        <a:t>支木筷子砌一個正方形，</a:t>
                      </a:r>
                      <a:br>
                        <a:rPr lang="en-HK" altLang="zh-TW" sz="2400" dirty="0"/>
                      </a:br>
                      <a:r>
                        <a:rPr lang="zh-TW" altLang="en-US" sz="2400" dirty="0"/>
                        <a:t>然後用橡皮圈綁好。</a:t>
                      </a:r>
                      <a:endParaRPr lang="en-US" sz="2400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 startAt="2"/>
                      </a:pPr>
                      <a:r>
                        <a:rPr lang="zh-TW" altLang="en-US" sz="2400" dirty="0"/>
                        <a:t>將兩支木筷子綁於正方形其中一邊中心點。</a:t>
                      </a:r>
                      <a:endParaRPr lang="en-US" sz="2400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405791"/>
                  </a:ext>
                </a:extLst>
              </a:tr>
              <a:tr h="3814177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4778192"/>
                  </a:ext>
                </a:extLst>
              </a:tr>
            </a:tbl>
          </a:graphicData>
        </a:graphic>
      </p:graphicFrame>
      <p:pic>
        <p:nvPicPr>
          <p:cNvPr id="5" name="Picture 17"/>
          <p:cNvPicPr>
            <a:picLocks noChangeAspect="1"/>
          </p:cNvPicPr>
          <p:nvPr/>
        </p:nvPicPr>
        <p:blipFill>
          <a:blip r:embed="rId2" cstate="print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516" y="2586839"/>
            <a:ext cx="4478283" cy="36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556" y="2586839"/>
            <a:ext cx="483077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63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Catapult </a:t>
            </a:r>
            <a:r>
              <a:rPr lang="zh-TW" altLang="en-US" dirty="0"/>
              <a:t>投石車</a:t>
            </a:r>
            <a:br>
              <a:rPr lang="zh-TW" altLang="en-US" dirty="0"/>
            </a:br>
            <a:r>
              <a:rPr lang="en-GB" altLang="zh-TW" dirty="0"/>
              <a:t>Procedure </a:t>
            </a:r>
            <a:r>
              <a:rPr lang="zh-TW" altLang="en-US" dirty="0"/>
              <a:t>製作步驟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16</a:t>
            </a:fld>
            <a:endParaRPr lang="en-US" dirty="0"/>
          </a:p>
        </p:txBody>
      </p:sp>
      <p:graphicFrame>
        <p:nvGraphicFramePr>
          <p:cNvPr id="4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3363106"/>
              </p:ext>
            </p:extLst>
          </p:nvPr>
        </p:nvGraphicFramePr>
        <p:xfrm>
          <a:off x="714302" y="1639039"/>
          <a:ext cx="10639498" cy="463713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319749">
                  <a:extLst>
                    <a:ext uri="{9D8B030D-6E8A-4147-A177-3AD203B41FA5}">
                      <a16:colId xmlns:a16="http://schemas.microsoft.com/office/drawing/2014/main" val="719802927"/>
                    </a:ext>
                  </a:extLst>
                </a:gridCol>
                <a:gridCol w="5319749">
                  <a:extLst>
                    <a:ext uri="{9D8B030D-6E8A-4147-A177-3AD203B41FA5}">
                      <a16:colId xmlns:a16="http://schemas.microsoft.com/office/drawing/2014/main" val="2761816364"/>
                    </a:ext>
                  </a:extLst>
                </a:gridCol>
              </a:tblGrid>
              <a:tr h="780098">
                <a:tc>
                  <a:txBody>
                    <a:bodyPr/>
                    <a:lstStyle/>
                    <a:p>
                      <a:pPr marL="342900" indent="-342900">
                        <a:buAutoNum type="arabicPeriod" startAt="3"/>
                      </a:pPr>
                      <a:r>
                        <a:rPr lang="zh-TW" altLang="en-US" sz="2400" dirty="0"/>
                        <a:t>將兩支木筷子張開並分別綁在</a:t>
                      </a:r>
                      <a:br>
                        <a:rPr lang="en-HK" altLang="zh-TW" sz="2400" dirty="0"/>
                      </a:br>
                      <a:r>
                        <a:rPr lang="zh-TW" altLang="en-US" sz="2400" dirty="0"/>
                        <a:t>正方形的左右兩邊。</a:t>
                      </a:r>
                      <a:endParaRPr lang="en-US" sz="2400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/>
                        <a:t>4.	</a:t>
                      </a:r>
                      <a:r>
                        <a:rPr lang="zh-TW" altLang="en-US" sz="2400" dirty="0"/>
                        <a:t>於兩邊垂直方向各綁上兩支木筷子。</a:t>
                      </a:r>
                      <a:endParaRPr lang="en-US" sz="2400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405791"/>
                  </a:ext>
                </a:extLst>
              </a:tr>
              <a:tr h="3814177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4778192"/>
                  </a:ext>
                </a:extLst>
              </a:tr>
            </a:tbl>
          </a:graphicData>
        </a:graphic>
      </p:graphicFrame>
      <p:pic>
        <p:nvPicPr>
          <p:cNvPr id="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705" y="2518566"/>
            <a:ext cx="4823303" cy="3600000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0164" y="2518566"/>
            <a:ext cx="4823303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4613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Catapult </a:t>
            </a:r>
            <a:r>
              <a:rPr lang="zh-TW" altLang="en-US" dirty="0"/>
              <a:t>投石車</a:t>
            </a:r>
            <a:br>
              <a:rPr lang="zh-TW" altLang="en-US" dirty="0"/>
            </a:br>
            <a:r>
              <a:rPr lang="en-GB" altLang="zh-TW" dirty="0"/>
              <a:t>Procedure </a:t>
            </a:r>
            <a:r>
              <a:rPr lang="zh-TW" altLang="en-US" dirty="0"/>
              <a:t>製作步驟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4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6973654"/>
              </p:ext>
            </p:extLst>
          </p:nvPr>
        </p:nvGraphicFramePr>
        <p:xfrm>
          <a:off x="921699" y="1690688"/>
          <a:ext cx="10547188" cy="463713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273594">
                  <a:extLst>
                    <a:ext uri="{9D8B030D-6E8A-4147-A177-3AD203B41FA5}">
                      <a16:colId xmlns:a16="http://schemas.microsoft.com/office/drawing/2014/main" val="719802927"/>
                    </a:ext>
                  </a:extLst>
                </a:gridCol>
                <a:gridCol w="5273594">
                  <a:extLst>
                    <a:ext uri="{9D8B030D-6E8A-4147-A177-3AD203B41FA5}">
                      <a16:colId xmlns:a16="http://schemas.microsoft.com/office/drawing/2014/main" val="2761816364"/>
                    </a:ext>
                  </a:extLst>
                </a:gridCol>
              </a:tblGrid>
              <a:tr h="780098"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 startAt="5"/>
                      </a:pPr>
                      <a:r>
                        <a:rPr lang="zh-TW" altLang="en-US" sz="2400" dirty="0"/>
                        <a:t>於頂部加上一支木筷子以固定結構。</a:t>
                      </a:r>
                      <a:endParaRPr lang="en-US" sz="2400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 startAt="6"/>
                      </a:pPr>
                      <a:r>
                        <a:rPr lang="zh-TW" altLang="en-US" sz="2400" dirty="0"/>
                        <a:t>將兩支木筷子綁到下方木筷子的中間。</a:t>
                      </a:r>
                      <a:endParaRPr lang="en-US" sz="2400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405791"/>
                  </a:ext>
                </a:extLst>
              </a:tr>
              <a:tr h="3814177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4778192"/>
                  </a:ext>
                </a:extLst>
              </a:tr>
            </a:tbl>
          </a:graphicData>
        </a:graphic>
      </p:graphicFrame>
      <p:pic>
        <p:nvPicPr>
          <p:cNvPr id="5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674" y="2576721"/>
            <a:ext cx="4822688" cy="360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8"/>
          <p:cNvGrpSpPr>
            <a:grpSpLocks noChangeAspect="1"/>
          </p:cNvGrpSpPr>
          <p:nvPr/>
        </p:nvGrpSpPr>
        <p:grpSpPr>
          <a:xfrm>
            <a:off x="6421666" y="2576721"/>
            <a:ext cx="4824316" cy="3600000"/>
            <a:chOff x="0" y="0"/>
            <a:chExt cx="5760085" cy="4299585"/>
          </a:xfrm>
        </p:grpSpPr>
        <p:pic>
          <p:nvPicPr>
            <p:cNvPr id="7" name="Picture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085" cy="42995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Arrow: Down 5">
              <a:extLst>
                <a:ext uri="{FF2B5EF4-FFF2-40B4-BE49-F238E27FC236}">
                  <a16:creationId xmlns:a16="http://schemas.microsoft.com/office/drawing/2014/main" id="{2A2A006F-8797-4220-B571-3152844BFDB0}"/>
                </a:ext>
              </a:extLst>
            </p:cNvPr>
            <p:cNvSpPr/>
            <p:nvPr/>
          </p:nvSpPr>
          <p:spPr>
            <a:xfrm rot="4244803">
              <a:off x="3933820" y="2172476"/>
              <a:ext cx="338203" cy="1791222"/>
            </a:xfrm>
            <a:prstGeom prst="downArrow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5957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Catapult </a:t>
            </a:r>
            <a:r>
              <a:rPr lang="zh-TW" altLang="en-US" dirty="0"/>
              <a:t>投石車</a:t>
            </a:r>
            <a:br>
              <a:rPr lang="zh-TW" altLang="en-US" dirty="0"/>
            </a:br>
            <a:r>
              <a:rPr lang="en-GB" altLang="zh-TW" dirty="0"/>
              <a:t>Procedure </a:t>
            </a:r>
            <a:r>
              <a:rPr lang="zh-TW" altLang="en-US" dirty="0"/>
              <a:t>製作步驟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18</a:t>
            </a:fld>
            <a:endParaRPr lang="en-US" dirty="0"/>
          </a:p>
        </p:txBody>
      </p:sp>
      <p:graphicFrame>
        <p:nvGraphicFramePr>
          <p:cNvPr id="4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1954209"/>
              </p:ext>
            </p:extLst>
          </p:nvPr>
        </p:nvGraphicFramePr>
        <p:xfrm>
          <a:off x="838200" y="1690688"/>
          <a:ext cx="10536680" cy="464753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268340">
                  <a:extLst>
                    <a:ext uri="{9D8B030D-6E8A-4147-A177-3AD203B41FA5}">
                      <a16:colId xmlns:a16="http://schemas.microsoft.com/office/drawing/2014/main" val="719802927"/>
                    </a:ext>
                  </a:extLst>
                </a:gridCol>
                <a:gridCol w="5268340">
                  <a:extLst>
                    <a:ext uri="{9D8B030D-6E8A-4147-A177-3AD203B41FA5}">
                      <a16:colId xmlns:a16="http://schemas.microsoft.com/office/drawing/2014/main" val="2761816364"/>
                    </a:ext>
                  </a:extLst>
                </a:gridCol>
              </a:tblGrid>
              <a:tr h="769697">
                <a:tc>
                  <a:txBody>
                    <a:bodyPr/>
                    <a:lstStyle/>
                    <a:p>
                      <a:pPr marL="342900" indent="-342900">
                        <a:buAutoNum type="arabicPeriod" startAt="7"/>
                      </a:pPr>
                      <a:r>
                        <a:rPr lang="zh-TW" altLang="en-US" sz="2400" dirty="0"/>
                        <a:t>將兩支木筷子張開並分別綁在上方的左右兩邊。</a:t>
                      </a:r>
                      <a:endParaRPr lang="en-US" sz="2400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 startAt="8"/>
                      </a:pPr>
                      <a:r>
                        <a:rPr lang="zh-TW" altLang="en-US" sz="2400" dirty="0"/>
                        <a:t>如圖示在投石機兩邊各直立綁上木筷子。</a:t>
                      </a:r>
                      <a:endParaRPr lang="en-US" sz="2400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405791"/>
                  </a:ext>
                </a:extLst>
              </a:tr>
              <a:tr h="3824578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4778192"/>
                  </a:ext>
                </a:extLst>
              </a:tr>
            </a:tbl>
          </a:graphicData>
        </a:graphic>
      </p:graphicFrame>
      <p:pic>
        <p:nvPicPr>
          <p:cNvPr id="5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53" y="2566211"/>
            <a:ext cx="4816184" cy="36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3"/>
          <a:stretch/>
        </p:blipFill>
        <p:spPr bwMode="auto">
          <a:xfrm>
            <a:off x="7055587" y="2566211"/>
            <a:ext cx="3301905" cy="360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652367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Catapult </a:t>
            </a:r>
            <a:r>
              <a:rPr lang="zh-TW" altLang="en-US" dirty="0"/>
              <a:t>投石車</a:t>
            </a:r>
            <a:br>
              <a:rPr lang="zh-TW" altLang="en-US" dirty="0"/>
            </a:br>
            <a:r>
              <a:rPr lang="en-GB" altLang="zh-TW" dirty="0"/>
              <a:t>Procedure </a:t>
            </a:r>
            <a:r>
              <a:rPr lang="zh-TW" altLang="en-US" dirty="0"/>
              <a:t>製作步驟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5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6157402"/>
              </p:ext>
            </p:extLst>
          </p:nvPr>
        </p:nvGraphicFramePr>
        <p:xfrm>
          <a:off x="838200" y="1598400"/>
          <a:ext cx="10463108" cy="465309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231554">
                  <a:extLst>
                    <a:ext uri="{9D8B030D-6E8A-4147-A177-3AD203B41FA5}">
                      <a16:colId xmlns:a16="http://schemas.microsoft.com/office/drawing/2014/main" val="719802927"/>
                    </a:ext>
                  </a:extLst>
                </a:gridCol>
                <a:gridCol w="5231554">
                  <a:extLst>
                    <a:ext uri="{9D8B030D-6E8A-4147-A177-3AD203B41FA5}">
                      <a16:colId xmlns:a16="http://schemas.microsoft.com/office/drawing/2014/main" val="2761816364"/>
                    </a:ext>
                  </a:extLst>
                </a:gridCol>
              </a:tblGrid>
              <a:tr h="764136"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 startAt="9"/>
                      </a:pPr>
                      <a:r>
                        <a:rPr lang="zh-TW" altLang="en-US" sz="2400" dirty="0"/>
                        <a:t>將兩支木筷子和匙柄綁起。</a:t>
                      </a:r>
                      <a:endParaRPr lang="en-US" sz="2400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-4572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10"/>
                        <a:tabLst/>
                        <a:defRPr/>
                      </a:pPr>
                      <a:r>
                        <a:rPr lang="zh-TW" altLang="en-US" sz="2400" kern="1200" dirty="0">
                          <a:effectLst/>
                        </a:rPr>
                        <a:t>將綁上匙柄的部份綁到步驟八的直立木筷子上。</a:t>
                      </a:r>
                      <a:endParaRPr lang="en-US" sz="2400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405791"/>
                  </a:ext>
                </a:extLst>
              </a:tr>
              <a:tr h="3830139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4778192"/>
                  </a:ext>
                </a:extLst>
              </a:tr>
            </a:tbl>
          </a:graphicData>
        </a:graphic>
      </p:graphicFrame>
      <p:pic>
        <p:nvPicPr>
          <p:cNvPr id="6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19" b="21974"/>
          <a:stretch/>
        </p:blipFill>
        <p:spPr bwMode="auto">
          <a:xfrm>
            <a:off x="1422405" y="2463244"/>
            <a:ext cx="4030700" cy="360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3235"/>
          <a:stretch/>
        </p:blipFill>
        <p:spPr bwMode="auto">
          <a:xfrm>
            <a:off x="7265900" y="2506623"/>
            <a:ext cx="3013974" cy="360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23477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Rundown </a:t>
            </a:r>
            <a:r>
              <a:rPr lang="zh-TW" altLang="en-US" dirty="0"/>
              <a:t>流程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3224846"/>
              </p:ext>
            </p:extLst>
          </p:nvPr>
        </p:nvGraphicFramePr>
        <p:xfrm>
          <a:off x="677334" y="2190860"/>
          <a:ext cx="8749744" cy="299073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657200">
                  <a:extLst>
                    <a:ext uri="{9D8B030D-6E8A-4147-A177-3AD203B41FA5}">
                      <a16:colId xmlns:a16="http://schemas.microsoft.com/office/drawing/2014/main" val="1604432911"/>
                    </a:ext>
                  </a:extLst>
                </a:gridCol>
                <a:gridCol w="1207465">
                  <a:extLst>
                    <a:ext uri="{9D8B030D-6E8A-4147-A177-3AD203B41FA5}">
                      <a16:colId xmlns:a16="http://schemas.microsoft.com/office/drawing/2014/main" val="779719196"/>
                    </a:ext>
                  </a:extLst>
                </a:gridCol>
                <a:gridCol w="5885079">
                  <a:extLst>
                    <a:ext uri="{9D8B030D-6E8A-4147-A177-3AD203B41FA5}">
                      <a16:colId xmlns:a16="http://schemas.microsoft.com/office/drawing/2014/main" val="3672892428"/>
                    </a:ext>
                  </a:extLst>
                </a:gridCol>
              </a:tblGrid>
              <a:tr h="674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Time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Duration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Activity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5512896"/>
                  </a:ext>
                </a:extLst>
              </a:tr>
              <a:tr h="4632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1400 – 1415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15 </a:t>
                      </a:r>
                      <a:r>
                        <a:rPr lang="en-US" sz="2000" dirty="0" err="1">
                          <a:effectLst/>
                        </a:rPr>
                        <a:t>mins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Introduction and Grouping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0627527"/>
                  </a:ext>
                </a:extLst>
              </a:tr>
              <a:tr h="4632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1415 – 1515</a:t>
                      </a:r>
                      <a:endParaRPr lang="en-US" sz="1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60 </a:t>
                      </a:r>
                      <a:r>
                        <a:rPr lang="en-US" sz="2000" dirty="0" err="1">
                          <a:effectLst/>
                        </a:rPr>
                        <a:t>mins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Making their own catapult (in groups)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9935913"/>
                  </a:ext>
                </a:extLst>
              </a:tr>
              <a:tr h="4632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1515 – 1545</a:t>
                      </a:r>
                      <a:endParaRPr lang="en-US" sz="1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30 mins</a:t>
                      </a:r>
                      <a:endParaRPr lang="en-US" sz="1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Testing and fine tuning of the catapult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297062"/>
                  </a:ext>
                </a:extLst>
              </a:tr>
              <a:tr h="4632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1545 – 1650</a:t>
                      </a:r>
                      <a:endParaRPr lang="en-US" sz="1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65 mins</a:t>
                      </a:r>
                      <a:endParaRPr lang="en-US" sz="1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The competition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6020536"/>
                  </a:ext>
                </a:extLst>
              </a:tr>
              <a:tr h="4632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1650 – 1700</a:t>
                      </a:r>
                      <a:endParaRPr lang="en-US" sz="1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10 mins</a:t>
                      </a:r>
                      <a:endParaRPr lang="en-US" sz="1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Conclusion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0999357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677334" y="5442058"/>
            <a:ext cx="5445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https://www.youtube.com/watch?v=V_pXvatmono</a:t>
            </a:r>
            <a:endParaRPr lang="en-US" dirty="0"/>
          </a:p>
        </p:txBody>
      </p:sp>
      <p:sp>
        <p:nvSpPr>
          <p:cNvPr id="7" name="Rectangle 2"/>
          <p:cNvSpPr/>
          <p:nvPr/>
        </p:nvSpPr>
        <p:spPr>
          <a:xfrm>
            <a:off x="9789456" y="917766"/>
            <a:ext cx="615553" cy="505202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none">
            <a:spAutoFit/>
          </a:bodyPr>
          <a:lstStyle/>
          <a:p>
            <a:r>
              <a:rPr lang="zh-TW" alt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LiSu" panose="02010509060101010101" pitchFamily="49" charset="-122"/>
                <a:ea typeface="LiSu" panose="02010509060101010101" pitchFamily="49" charset="-122"/>
              </a:rPr>
              <a:t>滾滾長江東逝水，浪花淘盡英雄</a:t>
            </a:r>
            <a:endParaRPr lang="en-US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6606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Catapult </a:t>
            </a:r>
            <a:r>
              <a:rPr lang="zh-TW" altLang="en-US" dirty="0"/>
              <a:t>投石車</a:t>
            </a:r>
            <a:br>
              <a:rPr lang="zh-TW" altLang="en-US" dirty="0"/>
            </a:br>
            <a:r>
              <a:rPr lang="en-GB" altLang="zh-TW" dirty="0"/>
              <a:t>Procedure </a:t>
            </a:r>
            <a:r>
              <a:rPr lang="zh-TW" altLang="en-US" dirty="0"/>
              <a:t>製作步驟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20</a:t>
            </a:fld>
            <a:endParaRPr lang="en-US" dirty="0"/>
          </a:p>
        </p:txBody>
      </p:sp>
      <p:graphicFrame>
        <p:nvGraphicFramePr>
          <p:cNvPr id="4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2290709"/>
              </p:ext>
            </p:extLst>
          </p:nvPr>
        </p:nvGraphicFramePr>
        <p:xfrm>
          <a:off x="880182" y="1690688"/>
          <a:ext cx="10473618" cy="462679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236809">
                  <a:extLst>
                    <a:ext uri="{9D8B030D-6E8A-4147-A177-3AD203B41FA5}">
                      <a16:colId xmlns:a16="http://schemas.microsoft.com/office/drawing/2014/main" val="719802927"/>
                    </a:ext>
                  </a:extLst>
                </a:gridCol>
                <a:gridCol w="5236809">
                  <a:extLst>
                    <a:ext uri="{9D8B030D-6E8A-4147-A177-3AD203B41FA5}">
                      <a16:colId xmlns:a16="http://schemas.microsoft.com/office/drawing/2014/main" val="2761816364"/>
                    </a:ext>
                  </a:extLst>
                </a:gridCol>
              </a:tblGrid>
              <a:tr h="677206">
                <a:tc>
                  <a:txBody>
                    <a:bodyPr/>
                    <a:lstStyle/>
                    <a:p>
                      <a:pPr marL="342900" indent="-342900">
                        <a:buAutoNum type="arabicPeriod" startAt="11"/>
                      </a:pPr>
                      <a:r>
                        <a:rPr lang="zh-TW" altLang="en-US" sz="2400" dirty="0"/>
                        <a:t>在頂方木筷子打橫加上一條橡皮圈，並用長尾夾夾好即完成。</a:t>
                      </a:r>
                      <a:endParaRPr lang="en-US" sz="2400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-4572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12"/>
                        <a:tabLst/>
                        <a:defRPr/>
                      </a:pPr>
                      <a:r>
                        <a:rPr lang="zh-TW" altLang="en-US" sz="2400" dirty="0"/>
                        <a:t>木筷子投石機完成圖。</a:t>
                      </a:r>
                      <a:endParaRPr lang="en-US" sz="2400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405791"/>
                  </a:ext>
                </a:extLst>
              </a:tr>
              <a:tr h="3803831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4778192"/>
                  </a:ext>
                </a:extLst>
              </a:tr>
            </a:tbl>
          </a:graphicData>
        </a:graphic>
      </p:graphicFrame>
      <p:pic>
        <p:nvPicPr>
          <p:cNvPr id="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052" y="2502400"/>
            <a:ext cx="2697968" cy="3600000"/>
          </a:xfrm>
          <a:prstGeom prst="rect">
            <a:avLst/>
          </a:prstGeom>
        </p:spPr>
      </p:pic>
      <p:pic>
        <p:nvPicPr>
          <p:cNvPr id="6" name="Picture 10" descr="d:\data\Desktop\sid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4" t="8857" b="4237"/>
          <a:stretch/>
        </p:blipFill>
        <p:spPr bwMode="auto">
          <a:xfrm>
            <a:off x="6380325" y="2631854"/>
            <a:ext cx="4739829" cy="360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07015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Experimental results</a:t>
            </a:r>
            <a:br>
              <a:rPr lang="en-GB" altLang="zh-TW" dirty="0"/>
            </a:br>
            <a:r>
              <a:rPr lang="zh-TW" altLang="en-US" dirty="0"/>
              <a:t>實驗結果記錄表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4" name="Picture 5" descr="d:\data\Desktop\side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4" t="8857" b="4237"/>
          <a:stretch/>
        </p:blipFill>
        <p:spPr bwMode="auto">
          <a:xfrm>
            <a:off x="5664678" y="0"/>
            <a:ext cx="3775332" cy="2867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Arrow Connector 6"/>
          <p:cNvCxnSpPr/>
          <p:nvPr/>
        </p:nvCxnSpPr>
        <p:spPr>
          <a:xfrm>
            <a:off x="7499794" y="662153"/>
            <a:ext cx="588500" cy="472966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9"/>
          <p:cNvSpPr txBox="1"/>
          <p:nvPr/>
        </p:nvSpPr>
        <p:spPr>
          <a:xfrm>
            <a:off x="7625884" y="168559"/>
            <a:ext cx="1814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rgbClr val="FF0000"/>
                </a:solidFill>
              </a:rPr>
              <a:t>The distance of the lid pulled backward D</a:t>
            </a:r>
          </a:p>
          <a:p>
            <a:r>
              <a:rPr lang="zh-TW" altLang="en-US" sz="1200" b="1" dirty="0">
                <a:solidFill>
                  <a:srgbClr val="FF0000"/>
                </a:solidFill>
              </a:rPr>
              <a:t>力臂拉後的距離 </a:t>
            </a:r>
            <a:r>
              <a:rPr lang="en-US" sz="1200" b="1" dirty="0">
                <a:solidFill>
                  <a:srgbClr val="FF0000"/>
                </a:solidFill>
                <a:latin typeface="Myriad Pro" panose="020B0503030403020204" charset="0"/>
              </a:rPr>
              <a:t>D</a:t>
            </a:r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9736405"/>
              </p:ext>
            </p:extLst>
          </p:nvPr>
        </p:nvGraphicFramePr>
        <p:xfrm>
          <a:off x="483661" y="2859316"/>
          <a:ext cx="10750395" cy="362308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09866">
                  <a:extLst>
                    <a:ext uri="{9D8B030D-6E8A-4147-A177-3AD203B41FA5}">
                      <a16:colId xmlns:a16="http://schemas.microsoft.com/office/drawing/2014/main" val="2879180174"/>
                    </a:ext>
                  </a:extLst>
                </a:gridCol>
                <a:gridCol w="2183955">
                  <a:extLst>
                    <a:ext uri="{9D8B030D-6E8A-4147-A177-3AD203B41FA5}">
                      <a16:colId xmlns:a16="http://schemas.microsoft.com/office/drawing/2014/main" val="1380900431"/>
                    </a:ext>
                  </a:extLst>
                </a:gridCol>
                <a:gridCol w="2288664">
                  <a:extLst>
                    <a:ext uri="{9D8B030D-6E8A-4147-A177-3AD203B41FA5}">
                      <a16:colId xmlns:a16="http://schemas.microsoft.com/office/drawing/2014/main" val="1080686825"/>
                    </a:ext>
                  </a:extLst>
                </a:gridCol>
                <a:gridCol w="2183955">
                  <a:extLst>
                    <a:ext uri="{9D8B030D-6E8A-4147-A177-3AD203B41FA5}">
                      <a16:colId xmlns:a16="http://schemas.microsoft.com/office/drawing/2014/main" val="1320070971"/>
                    </a:ext>
                  </a:extLst>
                </a:gridCol>
                <a:gridCol w="2183955">
                  <a:extLst>
                    <a:ext uri="{9D8B030D-6E8A-4147-A177-3AD203B41FA5}">
                      <a16:colId xmlns:a16="http://schemas.microsoft.com/office/drawing/2014/main" val="3347501036"/>
                    </a:ext>
                  </a:extLst>
                </a:gridCol>
              </a:tblGrid>
              <a:tr h="11265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/>
                        <a:t>The distance of the lid pulled backward D (cm)</a:t>
                      </a:r>
                      <a:endParaRPr lang="en-US" altLang="zh-TW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600" dirty="0">
                          <a:effectLst/>
                        </a:rPr>
                        <a:t>力臂拉後的距離</a:t>
                      </a:r>
                      <a:endParaRPr lang="en-US" altLang="zh-TW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</a:t>
                      </a:r>
                      <a:r>
                        <a:rPr lang="zh-TW" altLang="en-US" sz="1600" dirty="0">
                          <a:effectLst/>
                        </a:rPr>
                        <a:t>（厘米）</a:t>
                      </a:r>
                      <a:endParaRPr lang="en-US" altLang="zh-TW" sz="1600" b="1" dirty="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>
                          <a:effectLst/>
                        </a:rPr>
                        <a:t>1</a:t>
                      </a:r>
                      <a:r>
                        <a:rPr lang="en-US" altLang="zh-TW" sz="1800" baseline="30000" dirty="0">
                          <a:effectLst/>
                        </a:rPr>
                        <a:t>st</a:t>
                      </a:r>
                      <a:r>
                        <a:rPr lang="en-US" altLang="zh-TW" sz="1800" dirty="0">
                          <a:effectLst/>
                        </a:rPr>
                        <a:t> projectile distance (cm)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dirty="0">
                          <a:effectLst/>
                        </a:rPr>
                        <a:t>第一次投擲距離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HK" sz="1800" dirty="0">
                          <a:effectLst/>
                        </a:rPr>
                        <a:t>（厘米）</a:t>
                      </a:r>
                      <a:endParaRPr lang="en-US" altLang="zh-HK" sz="1800" b="1" dirty="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2</a:t>
                      </a:r>
                      <a:r>
                        <a:rPr lang="en-US" sz="1800" baseline="30000" dirty="0">
                          <a:effectLst/>
                        </a:rPr>
                        <a:t>nd</a:t>
                      </a:r>
                      <a:r>
                        <a:rPr lang="en-US" sz="1800" dirty="0">
                          <a:effectLst/>
                        </a:rPr>
                        <a:t> projectile distance (cm)</a:t>
                      </a:r>
                      <a:endParaRPr lang="en-US" altLang="zh-TW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dirty="0">
                          <a:effectLst/>
                        </a:rPr>
                        <a:t>第二次投擲距離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HK" sz="1800" dirty="0">
                          <a:effectLst/>
                        </a:rPr>
                        <a:t>（厘米）</a:t>
                      </a:r>
                      <a:endParaRPr lang="en-US" altLang="zh-HK" sz="1800" b="1" dirty="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3</a:t>
                      </a:r>
                      <a:r>
                        <a:rPr lang="en-US" sz="1800" baseline="30000" dirty="0">
                          <a:effectLst/>
                        </a:rPr>
                        <a:t>rd</a:t>
                      </a:r>
                      <a:r>
                        <a:rPr lang="en-US" sz="1800" dirty="0">
                          <a:effectLst/>
                        </a:rPr>
                        <a:t> projectile distance (cm)</a:t>
                      </a:r>
                      <a:endParaRPr lang="en-US" altLang="zh-TW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dirty="0">
                          <a:effectLst/>
                        </a:rPr>
                        <a:t>第三次投擲距離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HK" sz="1800" dirty="0">
                          <a:effectLst/>
                        </a:rPr>
                        <a:t>（厘米）</a:t>
                      </a:r>
                      <a:endParaRPr lang="en-US" altLang="zh-HK" sz="1800" b="1" dirty="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Average projectile distance (cm)</a:t>
                      </a:r>
                      <a:endParaRPr lang="en-US" altLang="zh-TW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800" dirty="0">
                          <a:effectLst/>
                        </a:rPr>
                        <a:t>平均投擲距離</a:t>
                      </a:r>
                      <a:endParaRPr lang="en-US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HK" altLang="en-US" sz="1800" dirty="0">
                          <a:effectLst/>
                        </a:rPr>
                        <a:t>（厘米）</a:t>
                      </a:r>
                      <a:endParaRPr lang="en-US" altLang="zh-HK" sz="1800" b="1" dirty="0">
                        <a:effectLst/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24569536"/>
                  </a:ext>
                </a:extLst>
              </a:tr>
              <a:tr h="6066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5286044"/>
                  </a:ext>
                </a:extLst>
              </a:tr>
              <a:tr h="6401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4468841"/>
                  </a:ext>
                </a:extLst>
              </a:tr>
              <a:tr h="611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9657152"/>
                  </a:ext>
                </a:extLst>
              </a:tr>
              <a:tr h="5458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….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01401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04437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8000" y="2095549"/>
            <a:ext cx="9902613" cy="429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The pullback distance of the arm vs projectile distance </a:t>
            </a:r>
            <a:br>
              <a:rPr lang="en-GB" altLang="zh-TW" dirty="0"/>
            </a:br>
            <a:r>
              <a:rPr lang="zh-TW" altLang="en-US" dirty="0"/>
              <a:t>力臂位置與投擲距離的關係圖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22</a:t>
            </a:fld>
            <a:endParaRPr lang="en-US" dirty="0"/>
          </a:p>
        </p:txBody>
      </p:sp>
      <p:graphicFrame>
        <p:nvGraphicFramePr>
          <p:cNvPr id="4" name="Chart 5" title="Char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0129285"/>
              </p:ext>
            </p:extLst>
          </p:nvPr>
        </p:nvGraphicFramePr>
        <p:xfrm>
          <a:off x="677334" y="2095549"/>
          <a:ext cx="9206895" cy="4294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2290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/>
          <a:lstStyle/>
          <a:p>
            <a:r>
              <a:rPr lang="en-GB" altLang="zh-TW" b="1" dirty="0"/>
              <a:t>Thank You</a:t>
            </a:r>
            <a:endParaRPr lang="zh-TW" altLang="en-US" b="1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743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Battle of </a:t>
            </a:r>
            <a:r>
              <a:rPr lang="en-GB" altLang="zh-TW" dirty="0" err="1"/>
              <a:t>Guandu</a:t>
            </a:r>
            <a:r>
              <a:rPr lang="en-GB" altLang="zh-TW" dirty="0"/>
              <a:t> </a:t>
            </a:r>
            <a:r>
              <a:rPr lang="zh-TW" altLang="en-US" dirty="0"/>
              <a:t>官渡之戰</a:t>
            </a:r>
            <a:br>
              <a:rPr lang="zh-TW" altLang="en-US" dirty="0"/>
            </a:br>
            <a:r>
              <a:rPr lang="en-GB" altLang="zh-TW" dirty="0"/>
              <a:t>Background </a:t>
            </a:r>
            <a:r>
              <a:rPr lang="zh-TW" altLang="en-US" dirty="0"/>
              <a:t>背景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漢獻帝建安元年至建安四年（</a:t>
            </a:r>
            <a:r>
              <a:rPr lang="en-US" altLang="zh-TW" dirty="0"/>
              <a:t>196</a:t>
            </a:r>
            <a:r>
              <a:rPr lang="zh-TW" altLang="en-US" dirty="0"/>
              <a:t>至</a:t>
            </a:r>
            <a:r>
              <a:rPr lang="en-US" altLang="zh-TW" dirty="0"/>
              <a:t>199</a:t>
            </a:r>
            <a:r>
              <a:rPr lang="zh-TW" altLang="en-US" dirty="0"/>
              <a:t>年）</a:t>
            </a:r>
          </a:p>
          <a:p>
            <a:pPr marL="534988" indent="-534988"/>
            <a:r>
              <a:rPr lang="zh-TW" altLang="en-US" dirty="0"/>
              <a:t>曹操挾天子以令諸侯，先後破袁術、滅呂布、降張繡、逐劉備。勢力盤踞中原地區。</a:t>
            </a:r>
          </a:p>
          <a:p>
            <a:pPr marL="534988" indent="-534988"/>
            <a:r>
              <a:rPr lang="zh-TW" altLang="en-US" dirty="0"/>
              <a:t>袁紹戰勝公孫瓚，並結連北方民族烏桓，盡有黃河以北之地，意欲南向以爭天下。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Slide Number Placeholder 3"/>
          <p:cNvSpPr txBox="1">
            <a:spLocks/>
          </p:cNvSpPr>
          <p:nvPr/>
        </p:nvSpPr>
        <p:spPr>
          <a:xfrm>
            <a:off x="11508661" y="6172991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3"/>
                </a:solidFill>
                <a:latin typeface="HelveticaNeueLT Std Med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Rectangle 6"/>
          <p:cNvSpPr/>
          <p:nvPr/>
        </p:nvSpPr>
        <p:spPr>
          <a:xfrm>
            <a:off x="8230428" y="6147964"/>
            <a:ext cx="34227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https://kknews.cc/history/mljk58p.html</a:t>
            </a:r>
            <a:endParaRPr lang="en-US" sz="1000" dirty="0">
              <a:solidFill>
                <a:srgbClr val="92D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000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https://www.wikiwand.com/zh-tw/%E4%B8%89%E5%9B%BD</a:t>
            </a:r>
            <a:r>
              <a:rPr lang="en-US" sz="1000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38952" y="4112781"/>
            <a:ext cx="2488146" cy="20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671" y="4104830"/>
            <a:ext cx="2239363" cy="20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Explosion 1 7"/>
          <p:cNvSpPr/>
          <p:nvPr/>
        </p:nvSpPr>
        <p:spPr>
          <a:xfrm>
            <a:off x="5686398" y="4690849"/>
            <a:ext cx="231228" cy="262759"/>
          </a:xfrm>
          <a:prstGeom prst="irregularSeal1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xplosion 1 8"/>
          <p:cNvSpPr/>
          <p:nvPr/>
        </p:nvSpPr>
        <p:spPr>
          <a:xfrm>
            <a:off x="4905379" y="5437820"/>
            <a:ext cx="447671" cy="472965"/>
          </a:xfrm>
          <a:prstGeom prst="irregularSeal1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9"/>
          <p:cNvSpPr/>
          <p:nvPr/>
        </p:nvSpPr>
        <p:spPr>
          <a:xfrm>
            <a:off x="3776670" y="605480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>
                <a:latin typeface="LiSu" panose="02010509060101010101" pitchFamily="49" charset="-122"/>
                <a:ea typeface="LiSu" panose="02010509060101010101" pitchFamily="49" charset="-122"/>
              </a:rPr>
              <a:t>曹操</a:t>
            </a:r>
            <a:endParaRPr lang="en-US" dirty="0"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6798839" y="605480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>
                <a:latin typeface="LiSu" panose="02010509060101010101" pitchFamily="49" charset="-122"/>
                <a:ea typeface="LiSu" panose="02010509060101010101" pitchFamily="49" charset="-122"/>
              </a:rPr>
              <a:t>袁紹</a:t>
            </a:r>
            <a:endParaRPr lang="en-US" dirty="0"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532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4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747" y="765497"/>
            <a:ext cx="5720381" cy="5989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Group 21"/>
          <p:cNvGrpSpPr/>
          <p:nvPr/>
        </p:nvGrpSpPr>
        <p:grpSpPr>
          <a:xfrm>
            <a:off x="253046" y="765497"/>
            <a:ext cx="5864772" cy="5989365"/>
            <a:chOff x="-21020" y="400372"/>
            <a:chExt cx="6102625" cy="6480610"/>
          </a:xfrm>
        </p:grpSpPr>
        <p:pic>
          <p:nvPicPr>
            <p:cNvPr id="6" name="Pictur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1020" y="400372"/>
              <a:ext cx="6102625" cy="648061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" name="Right Arrow 11"/>
            <p:cNvSpPr/>
            <p:nvPr/>
          </p:nvSpPr>
          <p:spPr>
            <a:xfrm rot="815804">
              <a:off x="4258188" y="2178432"/>
              <a:ext cx="222495" cy="167049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" name="Right Arrow 12"/>
            <p:cNvSpPr/>
            <p:nvPr/>
          </p:nvSpPr>
          <p:spPr>
            <a:xfrm rot="1990222">
              <a:off x="4008226" y="2331361"/>
              <a:ext cx="213748" cy="118401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Right Arrow 13"/>
            <p:cNvSpPr/>
            <p:nvPr/>
          </p:nvSpPr>
          <p:spPr>
            <a:xfrm rot="936248">
              <a:off x="3986280" y="2815225"/>
              <a:ext cx="276753" cy="171085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0" name="Right Arrow 14"/>
            <p:cNvSpPr/>
            <p:nvPr/>
          </p:nvSpPr>
          <p:spPr>
            <a:xfrm rot="7488407">
              <a:off x="2968557" y="2575495"/>
              <a:ext cx="276753" cy="171085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1" name="Right Arrow 15"/>
            <p:cNvSpPr/>
            <p:nvPr/>
          </p:nvSpPr>
          <p:spPr>
            <a:xfrm rot="10146786">
              <a:off x="2863878" y="2270234"/>
              <a:ext cx="276753" cy="171085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Right Arrow 16"/>
            <p:cNvSpPr/>
            <p:nvPr/>
          </p:nvSpPr>
          <p:spPr>
            <a:xfrm rot="7488407">
              <a:off x="3313288" y="1731206"/>
              <a:ext cx="279268" cy="217313"/>
            </a:xfrm>
            <a:prstGeom prst="rightArrow">
              <a:avLst/>
            </a:prstGeom>
            <a:solidFill>
              <a:srgbClr val="7030A0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" name="Right Arrow 17"/>
            <p:cNvSpPr/>
            <p:nvPr/>
          </p:nvSpPr>
          <p:spPr>
            <a:xfrm rot="12709026">
              <a:off x="3648666" y="1230178"/>
              <a:ext cx="303196" cy="207714"/>
            </a:xfrm>
            <a:prstGeom prst="rightArrow">
              <a:avLst/>
            </a:prstGeom>
            <a:solidFill>
              <a:srgbClr val="7030A0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4" name="Right Arrow 22"/>
          <p:cNvSpPr/>
          <p:nvPr/>
        </p:nvSpPr>
        <p:spPr>
          <a:xfrm>
            <a:off x="5818447" y="3512203"/>
            <a:ext cx="766672" cy="5990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6"/>
          <p:cNvSpPr/>
          <p:nvPr/>
        </p:nvSpPr>
        <p:spPr>
          <a:xfrm>
            <a:off x="9474225" y="6477863"/>
            <a:ext cx="229421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https://kknews.cc/history/gqbkp3l.html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7" name="Rectangle 23"/>
          <p:cNvSpPr/>
          <p:nvPr/>
        </p:nvSpPr>
        <p:spPr>
          <a:xfrm>
            <a:off x="3995998" y="6108531"/>
            <a:ext cx="780983" cy="369332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none">
            <a:spAutoFit/>
          </a:bodyPr>
          <a:lstStyle/>
          <a:p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LiSu" panose="02010509060101010101" pitchFamily="49" charset="-122"/>
                <a:cs typeface="Calibri" panose="020F0502020204030204" pitchFamily="34" charset="0"/>
              </a:rPr>
              <a:t>196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LiSu" panose="02010509060101010101" pitchFamily="49" charset="-122"/>
                <a:cs typeface="Calibri" panose="020F0502020204030204" pitchFamily="34" charset="0"/>
              </a:rPr>
              <a:t>年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LiSu" panose="0201050906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18" name="Rectangle 24"/>
          <p:cNvSpPr/>
          <p:nvPr/>
        </p:nvSpPr>
        <p:spPr>
          <a:xfrm>
            <a:off x="10165856" y="6108531"/>
            <a:ext cx="780983" cy="369332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none">
            <a:spAutoFit/>
          </a:bodyPr>
          <a:lstStyle/>
          <a:p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LiSu" panose="02010509060101010101" pitchFamily="49" charset="-122"/>
                <a:cs typeface="Calibri" panose="020F0502020204030204" pitchFamily="34" charset="0"/>
              </a:rPr>
              <a:t>199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LiSu" panose="02010509060101010101" pitchFamily="49" charset="-122"/>
                <a:cs typeface="Calibri" panose="020F0502020204030204" pitchFamily="34" charset="0"/>
              </a:rPr>
              <a:t>年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LiSu" panose="02010509060101010101" pitchFamily="49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537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Battle of </a:t>
            </a:r>
            <a:r>
              <a:rPr lang="en-GB" altLang="zh-TW" dirty="0" err="1"/>
              <a:t>Guandu</a:t>
            </a:r>
            <a:r>
              <a:rPr lang="en-GB" altLang="zh-TW" dirty="0"/>
              <a:t> </a:t>
            </a:r>
            <a:r>
              <a:rPr lang="zh-TW" altLang="en-US" dirty="0"/>
              <a:t>官渡之戰</a:t>
            </a:r>
            <a:br>
              <a:rPr lang="zh-TW" altLang="en-US" dirty="0"/>
            </a:br>
            <a:r>
              <a:rPr lang="en-GB" altLang="zh-TW" dirty="0"/>
              <a:t>Situation </a:t>
            </a:r>
            <a:r>
              <a:rPr lang="zh-TW" altLang="en-US" dirty="0"/>
              <a:t>形勢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1807476"/>
            <a:ext cx="4420183" cy="38807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TW" altLang="en-US" dirty="0">
                <a:ea typeface="LiSu" panose="02010509060101010101" pitchFamily="49" charset="-122"/>
              </a:rPr>
              <a:t>起初形勢紹強操弱</a:t>
            </a:r>
            <a:endParaRPr lang="en-US" altLang="zh-TW" dirty="0">
              <a:ea typeface="LiSu" panose="02010509060101010101" pitchFamily="49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TW" altLang="en-US" dirty="0">
                <a:ea typeface="LiSu" panose="02010509060101010101" pitchFamily="49" charset="-122"/>
              </a:rPr>
              <a:t>起初形勢紹強操弱。袁紹已無後顧之憂，地廣人眾，可動員的兵力在十萬以上。</a:t>
            </a:r>
            <a:endParaRPr lang="en-US" altLang="zh-TW" dirty="0">
              <a:ea typeface="LiSu" panose="02010509060101010101" pitchFamily="49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TW" altLang="en-US" dirty="0">
                <a:ea typeface="LiSu" panose="02010509060101010101" pitchFamily="49" charset="-122"/>
              </a:rPr>
              <a:t>曹操則是四面受敵，除了河北的袁紹，關中諸將馬騰、韓遂等尚在觀望，南邊劉表、張繡不肯降服，江南孫策蠢蠢欲動</a:t>
            </a:r>
            <a:r>
              <a:rPr lang="en-US" dirty="0">
                <a:ea typeface="LiSu" panose="02010509060101010101" pitchFamily="49" charset="-122"/>
              </a:rPr>
              <a:t>。</a:t>
            </a:r>
            <a:endParaRPr lang="zh-TW" altLang="en-US" dirty="0">
              <a:ea typeface="LiSu" panose="02010509060101010101" pitchFamily="49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8134010" y="6036624"/>
            <a:ext cx="358303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https://kknews.cc/history/mljk58p.html</a:t>
            </a:r>
            <a:endParaRPr lang="en-US" sz="10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050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https://www.wikiwand.com/zh-tw/%E4%B8%89%E5%9B%BD</a:t>
            </a:r>
            <a:r>
              <a:rPr lang="en-US" sz="10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25055" y="1807476"/>
            <a:ext cx="4824832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8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9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TW" altLang="en-US" dirty="0">
                <a:solidFill>
                  <a:schemeClr val="tx1"/>
                </a:solidFill>
                <a:ea typeface="LiSu" panose="02010509060101010101" pitchFamily="49" charset="-122"/>
              </a:rPr>
              <a:t>局勢明朗化</a:t>
            </a:r>
            <a:endParaRPr lang="en-US" altLang="zh-TW" dirty="0">
              <a:solidFill>
                <a:schemeClr val="tx1"/>
              </a:solidFill>
              <a:ea typeface="LiSu" panose="02010509060101010101" pitchFamily="49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TW" dirty="0">
                <a:solidFill>
                  <a:schemeClr val="tx1"/>
                </a:solidFill>
                <a:ea typeface="LiSu" panose="02010509060101010101" pitchFamily="49" charset="-122"/>
              </a:rPr>
              <a:t>198</a:t>
            </a:r>
            <a:r>
              <a:rPr lang="zh-TW" altLang="en-US" dirty="0">
                <a:solidFill>
                  <a:schemeClr val="tx1"/>
                </a:solidFill>
                <a:ea typeface="LiSu" panose="02010509060101010101" pitchFamily="49" charset="-122"/>
              </a:rPr>
              <a:t>年</a:t>
            </a:r>
            <a:r>
              <a:rPr lang="en-US" altLang="zh-TW" dirty="0">
                <a:solidFill>
                  <a:schemeClr val="tx1"/>
                </a:solidFill>
                <a:ea typeface="LiSu" panose="02010509060101010101" pitchFamily="49" charset="-122"/>
              </a:rPr>
              <a:t>10</a:t>
            </a:r>
            <a:r>
              <a:rPr lang="zh-TW" altLang="en-US" dirty="0">
                <a:solidFill>
                  <a:schemeClr val="tx1"/>
                </a:solidFill>
                <a:ea typeface="LiSu" panose="02010509060101010101" pitchFamily="49" charset="-122"/>
              </a:rPr>
              <a:t>月，河內郡太守張楊欲出軍救援呂布時卻為部下楊醜所殺，曹操解除進攻徐州呂布後顧之憂。</a:t>
            </a:r>
            <a:endParaRPr lang="en-US" altLang="zh-TW" dirty="0">
              <a:solidFill>
                <a:schemeClr val="tx1"/>
              </a:solidFill>
              <a:ea typeface="LiSu" panose="02010509060101010101" pitchFamily="49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TW" altLang="en-US" dirty="0">
                <a:solidFill>
                  <a:schemeClr val="tx1"/>
                </a:solidFill>
                <a:ea typeface="LiSu" panose="02010509060101010101" pitchFamily="49" charset="-122"/>
              </a:rPr>
              <a:t>同年</a:t>
            </a:r>
            <a:r>
              <a:rPr lang="en-US" altLang="zh-TW" dirty="0">
                <a:solidFill>
                  <a:schemeClr val="tx1"/>
                </a:solidFill>
                <a:ea typeface="LiSu" panose="02010509060101010101" pitchFamily="49" charset="-122"/>
              </a:rPr>
              <a:t>11</a:t>
            </a:r>
            <a:r>
              <a:rPr lang="zh-TW" altLang="en-US" dirty="0">
                <a:solidFill>
                  <a:schemeClr val="tx1"/>
                </a:solidFill>
                <a:ea typeface="LiSu" panose="02010509060101010101" pitchFamily="49" charset="-122"/>
              </a:rPr>
              <a:t>月，呂布被曹操徹底消滅。</a:t>
            </a:r>
            <a:endParaRPr lang="en-US" altLang="zh-TW" dirty="0">
              <a:solidFill>
                <a:schemeClr val="tx1"/>
              </a:solidFill>
              <a:ea typeface="LiSu" panose="02010509060101010101" pitchFamily="49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TW" dirty="0">
                <a:solidFill>
                  <a:schemeClr val="tx1"/>
                </a:solidFill>
                <a:ea typeface="LiSu" panose="02010509060101010101" pitchFamily="49" charset="-122"/>
              </a:rPr>
              <a:t>199</a:t>
            </a:r>
            <a:r>
              <a:rPr lang="zh-TW" altLang="en-US" dirty="0">
                <a:solidFill>
                  <a:schemeClr val="tx1"/>
                </a:solidFill>
                <a:ea typeface="LiSu" panose="02010509060101010101" pitchFamily="49" charset="-122"/>
              </a:rPr>
              <a:t>年</a:t>
            </a:r>
            <a:r>
              <a:rPr lang="en-US" altLang="zh-TW" dirty="0">
                <a:solidFill>
                  <a:schemeClr val="tx1"/>
                </a:solidFill>
                <a:ea typeface="LiSu" panose="02010509060101010101" pitchFamily="49" charset="-122"/>
              </a:rPr>
              <a:t>6</a:t>
            </a:r>
            <a:r>
              <a:rPr lang="zh-TW" altLang="en-US" dirty="0">
                <a:solidFill>
                  <a:schemeClr val="tx1"/>
                </a:solidFill>
                <a:ea typeface="LiSu" panose="02010509060101010101" pitchFamily="49" charset="-122"/>
              </a:rPr>
              <a:t>月，袁術病死，</a:t>
            </a:r>
            <a:r>
              <a:rPr lang="en-US" altLang="zh-TW" dirty="0">
                <a:solidFill>
                  <a:schemeClr val="tx1"/>
                </a:solidFill>
                <a:ea typeface="LiSu" panose="02010509060101010101" pitchFamily="49" charset="-122"/>
              </a:rPr>
              <a:t>11</a:t>
            </a:r>
            <a:r>
              <a:rPr lang="zh-TW" altLang="en-US" dirty="0">
                <a:solidFill>
                  <a:schemeClr val="tx1"/>
                </a:solidFill>
                <a:ea typeface="LiSu" panose="02010509060101010101" pitchFamily="49" charset="-122"/>
              </a:rPr>
              <a:t>月張繡投降曹操。劉表表示中立。孫策於</a:t>
            </a:r>
            <a:r>
              <a:rPr lang="en-US" altLang="zh-TW" dirty="0">
                <a:solidFill>
                  <a:schemeClr val="tx1"/>
                </a:solidFill>
                <a:ea typeface="LiSu" panose="02010509060101010101" pitchFamily="49" charset="-122"/>
              </a:rPr>
              <a:t>200</a:t>
            </a:r>
            <a:r>
              <a:rPr lang="zh-TW" altLang="en-US" dirty="0">
                <a:solidFill>
                  <a:schemeClr val="tx1"/>
                </a:solidFill>
                <a:ea typeface="LiSu" panose="02010509060101010101" pitchFamily="49" charset="-122"/>
              </a:rPr>
              <a:t>年</a:t>
            </a:r>
            <a:r>
              <a:rPr lang="en-US" altLang="zh-TW" dirty="0">
                <a:solidFill>
                  <a:schemeClr val="tx1"/>
                </a:solidFill>
                <a:ea typeface="LiSu" panose="02010509060101010101" pitchFamily="49" charset="-122"/>
              </a:rPr>
              <a:t>5</a:t>
            </a:r>
            <a:r>
              <a:rPr lang="zh-TW" altLang="en-US" dirty="0">
                <a:solidFill>
                  <a:schemeClr val="tx1"/>
                </a:solidFill>
                <a:ea typeface="LiSu" panose="02010509060101010101" pitchFamily="49" charset="-122"/>
              </a:rPr>
              <a:t>月遇刺身亡。</a:t>
            </a:r>
          </a:p>
        </p:txBody>
      </p:sp>
      <p:sp>
        <p:nvSpPr>
          <p:cNvPr id="7" name="Right Arrow 1"/>
          <p:cNvSpPr/>
          <p:nvPr/>
        </p:nvSpPr>
        <p:spPr>
          <a:xfrm>
            <a:off x="5136534" y="3148772"/>
            <a:ext cx="766672" cy="5990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569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Both camps </a:t>
            </a:r>
            <a:r>
              <a:rPr lang="zh-TW" altLang="en-US" dirty="0"/>
              <a:t>雙方陣營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4374771"/>
              </p:ext>
            </p:extLst>
          </p:nvPr>
        </p:nvGraphicFramePr>
        <p:xfrm>
          <a:off x="677691" y="1288473"/>
          <a:ext cx="8596311" cy="52324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865437">
                  <a:extLst>
                    <a:ext uri="{9D8B030D-6E8A-4147-A177-3AD203B41FA5}">
                      <a16:colId xmlns:a16="http://schemas.microsoft.com/office/drawing/2014/main" val="242360285"/>
                    </a:ext>
                  </a:extLst>
                </a:gridCol>
                <a:gridCol w="2865437">
                  <a:extLst>
                    <a:ext uri="{9D8B030D-6E8A-4147-A177-3AD203B41FA5}">
                      <a16:colId xmlns:a16="http://schemas.microsoft.com/office/drawing/2014/main" val="1970650588"/>
                    </a:ext>
                  </a:extLst>
                </a:gridCol>
                <a:gridCol w="2865437">
                  <a:extLst>
                    <a:ext uri="{9D8B030D-6E8A-4147-A177-3AD203B41FA5}">
                      <a16:colId xmlns:a16="http://schemas.microsoft.com/office/drawing/2014/main" val="29331418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袁紹軍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曹操軍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419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/>
                        <a:t>領導者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袁紹</a:t>
                      </a:r>
                      <a:endParaRPr lang="zh-TW" alt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曹操</a:t>
                      </a:r>
                      <a:endParaRPr lang="zh-TW" alt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3264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/>
                        <a:t>軍師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郭圖</a:t>
                      </a:r>
                      <a:r>
                        <a:rPr lang="zh-TW" altLang="en-US" baseline="0" dirty="0"/>
                        <a:t>     </a:t>
                      </a:r>
                      <a:r>
                        <a:rPr lang="zh-TW" altLang="en-US" dirty="0"/>
                        <a:t>沮授 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田豐 </a:t>
                      </a:r>
                      <a:r>
                        <a:rPr lang="en-US" altLang="zh-TW" baseline="0" dirty="0"/>
                        <a:t>    </a:t>
                      </a:r>
                      <a:r>
                        <a:rPr lang="zh-TW" altLang="en-US" dirty="0"/>
                        <a:t>許攸 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審配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荀彧</a:t>
                      </a:r>
                      <a:r>
                        <a:rPr lang="en-US" altLang="zh-TW" baseline="0" dirty="0"/>
                        <a:t>     </a:t>
                      </a:r>
                      <a:r>
                        <a:rPr lang="zh-TW" altLang="en-US" dirty="0"/>
                        <a:t>荀攸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郭嘉</a:t>
                      </a:r>
                      <a:r>
                        <a:rPr lang="en-US" altLang="zh-TW" baseline="0" dirty="0"/>
                        <a:t>     </a:t>
                      </a:r>
                      <a:r>
                        <a:rPr lang="zh-TW" altLang="en-US" dirty="0"/>
                        <a:t>賈詡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董昭</a:t>
                      </a:r>
                      <a:r>
                        <a:rPr lang="en-US" altLang="zh-TW" baseline="0" dirty="0"/>
                        <a:t>     </a:t>
                      </a:r>
                      <a:r>
                        <a:rPr lang="zh-TW" altLang="en-US" dirty="0"/>
                        <a:t>楊阜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程昱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7818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/>
                        <a:t>將領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顏良</a:t>
                      </a:r>
                      <a:r>
                        <a:rPr lang="zh-TW" altLang="en-US" baseline="0" dirty="0"/>
                        <a:t>         文醜</a:t>
                      </a:r>
                      <a:endParaRPr lang="en-US" altLang="zh-TW" baseline="0" dirty="0"/>
                    </a:p>
                    <a:p>
                      <a:r>
                        <a:rPr lang="zh-TW" altLang="en-US" dirty="0"/>
                        <a:t>張郃         高覽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淳于瓊       袁譚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劉備        </a:t>
                      </a:r>
                      <a:r>
                        <a:rPr lang="zh-TW" altLang="en-US" baseline="0" dirty="0"/>
                        <a:t> </a:t>
                      </a:r>
                      <a:r>
                        <a:rPr lang="zh-TW" altLang="en-US" dirty="0"/>
                        <a:t>劉辟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韓猛         蔣奇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眭元進       呂威璜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韓莒子       趙叡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何茂         王摩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蔣義渠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徐晃         曹洪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張遼         于禁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夏侯淵       樂進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李典         許褚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關羽         劉延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曹仁         鮮于輔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史渙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0629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/>
                        <a:t>兵力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約</a:t>
                      </a:r>
                      <a:r>
                        <a:rPr lang="en-US" altLang="zh-TW" dirty="0"/>
                        <a:t>110000</a:t>
                      </a:r>
                      <a:r>
                        <a:rPr lang="zh-TW" altLang="en-US" dirty="0"/>
                        <a:t>人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約</a:t>
                      </a:r>
                      <a:r>
                        <a:rPr lang="en-US" altLang="zh-TW" dirty="0"/>
                        <a:t>40000</a:t>
                      </a:r>
                      <a:r>
                        <a:rPr lang="zh-TW" altLang="en-US" dirty="0"/>
                        <a:t>人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3829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/>
                        <a:t>傷亡與損失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約</a:t>
                      </a:r>
                      <a:r>
                        <a:rPr lang="en-US" altLang="zh-TW" dirty="0"/>
                        <a:t>70000</a:t>
                      </a:r>
                      <a:r>
                        <a:rPr lang="zh-TW" altLang="en-US" dirty="0"/>
                        <a:t>人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約</a:t>
                      </a:r>
                      <a:r>
                        <a:rPr lang="en-US" altLang="zh-TW" dirty="0"/>
                        <a:t>8000</a:t>
                      </a:r>
                      <a:r>
                        <a:rPr lang="zh-TW" altLang="en-US" dirty="0"/>
                        <a:t>人</a:t>
                      </a:r>
                      <a:endParaRPr lang="en-US" dirty="0">
                        <a:latin typeface="Calibri" panose="020F0502020204030204" pitchFamily="34" charset="0"/>
                        <a:ea typeface="LiSu" panose="02010509060101010101" pitchFamily="49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575762"/>
                  </a:ext>
                </a:extLst>
              </a:tr>
            </a:tbl>
          </a:graphicData>
        </a:graphic>
      </p:graphicFrame>
      <p:pic>
        <p:nvPicPr>
          <p:cNvPr id="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7566" y="2402415"/>
            <a:ext cx="163152" cy="229895"/>
          </a:xfrm>
          <a:prstGeom prst="rect">
            <a:avLst/>
          </a:prstGeom>
        </p:spPr>
      </p:pic>
      <p:pic>
        <p:nvPicPr>
          <p:cNvPr id="7" name="Picture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37851" y="904627"/>
            <a:ext cx="257027" cy="362173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8627671" y="91914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>
                <a:latin typeface="Myriad Pro" panose="020B0503030403020204" charset="0"/>
              </a:rPr>
              <a:t>投降</a:t>
            </a:r>
            <a:endParaRPr lang="en-US" b="1" dirty="0">
              <a:latin typeface="Myriad Pro" panose="020B0503030403020204" charset="0"/>
            </a:endParaRPr>
          </a:p>
        </p:txBody>
      </p:sp>
      <p:pic>
        <p:nvPicPr>
          <p:cNvPr id="9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3045" y="3563179"/>
            <a:ext cx="163152" cy="229895"/>
          </a:xfrm>
          <a:prstGeom prst="rect">
            <a:avLst/>
          </a:prstGeom>
        </p:spPr>
      </p:pic>
      <p:pic>
        <p:nvPicPr>
          <p:cNvPr id="10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022" y="5223007"/>
            <a:ext cx="163152" cy="229895"/>
          </a:xfrm>
          <a:prstGeom prst="rect">
            <a:avLst/>
          </a:prstGeom>
        </p:spPr>
      </p:pic>
      <p:pic>
        <p:nvPicPr>
          <p:cNvPr id="11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5788" y="5223007"/>
            <a:ext cx="163152" cy="229895"/>
          </a:xfrm>
          <a:prstGeom prst="rect">
            <a:avLst/>
          </a:prstGeom>
        </p:spPr>
      </p:pic>
      <p:pic>
        <p:nvPicPr>
          <p:cNvPr id="12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5788" y="3563179"/>
            <a:ext cx="163152" cy="22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120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Content Placeholder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67" y="33993"/>
            <a:ext cx="6400800" cy="6790849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cxnSp>
        <p:nvCxnSpPr>
          <p:cNvPr id="6" name="Straight Connector 15"/>
          <p:cNvCxnSpPr>
            <a:stCxn id="7" idx="3"/>
          </p:cNvCxnSpPr>
          <p:nvPr/>
        </p:nvCxnSpPr>
        <p:spPr>
          <a:xfrm>
            <a:off x="5129049" y="1978477"/>
            <a:ext cx="252110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3"/>
          <p:cNvSpPr/>
          <p:nvPr/>
        </p:nvSpPr>
        <p:spPr>
          <a:xfrm>
            <a:off x="4024482" y="1416954"/>
            <a:ext cx="1104567" cy="112304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152" y="768190"/>
            <a:ext cx="3899340" cy="5621547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sp>
        <p:nvSpPr>
          <p:cNvPr id="9" name="Rectangle 18"/>
          <p:cNvSpPr/>
          <p:nvPr/>
        </p:nvSpPr>
        <p:spPr>
          <a:xfrm>
            <a:off x="7538518" y="6418765"/>
            <a:ext cx="34227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https://kknews.cc/history/mljk58p.html</a:t>
            </a:r>
            <a:endParaRPr lang="en-US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https://www.wikiwand.com/zh-tw/%E4%B8%89%E5%9B%BD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7609490" y="51733"/>
            <a:ext cx="3940002" cy="640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800" dirty="0"/>
              <a:t>Battle of </a:t>
            </a:r>
            <a:r>
              <a:rPr lang="en-US" sz="1800" dirty="0" err="1"/>
              <a:t>Guandu</a:t>
            </a:r>
            <a:r>
              <a:rPr lang="en-US" sz="1800" dirty="0"/>
              <a:t> </a:t>
            </a:r>
            <a:r>
              <a:rPr lang="zh-TW" altLang="en-US" sz="1800" dirty="0">
                <a:latin typeface="LiSu" panose="02010509060101010101" pitchFamily="49" charset="-122"/>
                <a:ea typeface="LiSu" panose="02010509060101010101" pitchFamily="49" charset="-122"/>
              </a:rPr>
              <a:t>官渡之戰</a:t>
            </a:r>
            <a:br>
              <a:rPr lang="en-US" altLang="zh-TW" sz="1800" dirty="0">
                <a:latin typeface="LiSu" panose="02010509060101010101" pitchFamily="49" charset="-122"/>
                <a:ea typeface="LiSu" panose="02010509060101010101" pitchFamily="49" charset="-122"/>
              </a:rPr>
            </a:br>
            <a:r>
              <a:rPr lang="en-US" altLang="zh-TW" sz="1800" dirty="0"/>
              <a:t>Location </a:t>
            </a:r>
            <a:r>
              <a:rPr lang="zh-TW" altLang="en-US" sz="1800" dirty="0">
                <a:latin typeface="LiSu" panose="02010509060101010101" pitchFamily="49" charset="-122"/>
                <a:ea typeface="LiSu" panose="02010509060101010101" pitchFamily="49" charset="-122"/>
              </a:rPr>
              <a:t>地理位置</a:t>
            </a:r>
            <a:endParaRPr lang="en-US" sz="1800" dirty="0"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  <p:sp>
        <p:nvSpPr>
          <p:cNvPr id="12" name="標題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3203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295987" cy="2493222"/>
          </a:xfrm>
        </p:spPr>
        <p:txBody>
          <a:bodyPr>
            <a:normAutofit/>
          </a:bodyPr>
          <a:lstStyle/>
          <a:p>
            <a:r>
              <a:rPr lang="en-GB" altLang="zh-TW" dirty="0"/>
              <a:t>Cao’s Military deployment </a:t>
            </a:r>
            <a:br>
              <a:rPr lang="en-GB" altLang="zh-TW" dirty="0"/>
            </a:br>
            <a:r>
              <a:rPr lang="zh-TW" altLang="en-US" dirty="0"/>
              <a:t>曹軍佈陣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Rectangle 18"/>
          <p:cNvSpPr/>
          <p:nvPr/>
        </p:nvSpPr>
        <p:spPr>
          <a:xfrm>
            <a:off x="330724" y="6332618"/>
            <a:ext cx="328808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https://www.cnblogs.com/gogo2005/articles/290577.html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371" y="268208"/>
            <a:ext cx="4415445" cy="63945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ctangle 6"/>
          <p:cNvSpPr/>
          <p:nvPr/>
        </p:nvSpPr>
        <p:spPr>
          <a:xfrm>
            <a:off x="5920129" y="4642902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6"/>
          <p:cNvSpPr/>
          <p:nvPr/>
        </p:nvSpPr>
        <p:spPr>
          <a:xfrm>
            <a:off x="5368335" y="5142143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7"/>
          <p:cNvSpPr/>
          <p:nvPr/>
        </p:nvSpPr>
        <p:spPr>
          <a:xfrm>
            <a:off x="4706183" y="6117406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19"/>
          <p:cNvSpPr/>
          <p:nvPr/>
        </p:nvSpPr>
        <p:spPr>
          <a:xfrm>
            <a:off x="6534985" y="5615109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20"/>
          <p:cNvSpPr/>
          <p:nvPr/>
        </p:nvSpPr>
        <p:spPr>
          <a:xfrm>
            <a:off x="6848818" y="5615109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21"/>
          <p:cNvSpPr/>
          <p:nvPr/>
        </p:nvSpPr>
        <p:spPr>
          <a:xfrm>
            <a:off x="5430657" y="3830270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22"/>
          <p:cNvSpPr/>
          <p:nvPr/>
        </p:nvSpPr>
        <p:spPr>
          <a:xfrm>
            <a:off x="6836832" y="3713404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23"/>
          <p:cNvSpPr/>
          <p:nvPr/>
        </p:nvSpPr>
        <p:spPr>
          <a:xfrm>
            <a:off x="4986401" y="3346098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24"/>
          <p:cNvSpPr/>
          <p:nvPr/>
        </p:nvSpPr>
        <p:spPr>
          <a:xfrm>
            <a:off x="5762474" y="3335586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25"/>
          <p:cNvSpPr/>
          <p:nvPr/>
        </p:nvSpPr>
        <p:spPr>
          <a:xfrm>
            <a:off x="6061251" y="3294148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26"/>
          <p:cNvSpPr/>
          <p:nvPr/>
        </p:nvSpPr>
        <p:spPr>
          <a:xfrm>
            <a:off x="5913369" y="2865239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27"/>
          <p:cNvSpPr/>
          <p:nvPr/>
        </p:nvSpPr>
        <p:spPr>
          <a:xfrm>
            <a:off x="6556005" y="2355487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28"/>
          <p:cNvSpPr/>
          <p:nvPr/>
        </p:nvSpPr>
        <p:spPr>
          <a:xfrm>
            <a:off x="7631592" y="2212182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29"/>
          <p:cNvSpPr/>
          <p:nvPr/>
        </p:nvSpPr>
        <p:spPr>
          <a:xfrm>
            <a:off x="8183478" y="2112334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30"/>
          <p:cNvSpPr/>
          <p:nvPr/>
        </p:nvSpPr>
        <p:spPr>
          <a:xfrm>
            <a:off x="5007421" y="2644523"/>
            <a:ext cx="315310" cy="19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31"/>
          <p:cNvSpPr/>
          <p:nvPr/>
        </p:nvSpPr>
        <p:spPr>
          <a:xfrm>
            <a:off x="6255907" y="4162307"/>
            <a:ext cx="347394" cy="25987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32"/>
          <p:cNvSpPr/>
          <p:nvPr/>
        </p:nvSpPr>
        <p:spPr>
          <a:xfrm>
            <a:off x="6862059" y="860718"/>
            <a:ext cx="347394" cy="259877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4"/>
          <p:cNvCxnSpPr/>
          <p:nvPr/>
        </p:nvCxnSpPr>
        <p:spPr>
          <a:xfrm flipV="1">
            <a:off x="2142736" y="233216"/>
            <a:ext cx="7750301" cy="4609382"/>
          </a:xfrm>
          <a:prstGeom prst="line">
            <a:avLst/>
          </a:prstGeom>
          <a:ln w="381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TextBox 13"/>
          <p:cNvSpPr txBox="1"/>
          <p:nvPr/>
        </p:nvSpPr>
        <p:spPr>
          <a:xfrm>
            <a:off x="1227207" y="483423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000" dirty="0">
                <a:latin typeface="LiSu" panose="02010509060101010101" pitchFamily="49" charset="-122"/>
                <a:ea typeface="LiSu" panose="02010509060101010101" pitchFamily="49" charset="-122"/>
              </a:rPr>
              <a:t>黃河分界線</a:t>
            </a:r>
            <a:endParaRPr lang="en-US" sz="2000" dirty="0"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  <p:sp>
        <p:nvSpPr>
          <p:cNvPr id="25" name="Rectangle 14"/>
          <p:cNvSpPr/>
          <p:nvPr/>
        </p:nvSpPr>
        <p:spPr>
          <a:xfrm>
            <a:off x="2975183" y="2780421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dirty="0">
                <a:latin typeface="LiSu" panose="02010509060101010101" pitchFamily="49" charset="-122"/>
                <a:ea typeface="LiSu" panose="02010509060101010101" pitchFamily="49" charset="-122"/>
              </a:rPr>
              <a:t>袁紹軍</a:t>
            </a:r>
            <a:endParaRPr lang="en-US" sz="2000" dirty="0"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  <p:sp>
        <p:nvSpPr>
          <p:cNvPr id="26" name="Rectangle 34"/>
          <p:cNvSpPr/>
          <p:nvPr/>
        </p:nvSpPr>
        <p:spPr>
          <a:xfrm>
            <a:off x="2975182" y="5004897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dirty="0">
                <a:latin typeface="LiSu" panose="02010509060101010101" pitchFamily="49" charset="-122"/>
                <a:ea typeface="LiSu" panose="02010509060101010101" pitchFamily="49" charset="-122"/>
              </a:rPr>
              <a:t>曹操軍</a:t>
            </a:r>
            <a:endParaRPr lang="en-US" sz="2000" dirty="0"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4947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Catapult vs Turret</a:t>
            </a:r>
            <a:br>
              <a:rPr lang="en-GB" altLang="zh-TW" dirty="0"/>
            </a:br>
            <a:r>
              <a:rPr lang="zh-TW" altLang="en-US" dirty="0"/>
              <a:t>霹靂車</a:t>
            </a:r>
            <a:r>
              <a:rPr lang="en-GB" altLang="zh-TW" dirty="0"/>
              <a:t>vs</a:t>
            </a:r>
            <a:r>
              <a:rPr lang="zh-TW" altLang="en-US" dirty="0"/>
              <a:t>樓櫓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88" indent="-534988"/>
            <a:r>
              <a:rPr lang="zh-TW" altLang="en-US" dirty="0"/>
              <a:t>期間袁紹構築樓櫓，堆土如山，用箭俯射曹營。曹軍改良了霹靂車進行反擊，發石擊毀了袁軍所築的樓櫓。袁軍又掘地道進攻，曹軍也在營內掘長塹相抵抗，阻擋了袁紹的計畫。雙方相持將近三個月。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0973" y="3419598"/>
            <a:ext cx="3045515" cy="22841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7951731" y="6285499"/>
            <a:ext cx="354616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https://kknews.cc/history/5xvnn2l.html </a:t>
            </a:r>
          </a:p>
          <a:p>
            <a:r>
              <a:rPr lang="en-US" sz="1000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https://new.qq.com/omn/20200816/20200816A02CWG00.html</a:t>
            </a:r>
          </a:p>
          <a:p>
            <a:r>
              <a:rPr lang="en-US" sz="1000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https://kknews.cc/zh-hk/military/xz89pr9.html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130" y="3419599"/>
            <a:ext cx="3643054" cy="22841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10"/>
          <p:cNvSpPr txBox="1"/>
          <p:nvPr/>
        </p:nvSpPr>
        <p:spPr>
          <a:xfrm>
            <a:off x="1084544" y="5850446"/>
            <a:ext cx="1406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LiSu" panose="02010509060101010101" pitchFamily="49" charset="-122"/>
                <a:ea typeface="LiSu" panose="02010509060101010101" pitchFamily="49" charset="-122"/>
              </a:rPr>
              <a:t>曹操霹靂車 </a:t>
            </a:r>
          </a:p>
          <a:p>
            <a:endParaRPr lang="en-US" dirty="0">
              <a:latin typeface="Myriad Pro" panose="020B0503030403020204" charset="0"/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5874070" y="585044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>
                <a:latin typeface="LiSu" panose="02010509060101010101" pitchFamily="49" charset="-122"/>
                <a:ea typeface="LiSu" panose="02010509060101010101" pitchFamily="49" charset="-122"/>
              </a:rPr>
              <a:t>袁紹樓櫓箭塔</a:t>
            </a:r>
            <a:endParaRPr lang="en-US" dirty="0"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  <p:sp>
        <p:nvSpPr>
          <p:cNvPr id="10" name="Explosion 1 8"/>
          <p:cNvSpPr/>
          <p:nvPr/>
        </p:nvSpPr>
        <p:spPr>
          <a:xfrm rot="1286737">
            <a:off x="4528708" y="3667619"/>
            <a:ext cx="1695460" cy="1788868"/>
          </a:xfrm>
          <a:prstGeom prst="irregularSeal1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latin typeface="LiSu" panose="02010509060101010101" pitchFamily="49" charset="-122"/>
                <a:ea typeface="LiSu" panose="02010509060101010101" pitchFamily="49" charset="-122"/>
              </a:rPr>
              <a:t>科技大決鬥</a:t>
            </a:r>
            <a:endParaRPr lang="en-US" b="1" dirty="0"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  <p:sp>
        <p:nvSpPr>
          <p:cNvPr id="11" name="Rectangle 6"/>
          <p:cNvSpPr/>
          <p:nvPr/>
        </p:nvSpPr>
        <p:spPr>
          <a:xfrm>
            <a:off x="1023755" y="6219778"/>
            <a:ext cx="5260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https://www.youtube.com/watch?v=SLMw0XBQXMM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399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自訂 2">
      <a:dk1>
        <a:srgbClr val="4F2A06"/>
      </a:dk1>
      <a:lt1>
        <a:srgbClr val="FFFFFF"/>
      </a:lt1>
      <a:dk2>
        <a:srgbClr val="9E6A18"/>
      </a:dk2>
      <a:lt2>
        <a:srgbClr val="FC8E67"/>
      </a:lt2>
      <a:accent1>
        <a:srgbClr val="00B0F0"/>
      </a:accent1>
      <a:accent2>
        <a:srgbClr val="D97161"/>
      </a:accent2>
      <a:accent3>
        <a:srgbClr val="534430"/>
      </a:accent3>
      <a:accent4>
        <a:srgbClr val="A88145"/>
      </a:accent4>
      <a:accent5>
        <a:srgbClr val="FFBA8C"/>
      </a:accent5>
      <a:accent6>
        <a:srgbClr val="896949"/>
      </a:accent6>
      <a:hlink>
        <a:srgbClr val="4F2A06"/>
      </a:hlink>
      <a:folHlink>
        <a:srgbClr val="4F2A06"/>
      </a:folHlink>
    </a:clrScheme>
    <a:fontScheme name="font">
      <a:majorFont>
        <a:latin typeface="Helvetica"/>
        <a:ea typeface="LiSu"/>
        <a:cs typeface=""/>
      </a:majorFont>
      <a:minorFont>
        <a:latin typeface="Helvetica"/>
        <a:ea typeface="LiS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自訂 1">
      <a:dk1>
        <a:srgbClr val="4F2A06"/>
      </a:dk1>
      <a:lt1>
        <a:srgbClr val="FFFFFF"/>
      </a:lt1>
      <a:dk2>
        <a:srgbClr val="9E6A18"/>
      </a:dk2>
      <a:lt2>
        <a:srgbClr val="FC8E67"/>
      </a:lt2>
      <a:accent1>
        <a:srgbClr val="C8BA71"/>
      </a:accent1>
      <a:accent2>
        <a:srgbClr val="D97161"/>
      </a:accent2>
      <a:accent3>
        <a:srgbClr val="534430"/>
      </a:accent3>
      <a:accent4>
        <a:srgbClr val="A88145"/>
      </a:accent4>
      <a:accent5>
        <a:srgbClr val="FFBA8C"/>
      </a:accent5>
      <a:accent6>
        <a:srgbClr val="896949"/>
      </a:accent6>
      <a:hlink>
        <a:srgbClr val="FFFFFF"/>
      </a:hlink>
      <a:folHlink>
        <a:srgbClr val="4F2A0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1464</Words>
  <Application>Microsoft Office PowerPoint</Application>
  <PresentationFormat>Widescreen</PresentationFormat>
  <Paragraphs>243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7" baseType="lpstr">
      <vt:lpstr>Helvetica LT Std</vt:lpstr>
      <vt:lpstr>Helvetica LT Std Light</vt:lpstr>
      <vt:lpstr>HelveticaNeueLT Std Med</vt:lpstr>
      <vt:lpstr>LiSu</vt:lpstr>
      <vt:lpstr>Myriad Pro</vt:lpstr>
      <vt:lpstr>Arial</vt:lpstr>
      <vt:lpstr>Calibri</vt:lpstr>
      <vt:lpstr>Calibri Light</vt:lpstr>
      <vt:lpstr>Cambria</vt:lpstr>
      <vt:lpstr>Century Gothic</vt:lpstr>
      <vt:lpstr>Helvetica</vt:lpstr>
      <vt:lpstr>Wingdings</vt:lpstr>
      <vt:lpstr>Office 佈景主題</vt:lpstr>
      <vt:lpstr>自訂設計</vt:lpstr>
      <vt:lpstr>PowerPoint Presentation</vt:lpstr>
      <vt:lpstr>Rundown 流程</vt:lpstr>
      <vt:lpstr>Battle of Guandu 官渡之戰 Background 背景</vt:lpstr>
      <vt:lpstr>PowerPoint Presentation</vt:lpstr>
      <vt:lpstr>Battle of Guandu 官渡之戰 Situation 形勢</vt:lpstr>
      <vt:lpstr>Both camps 雙方陣營</vt:lpstr>
      <vt:lpstr>PowerPoint Presentation</vt:lpstr>
      <vt:lpstr>Cao’s Military deployment  曹軍佈陣</vt:lpstr>
      <vt:lpstr>Catapult vs Turret 霹靂車vs樓櫓</vt:lpstr>
      <vt:lpstr>Ending 結局</vt:lpstr>
      <vt:lpstr>Catapult 霹靂車 </vt:lpstr>
      <vt:lpstr>The Principle of Leverage 槓桿原理 </vt:lpstr>
      <vt:lpstr>Energy Transformation 能量轉換 </vt:lpstr>
      <vt:lpstr>Catapult 投石車 Materials 製作材料</vt:lpstr>
      <vt:lpstr>Catapult 投石車 Procedure 製作步驟</vt:lpstr>
      <vt:lpstr>Catapult 投石車 Procedure 製作步驟</vt:lpstr>
      <vt:lpstr>Catapult 投石車 Procedure 製作步驟</vt:lpstr>
      <vt:lpstr>Catapult 投石車 Procedure 製作步驟</vt:lpstr>
      <vt:lpstr>Catapult 投石車 Procedure 製作步驟</vt:lpstr>
      <vt:lpstr>Catapult 投石車 Procedure 製作步驟</vt:lpstr>
      <vt:lpstr>Experimental results 實驗結果記錄表</vt:lpstr>
      <vt:lpstr>The pullback distance of the arm vs projectile distance  力臂位置與投擲距離的關係圖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Flora LAU Siu Ying</dc:creator>
  <cp:lastModifiedBy>eksfong</cp:lastModifiedBy>
  <cp:revision>44</cp:revision>
  <dcterms:created xsi:type="dcterms:W3CDTF">2024-02-16T09:00:56Z</dcterms:created>
  <dcterms:modified xsi:type="dcterms:W3CDTF">2024-08-02T01:03:39Z</dcterms:modified>
</cp:coreProperties>
</file>