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797675" cy="9926638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entury Gothic" panose="020B0502020202020204" pitchFamily="34" charset="0"/>
      <p:regular r:id="rId30"/>
      <p:bold r:id="rId31"/>
      <p:italic r:id="rId32"/>
      <p:boldItalic r:id="rId33"/>
    </p:embeddedFont>
    <p:embeddedFont>
      <p:font typeface="Helvetica Neue" panose="020B0604020202020204" charset="0"/>
      <p:regular r:id="rId34"/>
      <p:bold r:id="rId35"/>
      <p:italic r:id="rId36"/>
      <p:boldItalic r:id="rId37"/>
    </p:embeddedFont>
    <p:embeddedFont>
      <p:font typeface="Open Sans" panose="020B0606030504020204" pitchFamily="34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79">
          <p15:clr>
            <a:srgbClr val="A4A3A4"/>
          </p15:clr>
        </p15:guide>
        <p15:guide id="2" pos="2161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2" roundtripDataSignature="AMtx7miHHi31IFQWM1CThTxTEg4GsgNk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1D7D180-B80C-4360-A47A-CA678525690F}">
  <a:tblStyle styleId="{D1D7D180-B80C-4360-A47A-CA678525690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9E9"/>
          </a:solidFill>
        </a:fill>
      </a:tcStyle>
    </a:wholeTbl>
    <a:band1H>
      <a:tcTxStyle/>
      <a:tcStyle>
        <a:tcBdr/>
        <a:fill>
          <a:solidFill>
            <a:srgbClr val="D0D0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0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79"/>
        <p:guide pos="2161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42" Type="http://customschemas.google.com/relationships/presentationmetadata" Target="meta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4" y="0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:notes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" name="Google Shape;67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2:notes"/>
          <p:cNvSpPr txBox="1">
            <a:spLocks noGrp="1"/>
          </p:cNvSpPr>
          <p:nvPr>
            <p:ph type="sldNum" idx="12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1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5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9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s://jc-steam.hkmu.edu.hk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hyperlink" Target="https://jc-steam.hkmu.edu.hk/" TargetMode="Externa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jc-steam.hkmu.edu.hk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jc-steam.hkmu.edu.hk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jc-steam.hkmu.edu.hk/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s://jc-steam.hkmu.edu.hk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6"/>
          <p:cNvSpPr txBox="1">
            <a:spLocks noGrp="1"/>
          </p:cNvSpPr>
          <p:nvPr>
            <p:ph type="body"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>
            <a:lvl1pPr marL="457200" lvl="0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Font typeface="Open Sans"/>
              <a:buChar char="•"/>
              <a:defRPr sz="320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Char char="–"/>
              <a:defRPr sz="320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Char char="•"/>
              <a:defRPr sz="320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Char char="–"/>
              <a:defRPr sz="320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4318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Char char="»"/>
              <a:defRPr sz="320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6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" name="Google Shape;25;p26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  <a:defRPr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6"/>
          <p:cNvSpPr/>
          <p:nvPr/>
        </p:nvSpPr>
        <p:spPr>
          <a:xfrm>
            <a:off x="775577" y="6477714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sng" strike="noStrike" cap="none">
                <a:solidFill>
                  <a:srgbClr val="275010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27501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7" name="Google Shape;27;p26"/>
          <p:cNvSpPr txBox="1"/>
          <p:nvPr/>
        </p:nvSpPr>
        <p:spPr>
          <a:xfrm>
            <a:off x="-1" y="1"/>
            <a:ext cx="1688367" cy="386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A0AB4B"/>
              </a:buClr>
              <a:buSzPts val="1300"/>
              <a:buFont typeface="Helvetica Neue"/>
              <a:buNone/>
            </a:pPr>
            <a:r>
              <a:rPr lang="en-US" sz="1300" b="0" u="none">
                <a:solidFill>
                  <a:srgbClr val="A0AB4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1300" b="0" u="none">
              <a:solidFill>
                <a:srgbClr val="A0AB4B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自訂版面配置">
  <p:cSld name="自訂版面配置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7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  <a:defRPr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" name="Google Shape;31;p27"/>
          <p:cNvSpPr/>
          <p:nvPr/>
        </p:nvSpPr>
        <p:spPr>
          <a:xfrm>
            <a:off x="775577" y="6477714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2" name="Google Shape;32;p27"/>
          <p:cNvSpPr txBox="1"/>
          <p:nvPr/>
        </p:nvSpPr>
        <p:spPr>
          <a:xfrm>
            <a:off x="-1" y="1"/>
            <a:ext cx="1688367" cy="386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A0AB4B"/>
              </a:buClr>
              <a:buSzPts val="1300"/>
              <a:buFont typeface="Helvetica Neue"/>
              <a:buNone/>
            </a:pPr>
            <a:r>
              <a:rPr lang="en-US" sz="1300">
                <a:solidFill>
                  <a:srgbClr val="A0AB4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1300">
              <a:solidFill>
                <a:srgbClr val="A0AB4B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01">
  <p:cSld name="step01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8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  <a:defRPr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8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" name="Google Shape;36;p28" descr="D:\echo\STEAM Project\Modules-Materials\06Confusing the Wind\step01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5952" y="459402"/>
            <a:ext cx="1817530" cy="1484504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28"/>
          <p:cNvSpPr/>
          <p:nvPr/>
        </p:nvSpPr>
        <p:spPr>
          <a:xfrm>
            <a:off x="775577" y="6477714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38" name="Google Shape;38;p28"/>
          <p:cNvSpPr txBox="1"/>
          <p:nvPr/>
        </p:nvSpPr>
        <p:spPr>
          <a:xfrm>
            <a:off x="-1" y="1"/>
            <a:ext cx="1688367" cy="386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A0AB4B"/>
              </a:buClr>
              <a:buSzPts val="1300"/>
              <a:buFont typeface="Helvetica Neue"/>
              <a:buNone/>
            </a:pPr>
            <a:r>
              <a:rPr lang="en-US" sz="1300">
                <a:solidFill>
                  <a:srgbClr val="A0AB4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1300">
              <a:solidFill>
                <a:srgbClr val="A0AB4B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02">
  <p:cSld name="step02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9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  <a:defRPr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5952" y="459402"/>
            <a:ext cx="1817529" cy="1484504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9"/>
          <p:cNvSpPr/>
          <p:nvPr/>
        </p:nvSpPr>
        <p:spPr>
          <a:xfrm>
            <a:off x="775577" y="6477714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44" name="Google Shape;44;p29"/>
          <p:cNvSpPr txBox="1"/>
          <p:nvPr/>
        </p:nvSpPr>
        <p:spPr>
          <a:xfrm>
            <a:off x="-1" y="1"/>
            <a:ext cx="1688367" cy="386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A0AB4B"/>
              </a:buClr>
              <a:buSzPts val="1300"/>
              <a:buFont typeface="Helvetica Neue"/>
              <a:buNone/>
            </a:pPr>
            <a:r>
              <a:rPr lang="en-US" sz="1300">
                <a:solidFill>
                  <a:srgbClr val="A0AB4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1300">
              <a:solidFill>
                <a:srgbClr val="A0AB4B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ep03">
  <p:cSld name="step03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0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  <a:defRPr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spcBef>
                <a:spcPts val="0"/>
              </a:spcBef>
              <a:buNone/>
              <a:defRPr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8" name="Google Shape;48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05952" y="459402"/>
            <a:ext cx="1817529" cy="1484504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30"/>
          <p:cNvSpPr/>
          <p:nvPr/>
        </p:nvSpPr>
        <p:spPr>
          <a:xfrm>
            <a:off x="775577" y="6477714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0" name="Google Shape;50;p30"/>
          <p:cNvSpPr txBox="1"/>
          <p:nvPr/>
        </p:nvSpPr>
        <p:spPr>
          <a:xfrm>
            <a:off x="-1" y="1"/>
            <a:ext cx="1688367" cy="386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A0AB4B"/>
              </a:buClr>
              <a:buSzPts val="1300"/>
              <a:buFont typeface="Helvetica Neue"/>
              <a:buNone/>
            </a:pPr>
            <a:r>
              <a:rPr lang="en-US" sz="1300">
                <a:solidFill>
                  <a:srgbClr val="A0AB4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1300">
              <a:solidFill>
                <a:srgbClr val="A0AB4B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Unit title">
  <p:cSld name="Unit titl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1"/>
          <p:cNvSpPr txBox="1">
            <a:spLocks noGrp="1"/>
          </p:cNvSpPr>
          <p:nvPr>
            <p:ph type="ctrTitle"/>
          </p:nvPr>
        </p:nvSpPr>
        <p:spPr>
          <a:xfrm>
            <a:off x="372557" y="459402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  <a:defRPr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31"/>
          <p:cNvSpPr/>
          <p:nvPr/>
        </p:nvSpPr>
        <p:spPr>
          <a:xfrm>
            <a:off x="775577" y="6477714"/>
            <a:ext cx="6524977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u="sng">
                <a:solidFill>
                  <a:srgbClr val="3B6923"/>
                </a:solidFill>
                <a:latin typeface="Century Gothic"/>
                <a:ea typeface="Century Gothic"/>
                <a:cs typeface="Century Gothic"/>
                <a:sym typeface="Century Gothic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STEAM Education Resources Sharing Scheme</a:t>
            </a:r>
            <a:endParaRPr sz="1100">
              <a:solidFill>
                <a:srgbClr val="3B6923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" name="Google Shape;54;p31"/>
          <p:cNvSpPr txBox="1"/>
          <p:nvPr/>
        </p:nvSpPr>
        <p:spPr>
          <a:xfrm>
            <a:off x="-1" y="1"/>
            <a:ext cx="1688367" cy="386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A0AB4B"/>
              </a:buClr>
              <a:buSzPts val="1300"/>
              <a:buFont typeface="Helvetica Neue"/>
              <a:buNone/>
            </a:pPr>
            <a:r>
              <a:rPr lang="en-US" sz="1300">
                <a:solidFill>
                  <a:srgbClr val="A0AB4B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1300">
              <a:solidFill>
                <a:srgbClr val="A0AB4B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5"/>
          <p:cNvSpPr txBox="1"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900"/>
              <a:buFont typeface="Open Sans"/>
              <a:buNone/>
              <a:defRPr sz="59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2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>
            <a:lvl1pPr marL="457200" marR="0" lvl="0" indent="-501650" algn="l" rtl="0">
              <a:spcBef>
                <a:spcPts val="86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rial"/>
              <a:buChar char="•"/>
              <a:defRPr sz="4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63550" algn="l" rtl="0">
              <a:spcBef>
                <a:spcPts val="74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Char char="–"/>
              <a:defRPr sz="3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»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600" b="0" i="0" u="none" strike="noStrike" cap="none">
                <a:solidFill>
                  <a:srgbClr val="888B9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eam.ouhk.edu.hk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hyperlink" Target="https://jc-steam.hkmu.edu.h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ldnfly.com/1.html#Basic-Dar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ldnfly.com/#/1-1-1-1-1-1-1-1-2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ocabulary.com/dictionary/aerodynamic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"/>
          <p:cNvSpPr txBox="1">
            <a:spLocks noGrp="1"/>
          </p:cNvSpPr>
          <p:nvPr>
            <p:ph type="title" idx="4294967295"/>
          </p:nvPr>
        </p:nvSpPr>
        <p:spPr>
          <a:xfrm>
            <a:off x="349962" y="272606"/>
            <a:ext cx="5000635" cy="704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2800"/>
              <a:buFont typeface="Helvetica Neue"/>
              <a:buNone/>
            </a:pPr>
            <a:r>
              <a:rPr lang="en-US" sz="2800">
                <a:solidFill>
                  <a:srgbClr val="3B692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Confusing the Wind</a:t>
            </a:r>
            <a:endParaRPr sz="2800">
              <a:solidFill>
                <a:srgbClr val="3B692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1" name="Google Shape;61;p1"/>
          <p:cNvSpPr/>
          <p:nvPr/>
        </p:nvSpPr>
        <p:spPr>
          <a:xfrm>
            <a:off x="349962" y="905717"/>
            <a:ext cx="8323258" cy="16619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rgbClr val="27501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Unit 1</a:t>
            </a:r>
            <a:endParaRPr sz="5400" b="0" i="0" u="none" strike="noStrike" cap="none">
              <a:solidFill>
                <a:srgbClr val="27501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0" i="0" u="none" strike="noStrike" cap="none">
                <a:solidFill>
                  <a:srgbClr val="27501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Paper Airplane Design</a:t>
            </a:r>
            <a:endParaRPr sz="4800" b="0" i="0" u="none" strike="noStrike" cap="none">
              <a:solidFill>
                <a:srgbClr val="27501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2" name="Google Shape;62;p1">
            <a:hlinkClick r:id="rId3"/>
          </p:cNvPr>
          <p:cNvSpPr/>
          <p:nvPr/>
        </p:nvSpPr>
        <p:spPr>
          <a:xfrm>
            <a:off x="1572972" y="5033414"/>
            <a:ext cx="5193588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1323298" y="6006955"/>
            <a:ext cx="4484095" cy="766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Century Gothic"/>
              <a:buNone/>
            </a:pPr>
            <a:r>
              <a:rPr lang="en-US" sz="1300" b="0" i="0" u="sng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Jockey Club </a:t>
            </a:r>
            <a:endParaRPr sz="1300" b="0" i="0" u="sng" strike="noStrike" cap="non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Century Gothic"/>
              <a:buNone/>
            </a:pPr>
            <a:r>
              <a:rPr lang="en-US" sz="1300" b="0" i="0" u="sng" strike="noStrike" cap="non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STEAM Education Resources Sharing Scheme</a:t>
            </a:r>
            <a:endParaRPr sz="1300" b="0" i="0" u="none" strike="noStrike" cap="non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4" name="Google Shape;6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71838" y="6062714"/>
            <a:ext cx="654557" cy="654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ct val="100000"/>
              <a:buFont typeface="Open Sans"/>
              <a:buNone/>
            </a:pPr>
            <a:r>
              <a:rPr lang="en-US"/>
              <a:t>Brainstorm solution: </a:t>
            </a:r>
            <a:br>
              <a:rPr lang="en-US"/>
            </a:br>
            <a:r>
              <a:rPr lang="en-US"/>
              <a:t>selecting the launching angle</a:t>
            </a:r>
            <a:endParaRPr/>
          </a:p>
        </p:txBody>
      </p:sp>
      <p:sp>
        <p:nvSpPr>
          <p:cNvPr id="137" name="Google Shape;137;p10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grpSp>
        <p:nvGrpSpPr>
          <p:cNvPr id="138" name="Google Shape;138;p10"/>
          <p:cNvGrpSpPr/>
          <p:nvPr/>
        </p:nvGrpSpPr>
        <p:grpSpPr>
          <a:xfrm>
            <a:off x="613056" y="2101158"/>
            <a:ext cx="9912167" cy="3782515"/>
            <a:chOff x="413640" y="1961149"/>
            <a:chExt cx="10423944" cy="4454397"/>
          </a:xfrm>
        </p:grpSpPr>
        <p:pic>
          <p:nvPicPr>
            <p:cNvPr id="139" name="Google Shape;139;p10"/>
            <p:cNvPicPr preferRelativeResize="0"/>
            <p:nvPr/>
          </p:nvPicPr>
          <p:blipFill rotWithShape="1">
            <a:blip r:embed="rId3">
              <a:alphaModFix/>
            </a:blip>
            <a:srcRect l="36341" t="13202" r="9932" b="2746"/>
            <a:stretch/>
          </p:blipFill>
          <p:spPr>
            <a:xfrm>
              <a:off x="4888681" y="1961149"/>
              <a:ext cx="2772492" cy="325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0" name="Google Shape;140;p10"/>
            <p:cNvPicPr preferRelativeResize="0"/>
            <p:nvPr/>
          </p:nvPicPr>
          <p:blipFill rotWithShape="1">
            <a:blip r:embed="rId4">
              <a:alphaModFix/>
            </a:blip>
            <a:srcRect l="39118" t="6666" r="13137" b="2483"/>
            <a:stretch/>
          </p:blipFill>
          <p:spPr>
            <a:xfrm>
              <a:off x="8308370" y="1996837"/>
              <a:ext cx="2529214" cy="36094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10"/>
            <p:cNvPicPr preferRelativeResize="0"/>
            <p:nvPr/>
          </p:nvPicPr>
          <p:blipFill rotWithShape="1">
            <a:blip r:embed="rId5">
              <a:alphaModFix/>
            </a:blip>
            <a:srcRect l="40637" t="5556" r="24166" b="5555"/>
            <a:stretch/>
          </p:blipFill>
          <p:spPr>
            <a:xfrm rot="5400000">
              <a:off x="1219124" y="1155667"/>
              <a:ext cx="1801671" cy="3412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10"/>
            <p:cNvPicPr preferRelativeResize="0"/>
            <p:nvPr/>
          </p:nvPicPr>
          <p:blipFill rotWithShape="1">
            <a:blip r:embed="rId6">
              <a:alphaModFix/>
            </a:blip>
            <a:srcRect l="21274" t="18562" r="8627" b="13595"/>
            <a:stretch/>
          </p:blipFill>
          <p:spPr>
            <a:xfrm>
              <a:off x="413640" y="3936305"/>
              <a:ext cx="3415525" cy="24792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3" name="Google Shape;143;p10"/>
            <p:cNvSpPr txBox="1"/>
            <p:nvPr/>
          </p:nvSpPr>
          <p:spPr>
            <a:xfrm>
              <a:off x="3579568" y="3268355"/>
              <a:ext cx="1140616" cy="5519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800"/>
                <a:buFont typeface="Calibri"/>
                <a:buNone/>
              </a:pPr>
              <a:r>
                <a:rPr lang="en-US" sz="2800" b="0" i="0" u="none" strike="noStrike" cap="none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0</a:t>
              </a:r>
              <a:r>
                <a:rPr lang="en-US" sz="2800" b="0" i="0" u="none" strike="noStrike" cap="none" baseline="3000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o</a:t>
              </a:r>
              <a:endParaRPr sz="2800" b="0" i="0" u="none" strike="noStrike" cap="none" baseline="30000">
                <a:solidFill>
                  <a:srgbClr val="244AA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0"/>
            <p:cNvSpPr txBox="1"/>
            <p:nvPr/>
          </p:nvSpPr>
          <p:spPr>
            <a:xfrm>
              <a:off x="3462860" y="5863572"/>
              <a:ext cx="1257323" cy="5519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800"/>
                <a:buFont typeface="Calibri"/>
                <a:buNone/>
              </a:pPr>
              <a:r>
                <a:rPr lang="en-US" sz="2800" b="0" i="0" u="none" strike="noStrike" cap="none" dirty="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30</a:t>
              </a:r>
              <a:r>
                <a:rPr lang="en-US" sz="2800" b="0" i="0" u="none" strike="noStrike" cap="none" baseline="30000" dirty="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o</a:t>
              </a:r>
              <a:endParaRPr sz="2800" b="0" i="0" u="none" strike="noStrike" cap="none" baseline="30000" dirty="0">
                <a:solidFill>
                  <a:srgbClr val="244AA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0"/>
            <p:cNvSpPr txBox="1"/>
            <p:nvPr/>
          </p:nvSpPr>
          <p:spPr>
            <a:xfrm>
              <a:off x="5619491" y="5435830"/>
              <a:ext cx="1257322" cy="5519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800"/>
                <a:buFont typeface="Calibri"/>
                <a:buNone/>
              </a:pPr>
              <a:r>
                <a:rPr lang="en-US" sz="2800" b="0" i="0" u="none" strike="noStrike" cap="none" dirty="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45</a:t>
              </a:r>
              <a:r>
                <a:rPr lang="en-US" sz="2800" b="0" i="0" u="none" strike="noStrike" cap="none" baseline="30000" dirty="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o</a:t>
              </a:r>
              <a:endParaRPr sz="2800" b="0" i="0" u="none" strike="noStrike" cap="none" baseline="30000" dirty="0">
                <a:solidFill>
                  <a:srgbClr val="244AA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0"/>
            <p:cNvSpPr txBox="1"/>
            <p:nvPr/>
          </p:nvSpPr>
          <p:spPr>
            <a:xfrm>
              <a:off x="8889493" y="5750560"/>
              <a:ext cx="1257322" cy="55197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457200" marR="0" lvl="1" indent="0" algn="l" rtl="0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  <a:buSzPts val="2800"/>
                <a:buFont typeface="Calibri"/>
                <a:buNone/>
              </a:pPr>
              <a:r>
                <a:rPr lang="en-US" sz="2800" b="0" i="0" u="none" strike="noStrike" cap="none" dirty="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60</a:t>
              </a:r>
              <a:r>
                <a:rPr lang="en-US" sz="2800" b="0" i="0" u="none" strike="noStrike" cap="none" baseline="30000" dirty="0">
                  <a:solidFill>
                    <a:srgbClr val="244AAC"/>
                  </a:solidFill>
                  <a:latin typeface="Calibri"/>
                  <a:ea typeface="Calibri"/>
                  <a:cs typeface="Calibri"/>
                  <a:sym typeface="Calibri"/>
                </a:rPr>
                <a:t>o</a:t>
              </a:r>
              <a:endParaRPr sz="2800" b="0" i="0" u="none" strike="noStrike" cap="none" baseline="30000" dirty="0">
                <a:solidFill>
                  <a:srgbClr val="244AA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47" name="Google Shape;147;p10"/>
            <p:cNvPicPr preferRelativeResize="0"/>
            <p:nvPr/>
          </p:nvPicPr>
          <p:blipFill rotWithShape="1">
            <a:blip r:embed="rId3">
              <a:alphaModFix/>
            </a:blip>
            <a:srcRect l="36341" t="13202" r="9932" b="2746"/>
            <a:stretch/>
          </p:blipFill>
          <p:spPr>
            <a:xfrm>
              <a:off x="4888680" y="1999892"/>
              <a:ext cx="2772492" cy="325312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8" name="Google Shape;148;p10"/>
            <p:cNvPicPr preferRelativeResize="0"/>
            <p:nvPr/>
          </p:nvPicPr>
          <p:blipFill rotWithShape="1">
            <a:blip r:embed="rId5">
              <a:alphaModFix/>
            </a:blip>
            <a:srcRect l="40637" t="5556" r="24166" b="5555"/>
            <a:stretch/>
          </p:blipFill>
          <p:spPr>
            <a:xfrm rot="5400000">
              <a:off x="1219123" y="1194410"/>
              <a:ext cx="1801671" cy="341263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1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ct val="100000"/>
              <a:buFont typeface="Open Sans"/>
              <a:buNone/>
            </a:pPr>
            <a:r>
              <a:rPr lang="en-US"/>
              <a:t>Brainstorm solution: </a:t>
            </a:r>
            <a:br>
              <a:rPr lang="en-US"/>
            </a:br>
            <a:r>
              <a:rPr lang="en-US"/>
              <a:t>selecting one paper plane sample </a:t>
            </a:r>
            <a:endParaRPr/>
          </a:p>
        </p:txBody>
      </p:sp>
      <p:sp>
        <p:nvSpPr>
          <p:cNvPr id="154" name="Google Shape;154;p11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155" name="Google Shape;155;p11"/>
          <p:cNvPicPr preferRelativeResize="0"/>
          <p:nvPr/>
        </p:nvPicPr>
        <p:blipFill rotWithShape="1">
          <a:blip r:embed="rId3">
            <a:alphaModFix/>
          </a:blip>
          <a:srcRect l="19804" t="9674" r="17353" b="10457"/>
          <a:stretch/>
        </p:blipFill>
        <p:spPr>
          <a:xfrm>
            <a:off x="6672341" y="3078521"/>
            <a:ext cx="2004591" cy="1910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1"/>
          <p:cNvPicPr preferRelativeResize="0"/>
          <p:nvPr/>
        </p:nvPicPr>
        <p:blipFill rotWithShape="1">
          <a:blip r:embed="rId4">
            <a:alphaModFix/>
          </a:blip>
          <a:srcRect l="7124" t="24837" r="12265" b="20522"/>
          <a:stretch/>
        </p:blipFill>
        <p:spPr>
          <a:xfrm>
            <a:off x="9042934" y="2405045"/>
            <a:ext cx="2757612" cy="1246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1"/>
          <p:cNvPicPr preferRelativeResize="0"/>
          <p:nvPr/>
        </p:nvPicPr>
        <p:blipFill rotWithShape="1">
          <a:blip r:embed="rId5">
            <a:alphaModFix/>
          </a:blip>
          <a:srcRect t="18766" b="15305"/>
          <a:stretch/>
        </p:blipFill>
        <p:spPr>
          <a:xfrm flipH="1">
            <a:off x="9042934" y="3776498"/>
            <a:ext cx="2749094" cy="1212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1"/>
          <p:cNvPicPr preferRelativeResize="0"/>
          <p:nvPr/>
        </p:nvPicPr>
        <p:blipFill rotWithShape="1">
          <a:blip r:embed="rId6">
            <a:alphaModFix/>
          </a:blip>
          <a:srcRect l="21068" t="24837" r="24292" b="25360"/>
          <a:stretch/>
        </p:blipFill>
        <p:spPr>
          <a:xfrm>
            <a:off x="4326763" y="3599673"/>
            <a:ext cx="2247242" cy="1365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1"/>
          <p:cNvPicPr preferRelativeResize="0"/>
          <p:nvPr/>
        </p:nvPicPr>
        <p:blipFill rotWithShape="1">
          <a:blip r:embed="rId7">
            <a:alphaModFix/>
          </a:blip>
          <a:srcRect l="22646" t="8889" r="26175" b="11502"/>
          <a:stretch/>
        </p:blipFill>
        <p:spPr>
          <a:xfrm>
            <a:off x="2452391" y="3038447"/>
            <a:ext cx="1672155" cy="19508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1"/>
          <p:cNvPicPr preferRelativeResize="0"/>
          <p:nvPr/>
        </p:nvPicPr>
        <p:blipFill rotWithShape="1">
          <a:blip r:embed="rId8">
            <a:alphaModFix/>
          </a:blip>
          <a:srcRect l="18889" t="12549" r="24641" b="14771"/>
          <a:stretch/>
        </p:blipFill>
        <p:spPr>
          <a:xfrm>
            <a:off x="69437" y="3038447"/>
            <a:ext cx="2273649" cy="1950847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1"/>
          <p:cNvSpPr txBox="1"/>
          <p:nvPr/>
        </p:nvSpPr>
        <p:spPr>
          <a:xfrm>
            <a:off x="1889436" y="5196629"/>
            <a:ext cx="2798064" cy="55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alibri"/>
              <a:buNone/>
            </a:pPr>
            <a:r>
              <a:rPr lang="en-US" sz="2800" b="0" i="0" u="none" strike="noStrike" cap="none">
                <a:solidFill>
                  <a:srgbClr val="244AAC"/>
                </a:solidFill>
                <a:latin typeface="Calibri"/>
                <a:ea typeface="Calibri"/>
                <a:cs typeface="Calibri"/>
                <a:sym typeface="Calibri"/>
              </a:rPr>
              <a:t>Flat head type</a:t>
            </a:r>
            <a:endParaRPr sz="2800" b="0" i="0" u="none" strike="noStrike" cap="none" baseline="30000">
              <a:solidFill>
                <a:srgbClr val="244AA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1"/>
          <p:cNvSpPr txBox="1"/>
          <p:nvPr/>
        </p:nvSpPr>
        <p:spPr>
          <a:xfrm>
            <a:off x="7343446" y="5196629"/>
            <a:ext cx="3156549" cy="551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alibri"/>
              <a:buNone/>
            </a:pPr>
            <a:r>
              <a:rPr lang="en-US" sz="2800" b="0" i="0" u="none" strike="noStrike" cap="none">
                <a:solidFill>
                  <a:srgbClr val="244AAC"/>
                </a:solidFill>
                <a:latin typeface="Calibri"/>
                <a:ea typeface="Calibri"/>
                <a:cs typeface="Calibri"/>
                <a:sym typeface="Calibri"/>
              </a:rPr>
              <a:t>Pointy head type</a:t>
            </a:r>
            <a:endParaRPr sz="2800" b="0" i="0" u="none" strike="noStrike" cap="none" baseline="30000">
              <a:solidFill>
                <a:srgbClr val="244AA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1"/>
          <p:cNvSpPr/>
          <p:nvPr/>
        </p:nvSpPr>
        <p:spPr>
          <a:xfrm>
            <a:off x="69438" y="2405045"/>
            <a:ext cx="6504568" cy="334355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11"/>
          <p:cNvSpPr/>
          <p:nvPr/>
        </p:nvSpPr>
        <p:spPr>
          <a:xfrm>
            <a:off x="6574004" y="2405045"/>
            <a:ext cx="5504265" cy="3343558"/>
          </a:xfrm>
          <a:prstGeom prst="roundRect">
            <a:avLst>
              <a:gd name="adj" fmla="val 16667"/>
            </a:avLst>
          </a:prstGeom>
          <a:noFill/>
          <a:ln w="38100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Brainstorm Solution</a:t>
            </a:r>
            <a:endParaRPr/>
          </a:p>
        </p:txBody>
      </p:sp>
      <p:sp>
        <p:nvSpPr>
          <p:cNvPr id="170" name="Google Shape;170;p12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grpSp>
        <p:nvGrpSpPr>
          <p:cNvPr id="171" name="Google Shape;171;p12"/>
          <p:cNvGrpSpPr/>
          <p:nvPr/>
        </p:nvGrpSpPr>
        <p:grpSpPr>
          <a:xfrm>
            <a:off x="848298" y="2038120"/>
            <a:ext cx="10082283" cy="3774884"/>
            <a:chOff x="613056" y="1910374"/>
            <a:chExt cx="10681082" cy="4332288"/>
          </a:xfrm>
        </p:grpSpPr>
        <p:sp>
          <p:nvSpPr>
            <p:cNvPr id="172" name="Google Shape;172;p12"/>
            <p:cNvSpPr txBox="1"/>
            <p:nvPr/>
          </p:nvSpPr>
          <p:spPr>
            <a:xfrm>
              <a:off x="613056" y="1910374"/>
              <a:ext cx="5966163" cy="41447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rmAutofit fontScale="92500" lnSpcReduction="10000"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None/>
              </a:pPr>
              <a:r>
                <a:rPr lang="en-US" sz="3500" u="sng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Study the factors that affect the flight:</a:t>
              </a: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None/>
              </a:pPr>
              <a:endParaRPr lang="en-US" sz="18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  <a:p>
              <a:pPr marL="0" marR="0" lvl="0" indent="0" algn="l" rtl="0">
                <a:spcBef>
                  <a:spcPts val="555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None/>
              </a:pPr>
              <a:r>
                <a:rPr lang="en-US" sz="30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Design criteria:</a:t>
              </a:r>
              <a:endParaRPr dirty="0"/>
            </a:p>
            <a:p>
              <a:pPr marL="457189" marR="0" lvl="0" indent="-457189" algn="l" rtl="0">
                <a:spcBef>
                  <a:spcPts val="555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Char char="•"/>
              </a:pPr>
              <a:r>
                <a:rPr lang="en-US" sz="30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mass distribution (moment of inertia) </a:t>
              </a:r>
              <a:endParaRPr dirty="0"/>
            </a:p>
            <a:p>
              <a:pPr marL="457189" marR="0" lvl="0" indent="-457189" algn="l" rtl="0">
                <a:spcBef>
                  <a:spcPts val="555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Char char="•"/>
              </a:pPr>
              <a:r>
                <a:rPr lang="en-US" sz="30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shape of the plane </a:t>
              </a:r>
              <a:endParaRPr dirty="0"/>
            </a:p>
            <a:p>
              <a:pPr marL="457189" marR="0" lvl="0" indent="-457189" algn="l" rtl="0">
                <a:spcBef>
                  <a:spcPts val="555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Char char="•"/>
              </a:pPr>
              <a:r>
                <a:rPr lang="en-US" sz="3000" dirty="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launching angle </a:t>
              </a:r>
              <a:endParaRPr dirty="0"/>
            </a:p>
            <a:p>
              <a:pPr marL="457189" marR="0" lvl="0" indent="-204649" algn="l" rtl="0">
                <a:spcBef>
                  <a:spcPts val="795"/>
                </a:spcBef>
                <a:spcAft>
                  <a:spcPts val="0"/>
                </a:spcAft>
                <a:buClr>
                  <a:schemeClr val="dk1"/>
                </a:buClr>
                <a:buSzPct val="100000"/>
                <a:buFont typeface="Arial"/>
                <a:buNone/>
              </a:pPr>
              <a:endParaRPr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73" name="Google Shape;173;p1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852172" y="1910374"/>
              <a:ext cx="4441966" cy="433228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3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Brainstorm Solution</a:t>
            </a:r>
            <a:endParaRPr/>
          </a:p>
        </p:txBody>
      </p:sp>
      <p:sp>
        <p:nvSpPr>
          <p:cNvPr id="179" name="Google Shape;179;p13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180" name="Google Shape;180;p13"/>
          <p:cNvSpPr txBox="1"/>
          <p:nvPr/>
        </p:nvSpPr>
        <p:spPr>
          <a:xfrm>
            <a:off x="5838804" y="2919856"/>
            <a:ext cx="5491530" cy="318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189" marR="0" lvl="0" indent="-234939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endParaRPr sz="3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81" name="Google Shape;181;p13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28947" t="13208" r="53946" b="58490"/>
          <a:stretch/>
        </p:blipFill>
        <p:spPr>
          <a:xfrm>
            <a:off x="372557" y="2781837"/>
            <a:ext cx="2236973" cy="178431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pic>
        <p:nvPicPr>
          <p:cNvPr id="182" name="Google Shape;182;p13"/>
          <p:cNvPicPr preferRelativeResize="0"/>
          <p:nvPr/>
        </p:nvPicPr>
        <p:blipFill rotWithShape="1">
          <a:blip r:embed="rId5">
            <a:alphaModFix/>
          </a:blip>
          <a:srcRect t="18766" b="15305"/>
          <a:stretch/>
        </p:blipFill>
        <p:spPr>
          <a:xfrm flipH="1">
            <a:off x="2723955" y="4711486"/>
            <a:ext cx="2749094" cy="121279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3"/>
          <p:cNvSpPr txBox="1"/>
          <p:nvPr/>
        </p:nvSpPr>
        <p:spPr>
          <a:xfrm>
            <a:off x="5838804" y="1910374"/>
            <a:ext cx="5966163" cy="4505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r>
              <a:rPr lang="en-US" sz="3500" u="sng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Analyze the paper airplane</a:t>
            </a:r>
            <a:endParaRPr dirty="0"/>
          </a:p>
          <a:p>
            <a:pPr marL="0" marR="0" lvl="0" indent="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Arial"/>
              <a:buNone/>
            </a:pPr>
            <a:endParaRPr sz="35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457189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Mass distribution (moment of inertia) </a:t>
            </a:r>
            <a:endParaRPr dirty="0"/>
          </a:p>
          <a:p>
            <a:pPr marL="990575" marR="0" lvl="1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Upper mass (g):</a:t>
            </a:r>
            <a:endParaRPr dirty="0"/>
          </a:p>
          <a:p>
            <a:pPr marL="990575" marR="0" lvl="1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Lower mass (g):</a:t>
            </a:r>
            <a:endParaRPr dirty="0"/>
          </a:p>
          <a:p>
            <a:pPr marL="457189" marR="0" lvl="0" indent="-457189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Shape of the plane</a:t>
            </a:r>
            <a:endParaRPr dirty="0"/>
          </a:p>
          <a:p>
            <a:pPr marL="990575" marR="0" lvl="1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Length (cm):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90575" marR="0" lvl="1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Width (cm):</a:t>
            </a:r>
            <a:endParaRPr dirty="0"/>
          </a:p>
          <a:p>
            <a:pPr marL="990575" marR="0" lvl="1" indent="-38099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Length / width:  </a:t>
            </a: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4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Design the Solution</a:t>
            </a:r>
            <a:endParaRPr/>
          </a:p>
        </p:txBody>
      </p:sp>
      <p:sp>
        <p:nvSpPr>
          <p:cNvPr id="189" name="Google Shape;189;p14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  <p:pic>
        <p:nvPicPr>
          <p:cNvPr id="190" name="Google Shape;190;p1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6376" y="1772355"/>
            <a:ext cx="6339248" cy="432614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5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Test and Redesign the Solution</a:t>
            </a:r>
            <a:endParaRPr/>
          </a:p>
        </p:txBody>
      </p:sp>
      <p:sp>
        <p:nvSpPr>
          <p:cNvPr id="196" name="Google Shape;196;p15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  <p:graphicFrame>
        <p:nvGraphicFramePr>
          <p:cNvPr id="197" name="Google Shape;197;p15"/>
          <p:cNvGraphicFramePr/>
          <p:nvPr>
            <p:extLst>
              <p:ext uri="{D42A27DB-BD31-4B8C-83A1-F6EECF244321}">
                <p14:modId xmlns:p14="http://schemas.microsoft.com/office/powerpoint/2010/main" val="1239849705"/>
              </p:ext>
            </p:extLst>
          </p:nvPr>
        </p:nvGraphicFramePr>
        <p:xfrm>
          <a:off x="798476" y="2221167"/>
          <a:ext cx="10352650" cy="3490133"/>
        </p:xfrm>
        <a:graphic>
          <a:graphicData uri="http://schemas.openxmlformats.org/drawingml/2006/table">
            <a:tbl>
              <a:tblPr firstRow="1" bandRow="1">
                <a:noFill/>
                <a:tableStyleId>{D1D7D180-B80C-4360-A47A-CA678525690F}</a:tableStyleId>
              </a:tblPr>
              <a:tblGrid>
                <a:gridCol w="75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6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8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7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0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72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7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811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777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01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95225">
                <a:tc gridSpan="11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 u="none" strike="noStrike" cap="non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Testing and Record Keeping</a:t>
                      </a:r>
                      <a:endParaRPr sz="16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25"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Designer</a:t>
                      </a:r>
                      <a:endParaRPr sz="16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Paper Airplane Design Parameters</a:t>
                      </a:r>
                      <a:endParaRPr sz="16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Launching Data</a:t>
                      </a:r>
                      <a:endParaRPr sz="16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6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Result</a:t>
                      </a:r>
                      <a:endParaRPr sz="16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078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Name</a:t>
                      </a:r>
                      <a:endParaRPr sz="1200" dirty="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Trial No.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Length (cm) </a:t>
                      </a:r>
                      <a:endParaRPr sz="1200" dirty="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Width</a:t>
                      </a:r>
                      <a:endParaRPr sz="12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(cm)</a:t>
                      </a:r>
                      <a:endParaRPr sz="1200" dirty="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Length / width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Upper Mass (g)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Lower Mass (g) 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 mass (g)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Launching Angle (degree)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Flight distance (m)</a:t>
                      </a: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dirty="0">
                          <a:solidFill>
                            <a:srgbClr val="40404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Flight time (sec) </a:t>
                      </a:r>
                      <a:endParaRPr sz="1200" dirty="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1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4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1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1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>
                        <a:solidFill>
                          <a:srgbClr val="40404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6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Equipment</a:t>
            </a:r>
            <a:endParaRPr/>
          </a:p>
        </p:txBody>
      </p:sp>
      <p:sp>
        <p:nvSpPr>
          <p:cNvPr id="203" name="Google Shape;203;p16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  <p:sp>
        <p:nvSpPr>
          <p:cNvPr id="204" name="Google Shape;204;p16"/>
          <p:cNvSpPr txBox="1"/>
          <p:nvPr/>
        </p:nvSpPr>
        <p:spPr>
          <a:xfrm>
            <a:off x="920746" y="1645969"/>
            <a:ext cx="5174286" cy="4505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35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Given:</a:t>
            </a:r>
            <a:endParaRPr sz="3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Learning portfolio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A4 paper</a:t>
            </a:r>
            <a:endParaRPr sz="3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Scissors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Measuring tap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Writing board (shared)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Airplane Launcher (shared)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Force Sensor (shared)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Small Scale Weigh (shared)</a:t>
            </a:r>
            <a:endParaRPr/>
          </a:p>
          <a:p>
            <a:pPr marL="457189" marR="0" lvl="0" indent="-457189" algn="l" rtl="0">
              <a:spcBef>
                <a:spcPts val="49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35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Computer or tablet for paper airplane design reference, if required</a:t>
            </a:r>
            <a:endParaRPr sz="35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05" name="Google Shape;205;p16"/>
          <p:cNvPicPr preferRelativeResize="0"/>
          <p:nvPr/>
        </p:nvPicPr>
        <p:blipFill rotWithShape="1">
          <a:blip r:embed="rId3">
            <a:alphaModFix/>
          </a:blip>
          <a:srcRect t="15557" b="14813"/>
          <a:stretch/>
        </p:blipFill>
        <p:spPr>
          <a:xfrm>
            <a:off x="6363106" y="1645969"/>
            <a:ext cx="3209871" cy="397527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7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 dirty="0"/>
              <a:t>Communicate the Result</a:t>
            </a:r>
            <a:endParaRPr dirty="0"/>
          </a:p>
        </p:txBody>
      </p:sp>
      <p:sp>
        <p:nvSpPr>
          <p:cNvPr id="211" name="Google Shape;211;p17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  <p:sp>
        <p:nvSpPr>
          <p:cNvPr id="212" name="Google Shape;212;p17"/>
          <p:cNvSpPr/>
          <p:nvPr/>
        </p:nvSpPr>
        <p:spPr>
          <a:xfrm>
            <a:off x="609600" y="1951352"/>
            <a:ext cx="10972800" cy="42042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/>
          </a:bodyPr>
          <a:lstStyle/>
          <a:p>
            <a:pPr marL="457189" marR="0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Font typeface="Open Sans"/>
              <a:buChar char="•"/>
            </a:pPr>
            <a:r>
              <a:rPr lang="en-US" sz="3200" dirty="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rPr>
              <a:t>Identify the pattern of the test result.</a:t>
            </a:r>
            <a:endParaRPr dirty="0"/>
          </a:p>
          <a:p>
            <a:pPr marL="457189" marR="0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Font typeface="Open Sans"/>
              <a:buChar char="•"/>
            </a:pPr>
            <a:r>
              <a:rPr lang="en-US" sz="3200" dirty="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rPr>
              <a:t>Compare the design.</a:t>
            </a:r>
            <a:endParaRPr dirty="0"/>
          </a:p>
          <a:p>
            <a:pPr marL="457189" marR="0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Font typeface="Open Sans"/>
              <a:buChar char="•"/>
            </a:pPr>
            <a:r>
              <a:rPr lang="en-US" sz="3200" dirty="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rPr>
              <a:t>Interpret the result (average, maximum, minimum).</a:t>
            </a:r>
            <a:endParaRPr dirty="0"/>
          </a:p>
          <a:p>
            <a:pPr marL="457189" marR="0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Font typeface="Open Sans"/>
              <a:buChar char="•"/>
            </a:pPr>
            <a:r>
              <a:rPr lang="en-US" sz="3200" dirty="0">
                <a:solidFill>
                  <a:srgbClr val="3B6923"/>
                </a:solidFill>
                <a:latin typeface="Open Sans"/>
                <a:ea typeface="Open Sans"/>
                <a:cs typeface="Open Sans"/>
                <a:sym typeface="Open Sans"/>
              </a:rPr>
              <a:t>Give your recommendation / conclusion.</a:t>
            </a:r>
            <a:endParaRPr sz="3200" dirty="0">
              <a:solidFill>
                <a:srgbClr val="3B692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Communicate the Result</a:t>
            </a:r>
            <a:endParaRPr/>
          </a:p>
        </p:txBody>
      </p:sp>
      <p:sp>
        <p:nvSpPr>
          <p:cNvPr id="218" name="Google Shape;218;p18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pic>
        <p:nvPicPr>
          <p:cNvPr id="219" name="Google Shape;219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15339" y="1863197"/>
            <a:ext cx="8561322" cy="44252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9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Communicate the Result</a:t>
            </a:r>
            <a:endParaRPr/>
          </a:p>
        </p:txBody>
      </p:sp>
      <p:sp>
        <p:nvSpPr>
          <p:cNvPr id="225" name="Google Shape;225;p19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pic>
        <p:nvPicPr>
          <p:cNvPr id="226" name="Google Shape;226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30060" y="1736143"/>
            <a:ext cx="8131881" cy="40391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>
            <a:spLocks noGrp="1"/>
          </p:cNvSpPr>
          <p:nvPr>
            <p:ph type="body"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 fontScale="77500" lnSpcReduction="2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None/>
            </a:pPr>
            <a:r>
              <a:rPr lang="en-US" dirty="0"/>
              <a:t>Upon completion of the module, students should be able to: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None/>
            </a:pPr>
            <a:endParaRPr lang="en-US" dirty="0"/>
          </a:p>
          <a:p>
            <a:pPr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practice the concept of the basic engineering design process;</a:t>
            </a:r>
          </a:p>
          <a:p>
            <a:pPr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integrate the concepts of aerodynamics, basic geometry, force, motion, etc. to solve engineering problems;</a:t>
            </a:r>
          </a:p>
          <a:p>
            <a:pPr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design and make paper airplane and rocket car prototypes to run engineering tests; and</a:t>
            </a:r>
          </a:p>
          <a:p>
            <a:pPr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/>
              <a:t>use engineering literacy and ICT to set an engineering design process plan, record data, conduct data analyses, and present testing results.</a:t>
            </a:r>
            <a:endParaRPr dirty="0"/>
          </a:p>
        </p:txBody>
      </p:sp>
      <p:sp>
        <p:nvSpPr>
          <p:cNvPr id="71" name="Google Shape;71;p2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2" name="Google Shape;72;p2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 dirty="0"/>
              <a:t>Module Learning Outcomes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0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Communicate the Result</a:t>
            </a:r>
            <a:endParaRPr/>
          </a:p>
        </p:txBody>
      </p:sp>
      <p:sp>
        <p:nvSpPr>
          <p:cNvPr id="232" name="Google Shape;232;p20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pic>
        <p:nvPicPr>
          <p:cNvPr id="233" name="Google Shape;233;p20"/>
          <p:cNvPicPr preferRelativeResize="0"/>
          <p:nvPr/>
        </p:nvPicPr>
        <p:blipFill rotWithShape="1">
          <a:blip r:embed="rId3">
            <a:alphaModFix/>
          </a:blip>
          <a:srcRect r="44035" b="12698"/>
          <a:stretch/>
        </p:blipFill>
        <p:spPr>
          <a:xfrm>
            <a:off x="1377921" y="1079666"/>
            <a:ext cx="5199782" cy="362730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75D8306-437D-45B7-8907-0B54A54A4C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284335"/>
              </p:ext>
            </p:extLst>
          </p:nvPr>
        </p:nvGraphicFramePr>
        <p:xfrm>
          <a:off x="6909091" y="1736143"/>
          <a:ext cx="3491055" cy="43812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6368">
                  <a:extLst>
                    <a:ext uri="{9D8B030D-6E8A-4147-A177-3AD203B41FA5}">
                      <a16:colId xmlns:a16="http://schemas.microsoft.com/office/drawing/2014/main" val="3068847770"/>
                    </a:ext>
                  </a:extLst>
                </a:gridCol>
                <a:gridCol w="1791002">
                  <a:extLst>
                    <a:ext uri="{9D8B030D-6E8A-4147-A177-3AD203B41FA5}">
                      <a16:colId xmlns:a16="http://schemas.microsoft.com/office/drawing/2014/main" val="687302572"/>
                    </a:ext>
                  </a:extLst>
                </a:gridCol>
                <a:gridCol w="1163685">
                  <a:extLst>
                    <a:ext uri="{9D8B030D-6E8A-4147-A177-3AD203B41FA5}">
                      <a16:colId xmlns:a16="http://schemas.microsoft.com/office/drawing/2014/main" val="1778735503"/>
                    </a:ext>
                  </a:extLst>
                </a:gridCol>
              </a:tblGrid>
              <a:tr h="42932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Item no.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Average travel distance for each design (cm)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731423"/>
                  </a:ext>
                </a:extLst>
              </a:tr>
              <a:tr h="327007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Flat head plane design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930671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Vulture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191.8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832621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Canard plane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345.8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9315997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The square plane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269.7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924477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Heavy-nosed plane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294.0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6229983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Spinner Plane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244.7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52698"/>
                  </a:ext>
                </a:extLst>
              </a:tr>
              <a:tr h="327007"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Pointy head plane design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H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524567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Navy plane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159.3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511684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Basic dart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265.2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473495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HK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Fast glider</a:t>
                      </a:r>
                      <a:endParaRPr lang="en-HK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396.8</a:t>
                      </a:r>
                      <a:endParaRPr lang="en-HK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0446509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Stunt plane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314.7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108135"/>
                  </a:ext>
                </a:extLst>
              </a:tr>
              <a:tr h="32700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Zip dart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320.2</a:t>
                      </a:r>
                      <a:endParaRPr lang="en-H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55661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E62C210-5B60-4319-979D-2302DFCE8F62}"/>
              </a:ext>
            </a:extLst>
          </p:cNvPr>
          <p:cNvSpPr txBox="1"/>
          <p:nvPr/>
        </p:nvSpPr>
        <p:spPr>
          <a:xfrm>
            <a:off x="1270514" y="4981455"/>
            <a:ext cx="25215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Based on the result, the best paper plane design is “fast glider” and it travels 396.8 cm in average.</a:t>
            </a:r>
            <a:endParaRPr lang="en-HK" dirty="0"/>
          </a:p>
        </p:txBody>
      </p:sp>
      <p:pic>
        <p:nvPicPr>
          <p:cNvPr id="1026" name="Picture 2" descr="Fold 'N Fly » Fast Glider Paper Airplane">
            <a:extLst>
              <a:ext uri="{FF2B5EF4-FFF2-40B4-BE49-F238E27FC236}">
                <a16:creationId xmlns:a16="http://schemas.microsoft.com/office/drawing/2014/main" id="{7687C793-C811-4146-802F-3C3365818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811" y="4706968"/>
            <a:ext cx="2712892" cy="170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1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Engineering Design Process</a:t>
            </a:r>
            <a:endParaRPr/>
          </a:p>
        </p:txBody>
      </p:sp>
      <p:sp>
        <p:nvSpPr>
          <p:cNvPr id="239" name="Google Shape;239;p21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grpSp>
        <p:nvGrpSpPr>
          <p:cNvPr id="240" name="Google Shape;240;p21"/>
          <p:cNvGrpSpPr/>
          <p:nvPr/>
        </p:nvGrpSpPr>
        <p:grpSpPr>
          <a:xfrm>
            <a:off x="3542765" y="1756492"/>
            <a:ext cx="5106468" cy="4365617"/>
            <a:chOff x="1502722" y="25301"/>
            <a:chExt cx="5106468" cy="4365617"/>
          </a:xfrm>
        </p:grpSpPr>
        <p:sp>
          <p:nvSpPr>
            <p:cNvPr id="241" name="Google Shape;241;p21"/>
            <p:cNvSpPr/>
            <p:nvPr/>
          </p:nvSpPr>
          <p:spPr>
            <a:xfrm rot="5400000">
              <a:off x="1927515" y="1260454"/>
              <a:ext cx="1141144" cy="1299152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rgbClr val="BC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1"/>
            <p:cNvSpPr/>
            <p:nvPr/>
          </p:nvSpPr>
          <p:spPr>
            <a:xfrm>
              <a:off x="1502722" y="25301"/>
              <a:ext cx="1921015" cy="1344648"/>
            </a:xfrm>
            <a:prstGeom prst="roundRect">
              <a:avLst>
                <a:gd name="adj" fmla="val 16670"/>
              </a:avLst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1"/>
            <p:cNvSpPr txBox="1"/>
            <p:nvPr/>
          </p:nvSpPr>
          <p:spPr>
            <a:xfrm>
              <a:off x="1568374" y="90953"/>
              <a:ext cx="1789711" cy="1213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375" tIns="72375" rIns="72375" bIns="723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Define a problem and brainstorm solution</a:t>
              </a:r>
              <a:endParaRPr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44" name="Google Shape;244;p21"/>
            <p:cNvSpPr/>
            <p:nvPr/>
          </p:nvSpPr>
          <p:spPr>
            <a:xfrm>
              <a:off x="3423738" y="153544"/>
              <a:ext cx="1397163" cy="10868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1"/>
            <p:cNvSpPr/>
            <p:nvPr/>
          </p:nvSpPr>
          <p:spPr>
            <a:xfrm rot="5400000">
              <a:off x="3489633" y="2800767"/>
              <a:ext cx="1141144" cy="1299152"/>
            </a:xfrm>
            <a:prstGeom prst="bentUpArrow">
              <a:avLst>
                <a:gd name="adj1" fmla="val 32840"/>
                <a:gd name="adj2" fmla="val 25000"/>
                <a:gd name="adj3" fmla="val 35780"/>
              </a:avLst>
            </a:prstGeom>
            <a:solidFill>
              <a:srgbClr val="BC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1"/>
            <p:cNvSpPr/>
            <p:nvPr/>
          </p:nvSpPr>
          <p:spPr>
            <a:xfrm>
              <a:off x="3095449" y="1535786"/>
              <a:ext cx="1921015" cy="1344648"/>
            </a:xfrm>
            <a:prstGeom prst="roundRect">
              <a:avLst>
                <a:gd name="adj" fmla="val 16670"/>
              </a:avLst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1"/>
            <p:cNvSpPr txBox="1"/>
            <p:nvPr/>
          </p:nvSpPr>
          <p:spPr>
            <a:xfrm>
              <a:off x="3161101" y="1601438"/>
              <a:ext cx="1789711" cy="1213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375" tIns="72375" rIns="72375" bIns="723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Design and test the solution</a:t>
              </a:r>
              <a:endParaRPr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48" name="Google Shape;248;p21"/>
            <p:cNvSpPr/>
            <p:nvPr/>
          </p:nvSpPr>
          <p:spPr>
            <a:xfrm>
              <a:off x="5016464" y="1664029"/>
              <a:ext cx="1397163" cy="10868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21"/>
            <p:cNvSpPr/>
            <p:nvPr/>
          </p:nvSpPr>
          <p:spPr>
            <a:xfrm>
              <a:off x="4688175" y="3046270"/>
              <a:ext cx="1921015" cy="1344648"/>
            </a:xfrm>
            <a:prstGeom prst="roundRect">
              <a:avLst>
                <a:gd name="adj" fmla="val 16670"/>
              </a:avLst>
            </a:prstGeom>
            <a:solidFill>
              <a:srgbClr val="92D05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21"/>
            <p:cNvSpPr txBox="1"/>
            <p:nvPr/>
          </p:nvSpPr>
          <p:spPr>
            <a:xfrm>
              <a:off x="4753827" y="3111922"/>
              <a:ext cx="1789711" cy="12133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2375" tIns="72375" rIns="72375" bIns="723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900">
                  <a:solidFill>
                    <a:schemeClr val="lt1"/>
                  </a:solidFill>
                  <a:latin typeface="Open Sans"/>
                  <a:ea typeface="Open Sans"/>
                  <a:cs typeface="Open Sans"/>
                  <a:sym typeface="Open Sans"/>
                </a:rPr>
                <a:t>Communicate the result</a:t>
              </a:r>
              <a:endParaRPr sz="19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2"/>
          <p:cNvSpPr txBox="1">
            <a:spLocks noGrp="1"/>
          </p:cNvSpPr>
          <p:nvPr>
            <p:ph type="ctrTitle"/>
          </p:nvPr>
        </p:nvSpPr>
        <p:spPr>
          <a:xfrm>
            <a:off x="372557" y="2772524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Thank you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"/>
          <p:cNvSpPr txBox="1">
            <a:spLocks noGrp="1"/>
          </p:cNvSpPr>
          <p:nvPr>
            <p:ph type="body" idx="1"/>
          </p:nvPr>
        </p:nvSpPr>
        <p:spPr>
          <a:xfrm>
            <a:off x="372557" y="1731479"/>
            <a:ext cx="8958730" cy="2388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 fontScale="55000" lnSpcReduction="2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None/>
            </a:pPr>
            <a:r>
              <a:rPr lang="en-US" dirty="0"/>
              <a:t>In this unit, you will act as a group of engineers working to manufacture planes that can land at the HK international airport under any weather conditions.</a:t>
            </a: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None/>
            </a:pPr>
            <a:endParaRPr lang="en-US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None/>
            </a:pPr>
            <a:r>
              <a:rPr lang="en-US" dirty="0"/>
              <a:t>Before starting the production of real planes, the company is asking you to design a paper airplane to address aerodynamic concerns.</a:t>
            </a:r>
            <a:endParaRPr dirty="0"/>
          </a:p>
        </p:txBody>
      </p:sp>
      <p:sp>
        <p:nvSpPr>
          <p:cNvPr id="78" name="Google Shape;78;p3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79" name="Google Shape;79;p3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925988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ct val="100000"/>
              <a:buFont typeface="Open Sans"/>
              <a:buNone/>
            </a:pPr>
            <a:r>
              <a:rPr lang="en-US" dirty="0"/>
              <a:t>How would you handle problems if you were </a:t>
            </a:r>
            <a:br>
              <a:rPr lang="en-US" dirty="0"/>
            </a:br>
            <a:r>
              <a:rPr lang="en-US" dirty="0"/>
              <a:t>an engineer?</a:t>
            </a:r>
            <a:endParaRPr dirty="0"/>
          </a:p>
        </p:txBody>
      </p:sp>
      <p:sp>
        <p:nvSpPr>
          <p:cNvPr id="80" name="Google Shape;80;p3"/>
          <p:cNvSpPr txBox="1"/>
          <p:nvPr/>
        </p:nvSpPr>
        <p:spPr>
          <a:xfrm rot="-281101">
            <a:off x="2080380" y="4204215"/>
            <a:ext cx="1584176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Aerodynamics ??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3"/>
          <p:cNvSpPr txBox="1"/>
          <p:nvPr/>
        </p:nvSpPr>
        <p:spPr>
          <a:xfrm>
            <a:off x="458820" y="4778610"/>
            <a:ext cx="1584176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Aerodynamics ??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3"/>
          <p:cNvSpPr txBox="1"/>
          <p:nvPr/>
        </p:nvSpPr>
        <p:spPr>
          <a:xfrm rot="-1874227">
            <a:off x="2496159" y="5085202"/>
            <a:ext cx="1584176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Aerodynamics ??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3"/>
          <p:cNvSpPr txBox="1"/>
          <p:nvPr/>
        </p:nvSpPr>
        <p:spPr>
          <a:xfrm rot="-8095844">
            <a:off x="4258637" y="4873666"/>
            <a:ext cx="1584176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Aerodynamics ??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p3" descr="bamboo, airways, boeing, b787, flight, airplane, air travel, airline, aircraft, aviation, airliner, vehicle, aerospace engineering, takeoff, wide body aircraft, flap, sky, landing, narrow body aircraft, boeing 767, aircraft engine, airbus, runway, jet aircraft, aerospace manufacturer, airpor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66847" y="3844405"/>
            <a:ext cx="4394360" cy="2197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ctrTitle"/>
          </p:nvPr>
        </p:nvSpPr>
        <p:spPr>
          <a:xfrm>
            <a:off x="372556" y="459402"/>
            <a:ext cx="9898279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ct val="100000"/>
              <a:buFont typeface="Open Sans"/>
              <a:buNone/>
            </a:pPr>
            <a:r>
              <a:rPr lang="en-US" dirty="0"/>
              <a:t>How do Professional Engineers do their job?</a:t>
            </a:r>
            <a:endParaRPr dirty="0"/>
          </a:p>
        </p:txBody>
      </p:sp>
      <p:sp>
        <p:nvSpPr>
          <p:cNvPr id="91" name="Google Shape;91;p4"/>
          <p:cNvSpPr txBox="1"/>
          <p:nvPr/>
        </p:nvSpPr>
        <p:spPr>
          <a:xfrm>
            <a:off x="445111" y="2122248"/>
            <a:ext cx="4527656" cy="3587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Basic Engineering Design Process: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lang="en-US" sz="2000" dirty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571500" marR="0" lvl="0" indent="-571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Define a problem and brainstorm alternative solutions.</a:t>
            </a:r>
          </a:p>
          <a:p>
            <a:pPr marL="571500" marR="0" lvl="0" indent="-571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Design and test the selected solution.</a:t>
            </a:r>
          </a:p>
          <a:p>
            <a:pPr marL="571500" marR="0" lvl="0" indent="-571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Communicate the results.</a:t>
            </a:r>
          </a:p>
        </p:txBody>
      </p:sp>
      <p:sp>
        <p:nvSpPr>
          <p:cNvPr id="92" name="Google Shape;92;p4"/>
          <p:cNvSpPr txBox="1"/>
          <p:nvPr/>
        </p:nvSpPr>
        <p:spPr>
          <a:xfrm>
            <a:off x="5404624" y="2123596"/>
            <a:ext cx="6584176" cy="6590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47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What is the problem? Why is it important to solve?</a:t>
            </a:r>
            <a:endParaRPr dirty="0"/>
          </a:p>
        </p:txBody>
      </p:sp>
      <p:sp>
        <p:nvSpPr>
          <p:cNvPr id="93" name="Google Shape;93;p4"/>
          <p:cNvSpPr txBox="1"/>
          <p:nvPr/>
        </p:nvSpPr>
        <p:spPr>
          <a:xfrm>
            <a:off x="5404624" y="3094939"/>
            <a:ext cx="6584176" cy="6590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47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What are the requirements and possible solutions?</a:t>
            </a:r>
            <a:endParaRPr dirty="0"/>
          </a:p>
        </p:txBody>
      </p:sp>
      <p:sp>
        <p:nvSpPr>
          <p:cNvPr id="94" name="Google Shape;94;p4"/>
          <p:cNvSpPr txBox="1"/>
          <p:nvPr/>
        </p:nvSpPr>
        <p:spPr>
          <a:xfrm>
            <a:off x="5404624" y="4033445"/>
            <a:ext cx="6584176" cy="6590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47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How to select the best solution and build a prototype for testing and redesigning?</a:t>
            </a:r>
            <a:endParaRPr dirty="0"/>
          </a:p>
        </p:txBody>
      </p:sp>
      <p:sp>
        <p:nvSpPr>
          <p:cNvPr id="95" name="Google Shape;95;p4"/>
          <p:cNvSpPr txBox="1"/>
          <p:nvPr/>
        </p:nvSpPr>
        <p:spPr>
          <a:xfrm>
            <a:off x="5404624" y="5034601"/>
            <a:ext cx="6584176" cy="6590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 fontScale="47500" lnSpcReduction="20000"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How to come up with the best result and communicate it with the boss/customers?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5"/>
          <p:cNvSpPr txBox="1">
            <a:spLocks noGrp="1"/>
          </p:cNvSpPr>
          <p:nvPr>
            <p:ph type="body"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 fontScale="85000" lnSpcReduction="2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None/>
            </a:pPr>
            <a:r>
              <a:rPr lang="en-US" dirty="0"/>
              <a:t>By bringing in the basic concept of </a:t>
            </a:r>
            <a:r>
              <a:rPr lang="en-US" b="1" u="sng" dirty="0"/>
              <a:t>engineering design process</a:t>
            </a:r>
            <a:r>
              <a:rPr lang="en-US" dirty="0"/>
              <a:t>, the new concept on </a:t>
            </a:r>
            <a:r>
              <a:rPr lang="en-US" b="1" u="sng" dirty="0"/>
              <a:t>aerodynamics</a:t>
            </a:r>
            <a:r>
              <a:rPr lang="en-US" dirty="0"/>
              <a:t> and applying students’ prior knowledge of the basic geometry and type of force, this unit would let students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Open Sans"/>
              <a:buChar char="•"/>
            </a:pPr>
            <a:r>
              <a:rPr lang="en-US" dirty="0"/>
              <a:t>design a paper airplane;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Open Sans"/>
              <a:buChar char="•"/>
            </a:pPr>
            <a:r>
              <a:rPr lang="en-US" dirty="0"/>
              <a:t>record the data from testing &amp; redesigning;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Open Sans"/>
              <a:buChar char="•"/>
            </a:pPr>
            <a:r>
              <a:rPr lang="en-US" dirty="0"/>
              <a:t>identify important design criteria &amp; constraints; and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Open Sans"/>
              <a:buChar char="•"/>
            </a:pPr>
            <a:r>
              <a:rPr lang="en-US" dirty="0"/>
              <a:t>communicate the result effectively. </a:t>
            </a:r>
            <a:endParaRPr dirty="0"/>
          </a:p>
          <a:p>
            <a:pPr marL="457189" lvl="0" indent="-28446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ct val="100000"/>
              <a:buFont typeface="Open Sans"/>
              <a:buNone/>
            </a:pPr>
            <a:endParaRPr dirty="0"/>
          </a:p>
        </p:txBody>
      </p:sp>
      <p:sp>
        <p:nvSpPr>
          <p:cNvPr id="101" name="Google Shape;101;p5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02" name="Google Shape;102;p5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Objectives of Unit 1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08" name="Google Shape;108;p6"/>
          <p:cNvSpPr txBox="1"/>
          <p:nvPr/>
        </p:nvSpPr>
        <p:spPr>
          <a:xfrm>
            <a:off x="372557" y="2772524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 sz="4000">
                <a:solidFill>
                  <a:srgbClr val="0E554B"/>
                </a:solidFill>
                <a:latin typeface="Open Sans"/>
                <a:ea typeface="Open Sans"/>
                <a:cs typeface="Open Sans"/>
                <a:sym typeface="Open Sans"/>
              </a:rPr>
              <a:t>Paper Airplane Design</a:t>
            </a:r>
            <a:endParaRPr sz="4000">
              <a:solidFill>
                <a:srgbClr val="0E554B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7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14" name="Google Shape;114;p7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How Planes Land Sideways in High Winds?</a:t>
            </a:r>
            <a:endParaRPr/>
          </a:p>
        </p:txBody>
      </p:sp>
      <p:sp>
        <p:nvSpPr>
          <p:cNvPr id="115" name="Google Shape;115;p7"/>
          <p:cNvSpPr txBox="1"/>
          <p:nvPr/>
        </p:nvSpPr>
        <p:spPr>
          <a:xfrm>
            <a:off x="6568268" y="1732391"/>
            <a:ext cx="4643862" cy="479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See if you can answer these questions:</a:t>
            </a:r>
            <a:endParaRPr dirty="0"/>
          </a:p>
          <a:p>
            <a:pPr marL="742950" marR="0" lvl="0" indent="-742981" algn="l" rtl="0">
              <a:spcBef>
                <a:spcPts val="537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AutoNum type="arabicPeriod"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problem?</a:t>
            </a:r>
            <a:endParaRPr dirty="0"/>
          </a:p>
          <a:p>
            <a:pPr marL="742950" marR="0" lvl="0" indent="-742981" algn="l" rtl="0">
              <a:spcBef>
                <a:spcPts val="537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AutoNum type="arabicPeriod"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may cause it? </a:t>
            </a:r>
            <a:endParaRPr dirty="0"/>
          </a:p>
          <a:p>
            <a:pPr marL="742950" marR="0" lvl="0" indent="-742981" algn="l" rtl="0">
              <a:spcBef>
                <a:spcPts val="537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AutoNum type="arabicPeriod"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is it important to solve?</a:t>
            </a:r>
            <a:endParaRPr dirty="0"/>
          </a:p>
          <a:p>
            <a:pPr marL="742950" marR="0" lvl="0" indent="-742981" algn="l" rtl="0">
              <a:spcBef>
                <a:spcPts val="537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AutoNum type="arabicPeriod"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Any solutions for the problem?</a:t>
            </a:r>
            <a:endParaRPr dirty="0"/>
          </a:p>
          <a:p>
            <a:pPr marL="742950" marR="0" lvl="0" indent="-742981" algn="l" rtl="0">
              <a:spcBef>
                <a:spcPts val="537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Open Sans"/>
              <a:buAutoNum type="arabicPeriod"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shall be done to check if the solution can really solve the problem? …</a:t>
            </a:r>
            <a:endParaRPr sz="4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7" descr="bamboo, airways, boeing, b787, flight, airplane, air travel, airline, aircraft, aviation, airliner, vehicle, aerospace engineering, takeoff, wide body aircraft, flap, sky, landing, narrow body aircraft, boeing 767, aircraft engine, airbus, runway, jet aircraft, aerospace manufacturer, airpor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3056" y="1901612"/>
            <a:ext cx="5423684" cy="27118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8"/>
          <p:cNvSpPr txBox="1">
            <a:spLocks noGrp="1"/>
          </p:cNvSpPr>
          <p:nvPr>
            <p:ph type="body" idx="1"/>
          </p:nvPr>
        </p:nvSpPr>
        <p:spPr>
          <a:xfrm>
            <a:off x="372557" y="1731478"/>
            <a:ext cx="10972800" cy="4624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t" anchorCtr="0">
            <a:normAutofit lnSpcReduction="10000"/>
          </a:bodyPr>
          <a:lstStyle/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2900"/>
              <a:buFont typeface="Open Sans"/>
              <a:buChar char="•"/>
            </a:pPr>
            <a:r>
              <a:rPr lang="en-US" sz="2900" b="1" dirty="0"/>
              <a:t>Aerodynamics </a:t>
            </a:r>
            <a:r>
              <a:rPr lang="en-US" sz="2900" dirty="0"/>
              <a:t>is both the science about the way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900"/>
              <a:buChar char="–"/>
            </a:pPr>
            <a:r>
              <a:rPr lang="en-US" sz="2900" dirty="0">
                <a:solidFill>
                  <a:srgbClr val="FF0000"/>
                </a:solidFill>
              </a:rPr>
              <a:t>air</a:t>
            </a:r>
            <a:r>
              <a:rPr lang="en-US" sz="2900" dirty="0"/>
              <a:t> moves </a:t>
            </a:r>
            <a:r>
              <a:rPr lang="en-US" sz="2900" dirty="0">
                <a:solidFill>
                  <a:srgbClr val="0070C0"/>
                </a:solidFill>
              </a:rPr>
              <a:t>object</a:t>
            </a:r>
            <a:r>
              <a:rPr lang="en-US" sz="2900" dirty="0"/>
              <a:t>, and</a:t>
            </a:r>
            <a:endParaRPr dirty="0"/>
          </a:p>
          <a:p>
            <a:pPr marL="990575" lvl="1" indent="-38099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900"/>
              <a:buChar char="–"/>
            </a:pPr>
            <a:r>
              <a:rPr lang="en-US" sz="2900" dirty="0">
                <a:solidFill>
                  <a:srgbClr val="0070C0"/>
                </a:solidFill>
              </a:rPr>
              <a:t>object</a:t>
            </a:r>
            <a:r>
              <a:rPr lang="en-US" sz="2900" dirty="0"/>
              <a:t>'s shape affects how </a:t>
            </a:r>
            <a:r>
              <a:rPr lang="en-US" sz="2900" dirty="0">
                <a:solidFill>
                  <a:srgbClr val="0070C0"/>
                </a:solidFill>
              </a:rPr>
              <a:t>object</a:t>
            </a:r>
            <a:r>
              <a:rPr lang="en-US" sz="2900" dirty="0"/>
              <a:t> moves through </a:t>
            </a:r>
            <a:r>
              <a:rPr lang="en-US" sz="2900" dirty="0">
                <a:solidFill>
                  <a:srgbClr val="0070C0"/>
                </a:solidFill>
              </a:rPr>
              <a:t>air</a:t>
            </a:r>
            <a:r>
              <a:rPr lang="en-US" sz="2900" dirty="0"/>
              <a:t>.</a:t>
            </a:r>
            <a:endParaRPr dirty="0"/>
          </a:p>
          <a:p>
            <a:pPr marL="457189" lvl="0" indent="-4571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2900"/>
              <a:buFont typeface="Open Sans"/>
              <a:buChar char="•"/>
            </a:pPr>
            <a:r>
              <a:rPr lang="en-US" sz="2900" dirty="0"/>
              <a:t>Much of the design of airplanes focuses on the aerodynamics of their </a:t>
            </a:r>
            <a:r>
              <a:rPr lang="en-US" sz="2900" b="1" dirty="0"/>
              <a:t>Wings</a:t>
            </a:r>
            <a:r>
              <a:rPr lang="en-US" sz="2900" dirty="0"/>
              <a:t> and </a:t>
            </a:r>
            <a:r>
              <a:rPr lang="en-US" sz="2900" b="1" dirty="0"/>
              <a:t>Heads</a:t>
            </a:r>
            <a:r>
              <a:rPr lang="en-US" sz="2900" dirty="0"/>
              <a:t>/</a:t>
            </a:r>
            <a:r>
              <a:rPr lang="en-US" sz="2900" b="1" dirty="0"/>
              <a:t>Noses</a:t>
            </a:r>
            <a:r>
              <a:rPr lang="en-US" sz="2900" dirty="0"/>
              <a:t>, keeping them aloft and moving quickly through the </a:t>
            </a:r>
            <a:r>
              <a:rPr lang="en-US" sz="2900" b="1" dirty="0"/>
              <a:t>Air</a:t>
            </a:r>
            <a:r>
              <a:rPr lang="en-US" sz="2900" dirty="0"/>
              <a:t>/</a:t>
            </a:r>
            <a:r>
              <a:rPr lang="en-US" sz="2900" b="1" dirty="0"/>
              <a:t>Wind</a:t>
            </a:r>
            <a:r>
              <a:rPr lang="en-US" sz="2900" dirty="0"/>
              <a:t>.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2900"/>
              <a:buNone/>
            </a:pPr>
            <a:r>
              <a:rPr lang="en-US" sz="2800" dirty="0"/>
              <a:t>(source: </a:t>
            </a:r>
            <a:r>
              <a:rPr lang="en-US" sz="2800" u="sng" dirty="0">
                <a:solidFill>
                  <a:schemeClr val="hlink"/>
                </a:solidFill>
                <a:hlinkClick r:id="rId3"/>
              </a:rPr>
              <a:t>https://www.vocabulary.com/dictionary/aerodynamics</a:t>
            </a:r>
            <a:r>
              <a:rPr lang="en-US" sz="2800" dirty="0"/>
              <a:t>)</a:t>
            </a:r>
            <a:endParaRPr sz="2800" dirty="0"/>
          </a:p>
          <a:p>
            <a:pPr marL="457189" lvl="0" indent="-253989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B6923"/>
              </a:buClr>
              <a:buSzPts val="3200"/>
              <a:buFont typeface="Open Sans"/>
              <a:buNone/>
            </a:pPr>
            <a:endParaRPr dirty="0"/>
          </a:p>
        </p:txBody>
      </p:sp>
      <p:sp>
        <p:nvSpPr>
          <p:cNvPr id="122" name="Google Shape;122;p8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sp>
        <p:nvSpPr>
          <p:cNvPr id="123" name="Google Shape;123;p8"/>
          <p:cNvSpPr txBox="1">
            <a:spLocks noGrp="1"/>
          </p:cNvSpPr>
          <p:nvPr>
            <p:ph type="ctrTitle"/>
          </p:nvPr>
        </p:nvSpPr>
        <p:spPr>
          <a:xfrm>
            <a:off x="372557" y="386978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Aerodynamics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"/>
          <p:cNvSpPr txBox="1">
            <a:spLocks noGrp="1"/>
          </p:cNvSpPr>
          <p:nvPr>
            <p:ph type="ctrTitle"/>
          </p:nvPr>
        </p:nvSpPr>
        <p:spPr>
          <a:xfrm>
            <a:off x="372557" y="423190"/>
            <a:ext cx="9200420" cy="1312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E554B"/>
              </a:buClr>
              <a:buSzPts val="4000"/>
              <a:buFont typeface="Open Sans"/>
              <a:buNone/>
            </a:pPr>
            <a:r>
              <a:rPr lang="en-US"/>
              <a:t>Define a Problem</a:t>
            </a:r>
            <a:endParaRPr/>
          </a:p>
        </p:txBody>
      </p:sp>
      <p:sp>
        <p:nvSpPr>
          <p:cNvPr id="129" name="Google Shape;129;p9"/>
          <p:cNvSpPr txBox="1">
            <a:spLocks noGrp="1"/>
          </p:cNvSpPr>
          <p:nvPr>
            <p:ph type="sldNum" idx="12"/>
          </p:nvPr>
        </p:nvSpPr>
        <p:spPr>
          <a:xfrm>
            <a:off x="115330" y="6415546"/>
            <a:ext cx="4977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30" name="Google Shape;130;p9"/>
          <p:cNvSpPr txBox="1"/>
          <p:nvPr/>
        </p:nvSpPr>
        <p:spPr>
          <a:xfrm>
            <a:off x="5244030" y="2526117"/>
            <a:ext cx="6947970" cy="3410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Students are assigned to design a paper airplane that can travel </a:t>
            </a:r>
            <a:r>
              <a:rPr lang="en-US" sz="43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long distances</a:t>
            </a: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using a launcher.</a:t>
            </a: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4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student would now select </a:t>
            </a:r>
            <a:r>
              <a:rPr lang="en-US" sz="4300" i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paper airplane sample</a:t>
            </a:r>
            <a:r>
              <a:rPr lang="en-US" sz="43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4300" i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launching angle</a:t>
            </a:r>
            <a:r>
              <a:rPr lang="en-US" sz="4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 conduct a flying test.</a:t>
            </a:r>
            <a:endParaRPr sz="4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7522" y="2631671"/>
            <a:ext cx="4264752" cy="3198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自訂 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FFFF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自訂 7">
      <a:dk1>
        <a:srgbClr val="14285A"/>
      </a:dk1>
      <a:lt1>
        <a:srgbClr val="14285A"/>
      </a:lt1>
      <a:dk2>
        <a:srgbClr val="E8E8E8"/>
      </a:dk2>
      <a:lt2>
        <a:srgbClr val="E8E8E8"/>
      </a:lt2>
      <a:accent1>
        <a:srgbClr val="595959"/>
      </a:accent1>
      <a:accent2>
        <a:srgbClr val="6AA4C8"/>
      </a:accent2>
      <a:accent3>
        <a:srgbClr val="137265"/>
      </a:accent3>
      <a:accent4>
        <a:srgbClr val="C4D1F1"/>
      </a:accent4>
      <a:accent5>
        <a:srgbClr val="0C4C43"/>
      </a:accent5>
      <a:accent6>
        <a:srgbClr val="A5C8DD"/>
      </a:accent6>
      <a:hlink>
        <a:srgbClr val="0E554B"/>
      </a:hlink>
      <a:folHlink>
        <a:srgbClr val="0E554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850</Words>
  <Application>Microsoft Office PowerPoint</Application>
  <PresentationFormat>Widescreen</PresentationFormat>
  <Paragraphs>179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Century Gothic</vt:lpstr>
      <vt:lpstr>Helvetica Neue</vt:lpstr>
      <vt:lpstr>Calibri</vt:lpstr>
      <vt:lpstr>Arial</vt:lpstr>
      <vt:lpstr>Open Sans</vt:lpstr>
      <vt:lpstr>1_Office 佈景主題</vt:lpstr>
      <vt:lpstr>Office 佈景主題</vt:lpstr>
      <vt:lpstr>Confusing the Wind</vt:lpstr>
      <vt:lpstr>Module Learning Outcomes</vt:lpstr>
      <vt:lpstr>How would you handle problems if you were  an engineer?</vt:lpstr>
      <vt:lpstr>How do Professional Engineers do their job?</vt:lpstr>
      <vt:lpstr>Objectives of Unit 1</vt:lpstr>
      <vt:lpstr>PowerPoint Presentation</vt:lpstr>
      <vt:lpstr>How Planes Land Sideways in High Winds?</vt:lpstr>
      <vt:lpstr>Aerodynamics</vt:lpstr>
      <vt:lpstr>Define a Problem</vt:lpstr>
      <vt:lpstr>Brainstorm solution:  selecting the launching angle</vt:lpstr>
      <vt:lpstr>Brainstorm solution:  selecting one paper plane sample </vt:lpstr>
      <vt:lpstr>Brainstorm Solution</vt:lpstr>
      <vt:lpstr>Brainstorm Solution</vt:lpstr>
      <vt:lpstr>Design the Solution</vt:lpstr>
      <vt:lpstr>Test and Redesign the Solution</vt:lpstr>
      <vt:lpstr>Equipment</vt:lpstr>
      <vt:lpstr>Communicate the Result</vt:lpstr>
      <vt:lpstr>Communicate the Result</vt:lpstr>
      <vt:lpstr>Communicate the Result</vt:lpstr>
      <vt:lpstr>Communicate the Result</vt:lpstr>
      <vt:lpstr>Engineering Design Process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Confusing the Wind</dc:title>
  <dc:creator>11340625d@connect.polyu.hk</dc:creator>
  <cp:lastModifiedBy>kiwkwok</cp:lastModifiedBy>
  <cp:revision>9</cp:revision>
  <dcterms:created xsi:type="dcterms:W3CDTF">2018-09-13T08:27:05Z</dcterms:created>
  <dcterms:modified xsi:type="dcterms:W3CDTF">2024-03-25T07:50:58Z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5C70C8BD-9EA7-455D-803F-5A3F3F3F103F</vt:lpwstr>
  </property>
  <property fmtid="{D5CDD505-2E9C-101B-9397-08002B2CF9AE}" pid="3" name="ArticulatePath">
    <vt:lpwstr>單元一</vt:lpwstr>
  </property>
</Properties>
</file>