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9"/>
  </p:notesMasterIdLst>
  <p:sldIdLst>
    <p:sldId id="331" r:id="rId2"/>
    <p:sldId id="332" r:id="rId3"/>
    <p:sldId id="258" r:id="rId4"/>
    <p:sldId id="260" r:id="rId5"/>
    <p:sldId id="272" r:id="rId6"/>
    <p:sldId id="312" r:id="rId7"/>
    <p:sldId id="313" r:id="rId8"/>
    <p:sldId id="299" r:id="rId9"/>
    <p:sldId id="301" r:id="rId10"/>
    <p:sldId id="319" r:id="rId11"/>
    <p:sldId id="306" r:id="rId12"/>
    <p:sldId id="309" r:id="rId13"/>
    <p:sldId id="314" r:id="rId14"/>
    <p:sldId id="315" r:id="rId15"/>
    <p:sldId id="316" r:id="rId16"/>
    <p:sldId id="310" r:id="rId17"/>
    <p:sldId id="317" r:id="rId18"/>
    <p:sldId id="311" r:id="rId19"/>
    <p:sldId id="321" r:id="rId20"/>
    <p:sldId id="322" r:id="rId21"/>
    <p:sldId id="323" r:id="rId22"/>
    <p:sldId id="324" r:id="rId23"/>
    <p:sldId id="326" r:id="rId24"/>
    <p:sldId id="320" r:id="rId25"/>
    <p:sldId id="327" r:id="rId26"/>
    <p:sldId id="325" r:id="rId27"/>
    <p:sldId id="328" r:id="rId28"/>
    <p:sldId id="329" r:id="rId29"/>
    <p:sldId id="307" r:id="rId30"/>
    <p:sldId id="300" r:id="rId31"/>
    <p:sldId id="302" r:id="rId32"/>
    <p:sldId id="303" r:id="rId33"/>
    <p:sldId id="304" r:id="rId34"/>
    <p:sldId id="305" r:id="rId35"/>
    <p:sldId id="273" r:id="rId36"/>
    <p:sldId id="330" r:id="rId37"/>
    <p:sldId id="333" r:id="rId38"/>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105" d="100"/>
          <a:sy n="105" d="100"/>
        </p:scale>
        <p:origin x="150" y="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9180C8-6902-4DF7-A3F7-982E3EB26EED}" type="datetimeFigureOut">
              <a:rPr lang="en-US" smtClean="0"/>
              <a:t>4/26/2024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C3A8AD-9770-42B6-805E-7A09C25DE042}" type="slidenum">
              <a:rPr lang="en-US" smtClean="0"/>
              <a:t>‹#›</a:t>
            </a:fld>
            <a:endParaRPr lang="en-US"/>
          </a:p>
        </p:txBody>
      </p:sp>
    </p:spTree>
    <p:extLst>
      <p:ext uri="{BB962C8B-B14F-4D97-AF65-F5344CB8AC3E}">
        <p14:creationId xmlns:p14="http://schemas.microsoft.com/office/powerpoint/2010/main" val="2800343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
        <p:nvSpPr>
          <p:cNvPr id="4" name="投影片編號版面配置區 3"/>
          <p:cNvSpPr>
            <a:spLocks noGrp="1"/>
          </p:cNvSpPr>
          <p:nvPr>
            <p:ph type="sldNum" sz="quarter" idx="10"/>
          </p:nvPr>
        </p:nvSpPr>
        <p:spPr/>
        <p:txBody>
          <a:bodyPr/>
          <a:lstStyle/>
          <a:p>
            <a:fld id="{98A208E2-9636-4A28-AF61-5251458D578F}" type="slidenum">
              <a:rPr lang="zh-HK" altLang="en-US" smtClean="0"/>
              <a:t>1</a:t>
            </a:fld>
            <a:endParaRPr lang="zh-HK" altLang="en-US"/>
          </a:p>
        </p:txBody>
      </p:sp>
    </p:spTree>
    <p:extLst>
      <p:ext uri="{BB962C8B-B14F-4D97-AF65-F5344CB8AC3E}">
        <p14:creationId xmlns:p14="http://schemas.microsoft.com/office/powerpoint/2010/main" val="28035704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team.ouhk.edu.hk/sym2020/index.html" TargetMode="External"/><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hyperlink" Target="http://steam.ouhk.edu.hk/sym2020/index.html"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hyperlink" Target="http://steam.ouhk.edu.hk/sym2020/index.html" TargetMode="External"/><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team.ouhk.edu.hk/sym2020/index.html"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nit title">
    <p:spTree>
      <p:nvGrpSpPr>
        <p:cNvPr id="1" name=""/>
        <p:cNvGrpSpPr/>
        <p:nvPr/>
      </p:nvGrpSpPr>
      <p:grpSpPr>
        <a:xfrm>
          <a:off x="0" y="0"/>
          <a:ext cx="0" cy="0"/>
          <a:chOff x="0" y="0"/>
          <a:chExt cx="0" cy="0"/>
        </a:xfrm>
      </p:grpSpPr>
      <p:sp>
        <p:nvSpPr>
          <p:cNvPr id="2" name="標題 1"/>
          <p:cNvSpPr>
            <a:spLocks noGrp="1"/>
          </p:cNvSpPr>
          <p:nvPr>
            <p:ph type="ctrTitle"/>
          </p:nvPr>
        </p:nvSpPr>
        <p:spPr>
          <a:xfrm>
            <a:off x="372557" y="459402"/>
            <a:ext cx="9200420" cy="1312953"/>
          </a:xfrm>
        </p:spPr>
        <p:txBody>
          <a:bodyPr>
            <a:normAutofit/>
          </a:bodyPr>
          <a:lstStyle>
            <a:lvl1pPr algn="l">
              <a:defRPr sz="4000">
                <a:solidFill>
                  <a:schemeClr val="accent3">
                    <a:lumMod val="75000"/>
                  </a:schemeClr>
                </a:solidFill>
                <a:latin typeface="+mj-lt"/>
                <a:ea typeface="Adobe 黑体 Std R" pitchFamily="34" charset="-128"/>
              </a:defRPr>
            </a:lvl1pPr>
          </a:lstStyle>
          <a:p>
            <a:r>
              <a:rPr lang="en-US" altLang="zh-TW"/>
              <a:t>Click to edit Master title style</a:t>
            </a:r>
            <a:endParaRPr lang="zh-TW" altLang="en-US" dirty="0"/>
          </a:p>
        </p:txBody>
      </p:sp>
      <p:sp>
        <p:nvSpPr>
          <p:cNvPr id="5" name="矩形 4"/>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3"/>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7"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6"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8"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4"/>
              </a:buBlip>
              <a:defRPr sz="3200">
                <a:solidFill>
                  <a:schemeClr val="accent2"/>
                </a:solidFill>
                <a:latin typeface="Myriad Pro" panose="020B0503030403020204" pitchFamily="34" charset="0"/>
                <a:ea typeface="Adobe 黑体 Std R" pitchFamily="34" charset="-128"/>
              </a:defRPr>
            </a:lvl1pPr>
            <a:lvl2pPr>
              <a:lnSpc>
                <a:spcPct val="150000"/>
              </a:lnSpc>
              <a:spcBef>
                <a:spcPts val="0"/>
              </a:spcBef>
              <a:defRPr sz="3200">
                <a:solidFill>
                  <a:schemeClr val="accent2"/>
                </a:solidFill>
                <a:latin typeface="Myriad Pro" panose="020B0503030403020204" pitchFamily="34" charset="0"/>
                <a:ea typeface="Adobe 黑体 Std R" pitchFamily="34" charset="-128"/>
              </a:defRPr>
            </a:lvl2pPr>
            <a:lvl3pPr>
              <a:lnSpc>
                <a:spcPct val="150000"/>
              </a:lnSpc>
              <a:spcBef>
                <a:spcPts val="0"/>
              </a:spcBef>
              <a:defRPr sz="3200">
                <a:solidFill>
                  <a:schemeClr val="accent2"/>
                </a:solidFill>
                <a:latin typeface="Myriad Pro" panose="020B0503030403020204" pitchFamily="34" charset="0"/>
                <a:ea typeface="Adobe 黑体 Std R" pitchFamily="34" charset="-128"/>
              </a:defRPr>
            </a:lvl3pPr>
            <a:lvl4pPr>
              <a:lnSpc>
                <a:spcPct val="150000"/>
              </a:lnSpc>
              <a:spcBef>
                <a:spcPts val="0"/>
              </a:spcBef>
              <a:defRPr sz="3200">
                <a:solidFill>
                  <a:schemeClr val="accent2"/>
                </a:solidFill>
                <a:latin typeface="Myriad Pro" panose="020B0503030403020204" pitchFamily="34" charset="0"/>
                <a:ea typeface="Adobe 黑体 Std R" pitchFamily="34" charset="-128"/>
              </a:defRPr>
            </a:lvl4pPr>
            <a:lvl5pPr>
              <a:lnSpc>
                <a:spcPct val="150000"/>
              </a:lnSpc>
              <a:spcBef>
                <a:spcPts val="0"/>
              </a:spcBef>
              <a:defRPr sz="3200">
                <a:solidFill>
                  <a:schemeClr val="accent2"/>
                </a:solidFill>
                <a:latin typeface="Myriad Pro" panose="020B0503030403020204" pitchFamily="34" charset="0"/>
                <a:ea typeface="Adobe 黑体 Std R" pitchFamily="34" charset="-128"/>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zh-HK" altLang="en-US" dirty="0"/>
          </a:p>
        </p:txBody>
      </p:sp>
    </p:spTree>
    <p:custDataLst>
      <p:tags r:id="rId1"/>
    </p:custDataLst>
    <p:extLst>
      <p:ext uri="{BB962C8B-B14F-4D97-AF65-F5344CB8AC3E}">
        <p14:creationId xmlns:p14="http://schemas.microsoft.com/office/powerpoint/2010/main" val="4251345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3"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3"/>
              </a:buBlip>
              <a:defRPr sz="3200">
                <a:solidFill>
                  <a:schemeClr val="accent2"/>
                </a:solidFill>
                <a:latin typeface="Myriad Pro" panose="020B0503030403020204" pitchFamily="34" charset="0"/>
                <a:ea typeface="Adobe 黑体 Std R" pitchFamily="34" charset="-128"/>
              </a:defRPr>
            </a:lvl1pPr>
            <a:lvl2pPr>
              <a:lnSpc>
                <a:spcPct val="150000"/>
              </a:lnSpc>
              <a:spcBef>
                <a:spcPts val="0"/>
              </a:spcBef>
              <a:defRPr sz="3200">
                <a:solidFill>
                  <a:schemeClr val="accent2"/>
                </a:solidFill>
                <a:latin typeface="Myriad Pro" panose="020B0503030403020204" pitchFamily="34" charset="0"/>
                <a:ea typeface="Adobe 黑体 Std R" pitchFamily="34" charset="-128"/>
              </a:defRPr>
            </a:lvl2pPr>
            <a:lvl3pPr>
              <a:lnSpc>
                <a:spcPct val="150000"/>
              </a:lnSpc>
              <a:spcBef>
                <a:spcPts val="0"/>
              </a:spcBef>
              <a:defRPr sz="3200">
                <a:solidFill>
                  <a:schemeClr val="accent2"/>
                </a:solidFill>
                <a:latin typeface="Myriad Pro" panose="020B0503030403020204" pitchFamily="34" charset="0"/>
                <a:ea typeface="Adobe 黑体 Std R" pitchFamily="34" charset="-128"/>
              </a:defRPr>
            </a:lvl3pPr>
            <a:lvl4pPr>
              <a:lnSpc>
                <a:spcPct val="150000"/>
              </a:lnSpc>
              <a:spcBef>
                <a:spcPts val="0"/>
              </a:spcBef>
              <a:defRPr sz="3200">
                <a:solidFill>
                  <a:schemeClr val="accent2"/>
                </a:solidFill>
                <a:latin typeface="Myriad Pro" panose="020B0503030403020204" pitchFamily="34" charset="0"/>
                <a:ea typeface="Adobe 黑体 Std R" pitchFamily="34" charset="-128"/>
              </a:defRPr>
            </a:lvl4pPr>
            <a:lvl5pPr>
              <a:lnSpc>
                <a:spcPct val="150000"/>
              </a:lnSpc>
              <a:spcBef>
                <a:spcPts val="0"/>
              </a:spcBef>
              <a:defRPr sz="3200">
                <a:solidFill>
                  <a:schemeClr val="accent2"/>
                </a:solidFill>
                <a:latin typeface="Myriad Pro" panose="020B0503030403020204" pitchFamily="34" charset="0"/>
                <a:ea typeface="Adobe 黑体 Std R" pitchFamily="34" charset="-128"/>
              </a:defRPr>
            </a:lvl5pPr>
          </a:lstStyle>
          <a:p>
            <a:pPr lvl="0"/>
            <a:r>
              <a:rPr lang="en-US" altLang="zh-TW" dirty="0"/>
              <a:t>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endParaRPr lang="zh-HK" altLang="en-US" dirty="0"/>
          </a:p>
        </p:txBody>
      </p:sp>
      <p:sp>
        <p:nvSpPr>
          <p:cNvPr id="6"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8" name="標題 1">
            <a:extLst>
              <a:ext uri="{FF2B5EF4-FFF2-40B4-BE49-F238E27FC236}">
                <a16:creationId xmlns:a16="http://schemas.microsoft.com/office/drawing/2014/main" id="{2497138F-A80D-4D2D-BA0A-13D1F9C20DEF}"/>
              </a:ext>
            </a:extLst>
          </p:cNvPr>
          <p:cNvSpPr>
            <a:spLocks noGrp="1"/>
          </p:cNvSpPr>
          <p:nvPr>
            <p:ph type="ctrTitle" hasCustomPrompt="1"/>
          </p:nvPr>
        </p:nvSpPr>
        <p:spPr>
          <a:xfrm>
            <a:off x="372557" y="386978"/>
            <a:ext cx="9200420" cy="1312953"/>
          </a:xfrm>
        </p:spPr>
        <p:txBody>
          <a:bodyPr>
            <a:normAutofit/>
          </a:bodyPr>
          <a:lstStyle>
            <a:lvl1pPr algn="l">
              <a:defRPr sz="4000">
                <a:solidFill>
                  <a:schemeClr val="accent3">
                    <a:lumMod val="75000"/>
                  </a:schemeClr>
                </a:solidFill>
                <a:latin typeface="Myriad Pro" panose="020B0503030403020204" pitchFamily="34" charset="0"/>
                <a:ea typeface="Adobe 黑体 Std R" pitchFamily="34" charset="-128"/>
              </a:defRPr>
            </a:lvl1pPr>
          </a:lstStyle>
          <a:p>
            <a:endParaRPr lang="zh-TW" altLang="en-US" dirty="0"/>
          </a:p>
        </p:txBody>
      </p:sp>
      <p:sp>
        <p:nvSpPr>
          <p:cNvPr id="7"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10" name="矩形 9"/>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4"/>
              </a:rPr>
              <a:t>Jockey Club STEAM Education Resources Sharing Scheme</a:t>
            </a:r>
            <a:endParaRPr lang="en-US" altLang="zh-TW" sz="1100" kern="2000" dirty="0">
              <a:solidFill>
                <a:srgbClr val="3B6923"/>
              </a:solidFill>
              <a:latin typeface="Century Gothic" panose="020B0502020202020204" pitchFamily="34" charset="0"/>
            </a:endParaRPr>
          </a:p>
        </p:txBody>
      </p:sp>
    </p:spTree>
    <p:custDataLst>
      <p:tags r:id="rId1"/>
    </p:custDataLst>
    <p:extLst>
      <p:ext uri="{BB962C8B-B14F-4D97-AF65-F5344CB8AC3E}">
        <p14:creationId xmlns:p14="http://schemas.microsoft.com/office/powerpoint/2010/main" val="220112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7" name="標題 1">
            <a:extLst>
              <a:ext uri="{FF2B5EF4-FFF2-40B4-BE49-F238E27FC236}">
                <a16:creationId xmlns:a16="http://schemas.microsoft.com/office/drawing/2014/main" id="{8A93E246-752A-4BA2-B81D-224EAC761270}"/>
              </a:ext>
            </a:extLst>
          </p:cNvPr>
          <p:cNvSpPr>
            <a:spLocks noGrp="1"/>
          </p:cNvSpPr>
          <p:nvPr>
            <p:ph type="ctrTitle"/>
          </p:nvPr>
        </p:nvSpPr>
        <p:spPr>
          <a:xfrm>
            <a:off x="372557" y="423190"/>
            <a:ext cx="9200420" cy="1312953"/>
          </a:xfrm>
        </p:spPr>
        <p:txBody>
          <a:bodyPr>
            <a:normAutofit/>
          </a:bodyPr>
          <a:lstStyle>
            <a:lvl1pPr algn="l">
              <a:defRPr sz="4000">
                <a:solidFill>
                  <a:schemeClr val="accent3">
                    <a:lumMod val="75000"/>
                  </a:schemeClr>
                </a:solidFill>
                <a:latin typeface="Myriad Pro" panose="020B0503030403020204" pitchFamily="34" charset="0"/>
                <a:ea typeface="Adobe 黑体 Std R" pitchFamily="34" charset="-128"/>
              </a:defRPr>
            </a:lvl1pPr>
          </a:lstStyle>
          <a:p>
            <a:r>
              <a:rPr lang="en-US" altLang="zh-TW"/>
              <a:t>Click to edit Master title style</a:t>
            </a:r>
            <a:endParaRPr lang="zh-TW" altLang="en-US" dirty="0"/>
          </a:p>
        </p:txBody>
      </p:sp>
      <p:sp>
        <p:nvSpPr>
          <p:cNvPr id="5" name="投影片編號版面配置區 5"/>
          <p:cNvSpPr>
            <a:spLocks noGrp="1"/>
          </p:cNvSpPr>
          <p:nvPr>
            <p:ph type="sldNum" sz="quarter" idx="12"/>
          </p:nvPr>
        </p:nvSpPr>
        <p:spPr>
          <a:xfrm>
            <a:off x="115330" y="6415546"/>
            <a:ext cx="497726" cy="365125"/>
          </a:xfrm>
        </p:spPr>
        <p:txBody>
          <a:bodyPr/>
          <a:lstStyle>
            <a:lvl1pPr algn="ctr">
              <a:defRPr>
                <a:solidFill>
                  <a:schemeClr val="accent3">
                    <a:lumMod val="50000"/>
                  </a:schemeClr>
                </a:solidFill>
              </a:defRPr>
            </a:lvl1pPr>
          </a:lstStyle>
          <a:p>
            <a:fld id="{D5EEEF81-FFB3-4F11-A95F-CDB20BB6C306}" type="slidenum">
              <a:rPr lang="en-US" smtClean="0"/>
              <a:t>‹#›</a:t>
            </a:fld>
            <a:endParaRPr lang="en-US"/>
          </a:p>
        </p:txBody>
      </p:sp>
      <p:sp>
        <p:nvSpPr>
          <p:cNvPr id="10" name="矩形 9"/>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3"/>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6"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12" name="內容版面配置區 2"/>
          <p:cNvSpPr>
            <a:spLocks noGrp="1"/>
          </p:cNvSpPr>
          <p:nvPr>
            <p:ph idx="1"/>
          </p:nvPr>
        </p:nvSpPr>
        <p:spPr>
          <a:xfrm>
            <a:off x="372557" y="1731478"/>
            <a:ext cx="10972800" cy="4624655"/>
          </a:xfrm>
        </p:spPr>
        <p:txBody>
          <a:bodyPr>
            <a:normAutofit/>
          </a:bodyPr>
          <a:lstStyle>
            <a:lvl1pPr marL="457189" indent="-457189">
              <a:lnSpc>
                <a:spcPct val="150000"/>
              </a:lnSpc>
              <a:spcBef>
                <a:spcPts val="0"/>
              </a:spcBef>
              <a:buFontTx/>
              <a:buBlip>
                <a:blip r:embed="rId4"/>
              </a:buBlip>
              <a:defRPr sz="3200">
                <a:solidFill>
                  <a:schemeClr val="accent2"/>
                </a:solidFill>
                <a:latin typeface="Myriad Pro" panose="020B0503030403020204" pitchFamily="34" charset="0"/>
                <a:ea typeface="Adobe 黑体 Std R" pitchFamily="34" charset="-128"/>
              </a:defRPr>
            </a:lvl1pPr>
            <a:lvl2pPr>
              <a:lnSpc>
                <a:spcPct val="150000"/>
              </a:lnSpc>
              <a:spcBef>
                <a:spcPts val="0"/>
              </a:spcBef>
              <a:defRPr sz="3200">
                <a:solidFill>
                  <a:schemeClr val="accent2"/>
                </a:solidFill>
                <a:latin typeface="Myriad Pro" panose="020B0503030403020204" pitchFamily="34" charset="0"/>
                <a:ea typeface="Adobe 黑体 Std R" pitchFamily="34" charset="-128"/>
              </a:defRPr>
            </a:lvl2pPr>
            <a:lvl3pPr>
              <a:lnSpc>
                <a:spcPct val="150000"/>
              </a:lnSpc>
              <a:spcBef>
                <a:spcPts val="0"/>
              </a:spcBef>
              <a:defRPr sz="3200">
                <a:solidFill>
                  <a:schemeClr val="accent2"/>
                </a:solidFill>
                <a:latin typeface="Myriad Pro" panose="020B0503030403020204" pitchFamily="34" charset="0"/>
                <a:ea typeface="Adobe 黑体 Std R" pitchFamily="34" charset="-128"/>
              </a:defRPr>
            </a:lvl3pPr>
            <a:lvl4pPr>
              <a:lnSpc>
                <a:spcPct val="150000"/>
              </a:lnSpc>
              <a:spcBef>
                <a:spcPts val="0"/>
              </a:spcBef>
              <a:defRPr sz="3200">
                <a:solidFill>
                  <a:schemeClr val="accent2"/>
                </a:solidFill>
                <a:latin typeface="Myriad Pro" panose="020B0503030403020204" pitchFamily="34" charset="0"/>
                <a:ea typeface="Adobe 黑体 Std R" pitchFamily="34" charset="-128"/>
              </a:defRPr>
            </a:lvl4pPr>
            <a:lvl5pPr>
              <a:lnSpc>
                <a:spcPct val="150000"/>
              </a:lnSpc>
              <a:spcBef>
                <a:spcPts val="0"/>
              </a:spcBef>
              <a:defRPr sz="3200">
                <a:solidFill>
                  <a:schemeClr val="accent2"/>
                </a:solidFill>
                <a:latin typeface="Myriad Pro" panose="020B0503030403020204" pitchFamily="34" charset="0"/>
                <a:ea typeface="Adobe 黑体 Std R" pitchFamily="34" charset="-128"/>
              </a:defRPr>
            </a:lvl5pPr>
          </a:lstStyle>
          <a:p>
            <a:pPr lvl="0"/>
            <a:r>
              <a:rPr lang="en-US" altLang="zh-TW" dirty="0"/>
              <a:t>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endParaRPr lang="zh-HK" altLang="en-US" dirty="0"/>
          </a:p>
        </p:txBody>
      </p:sp>
    </p:spTree>
    <p:custDataLst>
      <p:tags r:id="rId1"/>
    </p:custDataLst>
    <p:extLst>
      <p:ext uri="{BB962C8B-B14F-4D97-AF65-F5344CB8AC3E}">
        <p14:creationId xmlns:p14="http://schemas.microsoft.com/office/powerpoint/2010/main" val="295065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455599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46"/>
        <p:cNvGrpSpPr/>
        <p:nvPr/>
      </p:nvGrpSpPr>
      <p:grpSpPr>
        <a:xfrm>
          <a:off x="0" y="0"/>
          <a:ext cx="0" cy="0"/>
          <a:chOff x="0" y="0"/>
          <a:chExt cx="0" cy="0"/>
        </a:xfrm>
      </p:grpSpPr>
      <p:sp>
        <p:nvSpPr>
          <p:cNvPr id="47" name="Google Shape;47;p4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2"/>
              </a:buClr>
              <a:buSzPts val="4000"/>
              <a:buFont typeface="Open Sans"/>
              <a:buNone/>
              <a:defRPr sz="4000" kern="1200" dirty="0">
                <a:solidFill>
                  <a:schemeClr val="accent3">
                    <a:lumMod val="75000"/>
                  </a:schemeClr>
                </a:solidFill>
                <a:latin typeface="Myriad Pro" panose="020B0503030403020204" pitchFamily="34" charset="0"/>
                <a:ea typeface="Adobe 黑体 Std R" pitchFamily="34" charset="-128"/>
                <a:cs typeface="+mj-c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Click to edit Master title style</a:t>
            </a:r>
            <a:endParaRPr dirty="0"/>
          </a:p>
        </p:txBody>
      </p:sp>
      <p:sp>
        <p:nvSpPr>
          <p:cNvPr id="48" name="Google Shape;48;p44"/>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1pPr>
            <a:lvl2pPr marL="914400" lvl="1"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2pPr>
            <a:lvl3pPr marL="1371600" lvl="2"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3pPr>
            <a:lvl4pPr marL="1828800" lvl="3" indent="-342900" algn="l">
              <a:spcBef>
                <a:spcPts val="1000"/>
              </a:spcBef>
              <a:spcAft>
                <a:spcPts val="0"/>
              </a:spcAft>
              <a:buSzPts val="1800"/>
              <a:buChar char="•"/>
              <a:defRPr lang="en-US" altLang="zh-TW" sz="3200" kern="1200" dirty="0" smtClean="0">
                <a:solidFill>
                  <a:schemeClr val="accent2"/>
                </a:solidFill>
                <a:latin typeface="Myriad Pro" panose="020B0503030403020204" pitchFamily="34" charset="0"/>
                <a:ea typeface="Adobe 黑体 Std R" pitchFamily="34" charset="-128"/>
                <a:cs typeface="+mn-cs"/>
              </a:defRPr>
            </a:lvl4pPr>
            <a:lvl5pPr marL="2286000" lvl="4" indent="-342900" algn="l">
              <a:spcBef>
                <a:spcPts val="1000"/>
              </a:spcBef>
              <a:spcAft>
                <a:spcPts val="0"/>
              </a:spcAft>
              <a:buSzPts val="1800"/>
              <a:buChar char="•"/>
              <a:defRPr lang="zh-HK" altLang="en-US" sz="3200" kern="1200" dirty="0" smtClean="0">
                <a:solidFill>
                  <a:schemeClr val="accent2"/>
                </a:solidFill>
                <a:latin typeface="Myriad Pro" panose="020B0503030403020204" pitchFamily="34" charset="0"/>
                <a:ea typeface="Adobe 黑体 Std R" pitchFamily="34" charset="-128"/>
                <a:cs typeface="+mn-cs"/>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pPr lvl="0"/>
            <a:r>
              <a:rPr lang="en-US" altLang="zh-TW" dirty="0"/>
              <a:t>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endParaRPr dirty="0"/>
          </a:p>
        </p:txBody>
      </p:sp>
      <p:sp>
        <p:nvSpPr>
          <p:cNvPr id="49" name="Google Shape;49;p44"/>
          <p:cNvSpPr txBox="1">
            <a:spLocks noGrp="1"/>
          </p:cNvSpPr>
          <p:nvPr>
            <p:ph type="dt" idx="10"/>
          </p:nvPr>
        </p:nvSpPr>
        <p:spPr>
          <a:xfrm>
            <a:off x="7205028"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fld id="{EF95AC1E-45F7-4B44-A8BE-2AF6F61F2407}" type="datetimeFigureOut">
              <a:rPr lang="en-US" smtClean="0"/>
              <a:t>4/26/2024</a:t>
            </a:fld>
            <a:endParaRPr lang="en-US"/>
          </a:p>
        </p:txBody>
      </p:sp>
      <p:sp>
        <p:nvSpPr>
          <p:cNvPr id="50" name="Google Shape;50;p4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lang="en-US"/>
          </a:p>
        </p:txBody>
      </p:sp>
      <p:sp>
        <p:nvSpPr>
          <p:cNvPr id="51" name="Google Shape;51;p44"/>
          <p:cNvSpPr txBox="1">
            <a:spLocks noGrp="1"/>
          </p:cNvSpPr>
          <p:nvPr>
            <p:ph type="sldNum" idx="12"/>
          </p:nvPr>
        </p:nvSpPr>
        <p:spPr>
          <a:xfrm>
            <a:off x="11421295" y="6389737"/>
            <a:ext cx="683339" cy="365125"/>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D5EEEF81-FFB3-4F11-A95F-CDB20BB6C306}" type="slidenum">
              <a:rPr lang="en-US" smtClean="0"/>
              <a:t>‹#›</a:t>
            </a:fld>
            <a:endParaRPr lang="en-US"/>
          </a:p>
        </p:txBody>
      </p:sp>
      <p:sp>
        <p:nvSpPr>
          <p:cNvPr id="7" name="矩形 9"/>
          <p:cNvSpPr/>
          <p:nvPr/>
        </p:nvSpPr>
        <p:spPr>
          <a:xfrm>
            <a:off x="596470" y="6477714"/>
            <a:ext cx="6524977" cy="261610"/>
          </a:xfrm>
          <a:prstGeom prst="rect">
            <a:avLst/>
          </a:prstGeom>
        </p:spPr>
        <p:txBody>
          <a:bodyPr wrap="square">
            <a:spAutoFit/>
          </a:bodyPr>
          <a:lstStyle/>
          <a:p>
            <a:r>
              <a:rPr lang="en-US" altLang="zh-TW" sz="1100" kern="2000" dirty="0">
                <a:solidFill>
                  <a:srgbClr val="3B6923"/>
                </a:solidFill>
                <a:latin typeface="Century Gothic" panose="020B0502020202020204" pitchFamily="34" charset="0"/>
                <a:hlinkClick r:id="rId2"/>
              </a:rPr>
              <a:t>Jockey Club STEAM Education Resources Sharing Scheme</a:t>
            </a:r>
            <a:endParaRPr lang="en-US" altLang="zh-TW" sz="1100" kern="2000" dirty="0">
              <a:solidFill>
                <a:srgbClr val="3B6923"/>
              </a:solidFill>
              <a:latin typeface="Century Gothic" panose="020B0502020202020204" pitchFamily="34" charset="0"/>
            </a:endParaRPr>
          </a:p>
        </p:txBody>
      </p:sp>
      <p:sp>
        <p:nvSpPr>
          <p:cNvPr id="8" name="標題 2">
            <a:extLst>
              <a:ext uri="{FF2B5EF4-FFF2-40B4-BE49-F238E27FC236}">
                <a16:creationId xmlns:a16="http://schemas.microsoft.com/office/drawing/2014/main" id="{27E4476A-D0B7-4F17-818C-B5D67AE8AB86}"/>
              </a:ext>
            </a:extLst>
          </p:cNvPr>
          <p:cNvSpPr txBox="1">
            <a:spLocks/>
          </p:cNvSpPr>
          <p:nvPr/>
        </p:nvSpPr>
        <p:spPr>
          <a:xfrm>
            <a:off x="386500" y="113125"/>
            <a:ext cx="2828042" cy="386978"/>
          </a:xfrm>
          <a:prstGeom prst="rect">
            <a:avLst/>
          </a:prstGeom>
        </p:spPr>
        <p:txBody>
          <a:bodyPr vert="horz" lIns="121917" tIns="60958" rIns="121917" bIns="60958" rtlCol="0" anchor="ctr">
            <a:no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r>
              <a:rPr lang="en-US" altLang="zh-TW" sz="1300" dirty="0">
                <a:solidFill>
                  <a:schemeClr val="tx2">
                    <a:lumMod val="60000"/>
                    <a:lumOff val="40000"/>
                  </a:schemeClr>
                </a:solidFill>
                <a:latin typeface="Helvetica LT Std" panose="020B0504020202020204" pitchFamily="34" charset="0"/>
              </a:rPr>
              <a:t>Photos in a Coffee Can</a:t>
            </a:r>
            <a:endParaRPr lang="zh-TW" altLang="en-US" sz="1300" dirty="0">
              <a:solidFill>
                <a:schemeClr val="tx2">
                  <a:lumMod val="60000"/>
                  <a:lumOff val="40000"/>
                </a:schemeClr>
              </a:solidFill>
              <a:latin typeface="Helvetica LT Std" panose="020B0504020202020204" pitchFamily="34" charset="0"/>
            </a:endParaRPr>
          </a:p>
        </p:txBody>
      </p:sp>
      <p:sp>
        <p:nvSpPr>
          <p:cNvPr id="11" name="投影片編號版面配置區 5"/>
          <p:cNvSpPr txBox="1">
            <a:spLocks/>
          </p:cNvSpPr>
          <p:nvPr userDrawn="1"/>
        </p:nvSpPr>
        <p:spPr>
          <a:xfrm>
            <a:off x="115330" y="6415546"/>
            <a:ext cx="497726" cy="365125"/>
          </a:xfrm>
          <a:prstGeom prst="rect">
            <a:avLst/>
          </a:prstGeom>
        </p:spPr>
        <p:txBody>
          <a:bodyPr vert="horz" lIns="121917" tIns="60958" rIns="121917" bIns="60958" rtlCol="0" anchor="ctr"/>
          <a:lstStyle>
            <a:defPPr>
              <a:defRPr lang="zh-TW"/>
            </a:defPPr>
            <a:lvl1pPr marL="0" algn="ctr" defTabSz="914400" rtl="0" eaLnBrk="1" latinLnBrk="0" hangingPunct="1">
              <a:defRPr sz="1600" kern="1200">
                <a:solidFill>
                  <a:schemeClr val="accent3">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5EEEF81-FFB3-4F11-A95F-CDB20BB6C306}" type="slidenum">
              <a:rPr lang="en-US" smtClean="0"/>
              <a:pPr/>
              <a:t>‹#›</a:t>
            </a:fld>
            <a:endParaRPr lang="en-US"/>
          </a:p>
        </p:txBody>
      </p:sp>
    </p:spTree>
    <p:extLst>
      <p:ext uri="{BB962C8B-B14F-4D97-AF65-F5344CB8AC3E}">
        <p14:creationId xmlns:p14="http://schemas.microsoft.com/office/powerpoint/2010/main" val="2806348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09600" y="274639"/>
            <a:ext cx="10972800" cy="1143000"/>
          </a:xfrm>
          <a:prstGeom prst="rect">
            <a:avLst/>
          </a:prstGeom>
        </p:spPr>
        <p:txBody>
          <a:bodyPr vert="horz" lIns="121917" tIns="60958" rIns="121917" bIns="60958" rtlCol="0" anchor="ctr">
            <a:normAutofit/>
          </a:bodyPr>
          <a:lstStyle/>
          <a:p>
            <a:r>
              <a:rPr lang="zh-TW" altLang="en-US" dirty="0"/>
              <a:t>按一下以編輯母片標題樣式</a:t>
            </a:r>
            <a:endParaRPr lang="zh-HK" altLang="en-US" dirty="0"/>
          </a:p>
        </p:txBody>
      </p:sp>
      <p:sp>
        <p:nvSpPr>
          <p:cNvPr id="3" name="文字版面配置區 2"/>
          <p:cNvSpPr>
            <a:spLocks noGrp="1"/>
          </p:cNvSpPr>
          <p:nvPr>
            <p:ph type="body" idx="1"/>
          </p:nvPr>
        </p:nvSpPr>
        <p:spPr>
          <a:xfrm>
            <a:off x="609600" y="1600201"/>
            <a:ext cx="10972800" cy="4525963"/>
          </a:xfrm>
          <a:prstGeom prst="rect">
            <a:avLst/>
          </a:prstGeom>
        </p:spPr>
        <p:txBody>
          <a:bodyPr vert="horz" lIns="121917" tIns="60958" rIns="121917" bIns="60958"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endParaRPr lang="zh-HK" altLang="en-US" dirty="0"/>
          </a:p>
        </p:txBody>
      </p:sp>
      <p:sp>
        <p:nvSpPr>
          <p:cNvPr id="4" name="日期版面配置區 3"/>
          <p:cNvSpPr>
            <a:spLocks noGrp="1"/>
          </p:cNvSpPr>
          <p:nvPr>
            <p:ph type="dt" sz="half" idx="2"/>
          </p:nvPr>
        </p:nvSpPr>
        <p:spPr>
          <a:xfrm>
            <a:off x="609600" y="6356351"/>
            <a:ext cx="2844800" cy="365125"/>
          </a:xfrm>
          <a:prstGeom prst="rect">
            <a:avLst/>
          </a:prstGeom>
        </p:spPr>
        <p:txBody>
          <a:bodyPr vert="horz" lIns="121917" tIns="60958" rIns="121917" bIns="60958" rtlCol="0" anchor="ctr"/>
          <a:lstStyle>
            <a:lvl1pPr algn="l">
              <a:defRPr sz="1600">
                <a:solidFill>
                  <a:schemeClr val="tx1">
                    <a:tint val="75000"/>
                  </a:schemeClr>
                </a:solidFill>
              </a:defRPr>
            </a:lvl1pPr>
          </a:lstStyle>
          <a:p>
            <a:fld id="{EF95AC1E-45F7-4B44-A8BE-2AF6F61F2407}" type="datetimeFigureOut">
              <a:rPr lang="en-US" smtClean="0"/>
              <a:t>4/26/2024</a:t>
            </a:fld>
            <a:endParaRPr lang="en-US"/>
          </a:p>
        </p:txBody>
      </p:sp>
      <p:sp>
        <p:nvSpPr>
          <p:cNvPr id="5" name="頁尾版面配置區 4"/>
          <p:cNvSpPr>
            <a:spLocks noGrp="1"/>
          </p:cNvSpPr>
          <p:nvPr>
            <p:ph type="ftr" sz="quarter" idx="3"/>
          </p:nvPr>
        </p:nvSpPr>
        <p:spPr>
          <a:xfrm>
            <a:off x="4165600" y="6356351"/>
            <a:ext cx="3860800" cy="365125"/>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8737600" y="6356351"/>
            <a:ext cx="2844800" cy="365125"/>
          </a:xfrm>
          <a:prstGeom prst="rect">
            <a:avLst/>
          </a:prstGeom>
        </p:spPr>
        <p:txBody>
          <a:bodyPr vert="horz" lIns="121917" tIns="60958" rIns="121917" bIns="60958" rtlCol="0" anchor="ctr"/>
          <a:lstStyle>
            <a:lvl1pPr algn="r">
              <a:defRPr sz="1600">
                <a:solidFill>
                  <a:schemeClr val="tx1">
                    <a:tint val="75000"/>
                  </a:schemeClr>
                </a:solidFill>
              </a:defRPr>
            </a:lvl1pPr>
          </a:lstStyle>
          <a:p>
            <a:fld id="{D5EEEF81-FFB3-4F11-A95F-CDB20BB6C306}" type="slidenum">
              <a:rPr lang="en-US" smtClean="0"/>
              <a:t>‹#›</a:t>
            </a:fld>
            <a:endParaRPr lang="en-US"/>
          </a:p>
        </p:txBody>
      </p:sp>
    </p:spTree>
    <p:custDataLst>
      <p:tags r:id="rId7"/>
    </p:custDataLst>
    <p:extLst>
      <p:ext uri="{BB962C8B-B14F-4D97-AF65-F5344CB8AC3E}">
        <p14:creationId xmlns:p14="http://schemas.microsoft.com/office/powerpoint/2010/main" val="427393210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Ls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anose="020B0604020202020204" pitchFamily="34" charset="0"/>
        <a:buChar char="•"/>
        <a:defRPr lang="zh-TW" altLang="en-US" sz="3200" kern="1200" dirty="0">
          <a:solidFill>
            <a:schemeClr val="accent2"/>
          </a:solidFill>
          <a:latin typeface="Myriad Pro" panose="020B0503030403020204" pitchFamily="34" charset="0"/>
          <a:ea typeface="Adobe 黑体 Std R" pitchFamily="34" charset="-128"/>
          <a:cs typeface="+mn-cs"/>
        </a:defRPr>
      </a:lvl1pPr>
      <a:lvl2pPr marL="990575" indent="-380990" algn="l" defTabSz="1219170" rtl="0" eaLnBrk="1" latinLnBrk="0" hangingPunct="1">
        <a:spcBef>
          <a:spcPct val="20000"/>
        </a:spcBef>
        <a:buFont typeface="Arial" panose="020B0604020202020204" pitchFamily="34" charset="0"/>
        <a:buChar char="–"/>
        <a:defRPr lang="zh-TW" altLang="en-US" sz="3200" kern="1200" dirty="0">
          <a:solidFill>
            <a:schemeClr val="accent2"/>
          </a:solidFill>
          <a:latin typeface="Myriad Pro" panose="020B0503030403020204" pitchFamily="34" charset="0"/>
          <a:ea typeface="Adobe 黑体 Std R" pitchFamily="34" charset="-128"/>
          <a:cs typeface="+mn-cs"/>
        </a:defRPr>
      </a:lvl2pPr>
      <a:lvl3pPr marL="1523962" indent="-304792" algn="l" defTabSz="1219170" rtl="0" eaLnBrk="1" latinLnBrk="0" hangingPunct="1">
        <a:spcBef>
          <a:spcPct val="20000"/>
        </a:spcBef>
        <a:buFont typeface="Arial" panose="020B0604020202020204" pitchFamily="34" charset="0"/>
        <a:buChar char="•"/>
        <a:defRPr lang="zh-TW" altLang="en-US" sz="3200" kern="1200" dirty="0">
          <a:solidFill>
            <a:schemeClr val="accent2"/>
          </a:solidFill>
          <a:latin typeface="Myriad Pro" panose="020B0503030403020204" pitchFamily="34" charset="0"/>
          <a:ea typeface="Adobe 黑体 Std R" pitchFamily="34" charset="-128"/>
          <a:cs typeface="+mn-cs"/>
        </a:defRPr>
      </a:lvl3pPr>
      <a:lvl4pPr marL="2133547" indent="-304792" algn="l" defTabSz="1219170" rtl="0" eaLnBrk="1" latinLnBrk="0" hangingPunct="1">
        <a:spcBef>
          <a:spcPct val="20000"/>
        </a:spcBef>
        <a:buFont typeface="Arial" panose="020B0604020202020204" pitchFamily="34" charset="0"/>
        <a:buChar char="–"/>
        <a:defRPr lang="zh-TW" altLang="en-US" sz="3200" kern="1200" dirty="0">
          <a:solidFill>
            <a:schemeClr val="accent2"/>
          </a:solidFill>
          <a:latin typeface="Myriad Pro" panose="020B0503030403020204" pitchFamily="34" charset="0"/>
          <a:ea typeface="Adobe 黑体 Std R" pitchFamily="34" charset="-128"/>
          <a:cs typeface="+mn-cs"/>
        </a:defRPr>
      </a:lvl4pPr>
      <a:lvl5pPr marL="2743131" indent="-304792" algn="l" defTabSz="1219170" rtl="0" eaLnBrk="1" latinLnBrk="0" hangingPunct="1">
        <a:spcBef>
          <a:spcPct val="20000"/>
        </a:spcBef>
        <a:buFont typeface="Arial" panose="020B0604020202020204" pitchFamily="34" charset="0"/>
        <a:buChar char="»"/>
        <a:defRPr lang="zh-HK" altLang="en-US" sz="3200" kern="1200" dirty="0">
          <a:solidFill>
            <a:schemeClr val="accent2"/>
          </a:solidFill>
          <a:latin typeface="Myriad Pro" panose="020B0503030403020204" pitchFamily="34" charset="0"/>
          <a:ea typeface="Adobe 黑体 Std R" pitchFamily="34" charset="-128"/>
          <a:cs typeface="+mn-cs"/>
        </a:defRPr>
      </a:lvl5pPr>
      <a:lvl6pPr marL="335271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HK"/>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team.ouhk.edu.hk/"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Silver_bromide#/media/File:AgBr_Sample.jpg" TargetMode="External"/><Relationship Id="rId2" Type="http://schemas.openxmlformats.org/officeDocument/2006/relationships/image" Target="../media/image13.jpe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creativecommons.org/licenses/by-sa/4.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5.xml"/><Relationship Id="rId5" Type="http://schemas.openxmlformats.org/officeDocument/2006/relationships/hyperlink" Target="https://creativecommons.org/licenses/by-sa/4.0" TargetMode="External"/><Relationship Id="rId4" Type="http://schemas.openxmlformats.org/officeDocument/2006/relationships/hyperlink" Target="https://en.wikipedia.org/wiki/Silver_bromide#/media/File:AgBr_Sample.jp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phys.libretexts.org/Courses/Muhlenberg_College/Physics_122%3A_General_Physics_II_(Collett)/10%3A_Geometric_Optics_and_Image_Formation/10.07%3A_The_Camera" TargetMode="External"/><Relationship Id="rId2" Type="http://schemas.openxmlformats.org/officeDocument/2006/relationships/image" Target="../media/image6.jpeg"/><Relationship Id="rId1" Type="http://schemas.openxmlformats.org/officeDocument/2006/relationships/slideLayout" Target="../slideLayouts/slideLayout5.xml"/><Relationship Id="rId4"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a:extLst>
              <a:ext uri="{FF2B5EF4-FFF2-40B4-BE49-F238E27FC236}">
                <a16:creationId xmlns:a16="http://schemas.microsoft.com/office/drawing/2014/main" id="{27E4476A-D0B7-4F17-818C-B5D67AE8AB86}"/>
              </a:ext>
            </a:extLst>
          </p:cNvPr>
          <p:cNvSpPr>
            <a:spLocks noGrp="1"/>
          </p:cNvSpPr>
          <p:nvPr>
            <p:ph type="title" idx="4294967295"/>
          </p:nvPr>
        </p:nvSpPr>
        <p:spPr>
          <a:xfrm>
            <a:off x="349962" y="798960"/>
            <a:ext cx="5000635" cy="704157"/>
          </a:xfrm>
        </p:spPr>
        <p:txBody>
          <a:bodyPr>
            <a:normAutofit/>
          </a:bodyPr>
          <a:lstStyle/>
          <a:p>
            <a:r>
              <a:rPr lang="en-US" altLang="zh-TW" sz="2800" dirty="0">
                <a:solidFill>
                  <a:schemeClr val="accent5">
                    <a:lumMod val="50000"/>
                  </a:schemeClr>
                </a:solidFill>
                <a:latin typeface="Helvetica LT Std" panose="020B0504020202020204" pitchFamily="34" charset="0"/>
              </a:rPr>
              <a:t>Photos in a Coffee Can</a:t>
            </a:r>
          </a:p>
        </p:txBody>
      </p:sp>
      <p:sp>
        <p:nvSpPr>
          <p:cNvPr id="5" name="標題 2">
            <a:extLst>
              <a:ext uri="{FF2B5EF4-FFF2-40B4-BE49-F238E27FC236}">
                <a16:creationId xmlns:a16="http://schemas.microsoft.com/office/drawing/2014/main" id="{8E7A87A1-ECAB-4B0D-AB35-1404DA5C9ADB}"/>
              </a:ext>
            </a:extLst>
          </p:cNvPr>
          <p:cNvSpPr txBox="1">
            <a:spLocks/>
          </p:cNvSpPr>
          <p:nvPr/>
        </p:nvSpPr>
        <p:spPr>
          <a:xfrm>
            <a:off x="1160096" y="6018290"/>
            <a:ext cx="4484095" cy="696434"/>
          </a:xfrm>
          <a:prstGeom prst="rect">
            <a:avLst/>
          </a:prstGeom>
        </p:spPr>
        <p:txBody>
          <a:bodyPr vert="horz" lIns="121917" tIns="60958" rIns="121917" bIns="60958" rtlCol="0" anchor="ctr">
            <a:normAutofit/>
          </a:bodyPr>
          <a:lstStyle>
            <a:lvl1pPr algn="ctr" defTabSz="1219170" rtl="0" eaLnBrk="1" latinLnBrk="0" hangingPunct="1">
              <a:spcBef>
                <a:spcPct val="0"/>
              </a:spcBef>
              <a:buNone/>
              <a:defRPr sz="5900" kern="1200">
                <a:solidFill>
                  <a:schemeClr val="tx1"/>
                </a:solidFill>
                <a:latin typeface="+mj-lt"/>
                <a:ea typeface="+mj-ea"/>
                <a:cs typeface="+mj-cs"/>
              </a:defRPr>
            </a:lvl1pPr>
          </a:lstStyle>
          <a:p>
            <a:pPr algn="l">
              <a:spcBef>
                <a:spcPts val="600"/>
              </a:spcBef>
            </a:pPr>
            <a:r>
              <a:rPr lang="en-US" altLang="zh-TW" sz="1400" kern="2000" dirty="0">
                <a:solidFill>
                  <a:srgbClr val="FFFFFF"/>
                </a:solidFill>
                <a:latin typeface="Century Gothic" panose="020B0502020202020204" pitchFamily="34" charset="0"/>
                <a:hlinkClick r:id="rId4"/>
              </a:rPr>
              <a:t>Jockey Club </a:t>
            </a:r>
          </a:p>
          <a:p>
            <a:pPr algn="l">
              <a:spcBef>
                <a:spcPts val="600"/>
              </a:spcBef>
            </a:pPr>
            <a:r>
              <a:rPr lang="en-US" altLang="zh-TW" sz="1400" kern="2000" dirty="0">
                <a:solidFill>
                  <a:srgbClr val="FFFFFF"/>
                </a:solidFill>
                <a:latin typeface="Century Gothic" panose="020B0502020202020204" pitchFamily="34" charset="0"/>
                <a:hlinkClick r:id="rId4"/>
              </a:rPr>
              <a:t>STEAM Education Resources Sharing Scheme</a:t>
            </a:r>
            <a:endParaRPr lang="en-US" altLang="zh-TW" sz="1400" kern="2000" dirty="0">
              <a:solidFill>
                <a:srgbClr val="FFFFFF"/>
              </a:solidFill>
              <a:latin typeface="Century Gothic" panose="020B0502020202020204" pitchFamily="34" charset="0"/>
            </a:endParaRPr>
          </a:p>
        </p:txBody>
      </p:sp>
      <p:sp>
        <p:nvSpPr>
          <p:cNvPr id="6" name="矩形 5">
            <a:extLst>
              <a:ext uri="{FF2B5EF4-FFF2-40B4-BE49-F238E27FC236}">
                <a16:creationId xmlns:a16="http://schemas.microsoft.com/office/drawing/2014/main" id="{C1E4678A-C2FC-4306-82DA-2F62E1F3D4CE}"/>
              </a:ext>
            </a:extLst>
          </p:cNvPr>
          <p:cNvSpPr/>
          <p:nvPr/>
        </p:nvSpPr>
        <p:spPr>
          <a:xfrm>
            <a:off x="349962" y="1584926"/>
            <a:ext cx="6135679" cy="2400657"/>
          </a:xfrm>
          <a:prstGeom prst="rect">
            <a:avLst/>
          </a:prstGeom>
          <a:noFill/>
        </p:spPr>
        <p:txBody>
          <a:bodyPr wrap="square">
            <a:spAutoFit/>
          </a:bodyPr>
          <a:lstStyle>
            <a:defPPr>
              <a:defRPr lang="en-US"/>
            </a:defPPr>
            <a:lvl1pPr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1pPr>
            <a:lvl2pPr marL="4572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2pPr>
            <a:lvl3pPr marL="9144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3pPr>
            <a:lvl4pPr marL="13716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4pPr>
            <a:lvl5pPr marL="1828800" algn="l" rtl="0" eaLnBrk="0" fontAlgn="base" hangingPunct="0">
              <a:spcBef>
                <a:spcPct val="0"/>
              </a:spcBef>
              <a:spcAft>
                <a:spcPct val="0"/>
              </a:spcAft>
              <a:defRPr sz="5000" kern="1200">
                <a:solidFill>
                  <a:schemeClr val="tx1"/>
                </a:solidFill>
                <a:latin typeface="Arial" panose="020B0604020202020204" pitchFamily="34" charset="0"/>
                <a:ea typeface="標楷體" panose="03000509000000000000" pitchFamily="65" charset="-120"/>
                <a:cs typeface="+mn-cs"/>
              </a:defRPr>
            </a:lvl5pPr>
            <a:lvl6pPr marL="22860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6pPr>
            <a:lvl7pPr marL="27432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7pPr>
            <a:lvl8pPr marL="32004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8pPr>
            <a:lvl9pPr marL="3657600" algn="l" defTabSz="914400" rtl="0" eaLnBrk="1" latinLnBrk="0" hangingPunct="1">
              <a:defRPr sz="5000" kern="1200">
                <a:solidFill>
                  <a:schemeClr val="tx1"/>
                </a:solidFill>
                <a:latin typeface="Arial" panose="020B0604020202020204" pitchFamily="34" charset="0"/>
                <a:ea typeface="標楷體" panose="03000509000000000000" pitchFamily="65" charset="-120"/>
                <a:cs typeface="+mn-cs"/>
              </a:defRPr>
            </a:lvl9pPr>
          </a:lstStyle>
          <a:p>
            <a:pPr>
              <a:defRPr/>
            </a:pPr>
            <a:r>
              <a:rPr lang="en-US" altLang="zh-HK" sz="5400" dirty="0">
                <a:gradFill>
                  <a:gsLst>
                    <a:gs pos="34000">
                      <a:srgbClr val="82390C"/>
                    </a:gs>
                    <a:gs pos="90000">
                      <a:srgbClr val="FFC332"/>
                    </a:gs>
                  </a:gsLst>
                  <a:lin ang="5400000" scaled="0"/>
                </a:gradFill>
                <a:effectLst>
                  <a:innerShdw blurRad="88900">
                    <a:prstClr val="black">
                      <a:alpha val="42000"/>
                    </a:prstClr>
                  </a:innerShdw>
                </a:effectLst>
                <a:latin typeface="Helvetica LT Std" panose="020B0504020202020204" pitchFamily="34" charset="0"/>
              </a:rPr>
              <a:t>Unit 2</a:t>
            </a:r>
          </a:p>
          <a:p>
            <a:pPr>
              <a:defRPr/>
            </a:pPr>
            <a:r>
              <a:rPr lang="en-US" altLang="zh-TW" sz="4800" dirty="0">
                <a:gradFill>
                  <a:gsLst>
                    <a:gs pos="34000">
                      <a:srgbClr val="82390C"/>
                    </a:gs>
                    <a:gs pos="90000">
                      <a:srgbClr val="FFC332"/>
                    </a:gs>
                  </a:gsLst>
                  <a:lin ang="5400000" scaled="0"/>
                </a:gradFill>
                <a:effectLst>
                  <a:innerShdw blurRad="88900">
                    <a:prstClr val="black">
                      <a:alpha val="42000"/>
                    </a:prstClr>
                  </a:innerShdw>
                </a:effectLst>
                <a:latin typeface="Helvetica LT Std" panose="020B0504020202020204" pitchFamily="34" charset="0"/>
              </a:rPr>
              <a:t>The Chemistry of</a:t>
            </a:r>
          </a:p>
          <a:p>
            <a:pPr>
              <a:defRPr/>
            </a:pPr>
            <a:r>
              <a:rPr lang="en-US" altLang="zh-TW" sz="4800" dirty="0">
                <a:gradFill>
                  <a:gsLst>
                    <a:gs pos="34000">
                      <a:srgbClr val="82390C"/>
                    </a:gs>
                    <a:gs pos="90000">
                      <a:srgbClr val="FFC332"/>
                    </a:gs>
                  </a:gsLst>
                  <a:lin ang="5400000" scaled="0"/>
                </a:gradFill>
                <a:effectLst>
                  <a:innerShdw blurRad="88900">
                    <a:prstClr val="black">
                      <a:alpha val="42000"/>
                    </a:prstClr>
                  </a:innerShdw>
                </a:effectLst>
                <a:latin typeface="Helvetica LT Std" panose="020B0504020202020204" pitchFamily="34" charset="0"/>
              </a:rPr>
              <a:t>Image Capturing </a:t>
            </a:r>
          </a:p>
        </p:txBody>
      </p:sp>
      <p:sp>
        <p:nvSpPr>
          <p:cNvPr id="4" name="矩形 3">
            <a:hlinkClick r:id="rId4"/>
          </p:cNvPr>
          <p:cNvSpPr/>
          <p:nvPr/>
        </p:nvSpPr>
        <p:spPr>
          <a:xfrm>
            <a:off x="1572972" y="5033414"/>
            <a:ext cx="5193588"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圖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4171" y="6082869"/>
            <a:ext cx="595052" cy="595052"/>
          </a:xfrm>
          <a:prstGeom prst="rect">
            <a:avLst/>
          </a:prstGeom>
        </p:spPr>
      </p:pic>
      <p:pic>
        <p:nvPicPr>
          <p:cNvPr id="2" name="圖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8488" y="6212264"/>
            <a:ext cx="1005435" cy="373973"/>
          </a:xfrm>
          <a:prstGeom prst="rect">
            <a:avLst/>
          </a:prstGeom>
        </p:spPr>
      </p:pic>
    </p:spTree>
    <p:custDataLst>
      <p:tags r:id="rId1"/>
    </p:custDataLst>
    <p:extLst>
      <p:ext uri="{BB962C8B-B14F-4D97-AF65-F5344CB8AC3E}">
        <p14:creationId xmlns:p14="http://schemas.microsoft.com/office/powerpoint/2010/main" val="3112655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AgBr Samp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1401" y="2142491"/>
            <a:ext cx="1651341" cy="2629761"/>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1082566" y="5166888"/>
            <a:ext cx="2640463" cy="917914"/>
          </a:xfrm>
          <a:prstGeom prst="roundRect">
            <a:avLst/>
          </a:prstGeom>
          <a:solidFill>
            <a:schemeClr val="bg2">
              <a:lumMod val="9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200"/>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2417704" y="1348528"/>
            <a:ext cx="2382383" cy="461665"/>
          </a:xfrm>
          <a:prstGeom prst="rect">
            <a:avLst/>
          </a:prstGeom>
          <a:noFill/>
        </p:spPr>
        <p:txBody>
          <a:bodyPr wrap="none" rtlCol="0">
            <a:spAutoFit/>
          </a:bodyPr>
          <a:lstStyle/>
          <a:p>
            <a:r>
              <a:rPr lang="en-US" sz="2400" b="1" u="sng" dirty="0">
                <a:latin typeface="Myriad Pro" panose="020B0503030403020204" charset="0"/>
              </a:rPr>
              <a:t>Silver bromide, </a:t>
            </a:r>
            <a:r>
              <a:rPr lang="en-US" sz="2400" b="1" u="sng" dirty="0" err="1">
                <a:latin typeface="Myriad Pro" panose="020B0503030403020204" charset="0"/>
              </a:rPr>
              <a:t>AgBr</a:t>
            </a:r>
            <a:endParaRPr lang="en-HK" sz="2400" b="1" u="sng" dirty="0">
              <a:latin typeface="Myriad Pro" panose="020B0503030403020204" charset="0"/>
            </a:endParaRPr>
          </a:p>
        </p:txBody>
      </p:sp>
      <p:sp>
        <p:nvSpPr>
          <p:cNvPr id="5" name="TextBox 4"/>
          <p:cNvSpPr txBox="1"/>
          <p:nvPr/>
        </p:nvSpPr>
        <p:spPr>
          <a:xfrm>
            <a:off x="6404828" y="3757542"/>
            <a:ext cx="3029104" cy="707886"/>
          </a:xfrm>
          <a:prstGeom prst="rect">
            <a:avLst/>
          </a:prstGeom>
          <a:noFill/>
        </p:spPr>
        <p:txBody>
          <a:bodyPr wrap="square" rtlCol="0">
            <a:spAutoFit/>
          </a:bodyPr>
          <a:lstStyle/>
          <a:p>
            <a:pPr algn="ctr"/>
            <a:r>
              <a:rPr lang="en-US" sz="2000" b="1" dirty="0">
                <a:latin typeface="Myriad Pro" panose="020B0503030403020204" charset="0"/>
              </a:rPr>
              <a:t>It is a </a:t>
            </a:r>
            <a:r>
              <a:rPr lang="en-US" sz="2000" b="1" dirty="0">
                <a:solidFill>
                  <a:srgbClr val="0070C0"/>
                </a:solidFill>
                <a:latin typeface="Myriad Pro" panose="020B0503030403020204" charset="0"/>
              </a:rPr>
              <a:t>face-centered cubic </a:t>
            </a:r>
            <a:r>
              <a:rPr lang="en-US" sz="2000" b="1" dirty="0">
                <a:latin typeface="Myriad Pro" panose="020B0503030403020204" charset="0"/>
              </a:rPr>
              <a:t>lattice structure</a:t>
            </a:r>
            <a:endParaRPr lang="en-US" sz="2000" b="1" dirty="0">
              <a:solidFill>
                <a:srgbClr val="C00000"/>
              </a:solidFill>
              <a:latin typeface="Myriad Pro" panose="020B0503030403020204" charset="0"/>
            </a:endParaRPr>
          </a:p>
        </p:txBody>
      </p:sp>
      <p:cxnSp>
        <p:nvCxnSpPr>
          <p:cNvPr id="7" name="Straight Arrow Connector 6"/>
          <p:cNvCxnSpPr/>
          <p:nvPr/>
        </p:nvCxnSpPr>
        <p:spPr>
          <a:xfrm>
            <a:off x="1580048" y="3203706"/>
            <a:ext cx="1240268" cy="34532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00010" y="2611219"/>
            <a:ext cx="2415371" cy="592487"/>
            <a:chOff x="369315" y="3049924"/>
            <a:chExt cx="2455791" cy="373691"/>
          </a:xfrm>
        </p:grpSpPr>
        <p:sp>
          <p:nvSpPr>
            <p:cNvPr id="9" name="Rounded Rectangle 8"/>
            <p:cNvSpPr/>
            <p:nvPr/>
          </p:nvSpPr>
          <p:spPr>
            <a:xfrm>
              <a:off x="469899" y="3049924"/>
              <a:ext cx="2355207" cy="373691"/>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TextBox 7"/>
            <p:cNvSpPr txBox="1"/>
            <p:nvPr/>
          </p:nvSpPr>
          <p:spPr>
            <a:xfrm>
              <a:off x="369315" y="3049924"/>
              <a:ext cx="2401240" cy="369332"/>
            </a:xfrm>
            <a:prstGeom prst="rect">
              <a:avLst/>
            </a:prstGeom>
            <a:noFill/>
          </p:spPr>
          <p:txBody>
            <a:bodyPr wrap="square" rtlCol="0">
              <a:spAutoFit/>
            </a:bodyPr>
            <a:lstStyle/>
            <a:p>
              <a:pPr algn="ctr"/>
              <a:r>
                <a:rPr lang="en-US" b="1" dirty="0">
                  <a:latin typeface="Myriad Pro" panose="020B0503030403020204" charset="0"/>
                </a:rPr>
                <a:t>An ionic compound or salt</a:t>
              </a:r>
              <a:endParaRPr lang="en-HK" b="1" dirty="0">
                <a:latin typeface="Myriad Pro" panose="020B0503030403020204" charset="0"/>
              </a:endParaRPr>
            </a:p>
          </p:txBody>
        </p:sp>
      </p:grpSp>
      <p:cxnSp>
        <p:nvCxnSpPr>
          <p:cNvPr id="28" name="Straight Connector 27"/>
          <p:cNvCxnSpPr/>
          <p:nvPr/>
        </p:nvCxnSpPr>
        <p:spPr>
          <a:xfrm flipV="1">
            <a:off x="3797688" y="1103586"/>
            <a:ext cx="3288382" cy="2548478"/>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3723030" y="3572394"/>
            <a:ext cx="2681798" cy="79670"/>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723030" y="1348528"/>
            <a:ext cx="2779399" cy="2305786"/>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3797688" y="3260430"/>
            <a:ext cx="3337183" cy="393884"/>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358497" y="5205435"/>
            <a:ext cx="2045753" cy="830997"/>
          </a:xfrm>
          <a:prstGeom prst="rect">
            <a:avLst/>
          </a:prstGeom>
          <a:noFill/>
        </p:spPr>
        <p:txBody>
          <a:bodyPr wrap="none" rtlCol="0">
            <a:spAutoFit/>
          </a:bodyPr>
          <a:lstStyle/>
          <a:p>
            <a:pPr algn="ctr"/>
            <a:r>
              <a:rPr lang="en-US" sz="2400" b="1" dirty="0">
                <a:solidFill>
                  <a:srgbClr val="C00000"/>
                </a:solidFill>
                <a:latin typeface="Myriad Pro" panose="020B0503030403020204" charset="0"/>
              </a:rPr>
              <a:t>Just like the salt, </a:t>
            </a:r>
          </a:p>
          <a:p>
            <a:pPr algn="ctr"/>
            <a:r>
              <a:rPr lang="en-US" sz="2400" b="1" dirty="0">
                <a:solidFill>
                  <a:srgbClr val="C00000"/>
                </a:solidFill>
                <a:latin typeface="Myriad Pro" panose="020B0503030403020204" charset="0"/>
              </a:rPr>
              <a:t>sodium chloride</a:t>
            </a:r>
            <a:endParaRPr lang="en-HK" sz="2400" b="1" dirty="0">
              <a:solidFill>
                <a:srgbClr val="C00000"/>
              </a:solidFill>
              <a:latin typeface="Myriad Pro" panose="020B0503030403020204" charset="0"/>
            </a:endParaRPr>
          </a:p>
        </p:txBody>
      </p:sp>
      <p:sp>
        <p:nvSpPr>
          <p:cNvPr id="10" name="TextBox 9"/>
          <p:cNvSpPr txBox="1"/>
          <p:nvPr/>
        </p:nvSpPr>
        <p:spPr>
          <a:xfrm>
            <a:off x="1924238" y="4753746"/>
            <a:ext cx="3746899" cy="461665"/>
          </a:xfrm>
          <a:prstGeom prst="rect">
            <a:avLst/>
          </a:prstGeom>
          <a:noFill/>
        </p:spPr>
        <p:txBody>
          <a:bodyPr wrap="square" rtlCol="0">
            <a:spAutoFit/>
          </a:bodyPr>
          <a:lstStyle/>
          <a:p>
            <a:r>
              <a:rPr lang="en-US" sz="1200" dirty="0">
                <a:latin typeface="Myriad Pro" panose="020B0503030403020204" charset="0"/>
              </a:rPr>
              <a:t>Source: </a:t>
            </a:r>
            <a:r>
              <a:rPr lang="en-US" sz="1200" dirty="0">
                <a:latin typeface="Myriad Pro" panose="020B0503030403020204" charset="0"/>
                <a:hlinkClick r:id="rId3"/>
              </a:rPr>
              <a:t>Wikipedia</a:t>
            </a:r>
            <a:r>
              <a:rPr lang="en-US" sz="1200" dirty="0">
                <a:latin typeface="Myriad Pro" panose="020B0503030403020204" charset="0"/>
              </a:rPr>
              <a:t> licensed by </a:t>
            </a:r>
            <a:r>
              <a:rPr lang="en-US" sz="1200" dirty="0">
                <a:hlinkClick r:id="rId4"/>
              </a:rPr>
              <a:t>CC BY-SA 4.0</a:t>
            </a:r>
            <a:endParaRPr lang="en-US" sz="1200" dirty="0"/>
          </a:p>
          <a:p>
            <a:endParaRPr lang="en-US" sz="1200" dirty="0">
              <a:latin typeface="Myriad Pro" panose="020B0503030403020204" charset="0"/>
            </a:endParaRPr>
          </a:p>
        </p:txBody>
      </p:sp>
      <p:pic>
        <p:nvPicPr>
          <p:cNvPr id="21" name="圖片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04828" y="948843"/>
            <a:ext cx="3161153" cy="2763331"/>
          </a:xfrm>
          <a:prstGeom prst="rect">
            <a:avLst/>
          </a:prstGeom>
        </p:spPr>
      </p:pic>
      <p:sp>
        <p:nvSpPr>
          <p:cNvPr id="22" name="TextBox 4"/>
          <p:cNvSpPr txBox="1"/>
          <p:nvPr/>
        </p:nvSpPr>
        <p:spPr>
          <a:xfrm>
            <a:off x="6259284" y="4430581"/>
            <a:ext cx="3454930" cy="323165"/>
          </a:xfrm>
          <a:prstGeom prst="rect">
            <a:avLst/>
          </a:prstGeom>
          <a:noFill/>
        </p:spPr>
        <p:txBody>
          <a:bodyPr wrap="square" rtlCol="0">
            <a:spAutoFit/>
          </a:bodyPr>
          <a:lstStyle/>
          <a:p>
            <a:pPr algn="ctr"/>
            <a:r>
              <a:rPr lang="en-US" sz="1500" dirty="0">
                <a:latin typeface="Myriad Pro" panose="020B0503030403020204" charset="0"/>
              </a:rPr>
              <a:t>The crystal Structure of </a:t>
            </a:r>
            <a:r>
              <a:rPr lang="en-US" sz="1500" dirty="0" err="1">
                <a:latin typeface="Myriad Pro" panose="020B0503030403020204" charset="0"/>
              </a:rPr>
              <a:t>NaCl</a:t>
            </a:r>
            <a:r>
              <a:rPr lang="en-US" sz="1500" dirty="0">
                <a:latin typeface="Myriad Pro" panose="020B0503030403020204" charset="0"/>
              </a:rPr>
              <a:t> is as follows:</a:t>
            </a:r>
            <a:endParaRPr lang="en-US" sz="1500" dirty="0">
              <a:solidFill>
                <a:srgbClr val="C00000"/>
              </a:solidFill>
              <a:latin typeface="Myriad Pro" panose="020B0503030403020204" charset="0"/>
            </a:endParaRPr>
          </a:p>
        </p:txBody>
      </p:sp>
      <p:pic>
        <p:nvPicPr>
          <p:cNvPr id="23" name="圖片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55335" y="4880013"/>
            <a:ext cx="2458940" cy="1831125"/>
          </a:xfrm>
          <a:prstGeom prst="rect">
            <a:avLst/>
          </a:prstGeom>
        </p:spPr>
      </p:pic>
    </p:spTree>
    <p:extLst>
      <p:ext uri="{BB962C8B-B14F-4D97-AF65-F5344CB8AC3E}">
        <p14:creationId xmlns:p14="http://schemas.microsoft.com/office/powerpoint/2010/main" val="3706267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2129548" y="1348528"/>
            <a:ext cx="2958695" cy="461665"/>
          </a:xfrm>
          <a:prstGeom prst="rect">
            <a:avLst/>
          </a:prstGeom>
          <a:noFill/>
        </p:spPr>
        <p:txBody>
          <a:bodyPr wrap="none" rtlCol="0">
            <a:spAutoFit/>
          </a:bodyPr>
          <a:lstStyle/>
          <a:p>
            <a:pPr algn="ctr"/>
            <a:r>
              <a:rPr lang="en-US" sz="2400" b="1" u="sng" dirty="0">
                <a:latin typeface="Myriad Pro" panose="020B0503030403020204" charset="0"/>
              </a:rPr>
              <a:t>Silver bromide, </a:t>
            </a:r>
            <a:r>
              <a:rPr lang="en-US" sz="2400" b="1" u="sng" dirty="0" err="1">
                <a:latin typeface="Myriad Pro" panose="020B0503030403020204" charset="0"/>
              </a:rPr>
              <a:t>AgBr</a:t>
            </a:r>
            <a:endParaRPr lang="en-HK" sz="2400" b="1" u="sng" dirty="0">
              <a:latin typeface="Myriad Pro" panose="020B0503030403020204" charset="0"/>
            </a:endParaRPr>
          </a:p>
        </p:txBody>
      </p:sp>
      <p:sp>
        <p:nvSpPr>
          <p:cNvPr id="5" name="TextBox 4"/>
          <p:cNvSpPr txBox="1"/>
          <p:nvPr/>
        </p:nvSpPr>
        <p:spPr>
          <a:xfrm>
            <a:off x="561404" y="4995551"/>
            <a:ext cx="10823991"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Ag donates one electron and becomes </a:t>
            </a:r>
            <a:r>
              <a:rPr lang="en-US" sz="2000" dirty="0">
                <a:solidFill>
                  <a:srgbClr val="7030A0"/>
                </a:solidFill>
                <a:latin typeface="Myriad Pro" panose="020B0503030403020204" charset="0"/>
              </a:rPr>
              <a:t>Ag</a:t>
            </a:r>
            <a:r>
              <a:rPr lang="en-US" sz="2000" baseline="30000" dirty="0">
                <a:solidFill>
                  <a:srgbClr val="7030A0"/>
                </a:solidFill>
                <a:latin typeface="Myriad Pro" panose="020B0503030403020204" charset="0"/>
              </a:rPr>
              <a:t>+</a:t>
            </a:r>
            <a:r>
              <a:rPr lang="en-US" sz="2000" dirty="0">
                <a:solidFill>
                  <a:srgbClr val="7030A0"/>
                </a:solidFill>
                <a:latin typeface="Myriad Pro" panose="020B0503030403020204" charset="0"/>
              </a:rPr>
              <a:t> </a:t>
            </a:r>
            <a:r>
              <a:rPr lang="en-US" sz="2000" dirty="0">
                <a:latin typeface="Myriad Pro" panose="020B0503030403020204" charset="0"/>
              </a:rPr>
              <a:t>while Br accepts the electron and becomes </a:t>
            </a:r>
            <a:r>
              <a:rPr lang="en-US" sz="2000" dirty="0">
                <a:solidFill>
                  <a:srgbClr val="C00000"/>
                </a:solidFill>
                <a:latin typeface="Myriad Pro" panose="020B0503030403020204" charset="0"/>
              </a:rPr>
              <a:t>Br</a:t>
            </a:r>
            <a:r>
              <a:rPr lang="en-US" sz="2000" baseline="30000" dirty="0">
                <a:solidFill>
                  <a:srgbClr val="C00000"/>
                </a:solidFill>
                <a:latin typeface="Myriad Pro" panose="020B0503030403020204" charset="0"/>
              </a:rPr>
              <a:t>-</a:t>
            </a:r>
            <a:endParaRPr lang="en-US" sz="2000" dirty="0">
              <a:solidFill>
                <a:srgbClr val="C00000"/>
              </a:solidFill>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Therefore, Ag has </a:t>
            </a:r>
            <a:r>
              <a:rPr lang="en-US" sz="2000" dirty="0">
                <a:solidFill>
                  <a:srgbClr val="7030A0"/>
                </a:solidFill>
                <a:latin typeface="Myriad Pro" panose="020B0503030403020204" charset="0"/>
              </a:rPr>
              <a:t>a positive charge </a:t>
            </a:r>
            <a:r>
              <a:rPr lang="en-US" sz="2000" dirty="0">
                <a:latin typeface="Myriad Pro" panose="020B0503030403020204" charset="0"/>
              </a:rPr>
              <a:t>while Br has </a:t>
            </a:r>
            <a:r>
              <a:rPr lang="en-US" sz="2000" dirty="0">
                <a:solidFill>
                  <a:srgbClr val="C00000"/>
                </a:solidFill>
                <a:latin typeface="Myriad Pro" panose="020B0503030403020204" charset="0"/>
              </a:rPr>
              <a:t>a negative charge</a:t>
            </a:r>
          </a:p>
        </p:txBody>
      </p:sp>
      <p:sp>
        <p:nvSpPr>
          <p:cNvPr id="53" name="Rounded Rectangle 52"/>
          <p:cNvSpPr/>
          <p:nvPr/>
        </p:nvSpPr>
        <p:spPr>
          <a:xfrm>
            <a:off x="6736515" y="4276616"/>
            <a:ext cx="2230671" cy="373691"/>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54" name="Straight Arrow Connector 53"/>
          <p:cNvCxnSpPr/>
          <p:nvPr/>
        </p:nvCxnSpPr>
        <p:spPr>
          <a:xfrm flipV="1">
            <a:off x="7804392" y="3572395"/>
            <a:ext cx="215002" cy="67780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764339" y="4298506"/>
            <a:ext cx="2202847" cy="369332"/>
          </a:xfrm>
          <a:prstGeom prst="rect">
            <a:avLst/>
          </a:prstGeom>
          <a:noFill/>
        </p:spPr>
        <p:txBody>
          <a:bodyPr wrap="none" rtlCol="0">
            <a:spAutoFit/>
          </a:bodyPr>
          <a:lstStyle/>
          <a:p>
            <a:pPr algn="ctr"/>
            <a:r>
              <a:rPr lang="en-US" dirty="0">
                <a:latin typeface="Myriad Pro" panose="020B0503030403020204" charset="0"/>
              </a:rPr>
              <a:t>Linked by ionic bond</a:t>
            </a:r>
            <a:endParaRPr lang="en-HK" dirty="0">
              <a:latin typeface="Myriad Pro" panose="020B0503030403020204" charset="0"/>
            </a:endParaRPr>
          </a:p>
        </p:txBody>
      </p:sp>
      <p:cxnSp>
        <p:nvCxnSpPr>
          <p:cNvPr id="57" name="Straight Arrow Connector 56"/>
          <p:cNvCxnSpPr/>
          <p:nvPr/>
        </p:nvCxnSpPr>
        <p:spPr>
          <a:xfrm flipV="1">
            <a:off x="5162258" y="3699641"/>
            <a:ext cx="2277725" cy="137202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flipV="1">
            <a:off x="8660571" y="3699641"/>
            <a:ext cx="1374492" cy="137202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2" descr="AgBr Samp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1401" y="2142491"/>
            <a:ext cx="1651341" cy="2629761"/>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a:off x="1392715" y="3112049"/>
            <a:ext cx="1240268" cy="34532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12072" y="2459757"/>
            <a:ext cx="2408995" cy="665317"/>
            <a:chOff x="369314" y="3049924"/>
            <a:chExt cx="2455792" cy="373691"/>
          </a:xfrm>
        </p:grpSpPr>
        <p:sp>
          <p:nvSpPr>
            <p:cNvPr id="23" name="Rounded Rectangle 22"/>
            <p:cNvSpPr/>
            <p:nvPr/>
          </p:nvSpPr>
          <p:spPr>
            <a:xfrm>
              <a:off x="469899" y="3049924"/>
              <a:ext cx="2355207" cy="373691"/>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TextBox 23"/>
            <p:cNvSpPr txBox="1"/>
            <p:nvPr/>
          </p:nvSpPr>
          <p:spPr>
            <a:xfrm>
              <a:off x="369314" y="3049924"/>
              <a:ext cx="2413811" cy="369332"/>
            </a:xfrm>
            <a:prstGeom prst="rect">
              <a:avLst/>
            </a:prstGeom>
            <a:noFill/>
          </p:spPr>
          <p:txBody>
            <a:bodyPr wrap="square" rtlCol="0">
              <a:spAutoFit/>
            </a:bodyPr>
            <a:lstStyle/>
            <a:p>
              <a:pPr algn="ctr"/>
              <a:r>
                <a:rPr lang="en-US" b="1" dirty="0">
                  <a:latin typeface="Myriad Pro" panose="020B0503030403020204" charset="0"/>
                </a:rPr>
                <a:t>An ionic compound or salt</a:t>
              </a:r>
              <a:endParaRPr lang="en-HK" b="1" dirty="0">
                <a:latin typeface="Myriad Pro" panose="020B0503030403020204" charset="0"/>
              </a:endParaRPr>
            </a:p>
          </p:txBody>
        </p:sp>
      </p:grpSp>
      <p:cxnSp>
        <p:nvCxnSpPr>
          <p:cNvPr id="25" name="Straight Connector 24"/>
          <p:cNvCxnSpPr/>
          <p:nvPr/>
        </p:nvCxnSpPr>
        <p:spPr>
          <a:xfrm flipV="1">
            <a:off x="3723030" y="2882900"/>
            <a:ext cx="2681798" cy="769164"/>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797688" y="2142491"/>
            <a:ext cx="2607140" cy="1511823"/>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3723030" y="3572394"/>
            <a:ext cx="2681798" cy="79670"/>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3723030" y="1348528"/>
            <a:ext cx="2779399" cy="2305786"/>
          </a:xfrm>
          <a:prstGeom prst="line">
            <a:avLst/>
          </a:prstGeom>
          <a:ln w="28575">
            <a:solidFill>
              <a:srgbClr val="FFC000"/>
            </a:solidFill>
            <a:prstDash val="sysDash"/>
          </a:ln>
        </p:spPr>
        <p:style>
          <a:lnRef idx="1">
            <a:schemeClr val="accent1"/>
          </a:lnRef>
          <a:fillRef idx="0">
            <a:schemeClr val="accent1"/>
          </a:fillRef>
          <a:effectRef idx="0">
            <a:schemeClr val="accent1"/>
          </a:effectRef>
          <a:fontRef idx="minor">
            <a:schemeClr val="tx1"/>
          </a:fontRef>
        </p:style>
      </p:cxnSp>
      <p:pic>
        <p:nvPicPr>
          <p:cNvPr id="28" name="圖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4828" y="948843"/>
            <a:ext cx="3161153" cy="2763331"/>
          </a:xfrm>
          <a:prstGeom prst="rect">
            <a:avLst/>
          </a:prstGeom>
        </p:spPr>
      </p:pic>
      <p:sp>
        <p:nvSpPr>
          <p:cNvPr id="20" name="TextBox 9"/>
          <p:cNvSpPr txBox="1"/>
          <p:nvPr/>
        </p:nvSpPr>
        <p:spPr>
          <a:xfrm>
            <a:off x="2129548" y="4772252"/>
            <a:ext cx="3746899" cy="461665"/>
          </a:xfrm>
          <a:prstGeom prst="rect">
            <a:avLst/>
          </a:prstGeom>
          <a:noFill/>
        </p:spPr>
        <p:txBody>
          <a:bodyPr wrap="square" rtlCol="0">
            <a:spAutoFit/>
          </a:bodyPr>
          <a:lstStyle/>
          <a:p>
            <a:r>
              <a:rPr lang="en-US" sz="1200" dirty="0">
                <a:latin typeface="Myriad Pro" panose="020B0503030403020204" charset="0"/>
              </a:rPr>
              <a:t>Source: </a:t>
            </a:r>
            <a:r>
              <a:rPr lang="en-US" sz="1200" dirty="0">
                <a:latin typeface="Myriad Pro" panose="020B0503030403020204" charset="0"/>
                <a:hlinkClick r:id="rId4"/>
              </a:rPr>
              <a:t>Wikipedia</a:t>
            </a:r>
            <a:r>
              <a:rPr lang="en-US" sz="1200" dirty="0">
                <a:latin typeface="Myriad Pro" panose="020B0503030403020204" charset="0"/>
              </a:rPr>
              <a:t> licensed by </a:t>
            </a:r>
            <a:r>
              <a:rPr lang="en-US" sz="1200" dirty="0">
                <a:hlinkClick r:id="rId5"/>
              </a:rPr>
              <a:t>CC BY-SA 4.0</a:t>
            </a:r>
            <a:endParaRPr lang="en-US" sz="1200" dirty="0"/>
          </a:p>
          <a:p>
            <a:endParaRPr lang="en-US" sz="1200" dirty="0">
              <a:latin typeface="Myriad Pro" panose="020B0503030403020204" charset="0"/>
            </a:endParaRPr>
          </a:p>
        </p:txBody>
      </p:sp>
    </p:spTree>
    <p:extLst>
      <p:ext uri="{BB962C8B-B14F-4D97-AF65-F5344CB8AC3E}">
        <p14:creationId xmlns:p14="http://schemas.microsoft.com/office/powerpoint/2010/main" val="409502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Film</a:t>
            </a:r>
            <a:endParaRPr lang="en-HK" dirty="0"/>
          </a:p>
        </p:txBody>
      </p:sp>
      <p:sp>
        <p:nvSpPr>
          <p:cNvPr id="10" name="Oval 9"/>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a:spLocks noChangeAspect="1"/>
          </p:cNvSpPr>
          <p:nvPr/>
        </p:nvSpPr>
        <p:spPr>
          <a:xfrm>
            <a:off x="1467411" y="1896039"/>
            <a:ext cx="3645550" cy="364744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 name="TextBox 18"/>
          <p:cNvSpPr txBox="1"/>
          <p:nvPr/>
        </p:nvSpPr>
        <p:spPr>
          <a:xfrm>
            <a:off x="2907239" y="3342847"/>
            <a:ext cx="943481" cy="707886"/>
          </a:xfrm>
          <a:prstGeom prst="rect">
            <a:avLst/>
          </a:prstGeom>
          <a:noFill/>
        </p:spPr>
        <p:txBody>
          <a:bodyPr wrap="square" rtlCol="0">
            <a:spAutoFit/>
          </a:bodyPr>
          <a:lstStyle/>
          <a:p>
            <a:r>
              <a:rPr lang="en-US" sz="4000" b="1" dirty="0">
                <a:solidFill>
                  <a:srgbClr val="7030A0"/>
                </a:solidFill>
                <a:latin typeface="Myriad Pro" panose="020B0503030403020204" charset="0"/>
              </a:rPr>
              <a:t>Ag</a:t>
            </a:r>
            <a:endParaRPr lang="en-HK" sz="4000" b="1" dirty="0">
              <a:solidFill>
                <a:srgbClr val="7030A0"/>
              </a:solidFill>
              <a:latin typeface="Myriad Pro" panose="020B0503030403020204" charset="0"/>
            </a:endParaRPr>
          </a:p>
        </p:txBody>
      </p:sp>
      <p:sp>
        <p:nvSpPr>
          <p:cNvPr id="20" name="TextBox 19"/>
          <p:cNvSpPr txBox="1"/>
          <p:nvPr/>
        </p:nvSpPr>
        <p:spPr>
          <a:xfrm>
            <a:off x="8538409" y="3356194"/>
            <a:ext cx="757563" cy="707886"/>
          </a:xfrm>
          <a:prstGeom prst="rect">
            <a:avLst/>
          </a:prstGeom>
          <a:noFill/>
        </p:spPr>
        <p:txBody>
          <a:bodyPr wrap="square" rtlCol="0">
            <a:spAutoFit/>
          </a:bodyPr>
          <a:lstStyle/>
          <a:p>
            <a:r>
              <a:rPr lang="en-US" sz="4000" b="1" dirty="0">
                <a:solidFill>
                  <a:srgbClr val="C00000"/>
                </a:solidFill>
                <a:latin typeface="Myriad Pro" panose="020B0503030403020204" charset="0"/>
              </a:rPr>
              <a:t>Br</a:t>
            </a:r>
            <a:endParaRPr lang="en-HK" sz="4000" b="1" dirty="0">
              <a:solidFill>
                <a:srgbClr val="C00000"/>
              </a:solidFill>
              <a:latin typeface="Myriad Pro" panose="020B0503030403020204" charset="0"/>
            </a:endParaRPr>
          </a:p>
        </p:txBody>
      </p:sp>
      <p:sp>
        <p:nvSpPr>
          <p:cNvPr id="21" name="Oval 2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Oval 24"/>
          <p:cNvSpPr/>
          <p:nvPr/>
        </p:nvSpPr>
        <p:spPr>
          <a:xfrm>
            <a:off x="3237639" y="18141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TextBox 25"/>
          <p:cNvSpPr txBox="1"/>
          <p:nvPr/>
        </p:nvSpPr>
        <p:spPr>
          <a:xfrm>
            <a:off x="561388" y="1528283"/>
            <a:ext cx="1434368" cy="461665"/>
          </a:xfrm>
          <a:prstGeom prst="rect">
            <a:avLst/>
          </a:prstGeom>
          <a:noFill/>
        </p:spPr>
        <p:txBody>
          <a:bodyPr wrap="none" rtlCol="0">
            <a:spAutoFit/>
          </a:bodyPr>
          <a:lstStyle/>
          <a:p>
            <a:pPr algn="ctr"/>
            <a:r>
              <a:rPr lang="en-US" sz="2400" b="1" u="sng" dirty="0">
                <a:latin typeface="Myriad Pro" panose="020B0503030403020204" charset="0"/>
              </a:rPr>
              <a:t>Silver, Ag</a:t>
            </a:r>
            <a:endParaRPr lang="en-HK" sz="2400" b="1" u="sng" dirty="0">
              <a:latin typeface="Myriad Pro" panose="020B0503030403020204" charset="0"/>
            </a:endParaRPr>
          </a:p>
        </p:txBody>
      </p:sp>
      <p:sp>
        <p:nvSpPr>
          <p:cNvPr id="27" name="TextBox 26"/>
          <p:cNvSpPr txBox="1"/>
          <p:nvPr/>
        </p:nvSpPr>
        <p:spPr>
          <a:xfrm>
            <a:off x="819957" y="5514466"/>
            <a:ext cx="1393330" cy="461665"/>
          </a:xfrm>
          <a:prstGeom prst="rect">
            <a:avLst/>
          </a:prstGeom>
          <a:noFill/>
        </p:spPr>
        <p:txBody>
          <a:bodyPr wrap="none" rtlCol="0">
            <a:spAutoFit/>
          </a:bodyPr>
          <a:lstStyle/>
          <a:p>
            <a:r>
              <a:rPr lang="en-US" sz="2400" b="1" dirty="0">
                <a:latin typeface="Myriad Pro" panose="020B0503030403020204" charset="0"/>
              </a:rPr>
              <a:t>[Kr] 4d</a:t>
            </a:r>
            <a:r>
              <a:rPr lang="en-US" sz="2400" b="1" baseline="30000" dirty="0">
                <a:latin typeface="Myriad Pro" panose="020B0503030403020204" charset="0"/>
              </a:rPr>
              <a:t>10</a:t>
            </a:r>
            <a:r>
              <a:rPr lang="en-US" sz="2400" b="1" dirty="0">
                <a:latin typeface="Myriad Pro" panose="020B0503030403020204" charset="0"/>
              </a:rPr>
              <a:t>5s</a:t>
            </a:r>
            <a:r>
              <a:rPr lang="en-US" sz="2400" b="1" baseline="30000" dirty="0">
                <a:latin typeface="Myriad Pro" panose="020B0503030403020204" charset="0"/>
              </a:rPr>
              <a:t>1</a:t>
            </a:r>
            <a:endParaRPr lang="en-HK" sz="2400" b="1" dirty="0">
              <a:latin typeface="Myriad Pro" panose="020B0503030403020204" charset="0"/>
            </a:endParaRPr>
          </a:p>
        </p:txBody>
      </p:sp>
      <p:sp>
        <p:nvSpPr>
          <p:cNvPr id="28" name="TextBox 27"/>
          <p:cNvSpPr txBox="1"/>
          <p:nvPr/>
        </p:nvSpPr>
        <p:spPr>
          <a:xfrm>
            <a:off x="3994118" y="5514466"/>
            <a:ext cx="1630575" cy="461665"/>
          </a:xfrm>
          <a:prstGeom prst="rect">
            <a:avLst/>
          </a:prstGeom>
          <a:noFill/>
        </p:spPr>
        <p:txBody>
          <a:bodyPr wrap="none" rtlCol="0">
            <a:spAutoFit/>
          </a:bodyPr>
          <a:lstStyle/>
          <a:p>
            <a:r>
              <a:rPr lang="en-US" sz="2400" b="1" dirty="0">
                <a:latin typeface="Myriad Pro" panose="020B0503030403020204" charset="0"/>
              </a:rPr>
              <a:t>[2, 8, 18, 18, 1]</a:t>
            </a:r>
            <a:endParaRPr lang="en-HK" sz="2400" b="1" dirty="0">
              <a:latin typeface="Myriad Pro" panose="020B0503030403020204" charset="0"/>
            </a:endParaRPr>
          </a:p>
        </p:txBody>
      </p:sp>
      <p:sp>
        <p:nvSpPr>
          <p:cNvPr id="29" name="Oval 28"/>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5" name="Oval 8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6" name="Oval 8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7" name="Oval 8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8" name="Oval 8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Oval 88"/>
          <p:cNvSpPr>
            <a:spLocks noChangeAspect="1"/>
          </p:cNvSpPr>
          <p:nvPr/>
        </p:nvSpPr>
        <p:spPr>
          <a:xfrm>
            <a:off x="8458925"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0" name="Oval 89"/>
          <p:cNvSpPr>
            <a:spLocks noChangeAspect="1"/>
          </p:cNvSpPr>
          <p:nvPr/>
        </p:nvSpPr>
        <p:spPr>
          <a:xfrm>
            <a:off x="8154386"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1" name="Oval 90"/>
          <p:cNvSpPr>
            <a:spLocks noChangeAspect="1"/>
          </p:cNvSpPr>
          <p:nvPr/>
        </p:nvSpPr>
        <p:spPr>
          <a:xfrm>
            <a:off x="7781418"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2" name="Oval 91"/>
          <p:cNvSpPr>
            <a:spLocks noChangeAspect="1"/>
          </p:cNvSpPr>
          <p:nvPr/>
        </p:nvSpPr>
        <p:spPr>
          <a:xfrm>
            <a:off x="7412542"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5" name="Oval 94"/>
          <p:cNvSpPr/>
          <p:nvPr/>
        </p:nvSpPr>
        <p:spPr>
          <a:xfrm>
            <a:off x="8805765"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a:off x="8800513"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7" name="Oval 96"/>
          <p:cNvSpPr/>
          <p:nvPr/>
        </p:nvSpPr>
        <p:spPr>
          <a:xfrm>
            <a:off x="8800512"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8" name="Oval 97"/>
          <p:cNvSpPr/>
          <p:nvPr/>
        </p:nvSpPr>
        <p:spPr>
          <a:xfrm>
            <a:off x="8800512"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0" name="TextBox 99"/>
          <p:cNvSpPr txBox="1"/>
          <p:nvPr/>
        </p:nvSpPr>
        <p:spPr>
          <a:xfrm>
            <a:off x="6811177" y="1453407"/>
            <a:ext cx="1755224" cy="461665"/>
          </a:xfrm>
          <a:prstGeom prst="rect">
            <a:avLst/>
          </a:prstGeom>
          <a:noFill/>
        </p:spPr>
        <p:txBody>
          <a:bodyPr wrap="none" rtlCol="0">
            <a:spAutoFit/>
          </a:bodyPr>
          <a:lstStyle/>
          <a:p>
            <a:pPr algn="ctr"/>
            <a:r>
              <a:rPr lang="en-US" sz="2400" b="1" u="sng" dirty="0">
                <a:latin typeface="Myriad Pro" panose="020B0503030403020204" charset="0"/>
              </a:rPr>
              <a:t>Bromine, Br</a:t>
            </a:r>
            <a:endParaRPr lang="en-HK" sz="2400" b="1" u="sng" dirty="0">
              <a:latin typeface="Myriad Pro" panose="020B0503030403020204" charset="0"/>
            </a:endParaRPr>
          </a:p>
        </p:txBody>
      </p:sp>
      <p:sp>
        <p:nvSpPr>
          <p:cNvPr id="101" name="TextBox 100"/>
          <p:cNvSpPr txBox="1"/>
          <p:nvPr/>
        </p:nvSpPr>
        <p:spPr>
          <a:xfrm>
            <a:off x="6388088" y="5514466"/>
            <a:ext cx="1800493" cy="461665"/>
          </a:xfrm>
          <a:prstGeom prst="rect">
            <a:avLst/>
          </a:prstGeom>
          <a:noFill/>
        </p:spPr>
        <p:txBody>
          <a:bodyPr wrap="none" rtlCol="0">
            <a:spAutoFit/>
          </a:bodyPr>
          <a:lstStyle/>
          <a:p>
            <a:r>
              <a:rPr lang="en-US" sz="2400" b="1" dirty="0">
                <a:latin typeface="Myriad Pro" panose="020B0503030403020204" charset="0"/>
              </a:rPr>
              <a:t>[</a:t>
            </a:r>
            <a:r>
              <a:rPr lang="en-US" sz="2400" b="1" dirty="0" err="1">
                <a:latin typeface="Myriad Pro" panose="020B0503030403020204" charset="0"/>
              </a:rPr>
              <a:t>Ar</a:t>
            </a:r>
            <a:r>
              <a:rPr lang="en-US" sz="2400" b="1" dirty="0">
                <a:latin typeface="Myriad Pro" panose="020B0503030403020204" charset="0"/>
              </a:rPr>
              <a:t>] 3d</a:t>
            </a:r>
            <a:r>
              <a:rPr lang="en-US" sz="2400" b="1" baseline="30000" dirty="0">
                <a:latin typeface="Myriad Pro" panose="020B0503030403020204" charset="0"/>
              </a:rPr>
              <a:t>10</a:t>
            </a:r>
            <a:r>
              <a:rPr lang="en-US" sz="2400" b="1" dirty="0">
                <a:latin typeface="Myriad Pro" panose="020B0503030403020204" charset="0"/>
              </a:rPr>
              <a:t>4s</a:t>
            </a:r>
            <a:r>
              <a:rPr lang="en-US" sz="2400" b="1" baseline="30000" dirty="0">
                <a:latin typeface="Myriad Pro" panose="020B0503030403020204" charset="0"/>
              </a:rPr>
              <a:t>2</a:t>
            </a:r>
            <a:r>
              <a:rPr lang="en-US" sz="2400" b="1" dirty="0">
                <a:latin typeface="Myriad Pro" panose="020B0503030403020204" charset="0"/>
              </a:rPr>
              <a:t>4p</a:t>
            </a:r>
            <a:r>
              <a:rPr lang="en-US" sz="2400" b="1" baseline="30000" dirty="0">
                <a:latin typeface="Myriad Pro" panose="020B0503030403020204" charset="0"/>
              </a:rPr>
              <a:t>5</a:t>
            </a:r>
            <a:endParaRPr lang="en-HK" sz="2400" b="1" dirty="0">
              <a:latin typeface="Myriad Pro" panose="020B0503030403020204" charset="0"/>
            </a:endParaRPr>
          </a:p>
        </p:txBody>
      </p:sp>
      <p:sp>
        <p:nvSpPr>
          <p:cNvPr id="102" name="TextBox 101"/>
          <p:cNvSpPr txBox="1"/>
          <p:nvPr/>
        </p:nvSpPr>
        <p:spPr>
          <a:xfrm>
            <a:off x="9562249" y="5514466"/>
            <a:ext cx="1354858" cy="461665"/>
          </a:xfrm>
          <a:prstGeom prst="rect">
            <a:avLst/>
          </a:prstGeom>
          <a:noFill/>
        </p:spPr>
        <p:txBody>
          <a:bodyPr wrap="none" rtlCol="0">
            <a:spAutoFit/>
          </a:bodyPr>
          <a:lstStyle/>
          <a:p>
            <a:r>
              <a:rPr lang="en-US" sz="2400" b="1" dirty="0">
                <a:latin typeface="Myriad Pro" panose="020B0503030403020204" charset="0"/>
              </a:rPr>
              <a:t>[2, 8, 18, 7]</a:t>
            </a:r>
            <a:endParaRPr lang="en-HK" sz="2400" b="1" dirty="0">
              <a:latin typeface="Myriad Pro" panose="020B0503030403020204" charset="0"/>
            </a:endParaRPr>
          </a:p>
        </p:txBody>
      </p:sp>
      <p:sp>
        <p:nvSpPr>
          <p:cNvPr id="103" name="Oval 102"/>
          <p:cNvSpPr/>
          <p:nvPr/>
        </p:nvSpPr>
        <p:spPr>
          <a:xfrm>
            <a:off x="8811024"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a:off x="8800511"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6" name="Oval 105"/>
          <p:cNvSpPr/>
          <p:nvPr/>
        </p:nvSpPr>
        <p:spPr>
          <a:xfrm>
            <a:off x="8800511"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7" name="Oval 106"/>
          <p:cNvSpPr/>
          <p:nvPr/>
        </p:nvSpPr>
        <p:spPr>
          <a:xfrm>
            <a:off x="8096577"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8" name="Oval 107"/>
          <p:cNvSpPr/>
          <p:nvPr/>
        </p:nvSpPr>
        <p:spPr>
          <a:xfrm>
            <a:off x="9501815"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9" name="Oval 108"/>
          <p:cNvSpPr/>
          <p:nvPr/>
        </p:nvSpPr>
        <p:spPr>
          <a:xfrm>
            <a:off x="8308404"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0" name="Oval 109"/>
          <p:cNvSpPr/>
          <p:nvPr/>
        </p:nvSpPr>
        <p:spPr>
          <a:xfrm>
            <a:off x="8308404"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1" name="Oval 110"/>
          <p:cNvSpPr/>
          <p:nvPr/>
        </p:nvSpPr>
        <p:spPr>
          <a:xfrm>
            <a:off x="9310525"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2" name="Oval 111"/>
          <p:cNvSpPr/>
          <p:nvPr/>
        </p:nvSpPr>
        <p:spPr>
          <a:xfrm>
            <a:off x="9310525"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3" name="Oval 112"/>
          <p:cNvSpPr/>
          <p:nvPr/>
        </p:nvSpPr>
        <p:spPr>
          <a:xfrm>
            <a:off x="7743157"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4" name="Oval 113"/>
          <p:cNvSpPr/>
          <p:nvPr/>
        </p:nvSpPr>
        <p:spPr>
          <a:xfrm>
            <a:off x="7393950"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5" name="Oval 114"/>
          <p:cNvSpPr/>
          <p:nvPr/>
        </p:nvSpPr>
        <p:spPr>
          <a:xfrm>
            <a:off x="7743157"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7" name="Oval 116"/>
          <p:cNvSpPr/>
          <p:nvPr/>
        </p:nvSpPr>
        <p:spPr>
          <a:xfrm>
            <a:off x="8418162"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9" name="Oval 118"/>
          <p:cNvSpPr/>
          <p:nvPr/>
        </p:nvSpPr>
        <p:spPr>
          <a:xfrm>
            <a:off x="8105882"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0" name="Oval 119"/>
          <p:cNvSpPr/>
          <p:nvPr/>
        </p:nvSpPr>
        <p:spPr>
          <a:xfrm>
            <a:off x="7848260"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1" name="Oval 120"/>
          <p:cNvSpPr/>
          <p:nvPr/>
        </p:nvSpPr>
        <p:spPr>
          <a:xfrm>
            <a:off x="7863595"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3" name="Oval 122"/>
          <p:cNvSpPr/>
          <p:nvPr/>
        </p:nvSpPr>
        <p:spPr>
          <a:xfrm rot="15646338">
            <a:off x="7880025"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5" name="Oval 124"/>
          <p:cNvSpPr/>
          <p:nvPr/>
        </p:nvSpPr>
        <p:spPr>
          <a:xfrm rot="15646338">
            <a:off x="8139940"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7" name="Oval 126"/>
          <p:cNvSpPr/>
          <p:nvPr/>
        </p:nvSpPr>
        <p:spPr>
          <a:xfrm rot="15646338">
            <a:off x="8438457"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8" name="Oval 127"/>
          <p:cNvSpPr/>
          <p:nvPr/>
        </p:nvSpPr>
        <p:spPr>
          <a:xfrm rot="15646338">
            <a:off x="8310677"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9" name="Oval 128"/>
          <p:cNvSpPr/>
          <p:nvPr/>
        </p:nvSpPr>
        <p:spPr>
          <a:xfrm rot="10800000">
            <a:off x="9884571"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1" name="Oval 130"/>
          <p:cNvSpPr/>
          <p:nvPr/>
        </p:nvSpPr>
        <p:spPr>
          <a:xfrm rot="10800000">
            <a:off x="9884571"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2" name="Oval 131"/>
          <p:cNvSpPr/>
          <p:nvPr/>
        </p:nvSpPr>
        <p:spPr>
          <a:xfrm rot="10800000">
            <a:off x="10241661"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3" name="Oval 132"/>
          <p:cNvSpPr/>
          <p:nvPr/>
        </p:nvSpPr>
        <p:spPr>
          <a:xfrm rot="10800000">
            <a:off x="9209566"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4" name="Oval 133"/>
          <p:cNvSpPr/>
          <p:nvPr/>
        </p:nvSpPr>
        <p:spPr>
          <a:xfrm rot="10800000">
            <a:off x="9396712" y="500013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5" name="Oval 134"/>
          <p:cNvSpPr/>
          <p:nvPr/>
        </p:nvSpPr>
        <p:spPr>
          <a:xfrm rot="10800000">
            <a:off x="9521846"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7" name="Oval 136"/>
          <p:cNvSpPr/>
          <p:nvPr/>
        </p:nvSpPr>
        <p:spPr>
          <a:xfrm rot="10800000">
            <a:off x="9764133"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9" name="Oval 138"/>
          <p:cNvSpPr/>
          <p:nvPr/>
        </p:nvSpPr>
        <p:spPr>
          <a:xfrm rot="4846338">
            <a:off x="9747703"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1" name="Oval 140"/>
          <p:cNvSpPr/>
          <p:nvPr/>
        </p:nvSpPr>
        <p:spPr>
          <a:xfrm rot="4846338">
            <a:off x="9487788"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2" name="Oval 141"/>
          <p:cNvSpPr/>
          <p:nvPr/>
        </p:nvSpPr>
        <p:spPr>
          <a:xfrm rot="4846338">
            <a:off x="9744199" y="25454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3" name="Oval 142"/>
          <p:cNvSpPr/>
          <p:nvPr/>
        </p:nvSpPr>
        <p:spPr>
          <a:xfrm rot="4846338">
            <a:off x="9189271"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5" name="TextBox 144"/>
          <p:cNvSpPr txBox="1"/>
          <p:nvPr/>
        </p:nvSpPr>
        <p:spPr>
          <a:xfrm>
            <a:off x="3965638" y="1021987"/>
            <a:ext cx="3234668" cy="461665"/>
          </a:xfrm>
          <a:prstGeom prst="rect">
            <a:avLst/>
          </a:prstGeom>
          <a:noFill/>
        </p:spPr>
        <p:txBody>
          <a:bodyPr wrap="none" rtlCol="0">
            <a:spAutoFit/>
          </a:bodyPr>
          <a:lstStyle/>
          <a:p>
            <a:pPr algn="ctr"/>
            <a:r>
              <a:rPr lang="en-US" sz="2400" b="1" u="sng" dirty="0">
                <a:latin typeface="Myriad Pro" panose="020B0503030403020204" charset="0"/>
              </a:rPr>
              <a:t>Electron configuration</a:t>
            </a:r>
            <a:endParaRPr lang="en-HK" sz="2400" b="1" u="sng" dirty="0">
              <a:latin typeface="Myriad Pro" panose="020B0503030403020204" charset="0"/>
            </a:endParaRPr>
          </a:p>
        </p:txBody>
      </p:sp>
      <p:sp>
        <p:nvSpPr>
          <p:cNvPr id="146" name="Oval 145"/>
          <p:cNvSpPr/>
          <p:nvPr/>
        </p:nvSpPr>
        <p:spPr>
          <a:xfrm>
            <a:off x="5382042" y="5540346"/>
            <a:ext cx="378373" cy="40990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7" name="Oval 146"/>
          <p:cNvSpPr/>
          <p:nvPr/>
        </p:nvSpPr>
        <p:spPr>
          <a:xfrm>
            <a:off x="10476794" y="5527350"/>
            <a:ext cx="378373" cy="40990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Tree>
    <p:extLst>
      <p:ext uri="{BB962C8B-B14F-4D97-AF65-F5344CB8AC3E}">
        <p14:creationId xmlns:p14="http://schemas.microsoft.com/office/powerpoint/2010/main" val="1048209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Film</a:t>
            </a:r>
            <a:endParaRPr lang="en-HK" dirty="0"/>
          </a:p>
        </p:txBody>
      </p:sp>
      <p:sp>
        <p:nvSpPr>
          <p:cNvPr id="10" name="Oval 9"/>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 name="TextBox 18"/>
          <p:cNvSpPr txBox="1"/>
          <p:nvPr/>
        </p:nvSpPr>
        <p:spPr>
          <a:xfrm>
            <a:off x="2843608" y="3334964"/>
            <a:ext cx="1063193" cy="646331"/>
          </a:xfrm>
          <a:prstGeom prst="rect">
            <a:avLst/>
          </a:prstGeom>
          <a:noFill/>
        </p:spPr>
        <p:txBody>
          <a:bodyPr wrap="square" rtlCol="0">
            <a:spAutoFit/>
          </a:bodyPr>
          <a:lstStyle/>
          <a:p>
            <a:r>
              <a:rPr lang="en-US" sz="3600" b="1" dirty="0">
                <a:solidFill>
                  <a:srgbClr val="7030A0"/>
                </a:solidFill>
                <a:latin typeface="Myriad Pro" panose="020B0503030403020204" charset="0"/>
              </a:rPr>
              <a:t>Ag</a:t>
            </a:r>
            <a:r>
              <a:rPr lang="en-US" sz="3600" b="1" baseline="30000" dirty="0">
                <a:solidFill>
                  <a:srgbClr val="7030A0"/>
                </a:solidFill>
                <a:latin typeface="Myriad Pro" panose="020B0503030403020204" charset="0"/>
              </a:rPr>
              <a:t>+</a:t>
            </a:r>
            <a:endParaRPr lang="en-HK" sz="3600" b="1" dirty="0">
              <a:solidFill>
                <a:srgbClr val="7030A0"/>
              </a:solidFill>
              <a:latin typeface="Myriad Pro" panose="020B0503030403020204" charset="0"/>
            </a:endParaRPr>
          </a:p>
        </p:txBody>
      </p:sp>
      <p:sp>
        <p:nvSpPr>
          <p:cNvPr id="20" name="TextBox 19"/>
          <p:cNvSpPr txBox="1"/>
          <p:nvPr/>
        </p:nvSpPr>
        <p:spPr>
          <a:xfrm>
            <a:off x="8551053" y="3367169"/>
            <a:ext cx="757563" cy="646331"/>
          </a:xfrm>
          <a:prstGeom prst="rect">
            <a:avLst/>
          </a:prstGeom>
          <a:noFill/>
        </p:spPr>
        <p:txBody>
          <a:bodyPr wrap="square" rtlCol="0">
            <a:spAutoFit/>
          </a:bodyPr>
          <a:lstStyle/>
          <a:p>
            <a:r>
              <a:rPr lang="en-US" sz="3600" b="1" dirty="0">
                <a:solidFill>
                  <a:srgbClr val="C00000"/>
                </a:solidFill>
                <a:latin typeface="Myriad Pro" panose="020B0503030403020204" charset="0"/>
              </a:rPr>
              <a:t>Br</a:t>
            </a:r>
            <a:r>
              <a:rPr lang="en-US" sz="3600" b="1" baseline="30000" dirty="0">
                <a:solidFill>
                  <a:srgbClr val="C00000"/>
                </a:solidFill>
                <a:latin typeface="Myriad Pro" panose="020B0503030403020204" charset="0"/>
              </a:rPr>
              <a:t>-</a:t>
            </a:r>
            <a:endParaRPr lang="en-HK" sz="4000" b="1" dirty="0">
              <a:solidFill>
                <a:srgbClr val="C00000"/>
              </a:solidFill>
              <a:latin typeface="Myriad Pro" panose="020B0503030403020204" charset="0"/>
            </a:endParaRPr>
          </a:p>
        </p:txBody>
      </p:sp>
      <p:sp>
        <p:nvSpPr>
          <p:cNvPr id="21" name="Oval 2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TextBox 25"/>
          <p:cNvSpPr txBox="1"/>
          <p:nvPr/>
        </p:nvSpPr>
        <p:spPr>
          <a:xfrm>
            <a:off x="470691" y="1528283"/>
            <a:ext cx="2090252" cy="461665"/>
          </a:xfrm>
          <a:prstGeom prst="rect">
            <a:avLst/>
          </a:prstGeom>
          <a:noFill/>
        </p:spPr>
        <p:txBody>
          <a:bodyPr wrap="none" rtlCol="0">
            <a:spAutoFit/>
          </a:bodyPr>
          <a:lstStyle/>
          <a:p>
            <a:pPr algn="ctr"/>
            <a:r>
              <a:rPr lang="en-US" sz="2400" b="1" u="sng" dirty="0">
                <a:latin typeface="Myriad Pro" panose="020B0503030403020204" charset="0"/>
              </a:rPr>
              <a:t>Silver ion, Ag</a:t>
            </a:r>
            <a:r>
              <a:rPr lang="en-US" sz="2400" b="1" u="sng" baseline="30000" dirty="0">
                <a:latin typeface="Myriad Pro" panose="020B0503030403020204" charset="0"/>
              </a:rPr>
              <a:t>+</a:t>
            </a:r>
            <a:endParaRPr lang="en-HK" sz="2400" b="1" u="sng" dirty="0">
              <a:latin typeface="Myriad Pro" panose="020B0503030403020204" charset="0"/>
            </a:endParaRPr>
          </a:p>
        </p:txBody>
      </p:sp>
      <p:sp>
        <p:nvSpPr>
          <p:cNvPr id="27" name="TextBox 26"/>
          <p:cNvSpPr txBox="1"/>
          <p:nvPr/>
        </p:nvSpPr>
        <p:spPr>
          <a:xfrm>
            <a:off x="819957" y="5514466"/>
            <a:ext cx="1085554" cy="461665"/>
          </a:xfrm>
          <a:prstGeom prst="rect">
            <a:avLst/>
          </a:prstGeom>
          <a:noFill/>
        </p:spPr>
        <p:txBody>
          <a:bodyPr wrap="none" rtlCol="0">
            <a:spAutoFit/>
          </a:bodyPr>
          <a:lstStyle/>
          <a:p>
            <a:r>
              <a:rPr lang="en-US" sz="2400" b="1" dirty="0">
                <a:latin typeface="Myriad Pro" panose="020B0503030403020204" charset="0"/>
              </a:rPr>
              <a:t>[Kr] 4d</a:t>
            </a:r>
            <a:r>
              <a:rPr lang="en-US" sz="2400" b="1" baseline="30000" dirty="0">
                <a:latin typeface="Myriad Pro" panose="020B0503030403020204" charset="0"/>
              </a:rPr>
              <a:t>10</a:t>
            </a:r>
            <a:endParaRPr lang="en-HK" sz="2400" b="1" dirty="0">
              <a:latin typeface="Myriad Pro" panose="020B0503030403020204" charset="0"/>
            </a:endParaRPr>
          </a:p>
        </p:txBody>
      </p:sp>
      <p:sp>
        <p:nvSpPr>
          <p:cNvPr id="28" name="TextBox 27"/>
          <p:cNvSpPr txBox="1"/>
          <p:nvPr/>
        </p:nvSpPr>
        <p:spPr>
          <a:xfrm>
            <a:off x="3994118" y="5514466"/>
            <a:ext cx="1494320" cy="461665"/>
          </a:xfrm>
          <a:prstGeom prst="rect">
            <a:avLst/>
          </a:prstGeom>
          <a:noFill/>
        </p:spPr>
        <p:txBody>
          <a:bodyPr wrap="none" rtlCol="0">
            <a:spAutoFit/>
          </a:bodyPr>
          <a:lstStyle/>
          <a:p>
            <a:r>
              <a:rPr lang="en-US" sz="2400" b="1" dirty="0">
                <a:latin typeface="Myriad Pro" panose="020B0503030403020204" charset="0"/>
              </a:rPr>
              <a:t>[2, 8, 18, 18]</a:t>
            </a:r>
            <a:endParaRPr lang="en-HK" sz="2400" b="1" dirty="0">
              <a:latin typeface="Myriad Pro" panose="020B0503030403020204" charset="0"/>
            </a:endParaRPr>
          </a:p>
        </p:txBody>
      </p:sp>
      <p:sp>
        <p:nvSpPr>
          <p:cNvPr id="29" name="Oval 28"/>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5" name="Oval 8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6" name="Oval 8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7" name="Oval 8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8" name="Oval 8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Oval 88"/>
          <p:cNvSpPr>
            <a:spLocks noChangeAspect="1"/>
          </p:cNvSpPr>
          <p:nvPr/>
        </p:nvSpPr>
        <p:spPr>
          <a:xfrm>
            <a:off x="8458925"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0" name="Oval 89"/>
          <p:cNvSpPr>
            <a:spLocks noChangeAspect="1"/>
          </p:cNvSpPr>
          <p:nvPr/>
        </p:nvSpPr>
        <p:spPr>
          <a:xfrm>
            <a:off x="8154386"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1" name="Oval 90"/>
          <p:cNvSpPr>
            <a:spLocks noChangeAspect="1"/>
          </p:cNvSpPr>
          <p:nvPr/>
        </p:nvSpPr>
        <p:spPr>
          <a:xfrm>
            <a:off x="7781418"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2" name="Oval 91"/>
          <p:cNvSpPr>
            <a:spLocks noChangeAspect="1"/>
          </p:cNvSpPr>
          <p:nvPr/>
        </p:nvSpPr>
        <p:spPr>
          <a:xfrm>
            <a:off x="7412542"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5" name="Oval 94"/>
          <p:cNvSpPr/>
          <p:nvPr/>
        </p:nvSpPr>
        <p:spPr>
          <a:xfrm>
            <a:off x="8805765"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a:off x="8800513"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7" name="Oval 96"/>
          <p:cNvSpPr/>
          <p:nvPr/>
        </p:nvSpPr>
        <p:spPr>
          <a:xfrm>
            <a:off x="8800512"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8" name="Oval 97"/>
          <p:cNvSpPr/>
          <p:nvPr/>
        </p:nvSpPr>
        <p:spPr>
          <a:xfrm>
            <a:off x="8800512" y="2208331"/>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0" name="TextBox 99"/>
          <p:cNvSpPr txBox="1"/>
          <p:nvPr/>
        </p:nvSpPr>
        <p:spPr>
          <a:xfrm>
            <a:off x="6831048" y="1528282"/>
            <a:ext cx="1824218" cy="461665"/>
          </a:xfrm>
          <a:prstGeom prst="rect">
            <a:avLst/>
          </a:prstGeom>
          <a:noFill/>
        </p:spPr>
        <p:txBody>
          <a:bodyPr wrap="none" rtlCol="0">
            <a:spAutoFit/>
          </a:bodyPr>
          <a:lstStyle/>
          <a:p>
            <a:pPr algn="ctr"/>
            <a:r>
              <a:rPr lang="en-US" sz="2400" b="1" u="sng" dirty="0">
                <a:latin typeface="Myriad Pro" panose="020B0503030403020204" charset="0"/>
              </a:rPr>
              <a:t>Bromide, Br</a:t>
            </a:r>
            <a:r>
              <a:rPr lang="en-US" sz="2400" b="1" u="sng" baseline="30000" dirty="0">
                <a:latin typeface="Myriad Pro" panose="020B0503030403020204" charset="0"/>
              </a:rPr>
              <a:t>-</a:t>
            </a:r>
            <a:endParaRPr lang="en-HK" sz="2400" b="1" u="sng" dirty="0">
              <a:latin typeface="Myriad Pro" panose="020B0503030403020204" charset="0"/>
            </a:endParaRPr>
          </a:p>
        </p:txBody>
      </p:sp>
      <p:sp>
        <p:nvSpPr>
          <p:cNvPr id="101" name="TextBox 100"/>
          <p:cNvSpPr txBox="1"/>
          <p:nvPr/>
        </p:nvSpPr>
        <p:spPr>
          <a:xfrm>
            <a:off x="6436282" y="5565819"/>
            <a:ext cx="1802096" cy="461665"/>
          </a:xfrm>
          <a:prstGeom prst="rect">
            <a:avLst/>
          </a:prstGeom>
          <a:noFill/>
        </p:spPr>
        <p:txBody>
          <a:bodyPr wrap="none" rtlCol="0">
            <a:spAutoFit/>
          </a:bodyPr>
          <a:lstStyle/>
          <a:p>
            <a:r>
              <a:rPr lang="en-US" sz="2400" b="1" dirty="0">
                <a:latin typeface="Myriad Pro" panose="020B0503030403020204" charset="0"/>
              </a:rPr>
              <a:t>[</a:t>
            </a:r>
            <a:r>
              <a:rPr lang="en-US" sz="2400" b="1" dirty="0" err="1">
                <a:latin typeface="Myriad Pro" panose="020B0503030403020204" charset="0"/>
              </a:rPr>
              <a:t>Ar</a:t>
            </a:r>
            <a:r>
              <a:rPr lang="en-US" sz="2400" b="1" dirty="0">
                <a:latin typeface="Myriad Pro" panose="020B0503030403020204" charset="0"/>
              </a:rPr>
              <a:t>] 3d</a:t>
            </a:r>
            <a:r>
              <a:rPr lang="en-US" sz="2400" b="1" baseline="30000" dirty="0">
                <a:latin typeface="Myriad Pro" panose="020B0503030403020204" charset="0"/>
              </a:rPr>
              <a:t>10</a:t>
            </a:r>
            <a:r>
              <a:rPr lang="en-US" sz="2400" b="1" dirty="0">
                <a:latin typeface="Myriad Pro" panose="020B0503030403020204" charset="0"/>
              </a:rPr>
              <a:t>4s</a:t>
            </a:r>
            <a:r>
              <a:rPr lang="en-US" sz="2400" b="1" baseline="30000" dirty="0">
                <a:latin typeface="Myriad Pro" panose="020B0503030403020204" charset="0"/>
              </a:rPr>
              <a:t>2</a:t>
            </a:r>
            <a:r>
              <a:rPr lang="en-US" sz="2400" b="1" dirty="0">
                <a:latin typeface="Myriad Pro" panose="020B0503030403020204" charset="0"/>
              </a:rPr>
              <a:t>4p</a:t>
            </a:r>
            <a:r>
              <a:rPr lang="en-US" sz="2400" b="1" baseline="30000" dirty="0">
                <a:latin typeface="Myriad Pro" panose="020B0503030403020204" charset="0"/>
              </a:rPr>
              <a:t>6</a:t>
            </a:r>
            <a:endParaRPr lang="en-HK" sz="2400" b="1" dirty="0">
              <a:latin typeface="Myriad Pro" panose="020B0503030403020204" charset="0"/>
            </a:endParaRPr>
          </a:p>
        </p:txBody>
      </p:sp>
      <p:sp>
        <p:nvSpPr>
          <p:cNvPr id="102" name="TextBox 101"/>
          <p:cNvSpPr txBox="1"/>
          <p:nvPr/>
        </p:nvSpPr>
        <p:spPr>
          <a:xfrm>
            <a:off x="9562249" y="5514466"/>
            <a:ext cx="1366080" cy="461665"/>
          </a:xfrm>
          <a:prstGeom prst="rect">
            <a:avLst/>
          </a:prstGeom>
          <a:noFill/>
        </p:spPr>
        <p:txBody>
          <a:bodyPr wrap="none" rtlCol="0">
            <a:spAutoFit/>
          </a:bodyPr>
          <a:lstStyle/>
          <a:p>
            <a:r>
              <a:rPr lang="en-US" sz="2400" b="1" dirty="0">
                <a:latin typeface="Myriad Pro" panose="020B0503030403020204" charset="0"/>
              </a:rPr>
              <a:t>[2, 8, 18, 8]</a:t>
            </a:r>
            <a:endParaRPr lang="en-HK" sz="2400" b="1" dirty="0">
              <a:latin typeface="Myriad Pro" panose="020B0503030403020204" charset="0"/>
            </a:endParaRPr>
          </a:p>
        </p:txBody>
      </p:sp>
      <p:sp>
        <p:nvSpPr>
          <p:cNvPr id="103" name="Oval 102"/>
          <p:cNvSpPr/>
          <p:nvPr/>
        </p:nvSpPr>
        <p:spPr>
          <a:xfrm>
            <a:off x="8811024"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a:off x="8800511"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6" name="Oval 105"/>
          <p:cNvSpPr/>
          <p:nvPr/>
        </p:nvSpPr>
        <p:spPr>
          <a:xfrm>
            <a:off x="8800511"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7" name="Oval 106"/>
          <p:cNvSpPr/>
          <p:nvPr/>
        </p:nvSpPr>
        <p:spPr>
          <a:xfrm>
            <a:off x="8096577"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8" name="Oval 107"/>
          <p:cNvSpPr/>
          <p:nvPr/>
        </p:nvSpPr>
        <p:spPr>
          <a:xfrm>
            <a:off x="9501815"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9" name="Oval 108"/>
          <p:cNvSpPr/>
          <p:nvPr/>
        </p:nvSpPr>
        <p:spPr>
          <a:xfrm>
            <a:off x="8308404"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0" name="Oval 109"/>
          <p:cNvSpPr/>
          <p:nvPr/>
        </p:nvSpPr>
        <p:spPr>
          <a:xfrm>
            <a:off x="8308404"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1" name="Oval 110"/>
          <p:cNvSpPr/>
          <p:nvPr/>
        </p:nvSpPr>
        <p:spPr>
          <a:xfrm>
            <a:off x="9310525"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2" name="Oval 111"/>
          <p:cNvSpPr/>
          <p:nvPr/>
        </p:nvSpPr>
        <p:spPr>
          <a:xfrm>
            <a:off x="9310525"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3" name="Oval 112"/>
          <p:cNvSpPr/>
          <p:nvPr/>
        </p:nvSpPr>
        <p:spPr>
          <a:xfrm>
            <a:off x="7743157"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4" name="Oval 113"/>
          <p:cNvSpPr/>
          <p:nvPr/>
        </p:nvSpPr>
        <p:spPr>
          <a:xfrm>
            <a:off x="7393950"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5" name="Oval 114"/>
          <p:cNvSpPr/>
          <p:nvPr/>
        </p:nvSpPr>
        <p:spPr>
          <a:xfrm>
            <a:off x="7743157"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7" name="Oval 116"/>
          <p:cNvSpPr/>
          <p:nvPr/>
        </p:nvSpPr>
        <p:spPr>
          <a:xfrm>
            <a:off x="8418162"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9" name="Oval 118"/>
          <p:cNvSpPr/>
          <p:nvPr/>
        </p:nvSpPr>
        <p:spPr>
          <a:xfrm>
            <a:off x="8105882"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0" name="Oval 119"/>
          <p:cNvSpPr/>
          <p:nvPr/>
        </p:nvSpPr>
        <p:spPr>
          <a:xfrm>
            <a:off x="7848260"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1" name="Oval 120"/>
          <p:cNvSpPr/>
          <p:nvPr/>
        </p:nvSpPr>
        <p:spPr>
          <a:xfrm>
            <a:off x="7863595"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3" name="Oval 122"/>
          <p:cNvSpPr/>
          <p:nvPr/>
        </p:nvSpPr>
        <p:spPr>
          <a:xfrm rot="15646338">
            <a:off x="7880025"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5" name="Oval 124"/>
          <p:cNvSpPr/>
          <p:nvPr/>
        </p:nvSpPr>
        <p:spPr>
          <a:xfrm rot="15646338">
            <a:off x="8139940"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7" name="Oval 126"/>
          <p:cNvSpPr/>
          <p:nvPr/>
        </p:nvSpPr>
        <p:spPr>
          <a:xfrm rot="15646338">
            <a:off x="8438457"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8" name="Oval 127"/>
          <p:cNvSpPr/>
          <p:nvPr/>
        </p:nvSpPr>
        <p:spPr>
          <a:xfrm rot="15646338">
            <a:off x="7876252" y="477392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9" name="Oval 128"/>
          <p:cNvSpPr/>
          <p:nvPr/>
        </p:nvSpPr>
        <p:spPr>
          <a:xfrm rot="10800000">
            <a:off x="9884571"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1" name="Oval 130"/>
          <p:cNvSpPr/>
          <p:nvPr/>
        </p:nvSpPr>
        <p:spPr>
          <a:xfrm rot="10800000">
            <a:off x="9884571"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2" name="Oval 131"/>
          <p:cNvSpPr/>
          <p:nvPr/>
        </p:nvSpPr>
        <p:spPr>
          <a:xfrm rot="10800000">
            <a:off x="10241661"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3" name="Oval 132"/>
          <p:cNvSpPr/>
          <p:nvPr/>
        </p:nvSpPr>
        <p:spPr>
          <a:xfrm rot="10800000">
            <a:off x="9209566"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4" name="Oval 133"/>
          <p:cNvSpPr/>
          <p:nvPr/>
        </p:nvSpPr>
        <p:spPr>
          <a:xfrm rot="10800000">
            <a:off x="9837264" y="470467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5" name="Oval 134"/>
          <p:cNvSpPr/>
          <p:nvPr/>
        </p:nvSpPr>
        <p:spPr>
          <a:xfrm rot="10800000">
            <a:off x="9521846"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7" name="Oval 136"/>
          <p:cNvSpPr/>
          <p:nvPr/>
        </p:nvSpPr>
        <p:spPr>
          <a:xfrm rot="10800000">
            <a:off x="9764133"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9" name="Oval 138"/>
          <p:cNvSpPr/>
          <p:nvPr/>
        </p:nvSpPr>
        <p:spPr>
          <a:xfrm rot="4846338">
            <a:off x="9747703"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1" name="Oval 140"/>
          <p:cNvSpPr/>
          <p:nvPr/>
        </p:nvSpPr>
        <p:spPr>
          <a:xfrm rot="4846338">
            <a:off x="9487788"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2" name="Oval 141"/>
          <p:cNvSpPr/>
          <p:nvPr/>
        </p:nvSpPr>
        <p:spPr>
          <a:xfrm rot="4846338">
            <a:off x="9744199" y="25454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3" name="Oval 142"/>
          <p:cNvSpPr/>
          <p:nvPr/>
        </p:nvSpPr>
        <p:spPr>
          <a:xfrm rot="4846338">
            <a:off x="9189271"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5" name="TextBox 144"/>
          <p:cNvSpPr txBox="1"/>
          <p:nvPr/>
        </p:nvSpPr>
        <p:spPr>
          <a:xfrm>
            <a:off x="4007636" y="1021987"/>
            <a:ext cx="3062506" cy="584775"/>
          </a:xfrm>
          <a:prstGeom prst="rect">
            <a:avLst/>
          </a:prstGeom>
          <a:noFill/>
        </p:spPr>
        <p:txBody>
          <a:bodyPr wrap="none" rtlCol="0">
            <a:spAutoFit/>
          </a:bodyPr>
          <a:lstStyle/>
          <a:p>
            <a:pPr algn="ctr"/>
            <a:r>
              <a:rPr lang="en-US" sz="3200" b="1" u="sng" dirty="0">
                <a:latin typeface="Myriad Pro" panose="020B0503030403020204" charset="0"/>
              </a:rPr>
              <a:t>In a camera film</a:t>
            </a:r>
            <a:endParaRPr lang="en-HK" sz="3200" b="1" u="sng" dirty="0">
              <a:latin typeface="Myriad Pro" panose="020B0503030403020204" charset="0"/>
            </a:endParaRPr>
          </a:p>
        </p:txBody>
      </p:sp>
      <p:sp>
        <p:nvSpPr>
          <p:cNvPr id="116" name="Oval 115"/>
          <p:cNvSpPr/>
          <p:nvPr/>
        </p:nvSpPr>
        <p:spPr>
          <a:xfrm>
            <a:off x="8807610" y="51255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Tree>
    <p:extLst>
      <p:ext uri="{BB962C8B-B14F-4D97-AF65-F5344CB8AC3E}">
        <p14:creationId xmlns:p14="http://schemas.microsoft.com/office/powerpoint/2010/main" val="311415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8257978" y="712488"/>
            <a:ext cx="3780224" cy="73039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10" name="Oval 9"/>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 name="Oval 2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 name="TextBox 26"/>
          <p:cNvSpPr txBox="1"/>
          <p:nvPr/>
        </p:nvSpPr>
        <p:spPr>
          <a:xfrm>
            <a:off x="819957" y="5514466"/>
            <a:ext cx="1085554" cy="461665"/>
          </a:xfrm>
          <a:prstGeom prst="rect">
            <a:avLst/>
          </a:prstGeom>
          <a:noFill/>
        </p:spPr>
        <p:txBody>
          <a:bodyPr wrap="none" rtlCol="0">
            <a:spAutoFit/>
          </a:bodyPr>
          <a:lstStyle/>
          <a:p>
            <a:r>
              <a:rPr lang="en-US" sz="2400" b="1" dirty="0">
                <a:latin typeface="Myriad Pro" panose="020B0503030403020204" charset="0"/>
              </a:rPr>
              <a:t>[Kr] 4d</a:t>
            </a:r>
            <a:r>
              <a:rPr lang="en-US" sz="2400" b="1" baseline="30000" dirty="0">
                <a:latin typeface="Myriad Pro" panose="020B0503030403020204" charset="0"/>
              </a:rPr>
              <a:t>10</a:t>
            </a:r>
            <a:endParaRPr lang="en-HK" sz="2400" b="1" dirty="0">
              <a:latin typeface="Myriad Pro" panose="020B0503030403020204" charset="0"/>
            </a:endParaRPr>
          </a:p>
        </p:txBody>
      </p:sp>
      <p:sp>
        <p:nvSpPr>
          <p:cNvPr id="28" name="TextBox 27"/>
          <p:cNvSpPr txBox="1"/>
          <p:nvPr/>
        </p:nvSpPr>
        <p:spPr>
          <a:xfrm>
            <a:off x="3994118" y="5514466"/>
            <a:ext cx="1494320" cy="461665"/>
          </a:xfrm>
          <a:prstGeom prst="rect">
            <a:avLst/>
          </a:prstGeom>
          <a:noFill/>
        </p:spPr>
        <p:txBody>
          <a:bodyPr wrap="none" rtlCol="0">
            <a:spAutoFit/>
          </a:bodyPr>
          <a:lstStyle/>
          <a:p>
            <a:r>
              <a:rPr lang="en-US" sz="2400" b="1" dirty="0">
                <a:latin typeface="Myriad Pro" panose="020B0503030403020204" charset="0"/>
              </a:rPr>
              <a:t>[2, 8, 18, 18]</a:t>
            </a:r>
            <a:endParaRPr lang="en-HK" sz="2400" b="1" dirty="0">
              <a:latin typeface="Myriad Pro" panose="020B0503030403020204" charset="0"/>
            </a:endParaRPr>
          </a:p>
        </p:txBody>
      </p:sp>
      <p:sp>
        <p:nvSpPr>
          <p:cNvPr id="29" name="Oval 28"/>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5" name="Oval 8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6" name="Oval 8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7" name="Oval 8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8" name="Oval 8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Oval 88"/>
          <p:cNvSpPr>
            <a:spLocks noChangeAspect="1"/>
          </p:cNvSpPr>
          <p:nvPr/>
        </p:nvSpPr>
        <p:spPr>
          <a:xfrm>
            <a:off x="8458925"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0" name="Oval 89"/>
          <p:cNvSpPr>
            <a:spLocks noChangeAspect="1"/>
          </p:cNvSpPr>
          <p:nvPr/>
        </p:nvSpPr>
        <p:spPr>
          <a:xfrm>
            <a:off x="8154386"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1" name="Oval 90"/>
          <p:cNvSpPr>
            <a:spLocks noChangeAspect="1"/>
          </p:cNvSpPr>
          <p:nvPr/>
        </p:nvSpPr>
        <p:spPr>
          <a:xfrm>
            <a:off x="7781418"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2" name="Oval 91"/>
          <p:cNvSpPr>
            <a:spLocks noChangeAspect="1"/>
          </p:cNvSpPr>
          <p:nvPr/>
        </p:nvSpPr>
        <p:spPr>
          <a:xfrm>
            <a:off x="7412542"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5" name="Oval 94"/>
          <p:cNvSpPr/>
          <p:nvPr/>
        </p:nvSpPr>
        <p:spPr>
          <a:xfrm>
            <a:off x="8805765"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a:off x="8800513"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7" name="Oval 96"/>
          <p:cNvSpPr/>
          <p:nvPr/>
        </p:nvSpPr>
        <p:spPr>
          <a:xfrm>
            <a:off x="8800512"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8" name="Oval 97"/>
          <p:cNvSpPr/>
          <p:nvPr/>
        </p:nvSpPr>
        <p:spPr>
          <a:xfrm>
            <a:off x="8800512" y="2208331"/>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1" name="TextBox 100"/>
          <p:cNvSpPr txBox="1"/>
          <p:nvPr/>
        </p:nvSpPr>
        <p:spPr>
          <a:xfrm>
            <a:off x="6436282" y="5565819"/>
            <a:ext cx="1802096" cy="461665"/>
          </a:xfrm>
          <a:prstGeom prst="rect">
            <a:avLst/>
          </a:prstGeom>
          <a:noFill/>
        </p:spPr>
        <p:txBody>
          <a:bodyPr wrap="none" rtlCol="0">
            <a:spAutoFit/>
          </a:bodyPr>
          <a:lstStyle/>
          <a:p>
            <a:r>
              <a:rPr lang="en-US" sz="2400" b="1" dirty="0">
                <a:latin typeface="Myriad Pro" panose="020B0503030403020204" charset="0"/>
              </a:rPr>
              <a:t>[</a:t>
            </a:r>
            <a:r>
              <a:rPr lang="en-US" sz="2400" b="1" dirty="0" err="1">
                <a:latin typeface="Myriad Pro" panose="020B0503030403020204" charset="0"/>
              </a:rPr>
              <a:t>Ar</a:t>
            </a:r>
            <a:r>
              <a:rPr lang="en-US" sz="2400" b="1" dirty="0">
                <a:latin typeface="Myriad Pro" panose="020B0503030403020204" charset="0"/>
              </a:rPr>
              <a:t>] 3d</a:t>
            </a:r>
            <a:r>
              <a:rPr lang="en-US" sz="2400" b="1" baseline="30000" dirty="0">
                <a:latin typeface="Myriad Pro" panose="020B0503030403020204" charset="0"/>
              </a:rPr>
              <a:t>10</a:t>
            </a:r>
            <a:r>
              <a:rPr lang="en-US" sz="2400" b="1" dirty="0">
                <a:latin typeface="Myriad Pro" panose="020B0503030403020204" charset="0"/>
              </a:rPr>
              <a:t>4s</a:t>
            </a:r>
            <a:r>
              <a:rPr lang="en-US" sz="2400" b="1" baseline="30000" dirty="0">
                <a:latin typeface="Myriad Pro" panose="020B0503030403020204" charset="0"/>
              </a:rPr>
              <a:t>2</a:t>
            </a:r>
            <a:r>
              <a:rPr lang="en-US" sz="2400" b="1" dirty="0">
                <a:latin typeface="Myriad Pro" panose="020B0503030403020204" charset="0"/>
              </a:rPr>
              <a:t>4p</a:t>
            </a:r>
            <a:r>
              <a:rPr lang="en-US" sz="2400" b="1" baseline="30000" dirty="0">
                <a:latin typeface="Myriad Pro" panose="020B0503030403020204" charset="0"/>
              </a:rPr>
              <a:t>6</a:t>
            </a:r>
            <a:endParaRPr lang="en-HK" sz="2400" b="1" dirty="0">
              <a:latin typeface="Myriad Pro" panose="020B0503030403020204" charset="0"/>
            </a:endParaRPr>
          </a:p>
        </p:txBody>
      </p:sp>
      <p:sp>
        <p:nvSpPr>
          <p:cNvPr id="102" name="TextBox 101"/>
          <p:cNvSpPr txBox="1"/>
          <p:nvPr/>
        </p:nvSpPr>
        <p:spPr>
          <a:xfrm>
            <a:off x="9562249" y="5514466"/>
            <a:ext cx="1366080" cy="461665"/>
          </a:xfrm>
          <a:prstGeom prst="rect">
            <a:avLst/>
          </a:prstGeom>
          <a:noFill/>
        </p:spPr>
        <p:txBody>
          <a:bodyPr wrap="none" rtlCol="0">
            <a:spAutoFit/>
          </a:bodyPr>
          <a:lstStyle/>
          <a:p>
            <a:r>
              <a:rPr lang="en-US" sz="2400" b="1" dirty="0">
                <a:latin typeface="Myriad Pro" panose="020B0503030403020204" charset="0"/>
              </a:rPr>
              <a:t>[2, 8, 18, 8]</a:t>
            </a:r>
            <a:endParaRPr lang="en-HK" sz="2400" b="1" dirty="0">
              <a:latin typeface="Myriad Pro" panose="020B0503030403020204" charset="0"/>
            </a:endParaRPr>
          </a:p>
        </p:txBody>
      </p:sp>
      <p:sp>
        <p:nvSpPr>
          <p:cNvPr id="103" name="Oval 102"/>
          <p:cNvSpPr/>
          <p:nvPr/>
        </p:nvSpPr>
        <p:spPr>
          <a:xfrm>
            <a:off x="8811024"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a:off x="8800511"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6" name="Oval 105"/>
          <p:cNvSpPr/>
          <p:nvPr/>
        </p:nvSpPr>
        <p:spPr>
          <a:xfrm>
            <a:off x="8800511"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7" name="Oval 106"/>
          <p:cNvSpPr/>
          <p:nvPr/>
        </p:nvSpPr>
        <p:spPr>
          <a:xfrm>
            <a:off x="8096577"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8" name="Oval 107"/>
          <p:cNvSpPr/>
          <p:nvPr/>
        </p:nvSpPr>
        <p:spPr>
          <a:xfrm>
            <a:off x="9501815"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9" name="Oval 108"/>
          <p:cNvSpPr/>
          <p:nvPr/>
        </p:nvSpPr>
        <p:spPr>
          <a:xfrm>
            <a:off x="8308404"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0" name="Oval 109"/>
          <p:cNvSpPr/>
          <p:nvPr/>
        </p:nvSpPr>
        <p:spPr>
          <a:xfrm>
            <a:off x="8308404"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1" name="Oval 110"/>
          <p:cNvSpPr/>
          <p:nvPr/>
        </p:nvSpPr>
        <p:spPr>
          <a:xfrm>
            <a:off x="9310525"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2" name="Oval 111"/>
          <p:cNvSpPr/>
          <p:nvPr/>
        </p:nvSpPr>
        <p:spPr>
          <a:xfrm>
            <a:off x="9310525"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3" name="Oval 112"/>
          <p:cNvSpPr/>
          <p:nvPr/>
        </p:nvSpPr>
        <p:spPr>
          <a:xfrm>
            <a:off x="7743157"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4" name="Oval 113"/>
          <p:cNvSpPr/>
          <p:nvPr/>
        </p:nvSpPr>
        <p:spPr>
          <a:xfrm>
            <a:off x="7393950"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5" name="Oval 114"/>
          <p:cNvSpPr/>
          <p:nvPr/>
        </p:nvSpPr>
        <p:spPr>
          <a:xfrm>
            <a:off x="7743157"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7" name="Oval 116"/>
          <p:cNvSpPr/>
          <p:nvPr/>
        </p:nvSpPr>
        <p:spPr>
          <a:xfrm>
            <a:off x="8418162"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9" name="Oval 118"/>
          <p:cNvSpPr/>
          <p:nvPr/>
        </p:nvSpPr>
        <p:spPr>
          <a:xfrm>
            <a:off x="8105882"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0" name="Oval 119"/>
          <p:cNvSpPr/>
          <p:nvPr/>
        </p:nvSpPr>
        <p:spPr>
          <a:xfrm>
            <a:off x="7848260"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1" name="Oval 120"/>
          <p:cNvSpPr/>
          <p:nvPr/>
        </p:nvSpPr>
        <p:spPr>
          <a:xfrm>
            <a:off x="7863595"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3" name="Oval 122"/>
          <p:cNvSpPr/>
          <p:nvPr/>
        </p:nvSpPr>
        <p:spPr>
          <a:xfrm rot="15646338">
            <a:off x="7880025"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5" name="Oval 124"/>
          <p:cNvSpPr/>
          <p:nvPr/>
        </p:nvSpPr>
        <p:spPr>
          <a:xfrm rot="15646338">
            <a:off x="8139940"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7" name="Oval 126"/>
          <p:cNvSpPr/>
          <p:nvPr/>
        </p:nvSpPr>
        <p:spPr>
          <a:xfrm rot="15646338">
            <a:off x="8438457"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8" name="Oval 127"/>
          <p:cNvSpPr/>
          <p:nvPr/>
        </p:nvSpPr>
        <p:spPr>
          <a:xfrm rot="15646338">
            <a:off x="7876252" y="477392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9" name="Oval 128"/>
          <p:cNvSpPr/>
          <p:nvPr/>
        </p:nvSpPr>
        <p:spPr>
          <a:xfrm rot="10800000">
            <a:off x="9884571"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1" name="Oval 130"/>
          <p:cNvSpPr/>
          <p:nvPr/>
        </p:nvSpPr>
        <p:spPr>
          <a:xfrm rot="10800000">
            <a:off x="9884571"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2" name="Oval 131"/>
          <p:cNvSpPr/>
          <p:nvPr/>
        </p:nvSpPr>
        <p:spPr>
          <a:xfrm rot="10800000">
            <a:off x="10241661"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3" name="Oval 132"/>
          <p:cNvSpPr/>
          <p:nvPr/>
        </p:nvSpPr>
        <p:spPr>
          <a:xfrm rot="10800000">
            <a:off x="9209566"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4" name="Oval 133"/>
          <p:cNvSpPr/>
          <p:nvPr/>
        </p:nvSpPr>
        <p:spPr>
          <a:xfrm rot="10800000">
            <a:off x="9837264" y="470467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5" name="Oval 134"/>
          <p:cNvSpPr/>
          <p:nvPr/>
        </p:nvSpPr>
        <p:spPr>
          <a:xfrm rot="10800000">
            <a:off x="9521846"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7" name="Oval 136"/>
          <p:cNvSpPr/>
          <p:nvPr/>
        </p:nvSpPr>
        <p:spPr>
          <a:xfrm rot="10800000">
            <a:off x="9764133"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9" name="Oval 138"/>
          <p:cNvSpPr/>
          <p:nvPr/>
        </p:nvSpPr>
        <p:spPr>
          <a:xfrm rot="4846338">
            <a:off x="9747703"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1" name="Oval 140"/>
          <p:cNvSpPr/>
          <p:nvPr/>
        </p:nvSpPr>
        <p:spPr>
          <a:xfrm rot="4846338">
            <a:off x="9487788"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2" name="Oval 141"/>
          <p:cNvSpPr/>
          <p:nvPr/>
        </p:nvSpPr>
        <p:spPr>
          <a:xfrm rot="4846338">
            <a:off x="9744199" y="25454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3" name="Oval 142"/>
          <p:cNvSpPr/>
          <p:nvPr/>
        </p:nvSpPr>
        <p:spPr>
          <a:xfrm rot="4846338">
            <a:off x="9189271"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6" name="Oval 115"/>
          <p:cNvSpPr/>
          <p:nvPr/>
        </p:nvSpPr>
        <p:spPr>
          <a:xfrm>
            <a:off x="8807610" y="51255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 name="TextBox 2"/>
          <p:cNvSpPr txBox="1"/>
          <p:nvPr/>
        </p:nvSpPr>
        <p:spPr>
          <a:xfrm>
            <a:off x="8351891" y="819119"/>
            <a:ext cx="3488647" cy="461665"/>
          </a:xfrm>
          <a:prstGeom prst="rect">
            <a:avLst/>
          </a:prstGeom>
          <a:noFill/>
        </p:spPr>
        <p:txBody>
          <a:bodyPr wrap="none" rtlCol="0">
            <a:spAutoFit/>
          </a:bodyPr>
          <a:lstStyle/>
          <a:p>
            <a:r>
              <a:rPr lang="en-US" sz="2400" b="1" dirty="0">
                <a:solidFill>
                  <a:srgbClr val="FF0000"/>
                </a:solidFill>
                <a:latin typeface="Myriad Pro" panose="020B0503030403020204" charset="0"/>
              </a:rPr>
              <a:t>When the light comes in</a:t>
            </a:r>
            <a:endParaRPr lang="en-HK" sz="2400" b="1" dirty="0">
              <a:solidFill>
                <a:srgbClr val="FF0000"/>
              </a:solidFill>
              <a:latin typeface="Myriad Pro" panose="020B0503030403020204" charset="0"/>
            </a:endParaRPr>
          </a:p>
        </p:txBody>
      </p:sp>
      <p:cxnSp>
        <p:nvCxnSpPr>
          <p:cNvPr id="6" name="Straight Arrow Connector 5"/>
          <p:cNvCxnSpPr/>
          <p:nvPr/>
        </p:nvCxnSpPr>
        <p:spPr>
          <a:xfrm flipH="1">
            <a:off x="8929834" y="1442880"/>
            <a:ext cx="801430" cy="4609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flipH="1">
            <a:off x="8929834" y="1648915"/>
            <a:ext cx="710221" cy="4257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flipH="1">
            <a:off x="9176336" y="1442880"/>
            <a:ext cx="1170429" cy="6645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582056" y="1799854"/>
            <a:ext cx="1172116" cy="523220"/>
          </a:xfrm>
          <a:prstGeom prst="rect">
            <a:avLst/>
          </a:prstGeom>
          <a:noFill/>
        </p:spPr>
        <p:txBody>
          <a:bodyPr wrap="none" rtlCol="0">
            <a:spAutoFit/>
          </a:bodyPr>
          <a:lstStyle/>
          <a:p>
            <a:r>
              <a:rPr lang="en-US" sz="2800" b="1" dirty="0">
                <a:solidFill>
                  <a:srgbClr val="FF0000"/>
                </a:solidFill>
                <a:latin typeface="Myriad Pro" panose="020B0503030403020204" charset="0"/>
              </a:rPr>
              <a:t>Photons</a:t>
            </a:r>
            <a:endParaRPr lang="en-HK" sz="2800" b="1" dirty="0">
              <a:solidFill>
                <a:srgbClr val="FF0000"/>
              </a:solidFill>
              <a:latin typeface="Myriad Pro" panose="020B0503030403020204" charset="0"/>
            </a:endParaRPr>
          </a:p>
        </p:txBody>
      </p:sp>
      <p:sp>
        <p:nvSpPr>
          <p:cNvPr id="124" name="TextBox 123"/>
          <p:cNvSpPr txBox="1"/>
          <p:nvPr/>
        </p:nvSpPr>
        <p:spPr>
          <a:xfrm>
            <a:off x="4007636" y="1021987"/>
            <a:ext cx="3062506" cy="584775"/>
          </a:xfrm>
          <a:prstGeom prst="rect">
            <a:avLst/>
          </a:prstGeom>
          <a:noFill/>
        </p:spPr>
        <p:txBody>
          <a:bodyPr wrap="none" rtlCol="0">
            <a:spAutoFit/>
          </a:bodyPr>
          <a:lstStyle/>
          <a:p>
            <a:pPr algn="ctr"/>
            <a:r>
              <a:rPr lang="en-US" sz="3200" b="1" u="sng" dirty="0">
                <a:latin typeface="Myriad Pro" panose="020B0503030403020204" charset="0"/>
              </a:rPr>
              <a:t>In a camera film</a:t>
            </a:r>
            <a:endParaRPr lang="en-HK" sz="3200" b="1" u="sng" dirty="0">
              <a:latin typeface="Myriad Pro" panose="020B0503030403020204" charset="0"/>
            </a:endParaRPr>
          </a:p>
        </p:txBody>
      </p:sp>
      <p:sp>
        <p:nvSpPr>
          <p:cNvPr id="126" name="TextBox 125"/>
          <p:cNvSpPr txBox="1"/>
          <p:nvPr/>
        </p:nvSpPr>
        <p:spPr>
          <a:xfrm>
            <a:off x="2843608" y="3334964"/>
            <a:ext cx="1063193" cy="646331"/>
          </a:xfrm>
          <a:prstGeom prst="rect">
            <a:avLst/>
          </a:prstGeom>
          <a:noFill/>
        </p:spPr>
        <p:txBody>
          <a:bodyPr wrap="square" rtlCol="0">
            <a:spAutoFit/>
          </a:bodyPr>
          <a:lstStyle/>
          <a:p>
            <a:r>
              <a:rPr lang="en-US" sz="3600" b="1" dirty="0">
                <a:solidFill>
                  <a:srgbClr val="7030A0"/>
                </a:solidFill>
                <a:latin typeface="Myriad Pro" panose="020B0503030403020204" charset="0"/>
              </a:rPr>
              <a:t>Ag</a:t>
            </a:r>
            <a:r>
              <a:rPr lang="en-US" sz="3600" b="1" baseline="30000" dirty="0">
                <a:solidFill>
                  <a:srgbClr val="7030A0"/>
                </a:solidFill>
                <a:latin typeface="Myriad Pro" panose="020B0503030403020204" charset="0"/>
              </a:rPr>
              <a:t>+</a:t>
            </a:r>
            <a:endParaRPr lang="en-HK" sz="3600" b="1" dirty="0">
              <a:solidFill>
                <a:srgbClr val="7030A0"/>
              </a:solidFill>
              <a:latin typeface="Myriad Pro" panose="020B0503030403020204" charset="0"/>
            </a:endParaRPr>
          </a:p>
        </p:txBody>
      </p:sp>
      <p:sp>
        <p:nvSpPr>
          <p:cNvPr id="130" name="TextBox 129"/>
          <p:cNvSpPr txBox="1"/>
          <p:nvPr/>
        </p:nvSpPr>
        <p:spPr>
          <a:xfrm>
            <a:off x="8551053" y="3367169"/>
            <a:ext cx="757563" cy="646331"/>
          </a:xfrm>
          <a:prstGeom prst="rect">
            <a:avLst/>
          </a:prstGeom>
          <a:noFill/>
        </p:spPr>
        <p:txBody>
          <a:bodyPr wrap="square" rtlCol="0">
            <a:spAutoFit/>
          </a:bodyPr>
          <a:lstStyle/>
          <a:p>
            <a:r>
              <a:rPr lang="en-US" sz="3600" b="1" dirty="0">
                <a:solidFill>
                  <a:srgbClr val="C00000"/>
                </a:solidFill>
                <a:latin typeface="Myriad Pro" panose="020B0503030403020204" charset="0"/>
              </a:rPr>
              <a:t>Br</a:t>
            </a:r>
            <a:r>
              <a:rPr lang="en-US" sz="3600" b="1" baseline="30000" dirty="0">
                <a:solidFill>
                  <a:srgbClr val="C00000"/>
                </a:solidFill>
                <a:latin typeface="Myriad Pro" panose="020B0503030403020204" charset="0"/>
              </a:rPr>
              <a:t>-</a:t>
            </a:r>
            <a:endParaRPr lang="en-HK" sz="4000" b="1" dirty="0">
              <a:solidFill>
                <a:srgbClr val="C00000"/>
              </a:solidFill>
              <a:latin typeface="Myriad Pro" panose="020B0503030403020204" charset="0"/>
            </a:endParaRPr>
          </a:p>
        </p:txBody>
      </p:sp>
    </p:spTree>
    <p:extLst>
      <p:ext uri="{BB962C8B-B14F-4D97-AF65-F5344CB8AC3E}">
        <p14:creationId xmlns:p14="http://schemas.microsoft.com/office/powerpoint/2010/main" val="3171045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8257978" y="712488"/>
            <a:ext cx="3721501" cy="73039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10" name="Oval 9"/>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 name="TextBox 18"/>
          <p:cNvSpPr txBox="1"/>
          <p:nvPr/>
        </p:nvSpPr>
        <p:spPr>
          <a:xfrm>
            <a:off x="2908082" y="3310422"/>
            <a:ext cx="958876" cy="707886"/>
          </a:xfrm>
          <a:prstGeom prst="rect">
            <a:avLst/>
          </a:prstGeom>
          <a:noFill/>
        </p:spPr>
        <p:txBody>
          <a:bodyPr wrap="square" rtlCol="0">
            <a:spAutoFit/>
          </a:bodyPr>
          <a:lstStyle/>
          <a:p>
            <a:r>
              <a:rPr lang="en-US" sz="4000" b="1" dirty="0">
                <a:solidFill>
                  <a:srgbClr val="7030A0"/>
                </a:solidFill>
                <a:latin typeface="Myriad Pro" panose="020B0503030403020204" charset="0"/>
              </a:rPr>
              <a:t>Ag</a:t>
            </a:r>
            <a:endParaRPr lang="en-HK" sz="4000" b="1" dirty="0">
              <a:solidFill>
                <a:srgbClr val="7030A0"/>
              </a:solidFill>
              <a:latin typeface="Myriad Pro" panose="020B0503030403020204" charset="0"/>
            </a:endParaRPr>
          </a:p>
        </p:txBody>
      </p:sp>
      <p:sp>
        <p:nvSpPr>
          <p:cNvPr id="20" name="TextBox 19"/>
          <p:cNvSpPr txBox="1"/>
          <p:nvPr/>
        </p:nvSpPr>
        <p:spPr>
          <a:xfrm>
            <a:off x="8551052" y="3368490"/>
            <a:ext cx="757563" cy="707886"/>
          </a:xfrm>
          <a:prstGeom prst="rect">
            <a:avLst/>
          </a:prstGeom>
          <a:noFill/>
        </p:spPr>
        <p:txBody>
          <a:bodyPr wrap="square" rtlCol="0">
            <a:spAutoFit/>
          </a:bodyPr>
          <a:lstStyle/>
          <a:p>
            <a:r>
              <a:rPr lang="en-US" sz="4000" b="1" dirty="0">
                <a:solidFill>
                  <a:srgbClr val="C00000"/>
                </a:solidFill>
                <a:latin typeface="Myriad Pro" panose="020B0503030403020204" charset="0"/>
              </a:rPr>
              <a:t>Br</a:t>
            </a:r>
            <a:endParaRPr lang="en-HK" sz="4000" b="1" dirty="0">
              <a:solidFill>
                <a:srgbClr val="C00000"/>
              </a:solidFill>
              <a:latin typeface="Myriad Pro" panose="020B0503030403020204" charset="0"/>
            </a:endParaRPr>
          </a:p>
        </p:txBody>
      </p:sp>
      <p:sp>
        <p:nvSpPr>
          <p:cNvPr id="21" name="Oval 2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 name="TextBox 26"/>
          <p:cNvSpPr txBox="1"/>
          <p:nvPr/>
        </p:nvSpPr>
        <p:spPr>
          <a:xfrm>
            <a:off x="819957" y="5514466"/>
            <a:ext cx="1393330" cy="461665"/>
          </a:xfrm>
          <a:prstGeom prst="rect">
            <a:avLst/>
          </a:prstGeom>
          <a:noFill/>
        </p:spPr>
        <p:txBody>
          <a:bodyPr wrap="none" rtlCol="0">
            <a:spAutoFit/>
          </a:bodyPr>
          <a:lstStyle/>
          <a:p>
            <a:r>
              <a:rPr lang="en-US" sz="2400" b="1" dirty="0">
                <a:latin typeface="Myriad Pro" panose="020B0503030403020204" charset="0"/>
              </a:rPr>
              <a:t>[Kr] 4d</a:t>
            </a:r>
            <a:r>
              <a:rPr lang="en-US" sz="2400" b="1" baseline="30000" dirty="0">
                <a:latin typeface="Myriad Pro" panose="020B0503030403020204" charset="0"/>
              </a:rPr>
              <a:t>10</a:t>
            </a:r>
            <a:r>
              <a:rPr lang="en-US" sz="2400" b="1" dirty="0">
                <a:latin typeface="Myriad Pro" panose="020B0503030403020204" charset="0"/>
              </a:rPr>
              <a:t>5s</a:t>
            </a:r>
            <a:r>
              <a:rPr lang="en-US" sz="2400" b="1" baseline="30000" dirty="0">
                <a:latin typeface="Myriad Pro" panose="020B0503030403020204" charset="0"/>
              </a:rPr>
              <a:t>1</a:t>
            </a:r>
            <a:endParaRPr lang="en-HK" sz="2400" b="1" dirty="0">
              <a:latin typeface="Myriad Pro" panose="020B0503030403020204" charset="0"/>
            </a:endParaRPr>
          </a:p>
        </p:txBody>
      </p:sp>
      <p:sp>
        <p:nvSpPr>
          <p:cNvPr id="28" name="TextBox 27"/>
          <p:cNvSpPr txBox="1"/>
          <p:nvPr/>
        </p:nvSpPr>
        <p:spPr>
          <a:xfrm>
            <a:off x="3994118" y="5514466"/>
            <a:ext cx="1630575" cy="461665"/>
          </a:xfrm>
          <a:prstGeom prst="rect">
            <a:avLst/>
          </a:prstGeom>
          <a:noFill/>
        </p:spPr>
        <p:txBody>
          <a:bodyPr wrap="none" rtlCol="0">
            <a:spAutoFit/>
          </a:bodyPr>
          <a:lstStyle/>
          <a:p>
            <a:r>
              <a:rPr lang="en-US" sz="2400" b="1" dirty="0">
                <a:latin typeface="Myriad Pro" panose="020B0503030403020204" charset="0"/>
              </a:rPr>
              <a:t>[2, 8, 18, 18, 1]</a:t>
            </a:r>
            <a:endParaRPr lang="en-HK" sz="2400" b="1" dirty="0">
              <a:latin typeface="Myriad Pro" panose="020B0503030403020204" charset="0"/>
            </a:endParaRPr>
          </a:p>
        </p:txBody>
      </p:sp>
      <p:sp>
        <p:nvSpPr>
          <p:cNvPr id="29" name="Oval 28"/>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5" name="Oval 8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6" name="Oval 8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7" name="Oval 8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8" name="Oval 8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Oval 88"/>
          <p:cNvSpPr>
            <a:spLocks noChangeAspect="1"/>
          </p:cNvSpPr>
          <p:nvPr/>
        </p:nvSpPr>
        <p:spPr>
          <a:xfrm>
            <a:off x="8458925"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0" name="Oval 89"/>
          <p:cNvSpPr>
            <a:spLocks noChangeAspect="1"/>
          </p:cNvSpPr>
          <p:nvPr/>
        </p:nvSpPr>
        <p:spPr>
          <a:xfrm>
            <a:off x="8154386"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1" name="Oval 90"/>
          <p:cNvSpPr>
            <a:spLocks noChangeAspect="1"/>
          </p:cNvSpPr>
          <p:nvPr/>
        </p:nvSpPr>
        <p:spPr>
          <a:xfrm>
            <a:off x="7781418"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2" name="Oval 91"/>
          <p:cNvSpPr>
            <a:spLocks noChangeAspect="1"/>
          </p:cNvSpPr>
          <p:nvPr/>
        </p:nvSpPr>
        <p:spPr>
          <a:xfrm>
            <a:off x="7412542"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5" name="Oval 94"/>
          <p:cNvSpPr/>
          <p:nvPr/>
        </p:nvSpPr>
        <p:spPr>
          <a:xfrm>
            <a:off x="8805765"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a:off x="8800513"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7" name="Oval 96"/>
          <p:cNvSpPr/>
          <p:nvPr/>
        </p:nvSpPr>
        <p:spPr>
          <a:xfrm>
            <a:off x="8800512"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8" name="Oval 97"/>
          <p:cNvSpPr/>
          <p:nvPr/>
        </p:nvSpPr>
        <p:spPr>
          <a:xfrm>
            <a:off x="3229032" y="1825552"/>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1" name="TextBox 100"/>
          <p:cNvSpPr txBox="1"/>
          <p:nvPr/>
        </p:nvSpPr>
        <p:spPr>
          <a:xfrm>
            <a:off x="6436282" y="5565819"/>
            <a:ext cx="1800493" cy="461665"/>
          </a:xfrm>
          <a:prstGeom prst="rect">
            <a:avLst/>
          </a:prstGeom>
          <a:noFill/>
        </p:spPr>
        <p:txBody>
          <a:bodyPr wrap="none" rtlCol="0">
            <a:spAutoFit/>
          </a:bodyPr>
          <a:lstStyle/>
          <a:p>
            <a:r>
              <a:rPr lang="en-US" sz="2400" b="1" dirty="0">
                <a:latin typeface="Myriad Pro" panose="020B0503030403020204" charset="0"/>
              </a:rPr>
              <a:t>[</a:t>
            </a:r>
            <a:r>
              <a:rPr lang="en-US" sz="2400" b="1" dirty="0" err="1">
                <a:latin typeface="Myriad Pro" panose="020B0503030403020204" charset="0"/>
              </a:rPr>
              <a:t>Ar</a:t>
            </a:r>
            <a:r>
              <a:rPr lang="en-US" sz="2400" b="1" dirty="0">
                <a:latin typeface="Myriad Pro" panose="020B0503030403020204" charset="0"/>
              </a:rPr>
              <a:t>] 3d</a:t>
            </a:r>
            <a:r>
              <a:rPr lang="en-US" sz="2400" b="1" baseline="30000" dirty="0">
                <a:latin typeface="Myriad Pro" panose="020B0503030403020204" charset="0"/>
              </a:rPr>
              <a:t>10</a:t>
            </a:r>
            <a:r>
              <a:rPr lang="en-US" sz="2400" b="1" dirty="0">
                <a:latin typeface="Myriad Pro" panose="020B0503030403020204" charset="0"/>
              </a:rPr>
              <a:t>4s</a:t>
            </a:r>
            <a:r>
              <a:rPr lang="en-US" sz="2400" b="1" baseline="30000" dirty="0">
                <a:latin typeface="Myriad Pro" panose="020B0503030403020204" charset="0"/>
              </a:rPr>
              <a:t>2</a:t>
            </a:r>
            <a:r>
              <a:rPr lang="en-US" sz="2400" b="1" dirty="0">
                <a:latin typeface="Myriad Pro" panose="020B0503030403020204" charset="0"/>
              </a:rPr>
              <a:t>4p</a:t>
            </a:r>
            <a:r>
              <a:rPr lang="en-US" sz="2400" b="1" baseline="30000" dirty="0">
                <a:latin typeface="Myriad Pro" panose="020B0503030403020204" charset="0"/>
              </a:rPr>
              <a:t>5</a:t>
            </a:r>
            <a:endParaRPr lang="en-HK" sz="2400" b="1" dirty="0">
              <a:latin typeface="Myriad Pro" panose="020B0503030403020204" charset="0"/>
            </a:endParaRPr>
          </a:p>
        </p:txBody>
      </p:sp>
      <p:sp>
        <p:nvSpPr>
          <p:cNvPr id="102" name="TextBox 101"/>
          <p:cNvSpPr txBox="1"/>
          <p:nvPr/>
        </p:nvSpPr>
        <p:spPr>
          <a:xfrm>
            <a:off x="9562249" y="5514466"/>
            <a:ext cx="1354858" cy="461665"/>
          </a:xfrm>
          <a:prstGeom prst="rect">
            <a:avLst/>
          </a:prstGeom>
          <a:noFill/>
        </p:spPr>
        <p:txBody>
          <a:bodyPr wrap="none" rtlCol="0">
            <a:spAutoFit/>
          </a:bodyPr>
          <a:lstStyle/>
          <a:p>
            <a:r>
              <a:rPr lang="en-US" sz="2400" b="1" dirty="0">
                <a:latin typeface="Myriad Pro" panose="020B0503030403020204" charset="0"/>
              </a:rPr>
              <a:t>[2, 8, 18, 7]</a:t>
            </a:r>
            <a:endParaRPr lang="en-HK" sz="2400" b="1" dirty="0">
              <a:latin typeface="Myriad Pro" panose="020B0503030403020204" charset="0"/>
            </a:endParaRPr>
          </a:p>
        </p:txBody>
      </p:sp>
      <p:sp>
        <p:nvSpPr>
          <p:cNvPr id="103" name="Oval 102"/>
          <p:cNvSpPr/>
          <p:nvPr/>
        </p:nvSpPr>
        <p:spPr>
          <a:xfrm>
            <a:off x="8811024"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a:off x="8800511"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6" name="Oval 105"/>
          <p:cNvSpPr/>
          <p:nvPr/>
        </p:nvSpPr>
        <p:spPr>
          <a:xfrm>
            <a:off x="8800511"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7" name="Oval 106"/>
          <p:cNvSpPr/>
          <p:nvPr/>
        </p:nvSpPr>
        <p:spPr>
          <a:xfrm>
            <a:off x="8096577"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8" name="Oval 107"/>
          <p:cNvSpPr/>
          <p:nvPr/>
        </p:nvSpPr>
        <p:spPr>
          <a:xfrm>
            <a:off x="9501815"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9" name="Oval 108"/>
          <p:cNvSpPr/>
          <p:nvPr/>
        </p:nvSpPr>
        <p:spPr>
          <a:xfrm>
            <a:off x="8308404"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0" name="Oval 109"/>
          <p:cNvSpPr/>
          <p:nvPr/>
        </p:nvSpPr>
        <p:spPr>
          <a:xfrm>
            <a:off x="8308404"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1" name="Oval 110"/>
          <p:cNvSpPr/>
          <p:nvPr/>
        </p:nvSpPr>
        <p:spPr>
          <a:xfrm>
            <a:off x="9310525"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2" name="Oval 111"/>
          <p:cNvSpPr/>
          <p:nvPr/>
        </p:nvSpPr>
        <p:spPr>
          <a:xfrm>
            <a:off x="9310525"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3" name="Oval 112"/>
          <p:cNvSpPr/>
          <p:nvPr/>
        </p:nvSpPr>
        <p:spPr>
          <a:xfrm>
            <a:off x="7743157"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4" name="Oval 113"/>
          <p:cNvSpPr/>
          <p:nvPr/>
        </p:nvSpPr>
        <p:spPr>
          <a:xfrm>
            <a:off x="7393950"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5" name="Oval 114"/>
          <p:cNvSpPr/>
          <p:nvPr/>
        </p:nvSpPr>
        <p:spPr>
          <a:xfrm>
            <a:off x="7743157"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7" name="Oval 116"/>
          <p:cNvSpPr/>
          <p:nvPr/>
        </p:nvSpPr>
        <p:spPr>
          <a:xfrm>
            <a:off x="8418162"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9" name="Oval 118"/>
          <p:cNvSpPr/>
          <p:nvPr/>
        </p:nvSpPr>
        <p:spPr>
          <a:xfrm>
            <a:off x="8105882"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0" name="Oval 119"/>
          <p:cNvSpPr/>
          <p:nvPr/>
        </p:nvSpPr>
        <p:spPr>
          <a:xfrm>
            <a:off x="7848260"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1" name="Oval 120"/>
          <p:cNvSpPr/>
          <p:nvPr/>
        </p:nvSpPr>
        <p:spPr>
          <a:xfrm>
            <a:off x="7863595"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3" name="Oval 122"/>
          <p:cNvSpPr/>
          <p:nvPr/>
        </p:nvSpPr>
        <p:spPr>
          <a:xfrm rot="15646338">
            <a:off x="7880025"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5" name="Oval 124"/>
          <p:cNvSpPr/>
          <p:nvPr/>
        </p:nvSpPr>
        <p:spPr>
          <a:xfrm rot="15646338">
            <a:off x="8139940"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7" name="Oval 126"/>
          <p:cNvSpPr/>
          <p:nvPr/>
        </p:nvSpPr>
        <p:spPr>
          <a:xfrm rot="15646338">
            <a:off x="8438457"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8" name="Oval 127"/>
          <p:cNvSpPr/>
          <p:nvPr/>
        </p:nvSpPr>
        <p:spPr>
          <a:xfrm rot="15646338">
            <a:off x="7876252" y="477392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9" name="Oval 128"/>
          <p:cNvSpPr/>
          <p:nvPr/>
        </p:nvSpPr>
        <p:spPr>
          <a:xfrm rot="10800000">
            <a:off x="9884571"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1" name="Oval 130"/>
          <p:cNvSpPr/>
          <p:nvPr/>
        </p:nvSpPr>
        <p:spPr>
          <a:xfrm rot="10800000">
            <a:off x="9884571"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2" name="Oval 131"/>
          <p:cNvSpPr/>
          <p:nvPr/>
        </p:nvSpPr>
        <p:spPr>
          <a:xfrm rot="10800000">
            <a:off x="10241661"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3" name="Oval 132"/>
          <p:cNvSpPr/>
          <p:nvPr/>
        </p:nvSpPr>
        <p:spPr>
          <a:xfrm rot="10800000">
            <a:off x="9209566"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4" name="Oval 133"/>
          <p:cNvSpPr/>
          <p:nvPr/>
        </p:nvSpPr>
        <p:spPr>
          <a:xfrm rot="10800000">
            <a:off x="9837264" y="470467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5" name="Oval 134"/>
          <p:cNvSpPr/>
          <p:nvPr/>
        </p:nvSpPr>
        <p:spPr>
          <a:xfrm rot="10800000">
            <a:off x="9521846"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7" name="Oval 136"/>
          <p:cNvSpPr/>
          <p:nvPr/>
        </p:nvSpPr>
        <p:spPr>
          <a:xfrm rot="10800000">
            <a:off x="9764133"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9" name="Oval 138"/>
          <p:cNvSpPr/>
          <p:nvPr/>
        </p:nvSpPr>
        <p:spPr>
          <a:xfrm rot="4846338">
            <a:off x="9747703"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1" name="Oval 140"/>
          <p:cNvSpPr/>
          <p:nvPr/>
        </p:nvSpPr>
        <p:spPr>
          <a:xfrm rot="4846338">
            <a:off x="9487788"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2" name="Oval 141"/>
          <p:cNvSpPr/>
          <p:nvPr/>
        </p:nvSpPr>
        <p:spPr>
          <a:xfrm rot="4846338">
            <a:off x="9744199" y="25454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3" name="Oval 142"/>
          <p:cNvSpPr/>
          <p:nvPr/>
        </p:nvSpPr>
        <p:spPr>
          <a:xfrm rot="4846338">
            <a:off x="9189271"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6" name="Oval 115"/>
          <p:cNvSpPr/>
          <p:nvPr/>
        </p:nvSpPr>
        <p:spPr>
          <a:xfrm>
            <a:off x="8807610" y="51255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 name="TextBox 2"/>
          <p:cNvSpPr txBox="1"/>
          <p:nvPr/>
        </p:nvSpPr>
        <p:spPr>
          <a:xfrm>
            <a:off x="8317632" y="855878"/>
            <a:ext cx="3488647" cy="461665"/>
          </a:xfrm>
          <a:prstGeom prst="rect">
            <a:avLst/>
          </a:prstGeom>
          <a:noFill/>
        </p:spPr>
        <p:txBody>
          <a:bodyPr wrap="none" rtlCol="0">
            <a:spAutoFit/>
          </a:bodyPr>
          <a:lstStyle/>
          <a:p>
            <a:r>
              <a:rPr lang="en-US" sz="2400" b="1" dirty="0">
                <a:solidFill>
                  <a:srgbClr val="FF0000"/>
                </a:solidFill>
                <a:latin typeface="Myriad Pro" panose="020B0503030403020204" charset="0"/>
              </a:rPr>
              <a:t>When the light comes in</a:t>
            </a:r>
            <a:endParaRPr lang="en-HK" sz="2400" b="1" dirty="0">
              <a:solidFill>
                <a:srgbClr val="FF0000"/>
              </a:solidFill>
              <a:latin typeface="Myriad Pro" panose="020B0503030403020204" charset="0"/>
            </a:endParaRPr>
          </a:p>
        </p:txBody>
      </p:sp>
      <p:cxnSp>
        <p:nvCxnSpPr>
          <p:cNvPr id="6" name="Straight Arrow Connector 5"/>
          <p:cNvCxnSpPr/>
          <p:nvPr/>
        </p:nvCxnSpPr>
        <p:spPr>
          <a:xfrm flipH="1">
            <a:off x="8929834" y="1442880"/>
            <a:ext cx="801430" cy="4609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flipH="1">
            <a:off x="8929834" y="1648915"/>
            <a:ext cx="710221" cy="4257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flipH="1">
            <a:off x="9176336" y="1442880"/>
            <a:ext cx="1170429" cy="6645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582056" y="1799854"/>
            <a:ext cx="1172116" cy="523220"/>
          </a:xfrm>
          <a:prstGeom prst="rect">
            <a:avLst/>
          </a:prstGeom>
          <a:noFill/>
        </p:spPr>
        <p:txBody>
          <a:bodyPr wrap="none" rtlCol="0">
            <a:spAutoFit/>
          </a:bodyPr>
          <a:lstStyle/>
          <a:p>
            <a:r>
              <a:rPr lang="en-US" sz="2800" b="1" dirty="0">
                <a:solidFill>
                  <a:srgbClr val="FF0000"/>
                </a:solidFill>
                <a:latin typeface="Myriad Pro" panose="020B0503030403020204" charset="0"/>
              </a:rPr>
              <a:t>Photons</a:t>
            </a:r>
            <a:endParaRPr lang="en-HK" sz="2800" b="1" dirty="0">
              <a:solidFill>
                <a:srgbClr val="FF0000"/>
              </a:solidFill>
              <a:latin typeface="Myriad Pro" panose="020B0503030403020204" charset="0"/>
            </a:endParaRPr>
          </a:p>
        </p:txBody>
      </p:sp>
      <p:sp>
        <p:nvSpPr>
          <p:cNvPr id="124" name="TextBox 123"/>
          <p:cNvSpPr txBox="1"/>
          <p:nvPr/>
        </p:nvSpPr>
        <p:spPr>
          <a:xfrm>
            <a:off x="4007636" y="1021987"/>
            <a:ext cx="3062506" cy="584775"/>
          </a:xfrm>
          <a:prstGeom prst="rect">
            <a:avLst/>
          </a:prstGeom>
          <a:noFill/>
        </p:spPr>
        <p:txBody>
          <a:bodyPr wrap="none" rtlCol="0">
            <a:spAutoFit/>
          </a:bodyPr>
          <a:lstStyle/>
          <a:p>
            <a:pPr algn="ctr"/>
            <a:r>
              <a:rPr lang="en-US" sz="3200" b="1" u="sng" dirty="0">
                <a:latin typeface="Myriad Pro" panose="020B0503030403020204" charset="0"/>
              </a:rPr>
              <a:t>In a camera film</a:t>
            </a:r>
            <a:endParaRPr lang="en-HK" sz="3200" b="1" u="sng" dirty="0">
              <a:latin typeface="Myriad Pro" panose="020B0503030403020204" charset="0"/>
            </a:endParaRPr>
          </a:p>
        </p:txBody>
      </p:sp>
    </p:spTree>
    <p:extLst>
      <p:ext uri="{BB962C8B-B14F-4D97-AF65-F5344CB8AC3E}">
        <p14:creationId xmlns:p14="http://schemas.microsoft.com/office/powerpoint/2010/main" val="2008369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Rounded Rectangle 395"/>
          <p:cNvSpPr/>
          <p:nvPr/>
        </p:nvSpPr>
        <p:spPr>
          <a:xfrm>
            <a:off x="7760711" y="3535130"/>
            <a:ext cx="4050987" cy="1601582"/>
          </a:xfrm>
          <a:prstGeom prst="roundRect">
            <a:avLst/>
          </a:prstGeom>
          <a:solidFill>
            <a:schemeClr val="accent6">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4100931" y="1021987"/>
            <a:ext cx="2487990" cy="584775"/>
          </a:xfrm>
          <a:prstGeom prst="rect">
            <a:avLst/>
          </a:prstGeom>
          <a:noFill/>
        </p:spPr>
        <p:txBody>
          <a:bodyPr wrap="none" rtlCol="0">
            <a:spAutoFit/>
          </a:bodyPr>
          <a:lstStyle/>
          <a:p>
            <a:pPr algn="ctr"/>
            <a:r>
              <a:rPr lang="en-US" sz="3200" b="1" u="sng" dirty="0">
                <a:latin typeface="Myriad Pro" panose="020B0503030403020204" charset="0"/>
              </a:rPr>
              <a:t>For </a:t>
            </a:r>
            <a:r>
              <a:rPr lang="en-US" sz="3200" b="1" u="sng" dirty="0">
                <a:solidFill>
                  <a:srgbClr val="7030A0"/>
                </a:solidFill>
                <a:latin typeface="Myriad Pro" panose="020B0503030403020204" charset="0"/>
              </a:rPr>
              <a:t>silver, Ag</a:t>
            </a:r>
            <a:endParaRPr lang="en-HK" sz="3200" b="1" u="sng" dirty="0">
              <a:solidFill>
                <a:srgbClr val="7030A0"/>
              </a:solidFill>
              <a:latin typeface="Myriad Pro" panose="020B0503030403020204" charset="0"/>
            </a:endParaRPr>
          </a:p>
        </p:txBody>
      </p:sp>
      <p:grpSp>
        <p:nvGrpSpPr>
          <p:cNvPr id="60" name="Group 59"/>
          <p:cNvGrpSpPr>
            <a:grpSpLocks noChangeAspect="1"/>
          </p:cNvGrpSpPr>
          <p:nvPr/>
        </p:nvGrpSpPr>
        <p:grpSpPr>
          <a:xfrm>
            <a:off x="2212893" y="4743833"/>
            <a:ext cx="1725186" cy="1726080"/>
            <a:chOff x="1467411" y="1896039"/>
            <a:chExt cx="3645550" cy="3647440"/>
          </a:xfrm>
        </p:grpSpPr>
        <p:sp>
          <p:nvSpPr>
            <p:cNvPr id="5" name="Oval 4"/>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 name="Oval 5"/>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 name="Oval 6"/>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Oval 7"/>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Oval 8"/>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Oval 16"/>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 name="Oval 17"/>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 name="Oval 18"/>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 name="Oval 19"/>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 name="Oval 20"/>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Oval 24"/>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Oval 25"/>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 name="Oval 26"/>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Oval 27"/>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 name="Oval 2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3" name="Oval 4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4" name="Oval 4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5" name="Oval 4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6" name="Oval 4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3" name="Oval 5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4" name="Oval 5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5" name="Oval 5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6" name="Oval 5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7" name="Oval 5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8" name="Oval 5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59" name="Oval 58"/>
          <p:cNvSpPr>
            <a:spLocks noChangeAspect="1"/>
          </p:cNvSpPr>
          <p:nvPr/>
        </p:nvSpPr>
        <p:spPr>
          <a:xfrm>
            <a:off x="3262147" y="2548282"/>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61" name="Group 60"/>
          <p:cNvGrpSpPr>
            <a:grpSpLocks noChangeAspect="1"/>
          </p:cNvGrpSpPr>
          <p:nvPr/>
        </p:nvGrpSpPr>
        <p:grpSpPr>
          <a:xfrm>
            <a:off x="5734199" y="3294010"/>
            <a:ext cx="1725186" cy="1726080"/>
            <a:chOff x="1467411" y="1896039"/>
            <a:chExt cx="3645550" cy="3647440"/>
          </a:xfrm>
        </p:grpSpPr>
        <p:sp>
          <p:nvSpPr>
            <p:cNvPr id="62" name="Oval 61"/>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3" name="Oval 62"/>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4" name="Oval 63"/>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1" name="Oval 70"/>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2" name="Oval 71"/>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5" name="Oval 84"/>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6" name="Oval 85"/>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7" name="Oval 86"/>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8" name="Oval 87"/>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Oval 88"/>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0" name="Oval 89"/>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1" name="Oval 90"/>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2" name="Oval 91"/>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3" name="Oval 92"/>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4" name="Oval 93"/>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5" name="Oval 94"/>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7" name="Oval 96"/>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8" name="Oval 97"/>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9" name="Oval 98"/>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0" name="Oval 99"/>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1" name="Oval 100"/>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2" name="Oval 101"/>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3" name="Oval 102"/>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4" name="Oval 103"/>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6" name="Oval 105"/>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7" name="Oval 106"/>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8" name="Oval 107"/>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9" name="Oval 108"/>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0" name="Oval 109"/>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1" name="Oval 110"/>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2" name="Oval 111"/>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113" name="Group 112"/>
          <p:cNvGrpSpPr>
            <a:grpSpLocks noChangeAspect="1"/>
          </p:cNvGrpSpPr>
          <p:nvPr/>
        </p:nvGrpSpPr>
        <p:grpSpPr>
          <a:xfrm>
            <a:off x="4120868" y="4312042"/>
            <a:ext cx="1725186" cy="1726080"/>
            <a:chOff x="1467411" y="1896039"/>
            <a:chExt cx="3645550" cy="3647440"/>
          </a:xfrm>
        </p:grpSpPr>
        <p:sp>
          <p:nvSpPr>
            <p:cNvPr id="114" name="Oval 113"/>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5" name="Oval 114"/>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6" name="Oval 115"/>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7" name="Oval 116"/>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8" name="Oval 117"/>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9" name="Oval 118"/>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0" name="Oval 119"/>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1" name="Oval 120"/>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2" name="Oval 121"/>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3" name="Oval 122"/>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4" name="Oval 123"/>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5" name="Oval 124"/>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6" name="Oval 125"/>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7" name="Oval 126"/>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8" name="Oval 127"/>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9" name="Oval 128"/>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0" name="Oval 129"/>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1" name="Oval 130"/>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2" name="Oval 131"/>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3" name="Oval 132"/>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4" name="Oval 133"/>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5" name="Oval 134"/>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6" name="Oval 135"/>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7" name="Oval 136"/>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8" name="Oval 137"/>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9" name="Oval 138"/>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0" name="Oval 139"/>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1" name="Oval 140"/>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2" name="Oval 141"/>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3" name="Oval 142"/>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4" name="Oval 143"/>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5" name="Oval 144"/>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6" name="Oval 145"/>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7" name="Oval 146"/>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8" name="Oval 147"/>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9" name="Oval 148"/>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0" name="Oval 149"/>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1" name="Oval 150"/>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2" name="Oval 151"/>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3" name="Oval 152"/>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4" name="Oval 153"/>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5" name="Oval 154"/>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6" name="Oval 155"/>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7" name="Oval 156"/>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8" name="Oval 157"/>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9" name="Oval 158"/>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0" name="Oval 159"/>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1" name="Oval 160"/>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2" name="Oval 161"/>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3" name="Oval 162"/>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4" name="Oval 163"/>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165" name="Group 164"/>
          <p:cNvGrpSpPr>
            <a:grpSpLocks noChangeAspect="1"/>
          </p:cNvGrpSpPr>
          <p:nvPr/>
        </p:nvGrpSpPr>
        <p:grpSpPr>
          <a:xfrm>
            <a:off x="4220697" y="2003148"/>
            <a:ext cx="1725186" cy="1726080"/>
            <a:chOff x="1467411" y="1896039"/>
            <a:chExt cx="3645550" cy="3647440"/>
          </a:xfrm>
        </p:grpSpPr>
        <p:sp>
          <p:nvSpPr>
            <p:cNvPr id="166" name="Oval 165"/>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7" name="Oval 166"/>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8" name="Oval 167"/>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9" name="Oval 168"/>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0" name="Oval 169"/>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1" name="Oval 170"/>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2" name="Oval 171"/>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3" name="Oval 172"/>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4" name="Oval 173"/>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5" name="Oval 174"/>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6" name="Oval 175"/>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7" name="Oval 176"/>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8" name="Oval 177"/>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9" name="Oval 178"/>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0" name="Oval 179"/>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1" name="Oval 180"/>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2" name="Oval 181"/>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3" name="Oval 182"/>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4" name="Oval 183"/>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5" name="Oval 184"/>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6" name="Oval 185"/>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7" name="Oval 186"/>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8" name="Oval 187"/>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9" name="Oval 188"/>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0" name="Oval 189"/>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1" name="Oval 190"/>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2" name="Oval 191"/>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3" name="Oval 192"/>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4" name="Oval 193"/>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5" name="Oval 194"/>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6" name="Oval 195"/>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7" name="Oval 196"/>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8" name="Oval 197"/>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9" name="Oval 198"/>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0" name="Oval 199"/>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1" name="Oval 200"/>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2" name="Oval 201"/>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3" name="Oval 202"/>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4" name="Oval 203"/>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5" name="Oval 204"/>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6" name="Oval 205"/>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7" name="Oval 206"/>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8" name="Oval 207"/>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9" name="Oval 208"/>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0" name="Oval 209"/>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1" name="Oval 210"/>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2" name="Oval 211"/>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3" name="Oval 212"/>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4" name="Oval 213"/>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5" name="Oval 214"/>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6" name="Oval 215"/>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217" name="Group 216"/>
          <p:cNvGrpSpPr>
            <a:grpSpLocks noChangeAspect="1"/>
          </p:cNvGrpSpPr>
          <p:nvPr/>
        </p:nvGrpSpPr>
        <p:grpSpPr>
          <a:xfrm>
            <a:off x="517236" y="3791086"/>
            <a:ext cx="1725186" cy="1726080"/>
            <a:chOff x="1467411" y="1896039"/>
            <a:chExt cx="3645550" cy="3647440"/>
          </a:xfrm>
        </p:grpSpPr>
        <p:sp>
          <p:nvSpPr>
            <p:cNvPr id="218" name="Oval 217"/>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9" name="Oval 218"/>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0" name="Oval 219"/>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1" name="Oval 220"/>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2" name="Oval 221"/>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3" name="Oval 222"/>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4" name="Oval 223"/>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5" name="Oval 224"/>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6" name="Oval 225"/>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7" name="Oval 226"/>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8" name="Oval 227"/>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9" name="Oval 228"/>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0" name="Oval 229"/>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1" name="Oval 230"/>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2" name="Oval 231"/>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3" name="Oval 232"/>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4" name="Oval 233"/>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5" name="Oval 234"/>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6" name="Oval 235"/>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7" name="Oval 236"/>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8" name="Oval 237"/>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9" name="Oval 238"/>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0" name="Oval 239"/>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1" name="Oval 240"/>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2" name="Oval 241"/>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3" name="Oval 242"/>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4" name="Oval 243"/>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5" name="Oval 244"/>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6" name="Oval 245"/>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7" name="Oval 246"/>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8" name="Oval 247"/>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9" name="Oval 248"/>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0" name="Oval 249"/>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1" name="Oval 250"/>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2" name="Oval 251"/>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3" name="Oval 252"/>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4" name="Oval 253"/>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5" name="Oval 254"/>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6" name="Oval 255"/>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7" name="Oval 256"/>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8" name="Oval 257"/>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9" name="Oval 258"/>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0" name="Oval 259"/>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1" name="Oval 260"/>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2" name="Oval 261"/>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3" name="Oval 262"/>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4" name="Oval 263"/>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5" name="Oval 264"/>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6" name="Oval 265"/>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7" name="Oval 266"/>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8" name="Oval 267"/>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269" name="Group 268"/>
          <p:cNvGrpSpPr>
            <a:grpSpLocks noChangeAspect="1"/>
          </p:cNvGrpSpPr>
          <p:nvPr/>
        </p:nvGrpSpPr>
        <p:grpSpPr>
          <a:xfrm>
            <a:off x="1044836" y="1994553"/>
            <a:ext cx="1725186" cy="1726080"/>
            <a:chOff x="1467411" y="1896039"/>
            <a:chExt cx="3645550" cy="3647440"/>
          </a:xfrm>
        </p:grpSpPr>
        <p:sp>
          <p:nvSpPr>
            <p:cNvPr id="270" name="Oval 269"/>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1" name="Oval 270"/>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2" name="Oval 271"/>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3" name="Oval 272"/>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4" name="Oval 273"/>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5" name="Oval 274"/>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6" name="Oval 275"/>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7" name="Oval 276"/>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8" name="Oval 277"/>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9" name="Oval 278"/>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0" name="Oval 279"/>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1" name="Oval 280"/>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2" name="Oval 281"/>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3" name="Oval 282"/>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4" name="Oval 283"/>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5" name="Oval 284"/>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6" name="Oval 285"/>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7" name="Oval 286"/>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8" name="Oval 287"/>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9" name="Oval 288"/>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0" name="Oval 289"/>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1" name="Oval 290"/>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2" name="Oval 291"/>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3" name="Oval 292"/>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4" name="Oval 293"/>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5" name="Oval 294"/>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6" name="Oval 295"/>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7" name="Oval 296"/>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8" name="Oval 297"/>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9" name="Oval 298"/>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0" name="Oval 299"/>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1" name="Oval 300"/>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2" name="Oval 301"/>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3" name="Oval 302"/>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4" name="Oval 303"/>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5" name="Oval 304"/>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6" name="Oval 305"/>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7" name="Oval 306"/>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8" name="Oval 307"/>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9" name="Oval 308"/>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0" name="Oval 309"/>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1" name="Oval 310"/>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2" name="Oval 311"/>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3" name="Oval 312"/>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4" name="Oval 313"/>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5" name="Oval 314"/>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6" name="Oval 315"/>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7" name="Oval 316"/>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8" name="Oval 317"/>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9" name="Oval 318"/>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0" name="Oval 319"/>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321" name="Group 320"/>
          <p:cNvGrpSpPr>
            <a:grpSpLocks noChangeAspect="1"/>
          </p:cNvGrpSpPr>
          <p:nvPr/>
        </p:nvGrpSpPr>
        <p:grpSpPr>
          <a:xfrm>
            <a:off x="2631309" y="2994351"/>
            <a:ext cx="1725186" cy="1726080"/>
            <a:chOff x="1467411" y="1896039"/>
            <a:chExt cx="3645550" cy="3647440"/>
          </a:xfrm>
        </p:grpSpPr>
        <p:sp>
          <p:nvSpPr>
            <p:cNvPr id="322" name="Oval 321"/>
            <p:cNvSpPr>
              <a:spLocks noChangeAspect="1"/>
            </p:cNvSpPr>
            <p:nvPr/>
          </p:nvSpPr>
          <p:spPr>
            <a:xfrm>
              <a:off x="2890794" y="3320160"/>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3" name="Oval 322"/>
            <p:cNvSpPr>
              <a:spLocks noChangeAspect="1"/>
            </p:cNvSpPr>
            <p:nvPr/>
          </p:nvSpPr>
          <p:spPr>
            <a:xfrm>
              <a:off x="2586255" y="3015463"/>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4" name="Oval 323"/>
            <p:cNvSpPr>
              <a:spLocks noChangeAspect="1"/>
            </p:cNvSpPr>
            <p:nvPr/>
          </p:nvSpPr>
          <p:spPr>
            <a:xfrm>
              <a:off x="2213287" y="2641989"/>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5" name="Oval 324"/>
            <p:cNvSpPr>
              <a:spLocks noChangeAspect="1"/>
            </p:cNvSpPr>
            <p:nvPr/>
          </p:nvSpPr>
          <p:spPr>
            <a:xfrm>
              <a:off x="1844411" y="2271975"/>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6" name="Oval 325"/>
            <p:cNvSpPr>
              <a:spLocks noChangeAspect="1"/>
            </p:cNvSpPr>
            <p:nvPr/>
          </p:nvSpPr>
          <p:spPr>
            <a:xfrm>
              <a:off x="1467411" y="1896039"/>
              <a:ext cx="3645550" cy="364744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7" name="Oval 326"/>
            <p:cNvSpPr/>
            <p:nvPr/>
          </p:nvSpPr>
          <p:spPr>
            <a:xfrm>
              <a:off x="3237634" y="32764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8" name="Oval 327"/>
            <p:cNvSpPr/>
            <p:nvPr/>
          </p:nvSpPr>
          <p:spPr>
            <a:xfrm>
              <a:off x="3232382" y="29559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9" name="Oval 328"/>
            <p:cNvSpPr/>
            <p:nvPr/>
          </p:nvSpPr>
          <p:spPr>
            <a:xfrm>
              <a:off x="3232381" y="25775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0" name="Oval 329"/>
            <p:cNvSpPr/>
            <p:nvPr/>
          </p:nvSpPr>
          <p:spPr>
            <a:xfrm>
              <a:off x="3232381" y="220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1" name="Oval 330"/>
            <p:cNvSpPr/>
            <p:nvPr/>
          </p:nvSpPr>
          <p:spPr>
            <a:xfrm>
              <a:off x="3242893" y="405949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2" name="Oval 331"/>
            <p:cNvSpPr/>
            <p:nvPr/>
          </p:nvSpPr>
          <p:spPr>
            <a:xfrm>
              <a:off x="3232381" y="511908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3" name="Oval 332"/>
            <p:cNvSpPr/>
            <p:nvPr/>
          </p:nvSpPr>
          <p:spPr>
            <a:xfrm>
              <a:off x="3232380" y="47407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4" name="Oval 333"/>
            <p:cNvSpPr/>
            <p:nvPr/>
          </p:nvSpPr>
          <p:spPr>
            <a:xfrm>
              <a:off x="3232380" y="437150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5" name="Oval 334"/>
            <p:cNvSpPr/>
            <p:nvPr/>
          </p:nvSpPr>
          <p:spPr>
            <a:xfrm>
              <a:off x="2528446"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6" name="Oval 335"/>
            <p:cNvSpPr/>
            <p:nvPr/>
          </p:nvSpPr>
          <p:spPr>
            <a:xfrm>
              <a:off x="3933684" y="3661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7" name="Oval 336"/>
            <p:cNvSpPr/>
            <p:nvPr/>
          </p:nvSpPr>
          <p:spPr>
            <a:xfrm>
              <a:off x="2740273" y="31621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8" name="Oval 337"/>
            <p:cNvSpPr/>
            <p:nvPr/>
          </p:nvSpPr>
          <p:spPr>
            <a:xfrm>
              <a:off x="2740273" y="415394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9" name="Oval 338"/>
            <p:cNvSpPr/>
            <p:nvPr/>
          </p:nvSpPr>
          <p:spPr>
            <a:xfrm>
              <a:off x="3742394" y="31533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0" name="Oval 339"/>
            <p:cNvSpPr/>
            <p:nvPr/>
          </p:nvSpPr>
          <p:spPr>
            <a:xfrm>
              <a:off x="3742394" y="414517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1" name="Oval 340"/>
            <p:cNvSpPr/>
            <p:nvPr/>
          </p:nvSpPr>
          <p:spPr>
            <a:xfrm>
              <a:off x="2175026" y="38541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2" name="Oval 341"/>
            <p:cNvSpPr/>
            <p:nvPr/>
          </p:nvSpPr>
          <p:spPr>
            <a:xfrm>
              <a:off x="1825819" y="39438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3" name="Oval 342"/>
            <p:cNvSpPr/>
            <p:nvPr/>
          </p:nvSpPr>
          <p:spPr>
            <a:xfrm>
              <a:off x="2175026" y="34864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4" name="Oval 343"/>
            <p:cNvSpPr/>
            <p:nvPr/>
          </p:nvSpPr>
          <p:spPr>
            <a:xfrm>
              <a:off x="1817936" y="339209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5" name="Oval 344"/>
            <p:cNvSpPr/>
            <p:nvPr/>
          </p:nvSpPr>
          <p:spPr>
            <a:xfrm>
              <a:off x="2850031" y="26693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6" name="Oval 345"/>
            <p:cNvSpPr/>
            <p:nvPr/>
          </p:nvSpPr>
          <p:spPr>
            <a:xfrm>
              <a:off x="2687721" y="23396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7" name="Oval 346"/>
            <p:cNvSpPr/>
            <p:nvPr/>
          </p:nvSpPr>
          <p:spPr>
            <a:xfrm>
              <a:off x="2537751" y="284241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8" name="Oval 347"/>
            <p:cNvSpPr/>
            <p:nvPr/>
          </p:nvSpPr>
          <p:spPr>
            <a:xfrm>
              <a:off x="2280129" y="25927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9" name="Oval 348"/>
            <p:cNvSpPr/>
            <p:nvPr/>
          </p:nvSpPr>
          <p:spPr>
            <a:xfrm>
              <a:off x="2295464" y="31450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0" name="Oval 349"/>
            <p:cNvSpPr/>
            <p:nvPr/>
          </p:nvSpPr>
          <p:spPr>
            <a:xfrm>
              <a:off x="1962789" y="29615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1" name="Oval 350"/>
            <p:cNvSpPr/>
            <p:nvPr/>
          </p:nvSpPr>
          <p:spPr>
            <a:xfrm rot="15646338">
              <a:off x="2311894" y="42036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2" name="Oval 351"/>
            <p:cNvSpPr/>
            <p:nvPr/>
          </p:nvSpPr>
          <p:spPr>
            <a:xfrm rot="15646338">
              <a:off x="2012456" y="441671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3" name="Oval 352"/>
            <p:cNvSpPr/>
            <p:nvPr/>
          </p:nvSpPr>
          <p:spPr>
            <a:xfrm rot="15646338">
              <a:off x="2571809" y="45216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4" name="Oval 353"/>
            <p:cNvSpPr/>
            <p:nvPr/>
          </p:nvSpPr>
          <p:spPr>
            <a:xfrm rot="15646338">
              <a:off x="2346282" y="47976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5" name="Oval 354"/>
            <p:cNvSpPr/>
            <p:nvPr/>
          </p:nvSpPr>
          <p:spPr>
            <a:xfrm rot="15646338">
              <a:off x="2870326" y="467474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6" name="Oval 355"/>
            <p:cNvSpPr/>
            <p:nvPr/>
          </p:nvSpPr>
          <p:spPr>
            <a:xfrm rot="15646338">
              <a:off x="2742546" y="50325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7" name="Oval 356"/>
            <p:cNvSpPr/>
            <p:nvPr/>
          </p:nvSpPr>
          <p:spPr>
            <a:xfrm rot="10800000">
              <a:off x="4316440" y="34781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8" name="Oval 357"/>
            <p:cNvSpPr/>
            <p:nvPr/>
          </p:nvSpPr>
          <p:spPr>
            <a:xfrm rot="10800000">
              <a:off x="4665647" y="33884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9" name="Oval 358"/>
            <p:cNvSpPr/>
            <p:nvPr/>
          </p:nvSpPr>
          <p:spPr>
            <a:xfrm rot="10800000">
              <a:off x="4316440" y="38459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0" name="Oval 359"/>
            <p:cNvSpPr/>
            <p:nvPr/>
          </p:nvSpPr>
          <p:spPr>
            <a:xfrm rot="10800000">
              <a:off x="4673530" y="394023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1" name="Oval 360"/>
            <p:cNvSpPr/>
            <p:nvPr/>
          </p:nvSpPr>
          <p:spPr>
            <a:xfrm rot="10800000">
              <a:off x="3641435" y="46629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2" name="Oval 361"/>
            <p:cNvSpPr/>
            <p:nvPr/>
          </p:nvSpPr>
          <p:spPr>
            <a:xfrm rot="10800000">
              <a:off x="3803745" y="49926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3" name="Oval 362"/>
            <p:cNvSpPr/>
            <p:nvPr/>
          </p:nvSpPr>
          <p:spPr>
            <a:xfrm rot="10800000">
              <a:off x="3953715" y="448990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4" name="Oval 363"/>
            <p:cNvSpPr/>
            <p:nvPr/>
          </p:nvSpPr>
          <p:spPr>
            <a:xfrm rot="10800000">
              <a:off x="4211337" y="47395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5" name="Oval 364"/>
            <p:cNvSpPr/>
            <p:nvPr/>
          </p:nvSpPr>
          <p:spPr>
            <a:xfrm rot="10800000">
              <a:off x="4196002" y="41872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6" name="Oval 365"/>
            <p:cNvSpPr/>
            <p:nvPr/>
          </p:nvSpPr>
          <p:spPr>
            <a:xfrm rot="10800000">
              <a:off x="4528677" y="4370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7" name="Oval 366"/>
            <p:cNvSpPr/>
            <p:nvPr/>
          </p:nvSpPr>
          <p:spPr>
            <a:xfrm rot="4846338">
              <a:off x="4179572" y="31286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8" name="Oval 367"/>
            <p:cNvSpPr/>
            <p:nvPr/>
          </p:nvSpPr>
          <p:spPr>
            <a:xfrm rot="4846338">
              <a:off x="4479010" y="2915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9" name="Oval 368"/>
            <p:cNvSpPr/>
            <p:nvPr/>
          </p:nvSpPr>
          <p:spPr>
            <a:xfrm rot="4846338">
              <a:off x="3919657" y="281066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0" name="Oval 369"/>
            <p:cNvSpPr/>
            <p:nvPr/>
          </p:nvSpPr>
          <p:spPr>
            <a:xfrm rot="4846338">
              <a:off x="4145184" y="25347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1" name="Oval 370"/>
            <p:cNvSpPr/>
            <p:nvPr/>
          </p:nvSpPr>
          <p:spPr>
            <a:xfrm rot="4846338">
              <a:off x="3621140" y="26575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2" name="Oval 371"/>
            <p:cNvSpPr/>
            <p:nvPr/>
          </p:nvSpPr>
          <p:spPr>
            <a:xfrm rot="4846338">
              <a:off x="3748920" y="22997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73" name="Oval 372"/>
          <p:cNvSpPr>
            <a:spLocks noChangeAspect="1"/>
          </p:cNvSpPr>
          <p:nvPr/>
        </p:nvSpPr>
        <p:spPr>
          <a:xfrm>
            <a:off x="2277509" y="3968791"/>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4" name="Oval 373"/>
          <p:cNvSpPr>
            <a:spLocks noChangeAspect="1"/>
          </p:cNvSpPr>
          <p:nvPr/>
        </p:nvSpPr>
        <p:spPr>
          <a:xfrm>
            <a:off x="4941659" y="3957219"/>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5" name="Oval 374"/>
          <p:cNvSpPr>
            <a:spLocks noChangeAspect="1"/>
          </p:cNvSpPr>
          <p:nvPr/>
        </p:nvSpPr>
        <p:spPr>
          <a:xfrm>
            <a:off x="3891005" y="4893856"/>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6" name="Oval 375"/>
          <p:cNvSpPr>
            <a:spLocks noChangeAspect="1"/>
          </p:cNvSpPr>
          <p:nvPr/>
        </p:nvSpPr>
        <p:spPr>
          <a:xfrm>
            <a:off x="876970" y="3552193"/>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7" name="Oval 376"/>
          <p:cNvSpPr>
            <a:spLocks noChangeAspect="1"/>
          </p:cNvSpPr>
          <p:nvPr/>
        </p:nvSpPr>
        <p:spPr>
          <a:xfrm>
            <a:off x="6013699" y="5055254"/>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8" name="Oval 377"/>
          <p:cNvSpPr>
            <a:spLocks noChangeAspect="1"/>
          </p:cNvSpPr>
          <p:nvPr/>
        </p:nvSpPr>
        <p:spPr>
          <a:xfrm>
            <a:off x="6108837" y="2994308"/>
            <a:ext cx="105103" cy="11561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1" name="TextBox 380"/>
          <p:cNvSpPr txBox="1"/>
          <p:nvPr/>
        </p:nvSpPr>
        <p:spPr>
          <a:xfrm>
            <a:off x="3243466" y="3678546"/>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cxnSp>
        <p:nvCxnSpPr>
          <p:cNvPr id="386" name="Straight Arrow Connector 385"/>
          <p:cNvCxnSpPr/>
          <p:nvPr/>
        </p:nvCxnSpPr>
        <p:spPr>
          <a:xfrm flipH="1">
            <a:off x="6213940" y="2142339"/>
            <a:ext cx="1587035" cy="58582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7" name="TextBox 386"/>
          <p:cNvSpPr txBox="1"/>
          <p:nvPr/>
        </p:nvSpPr>
        <p:spPr>
          <a:xfrm>
            <a:off x="7891174" y="1888008"/>
            <a:ext cx="2182431" cy="461665"/>
          </a:xfrm>
          <a:prstGeom prst="rect">
            <a:avLst/>
          </a:prstGeom>
          <a:solidFill>
            <a:schemeClr val="bg2"/>
          </a:solidFill>
          <a:ln>
            <a:solidFill>
              <a:srgbClr val="FF0000"/>
            </a:solidFill>
          </a:ln>
        </p:spPr>
        <p:txBody>
          <a:bodyPr wrap="square" rtlCol="0">
            <a:spAutoFit/>
          </a:bodyPr>
          <a:lstStyle/>
          <a:p>
            <a:pPr algn="ctr"/>
            <a:r>
              <a:rPr lang="en-US" sz="2400" b="1" dirty="0" err="1">
                <a:solidFill>
                  <a:srgbClr val="FF0000"/>
                </a:solidFill>
                <a:latin typeface="Myriad Pro" panose="020B0503030403020204" charset="0"/>
              </a:rPr>
              <a:t>Electron“sea</a:t>
            </a:r>
            <a:r>
              <a:rPr lang="en-US" sz="2400" b="1" dirty="0">
                <a:solidFill>
                  <a:srgbClr val="FF0000"/>
                </a:solidFill>
                <a:latin typeface="Myriad Pro" panose="020B0503030403020204" charset="0"/>
              </a:rPr>
              <a:t>”</a:t>
            </a:r>
            <a:endParaRPr lang="en-HK" sz="2400" b="1" dirty="0">
              <a:solidFill>
                <a:srgbClr val="FF0000"/>
              </a:solidFill>
              <a:latin typeface="Myriad Pro" panose="020B0503030403020204" charset="0"/>
            </a:endParaRPr>
          </a:p>
        </p:txBody>
      </p:sp>
      <p:sp>
        <p:nvSpPr>
          <p:cNvPr id="389" name="TextBox 388"/>
          <p:cNvSpPr txBox="1"/>
          <p:nvPr/>
        </p:nvSpPr>
        <p:spPr>
          <a:xfrm>
            <a:off x="7739968" y="3837326"/>
            <a:ext cx="3895425" cy="1015663"/>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Ag will move together</a:t>
            </a:r>
          </a:p>
          <a:p>
            <a:pPr marL="285750" indent="-285750">
              <a:buFont typeface="Arial" panose="020B0604020202020204" pitchFamily="34" charset="0"/>
              <a:buChar char="•"/>
            </a:pPr>
            <a:r>
              <a:rPr lang="en-US" sz="2000" dirty="0">
                <a:latin typeface="Myriad Pro" panose="020B0503030403020204" charset="0"/>
              </a:rPr>
              <a:t>To form a metallic silver</a:t>
            </a:r>
          </a:p>
          <a:p>
            <a:pPr marL="285750" indent="-285750">
              <a:buFont typeface="Arial" panose="020B0604020202020204" pitchFamily="34" charset="0"/>
              <a:buChar char="•"/>
            </a:pPr>
            <a:r>
              <a:rPr lang="en-US" sz="2000" dirty="0">
                <a:latin typeface="Myriad Pro" panose="020B0503030403020204" charset="0"/>
              </a:rPr>
              <a:t>which is linked by </a:t>
            </a:r>
            <a:r>
              <a:rPr lang="en-US" sz="2000" dirty="0">
                <a:solidFill>
                  <a:srgbClr val="7030A0"/>
                </a:solidFill>
                <a:latin typeface="Myriad Pro" panose="020B0503030403020204" charset="0"/>
              </a:rPr>
              <a:t>metallic bond</a:t>
            </a:r>
            <a:endParaRPr lang="en-HK" sz="2000" dirty="0">
              <a:solidFill>
                <a:srgbClr val="7030A0"/>
              </a:solidFill>
              <a:latin typeface="Myriad Pro" panose="020B0503030403020204" charset="0"/>
            </a:endParaRPr>
          </a:p>
        </p:txBody>
      </p:sp>
      <p:sp>
        <p:nvSpPr>
          <p:cNvPr id="390" name="TextBox 389"/>
          <p:cNvSpPr txBox="1"/>
          <p:nvPr/>
        </p:nvSpPr>
        <p:spPr>
          <a:xfrm>
            <a:off x="4729063" y="4984901"/>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sp>
        <p:nvSpPr>
          <p:cNvPr id="391" name="TextBox 390"/>
          <p:cNvSpPr txBox="1"/>
          <p:nvPr/>
        </p:nvSpPr>
        <p:spPr>
          <a:xfrm>
            <a:off x="4847466" y="2700517"/>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sp>
        <p:nvSpPr>
          <p:cNvPr id="392" name="TextBox 391"/>
          <p:cNvSpPr txBox="1"/>
          <p:nvPr/>
        </p:nvSpPr>
        <p:spPr>
          <a:xfrm>
            <a:off x="6358713" y="3996221"/>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sp>
        <p:nvSpPr>
          <p:cNvPr id="393" name="TextBox 392"/>
          <p:cNvSpPr txBox="1"/>
          <p:nvPr/>
        </p:nvSpPr>
        <p:spPr>
          <a:xfrm>
            <a:off x="1673093" y="2710089"/>
            <a:ext cx="619767" cy="307777"/>
          </a:xfrm>
          <a:prstGeom prst="rect">
            <a:avLst/>
          </a:prstGeom>
          <a:noFill/>
        </p:spPr>
        <p:txBody>
          <a:bodyPr wrap="square" rtlCol="0">
            <a:spAutoFit/>
          </a:bodyPr>
          <a:lstStyle/>
          <a:p>
            <a:r>
              <a:rPr lang="en-US" sz="1400" b="1" dirty="0">
                <a:solidFill>
                  <a:srgbClr val="7030A0"/>
                </a:solidFill>
                <a:latin typeface="Myriad Pro" panose="020B0503030403020204" charset="0"/>
              </a:rPr>
              <a:t>Ag</a:t>
            </a:r>
            <a:r>
              <a:rPr lang="en-US" sz="1400" b="1" baseline="30000" dirty="0">
                <a:solidFill>
                  <a:srgbClr val="7030A0"/>
                </a:solidFill>
                <a:latin typeface="Myriad Pro" panose="020B0503030403020204" charset="0"/>
              </a:rPr>
              <a:t>+</a:t>
            </a:r>
            <a:endParaRPr lang="en-HK" sz="1400" b="1" dirty="0">
              <a:solidFill>
                <a:srgbClr val="7030A0"/>
              </a:solidFill>
              <a:latin typeface="Myriad Pro" panose="020B0503030403020204" charset="0"/>
            </a:endParaRPr>
          </a:p>
        </p:txBody>
      </p:sp>
      <p:sp>
        <p:nvSpPr>
          <p:cNvPr id="394" name="TextBox 393"/>
          <p:cNvSpPr txBox="1"/>
          <p:nvPr/>
        </p:nvSpPr>
        <p:spPr>
          <a:xfrm>
            <a:off x="1131007" y="4490888"/>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sp>
        <p:nvSpPr>
          <p:cNvPr id="395" name="TextBox 394"/>
          <p:cNvSpPr txBox="1"/>
          <p:nvPr/>
        </p:nvSpPr>
        <p:spPr>
          <a:xfrm>
            <a:off x="2836024" y="5430911"/>
            <a:ext cx="535162" cy="307777"/>
          </a:xfrm>
          <a:prstGeom prst="rect">
            <a:avLst/>
          </a:prstGeom>
          <a:noFill/>
        </p:spPr>
        <p:txBody>
          <a:bodyPr wrap="square" rtlCol="0">
            <a:spAutoFit/>
          </a:bodyPr>
          <a:lstStyle>
            <a:defPPr>
              <a:defRPr lang="zh-TW"/>
            </a:defPPr>
            <a:lvl1pPr>
              <a:defRPr sz="1400" b="1">
                <a:solidFill>
                  <a:srgbClr val="7030A0"/>
                </a:solidFill>
                <a:latin typeface="Myriad Pro" panose="020B0503030403020204" charset="0"/>
              </a:defRPr>
            </a:lvl1pPr>
          </a:lstStyle>
          <a:p>
            <a:r>
              <a:rPr lang="en-US" dirty="0"/>
              <a:t>Ag+</a:t>
            </a:r>
            <a:endParaRPr lang="en-HK" dirty="0"/>
          </a:p>
        </p:txBody>
      </p:sp>
    </p:spTree>
    <p:extLst>
      <p:ext uri="{BB962C8B-B14F-4D97-AF65-F5344CB8AC3E}">
        <p14:creationId xmlns:p14="http://schemas.microsoft.com/office/powerpoint/2010/main" val="1369976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ounded Rectangle 93"/>
          <p:cNvSpPr/>
          <p:nvPr/>
        </p:nvSpPr>
        <p:spPr>
          <a:xfrm>
            <a:off x="7807661" y="1458651"/>
            <a:ext cx="2794310" cy="520944"/>
          </a:xfrm>
          <a:prstGeom prst="roundRect">
            <a:avLst/>
          </a:prstGeom>
          <a:solidFill>
            <a:schemeClr val="accent3">
              <a:lumMod val="20000"/>
              <a:lumOff val="80000"/>
            </a:scheme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9" name="Rounded Rectangle 88"/>
          <p:cNvSpPr/>
          <p:nvPr/>
        </p:nvSpPr>
        <p:spPr>
          <a:xfrm>
            <a:off x="3416351" y="5220586"/>
            <a:ext cx="4588008" cy="1189939"/>
          </a:xfrm>
          <a:prstGeom prst="roundRect">
            <a:avLst/>
          </a:prstGeom>
          <a:solidFill>
            <a:schemeClr val="bg2">
              <a:lumMod val="9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4052392" y="1021987"/>
            <a:ext cx="3117264" cy="584775"/>
          </a:xfrm>
          <a:prstGeom prst="rect">
            <a:avLst/>
          </a:prstGeom>
          <a:noFill/>
        </p:spPr>
        <p:txBody>
          <a:bodyPr wrap="none" rtlCol="0">
            <a:spAutoFit/>
          </a:bodyPr>
          <a:lstStyle/>
          <a:p>
            <a:pPr algn="ctr"/>
            <a:r>
              <a:rPr lang="en-US" sz="3200" b="1" u="sng" dirty="0">
                <a:latin typeface="Myriad Pro" panose="020B0503030403020204" charset="0"/>
              </a:rPr>
              <a:t>For </a:t>
            </a:r>
            <a:r>
              <a:rPr lang="en-US" sz="3200" b="1" u="sng" dirty="0">
                <a:solidFill>
                  <a:srgbClr val="C00000"/>
                </a:solidFill>
                <a:latin typeface="Myriad Pro" panose="020B0503030403020204" charset="0"/>
              </a:rPr>
              <a:t>bromine, Br</a:t>
            </a:r>
            <a:r>
              <a:rPr lang="en-US" altLang="zh-TW" sz="3200" b="1" u="sng" baseline="-25000" dirty="0">
                <a:solidFill>
                  <a:srgbClr val="C00000"/>
                </a:solidFill>
                <a:latin typeface="Myriad Pro" panose="020B0503030403020204" charset="0"/>
              </a:rPr>
              <a:t>2</a:t>
            </a:r>
            <a:endParaRPr lang="en-HK" sz="3200" b="1" u="sng" dirty="0">
              <a:solidFill>
                <a:srgbClr val="C00000"/>
              </a:solidFill>
              <a:latin typeface="Myriad Pro" panose="020B0503030403020204" charset="0"/>
            </a:endParaRPr>
          </a:p>
        </p:txBody>
      </p:sp>
      <p:sp>
        <p:nvSpPr>
          <p:cNvPr id="5" name="TextBox 4"/>
          <p:cNvSpPr txBox="1"/>
          <p:nvPr/>
        </p:nvSpPr>
        <p:spPr>
          <a:xfrm>
            <a:off x="3787333" y="3027759"/>
            <a:ext cx="757563" cy="707886"/>
          </a:xfrm>
          <a:prstGeom prst="rect">
            <a:avLst/>
          </a:prstGeom>
          <a:noFill/>
        </p:spPr>
        <p:txBody>
          <a:bodyPr wrap="square" rtlCol="0">
            <a:spAutoFit/>
          </a:bodyPr>
          <a:lstStyle/>
          <a:p>
            <a:r>
              <a:rPr lang="en-US" sz="4000" b="1" dirty="0">
                <a:solidFill>
                  <a:srgbClr val="C00000"/>
                </a:solidFill>
                <a:latin typeface="Myriad Pro" panose="020B0503030403020204" charset="0"/>
              </a:rPr>
              <a:t>Br</a:t>
            </a:r>
            <a:endParaRPr lang="en-HK" sz="4000" b="1" dirty="0">
              <a:solidFill>
                <a:srgbClr val="C00000"/>
              </a:solidFill>
              <a:latin typeface="Myriad Pro" panose="020B0503030403020204" charset="0"/>
            </a:endParaRPr>
          </a:p>
        </p:txBody>
      </p:sp>
      <p:sp>
        <p:nvSpPr>
          <p:cNvPr id="6" name="Oval 5"/>
          <p:cNvSpPr>
            <a:spLocks noChangeAspect="1"/>
          </p:cNvSpPr>
          <p:nvPr/>
        </p:nvSpPr>
        <p:spPr>
          <a:xfrm>
            <a:off x="3682785" y="2979429"/>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 name="Oval 6"/>
          <p:cNvSpPr>
            <a:spLocks noChangeAspect="1"/>
          </p:cNvSpPr>
          <p:nvPr/>
        </p:nvSpPr>
        <p:spPr>
          <a:xfrm>
            <a:off x="3378246" y="2674732"/>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Oval 7"/>
          <p:cNvSpPr>
            <a:spLocks noChangeAspect="1"/>
          </p:cNvSpPr>
          <p:nvPr/>
        </p:nvSpPr>
        <p:spPr>
          <a:xfrm>
            <a:off x="3005278" y="2301258"/>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Oval 8"/>
          <p:cNvSpPr>
            <a:spLocks noChangeAspect="1"/>
          </p:cNvSpPr>
          <p:nvPr/>
        </p:nvSpPr>
        <p:spPr>
          <a:xfrm>
            <a:off x="2636402" y="1931244"/>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 name="Oval 9"/>
          <p:cNvSpPr/>
          <p:nvPr/>
        </p:nvSpPr>
        <p:spPr>
          <a:xfrm>
            <a:off x="4029625" y="293574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1" name="Oval 10"/>
          <p:cNvSpPr/>
          <p:nvPr/>
        </p:nvSpPr>
        <p:spPr>
          <a:xfrm>
            <a:off x="4024373" y="261518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p:nvPr/>
        </p:nvSpPr>
        <p:spPr>
          <a:xfrm>
            <a:off x="4024372" y="22368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p:nvPr/>
        </p:nvSpPr>
        <p:spPr>
          <a:xfrm>
            <a:off x="4034884" y="371876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a:off x="4024371" y="43999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 name="Oval 14"/>
          <p:cNvSpPr/>
          <p:nvPr/>
        </p:nvSpPr>
        <p:spPr>
          <a:xfrm>
            <a:off x="4024371" y="403077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6" name="Oval 15"/>
          <p:cNvSpPr/>
          <p:nvPr/>
        </p:nvSpPr>
        <p:spPr>
          <a:xfrm>
            <a:off x="3320437" y="332122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7" name="Oval 16"/>
          <p:cNvSpPr/>
          <p:nvPr/>
        </p:nvSpPr>
        <p:spPr>
          <a:xfrm>
            <a:off x="4725675" y="332122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8" name="Oval 17"/>
          <p:cNvSpPr/>
          <p:nvPr/>
        </p:nvSpPr>
        <p:spPr>
          <a:xfrm>
            <a:off x="3532264" y="28213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9" name="Oval 18"/>
          <p:cNvSpPr/>
          <p:nvPr/>
        </p:nvSpPr>
        <p:spPr>
          <a:xfrm>
            <a:off x="3532264" y="381321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 name="Oval 19"/>
          <p:cNvSpPr/>
          <p:nvPr/>
        </p:nvSpPr>
        <p:spPr>
          <a:xfrm>
            <a:off x="4534385" y="281261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1" name="Oval 20"/>
          <p:cNvSpPr/>
          <p:nvPr/>
        </p:nvSpPr>
        <p:spPr>
          <a:xfrm>
            <a:off x="4534385" y="380444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Oval 21"/>
          <p:cNvSpPr/>
          <p:nvPr/>
        </p:nvSpPr>
        <p:spPr>
          <a:xfrm>
            <a:off x="2967017" y="35134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Oval 22"/>
          <p:cNvSpPr/>
          <p:nvPr/>
        </p:nvSpPr>
        <p:spPr>
          <a:xfrm>
            <a:off x="2617810" y="360315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Oval 23"/>
          <p:cNvSpPr/>
          <p:nvPr/>
        </p:nvSpPr>
        <p:spPr>
          <a:xfrm>
            <a:off x="2967017" y="314568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Oval 24"/>
          <p:cNvSpPr/>
          <p:nvPr/>
        </p:nvSpPr>
        <p:spPr>
          <a:xfrm>
            <a:off x="3642022" y="232864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6" name="Oval 25"/>
          <p:cNvSpPr/>
          <p:nvPr/>
        </p:nvSpPr>
        <p:spPr>
          <a:xfrm>
            <a:off x="3329742" y="250168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7" name="Oval 26"/>
          <p:cNvSpPr/>
          <p:nvPr/>
        </p:nvSpPr>
        <p:spPr>
          <a:xfrm>
            <a:off x="3072120" y="22520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8" name="Oval 27"/>
          <p:cNvSpPr/>
          <p:nvPr/>
        </p:nvSpPr>
        <p:spPr>
          <a:xfrm>
            <a:off x="3087455" y="280429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9" name="Oval 28"/>
          <p:cNvSpPr/>
          <p:nvPr/>
        </p:nvSpPr>
        <p:spPr>
          <a:xfrm rot="15646338">
            <a:off x="3103885" y="38628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rot="15646338">
            <a:off x="3363800" y="418093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rot="15646338">
            <a:off x="3662317" y="43340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Oval 31"/>
          <p:cNvSpPr/>
          <p:nvPr/>
        </p:nvSpPr>
        <p:spPr>
          <a:xfrm rot="15646338">
            <a:off x="3100112" y="443319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Oval 32"/>
          <p:cNvSpPr/>
          <p:nvPr/>
        </p:nvSpPr>
        <p:spPr>
          <a:xfrm rot="10800000">
            <a:off x="5108431" y="313742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Oval 33"/>
          <p:cNvSpPr/>
          <p:nvPr/>
        </p:nvSpPr>
        <p:spPr>
          <a:xfrm rot="10800000">
            <a:off x="5108431" y="35051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Oval 34"/>
          <p:cNvSpPr/>
          <p:nvPr/>
        </p:nvSpPr>
        <p:spPr>
          <a:xfrm rot="10800000">
            <a:off x="5359350" y="3512594"/>
            <a:ext cx="105103" cy="1156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rot="10800000">
            <a:off x="4433426" y="432222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Oval 36"/>
          <p:cNvSpPr/>
          <p:nvPr/>
        </p:nvSpPr>
        <p:spPr>
          <a:xfrm rot="10800000">
            <a:off x="5061124" y="43639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Oval 37"/>
          <p:cNvSpPr/>
          <p:nvPr/>
        </p:nvSpPr>
        <p:spPr>
          <a:xfrm rot="10800000">
            <a:off x="4745706" y="414917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Oval 38"/>
          <p:cNvSpPr/>
          <p:nvPr/>
        </p:nvSpPr>
        <p:spPr>
          <a:xfrm rot="10800000">
            <a:off x="4987993" y="38465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Oval 39"/>
          <p:cNvSpPr/>
          <p:nvPr/>
        </p:nvSpPr>
        <p:spPr>
          <a:xfrm rot="4846338">
            <a:off x="4971563" y="278796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Oval 40"/>
          <p:cNvSpPr/>
          <p:nvPr/>
        </p:nvSpPr>
        <p:spPr>
          <a:xfrm rot="4846338">
            <a:off x="4711648" y="246992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2" name="Oval 41"/>
          <p:cNvSpPr/>
          <p:nvPr/>
        </p:nvSpPr>
        <p:spPr>
          <a:xfrm rot="4846338">
            <a:off x="4968059" y="220470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3" name="Oval 42"/>
          <p:cNvSpPr/>
          <p:nvPr/>
        </p:nvSpPr>
        <p:spPr>
          <a:xfrm rot="4846338">
            <a:off x="4413131" y="231685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4" name="Oval 43"/>
          <p:cNvSpPr/>
          <p:nvPr/>
        </p:nvSpPr>
        <p:spPr>
          <a:xfrm>
            <a:off x="4031470" y="478481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5" name="TextBox 44"/>
          <p:cNvSpPr txBox="1"/>
          <p:nvPr/>
        </p:nvSpPr>
        <p:spPr>
          <a:xfrm>
            <a:off x="6425695" y="3026915"/>
            <a:ext cx="757563" cy="707886"/>
          </a:xfrm>
          <a:prstGeom prst="rect">
            <a:avLst/>
          </a:prstGeom>
          <a:noFill/>
        </p:spPr>
        <p:txBody>
          <a:bodyPr wrap="square" rtlCol="0">
            <a:spAutoFit/>
          </a:bodyPr>
          <a:lstStyle/>
          <a:p>
            <a:r>
              <a:rPr lang="en-US" sz="4000" b="1" dirty="0">
                <a:solidFill>
                  <a:srgbClr val="C00000"/>
                </a:solidFill>
                <a:latin typeface="Myriad Pro" panose="020B0503030403020204" charset="0"/>
              </a:rPr>
              <a:t>Br</a:t>
            </a:r>
            <a:endParaRPr lang="en-HK" sz="4000" b="1" dirty="0">
              <a:solidFill>
                <a:srgbClr val="C00000"/>
              </a:solidFill>
              <a:latin typeface="Myriad Pro" panose="020B0503030403020204" charset="0"/>
            </a:endParaRPr>
          </a:p>
        </p:txBody>
      </p:sp>
      <p:sp>
        <p:nvSpPr>
          <p:cNvPr id="46" name="Oval 45"/>
          <p:cNvSpPr>
            <a:spLocks noChangeAspect="1"/>
          </p:cNvSpPr>
          <p:nvPr/>
        </p:nvSpPr>
        <p:spPr>
          <a:xfrm>
            <a:off x="6321147" y="2978585"/>
            <a:ext cx="798786" cy="79920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a:spLocks noChangeAspect="1"/>
          </p:cNvSpPr>
          <p:nvPr/>
        </p:nvSpPr>
        <p:spPr>
          <a:xfrm>
            <a:off x="6016608" y="2673888"/>
            <a:ext cx="1407863" cy="140859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8" name="Oval 47"/>
          <p:cNvSpPr>
            <a:spLocks noChangeAspect="1"/>
          </p:cNvSpPr>
          <p:nvPr/>
        </p:nvSpPr>
        <p:spPr>
          <a:xfrm>
            <a:off x="5643640" y="2300414"/>
            <a:ext cx="2164021" cy="216514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9" name="Oval 48"/>
          <p:cNvSpPr>
            <a:spLocks noChangeAspect="1"/>
          </p:cNvSpPr>
          <p:nvPr/>
        </p:nvSpPr>
        <p:spPr>
          <a:xfrm>
            <a:off x="5274764" y="1930400"/>
            <a:ext cx="2899413" cy="290091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0" name="Oval 49"/>
          <p:cNvSpPr/>
          <p:nvPr/>
        </p:nvSpPr>
        <p:spPr>
          <a:xfrm>
            <a:off x="6667987" y="293490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Oval 50"/>
          <p:cNvSpPr/>
          <p:nvPr/>
        </p:nvSpPr>
        <p:spPr>
          <a:xfrm>
            <a:off x="6662735" y="261433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2" name="Oval 51"/>
          <p:cNvSpPr/>
          <p:nvPr/>
        </p:nvSpPr>
        <p:spPr>
          <a:xfrm>
            <a:off x="6662734" y="223596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3" name="Oval 52"/>
          <p:cNvSpPr/>
          <p:nvPr/>
        </p:nvSpPr>
        <p:spPr>
          <a:xfrm>
            <a:off x="6673246" y="3717920"/>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4" name="Oval 53"/>
          <p:cNvSpPr/>
          <p:nvPr/>
        </p:nvSpPr>
        <p:spPr>
          <a:xfrm>
            <a:off x="6662733" y="43991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5" name="Oval 54"/>
          <p:cNvSpPr/>
          <p:nvPr/>
        </p:nvSpPr>
        <p:spPr>
          <a:xfrm>
            <a:off x="6662733" y="402992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6" name="Oval 55"/>
          <p:cNvSpPr/>
          <p:nvPr/>
        </p:nvSpPr>
        <p:spPr>
          <a:xfrm>
            <a:off x="5958799" y="332037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7" name="Oval 56"/>
          <p:cNvSpPr/>
          <p:nvPr/>
        </p:nvSpPr>
        <p:spPr>
          <a:xfrm>
            <a:off x="7364037" y="332037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8" name="Oval 57"/>
          <p:cNvSpPr/>
          <p:nvPr/>
        </p:nvSpPr>
        <p:spPr>
          <a:xfrm>
            <a:off x="6170626" y="282053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9" name="Oval 58"/>
          <p:cNvSpPr/>
          <p:nvPr/>
        </p:nvSpPr>
        <p:spPr>
          <a:xfrm>
            <a:off x="6170626" y="381236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0" name="Oval 59"/>
          <p:cNvSpPr/>
          <p:nvPr/>
        </p:nvSpPr>
        <p:spPr>
          <a:xfrm>
            <a:off x="7172747" y="281176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1" name="Oval 60"/>
          <p:cNvSpPr/>
          <p:nvPr/>
        </p:nvSpPr>
        <p:spPr>
          <a:xfrm>
            <a:off x="7172747" y="380360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2" name="Oval 61"/>
          <p:cNvSpPr/>
          <p:nvPr/>
        </p:nvSpPr>
        <p:spPr>
          <a:xfrm>
            <a:off x="5605379" y="351259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3" name="Oval 62"/>
          <p:cNvSpPr/>
          <p:nvPr/>
        </p:nvSpPr>
        <p:spPr>
          <a:xfrm>
            <a:off x="5352921" y="3122924"/>
            <a:ext cx="105103" cy="11561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4" name="Oval 63"/>
          <p:cNvSpPr/>
          <p:nvPr/>
        </p:nvSpPr>
        <p:spPr>
          <a:xfrm>
            <a:off x="5605379" y="314483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5" name="Oval 64"/>
          <p:cNvSpPr/>
          <p:nvPr/>
        </p:nvSpPr>
        <p:spPr>
          <a:xfrm>
            <a:off x="6280384" y="232779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6" name="Oval 65"/>
          <p:cNvSpPr/>
          <p:nvPr/>
        </p:nvSpPr>
        <p:spPr>
          <a:xfrm>
            <a:off x="5968104" y="250084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7" name="Oval 66"/>
          <p:cNvSpPr/>
          <p:nvPr/>
        </p:nvSpPr>
        <p:spPr>
          <a:xfrm>
            <a:off x="5710482" y="225121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8" name="Oval 67"/>
          <p:cNvSpPr/>
          <p:nvPr/>
        </p:nvSpPr>
        <p:spPr>
          <a:xfrm>
            <a:off x="5725817" y="2803454"/>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9" name="Oval 68"/>
          <p:cNvSpPr/>
          <p:nvPr/>
        </p:nvSpPr>
        <p:spPr>
          <a:xfrm rot="15646338">
            <a:off x="5742247" y="3862052"/>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0" name="Oval 69"/>
          <p:cNvSpPr/>
          <p:nvPr/>
        </p:nvSpPr>
        <p:spPr>
          <a:xfrm rot="15646338">
            <a:off x="6002162" y="418008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1" name="Oval 70"/>
          <p:cNvSpPr/>
          <p:nvPr/>
        </p:nvSpPr>
        <p:spPr>
          <a:xfrm rot="15646338">
            <a:off x="6300679" y="433316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2" name="Oval 71"/>
          <p:cNvSpPr/>
          <p:nvPr/>
        </p:nvSpPr>
        <p:spPr>
          <a:xfrm rot="15646338">
            <a:off x="5738474" y="443234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3" name="Oval 72"/>
          <p:cNvSpPr/>
          <p:nvPr/>
        </p:nvSpPr>
        <p:spPr>
          <a:xfrm rot="10800000">
            <a:off x="7746793" y="313657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4" name="Oval 73"/>
          <p:cNvSpPr/>
          <p:nvPr/>
        </p:nvSpPr>
        <p:spPr>
          <a:xfrm rot="10800000">
            <a:off x="7746793" y="350433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Oval 74"/>
          <p:cNvSpPr/>
          <p:nvPr/>
        </p:nvSpPr>
        <p:spPr>
          <a:xfrm rot="10800000">
            <a:off x="8103883" y="359865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Oval 75"/>
          <p:cNvSpPr/>
          <p:nvPr/>
        </p:nvSpPr>
        <p:spPr>
          <a:xfrm rot="10800000">
            <a:off x="7071788" y="432137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7" name="Oval 76"/>
          <p:cNvSpPr/>
          <p:nvPr/>
        </p:nvSpPr>
        <p:spPr>
          <a:xfrm rot="10800000">
            <a:off x="7699486" y="4363098"/>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8" name="Oval 77"/>
          <p:cNvSpPr/>
          <p:nvPr/>
        </p:nvSpPr>
        <p:spPr>
          <a:xfrm rot="10800000">
            <a:off x="7384068" y="414833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9" name="Oval 78"/>
          <p:cNvSpPr/>
          <p:nvPr/>
        </p:nvSpPr>
        <p:spPr>
          <a:xfrm rot="10800000">
            <a:off x="7626355" y="3845719"/>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0" name="Oval 79"/>
          <p:cNvSpPr/>
          <p:nvPr/>
        </p:nvSpPr>
        <p:spPr>
          <a:xfrm rot="4846338">
            <a:off x="7609925" y="2787121"/>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1" name="Oval 80"/>
          <p:cNvSpPr/>
          <p:nvPr/>
        </p:nvSpPr>
        <p:spPr>
          <a:xfrm rot="4846338">
            <a:off x="7350010" y="2469085"/>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rot="4846338">
            <a:off x="7606421" y="2203863"/>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rot="4846338">
            <a:off x="7051493" y="2316007"/>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4" name="Oval 83"/>
          <p:cNvSpPr/>
          <p:nvPr/>
        </p:nvSpPr>
        <p:spPr>
          <a:xfrm>
            <a:off x="6669832" y="4783966"/>
            <a:ext cx="105103" cy="11561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86" name="Straight Arrow Connector 85"/>
          <p:cNvCxnSpPr/>
          <p:nvPr/>
        </p:nvCxnSpPr>
        <p:spPr>
          <a:xfrm flipH="1" flipV="1">
            <a:off x="5416918" y="3728242"/>
            <a:ext cx="6554" cy="13771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3355009" y="5302529"/>
            <a:ext cx="4649350" cy="1107996"/>
          </a:xfrm>
          <a:prstGeom prst="rect">
            <a:avLst/>
          </a:prstGeom>
          <a:noFill/>
          <a:ln>
            <a:noFill/>
          </a:ln>
        </p:spPr>
        <p:txBody>
          <a:bodyPr wrap="none" rtlCol="0">
            <a:spAutoFit/>
          </a:bodyPr>
          <a:lstStyle/>
          <a:p>
            <a:pPr marL="285750" indent="-285750">
              <a:buFont typeface="Arial" panose="020B0604020202020204" pitchFamily="34" charset="0"/>
              <a:buChar char="•"/>
            </a:pPr>
            <a:r>
              <a:rPr lang="en-US" sz="2200" dirty="0">
                <a:latin typeface="Myriad Pro" panose="020B0503030403020204" charset="0"/>
              </a:rPr>
              <a:t>Two </a:t>
            </a:r>
            <a:r>
              <a:rPr lang="en-US" sz="2200" dirty="0">
                <a:solidFill>
                  <a:srgbClr val="C00000"/>
                </a:solidFill>
                <a:latin typeface="Myriad Pro" panose="020B0503030403020204" charset="0"/>
              </a:rPr>
              <a:t>bromine</a:t>
            </a:r>
            <a:r>
              <a:rPr lang="en-US" sz="2200" dirty="0">
                <a:latin typeface="Myriad Pro" panose="020B0503030403020204" charset="0"/>
              </a:rPr>
              <a:t> will move together</a:t>
            </a:r>
          </a:p>
          <a:p>
            <a:pPr marL="285750" indent="-285750">
              <a:buFont typeface="Arial" panose="020B0604020202020204" pitchFamily="34" charset="0"/>
              <a:buChar char="•"/>
            </a:pPr>
            <a:r>
              <a:rPr lang="en-US" sz="2200" dirty="0">
                <a:latin typeface="Myriad Pro" panose="020B0503030403020204" charset="0"/>
              </a:rPr>
              <a:t>To form a molecular bromine , </a:t>
            </a:r>
            <a:r>
              <a:rPr lang="en-US" sz="2200" dirty="0">
                <a:solidFill>
                  <a:srgbClr val="C00000"/>
                </a:solidFill>
                <a:latin typeface="Myriad Pro" panose="020B0503030403020204" charset="0"/>
              </a:rPr>
              <a:t>Br</a:t>
            </a:r>
            <a:r>
              <a:rPr lang="en-US" sz="2200" baseline="-25000" dirty="0">
                <a:solidFill>
                  <a:srgbClr val="C00000"/>
                </a:solidFill>
                <a:latin typeface="Myriad Pro" panose="020B0503030403020204" charset="0"/>
              </a:rPr>
              <a:t>2</a:t>
            </a:r>
          </a:p>
          <a:p>
            <a:pPr marL="285750" indent="-285750">
              <a:buFont typeface="Arial" panose="020B0604020202020204" pitchFamily="34" charset="0"/>
              <a:buChar char="•"/>
            </a:pPr>
            <a:r>
              <a:rPr lang="en-US" sz="2200" dirty="0">
                <a:latin typeface="Myriad Pro" panose="020B0503030403020204" charset="0"/>
              </a:rPr>
              <a:t>Linked by a </a:t>
            </a:r>
            <a:r>
              <a:rPr lang="en-US" sz="2200" dirty="0">
                <a:solidFill>
                  <a:srgbClr val="00B050"/>
                </a:solidFill>
                <a:latin typeface="Myriad Pro" panose="020B0503030403020204" charset="0"/>
              </a:rPr>
              <a:t>covalent bond</a:t>
            </a:r>
            <a:endParaRPr lang="en-HK" sz="2200" dirty="0">
              <a:solidFill>
                <a:srgbClr val="00B050"/>
              </a:solidFill>
              <a:latin typeface="Myriad Pro" panose="020B0503030403020204" charset="0"/>
            </a:endParaRPr>
          </a:p>
        </p:txBody>
      </p:sp>
      <p:cxnSp>
        <p:nvCxnSpPr>
          <p:cNvPr id="91" name="Straight Arrow Connector 90"/>
          <p:cNvCxnSpPr/>
          <p:nvPr/>
        </p:nvCxnSpPr>
        <p:spPr>
          <a:xfrm flipH="1">
            <a:off x="5416919" y="1796902"/>
            <a:ext cx="2209435" cy="118168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7796333" y="1470094"/>
            <a:ext cx="2748381" cy="461665"/>
          </a:xfrm>
          <a:prstGeom prst="rect">
            <a:avLst/>
          </a:prstGeom>
          <a:noFill/>
        </p:spPr>
        <p:txBody>
          <a:bodyPr wrap="none" rtlCol="0">
            <a:spAutoFit/>
          </a:bodyPr>
          <a:lstStyle/>
          <a:p>
            <a:r>
              <a:rPr lang="en-US" sz="2400" dirty="0">
                <a:solidFill>
                  <a:srgbClr val="00B050"/>
                </a:solidFill>
                <a:latin typeface="Myriad Pro" panose="020B0503030403020204" charset="0"/>
              </a:rPr>
              <a:t>Sharing of electrons</a:t>
            </a:r>
            <a:endParaRPr lang="en-HK" sz="2400" dirty="0">
              <a:solidFill>
                <a:srgbClr val="00B050"/>
              </a:solidFill>
              <a:latin typeface="Myriad Pro" panose="020B0503030403020204" charset="0"/>
            </a:endParaRPr>
          </a:p>
        </p:txBody>
      </p:sp>
    </p:spTree>
    <p:extLst>
      <p:ext uri="{BB962C8B-B14F-4D97-AF65-F5344CB8AC3E}">
        <p14:creationId xmlns:p14="http://schemas.microsoft.com/office/powerpoint/2010/main" val="538200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654250" y="4205445"/>
            <a:ext cx="10083658" cy="1700405"/>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Rounded Rectangle 12"/>
          <p:cNvSpPr/>
          <p:nvPr/>
        </p:nvSpPr>
        <p:spPr>
          <a:xfrm>
            <a:off x="2541181" y="2114235"/>
            <a:ext cx="6732821" cy="91604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2677742" y="2243548"/>
            <a:ext cx="1569660" cy="646331"/>
          </a:xfrm>
          <a:prstGeom prst="rect">
            <a:avLst/>
          </a:prstGeom>
          <a:noFill/>
        </p:spPr>
        <p:txBody>
          <a:bodyPr wrap="none" rtlCol="0">
            <a:spAutoFit/>
          </a:bodyPr>
          <a:lstStyle/>
          <a:p>
            <a:r>
              <a:rPr lang="en-US" sz="3600" dirty="0">
                <a:latin typeface="Myriad Pro" panose="020B0503030403020204" charset="0"/>
              </a:rPr>
              <a:t>2</a:t>
            </a:r>
            <a:r>
              <a:rPr lang="en-US" sz="3600" dirty="0">
                <a:solidFill>
                  <a:srgbClr val="7030A0"/>
                </a:solidFill>
                <a:latin typeface="Myriad Pro" panose="020B0503030403020204" charset="0"/>
              </a:rPr>
              <a:t>Ag</a:t>
            </a:r>
            <a:r>
              <a:rPr lang="en-US" sz="3600" dirty="0">
                <a:solidFill>
                  <a:srgbClr val="C00000"/>
                </a:solidFill>
                <a:latin typeface="Myriad Pro" panose="020B0503030403020204" charset="0"/>
              </a:rPr>
              <a:t>Br</a:t>
            </a:r>
            <a:r>
              <a:rPr lang="en-US" sz="3600" dirty="0">
                <a:latin typeface="Myriad Pro" panose="020B0503030403020204" charset="0"/>
              </a:rPr>
              <a:t> (s)</a:t>
            </a:r>
            <a:endParaRPr lang="en-HK" sz="3600" dirty="0">
              <a:latin typeface="Myriad Pro" panose="020B0503030403020204" charset="0"/>
            </a:endParaRPr>
          </a:p>
        </p:txBody>
      </p:sp>
      <p:cxnSp>
        <p:nvCxnSpPr>
          <p:cNvPr id="5" name="Straight Arrow Connector 4"/>
          <p:cNvCxnSpPr/>
          <p:nvPr/>
        </p:nvCxnSpPr>
        <p:spPr>
          <a:xfrm flipV="1">
            <a:off x="4594302" y="2569263"/>
            <a:ext cx="1477097" cy="66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790640" y="2114235"/>
            <a:ext cx="760144" cy="461665"/>
          </a:xfrm>
          <a:prstGeom prst="rect">
            <a:avLst/>
          </a:prstGeom>
          <a:noFill/>
        </p:spPr>
        <p:txBody>
          <a:bodyPr wrap="none" rtlCol="0">
            <a:spAutoFit/>
          </a:bodyPr>
          <a:lstStyle/>
          <a:p>
            <a:r>
              <a:rPr lang="en-US" sz="2400" b="1" dirty="0">
                <a:solidFill>
                  <a:srgbClr val="FF0000"/>
                </a:solidFill>
                <a:latin typeface="Myriad Pro" panose="020B0503030403020204" charset="0"/>
              </a:rPr>
              <a:t>Light </a:t>
            </a:r>
            <a:endParaRPr lang="en-HK" sz="2400" b="1" dirty="0">
              <a:solidFill>
                <a:srgbClr val="FF0000"/>
              </a:solidFill>
              <a:latin typeface="Myriad Pro" panose="020B0503030403020204" charset="0"/>
            </a:endParaRPr>
          </a:p>
        </p:txBody>
      </p:sp>
      <p:sp>
        <p:nvSpPr>
          <p:cNvPr id="7" name="TextBox 6"/>
          <p:cNvSpPr txBox="1"/>
          <p:nvPr/>
        </p:nvSpPr>
        <p:spPr>
          <a:xfrm>
            <a:off x="5987771" y="2216797"/>
            <a:ext cx="1221809" cy="646331"/>
          </a:xfrm>
          <a:prstGeom prst="rect">
            <a:avLst/>
          </a:prstGeom>
          <a:noFill/>
        </p:spPr>
        <p:txBody>
          <a:bodyPr wrap="none" rtlCol="0">
            <a:spAutoFit/>
          </a:bodyPr>
          <a:lstStyle/>
          <a:p>
            <a:r>
              <a:rPr lang="en-US" sz="3600" dirty="0">
                <a:latin typeface="Myriad Pro" panose="020B0503030403020204" charset="0"/>
              </a:rPr>
              <a:t>2</a:t>
            </a:r>
            <a:r>
              <a:rPr lang="en-US" sz="3600" dirty="0">
                <a:solidFill>
                  <a:srgbClr val="7030A0"/>
                </a:solidFill>
                <a:latin typeface="Myriad Pro" panose="020B0503030403020204" charset="0"/>
              </a:rPr>
              <a:t>Ag</a:t>
            </a:r>
            <a:r>
              <a:rPr lang="en-US" sz="3600" dirty="0">
                <a:latin typeface="Myriad Pro" panose="020B0503030403020204" charset="0"/>
              </a:rPr>
              <a:t> (s)</a:t>
            </a:r>
            <a:endParaRPr lang="en-HK" sz="3600" dirty="0">
              <a:latin typeface="Myriad Pro" panose="020B0503030403020204" charset="0"/>
            </a:endParaRPr>
          </a:p>
        </p:txBody>
      </p:sp>
      <p:sp>
        <p:nvSpPr>
          <p:cNvPr id="8" name="TextBox 7"/>
          <p:cNvSpPr txBox="1"/>
          <p:nvPr/>
        </p:nvSpPr>
        <p:spPr>
          <a:xfrm>
            <a:off x="7779424" y="2216795"/>
            <a:ext cx="1160895" cy="646331"/>
          </a:xfrm>
          <a:prstGeom prst="rect">
            <a:avLst/>
          </a:prstGeom>
          <a:noFill/>
        </p:spPr>
        <p:txBody>
          <a:bodyPr wrap="none" rtlCol="0">
            <a:spAutoFit/>
          </a:bodyPr>
          <a:lstStyle/>
          <a:p>
            <a:r>
              <a:rPr lang="en-US" sz="3600" dirty="0">
                <a:solidFill>
                  <a:srgbClr val="C00000"/>
                </a:solidFill>
                <a:latin typeface="Myriad Pro" panose="020B0503030403020204" charset="0"/>
              </a:rPr>
              <a:t>Br</a:t>
            </a:r>
            <a:r>
              <a:rPr lang="en-US" sz="3600" baseline="-25000" dirty="0">
                <a:solidFill>
                  <a:srgbClr val="C00000"/>
                </a:solidFill>
                <a:latin typeface="Myriad Pro" panose="020B0503030403020204" charset="0"/>
              </a:rPr>
              <a:t>2</a:t>
            </a:r>
            <a:r>
              <a:rPr lang="en-US" sz="3600" dirty="0">
                <a:latin typeface="Myriad Pro" panose="020B0503030403020204" charset="0"/>
              </a:rPr>
              <a:t> (g)</a:t>
            </a:r>
            <a:endParaRPr lang="en-HK" sz="3600" dirty="0">
              <a:latin typeface="Myriad Pro" panose="020B0503030403020204" charset="0"/>
            </a:endParaRPr>
          </a:p>
        </p:txBody>
      </p:sp>
      <p:sp>
        <p:nvSpPr>
          <p:cNvPr id="9" name="TextBox 8"/>
          <p:cNvSpPr txBox="1"/>
          <p:nvPr/>
        </p:nvSpPr>
        <p:spPr>
          <a:xfrm>
            <a:off x="7405604" y="2227285"/>
            <a:ext cx="373820" cy="646331"/>
          </a:xfrm>
          <a:prstGeom prst="rect">
            <a:avLst/>
          </a:prstGeom>
          <a:noFill/>
        </p:spPr>
        <p:txBody>
          <a:bodyPr wrap="none" rtlCol="0">
            <a:spAutoFit/>
          </a:bodyPr>
          <a:lstStyle/>
          <a:p>
            <a:r>
              <a:rPr lang="en-US" sz="3600" dirty="0">
                <a:latin typeface="Myriad Pro" panose="020B0503030403020204" charset="0"/>
              </a:rPr>
              <a:t>+</a:t>
            </a:r>
            <a:endParaRPr lang="en-HK" sz="3600" dirty="0">
              <a:latin typeface="Myriad Pro" panose="020B0503030403020204" charset="0"/>
            </a:endParaRPr>
          </a:p>
        </p:txBody>
      </p:sp>
      <p:sp>
        <p:nvSpPr>
          <p:cNvPr id="12" name="TextBox 11"/>
          <p:cNvSpPr txBox="1"/>
          <p:nvPr/>
        </p:nvSpPr>
        <p:spPr>
          <a:xfrm>
            <a:off x="677334" y="1466777"/>
            <a:ext cx="2225289" cy="523220"/>
          </a:xfrm>
          <a:prstGeom prst="rect">
            <a:avLst/>
          </a:prstGeom>
          <a:noFill/>
        </p:spPr>
        <p:txBody>
          <a:bodyPr wrap="none" rtlCol="0">
            <a:spAutoFit/>
          </a:bodyPr>
          <a:lstStyle/>
          <a:p>
            <a:r>
              <a:rPr lang="en-US" sz="2800" b="1" u="sng" dirty="0">
                <a:latin typeface="Myriad Pro" panose="020B0503030403020204" charset="0"/>
              </a:rPr>
              <a:t>Overall reaction:</a:t>
            </a:r>
            <a:endParaRPr lang="en-HK" sz="2800" b="1" u="sng" dirty="0">
              <a:latin typeface="Myriad Pro" panose="020B0503030403020204" charset="0"/>
            </a:endParaRPr>
          </a:p>
        </p:txBody>
      </p:sp>
      <p:sp>
        <p:nvSpPr>
          <p:cNvPr id="15" name="TextBox 14"/>
          <p:cNvSpPr txBox="1"/>
          <p:nvPr/>
        </p:nvSpPr>
        <p:spPr>
          <a:xfrm>
            <a:off x="654251" y="3251338"/>
            <a:ext cx="10663881" cy="830997"/>
          </a:xfrm>
          <a:prstGeom prst="rect">
            <a:avLst/>
          </a:prstGeom>
          <a:noFill/>
        </p:spPr>
        <p:txBody>
          <a:bodyPr wrap="none" rtlCol="0">
            <a:spAutoFit/>
          </a:bodyPr>
          <a:lstStyle/>
          <a:p>
            <a:r>
              <a:rPr lang="en-US" sz="2400" b="1" dirty="0">
                <a:latin typeface="Myriad Pro" panose="020B0503030403020204" charset="0"/>
              </a:rPr>
              <a:t>Since this reaction is initiated by </a:t>
            </a:r>
            <a:r>
              <a:rPr lang="en-US" sz="2400" b="1" dirty="0">
                <a:solidFill>
                  <a:srgbClr val="FF0000"/>
                </a:solidFill>
                <a:latin typeface="Myriad Pro" panose="020B0503030403020204" charset="0"/>
              </a:rPr>
              <a:t>light (energy), </a:t>
            </a:r>
            <a:r>
              <a:rPr lang="en-US" sz="2400" b="1" dirty="0">
                <a:latin typeface="Myriad Pro" panose="020B0503030403020204" charset="0"/>
              </a:rPr>
              <a:t>it is a </a:t>
            </a:r>
            <a:r>
              <a:rPr lang="en-US" sz="2400" b="1" u="sng" dirty="0">
                <a:latin typeface="Myriad Pro" panose="020B0503030403020204" charset="0"/>
              </a:rPr>
              <a:t>photochemical reaction</a:t>
            </a:r>
          </a:p>
          <a:p>
            <a:r>
              <a:rPr lang="en-US" sz="2400" b="1" dirty="0">
                <a:latin typeface="Myriad Pro" panose="020B0503030403020204" charset="0"/>
              </a:rPr>
              <a:t>It is also </a:t>
            </a:r>
            <a:r>
              <a:rPr lang="en-US" sz="2400" b="1" u="sng" dirty="0">
                <a:latin typeface="Myriad Pro" panose="020B0503030403020204" charset="0"/>
              </a:rPr>
              <a:t>a redox reaction </a:t>
            </a:r>
            <a:r>
              <a:rPr lang="en-US" sz="2400" b="1" dirty="0">
                <a:latin typeface="Myriad Pro" panose="020B0503030403020204" charset="0"/>
              </a:rPr>
              <a:t>where </a:t>
            </a:r>
            <a:r>
              <a:rPr lang="en-US" sz="2400" b="1" dirty="0">
                <a:solidFill>
                  <a:srgbClr val="7030A0"/>
                </a:solidFill>
                <a:latin typeface="Myriad Pro" panose="020B0503030403020204" charset="0"/>
              </a:rPr>
              <a:t>Ag is reduced </a:t>
            </a:r>
            <a:r>
              <a:rPr lang="en-US" sz="2400" b="1" dirty="0">
                <a:latin typeface="Myriad Pro" panose="020B0503030403020204" charset="0"/>
              </a:rPr>
              <a:t>and </a:t>
            </a:r>
            <a:r>
              <a:rPr lang="en-US" sz="2400" b="1" dirty="0">
                <a:solidFill>
                  <a:srgbClr val="C00000"/>
                </a:solidFill>
                <a:latin typeface="Myriad Pro" panose="020B0503030403020204" charset="0"/>
              </a:rPr>
              <a:t>Br is oxidized</a:t>
            </a:r>
            <a:endParaRPr lang="en-HK" sz="2400" b="1" dirty="0">
              <a:solidFill>
                <a:srgbClr val="C00000"/>
              </a:solidFill>
              <a:latin typeface="Myriad Pro" panose="020B0503030403020204" charset="0"/>
            </a:endParaRPr>
          </a:p>
        </p:txBody>
      </p:sp>
      <p:sp>
        <p:nvSpPr>
          <p:cNvPr id="16" name="TextBox 15"/>
          <p:cNvSpPr txBox="1"/>
          <p:nvPr/>
        </p:nvSpPr>
        <p:spPr>
          <a:xfrm>
            <a:off x="803058" y="4464898"/>
            <a:ext cx="4594591" cy="461665"/>
          </a:xfrm>
          <a:prstGeom prst="rect">
            <a:avLst/>
          </a:prstGeom>
          <a:noFill/>
        </p:spPr>
        <p:txBody>
          <a:bodyPr wrap="none" rtlCol="0">
            <a:spAutoFit/>
          </a:bodyPr>
          <a:lstStyle/>
          <a:p>
            <a:pPr algn="ctr"/>
            <a:r>
              <a:rPr lang="en-US" sz="2400" b="1" dirty="0">
                <a:latin typeface="Myriad Pro" panose="020B0503030403020204" charset="0"/>
              </a:rPr>
              <a:t>Oxidation no. of </a:t>
            </a:r>
            <a:r>
              <a:rPr lang="en-US" sz="2400" b="1" dirty="0">
                <a:solidFill>
                  <a:srgbClr val="7030A0"/>
                </a:solidFill>
                <a:latin typeface="Myriad Pro" panose="020B0503030403020204" charset="0"/>
              </a:rPr>
              <a:t>Ag</a:t>
            </a:r>
            <a:r>
              <a:rPr lang="en-US" sz="2400" b="1" dirty="0">
                <a:latin typeface="Myriad Pro" panose="020B0503030403020204" charset="0"/>
              </a:rPr>
              <a:t> in </a:t>
            </a:r>
            <a:r>
              <a:rPr lang="en-US" sz="2400" b="1" dirty="0" err="1">
                <a:solidFill>
                  <a:srgbClr val="7030A0"/>
                </a:solidFill>
                <a:latin typeface="Myriad Pro" panose="020B0503030403020204" charset="0"/>
              </a:rPr>
              <a:t>Ag</a:t>
            </a:r>
            <a:r>
              <a:rPr lang="en-US" sz="2400" b="1" dirty="0" err="1">
                <a:latin typeface="Myriad Pro" panose="020B0503030403020204" charset="0"/>
              </a:rPr>
              <a:t>Br</a:t>
            </a:r>
            <a:r>
              <a:rPr lang="en-US" sz="2400" b="1" dirty="0">
                <a:latin typeface="Myriad Pro" panose="020B0503030403020204" charset="0"/>
              </a:rPr>
              <a:t> is </a:t>
            </a:r>
            <a:r>
              <a:rPr lang="en-US" sz="2400" b="1" dirty="0">
                <a:solidFill>
                  <a:srgbClr val="7030A0"/>
                </a:solidFill>
                <a:latin typeface="Myriad Pro" panose="020B0503030403020204" charset="0"/>
              </a:rPr>
              <a:t>+1</a:t>
            </a:r>
            <a:endParaRPr lang="en-HK" sz="2400" b="1" dirty="0">
              <a:solidFill>
                <a:srgbClr val="7030A0"/>
              </a:solidFill>
              <a:latin typeface="Myriad Pro" panose="020B0503030403020204" charset="0"/>
            </a:endParaRPr>
          </a:p>
        </p:txBody>
      </p:sp>
      <p:sp>
        <p:nvSpPr>
          <p:cNvPr id="17" name="TextBox 16"/>
          <p:cNvSpPr txBox="1"/>
          <p:nvPr/>
        </p:nvSpPr>
        <p:spPr>
          <a:xfrm>
            <a:off x="6342508" y="4464897"/>
            <a:ext cx="4118500" cy="461665"/>
          </a:xfrm>
          <a:prstGeom prst="rect">
            <a:avLst/>
          </a:prstGeom>
          <a:noFill/>
        </p:spPr>
        <p:txBody>
          <a:bodyPr wrap="none" rtlCol="0">
            <a:spAutoFit/>
          </a:bodyPr>
          <a:lstStyle/>
          <a:p>
            <a:pPr algn="ctr"/>
            <a:r>
              <a:rPr lang="en-US" sz="2400" b="1" dirty="0">
                <a:latin typeface="Myriad Pro" panose="020B0503030403020204" charset="0"/>
              </a:rPr>
              <a:t>Oxidation no. of </a:t>
            </a:r>
            <a:r>
              <a:rPr lang="en-US" sz="2400" b="1" dirty="0">
                <a:solidFill>
                  <a:srgbClr val="7030A0"/>
                </a:solidFill>
                <a:latin typeface="Myriad Pro" panose="020B0503030403020204" charset="0"/>
              </a:rPr>
              <a:t>Ag</a:t>
            </a:r>
            <a:r>
              <a:rPr lang="en-US" sz="2400" b="1" dirty="0">
                <a:latin typeface="Myriad Pro" panose="020B0503030403020204" charset="0"/>
              </a:rPr>
              <a:t> in </a:t>
            </a:r>
            <a:r>
              <a:rPr lang="en-US" sz="2400" b="1" dirty="0">
                <a:solidFill>
                  <a:srgbClr val="7030A0"/>
                </a:solidFill>
                <a:latin typeface="Myriad Pro" panose="020B0503030403020204" charset="0"/>
              </a:rPr>
              <a:t>Ag</a:t>
            </a:r>
            <a:r>
              <a:rPr lang="en-US" sz="2400" b="1" dirty="0">
                <a:latin typeface="Myriad Pro" panose="020B0503030403020204" charset="0"/>
              </a:rPr>
              <a:t> is </a:t>
            </a:r>
            <a:r>
              <a:rPr lang="en-US" sz="2400" b="1" dirty="0">
                <a:solidFill>
                  <a:srgbClr val="7030A0"/>
                </a:solidFill>
                <a:latin typeface="Myriad Pro" panose="020B0503030403020204" charset="0"/>
              </a:rPr>
              <a:t>0</a:t>
            </a:r>
            <a:endParaRPr lang="en-HK" sz="2400" b="1" dirty="0">
              <a:solidFill>
                <a:srgbClr val="7030A0"/>
              </a:solidFill>
              <a:latin typeface="Myriad Pro" panose="020B0503030403020204" charset="0"/>
            </a:endParaRPr>
          </a:p>
        </p:txBody>
      </p:sp>
      <p:cxnSp>
        <p:nvCxnSpPr>
          <p:cNvPr id="18" name="Straight Arrow Connector 17"/>
          <p:cNvCxnSpPr>
            <a:cxnSpLocks/>
          </p:cNvCxnSpPr>
          <p:nvPr/>
        </p:nvCxnSpPr>
        <p:spPr>
          <a:xfrm>
            <a:off x="5607607" y="4706016"/>
            <a:ext cx="524943" cy="438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247402" y="5001066"/>
            <a:ext cx="1980029" cy="523220"/>
          </a:xfrm>
          <a:prstGeom prst="rect">
            <a:avLst/>
          </a:prstGeom>
          <a:noFill/>
        </p:spPr>
        <p:txBody>
          <a:bodyPr wrap="none" rtlCol="0">
            <a:spAutoFit/>
          </a:bodyPr>
          <a:lstStyle/>
          <a:p>
            <a:r>
              <a:rPr lang="en-US" sz="2800" b="1" dirty="0">
                <a:solidFill>
                  <a:srgbClr val="C00000"/>
                </a:solidFill>
                <a:latin typeface="Myriad Pro" panose="020B0503030403020204" charset="0"/>
              </a:rPr>
              <a:t>How about Br?</a:t>
            </a:r>
            <a:endParaRPr lang="en-HK" sz="2800" b="1" dirty="0">
              <a:solidFill>
                <a:srgbClr val="C00000"/>
              </a:solidFill>
              <a:latin typeface="Myriad Pro" panose="020B0503030403020204" charset="0"/>
            </a:endParaRPr>
          </a:p>
        </p:txBody>
      </p:sp>
    </p:spTree>
    <p:extLst>
      <p:ext uri="{BB962C8B-B14F-4D97-AF65-F5344CB8AC3E}">
        <p14:creationId xmlns:p14="http://schemas.microsoft.com/office/powerpoint/2010/main" val="10029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a:xfrm>
            <a:off x="677334" y="3686849"/>
            <a:ext cx="11388542" cy="27221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8" name="Right Arrow Callout 37"/>
          <p:cNvSpPr/>
          <p:nvPr/>
        </p:nvSpPr>
        <p:spPr>
          <a:xfrm rot="10800000">
            <a:off x="7940504" y="4140718"/>
            <a:ext cx="3962283" cy="2114628"/>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7" name="Right Arrow Callout 36"/>
          <p:cNvSpPr/>
          <p:nvPr/>
        </p:nvSpPr>
        <p:spPr>
          <a:xfrm>
            <a:off x="838379" y="4140718"/>
            <a:ext cx="4008770" cy="2114628"/>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5" name="Rounded Rectangle 4"/>
          <p:cNvSpPr/>
          <p:nvPr/>
        </p:nvSpPr>
        <p:spPr>
          <a:xfrm>
            <a:off x="677334" y="2044903"/>
            <a:ext cx="8785448" cy="149943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2089033" cy="523220"/>
          </a:xfrm>
          <a:prstGeom prst="rect">
            <a:avLst/>
          </a:prstGeom>
          <a:noFill/>
        </p:spPr>
        <p:txBody>
          <a:bodyPr wrap="none" rtlCol="0">
            <a:spAutoFit/>
          </a:bodyPr>
          <a:lstStyle/>
          <a:p>
            <a:r>
              <a:rPr lang="en-US" sz="2800" b="1" u="sng" dirty="0">
                <a:latin typeface="Myriad Pro" panose="020B0503030403020204" charset="0"/>
              </a:rPr>
              <a:t>Redox reaction:</a:t>
            </a:r>
            <a:endParaRPr lang="en-HK" sz="2800" b="1" u="sng" dirty="0">
              <a:latin typeface="Myriad Pro" panose="020B0503030403020204" charset="0"/>
            </a:endParaRPr>
          </a:p>
        </p:txBody>
      </p:sp>
      <p:sp>
        <p:nvSpPr>
          <p:cNvPr id="3" name="TextBox 2"/>
          <p:cNvSpPr txBox="1"/>
          <p:nvPr/>
        </p:nvSpPr>
        <p:spPr>
          <a:xfrm>
            <a:off x="677334" y="2187412"/>
            <a:ext cx="8360430" cy="1231106"/>
          </a:xfrm>
          <a:prstGeom prst="rect">
            <a:avLst/>
          </a:prstGeom>
          <a:noFill/>
        </p:spPr>
        <p:txBody>
          <a:bodyPr wrap="none" rtlCol="0">
            <a:spAutoFit/>
          </a:bodyPr>
          <a:lstStyle/>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Redox reaction is related to the </a:t>
            </a:r>
            <a:r>
              <a:rPr lang="en-HK" sz="2000" dirty="0">
                <a:solidFill>
                  <a:srgbClr val="7030A0"/>
                </a:solidFill>
                <a:latin typeface="Myriad Pro" panose="020B0503030403020204" charset="0"/>
              </a:rPr>
              <a:t>movement of electrons</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In a reaction, if there are </a:t>
            </a:r>
            <a:r>
              <a:rPr lang="en-HK" sz="2400" dirty="0">
                <a:solidFill>
                  <a:srgbClr val="C00000"/>
                </a:solidFill>
                <a:latin typeface="Myriad Pro" panose="020B0503030403020204" charset="0"/>
              </a:rPr>
              <a:t>change of charge </a:t>
            </a:r>
            <a:r>
              <a:rPr lang="en-HK" sz="2000" dirty="0">
                <a:latin typeface="Myriad Pro" panose="020B0503030403020204" charset="0"/>
              </a:rPr>
              <a:t>of the </a:t>
            </a:r>
            <a:r>
              <a:rPr lang="en-HK" sz="2000" dirty="0">
                <a:solidFill>
                  <a:srgbClr val="0070C0"/>
                </a:solidFill>
                <a:latin typeface="Myriad Pro" panose="020B0503030403020204" charset="0"/>
              </a:rPr>
              <a:t>elements/atoms</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It will involve </a:t>
            </a:r>
            <a:r>
              <a:rPr lang="en-HK" sz="2000" dirty="0">
                <a:solidFill>
                  <a:srgbClr val="7030A0"/>
                </a:solidFill>
                <a:latin typeface="Myriad Pro" panose="020B0503030403020204" charset="0"/>
              </a:rPr>
              <a:t>movement of electrons </a:t>
            </a:r>
            <a:r>
              <a:rPr lang="en-HK" sz="2000" dirty="0">
                <a:latin typeface="Myriad Pro" panose="020B0503030403020204" charset="0"/>
              </a:rPr>
              <a:t>from </a:t>
            </a:r>
            <a:r>
              <a:rPr lang="en-HK" sz="2000" dirty="0">
                <a:solidFill>
                  <a:srgbClr val="0070C0"/>
                </a:solidFill>
                <a:latin typeface="Myriad Pro" panose="020B0503030403020204" charset="0"/>
              </a:rPr>
              <a:t>an atom/compound to another</a:t>
            </a:r>
          </a:p>
        </p:txBody>
      </p:sp>
      <p:sp>
        <p:nvSpPr>
          <p:cNvPr id="6" name="Oval 5"/>
          <p:cNvSpPr/>
          <p:nvPr/>
        </p:nvSpPr>
        <p:spPr>
          <a:xfrm>
            <a:off x="3833483" y="2541149"/>
            <a:ext cx="2333296" cy="603601"/>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TextBox 8"/>
          <p:cNvSpPr txBox="1"/>
          <p:nvPr/>
        </p:nvSpPr>
        <p:spPr>
          <a:xfrm>
            <a:off x="4972382" y="3617498"/>
            <a:ext cx="2388795" cy="523220"/>
          </a:xfrm>
          <a:prstGeom prst="rect">
            <a:avLst/>
          </a:prstGeom>
          <a:noFill/>
        </p:spPr>
        <p:txBody>
          <a:bodyPr wrap="none" rtlCol="0">
            <a:spAutoFit/>
          </a:bodyPr>
          <a:lstStyle/>
          <a:p>
            <a:r>
              <a:rPr lang="en-HK" sz="2800" b="1" u="sng" dirty="0">
                <a:solidFill>
                  <a:srgbClr val="C00000"/>
                </a:solidFill>
                <a:latin typeface="Myriad Pro" panose="020B0503030403020204" charset="0"/>
              </a:rPr>
              <a:t>Change of charge:</a:t>
            </a:r>
          </a:p>
        </p:txBody>
      </p:sp>
      <p:sp>
        <p:nvSpPr>
          <p:cNvPr id="10" name="TextBox 9"/>
          <p:cNvSpPr txBox="1"/>
          <p:nvPr/>
        </p:nvSpPr>
        <p:spPr>
          <a:xfrm>
            <a:off x="838378" y="5208094"/>
            <a:ext cx="1484701" cy="400110"/>
          </a:xfrm>
          <a:prstGeom prst="rect">
            <a:avLst/>
          </a:prstGeom>
          <a:noFill/>
        </p:spPr>
        <p:txBody>
          <a:bodyPr wrap="none" rtlCol="0">
            <a:spAutoFit/>
          </a:bodyPr>
          <a:lstStyle/>
          <a:p>
            <a:pPr algn="ctr"/>
            <a:r>
              <a:rPr lang="en-HK" sz="2000" b="1" dirty="0">
                <a:latin typeface="Myriad Pro" panose="020B0503030403020204" charset="0"/>
              </a:rPr>
              <a:t>Mg </a:t>
            </a:r>
            <a:r>
              <a:rPr lang="en-HK" sz="2000" b="1" dirty="0">
                <a:latin typeface="Myriad Pro" panose="020B0503030403020204" charset="0"/>
                <a:sym typeface="Wingdings" panose="05000000000000000000" pitchFamily="2" charset="2"/>
              </a:rPr>
              <a:t> Mg</a:t>
            </a:r>
            <a:r>
              <a:rPr lang="en-HK" sz="2000" b="1" baseline="30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11" name="TextBox 10"/>
          <p:cNvSpPr txBox="1"/>
          <p:nvPr/>
        </p:nvSpPr>
        <p:spPr>
          <a:xfrm>
            <a:off x="872041" y="4622507"/>
            <a:ext cx="1276311" cy="400110"/>
          </a:xfrm>
          <a:prstGeom prst="rect">
            <a:avLst/>
          </a:prstGeom>
          <a:noFill/>
        </p:spPr>
        <p:txBody>
          <a:bodyPr wrap="none" rtlCol="0">
            <a:spAutoFit/>
          </a:bodyPr>
          <a:lstStyle/>
          <a:p>
            <a:pPr algn="ctr"/>
            <a:r>
              <a:rPr lang="en-HK" sz="2000" b="1" dirty="0">
                <a:latin typeface="Myriad Pro" panose="020B0503030403020204" charset="0"/>
              </a:rPr>
              <a:t>Na </a:t>
            </a:r>
            <a:r>
              <a:rPr lang="en-HK" sz="2000" b="1" dirty="0">
                <a:latin typeface="Myriad Pro" panose="020B0503030403020204" charset="0"/>
                <a:sym typeface="Wingdings" panose="05000000000000000000" pitchFamily="2" charset="2"/>
              </a:rPr>
              <a:t> Na</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12" name="TextBox 11"/>
          <p:cNvSpPr txBox="1"/>
          <p:nvPr/>
        </p:nvSpPr>
        <p:spPr>
          <a:xfrm>
            <a:off x="871912" y="5793681"/>
            <a:ext cx="1286186" cy="400110"/>
          </a:xfrm>
          <a:prstGeom prst="rect">
            <a:avLst/>
          </a:prstGeom>
          <a:noFill/>
        </p:spPr>
        <p:txBody>
          <a:bodyPr wrap="none" rtlCol="0">
            <a:spAutoFit/>
          </a:bodyPr>
          <a:lstStyle/>
          <a:p>
            <a:pPr algn="ctr"/>
            <a:r>
              <a:rPr lang="en-HK" sz="2000" b="1" dirty="0">
                <a:latin typeface="Myriad Pro" panose="020B0503030403020204" charset="0"/>
              </a:rPr>
              <a:t>Ag </a:t>
            </a:r>
            <a:r>
              <a:rPr lang="en-HK" sz="2000" b="1" dirty="0">
                <a:latin typeface="Myriad Pro" panose="020B0503030403020204" charset="0"/>
                <a:sym typeface="Wingdings" panose="05000000000000000000" pitchFamily="2" charset="2"/>
              </a:rPr>
              <a:t> Ag</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14" name="TextBox 13"/>
          <p:cNvSpPr txBox="1"/>
          <p:nvPr/>
        </p:nvSpPr>
        <p:spPr>
          <a:xfrm>
            <a:off x="2419224" y="4622507"/>
            <a:ext cx="994182"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15" name="TextBox 14"/>
          <p:cNvSpPr txBox="1"/>
          <p:nvPr/>
        </p:nvSpPr>
        <p:spPr>
          <a:xfrm>
            <a:off x="2451283" y="5205175"/>
            <a:ext cx="994182"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16" name="TextBox 15"/>
          <p:cNvSpPr txBox="1"/>
          <p:nvPr/>
        </p:nvSpPr>
        <p:spPr>
          <a:xfrm>
            <a:off x="2419223" y="5798596"/>
            <a:ext cx="994182"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22" name="TextBox 21"/>
          <p:cNvSpPr txBox="1"/>
          <p:nvPr/>
        </p:nvSpPr>
        <p:spPr>
          <a:xfrm>
            <a:off x="9390646" y="5208094"/>
            <a:ext cx="1109599" cy="400110"/>
          </a:xfrm>
          <a:prstGeom prst="rect">
            <a:avLst/>
          </a:prstGeom>
          <a:noFill/>
        </p:spPr>
        <p:txBody>
          <a:bodyPr wrap="none" rtlCol="0">
            <a:spAutoFit/>
          </a:bodyPr>
          <a:lstStyle/>
          <a:p>
            <a:pPr algn="ctr"/>
            <a:r>
              <a:rPr lang="en-HK" sz="2000" b="1" dirty="0">
                <a:latin typeface="Myriad Pro" panose="020B0503030403020204" charset="0"/>
              </a:rPr>
              <a:t>F</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2F</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24" name="TextBox 23"/>
          <p:cNvSpPr txBox="1"/>
          <p:nvPr/>
        </p:nvSpPr>
        <p:spPr>
          <a:xfrm>
            <a:off x="9368205" y="4622507"/>
            <a:ext cx="1308370" cy="400110"/>
          </a:xfrm>
          <a:prstGeom prst="rect">
            <a:avLst/>
          </a:prstGeom>
          <a:noFill/>
        </p:spPr>
        <p:txBody>
          <a:bodyPr wrap="none" rtlCol="0">
            <a:spAutoFit/>
          </a:bodyPr>
          <a:lstStyle/>
          <a:p>
            <a:pPr algn="ctr"/>
            <a:r>
              <a:rPr lang="en-HK" sz="2000" b="1" dirty="0">
                <a:latin typeface="Myriad Pro" panose="020B0503030403020204" charset="0"/>
              </a:rPr>
              <a:t>O</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2O</a:t>
            </a:r>
            <a:r>
              <a:rPr lang="en-HK" sz="2000" b="1" baseline="30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25" name="TextBox 24"/>
          <p:cNvSpPr txBox="1"/>
          <p:nvPr/>
        </p:nvSpPr>
        <p:spPr>
          <a:xfrm>
            <a:off x="9437774" y="5793681"/>
            <a:ext cx="1319913" cy="400110"/>
          </a:xfrm>
          <a:prstGeom prst="rect">
            <a:avLst/>
          </a:prstGeom>
          <a:noFill/>
        </p:spPr>
        <p:txBody>
          <a:bodyPr wrap="none" rtlCol="0">
            <a:spAutoFit/>
          </a:bodyPr>
          <a:lstStyle/>
          <a:p>
            <a:pPr algn="ctr"/>
            <a:r>
              <a:rPr lang="en-HK" sz="2000" b="1" dirty="0">
                <a:latin typeface="Myriad Pro" panose="020B0503030403020204" charset="0"/>
              </a:rPr>
              <a:t>Br</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2Br</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26" name="TextBox 25"/>
          <p:cNvSpPr txBox="1"/>
          <p:nvPr/>
        </p:nvSpPr>
        <p:spPr>
          <a:xfrm>
            <a:off x="10957065" y="4622507"/>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27" name="TextBox 26"/>
          <p:cNvSpPr txBox="1"/>
          <p:nvPr/>
        </p:nvSpPr>
        <p:spPr>
          <a:xfrm>
            <a:off x="10925004" y="5205175"/>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28" name="TextBox 27"/>
          <p:cNvSpPr txBox="1"/>
          <p:nvPr/>
        </p:nvSpPr>
        <p:spPr>
          <a:xfrm>
            <a:off x="10925004" y="5798596"/>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13" name="TextBox 12"/>
          <p:cNvSpPr txBox="1"/>
          <p:nvPr/>
        </p:nvSpPr>
        <p:spPr>
          <a:xfrm>
            <a:off x="1016696" y="4140718"/>
            <a:ext cx="2237664" cy="400110"/>
          </a:xfrm>
          <a:prstGeom prst="rect">
            <a:avLst/>
          </a:prstGeom>
          <a:noFill/>
        </p:spPr>
        <p:txBody>
          <a:bodyPr wrap="none" rtlCol="0">
            <a:spAutoFit/>
          </a:bodyPr>
          <a:lstStyle/>
          <a:p>
            <a:pPr algn="ctr"/>
            <a:r>
              <a:rPr lang="en-HK" sz="2000" b="1" dirty="0">
                <a:solidFill>
                  <a:srgbClr val="002060"/>
                </a:solidFill>
                <a:latin typeface="Myriad Pro" panose="020B0503030403020204" charset="0"/>
              </a:rPr>
              <a:t>Increase in charge</a:t>
            </a:r>
          </a:p>
        </p:txBody>
      </p:sp>
      <p:sp>
        <p:nvSpPr>
          <p:cNvPr id="29" name="TextBox 28"/>
          <p:cNvSpPr txBox="1"/>
          <p:nvPr/>
        </p:nvSpPr>
        <p:spPr>
          <a:xfrm>
            <a:off x="9488564" y="4160372"/>
            <a:ext cx="2304028" cy="400110"/>
          </a:xfrm>
          <a:prstGeom prst="rect">
            <a:avLst/>
          </a:prstGeom>
          <a:noFill/>
        </p:spPr>
        <p:txBody>
          <a:bodyPr wrap="none" rtlCol="0">
            <a:spAutoFit/>
          </a:bodyPr>
          <a:lstStyle/>
          <a:p>
            <a:pPr algn="ctr"/>
            <a:r>
              <a:rPr lang="en-HK" sz="2000" b="1" dirty="0">
                <a:solidFill>
                  <a:srgbClr val="C00000"/>
                </a:solidFill>
                <a:latin typeface="Myriad Pro" panose="020B0503030403020204" charset="0"/>
              </a:rPr>
              <a:t>decrease in charge</a:t>
            </a:r>
          </a:p>
        </p:txBody>
      </p:sp>
      <p:sp>
        <p:nvSpPr>
          <p:cNvPr id="36" name="TextBox 35"/>
          <p:cNvSpPr txBox="1"/>
          <p:nvPr/>
        </p:nvSpPr>
        <p:spPr>
          <a:xfrm>
            <a:off x="6395498" y="4901199"/>
            <a:ext cx="1578061" cy="461665"/>
          </a:xfrm>
          <a:prstGeom prst="rect">
            <a:avLst/>
          </a:prstGeom>
          <a:noFill/>
        </p:spPr>
        <p:txBody>
          <a:bodyPr wrap="none" rtlCol="0">
            <a:spAutoFit/>
          </a:bodyPr>
          <a:lstStyle/>
          <a:p>
            <a:pPr algn="ctr"/>
            <a:r>
              <a:rPr lang="en-HK" sz="2400" b="1" dirty="0">
                <a:solidFill>
                  <a:srgbClr val="FF0000"/>
                </a:solidFill>
                <a:latin typeface="Myriad Pro" panose="020B0503030403020204" charset="0"/>
              </a:rPr>
              <a:t>Reduction</a:t>
            </a:r>
          </a:p>
        </p:txBody>
      </p:sp>
      <p:sp>
        <p:nvSpPr>
          <p:cNvPr id="41" name="TextBox 40"/>
          <p:cNvSpPr txBox="1"/>
          <p:nvPr/>
        </p:nvSpPr>
        <p:spPr>
          <a:xfrm>
            <a:off x="4824676" y="4901199"/>
            <a:ext cx="1518814" cy="461665"/>
          </a:xfrm>
          <a:prstGeom prst="rect">
            <a:avLst/>
          </a:prstGeom>
          <a:noFill/>
        </p:spPr>
        <p:txBody>
          <a:bodyPr wrap="none" rtlCol="0">
            <a:spAutoFit/>
          </a:bodyPr>
          <a:lstStyle/>
          <a:p>
            <a:pPr algn="ctr"/>
            <a:r>
              <a:rPr lang="en-HK" sz="2400" b="1" dirty="0">
                <a:solidFill>
                  <a:srgbClr val="0070C0"/>
                </a:solidFill>
                <a:latin typeface="Myriad Pro" panose="020B0503030403020204" charset="0"/>
              </a:rPr>
              <a:t>Oxidation</a:t>
            </a:r>
          </a:p>
        </p:txBody>
      </p:sp>
    </p:spTree>
    <p:extLst>
      <p:ext uri="{BB962C8B-B14F-4D97-AF65-F5344CB8AC3E}">
        <p14:creationId xmlns:p14="http://schemas.microsoft.com/office/powerpoint/2010/main" val="99759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2557" y="1699931"/>
            <a:ext cx="10972800" cy="4624655"/>
          </a:xfrm>
        </p:spPr>
        <p:txBody>
          <a:bodyPr>
            <a:normAutofit fontScale="85000" lnSpcReduction="10000"/>
          </a:bodyPr>
          <a:lstStyle/>
          <a:p>
            <a:pPr marL="0" indent="0">
              <a:buNone/>
            </a:pPr>
            <a:r>
              <a:rPr lang="en-US" dirty="0"/>
              <a:t>Students should be able to:</a:t>
            </a:r>
          </a:p>
          <a:p>
            <a:r>
              <a:rPr lang="en-US" dirty="0"/>
              <a:t>Understand the working principles of image capturing by film</a:t>
            </a:r>
          </a:p>
          <a:p>
            <a:r>
              <a:rPr lang="en-US" dirty="0"/>
              <a:t>List out the main chemical compounds of a film</a:t>
            </a:r>
          </a:p>
          <a:p>
            <a:r>
              <a:rPr lang="en-US" dirty="0"/>
              <a:t>Describe the chemical properties of the chemical compounds used in image capturing</a:t>
            </a:r>
          </a:p>
          <a:p>
            <a:r>
              <a:rPr lang="en-US" dirty="0"/>
              <a:t>Explain the chemical interactions between the light from object and the film</a:t>
            </a:r>
          </a:p>
          <a:p>
            <a:endParaRPr lang="en-US" dirty="0"/>
          </a:p>
        </p:txBody>
      </p:sp>
      <p:sp>
        <p:nvSpPr>
          <p:cNvPr id="3" name="Title 2"/>
          <p:cNvSpPr>
            <a:spLocks noGrp="1"/>
          </p:cNvSpPr>
          <p:nvPr>
            <p:ph type="ctrTitle"/>
          </p:nvPr>
        </p:nvSpPr>
        <p:spPr/>
        <p:txBody>
          <a:bodyPr/>
          <a:lstStyle/>
          <a:p>
            <a:r>
              <a:rPr lang="en-US" dirty="0"/>
              <a:t>Learning Objectives</a:t>
            </a:r>
          </a:p>
        </p:txBody>
      </p:sp>
    </p:spTree>
    <p:extLst>
      <p:ext uri="{BB962C8B-B14F-4D97-AF65-F5344CB8AC3E}">
        <p14:creationId xmlns:p14="http://schemas.microsoft.com/office/powerpoint/2010/main" val="1886069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a:xfrm>
            <a:off x="677334" y="3686849"/>
            <a:ext cx="11388542" cy="27221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8" name="Right Arrow Callout 37"/>
          <p:cNvSpPr/>
          <p:nvPr/>
        </p:nvSpPr>
        <p:spPr>
          <a:xfrm rot="10800000">
            <a:off x="7902833" y="4140718"/>
            <a:ext cx="3962283" cy="2114628"/>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7" name="Right Arrow Callout 36"/>
          <p:cNvSpPr/>
          <p:nvPr/>
        </p:nvSpPr>
        <p:spPr>
          <a:xfrm>
            <a:off x="884865" y="4140718"/>
            <a:ext cx="3962283" cy="2114628"/>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5" name="Rounded Rectangle 4"/>
          <p:cNvSpPr/>
          <p:nvPr/>
        </p:nvSpPr>
        <p:spPr>
          <a:xfrm>
            <a:off x="677334" y="2044903"/>
            <a:ext cx="8508707" cy="149943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2089033" cy="523220"/>
          </a:xfrm>
          <a:prstGeom prst="rect">
            <a:avLst/>
          </a:prstGeom>
          <a:noFill/>
        </p:spPr>
        <p:txBody>
          <a:bodyPr wrap="none" rtlCol="0">
            <a:spAutoFit/>
          </a:bodyPr>
          <a:lstStyle/>
          <a:p>
            <a:r>
              <a:rPr lang="en-US" sz="2800" b="1" u="sng" dirty="0">
                <a:latin typeface="Myriad Pro" panose="020B0503030403020204" charset="0"/>
              </a:rPr>
              <a:t>Redox reaction:</a:t>
            </a:r>
            <a:endParaRPr lang="en-HK" sz="2800" b="1" u="sng" dirty="0">
              <a:latin typeface="Myriad Pro" panose="020B0503030403020204" charset="0"/>
            </a:endParaRPr>
          </a:p>
        </p:txBody>
      </p:sp>
      <p:sp>
        <p:nvSpPr>
          <p:cNvPr id="3" name="TextBox 2"/>
          <p:cNvSpPr txBox="1"/>
          <p:nvPr/>
        </p:nvSpPr>
        <p:spPr>
          <a:xfrm>
            <a:off x="677334" y="2187412"/>
            <a:ext cx="8164992" cy="1231106"/>
          </a:xfrm>
          <a:prstGeom prst="rect">
            <a:avLst/>
          </a:prstGeom>
          <a:noFill/>
        </p:spPr>
        <p:txBody>
          <a:bodyPr wrap="none" rtlCol="0">
            <a:spAutoFit/>
          </a:bodyPr>
          <a:lstStyle/>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Redox reaction is related to the </a:t>
            </a:r>
            <a:r>
              <a:rPr lang="en-HK" sz="2000" dirty="0">
                <a:solidFill>
                  <a:srgbClr val="7030A0"/>
                </a:solidFill>
                <a:latin typeface="Myriad Pro" panose="020B0503030403020204" charset="0"/>
              </a:rPr>
              <a:t>movement of oxygen</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In a reaction, if there are </a:t>
            </a:r>
            <a:r>
              <a:rPr lang="en-HK" sz="2400" dirty="0">
                <a:solidFill>
                  <a:schemeClr val="accent3">
                    <a:lumMod val="75000"/>
                  </a:schemeClr>
                </a:solidFill>
                <a:latin typeface="Myriad Pro" panose="020B0503030403020204" charset="0"/>
              </a:rPr>
              <a:t>oxygen</a:t>
            </a:r>
            <a:r>
              <a:rPr lang="en-HK" sz="2000" dirty="0">
                <a:latin typeface="Myriad Pro" panose="020B0503030403020204" charset="0"/>
              </a:rPr>
              <a:t> </a:t>
            </a:r>
            <a:r>
              <a:rPr lang="en-HK" sz="2400" dirty="0">
                <a:solidFill>
                  <a:schemeClr val="accent3">
                    <a:lumMod val="75000"/>
                  </a:schemeClr>
                </a:solidFill>
                <a:latin typeface="Myriad Pro" panose="020B0503030403020204" charset="0"/>
              </a:rPr>
              <a:t>gain/loss </a:t>
            </a:r>
            <a:r>
              <a:rPr lang="en-HK" sz="2000" dirty="0">
                <a:latin typeface="Myriad Pro" panose="020B0503030403020204" charset="0"/>
              </a:rPr>
              <a:t>of the </a:t>
            </a:r>
            <a:r>
              <a:rPr lang="en-HK" sz="2000" dirty="0">
                <a:solidFill>
                  <a:srgbClr val="0070C0"/>
                </a:solidFill>
                <a:latin typeface="Myriad Pro" panose="020B0503030403020204" charset="0"/>
              </a:rPr>
              <a:t>atoms/compounds</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It will involve </a:t>
            </a:r>
            <a:r>
              <a:rPr lang="en-HK" sz="2000" dirty="0">
                <a:solidFill>
                  <a:srgbClr val="7030A0"/>
                </a:solidFill>
                <a:latin typeface="Myriad Pro" panose="020B0503030403020204" charset="0"/>
              </a:rPr>
              <a:t>movement of oxygen </a:t>
            </a:r>
            <a:r>
              <a:rPr lang="en-HK" sz="2000" dirty="0">
                <a:latin typeface="Myriad Pro" panose="020B0503030403020204" charset="0"/>
              </a:rPr>
              <a:t>from </a:t>
            </a:r>
            <a:r>
              <a:rPr lang="en-HK" sz="2000" dirty="0">
                <a:solidFill>
                  <a:srgbClr val="0070C0"/>
                </a:solidFill>
                <a:latin typeface="Myriad Pro" panose="020B0503030403020204" charset="0"/>
              </a:rPr>
              <a:t>an atom/compound to another</a:t>
            </a:r>
          </a:p>
        </p:txBody>
      </p:sp>
      <p:sp>
        <p:nvSpPr>
          <p:cNvPr id="6" name="Oval 5"/>
          <p:cNvSpPr/>
          <p:nvPr/>
        </p:nvSpPr>
        <p:spPr>
          <a:xfrm>
            <a:off x="3852156" y="2586979"/>
            <a:ext cx="2247023" cy="540539"/>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TextBox 8"/>
          <p:cNvSpPr txBox="1"/>
          <p:nvPr/>
        </p:nvSpPr>
        <p:spPr>
          <a:xfrm>
            <a:off x="4975668" y="3679846"/>
            <a:ext cx="2704330" cy="461665"/>
          </a:xfrm>
          <a:prstGeom prst="rect">
            <a:avLst/>
          </a:prstGeom>
          <a:noFill/>
        </p:spPr>
        <p:txBody>
          <a:bodyPr wrap="none" rtlCol="0">
            <a:spAutoFit/>
          </a:bodyPr>
          <a:lstStyle/>
          <a:p>
            <a:pPr algn="ctr"/>
            <a:r>
              <a:rPr lang="en-HK" sz="2400" b="1" u="sng" dirty="0">
                <a:solidFill>
                  <a:schemeClr val="accent3">
                    <a:lumMod val="75000"/>
                  </a:schemeClr>
                </a:solidFill>
                <a:latin typeface="Myriad Pro" panose="020B0503030403020204" charset="0"/>
              </a:rPr>
              <a:t>Oxygen Gain/Loss:</a:t>
            </a:r>
          </a:p>
        </p:txBody>
      </p:sp>
      <p:sp>
        <p:nvSpPr>
          <p:cNvPr id="10" name="TextBox 9"/>
          <p:cNvSpPr txBox="1"/>
          <p:nvPr/>
        </p:nvSpPr>
        <p:spPr>
          <a:xfrm>
            <a:off x="884865" y="5208094"/>
            <a:ext cx="1470274" cy="400110"/>
          </a:xfrm>
          <a:prstGeom prst="rect">
            <a:avLst/>
          </a:prstGeom>
          <a:noFill/>
        </p:spPr>
        <p:txBody>
          <a:bodyPr wrap="none" rtlCol="0">
            <a:spAutoFit/>
          </a:bodyPr>
          <a:lstStyle/>
          <a:p>
            <a:pPr algn="ctr"/>
            <a:r>
              <a:rPr lang="en-HK" sz="2000" b="1" dirty="0">
                <a:latin typeface="Myriad Pro" panose="020B0503030403020204" charset="0"/>
              </a:rPr>
              <a:t>Mg </a:t>
            </a:r>
            <a:r>
              <a:rPr lang="en-HK" sz="2000" b="1" dirty="0">
                <a:latin typeface="Myriad Pro" panose="020B0503030403020204" charset="0"/>
                <a:sym typeface="Wingdings" panose="05000000000000000000" pitchFamily="2" charset="2"/>
              </a:rPr>
              <a:t> </a:t>
            </a:r>
            <a:r>
              <a:rPr lang="en-HK" sz="2000" b="1" dirty="0" err="1">
                <a:latin typeface="Myriad Pro" panose="020B0503030403020204" charset="0"/>
                <a:sym typeface="Wingdings" panose="05000000000000000000" pitchFamily="2" charset="2"/>
              </a:rPr>
              <a:t>MgO</a:t>
            </a:r>
            <a:endParaRPr lang="en-HK" sz="2000" b="1" dirty="0">
              <a:latin typeface="Myriad Pro" panose="020B0503030403020204" charset="0"/>
            </a:endParaRPr>
          </a:p>
        </p:txBody>
      </p:sp>
      <p:sp>
        <p:nvSpPr>
          <p:cNvPr id="11" name="TextBox 10"/>
          <p:cNvSpPr txBox="1"/>
          <p:nvPr/>
        </p:nvSpPr>
        <p:spPr>
          <a:xfrm>
            <a:off x="884865" y="4622507"/>
            <a:ext cx="1447832" cy="400110"/>
          </a:xfrm>
          <a:prstGeom prst="rect">
            <a:avLst/>
          </a:prstGeom>
          <a:noFill/>
        </p:spPr>
        <p:txBody>
          <a:bodyPr wrap="none" rtlCol="0">
            <a:spAutoFit/>
          </a:bodyPr>
          <a:lstStyle/>
          <a:p>
            <a:pPr algn="ctr"/>
            <a:r>
              <a:rPr lang="en-HK" sz="2000" b="1" dirty="0">
                <a:latin typeface="Myriad Pro" panose="020B0503030403020204" charset="0"/>
              </a:rPr>
              <a:t>Na </a:t>
            </a:r>
            <a:r>
              <a:rPr lang="en-HK" sz="2000" b="1" dirty="0">
                <a:latin typeface="Myriad Pro" panose="020B0503030403020204" charset="0"/>
                <a:sym typeface="Wingdings" panose="05000000000000000000" pitchFamily="2" charset="2"/>
              </a:rPr>
              <a:t> Na</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12" name="TextBox 11"/>
          <p:cNvSpPr txBox="1"/>
          <p:nvPr/>
        </p:nvSpPr>
        <p:spPr>
          <a:xfrm>
            <a:off x="894483" y="5793681"/>
            <a:ext cx="1457707" cy="400110"/>
          </a:xfrm>
          <a:prstGeom prst="rect">
            <a:avLst/>
          </a:prstGeom>
          <a:noFill/>
        </p:spPr>
        <p:txBody>
          <a:bodyPr wrap="none" rtlCol="0">
            <a:spAutoFit/>
          </a:bodyPr>
          <a:lstStyle/>
          <a:p>
            <a:pPr algn="ctr"/>
            <a:r>
              <a:rPr lang="en-HK" sz="2000" b="1" dirty="0">
                <a:latin typeface="Myriad Pro" panose="020B0503030403020204" charset="0"/>
              </a:rPr>
              <a:t>Ag </a:t>
            </a:r>
            <a:r>
              <a:rPr lang="en-HK" sz="2000" b="1" dirty="0">
                <a:latin typeface="Myriad Pro" panose="020B0503030403020204" charset="0"/>
                <a:sym typeface="Wingdings" panose="05000000000000000000" pitchFamily="2" charset="2"/>
              </a:rPr>
              <a:t> Ag</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14" name="TextBox 13"/>
          <p:cNvSpPr txBox="1"/>
          <p:nvPr/>
        </p:nvSpPr>
        <p:spPr>
          <a:xfrm>
            <a:off x="2428040" y="4622507"/>
            <a:ext cx="994183"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15" name="TextBox 14"/>
          <p:cNvSpPr txBox="1"/>
          <p:nvPr/>
        </p:nvSpPr>
        <p:spPr>
          <a:xfrm>
            <a:off x="2428039" y="5205175"/>
            <a:ext cx="994183"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16" name="TextBox 15"/>
          <p:cNvSpPr txBox="1"/>
          <p:nvPr/>
        </p:nvSpPr>
        <p:spPr>
          <a:xfrm>
            <a:off x="2428039" y="5798596"/>
            <a:ext cx="994183"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22" name="TextBox 21"/>
          <p:cNvSpPr txBox="1"/>
          <p:nvPr/>
        </p:nvSpPr>
        <p:spPr>
          <a:xfrm>
            <a:off x="9277880" y="5208564"/>
            <a:ext cx="1342291" cy="400110"/>
          </a:xfrm>
          <a:prstGeom prst="rect">
            <a:avLst/>
          </a:prstGeom>
          <a:noFill/>
        </p:spPr>
        <p:txBody>
          <a:bodyPr wrap="none" rtlCol="0">
            <a:spAutoFit/>
          </a:bodyPr>
          <a:lstStyle/>
          <a:p>
            <a:pPr algn="ctr"/>
            <a:r>
              <a:rPr lang="en-HK" sz="2000" b="1" dirty="0" err="1">
                <a:latin typeface="Myriad Pro" panose="020B0503030403020204" charset="0"/>
              </a:rPr>
              <a:t>CuO</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Cu</a:t>
            </a:r>
            <a:endParaRPr lang="en-HK" sz="2000" b="1" dirty="0">
              <a:latin typeface="Myriad Pro" panose="020B0503030403020204" charset="0"/>
            </a:endParaRPr>
          </a:p>
        </p:txBody>
      </p:sp>
      <p:sp>
        <p:nvSpPr>
          <p:cNvPr id="24" name="TextBox 23"/>
          <p:cNvSpPr txBox="1"/>
          <p:nvPr/>
        </p:nvSpPr>
        <p:spPr>
          <a:xfrm>
            <a:off x="9277880" y="4622977"/>
            <a:ext cx="1277914" cy="400110"/>
          </a:xfrm>
          <a:prstGeom prst="rect">
            <a:avLst/>
          </a:prstGeom>
          <a:noFill/>
        </p:spPr>
        <p:txBody>
          <a:bodyPr wrap="none" rtlCol="0">
            <a:spAutoFit/>
          </a:bodyPr>
          <a:lstStyle/>
          <a:p>
            <a:pPr algn="ctr"/>
            <a:r>
              <a:rPr lang="en-HK" sz="2000" b="1" dirty="0">
                <a:latin typeface="Myriad Pro" panose="020B0503030403020204" charset="0"/>
              </a:rPr>
              <a:t>H</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H</a:t>
            </a:r>
            <a:r>
              <a:rPr lang="en-HK" sz="2000" b="1" baseline="-25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25" name="TextBox 24"/>
          <p:cNvSpPr txBox="1"/>
          <p:nvPr/>
        </p:nvSpPr>
        <p:spPr>
          <a:xfrm>
            <a:off x="9287498" y="5794151"/>
            <a:ext cx="1595565" cy="400110"/>
          </a:xfrm>
          <a:prstGeom prst="rect">
            <a:avLst/>
          </a:prstGeom>
          <a:noFill/>
        </p:spPr>
        <p:txBody>
          <a:bodyPr wrap="none" rtlCol="0">
            <a:spAutoFit/>
          </a:bodyPr>
          <a:lstStyle/>
          <a:p>
            <a:pPr algn="ctr"/>
            <a:r>
              <a:rPr lang="en-HK" sz="2000" b="1" dirty="0">
                <a:latin typeface="Myriad Pro" panose="020B0503030403020204" charset="0"/>
              </a:rPr>
              <a:t>Ag</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2Ag</a:t>
            </a:r>
            <a:endParaRPr lang="en-HK" sz="2000" b="1" dirty="0">
              <a:latin typeface="Myriad Pro" panose="020B0503030403020204" charset="0"/>
            </a:endParaRPr>
          </a:p>
        </p:txBody>
      </p:sp>
      <p:sp>
        <p:nvSpPr>
          <p:cNvPr id="26" name="TextBox 25"/>
          <p:cNvSpPr txBox="1"/>
          <p:nvPr/>
        </p:nvSpPr>
        <p:spPr>
          <a:xfrm>
            <a:off x="10821055" y="4622977"/>
            <a:ext cx="994183" cy="400110"/>
          </a:xfrm>
          <a:prstGeom prst="rect">
            <a:avLst/>
          </a:prstGeom>
          <a:noFill/>
        </p:spPr>
        <p:txBody>
          <a:bodyPr wrap="none" rtlCol="0">
            <a:spAutoFit/>
          </a:bodyPr>
          <a:lstStyle/>
          <a:p>
            <a:pPr algn="ctr"/>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27" name="TextBox 26"/>
          <p:cNvSpPr txBox="1"/>
          <p:nvPr/>
        </p:nvSpPr>
        <p:spPr>
          <a:xfrm>
            <a:off x="10821054" y="5205645"/>
            <a:ext cx="994183" cy="400110"/>
          </a:xfrm>
          <a:prstGeom prst="rect">
            <a:avLst/>
          </a:prstGeom>
          <a:noFill/>
        </p:spPr>
        <p:txBody>
          <a:bodyPr wrap="none" rtlCol="0">
            <a:spAutoFit/>
          </a:bodyPr>
          <a:lstStyle/>
          <a:p>
            <a:pPr algn="ctr"/>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28" name="TextBox 27"/>
          <p:cNvSpPr txBox="1"/>
          <p:nvPr/>
        </p:nvSpPr>
        <p:spPr>
          <a:xfrm>
            <a:off x="10821054" y="5799066"/>
            <a:ext cx="994183" cy="400110"/>
          </a:xfrm>
          <a:prstGeom prst="rect">
            <a:avLst/>
          </a:prstGeom>
          <a:noFill/>
        </p:spPr>
        <p:txBody>
          <a:bodyPr wrap="none" rtlCol="0">
            <a:spAutoFit/>
          </a:bodyPr>
          <a:lstStyle/>
          <a:p>
            <a:pPr algn="ctr"/>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13" name="TextBox 12"/>
          <p:cNvSpPr txBox="1"/>
          <p:nvPr/>
        </p:nvSpPr>
        <p:spPr>
          <a:xfrm>
            <a:off x="1280967" y="4135803"/>
            <a:ext cx="1614545" cy="400110"/>
          </a:xfrm>
          <a:prstGeom prst="rect">
            <a:avLst/>
          </a:prstGeom>
          <a:noFill/>
        </p:spPr>
        <p:txBody>
          <a:bodyPr wrap="none" rtlCol="0">
            <a:spAutoFit/>
          </a:bodyPr>
          <a:lstStyle/>
          <a:p>
            <a:pPr algn="ctr"/>
            <a:r>
              <a:rPr lang="en-HK" sz="2000" b="1" dirty="0">
                <a:solidFill>
                  <a:srgbClr val="002060"/>
                </a:solidFill>
                <a:latin typeface="Myriad Pro" panose="020B0503030403020204" charset="0"/>
              </a:rPr>
              <a:t>Oxygen gain</a:t>
            </a:r>
          </a:p>
        </p:txBody>
      </p:sp>
      <p:sp>
        <p:nvSpPr>
          <p:cNvPr id="29" name="TextBox 28"/>
          <p:cNvSpPr txBox="1"/>
          <p:nvPr/>
        </p:nvSpPr>
        <p:spPr>
          <a:xfrm>
            <a:off x="9704554" y="4159480"/>
            <a:ext cx="1550424" cy="400110"/>
          </a:xfrm>
          <a:prstGeom prst="rect">
            <a:avLst/>
          </a:prstGeom>
          <a:noFill/>
        </p:spPr>
        <p:txBody>
          <a:bodyPr wrap="none" rtlCol="0">
            <a:spAutoFit/>
          </a:bodyPr>
          <a:lstStyle/>
          <a:p>
            <a:pPr algn="ctr"/>
            <a:r>
              <a:rPr lang="en-HK" sz="2000" b="1" dirty="0">
                <a:solidFill>
                  <a:srgbClr val="C00000"/>
                </a:solidFill>
                <a:latin typeface="Myriad Pro" panose="020B0503030403020204" charset="0"/>
              </a:rPr>
              <a:t>Oxygen loss</a:t>
            </a:r>
          </a:p>
        </p:txBody>
      </p:sp>
      <p:sp>
        <p:nvSpPr>
          <p:cNvPr id="36" name="TextBox 35"/>
          <p:cNvSpPr txBox="1"/>
          <p:nvPr/>
        </p:nvSpPr>
        <p:spPr>
          <a:xfrm>
            <a:off x="6383353" y="4901199"/>
            <a:ext cx="1578061" cy="461665"/>
          </a:xfrm>
          <a:prstGeom prst="rect">
            <a:avLst/>
          </a:prstGeom>
          <a:noFill/>
        </p:spPr>
        <p:txBody>
          <a:bodyPr wrap="none" rtlCol="0">
            <a:spAutoFit/>
          </a:bodyPr>
          <a:lstStyle/>
          <a:p>
            <a:pPr algn="ctr"/>
            <a:r>
              <a:rPr lang="en-HK" sz="2400" b="1" dirty="0">
                <a:solidFill>
                  <a:srgbClr val="FF0000"/>
                </a:solidFill>
                <a:latin typeface="Myriad Pro" panose="020B0503030403020204" charset="0"/>
              </a:rPr>
              <a:t>Reduction</a:t>
            </a:r>
          </a:p>
        </p:txBody>
      </p:sp>
      <p:sp>
        <p:nvSpPr>
          <p:cNvPr id="41" name="TextBox 40"/>
          <p:cNvSpPr txBox="1"/>
          <p:nvPr/>
        </p:nvSpPr>
        <p:spPr>
          <a:xfrm>
            <a:off x="4889217" y="4901199"/>
            <a:ext cx="1518814" cy="461665"/>
          </a:xfrm>
          <a:prstGeom prst="rect">
            <a:avLst/>
          </a:prstGeom>
          <a:noFill/>
        </p:spPr>
        <p:txBody>
          <a:bodyPr wrap="none" rtlCol="0">
            <a:spAutoFit/>
          </a:bodyPr>
          <a:lstStyle/>
          <a:p>
            <a:pPr algn="ctr"/>
            <a:r>
              <a:rPr lang="en-HK" sz="2400" b="1" dirty="0">
                <a:solidFill>
                  <a:srgbClr val="0070C0"/>
                </a:solidFill>
                <a:latin typeface="Myriad Pro" panose="020B0503030403020204" charset="0"/>
              </a:rPr>
              <a:t>Oxidation</a:t>
            </a:r>
          </a:p>
        </p:txBody>
      </p:sp>
    </p:spTree>
    <p:extLst>
      <p:ext uri="{BB962C8B-B14F-4D97-AF65-F5344CB8AC3E}">
        <p14:creationId xmlns:p14="http://schemas.microsoft.com/office/powerpoint/2010/main" val="338775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a:xfrm>
            <a:off x="677334" y="3686849"/>
            <a:ext cx="11388542" cy="27221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8" name="Right Arrow Callout 37"/>
          <p:cNvSpPr/>
          <p:nvPr/>
        </p:nvSpPr>
        <p:spPr>
          <a:xfrm rot="10800000">
            <a:off x="7902833" y="4140718"/>
            <a:ext cx="3962283" cy="2114628"/>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37" name="Right Arrow Callout 36"/>
          <p:cNvSpPr/>
          <p:nvPr/>
        </p:nvSpPr>
        <p:spPr>
          <a:xfrm>
            <a:off x="884865" y="4140718"/>
            <a:ext cx="3962283" cy="2114628"/>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sz="1600"/>
          </a:p>
        </p:txBody>
      </p:sp>
      <p:sp>
        <p:nvSpPr>
          <p:cNvPr id="5" name="Rounded Rectangle 4"/>
          <p:cNvSpPr/>
          <p:nvPr/>
        </p:nvSpPr>
        <p:spPr>
          <a:xfrm>
            <a:off x="677334" y="2044903"/>
            <a:ext cx="8819004" cy="1499437"/>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2089033" cy="523220"/>
          </a:xfrm>
          <a:prstGeom prst="rect">
            <a:avLst/>
          </a:prstGeom>
          <a:noFill/>
        </p:spPr>
        <p:txBody>
          <a:bodyPr wrap="none" rtlCol="0">
            <a:spAutoFit/>
          </a:bodyPr>
          <a:lstStyle/>
          <a:p>
            <a:r>
              <a:rPr lang="en-US" sz="2800" b="1" u="sng" dirty="0">
                <a:latin typeface="Myriad Pro" panose="020B0503030403020204" charset="0"/>
              </a:rPr>
              <a:t>Redox reaction:</a:t>
            </a:r>
            <a:endParaRPr lang="en-HK" sz="2800" b="1" u="sng" dirty="0">
              <a:latin typeface="Myriad Pro" panose="020B0503030403020204" charset="0"/>
            </a:endParaRPr>
          </a:p>
        </p:txBody>
      </p:sp>
      <p:sp>
        <p:nvSpPr>
          <p:cNvPr id="3" name="TextBox 2"/>
          <p:cNvSpPr txBox="1"/>
          <p:nvPr/>
        </p:nvSpPr>
        <p:spPr>
          <a:xfrm>
            <a:off x="677334" y="2187412"/>
            <a:ext cx="8410508" cy="1231106"/>
          </a:xfrm>
          <a:prstGeom prst="rect">
            <a:avLst/>
          </a:prstGeom>
          <a:noFill/>
        </p:spPr>
        <p:txBody>
          <a:bodyPr wrap="none" rtlCol="0">
            <a:spAutoFit/>
          </a:bodyPr>
          <a:lstStyle/>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Redox reaction is related to the </a:t>
            </a:r>
            <a:r>
              <a:rPr lang="en-HK" sz="2000" dirty="0">
                <a:solidFill>
                  <a:srgbClr val="7030A0"/>
                </a:solidFill>
                <a:latin typeface="Myriad Pro" panose="020B0503030403020204" charset="0"/>
              </a:rPr>
              <a:t>movement of hydrogen</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In a reaction, if there are </a:t>
            </a:r>
            <a:r>
              <a:rPr lang="en-HK" sz="2400" dirty="0">
                <a:solidFill>
                  <a:schemeClr val="bg2">
                    <a:lumMod val="50000"/>
                  </a:schemeClr>
                </a:solidFill>
                <a:latin typeface="Myriad Pro" panose="020B0503030403020204" charset="0"/>
              </a:rPr>
              <a:t>hydrogen gain/loss </a:t>
            </a:r>
            <a:r>
              <a:rPr lang="en-HK" sz="2000" dirty="0">
                <a:latin typeface="Myriad Pro" panose="020B0503030403020204" charset="0"/>
              </a:rPr>
              <a:t>of the </a:t>
            </a:r>
            <a:r>
              <a:rPr lang="en-HK" sz="2000" dirty="0">
                <a:solidFill>
                  <a:srgbClr val="0070C0"/>
                </a:solidFill>
                <a:latin typeface="Myriad Pro" panose="020B0503030403020204" charset="0"/>
              </a:rPr>
              <a:t>atoms/compounds</a:t>
            </a:r>
          </a:p>
          <a:p>
            <a:pPr marL="285750" indent="-285750">
              <a:spcBef>
                <a:spcPts val="300"/>
              </a:spcBef>
              <a:spcAft>
                <a:spcPts val="300"/>
              </a:spcAft>
              <a:buFont typeface="Arial" panose="020B0604020202020204" pitchFamily="34" charset="0"/>
              <a:buChar char="•"/>
            </a:pPr>
            <a:r>
              <a:rPr lang="en-HK" sz="2000" dirty="0">
                <a:latin typeface="Myriad Pro" panose="020B0503030403020204" charset="0"/>
              </a:rPr>
              <a:t>It will involve </a:t>
            </a:r>
            <a:r>
              <a:rPr lang="en-HK" sz="2000" dirty="0">
                <a:solidFill>
                  <a:srgbClr val="7030A0"/>
                </a:solidFill>
                <a:latin typeface="Myriad Pro" panose="020B0503030403020204" charset="0"/>
              </a:rPr>
              <a:t>movement of hydrogen </a:t>
            </a:r>
            <a:r>
              <a:rPr lang="en-HK" sz="2000" dirty="0">
                <a:latin typeface="Myriad Pro" panose="020B0503030403020204" charset="0"/>
              </a:rPr>
              <a:t>from </a:t>
            </a:r>
            <a:r>
              <a:rPr lang="en-HK" sz="2000" dirty="0">
                <a:solidFill>
                  <a:srgbClr val="0070C0"/>
                </a:solidFill>
                <a:latin typeface="Myriad Pro" panose="020B0503030403020204" charset="0"/>
              </a:rPr>
              <a:t>an atom/compound to another</a:t>
            </a:r>
          </a:p>
        </p:txBody>
      </p:sp>
      <p:sp>
        <p:nvSpPr>
          <p:cNvPr id="6" name="Oval 5"/>
          <p:cNvSpPr/>
          <p:nvPr/>
        </p:nvSpPr>
        <p:spPr>
          <a:xfrm>
            <a:off x="3835118" y="2579546"/>
            <a:ext cx="2649572" cy="515007"/>
          </a:xfrm>
          <a:prstGeom prst="ellipse">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9" name="TextBox 8"/>
          <p:cNvSpPr txBox="1"/>
          <p:nvPr/>
        </p:nvSpPr>
        <p:spPr>
          <a:xfrm>
            <a:off x="4805691" y="3684906"/>
            <a:ext cx="2979021" cy="461665"/>
          </a:xfrm>
          <a:prstGeom prst="rect">
            <a:avLst/>
          </a:prstGeom>
          <a:noFill/>
        </p:spPr>
        <p:txBody>
          <a:bodyPr wrap="none" rtlCol="0">
            <a:spAutoFit/>
          </a:bodyPr>
          <a:lstStyle/>
          <a:p>
            <a:pPr algn="ctr"/>
            <a:r>
              <a:rPr lang="en-HK" sz="2400" b="1" u="sng" dirty="0">
                <a:solidFill>
                  <a:schemeClr val="bg2">
                    <a:lumMod val="50000"/>
                  </a:schemeClr>
                </a:solidFill>
                <a:latin typeface="Myriad Pro" panose="020B0503030403020204" charset="0"/>
              </a:rPr>
              <a:t>Hydrogen gain/Loss:</a:t>
            </a:r>
          </a:p>
        </p:txBody>
      </p:sp>
      <p:sp>
        <p:nvSpPr>
          <p:cNvPr id="10" name="TextBox 9"/>
          <p:cNvSpPr txBox="1"/>
          <p:nvPr/>
        </p:nvSpPr>
        <p:spPr>
          <a:xfrm>
            <a:off x="884865" y="5208094"/>
            <a:ext cx="1425390" cy="400110"/>
          </a:xfrm>
          <a:prstGeom prst="rect">
            <a:avLst/>
          </a:prstGeom>
          <a:noFill/>
        </p:spPr>
        <p:txBody>
          <a:bodyPr wrap="none" rtlCol="0">
            <a:spAutoFit/>
          </a:bodyPr>
          <a:lstStyle/>
          <a:p>
            <a:pPr algn="ctr"/>
            <a:r>
              <a:rPr lang="en-HK" sz="2000" b="1" dirty="0">
                <a:latin typeface="Myriad Pro" panose="020B0503030403020204" charset="0"/>
              </a:rPr>
              <a:t>2H</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O</a:t>
            </a:r>
            <a:r>
              <a:rPr lang="en-HK" sz="2000" b="1" baseline="-25000" dirty="0">
                <a:latin typeface="Myriad Pro" panose="020B0503030403020204" charset="0"/>
                <a:sym typeface="Wingdings" panose="05000000000000000000" pitchFamily="2" charset="2"/>
              </a:rPr>
              <a:t>2</a:t>
            </a:r>
            <a:endParaRPr lang="en-HK" sz="2000" b="1" baseline="-25000" dirty="0">
              <a:latin typeface="Myriad Pro" panose="020B0503030403020204" charset="0"/>
            </a:endParaRPr>
          </a:p>
        </p:txBody>
      </p:sp>
      <p:sp>
        <p:nvSpPr>
          <p:cNvPr id="11" name="TextBox 10"/>
          <p:cNvSpPr txBox="1"/>
          <p:nvPr/>
        </p:nvSpPr>
        <p:spPr>
          <a:xfrm>
            <a:off x="884865" y="4622507"/>
            <a:ext cx="1091966" cy="400110"/>
          </a:xfrm>
          <a:prstGeom prst="rect">
            <a:avLst/>
          </a:prstGeom>
          <a:noFill/>
        </p:spPr>
        <p:txBody>
          <a:bodyPr wrap="none" rtlCol="0">
            <a:spAutoFit/>
          </a:bodyPr>
          <a:lstStyle/>
          <a:p>
            <a:pPr algn="ctr"/>
            <a:r>
              <a:rPr lang="en-HK" sz="2000" b="1" dirty="0">
                <a:latin typeface="Myriad Pro" panose="020B0503030403020204" charset="0"/>
              </a:rPr>
              <a:t>H</a:t>
            </a:r>
            <a:r>
              <a:rPr lang="en-HK" sz="2000" b="1" baseline="-25000" dirty="0">
                <a:latin typeface="Myriad Pro" panose="020B0503030403020204" charset="0"/>
              </a:rPr>
              <a:t>2</a:t>
            </a:r>
            <a:r>
              <a:rPr lang="en-HK" sz="2000" b="1" dirty="0">
                <a:latin typeface="Myriad Pro" panose="020B0503030403020204" charset="0"/>
              </a:rPr>
              <a:t>S </a:t>
            </a:r>
            <a:r>
              <a:rPr lang="en-HK" sz="2000" b="1" dirty="0">
                <a:latin typeface="Myriad Pro" panose="020B0503030403020204" charset="0"/>
                <a:sym typeface="Wingdings" panose="05000000000000000000" pitchFamily="2" charset="2"/>
              </a:rPr>
              <a:t> S</a:t>
            </a:r>
            <a:endParaRPr lang="en-HK" sz="2000" b="1" dirty="0">
              <a:latin typeface="Myriad Pro" panose="020B0503030403020204" charset="0"/>
            </a:endParaRPr>
          </a:p>
        </p:txBody>
      </p:sp>
      <p:sp>
        <p:nvSpPr>
          <p:cNvPr id="12" name="TextBox 11"/>
          <p:cNvSpPr txBox="1"/>
          <p:nvPr/>
        </p:nvSpPr>
        <p:spPr>
          <a:xfrm>
            <a:off x="894483" y="5793681"/>
            <a:ext cx="1409360" cy="400110"/>
          </a:xfrm>
          <a:prstGeom prst="rect">
            <a:avLst/>
          </a:prstGeom>
          <a:noFill/>
        </p:spPr>
        <p:txBody>
          <a:bodyPr wrap="none" rtlCol="0">
            <a:spAutoFit/>
          </a:bodyPr>
          <a:lstStyle/>
          <a:p>
            <a:pPr algn="ctr"/>
            <a:r>
              <a:rPr lang="en-HK" sz="2000" b="1" dirty="0">
                <a:latin typeface="Myriad Pro" panose="020B0503030403020204" charset="0"/>
              </a:rPr>
              <a:t>2HCl </a:t>
            </a:r>
            <a:r>
              <a:rPr lang="en-HK" sz="2000" b="1" dirty="0">
                <a:latin typeface="Myriad Pro" panose="020B0503030403020204" charset="0"/>
                <a:sym typeface="Wingdings" panose="05000000000000000000" pitchFamily="2" charset="2"/>
              </a:rPr>
              <a:t> Cl</a:t>
            </a:r>
            <a:r>
              <a:rPr lang="en-HK" sz="2000" b="1" baseline="-25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14" name="TextBox 13"/>
          <p:cNvSpPr txBox="1"/>
          <p:nvPr/>
        </p:nvSpPr>
        <p:spPr>
          <a:xfrm>
            <a:off x="2428040" y="4622507"/>
            <a:ext cx="918841" cy="400110"/>
          </a:xfrm>
          <a:prstGeom prst="rect">
            <a:avLst/>
          </a:prstGeom>
          <a:noFill/>
        </p:spPr>
        <p:txBody>
          <a:bodyPr wrap="none" rtlCol="0">
            <a:spAutoFit/>
          </a:bodyPr>
          <a:lstStyle/>
          <a:p>
            <a:pPr algn="ctr"/>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15" name="TextBox 14"/>
          <p:cNvSpPr txBox="1"/>
          <p:nvPr/>
        </p:nvSpPr>
        <p:spPr>
          <a:xfrm>
            <a:off x="2428039" y="5205175"/>
            <a:ext cx="918841" cy="400110"/>
          </a:xfrm>
          <a:prstGeom prst="rect">
            <a:avLst/>
          </a:prstGeom>
          <a:noFill/>
        </p:spPr>
        <p:txBody>
          <a:bodyPr wrap="none" rtlCol="0">
            <a:spAutoFit/>
          </a:bodyPr>
          <a:lstStyle/>
          <a:p>
            <a:pPr algn="ctr"/>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16" name="TextBox 15"/>
          <p:cNvSpPr txBox="1"/>
          <p:nvPr/>
        </p:nvSpPr>
        <p:spPr>
          <a:xfrm>
            <a:off x="2428039" y="5798596"/>
            <a:ext cx="918841" cy="400110"/>
          </a:xfrm>
          <a:prstGeom prst="rect">
            <a:avLst/>
          </a:prstGeom>
          <a:noFill/>
        </p:spPr>
        <p:txBody>
          <a:bodyPr wrap="none" rtlCol="0">
            <a:spAutoFit/>
          </a:bodyPr>
          <a:lstStyle/>
          <a:p>
            <a:pPr algn="ctr"/>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22" name="TextBox 21"/>
          <p:cNvSpPr txBox="1"/>
          <p:nvPr/>
        </p:nvSpPr>
        <p:spPr>
          <a:xfrm>
            <a:off x="9277880" y="5208564"/>
            <a:ext cx="1425390" cy="400110"/>
          </a:xfrm>
          <a:prstGeom prst="rect">
            <a:avLst/>
          </a:prstGeom>
          <a:noFill/>
        </p:spPr>
        <p:txBody>
          <a:bodyPr wrap="none" rtlCol="0">
            <a:spAutoFit/>
          </a:bodyPr>
          <a:lstStyle/>
          <a:p>
            <a:pPr algn="ctr"/>
            <a:r>
              <a:rPr lang="en-HK" sz="2000" b="1" dirty="0">
                <a:latin typeface="Myriad Pro" panose="020B0503030403020204" charset="0"/>
              </a:rPr>
              <a:t>O</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2H</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24" name="TextBox 23"/>
          <p:cNvSpPr txBox="1"/>
          <p:nvPr/>
        </p:nvSpPr>
        <p:spPr>
          <a:xfrm>
            <a:off x="9277880" y="4622977"/>
            <a:ext cx="1091966" cy="400110"/>
          </a:xfrm>
          <a:prstGeom prst="rect">
            <a:avLst/>
          </a:prstGeom>
          <a:noFill/>
        </p:spPr>
        <p:txBody>
          <a:bodyPr wrap="none" rtlCol="0">
            <a:spAutoFit/>
          </a:bodyPr>
          <a:lstStyle/>
          <a:p>
            <a:pPr algn="ctr"/>
            <a:r>
              <a:rPr lang="en-HK" sz="2000" b="1" dirty="0">
                <a:latin typeface="Myriad Pro" panose="020B0503030403020204" charset="0"/>
              </a:rPr>
              <a:t>S </a:t>
            </a:r>
            <a:r>
              <a:rPr lang="en-HK" sz="2000" b="1" dirty="0">
                <a:latin typeface="Myriad Pro" panose="020B0503030403020204" charset="0"/>
                <a:sym typeface="Wingdings" panose="05000000000000000000" pitchFamily="2" charset="2"/>
              </a:rPr>
              <a:t> H</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S</a:t>
            </a:r>
            <a:endParaRPr lang="en-HK" sz="2000" b="1" dirty="0">
              <a:latin typeface="Myriad Pro" panose="020B0503030403020204" charset="0"/>
            </a:endParaRPr>
          </a:p>
        </p:txBody>
      </p:sp>
      <p:sp>
        <p:nvSpPr>
          <p:cNvPr id="25" name="TextBox 24"/>
          <p:cNvSpPr txBox="1"/>
          <p:nvPr/>
        </p:nvSpPr>
        <p:spPr>
          <a:xfrm>
            <a:off x="9287498" y="5794151"/>
            <a:ext cx="1409360" cy="400110"/>
          </a:xfrm>
          <a:prstGeom prst="rect">
            <a:avLst/>
          </a:prstGeom>
          <a:noFill/>
        </p:spPr>
        <p:txBody>
          <a:bodyPr wrap="none" rtlCol="0">
            <a:spAutoFit/>
          </a:bodyPr>
          <a:lstStyle/>
          <a:p>
            <a:pPr algn="ctr"/>
            <a:r>
              <a:rPr lang="en-HK" sz="2000" b="1" dirty="0">
                <a:latin typeface="Myriad Pro" panose="020B0503030403020204" charset="0"/>
              </a:rPr>
              <a:t>Cl</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2HCl</a:t>
            </a:r>
            <a:endParaRPr lang="en-HK" sz="2000" b="1" dirty="0">
              <a:latin typeface="Myriad Pro" panose="020B0503030403020204" charset="0"/>
            </a:endParaRPr>
          </a:p>
        </p:txBody>
      </p:sp>
      <p:sp>
        <p:nvSpPr>
          <p:cNvPr id="26" name="TextBox 25"/>
          <p:cNvSpPr txBox="1"/>
          <p:nvPr/>
        </p:nvSpPr>
        <p:spPr>
          <a:xfrm>
            <a:off x="10821055" y="4622977"/>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27" name="TextBox 26"/>
          <p:cNvSpPr txBox="1"/>
          <p:nvPr/>
        </p:nvSpPr>
        <p:spPr>
          <a:xfrm>
            <a:off x="10821054" y="5205645"/>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28" name="TextBox 27"/>
          <p:cNvSpPr txBox="1"/>
          <p:nvPr/>
        </p:nvSpPr>
        <p:spPr>
          <a:xfrm>
            <a:off x="10821054" y="5799066"/>
            <a:ext cx="918841" cy="400110"/>
          </a:xfrm>
          <a:prstGeom prst="rect">
            <a:avLst/>
          </a:prstGeom>
          <a:noFill/>
        </p:spPr>
        <p:txBody>
          <a:bodyPr wrap="none" rtlCol="0">
            <a:spAutoFit/>
          </a:bodyPr>
          <a:lstStyle/>
          <a:p>
            <a:pPr algn="ctr"/>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13" name="TextBox 12"/>
          <p:cNvSpPr txBox="1"/>
          <p:nvPr/>
        </p:nvSpPr>
        <p:spPr>
          <a:xfrm>
            <a:off x="1280967" y="4135803"/>
            <a:ext cx="1804084" cy="400110"/>
          </a:xfrm>
          <a:prstGeom prst="rect">
            <a:avLst/>
          </a:prstGeom>
          <a:noFill/>
        </p:spPr>
        <p:txBody>
          <a:bodyPr wrap="none" rtlCol="0">
            <a:spAutoFit/>
          </a:bodyPr>
          <a:lstStyle/>
          <a:p>
            <a:pPr algn="ctr"/>
            <a:r>
              <a:rPr lang="en-HK" sz="2000" b="1" dirty="0">
                <a:solidFill>
                  <a:srgbClr val="002060"/>
                </a:solidFill>
                <a:latin typeface="Myriad Pro" panose="020B0503030403020204" charset="0"/>
              </a:rPr>
              <a:t>Hydrogen loss</a:t>
            </a:r>
          </a:p>
        </p:txBody>
      </p:sp>
      <p:sp>
        <p:nvSpPr>
          <p:cNvPr id="29" name="TextBox 28"/>
          <p:cNvSpPr txBox="1"/>
          <p:nvPr/>
        </p:nvSpPr>
        <p:spPr>
          <a:xfrm>
            <a:off x="9704554" y="4159480"/>
            <a:ext cx="1868204" cy="400110"/>
          </a:xfrm>
          <a:prstGeom prst="rect">
            <a:avLst/>
          </a:prstGeom>
          <a:noFill/>
        </p:spPr>
        <p:txBody>
          <a:bodyPr wrap="none" rtlCol="0">
            <a:spAutoFit/>
          </a:bodyPr>
          <a:lstStyle/>
          <a:p>
            <a:pPr algn="ctr"/>
            <a:r>
              <a:rPr lang="en-HK" sz="2000" b="1" dirty="0">
                <a:solidFill>
                  <a:srgbClr val="C00000"/>
                </a:solidFill>
                <a:latin typeface="Myriad Pro" panose="020B0503030403020204" charset="0"/>
              </a:rPr>
              <a:t>Hydrogen gain</a:t>
            </a:r>
          </a:p>
        </p:txBody>
      </p:sp>
      <p:sp>
        <p:nvSpPr>
          <p:cNvPr id="36" name="TextBox 35"/>
          <p:cNvSpPr txBox="1"/>
          <p:nvPr/>
        </p:nvSpPr>
        <p:spPr>
          <a:xfrm>
            <a:off x="6372202" y="4901199"/>
            <a:ext cx="1578061" cy="461665"/>
          </a:xfrm>
          <a:prstGeom prst="rect">
            <a:avLst/>
          </a:prstGeom>
          <a:noFill/>
        </p:spPr>
        <p:txBody>
          <a:bodyPr wrap="none" rtlCol="0">
            <a:spAutoFit/>
          </a:bodyPr>
          <a:lstStyle/>
          <a:p>
            <a:pPr algn="ctr"/>
            <a:r>
              <a:rPr lang="en-HK" sz="2400" b="1" dirty="0">
                <a:solidFill>
                  <a:srgbClr val="FF0000"/>
                </a:solidFill>
                <a:latin typeface="Myriad Pro" panose="020B0503030403020204" charset="0"/>
              </a:rPr>
              <a:t>Reduction</a:t>
            </a:r>
          </a:p>
        </p:txBody>
      </p:sp>
      <p:sp>
        <p:nvSpPr>
          <p:cNvPr id="41" name="TextBox 40"/>
          <p:cNvSpPr txBox="1"/>
          <p:nvPr/>
        </p:nvSpPr>
        <p:spPr>
          <a:xfrm>
            <a:off x="4889217" y="4901199"/>
            <a:ext cx="1518814" cy="461665"/>
          </a:xfrm>
          <a:prstGeom prst="rect">
            <a:avLst/>
          </a:prstGeom>
          <a:noFill/>
        </p:spPr>
        <p:txBody>
          <a:bodyPr wrap="none" rtlCol="0">
            <a:spAutoFit/>
          </a:bodyPr>
          <a:lstStyle/>
          <a:p>
            <a:pPr algn="ctr"/>
            <a:r>
              <a:rPr lang="en-HK" sz="2400" b="1" dirty="0">
                <a:solidFill>
                  <a:srgbClr val="0070C0"/>
                </a:solidFill>
                <a:latin typeface="Myriad Pro" panose="020B0503030403020204" charset="0"/>
              </a:rPr>
              <a:t>Oxidation</a:t>
            </a:r>
          </a:p>
        </p:txBody>
      </p:sp>
    </p:spTree>
    <p:extLst>
      <p:ext uri="{BB962C8B-B14F-4D97-AF65-F5344CB8AC3E}">
        <p14:creationId xmlns:p14="http://schemas.microsoft.com/office/powerpoint/2010/main" val="2409601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Film</a:t>
            </a:r>
            <a:endParaRPr lang="en-HK" dirty="0"/>
          </a:p>
        </p:txBody>
      </p:sp>
      <p:sp>
        <p:nvSpPr>
          <p:cNvPr id="30" name="Rounded Rectangle 29"/>
          <p:cNvSpPr>
            <a:spLocks noChangeAspect="1"/>
          </p:cNvSpPr>
          <p:nvPr/>
        </p:nvSpPr>
        <p:spPr>
          <a:xfrm>
            <a:off x="677334" y="4962393"/>
            <a:ext cx="11209866" cy="157726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8" name="Right Arrow Callout 37"/>
          <p:cNvSpPr/>
          <p:nvPr/>
        </p:nvSpPr>
        <p:spPr>
          <a:xfrm rot="10800000">
            <a:off x="7866799" y="5225371"/>
            <a:ext cx="3908697" cy="1225244"/>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7" name="Right Arrow Callout 36"/>
          <p:cNvSpPr/>
          <p:nvPr/>
        </p:nvSpPr>
        <p:spPr>
          <a:xfrm>
            <a:off x="881609" y="5225371"/>
            <a:ext cx="3900118" cy="1225244"/>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 name="TextBox 9"/>
          <p:cNvSpPr txBox="1"/>
          <p:nvPr/>
        </p:nvSpPr>
        <p:spPr>
          <a:xfrm>
            <a:off x="986709" y="5738723"/>
            <a:ext cx="1172116" cy="400110"/>
          </a:xfrm>
          <a:prstGeom prst="rect">
            <a:avLst/>
          </a:prstGeom>
          <a:noFill/>
        </p:spPr>
        <p:txBody>
          <a:bodyPr wrap="none" rtlCol="0">
            <a:spAutoFit/>
          </a:bodyPr>
          <a:lstStyle/>
          <a:p>
            <a:r>
              <a:rPr lang="en-HK" sz="2000" b="1" dirty="0">
                <a:latin typeface="Myriad Pro" panose="020B0503030403020204" charset="0"/>
              </a:rPr>
              <a:t>2H</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O</a:t>
            </a:r>
            <a:r>
              <a:rPr lang="en-HK" sz="2000" b="1" baseline="-25000" dirty="0">
                <a:latin typeface="Myriad Pro" panose="020B0503030403020204" charset="0"/>
                <a:sym typeface="Wingdings" panose="05000000000000000000" pitchFamily="2" charset="2"/>
              </a:rPr>
              <a:t>2</a:t>
            </a:r>
            <a:endParaRPr lang="en-HK" sz="2000" b="1" baseline="-25000" dirty="0">
              <a:latin typeface="Myriad Pro" panose="020B0503030403020204" charset="0"/>
            </a:endParaRPr>
          </a:p>
        </p:txBody>
      </p:sp>
      <p:sp>
        <p:nvSpPr>
          <p:cNvPr id="11" name="TextBox 10"/>
          <p:cNvSpPr txBox="1"/>
          <p:nvPr/>
        </p:nvSpPr>
        <p:spPr>
          <a:xfrm>
            <a:off x="986709" y="5399426"/>
            <a:ext cx="973343" cy="400110"/>
          </a:xfrm>
          <a:prstGeom prst="rect">
            <a:avLst/>
          </a:prstGeom>
          <a:noFill/>
        </p:spPr>
        <p:txBody>
          <a:bodyPr wrap="none" rtlCol="0">
            <a:spAutoFit/>
          </a:bodyPr>
          <a:lstStyle/>
          <a:p>
            <a:r>
              <a:rPr lang="en-HK" sz="2000" b="1" dirty="0">
                <a:latin typeface="Myriad Pro" panose="020B0503030403020204" charset="0"/>
              </a:rPr>
              <a:t>H</a:t>
            </a:r>
            <a:r>
              <a:rPr lang="en-HK" sz="2000" b="1" baseline="-25000" dirty="0">
                <a:latin typeface="Myriad Pro" panose="020B0503030403020204" charset="0"/>
              </a:rPr>
              <a:t>2</a:t>
            </a:r>
            <a:r>
              <a:rPr lang="en-HK" sz="2000" b="1" dirty="0">
                <a:latin typeface="Myriad Pro" panose="020B0503030403020204" charset="0"/>
              </a:rPr>
              <a:t>S </a:t>
            </a:r>
            <a:r>
              <a:rPr lang="en-HK" sz="2000" b="1" dirty="0">
                <a:latin typeface="Myriad Pro" panose="020B0503030403020204" charset="0"/>
                <a:sym typeface="Wingdings" panose="05000000000000000000" pitchFamily="2" charset="2"/>
              </a:rPr>
              <a:t> S</a:t>
            </a:r>
            <a:endParaRPr lang="en-HK" sz="2000" b="1" dirty="0">
              <a:latin typeface="Myriad Pro" panose="020B0503030403020204" charset="0"/>
            </a:endParaRPr>
          </a:p>
        </p:txBody>
      </p:sp>
      <p:sp>
        <p:nvSpPr>
          <p:cNvPr id="12" name="TextBox 11"/>
          <p:cNvSpPr txBox="1"/>
          <p:nvPr/>
        </p:nvSpPr>
        <p:spPr>
          <a:xfrm>
            <a:off x="996176" y="6078020"/>
            <a:ext cx="1192955" cy="400110"/>
          </a:xfrm>
          <a:prstGeom prst="rect">
            <a:avLst/>
          </a:prstGeom>
          <a:noFill/>
        </p:spPr>
        <p:txBody>
          <a:bodyPr wrap="none" rtlCol="0">
            <a:spAutoFit/>
          </a:bodyPr>
          <a:lstStyle/>
          <a:p>
            <a:r>
              <a:rPr lang="en-HK" sz="2000" b="1" dirty="0">
                <a:latin typeface="Myriad Pro" panose="020B0503030403020204" charset="0"/>
              </a:rPr>
              <a:t>2HCl </a:t>
            </a:r>
            <a:r>
              <a:rPr lang="en-HK" sz="2000" b="1" dirty="0">
                <a:latin typeface="Myriad Pro" panose="020B0503030403020204" charset="0"/>
                <a:sym typeface="Wingdings" panose="05000000000000000000" pitchFamily="2" charset="2"/>
              </a:rPr>
              <a:t> Cl</a:t>
            </a:r>
            <a:r>
              <a:rPr lang="en-HK" sz="2000" b="1" baseline="-25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14" name="TextBox 13"/>
          <p:cNvSpPr txBox="1"/>
          <p:nvPr/>
        </p:nvSpPr>
        <p:spPr>
          <a:xfrm>
            <a:off x="2455314" y="5399426"/>
            <a:ext cx="854721" cy="400110"/>
          </a:xfrm>
          <a:prstGeom prst="rect">
            <a:avLst/>
          </a:prstGeom>
          <a:noFill/>
        </p:spPr>
        <p:txBody>
          <a:bodyPr wrap="none" rtlCol="0">
            <a:spAutoFit/>
          </a:bodyPr>
          <a:lstStyle/>
          <a:p>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15" name="TextBox 14"/>
          <p:cNvSpPr txBox="1"/>
          <p:nvPr/>
        </p:nvSpPr>
        <p:spPr>
          <a:xfrm>
            <a:off x="2455313" y="5737032"/>
            <a:ext cx="854721" cy="400110"/>
          </a:xfrm>
          <a:prstGeom prst="rect">
            <a:avLst/>
          </a:prstGeom>
          <a:noFill/>
        </p:spPr>
        <p:txBody>
          <a:bodyPr wrap="none" rtlCol="0">
            <a:spAutoFit/>
          </a:bodyPr>
          <a:lstStyle/>
          <a:p>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16" name="TextBox 15"/>
          <p:cNvSpPr txBox="1"/>
          <p:nvPr/>
        </p:nvSpPr>
        <p:spPr>
          <a:xfrm>
            <a:off x="2455313" y="6080868"/>
            <a:ext cx="801823" cy="400110"/>
          </a:xfrm>
          <a:prstGeom prst="rect">
            <a:avLst/>
          </a:prstGeom>
          <a:noFill/>
        </p:spPr>
        <p:txBody>
          <a:bodyPr wrap="none" rtlCol="0">
            <a:spAutoFit/>
          </a:bodyPr>
          <a:lstStyle/>
          <a:p>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22" name="TextBox 21"/>
          <p:cNvSpPr txBox="1"/>
          <p:nvPr/>
        </p:nvSpPr>
        <p:spPr>
          <a:xfrm>
            <a:off x="9248045" y="5738994"/>
            <a:ext cx="1058303" cy="400110"/>
          </a:xfrm>
          <a:prstGeom prst="rect">
            <a:avLst/>
          </a:prstGeom>
          <a:noFill/>
        </p:spPr>
        <p:txBody>
          <a:bodyPr wrap="none" rtlCol="0">
            <a:spAutoFit/>
          </a:bodyPr>
          <a:lstStyle/>
          <a:p>
            <a:r>
              <a:rPr lang="en-HK" sz="2000" b="1" dirty="0">
                <a:latin typeface="Myriad Pro" panose="020B0503030403020204" charset="0"/>
              </a:rPr>
              <a:t>O</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H</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24" name="TextBox 23"/>
          <p:cNvSpPr txBox="1"/>
          <p:nvPr/>
        </p:nvSpPr>
        <p:spPr>
          <a:xfrm>
            <a:off x="9248045" y="5399698"/>
            <a:ext cx="973343" cy="400110"/>
          </a:xfrm>
          <a:prstGeom prst="rect">
            <a:avLst/>
          </a:prstGeom>
          <a:noFill/>
        </p:spPr>
        <p:txBody>
          <a:bodyPr wrap="none" rtlCol="0">
            <a:spAutoFit/>
          </a:bodyPr>
          <a:lstStyle/>
          <a:p>
            <a:r>
              <a:rPr lang="en-HK" sz="2000" b="1" dirty="0">
                <a:latin typeface="Myriad Pro" panose="020B0503030403020204" charset="0"/>
              </a:rPr>
              <a:t>S </a:t>
            </a:r>
            <a:r>
              <a:rPr lang="en-HK" sz="2000" b="1" dirty="0">
                <a:latin typeface="Myriad Pro" panose="020B0503030403020204" charset="0"/>
                <a:sym typeface="Wingdings" panose="05000000000000000000" pitchFamily="2" charset="2"/>
              </a:rPr>
              <a:t> H</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S</a:t>
            </a:r>
            <a:endParaRPr lang="en-HK" sz="2000" b="1" dirty="0">
              <a:latin typeface="Myriad Pro" panose="020B0503030403020204" charset="0"/>
            </a:endParaRPr>
          </a:p>
        </p:txBody>
      </p:sp>
      <p:sp>
        <p:nvSpPr>
          <p:cNvPr id="25" name="TextBox 24"/>
          <p:cNvSpPr txBox="1"/>
          <p:nvPr/>
        </p:nvSpPr>
        <p:spPr>
          <a:xfrm>
            <a:off x="9257512" y="6078291"/>
            <a:ext cx="1192955" cy="400110"/>
          </a:xfrm>
          <a:prstGeom prst="rect">
            <a:avLst/>
          </a:prstGeom>
          <a:noFill/>
        </p:spPr>
        <p:txBody>
          <a:bodyPr wrap="none" rtlCol="0">
            <a:spAutoFit/>
          </a:bodyPr>
          <a:lstStyle/>
          <a:p>
            <a:r>
              <a:rPr lang="en-HK" sz="2000" b="1" dirty="0">
                <a:latin typeface="Myriad Pro" panose="020B0503030403020204" charset="0"/>
              </a:rPr>
              <a:t>Cl</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2HCl</a:t>
            </a:r>
            <a:endParaRPr lang="en-HK" sz="2000" b="1" dirty="0">
              <a:latin typeface="Myriad Pro" panose="020B0503030403020204" charset="0"/>
            </a:endParaRPr>
          </a:p>
        </p:txBody>
      </p:sp>
      <p:sp>
        <p:nvSpPr>
          <p:cNvPr id="26" name="TextBox 25"/>
          <p:cNvSpPr txBox="1"/>
          <p:nvPr/>
        </p:nvSpPr>
        <p:spPr>
          <a:xfrm>
            <a:off x="10766930" y="5416702"/>
            <a:ext cx="854721"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27" name="TextBox 26"/>
          <p:cNvSpPr txBox="1"/>
          <p:nvPr/>
        </p:nvSpPr>
        <p:spPr>
          <a:xfrm>
            <a:off x="10766929" y="5754308"/>
            <a:ext cx="854721"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28" name="TextBox 27"/>
          <p:cNvSpPr txBox="1"/>
          <p:nvPr/>
        </p:nvSpPr>
        <p:spPr>
          <a:xfrm>
            <a:off x="10766929" y="6098144"/>
            <a:ext cx="80182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13" name="TextBox 12"/>
          <p:cNvSpPr txBox="1"/>
          <p:nvPr/>
        </p:nvSpPr>
        <p:spPr>
          <a:xfrm>
            <a:off x="1151112" y="5152505"/>
            <a:ext cx="1677062" cy="400110"/>
          </a:xfrm>
          <a:prstGeom prst="rect">
            <a:avLst/>
          </a:prstGeom>
          <a:noFill/>
        </p:spPr>
        <p:txBody>
          <a:bodyPr wrap="none" rtlCol="0">
            <a:spAutoFit/>
          </a:bodyPr>
          <a:lstStyle/>
          <a:p>
            <a:r>
              <a:rPr lang="en-HK" sz="2000" b="1" dirty="0">
                <a:solidFill>
                  <a:srgbClr val="002060"/>
                </a:solidFill>
                <a:latin typeface="Myriad Pro" panose="020B0503030403020204" charset="0"/>
              </a:rPr>
              <a:t>Loss of hydrogen</a:t>
            </a:r>
          </a:p>
        </p:txBody>
      </p:sp>
      <p:sp>
        <p:nvSpPr>
          <p:cNvPr id="29" name="TextBox 28"/>
          <p:cNvSpPr txBox="1"/>
          <p:nvPr/>
        </p:nvSpPr>
        <p:spPr>
          <a:xfrm>
            <a:off x="9421087" y="5153423"/>
            <a:ext cx="1656223" cy="400110"/>
          </a:xfrm>
          <a:prstGeom prst="rect">
            <a:avLst/>
          </a:prstGeom>
          <a:noFill/>
        </p:spPr>
        <p:txBody>
          <a:bodyPr wrap="none" rtlCol="0">
            <a:spAutoFit/>
          </a:bodyPr>
          <a:lstStyle/>
          <a:p>
            <a:r>
              <a:rPr lang="en-HK" sz="2000" b="1" dirty="0">
                <a:solidFill>
                  <a:srgbClr val="C00000"/>
                </a:solidFill>
                <a:latin typeface="Myriad Pro" panose="020B0503030403020204" charset="0"/>
              </a:rPr>
              <a:t>Gain of hydrogen</a:t>
            </a:r>
          </a:p>
        </p:txBody>
      </p:sp>
      <p:sp>
        <p:nvSpPr>
          <p:cNvPr id="36" name="TextBox 35"/>
          <p:cNvSpPr txBox="1"/>
          <p:nvPr/>
        </p:nvSpPr>
        <p:spPr>
          <a:xfrm>
            <a:off x="6288739" y="5612511"/>
            <a:ext cx="1578061" cy="461665"/>
          </a:xfrm>
          <a:prstGeom prst="rect">
            <a:avLst/>
          </a:prstGeom>
          <a:noFill/>
        </p:spPr>
        <p:txBody>
          <a:bodyPr wrap="none" rtlCol="0">
            <a:spAutoFit/>
          </a:bodyPr>
          <a:lstStyle/>
          <a:p>
            <a:r>
              <a:rPr lang="en-HK" sz="2400" b="1" dirty="0">
                <a:solidFill>
                  <a:srgbClr val="FF0000"/>
                </a:solidFill>
                <a:latin typeface="Myriad Pro" panose="020B0503030403020204" charset="0"/>
              </a:rPr>
              <a:t>Reduction</a:t>
            </a:r>
          </a:p>
        </p:txBody>
      </p:sp>
      <p:sp>
        <p:nvSpPr>
          <p:cNvPr id="41" name="TextBox 40"/>
          <p:cNvSpPr txBox="1"/>
          <p:nvPr/>
        </p:nvSpPr>
        <p:spPr>
          <a:xfrm>
            <a:off x="4740076" y="5612511"/>
            <a:ext cx="1518814" cy="461665"/>
          </a:xfrm>
          <a:prstGeom prst="rect">
            <a:avLst/>
          </a:prstGeom>
          <a:noFill/>
        </p:spPr>
        <p:txBody>
          <a:bodyPr wrap="none" rtlCol="0">
            <a:spAutoFit/>
          </a:bodyPr>
          <a:lstStyle/>
          <a:p>
            <a:r>
              <a:rPr lang="en-HK" sz="2400" b="1" dirty="0">
                <a:solidFill>
                  <a:srgbClr val="0070C0"/>
                </a:solidFill>
                <a:latin typeface="Myriad Pro" panose="020B0503030403020204" charset="0"/>
              </a:rPr>
              <a:t>Oxidation</a:t>
            </a:r>
          </a:p>
        </p:txBody>
      </p:sp>
      <p:sp>
        <p:nvSpPr>
          <p:cNvPr id="31" name="Rounded Rectangle 30"/>
          <p:cNvSpPr/>
          <p:nvPr/>
        </p:nvSpPr>
        <p:spPr>
          <a:xfrm>
            <a:off x="677334" y="3215165"/>
            <a:ext cx="11209866" cy="159059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Right Arrow Callout 31"/>
          <p:cNvSpPr/>
          <p:nvPr/>
        </p:nvSpPr>
        <p:spPr>
          <a:xfrm rot="10800000">
            <a:off x="7890345" y="3480364"/>
            <a:ext cx="3885151" cy="1235599"/>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3" name="Right Arrow Callout 32"/>
          <p:cNvSpPr/>
          <p:nvPr/>
        </p:nvSpPr>
        <p:spPr>
          <a:xfrm>
            <a:off x="881609" y="3480366"/>
            <a:ext cx="3900118" cy="1235599"/>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5" name="TextBox 34"/>
          <p:cNvSpPr txBox="1"/>
          <p:nvPr/>
        </p:nvSpPr>
        <p:spPr>
          <a:xfrm>
            <a:off x="996326" y="4009453"/>
            <a:ext cx="1157689" cy="400110"/>
          </a:xfrm>
          <a:prstGeom prst="rect">
            <a:avLst/>
          </a:prstGeom>
          <a:noFill/>
        </p:spPr>
        <p:txBody>
          <a:bodyPr wrap="none" rtlCol="0">
            <a:spAutoFit/>
          </a:bodyPr>
          <a:lstStyle/>
          <a:p>
            <a:r>
              <a:rPr lang="en-HK" sz="2000" b="1" dirty="0">
                <a:latin typeface="Myriad Pro" panose="020B0503030403020204" charset="0"/>
              </a:rPr>
              <a:t>Mg </a:t>
            </a:r>
            <a:r>
              <a:rPr lang="en-HK" sz="2000" b="1" dirty="0">
                <a:latin typeface="Myriad Pro" panose="020B0503030403020204" charset="0"/>
                <a:sym typeface="Wingdings" panose="05000000000000000000" pitchFamily="2" charset="2"/>
              </a:rPr>
              <a:t> </a:t>
            </a:r>
            <a:r>
              <a:rPr lang="en-HK" sz="2000" b="1" dirty="0" err="1">
                <a:latin typeface="Myriad Pro" panose="020B0503030403020204" charset="0"/>
                <a:sym typeface="Wingdings" panose="05000000000000000000" pitchFamily="2" charset="2"/>
              </a:rPr>
              <a:t>MgO</a:t>
            </a:r>
            <a:endParaRPr lang="en-HK" sz="2000" b="1" dirty="0">
              <a:latin typeface="Myriad Pro" panose="020B0503030403020204" charset="0"/>
            </a:endParaRPr>
          </a:p>
        </p:txBody>
      </p:sp>
      <p:sp>
        <p:nvSpPr>
          <p:cNvPr id="39" name="TextBox 38"/>
          <p:cNvSpPr txBox="1"/>
          <p:nvPr/>
        </p:nvSpPr>
        <p:spPr>
          <a:xfrm>
            <a:off x="996326" y="3667289"/>
            <a:ext cx="1191352" cy="400110"/>
          </a:xfrm>
          <a:prstGeom prst="rect">
            <a:avLst/>
          </a:prstGeom>
          <a:noFill/>
        </p:spPr>
        <p:txBody>
          <a:bodyPr wrap="none" rtlCol="0">
            <a:spAutoFit/>
          </a:bodyPr>
          <a:lstStyle/>
          <a:p>
            <a:r>
              <a:rPr lang="en-HK" sz="2000" b="1" dirty="0">
                <a:latin typeface="Myriad Pro" panose="020B0503030403020204" charset="0"/>
              </a:rPr>
              <a:t>Na </a:t>
            </a:r>
            <a:r>
              <a:rPr lang="en-HK" sz="2000" b="1" dirty="0">
                <a:latin typeface="Myriad Pro" panose="020B0503030403020204" charset="0"/>
                <a:sym typeface="Wingdings" panose="05000000000000000000" pitchFamily="2" charset="2"/>
              </a:rPr>
              <a:t> Na</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40" name="TextBox 39"/>
          <p:cNvSpPr txBox="1"/>
          <p:nvPr/>
        </p:nvSpPr>
        <p:spPr>
          <a:xfrm>
            <a:off x="1005793" y="4351618"/>
            <a:ext cx="1178528" cy="400110"/>
          </a:xfrm>
          <a:prstGeom prst="rect">
            <a:avLst/>
          </a:prstGeom>
          <a:noFill/>
        </p:spPr>
        <p:txBody>
          <a:bodyPr wrap="none" rtlCol="0">
            <a:spAutoFit/>
          </a:bodyPr>
          <a:lstStyle/>
          <a:p>
            <a:r>
              <a:rPr lang="en-HK" sz="2000" b="1" dirty="0">
                <a:latin typeface="Myriad Pro" panose="020B0503030403020204" charset="0"/>
              </a:rPr>
              <a:t>Ag </a:t>
            </a:r>
            <a:r>
              <a:rPr lang="en-HK" sz="2000" b="1" dirty="0">
                <a:latin typeface="Myriad Pro" panose="020B0503030403020204" charset="0"/>
                <a:sym typeface="Wingdings" panose="05000000000000000000" pitchFamily="2" charset="2"/>
              </a:rPr>
              <a:t> Ag</a:t>
            </a:r>
            <a:r>
              <a:rPr lang="en-HK" sz="2000" b="1" baseline="-25000" dirty="0">
                <a:latin typeface="Myriad Pro" panose="020B0503030403020204" charset="0"/>
                <a:sym typeface="Wingdings" panose="05000000000000000000" pitchFamily="2" charset="2"/>
              </a:rPr>
              <a:t>2</a:t>
            </a:r>
            <a:r>
              <a:rPr lang="en-HK" sz="2000" b="1" dirty="0">
                <a:latin typeface="Myriad Pro" panose="020B0503030403020204" charset="0"/>
                <a:sym typeface="Wingdings" panose="05000000000000000000" pitchFamily="2" charset="2"/>
              </a:rPr>
              <a:t>O</a:t>
            </a:r>
            <a:endParaRPr lang="en-HK" sz="2000" b="1" dirty="0">
              <a:latin typeface="Myriad Pro" panose="020B0503030403020204" charset="0"/>
            </a:endParaRPr>
          </a:p>
        </p:txBody>
      </p:sp>
      <p:sp>
        <p:nvSpPr>
          <p:cNvPr id="42" name="TextBox 41"/>
          <p:cNvSpPr txBox="1"/>
          <p:nvPr/>
        </p:nvSpPr>
        <p:spPr>
          <a:xfrm>
            <a:off x="2464931" y="3667289"/>
            <a:ext cx="8451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43" name="TextBox 42"/>
          <p:cNvSpPr txBox="1"/>
          <p:nvPr/>
        </p:nvSpPr>
        <p:spPr>
          <a:xfrm>
            <a:off x="2464930" y="4007748"/>
            <a:ext cx="8980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44" name="TextBox 43"/>
          <p:cNvSpPr txBox="1"/>
          <p:nvPr/>
        </p:nvSpPr>
        <p:spPr>
          <a:xfrm>
            <a:off x="2464930" y="4354490"/>
            <a:ext cx="8451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45" name="TextBox 44"/>
          <p:cNvSpPr txBox="1"/>
          <p:nvPr/>
        </p:nvSpPr>
        <p:spPr>
          <a:xfrm>
            <a:off x="9257662" y="4009728"/>
            <a:ext cx="1112805" cy="400110"/>
          </a:xfrm>
          <a:prstGeom prst="rect">
            <a:avLst/>
          </a:prstGeom>
          <a:noFill/>
        </p:spPr>
        <p:txBody>
          <a:bodyPr wrap="none" rtlCol="0">
            <a:spAutoFit/>
          </a:bodyPr>
          <a:lstStyle/>
          <a:p>
            <a:r>
              <a:rPr lang="en-HK" sz="2000" b="1" dirty="0" err="1">
                <a:latin typeface="Myriad Pro" panose="020B0503030403020204" charset="0"/>
              </a:rPr>
              <a:t>CuO</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Cu</a:t>
            </a:r>
            <a:endParaRPr lang="en-HK" sz="2000" b="1" dirty="0">
              <a:latin typeface="Myriad Pro" panose="020B0503030403020204" charset="0"/>
            </a:endParaRPr>
          </a:p>
        </p:txBody>
      </p:sp>
      <p:sp>
        <p:nvSpPr>
          <p:cNvPr id="46" name="TextBox 45"/>
          <p:cNvSpPr txBox="1"/>
          <p:nvPr/>
        </p:nvSpPr>
        <p:spPr>
          <a:xfrm>
            <a:off x="9257662" y="3667564"/>
            <a:ext cx="1058303" cy="400110"/>
          </a:xfrm>
          <a:prstGeom prst="rect">
            <a:avLst/>
          </a:prstGeom>
          <a:noFill/>
        </p:spPr>
        <p:txBody>
          <a:bodyPr wrap="none" rtlCol="0">
            <a:spAutoFit/>
          </a:bodyPr>
          <a:lstStyle/>
          <a:p>
            <a:r>
              <a:rPr lang="en-HK" sz="2000" b="1" dirty="0">
                <a:latin typeface="Myriad Pro" panose="020B0503030403020204" charset="0"/>
              </a:rPr>
              <a:t>H</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H</a:t>
            </a:r>
            <a:r>
              <a:rPr lang="en-HK" sz="2000" b="1" baseline="-25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47" name="TextBox 46"/>
          <p:cNvSpPr txBox="1"/>
          <p:nvPr/>
        </p:nvSpPr>
        <p:spPr>
          <a:xfrm>
            <a:off x="9267129" y="4351893"/>
            <a:ext cx="1292341" cy="400110"/>
          </a:xfrm>
          <a:prstGeom prst="rect">
            <a:avLst/>
          </a:prstGeom>
          <a:noFill/>
        </p:spPr>
        <p:txBody>
          <a:bodyPr wrap="none" rtlCol="0">
            <a:spAutoFit/>
          </a:bodyPr>
          <a:lstStyle/>
          <a:p>
            <a:r>
              <a:rPr lang="en-HK" sz="2000" b="1" dirty="0">
                <a:latin typeface="Myriad Pro" panose="020B0503030403020204" charset="0"/>
              </a:rPr>
              <a:t>Ag</a:t>
            </a:r>
            <a:r>
              <a:rPr lang="en-HK" sz="2000" b="1" baseline="-25000" dirty="0">
                <a:latin typeface="Myriad Pro" panose="020B0503030403020204" charset="0"/>
              </a:rPr>
              <a:t>2</a:t>
            </a:r>
            <a:r>
              <a:rPr lang="en-HK" sz="2000" b="1" dirty="0">
                <a:latin typeface="Myriad Pro" panose="020B0503030403020204" charset="0"/>
              </a:rPr>
              <a:t>O </a:t>
            </a:r>
            <a:r>
              <a:rPr lang="en-HK" sz="2000" b="1" dirty="0">
                <a:latin typeface="Myriad Pro" panose="020B0503030403020204" charset="0"/>
                <a:sym typeface="Wingdings" panose="05000000000000000000" pitchFamily="2" charset="2"/>
              </a:rPr>
              <a:t> 2Ag</a:t>
            </a:r>
            <a:endParaRPr lang="en-HK" sz="2000" b="1" dirty="0">
              <a:latin typeface="Myriad Pro" panose="020B0503030403020204" charset="0"/>
            </a:endParaRPr>
          </a:p>
        </p:txBody>
      </p:sp>
      <p:sp>
        <p:nvSpPr>
          <p:cNvPr id="48" name="TextBox 47"/>
          <p:cNvSpPr txBox="1"/>
          <p:nvPr/>
        </p:nvSpPr>
        <p:spPr>
          <a:xfrm>
            <a:off x="10776626" y="3667564"/>
            <a:ext cx="845103" cy="400110"/>
          </a:xfrm>
          <a:prstGeom prst="rect">
            <a:avLst/>
          </a:prstGeom>
          <a:noFill/>
        </p:spPr>
        <p:txBody>
          <a:bodyPr wrap="none" rtlCol="0">
            <a:spAutoFit/>
          </a:bodyPr>
          <a:lstStyle/>
          <a:p>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49" name="TextBox 48"/>
          <p:cNvSpPr txBox="1"/>
          <p:nvPr/>
        </p:nvSpPr>
        <p:spPr>
          <a:xfrm>
            <a:off x="10776625" y="4008022"/>
            <a:ext cx="898003" cy="400110"/>
          </a:xfrm>
          <a:prstGeom prst="rect">
            <a:avLst/>
          </a:prstGeom>
          <a:noFill/>
        </p:spPr>
        <p:txBody>
          <a:bodyPr wrap="none" rtlCol="0">
            <a:spAutoFit/>
          </a:bodyPr>
          <a:lstStyle/>
          <a:p>
            <a:r>
              <a:rPr lang="en-HK" sz="2000" b="1" dirty="0">
                <a:latin typeface="Myriad Pro" panose="020B0503030403020204" charset="0"/>
              </a:rPr>
              <a:t>+2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50" name="TextBox 49"/>
          <p:cNvSpPr txBox="1"/>
          <p:nvPr/>
        </p:nvSpPr>
        <p:spPr>
          <a:xfrm>
            <a:off x="10776625" y="4354764"/>
            <a:ext cx="845103" cy="400110"/>
          </a:xfrm>
          <a:prstGeom prst="rect">
            <a:avLst/>
          </a:prstGeom>
          <a:noFill/>
        </p:spPr>
        <p:txBody>
          <a:bodyPr wrap="none" rtlCol="0">
            <a:spAutoFit/>
          </a:bodyPr>
          <a:lstStyle/>
          <a:p>
            <a:r>
              <a:rPr lang="en-HK" sz="2000" b="1" dirty="0">
                <a:latin typeface="Myriad Pro" panose="020B0503030403020204" charset="0"/>
              </a:rPr>
              <a:t>+1 </a:t>
            </a:r>
            <a:r>
              <a:rPr lang="en-HK" sz="2000" b="1" dirty="0">
                <a:latin typeface="Myriad Pro" panose="020B0503030403020204" charset="0"/>
                <a:sym typeface="Wingdings" panose="05000000000000000000" pitchFamily="2" charset="2"/>
              </a:rPr>
              <a:t> 0</a:t>
            </a:r>
            <a:endParaRPr lang="en-HK" sz="2000" b="1" dirty="0">
              <a:latin typeface="Myriad Pro" panose="020B0503030403020204" charset="0"/>
            </a:endParaRPr>
          </a:p>
        </p:txBody>
      </p:sp>
      <p:sp>
        <p:nvSpPr>
          <p:cNvPr id="51" name="TextBox 50"/>
          <p:cNvSpPr txBox="1"/>
          <p:nvPr/>
        </p:nvSpPr>
        <p:spPr>
          <a:xfrm>
            <a:off x="1264925" y="3421530"/>
            <a:ext cx="1449436" cy="400110"/>
          </a:xfrm>
          <a:prstGeom prst="rect">
            <a:avLst/>
          </a:prstGeom>
          <a:noFill/>
        </p:spPr>
        <p:txBody>
          <a:bodyPr wrap="none" rtlCol="0">
            <a:spAutoFit/>
          </a:bodyPr>
          <a:lstStyle/>
          <a:p>
            <a:r>
              <a:rPr lang="en-HK" sz="2000" b="1" dirty="0">
                <a:solidFill>
                  <a:srgbClr val="002060"/>
                </a:solidFill>
                <a:latin typeface="Myriad Pro" panose="020B0503030403020204" charset="0"/>
              </a:rPr>
              <a:t>Gain of oxygen</a:t>
            </a:r>
          </a:p>
        </p:txBody>
      </p:sp>
      <p:sp>
        <p:nvSpPr>
          <p:cNvPr id="52" name="TextBox 51"/>
          <p:cNvSpPr txBox="1"/>
          <p:nvPr/>
        </p:nvSpPr>
        <p:spPr>
          <a:xfrm>
            <a:off x="9547384" y="3421530"/>
            <a:ext cx="1470274" cy="400110"/>
          </a:xfrm>
          <a:prstGeom prst="rect">
            <a:avLst/>
          </a:prstGeom>
          <a:noFill/>
        </p:spPr>
        <p:txBody>
          <a:bodyPr wrap="none" rtlCol="0">
            <a:spAutoFit/>
          </a:bodyPr>
          <a:lstStyle/>
          <a:p>
            <a:r>
              <a:rPr lang="en-HK" sz="2000" b="1" dirty="0">
                <a:solidFill>
                  <a:srgbClr val="C00000"/>
                </a:solidFill>
                <a:latin typeface="Myriad Pro" panose="020B0503030403020204" charset="0"/>
              </a:rPr>
              <a:t>Loss of oxygen</a:t>
            </a:r>
          </a:p>
        </p:txBody>
      </p:sp>
      <p:sp>
        <p:nvSpPr>
          <p:cNvPr id="53" name="TextBox 52"/>
          <p:cNvSpPr txBox="1"/>
          <p:nvPr/>
        </p:nvSpPr>
        <p:spPr>
          <a:xfrm>
            <a:off x="6275396" y="3852902"/>
            <a:ext cx="1578061" cy="461665"/>
          </a:xfrm>
          <a:prstGeom prst="rect">
            <a:avLst/>
          </a:prstGeom>
          <a:noFill/>
        </p:spPr>
        <p:txBody>
          <a:bodyPr wrap="none" rtlCol="0">
            <a:spAutoFit/>
          </a:bodyPr>
          <a:lstStyle/>
          <a:p>
            <a:r>
              <a:rPr lang="en-HK" sz="2400" b="1" dirty="0">
                <a:solidFill>
                  <a:srgbClr val="FF0000"/>
                </a:solidFill>
                <a:latin typeface="Myriad Pro" panose="020B0503030403020204" charset="0"/>
              </a:rPr>
              <a:t>Reduction</a:t>
            </a:r>
          </a:p>
        </p:txBody>
      </p:sp>
      <p:sp>
        <p:nvSpPr>
          <p:cNvPr id="54" name="TextBox 53"/>
          <p:cNvSpPr txBox="1"/>
          <p:nvPr/>
        </p:nvSpPr>
        <p:spPr>
          <a:xfrm>
            <a:off x="4728575" y="3835540"/>
            <a:ext cx="1518814" cy="461665"/>
          </a:xfrm>
          <a:prstGeom prst="rect">
            <a:avLst/>
          </a:prstGeom>
          <a:noFill/>
        </p:spPr>
        <p:txBody>
          <a:bodyPr wrap="none" rtlCol="0">
            <a:spAutoFit/>
          </a:bodyPr>
          <a:lstStyle/>
          <a:p>
            <a:r>
              <a:rPr lang="en-HK" sz="2400" b="1" dirty="0">
                <a:solidFill>
                  <a:srgbClr val="0070C0"/>
                </a:solidFill>
                <a:latin typeface="Myriad Pro" panose="020B0503030403020204" charset="0"/>
              </a:rPr>
              <a:t>Oxidation</a:t>
            </a:r>
          </a:p>
        </p:txBody>
      </p:sp>
      <p:sp>
        <p:nvSpPr>
          <p:cNvPr id="55" name="Rounded Rectangle 54"/>
          <p:cNvSpPr>
            <a:spLocks noChangeAspect="1"/>
          </p:cNvSpPr>
          <p:nvPr/>
        </p:nvSpPr>
        <p:spPr>
          <a:xfrm>
            <a:off x="677334" y="1509375"/>
            <a:ext cx="11209866" cy="16090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6" name="Right Arrow Callout 55"/>
          <p:cNvSpPr>
            <a:spLocks noChangeAspect="1"/>
          </p:cNvSpPr>
          <p:nvPr/>
        </p:nvSpPr>
        <p:spPr>
          <a:xfrm rot="10800000">
            <a:off x="7890345" y="1777645"/>
            <a:ext cx="3885152" cy="1249904"/>
          </a:xfrm>
          <a:prstGeom prst="rightArrowCallou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7" name="Right Arrow Callout 56"/>
          <p:cNvSpPr>
            <a:spLocks noChangeAspect="1"/>
          </p:cNvSpPr>
          <p:nvPr/>
        </p:nvSpPr>
        <p:spPr>
          <a:xfrm>
            <a:off x="881609" y="1777645"/>
            <a:ext cx="3900118" cy="1249904"/>
          </a:xfrm>
          <a:prstGeom prst="rightArrowCallout">
            <a:avLst/>
          </a:prstGeom>
          <a:solidFill>
            <a:schemeClr val="accent4">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8" name="TextBox 57"/>
          <p:cNvSpPr txBox="1">
            <a:spLocks noChangeAspect="1"/>
          </p:cNvSpPr>
          <p:nvPr/>
        </p:nvSpPr>
        <p:spPr>
          <a:xfrm>
            <a:off x="5004856" y="1466723"/>
            <a:ext cx="2351317" cy="309262"/>
          </a:xfrm>
          <a:prstGeom prst="rect">
            <a:avLst/>
          </a:prstGeom>
          <a:noFill/>
        </p:spPr>
        <p:txBody>
          <a:bodyPr wrap="none" rtlCol="0">
            <a:spAutoFit/>
          </a:bodyPr>
          <a:lstStyle/>
          <a:p>
            <a:r>
              <a:rPr lang="en-HK" sz="2800" b="1" u="sng" dirty="0">
                <a:solidFill>
                  <a:srgbClr val="C00000"/>
                </a:solidFill>
                <a:latin typeface="Myriad Pro" panose="020B0503030403020204" charset="0"/>
              </a:rPr>
              <a:t>Change of charge:</a:t>
            </a:r>
          </a:p>
        </p:txBody>
      </p:sp>
      <p:sp>
        <p:nvSpPr>
          <p:cNvPr id="59" name="TextBox 58"/>
          <p:cNvSpPr txBox="1">
            <a:spLocks noChangeAspect="1"/>
          </p:cNvSpPr>
          <p:nvPr/>
        </p:nvSpPr>
        <p:spPr>
          <a:xfrm>
            <a:off x="1012459" y="2343622"/>
            <a:ext cx="1192955" cy="400110"/>
          </a:xfrm>
          <a:prstGeom prst="rect">
            <a:avLst/>
          </a:prstGeom>
          <a:noFill/>
        </p:spPr>
        <p:txBody>
          <a:bodyPr wrap="none" rtlCol="0">
            <a:spAutoFit/>
          </a:bodyPr>
          <a:lstStyle/>
          <a:p>
            <a:r>
              <a:rPr lang="en-HK" sz="2000" b="1" dirty="0">
                <a:latin typeface="Myriad Pro" panose="020B0503030403020204" charset="0"/>
              </a:rPr>
              <a:t>Mg </a:t>
            </a:r>
            <a:r>
              <a:rPr lang="en-HK" sz="2000" b="1" dirty="0">
                <a:latin typeface="Myriad Pro" panose="020B0503030403020204" charset="0"/>
                <a:sym typeface="Wingdings" panose="05000000000000000000" pitchFamily="2" charset="2"/>
              </a:rPr>
              <a:t> Mg</a:t>
            </a:r>
            <a:r>
              <a:rPr lang="en-HK" sz="2000" b="1" baseline="30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60" name="TextBox 59"/>
          <p:cNvSpPr txBox="1">
            <a:spLocks noChangeAspect="1"/>
          </p:cNvSpPr>
          <p:nvPr/>
        </p:nvSpPr>
        <p:spPr>
          <a:xfrm>
            <a:off x="1012459" y="1997496"/>
            <a:ext cx="1075936" cy="400110"/>
          </a:xfrm>
          <a:prstGeom prst="rect">
            <a:avLst/>
          </a:prstGeom>
          <a:noFill/>
        </p:spPr>
        <p:txBody>
          <a:bodyPr wrap="none" rtlCol="0">
            <a:spAutoFit/>
          </a:bodyPr>
          <a:lstStyle/>
          <a:p>
            <a:r>
              <a:rPr lang="en-HK" sz="2000" b="1" dirty="0">
                <a:latin typeface="Myriad Pro" panose="020B0503030403020204" charset="0"/>
              </a:rPr>
              <a:t>Na </a:t>
            </a:r>
            <a:r>
              <a:rPr lang="en-HK" sz="2000" b="1" dirty="0">
                <a:latin typeface="Myriad Pro" panose="020B0503030403020204" charset="0"/>
                <a:sym typeface="Wingdings" panose="05000000000000000000" pitchFamily="2" charset="2"/>
              </a:rPr>
              <a:t> Na</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61" name="TextBox 60"/>
          <p:cNvSpPr txBox="1">
            <a:spLocks noChangeAspect="1"/>
          </p:cNvSpPr>
          <p:nvPr/>
        </p:nvSpPr>
        <p:spPr>
          <a:xfrm>
            <a:off x="1021926" y="2689748"/>
            <a:ext cx="1063112" cy="400110"/>
          </a:xfrm>
          <a:prstGeom prst="rect">
            <a:avLst/>
          </a:prstGeom>
          <a:noFill/>
        </p:spPr>
        <p:txBody>
          <a:bodyPr wrap="none" rtlCol="0">
            <a:spAutoFit/>
          </a:bodyPr>
          <a:lstStyle/>
          <a:p>
            <a:r>
              <a:rPr lang="en-HK" sz="2000" b="1" dirty="0">
                <a:latin typeface="Myriad Pro" panose="020B0503030403020204" charset="0"/>
              </a:rPr>
              <a:t>Ag </a:t>
            </a:r>
            <a:r>
              <a:rPr lang="en-HK" sz="2000" b="1" dirty="0">
                <a:latin typeface="Myriad Pro" panose="020B0503030403020204" charset="0"/>
                <a:sym typeface="Wingdings" panose="05000000000000000000" pitchFamily="2" charset="2"/>
              </a:rPr>
              <a:t> Ag</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62" name="TextBox 61"/>
          <p:cNvSpPr txBox="1">
            <a:spLocks noChangeAspect="1"/>
          </p:cNvSpPr>
          <p:nvPr/>
        </p:nvSpPr>
        <p:spPr>
          <a:xfrm>
            <a:off x="2481064" y="1997496"/>
            <a:ext cx="8451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63" name="TextBox 62"/>
          <p:cNvSpPr txBox="1">
            <a:spLocks noChangeAspect="1"/>
          </p:cNvSpPr>
          <p:nvPr/>
        </p:nvSpPr>
        <p:spPr>
          <a:xfrm>
            <a:off x="2481063" y="2341897"/>
            <a:ext cx="8980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64" name="TextBox 63"/>
          <p:cNvSpPr txBox="1">
            <a:spLocks noChangeAspect="1"/>
          </p:cNvSpPr>
          <p:nvPr/>
        </p:nvSpPr>
        <p:spPr>
          <a:xfrm>
            <a:off x="2481063" y="2692653"/>
            <a:ext cx="84510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65" name="TextBox 64"/>
          <p:cNvSpPr txBox="1">
            <a:spLocks noChangeAspect="1"/>
          </p:cNvSpPr>
          <p:nvPr/>
        </p:nvSpPr>
        <p:spPr>
          <a:xfrm>
            <a:off x="9273795" y="2343900"/>
            <a:ext cx="976549" cy="400110"/>
          </a:xfrm>
          <a:prstGeom prst="rect">
            <a:avLst/>
          </a:prstGeom>
          <a:noFill/>
        </p:spPr>
        <p:txBody>
          <a:bodyPr wrap="none" rtlCol="0">
            <a:spAutoFit/>
          </a:bodyPr>
          <a:lstStyle/>
          <a:p>
            <a:r>
              <a:rPr lang="en-HK" sz="2000" b="1" dirty="0">
                <a:latin typeface="Myriad Pro" panose="020B0503030403020204" charset="0"/>
              </a:rPr>
              <a:t>F</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2F</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66" name="TextBox 65"/>
          <p:cNvSpPr txBox="1">
            <a:spLocks noChangeAspect="1"/>
          </p:cNvSpPr>
          <p:nvPr/>
        </p:nvSpPr>
        <p:spPr>
          <a:xfrm>
            <a:off x="9273795" y="1997774"/>
            <a:ext cx="1103187" cy="400110"/>
          </a:xfrm>
          <a:prstGeom prst="rect">
            <a:avLst/>
          </a:prstGeom>
          <a:noFill/>
        </p:spPr>
        <p:txBody>
          <a:bodyPr wrap="none" rtlCol="0">
            <a:spAutoFit/>
          </a:bodyPr>
          <a:lstStyle/>
          <a:p>
            <a:r>
              <a:rPr lang="en-HK" sz="2000" b="1" dirty="0">
                <a:latin typeface="Myriad Pro" panose="020B0503030403020204" charset="0"/>
              </a:rPr>
              <a:t>O</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2O</a:t>
            </a:r>
            <a:r>
              <a:rPr lang="en-HK" sz="2000" b="1" baseline="30000" dirty="0">
                <a:latin typeface="Myriad Pro" panose="020B0503030403020204" charset="0"/>
                <a:sym typeface="Wingdings" panose="05000000000000000000" pitchFamily="2" charset="2"/>
              </a:rPr>
              <a:t>2-</a:t>
            </a:r>
            <a:endParaRPr lang="en-HK" sz="2000" b="1" dirty="0">
              <a:latin typeface="Myriad Pro" panose="020B0503030403020204" charset="0"/>
            </a:endParaRPr>
          </a:p>
        </p:txBody>
      </p:sp>
      <p:sp>
        <p:nvSpPr>
          <p:cNvPr id="67" name="TextBox 66"/>
          <p:cNvSpPr txBox="1">
            <a:spLocks noChangeAspect="1"/>
          </p:cNvSpPr>
          <p:nvPr/>
        </p:nvSpPr>
        <p:spPr>
          <a:xfrm>
            <a:off x="9281399" y="2658425"/>
            <a:ext cx="1213794" cy="400110"/>
          </a:xfrm>
          <a:prstGeom prst="rect">
            <a:avLst/>
          </a:prstGeom>
          <a:noFill/>
        </p:spPr>
        <p:txBody>
          <a:bodyPr wrap="none" rtlCol="0">
            <a:spAutoFit/>
          </a:bodyPr>
          <a:lstStyle/>
          <a:p>
            <a:r>
              <a:rPr lang="en-HK" sz="2000" b="1" dirty="0">
                <a:latin typeface="Myriad Pro" panose="020B0503030403020204" charset="0"/>
              </a:rPr>
              <a:t>Br</a:t>
            </a:r>
            <a:r>
              <a:rPr lang="en-HK" sz="2000" b="1" baseline="-25000" dirty="0">
                <a:latin typeface="Myriad Pro" panose="020B0503030403020204" charset="0"/>
              </a:rPr>
              <a:t>2</a:t>
            </a:r>
            <a:r>
              <a:rPr lang="en-HK" sz="2000" b="1" dirty="0">
                <a:latin typeface="Myriad Pro" panose="020B0503030403020204" charset="0"/>
              </a:rPr>
              <a:t> </a:t>
            </a:r>
            <a:r>
              <a:rPr lang="en-HK" sz="2000" b="1" dirty="0">
                <a:latin typeface="Myriad Pro" panose="020B0503030403020204" charset="0"/>
                <a:sym typeface="Wingdings" panose="05000000000000000000" pitchFamily="2" charset="2"/>
              </a:rPr>
              <a:t> 2Br</a:t>
            </a:r>
            <a:r>
              <a:rPr lang="en-HK" sz="2000" b="1" baseline="30000" dirty="0">
                <a:latin typeface="Myriad Pro" panose="020B0503030403020204" charset="0"/>
                <a:sym typeface="Wingdings" panose="05000000000000000000" pitchFamily="2" charset="2"/>
              </a:rPr>
              <a:t>-</a:t>
            </a:r>
            <a:endParaRPr lang="en-HK" sz="2000" b="1" dirty="0">
              <a:latin typeface="Myriad Pro" panose="020B0503030403020204" charset="0"/>
            </a:endParaRPr>
          </a:p>
        </p:txBody>
      </p:sp>
      <p:sp>
        <p:nvSpPr>
          <p:cNvPr id="68" name="TextBox 67"/>
          <p:cNvSpPr txBox="1">
            <a:spLocks noChangeAspect="1"/>
          </p:cNvSpPr>
          <p:nvPr/>
        </p:nvSpPr>
        <p:spPr>
          <a:xfrm>
            <a:off x="10792759" y="1997774"/>
            <a:ext cx="854721"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-2</a:t>
            </a:r>
            <a:endParaRPr lang="en-HK" sz="2000" b="1" dirty="0">
              <a:latin typeface="Myriad Pro" panose="020B0503030403020204" charset="0"/>
            </a:endParaRPr>
          </a:p>
        </p:txBody>
      </p:sp>
      <p:sp>
        <p:nvSpPr>
          <p:cNvPr id="69" name="TextBox 68"/>
          <p:cNvSpPr txBox="1">
            <a:spLocks noChangeAspect="1"/>
          </p:cNvSpPr>
          <p:nvPr/>
        </p:nvSpPr>
        <p:spPr>
          <a:xfrm>
            <a:off x="10792758" y="2342174"/>
            <a:ext cx="80182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70" name="TextBox 69"/>
          <p:cNvSpPr txBox="1">
            <a:spLocks noChangeAspect="1"/>
          </p:cNvSpPr>
          <p:nvPr/>
        </p:nvSpPr>
        <p:spPr>
          <a:xfrm>
            <a:off x="10792758" y="2692931"/>
            <a:ext cx="801823" cy="400110"/>
          </a:xfrm>
          <a:prstGeom prst="rect">
            <a:avLst/>
          </a:prstGeom>
          <a:noFill/>
        </p:spPr>
        <p:txBody>
          <a:bodyPr wrap="none" rtlCol="0">
            <a:spAutoFit/>
          </a:bodyPr>
          <a:lstStyle/>
          <a:p>
            <a:r>
              <a:rPr lang="en-HK" sz="2000" b="1" dirty="0">
                <a:latin typeface="Myriad Pro" panose="020B0503030403020204" charset="0"/>
              </a:rPr>
              <a:t>0 </a:t>
            </a:r>
            <a:r>
              <a:rPr lang="en-HK" sz="2000" b="1" dirty="0">
                <a:latin typeface="Myriad Pro" panose="020B0503030403020204" charset="0"/>
                <a:sym typeface="Wingdings" panose="05000000000000000000" pitchFamily="2" charset="2"/>
              </a:rPr>
              <a:t> -1</a:t>
            </a:r>
            <a:endParaRPr lang="en-HK" sz="2000" b="1" dirty="0">
              <a:latin typeface="Myriad Pro" panose="020B0503030403020204" charset="0"/>
            </a:endParaRPr>
          </a:p>
        </p:txBody>
      </p:sp>
      <p:sp>
        <p:nvSpPr>
          <p:cNvPr id="71" name="TextBox 70"/>
          <p:cNvSpPr txBox="1">
            <a:spLocks noChangeAspect="1"/>
          </p:cNvSpPr>
          <p:nvPr/>
        </p:nvSpPr>
        <p:spPr>
          <a:xfrm>
            <a:off x="990576" y="1731841"/>
            <a:ext cx="1821332" cy="400110"/>
          </a:xfrm>
          <a:prstGeom prst="rect">
            <a:avLst/>
          </a:prstGeom>
          <a:noFill/>
        </p:spPr>
        <p:txBody>
          <a:bodyPr wrap="none" rtlCol="0">
            <a:spAutoFit/>
          </a:bodyPr>
          <a:lstStyle/>
          <a:p>
            <a:r>
              <a:rPr lang="en-HK" sz="2000" b="1" dirty="0">
                <a:solidFill>
                  <a:srgbClr val="002060"/>
                </a:solidFill>
                <a:latin typeface="Myriad Pro" panose="020B0503030403020204" charset="0"/>
              </a:rPr>
              <a:t>Increase in charge</a:t>
            </a:r>
          </a:p>
        </p:txBody>
      </p:sp>
      <p:sp>
        <p:nvSpPr>
          <p:cNvPr id="72" name="TextBox 71"/>
          <p:cNvSpPr txBox="1">
            <a:spLocks noChangeAspect="1"/>
          </p:cNvSpPr>
          <p:nvPr/>
        </p:nvSpPr>
        <p:spPr>
          <a:xfrm>
            <a:off x="9301409" y="1726755"/>
            <a:ext cx="1869423" cy="400110"/>
          </a:xfrm>
          <a:prstGeom prst="rect">
            <a:avLst/>
          </a:prstGeom>
          <a:noFill/>
        </p:spPr>
        <p:txBody>
          <a:bodyPr wrap="none" rtlCol="0">
            <a:spAutoFit/>
          </a:bodyPr>
          <a:lstStyle/>
          <a:p>
            <a:r>
              <a:rPr lang="en-HK" sz="2000" b="1" dirty="0">
                <a:solidFill>
                  <a:srgbClr val="C00000"/>
                </a:solidFill>
                <a:latin typeface="Myriad Pro" panose="020B0503030403020204" charset="0"/>
              </a:rPr>
              <a:t>decrease in charge</a:t>
            </a:r>
          </a:p>
        </p:txBody>
      </p:sp>
      <p:sp>
        <p:nvSpPr>
          <p:cNvPr id="73" name="TextBox 72"/>
          <p:cNvSpPr txBox="1">
            <a:spLocks noChangeAspect="1"/>
          </p:cNvSpPr>
          <p:nvPr/>
        </p:nvSpPr>
        <p:spPr>
          <a:xfrm>
            <a:off x="6312285" y="2164747"/>
            <a:ext cx="1578061" cy="461665"/>
          </a:xfrm>
          <a:prstGeom prst="rect">
            <a:avLst/>
          </a:prstGeom>
          <a:noFill/>
        </p:spPr>
        <p:txBody>
          <a:bodyPr wrap="none" rtlCol="0">
            <a:spAutoFit/>
          </a:bodyPr>
          <a:lstStyle/>
          <a:p>
            <a:r>
              <a:rPr lang="en-HK" sz="2400" b="1" dirty="0">
                <a:solidFill>
                  <a:srgbClr val="FF0000"/>
                </a:solidFill>
                <a:latin typeface="Myriad Pro" panose="020B0503030403020204" charset="0"/>
              </a:rPr>
              <a:t>Reduction</a:t>
            </a:r>
          </a:p>
        </p:txBody>
      </p:sp>
      <p:sp>
        <p:nvSpPr>
          <p:cNvPr id="74" name="TextBox 73"/>
          <p:cNvSpPr txBox="1">
            <a:spLocks noChangeAspect="1"/>
          </p:cNvSpPr>
          <p:nvPr/>
        </p:nvSpPr>
        <p:spPr>
          <a:xfrm>
            <a:off x="4728574" y="2147421"/>
            <a:ext cx="1518814" cy="461665"/>
          </a:xfrm>
          <a:prstGeom prst="rect">
            <a:avLst/>
          </a:prstGeom>
          <a:noFill/>
        </p:spPr>
        <p:txBody>
          <a:bodyPr wrap="none" rtlCol="0">
            <a:spAutoFit/>
          </a:bodyPr>
          <a:lstStyle/>
          <a:p>
            <a:r>
              <a:rPr lang="en-HK" sz="2400" b="1" dirty="0">
                <a:solidFill>
                  <a:srgbClr val="0070C0"/>
                </a:solidFill>
                <a:latin typeface="Myriad Pro" panose="020B0503030403020204" charset="0"/>
              </a:rPr>
              <a:t>Oxidation</a:t>
            </a:r>
          </a:p>
        </p:txBody>
      </p:sp>
      <p:sp>
        <p:nvSpPr>
          <p:cNvPr id="19" name="Rectangle 18"/>
          <p:cNvSpPr/>
          <p:nvPr/>
        </p:nvSpPr>
        <p:spPr>
          <a:xfrm>
            <a:off x="2403897" y="1371600"/>
            <a:ext cx="1073927" cy="548640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5" name="Rectangle 74"/>
          <p:cNvSpPr/>
          <p:nvPr/>
        </p:nvSpPr>
        <p:spPr>
          <a:xfrm>
            <a:off x="10701570" y="1251021"/>
            <a:ext cx="1073927" cy="548640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6" name="TextBox 75"/>
          <p:cNvSpPr txBox="1"/>
          <p:nvPr/>
        </p:nvSpPr>
        <p:spPr>
          <a:xfrm>
            <a:off x="5004856" y="3124679"/>
            <a:ext cx="2452916" cy="523220"/>
          </a:xfrm>
          <a:prstGeom prst="rect">
            <a:avLst/>
          </a:prstGeom>
          <a:noFill/>
        </p:spPr>
        <p:txBody>
          <a:bodyPr wrap="none" rtlCol="0">
            <a:spAutoFit/>
          </a:bodyPr>
          <a:lstStyle/>
          <a:p>
            <a:r>
              <a:rPr lang="en-HK" sz="2800" b="1" u="sng" dirty="0">
                <a:solidFill>
                  <a:schemeClr val="accent3">
                    <a:lumMod val="75000"/>
                  </a:schemeClr>
                </a:solidFill>
                <a:latin typeface="Myriad Pro" panose="020B0503030403020204" charset="0"/>
              </a:rPr>
              <a:t>Oxygen Gain/Loss:</a:t>
            </a:r>
          </a:p>
        </p:txBody>
      </p:sp>
      <p:sp>
        <p:nvSpPr>
          <p:cNvPr id="77" name="TextBox 76"/>
          <p:cNvSpPr txBox="1"/>
          <p:nvPr/>
        </p:nvSpPr>
        <p:spPr>
          <a:xfrm>
            <a:off x="5004716" y="4906870"/>
            <a:ext cx="2792752" cy="523220"/>
          </a:xfrm>
          <a:prstGeom prst="rect">
            <a:avLst/>
          </a:prstGeom>
          <a:noFill/>
        </p:spPr>
        <p:txBody>
          <a:bodyPr wrap="none" rtlCol="0">
            <a:spAutoFit/>
          </a:bodyPr>
          <a:lstStyle/>
          <a:p>
            <a:r>
              <a:rPr lang="en-HK" sz="2800" b="1" u="sng" dirty="0">
                <a:solidFill>
                  <a:schemeClr val="bg2">
                    <a:lumMod val="50000"/>
                  </a:schemeClr>
                </a:solidFill>
                <a:latin typeface="Myriad Pro" panose="020B0503030403020204" charset="0"/>
              </a:rPr>
              <a:t>Hydrogen gain/Loss:</a:t>
            </a:r>
          </a:p>
        </p:txBody>
      </p:sp>
    </p:spTree>
    <p:extLst>
      <p:ext uri="{BB962C8B-B14F-4D97-AF65-F5344CB8AC3E}">
        <p14:creationId xmlns:p14="http://schemas.microsoft.com/office/powerpoint/2010/main" val="2292360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77334" y="2044904"/>
            <a:ext cx="8508707" cy="1191720"/>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3190297" cy="523220"/>
          </a:xfrm>
          <a:prstGeom prst="rect">
            <a:avLst/>
          </a:prstGeom>
          <a:noFill/>
        </p:spPr>
        <p:txBody>
          <a:bodyPr wrap="none" rtlCol="0">
            <a:spAutoFit/>
          </a:bodyPr>
          <a:lstStyle/>
          <a:p>
            <a:r>
              <a:rPr lang="en-US" sz="2800" b="1" u="sng" dirty="0">
                <a:latin typeface="Myriad Pro" panose="020B0503030403020204" charset="0"/>
              </a:rPr>
              <a:t>Oxidation Number (O.N.):</a:t>
            </a:r>
            <a:endParaRPr lang="en-HK" sz="2800" b="1" u="sng" dirty="0">
              <a:latin typeface="Myriad Pro" panose="020B0503030403020204" charset="0"/>
            </a:endParaRPr>
          </a:p>
        </p:txBody>
      </p:sp>
      <p:sp>
        <p:nvSpPr>
          <p:cNvPr id="3" name="TextBox 2"/>
          <p:cNvSpPr txBox="1"/>
          <p:nvPr/>
        </p:nvSpPr>
        <p:spPr>
          <a:xfrm>
            <a:off x="677334" y="2112145"/>
            <a:ext cx="8596668" cy="1107996"/>
          </a:xfrm>
          <a:prstGeom prst="rect">
            <a:avLst/>
          </a:prstGeom>
          <a:noFill/>
        </p:spPr>
        <p:txBody>
          <a:bodyPr wrap="square" rtlCol="0">
            <a:spAutoFit/>
          </a:bodyPr>
          <a:lstStyle/>
          <a:p>
            <a:pPr marL="285750" indent="-285750">
              <a:buFont typeface="Arial" panose="020B0604020202020204" pitchFamily="34" charset="0"/>
              <a:buChar char="•"/>
            </a:pPr>
            <a:r>
              <a:rPr lang="en-HK" sz="2200" dirty="0">
                <a:latin typeface="Myriad Pro" panose="020B0503030403020204" charset="0"/>
              </a:rPr>
              <a:t>Oxidation number is </a:t>
            </a:r>
            <a:r>
              <a:rPr lang="en-HK" sz="2200" dirty="0">
                <a:solidFill>
                  <a:srgbClr val="FF0000"/>
                </a:solidFill>
                <a:latin typeface="Myriad Pro" panose="020B0503030403020204" charset="0"/>
              </a:rPr>
              <a:t>the calculated charge</a:t>
            </a:r>
            <a:r>
              <a:rPr lang="en-HK" sz="2200" dirty="0">
                <a:latin typeface="Myriad Pro" panose="020B0503030403020204" charset="0"/>
              </a:rPr>
              <a:t> of an element in a compound</a:t>
            </a:r>
            <a:r>
              <a:rPr lang="en-US" altLang="zh-TW" sz="2200" dirty="0">
                <a:latin typeface="Myriad Pro" panose="020B0503030403020204" charset="0"/>
              </a:rPr>
              <a:t>.</a:t>
            </a:r>
            <a:endParaRPr lang="en-HK" sz="2200" dirty="0">
              <a:latin typeface="Myriad Pro" panose="020B0503030403020204" charset="0"/>
            </a:endParaRPr>
          </a:p>
          <a:p>
            <a:pPr marL="285750" indent="-285750">
              <a:buFont typeface="Arial" panose="020B0604020202020204" pitchFamily="34" charset="0"/>
              <a:buChar char="•"/>
            </a:pPr>
            <a:r>
              <a:rPr lang="en-HK" sz="2200" dirty="0">
                <a:latin typeface="Myriad Pro" panose="020B0503030403020204" charset="0"/>
              </a:rPr>
              <a:t>If we treat the compound as an </a:t>
            </a:r>
            <a:r>
              <a:rPr lang="en-HK" sz="2200" dirty="0">
                <a:solidFill>
                  <a:srgbClr val="7030A0"/>
                </a:solidFill>
                <a:latin typeface="Myriad Pro" panose="020B0503030403020204" charset="0"/>
              </a:rPr>
              <a:t>ionic compound </a:t>
            </a:r>
            <a:r>
              <a:rPr lang="en-HK" sz="2200" dirty="0">
                <a:latin typeface="Myriad Pro" panose="020B0503030403020204" charset="0"/>
              </a:rPr>
              <a:t>(containing ions)</a:t>
            </a:r>
            <a:r>
              <a:rPr lang="en-US" altLang="zh-TW" sz="2200" dirty="0">
                <a:latin typeface="Myriad Pro" panose="020B0503030403020204" charset="0"/>
              </a:rPr>
              <a:t>.</a:t>
            </a:r>
            <a:endParaRPr lang="en-HK" sz="2200" dirty="0">
              <a:latin typeface="Myriad Pro" panose="020B0503030403020204" charset="0"/>
            </a:endParaRPr>
          </a:p>
        </p:txBody>
      </p:sp>
      <p:sp>
        <p:nvSpPr>
          <p:cNvPr id="24" name="TextBox 23"/>
          <p:cNvSpPr txBox="1"/>
          <p:nvPr/>
        </p:nvSpPr>
        <p:spPr>
          <a:xfrm>
            <a:off x="796207" y="5618299"/>
            <a:ext cx="1062983" cy="584775"/>
          </a:xfrm>
          <a:prstGeom prst="rect">
            <a:avLst/>
          </a:prstGeom>
          <a:noFill/>
        </p:spPr>
        <p:txBody>
          <a:bodyPr wrap="none" rtlCol="0">
            <a:spAutoFit/>
          </a:bodyPr>
          <a:lstStyle/>
          <a:p>
            <a:r>
              <a:rPr lang="en-HK" sz="3200" b="1" dirty="0" err="1">
                <a:latin typeface="Myriad Pro" panose="020B0503030403020204" charset="0"/>
              </a:rPr>
              <a:t>AgBr</a:t>
            </a:r>
            <a:endParaRPr lang="en-HK" sz="3200" dirty="0">
              <a:latin typeface="Myriad Pro" panose="020B0503030403020204" charset="0"/>
            </a:endParaRPr>
          </a:p>
        </p:txBody>
      </p:sp>
      <p:sp>
        <p:nvSpPr>
          <p:cNvPr id="25" name="TextBox 24"/>
          <p:cNvSpPr txBox="1"/>
          <p:nvPr/>
        </p:nvSpPr>
        <p:spPr>
          <a:xfrm>
            <a:off x="769780" y="4828058"/>
            <a:ext cx="1059906" cy="584775"/>
          </a:xfrm>
          <a:prstGeom prst="rect">
            <a:avLst/>
          </a:prstGeom>
          <a:noFill/>
        </p:spPr>
        <p:txBody>
          <a:bodyPr wrap="none" rtlCol="0">
            <a:spAutoFit/>
          </a:bodyPr>
          <a:lstStyle/>
          <a:p>
            <a:r>
              <a:rPr lang="en-HK" sz="3200" b="1" dirty="0" err="1">
                <a:latin typeface="Myriad Pro" panose="020B0503030403020204" charset="0"/>
              </a:rPr>
              <a:t>MgO</a:t>
            </a:r>
            <a:endParaRPr lang="en-HK" sz="3200" dirty="0">
              <a:latin typeface="Myriad Pro" panose="020B0503030403020204" charset="0"/>
            </a:endParaRPr>
          </a:p>
        </p:txBody>
      </p:sp>
      <p:sp>
        <p:nvSpPr>
          <p:cNvPr id="26" name="TextBox 25"/>
          <p:cNvSpPr txBox="1"/>
          <p:nvPr/>
        </p:nvSpPr>
        <p:spPr>
          <a:xfrm>
            <a:off x="763742" y="4057489"/>
            <a:ext cx="1029449" cy="584775"/>
          </a:xfrm>
          <a:prstGeom prst="rect">
            <a:avLst/>
          </a:prstGeom>
          <a:noFill/>
        </p:spPr>
        <p:txBody>
          <a:bodyPr wrap="none" rtlCol="0">
            <a:spAutoFit/>
          </a:bodyPr>
          <a:lstStyle/>
          <a:p>
            <a:r>
              <a:rPr lang="en-HK" sz="3200" b="1" dirty="0" err="1">
                <a:latin typeface="Myriad Pro" panose="020B0503030403020204" charset="0"/>
              </a:rPr>
              <a:t>NaCl</a:t>
            </a:r>
            <a:endParaRPr lang="en-HK" sz="3200" b="1" dirty="0">
              <a:latin typeface="Myriad Pro" panose="020B0503030403020204" charset="0"/>
            </a:endParaRPr>
          </a:p>
        </p:txBody>
      </p:sp>
      <p:sp>
        <p:nvSpPr>
          <p:cNvPr id="32" name="TextBox 31"/>
          <p:cNvSpPr txBox="1"/>
          <p:nvPr/>
        </p:nvSpPr>
        <p:spPr>
          <a:xfrm>
            <a:off x="763742" y="3384634"/>
            <a:ext cx="2630848" cy="646331"/>
          </a:xfrm>
          <a:prstGeom prst="rect">
            <a:avLst/>
          </a:prstGeom>
          <a:noFill/>
        </p:spPr>
        <p:txBody>
          <a:bodyPr wrap="none" rtlCol="0">
            <a:spAutoFit/>
          </a:bodyPr>
          <a:lstStyle/>
          <a:p>
            <a:r>
              <a:rPr lang="en-HK" sz="3600" b="1" u="sng" dirty="0">
                <a:solidFill>
                  <a:srgbClr val="0070C0"/>
                </a:solidFill>
                <a:latin typeface="Myriad Pro" panose="020B0503030403020204" charset="0"/>
              </a:rPr>
              <a:t>Ionic compound</a:t>
            </a:r>
          </a:p>
        </p:txBody>
      </p:sp>
      <p:sp>
        <p:nvSpPr>
          <p:cNvPr id="33" name="TextBox 32"/>
          <p:cNvSpPr txBox="1"/>
          <p:nvPr/>
        </p:nvSpPr>
        <p:spPr>
          <a:xfrm>
            <a:off x="1784537" y="4140743"/>
            <a:ext cx="3388363" cy="400110"/>
          </a:xfrm>
          <a:prstGeom prst="rect">
            <a:avLst/>
          </a:prstGeom>
          <a:noFill/>
        </p:spPr>
        <p:txBody>
          <a:bodyPr wrap="none" rtlCol="0">
            <a:spAutoFit/>
          </a:bodyPr>
          <a:lstStyle/>
          <a:p>
            <a:r>
              <a:rPr lang="en-HK" sz="2000" b="1" dirty="0">
                <a:latin typeface="Myriad Pro" panose="020B0503030403020204" charset="0"/>
              </a:rPr>
              <a:t>O.N. of Na is +1 while Cl is -1</a:t>
            </a:r>
          </a:p>
        </p:txBody>
      </p:sp>
      <p:sp>
        <p:nvSpPr>
          <p:cNvPr id="34" name="TextBox 33"/>
          <p:cNvSpPr txBox="1"/>
          <p:nvPr/>
        </p:nvSpPr>
        <p:spPr>
          <a:xfrm>
            <a:off x="1783734" y="4920390"/>
            <a:ext cx="3407600" cy="400110"/>
          </a:xfrm>
          <a:prstGeom prst="rect">
            <a:avLst/>
          </a:prstGeom>
          <a:noFill/>
        </p:spPr>
        <p:txBody>
          <a:bodyPr wrap="none" rtlCol="0">
            <a:spAutoFit/>
          </a:bodyPr>
          <a:lstStyle/>
          <a:p>
            <a:r>
              <a:rPr lang="en-HK" sz="2000" b="1" dirty="0">
                <a:latin typeface="Myriad Pro" panose="020B0503030403020204" charset="0"/>
              </a:rPr>
              <a:t>O.N. of Mg is +2 while O is -2</a:t>
            </a:r>
          </a:p>
        </p:txBody>
      </p:sp>
      <p:sp>
        <p:nvSpPr>
          <p:cNvPr id="35" name="TextBox 34"/>
          <p:cNvSpPr txBox="1"/>
          <p:nvPr/>
        </p:nvSpPr>
        <p:spPr>
          <a:xfrm>
            <a:off x="1783734" y="5714731"/>
            <a:ext cx="3407728" cy="400110"/>
          </a:xfrm>
          <a:prstGeom prst="rect">
            <a:avLst/>
          </a:prstGeom>
          <a:noFill/>
        </p:spPr>
        <p:txBody>
          <a:bodyPr wrap="none" rtlCol="0">
            <a:spAutoFit/>
          </a:bodyPr>
          <a:lstStyle/>
          <a:p>
            <a:r>
              <a:rPr lang="en-HK" sz="2000" b="1" dirty="0">
                <a:latin typeface="Myriad Pro" panose="020B0503030403020204" charset="0"/>
              </a:rPr>
              <a:t>O.N. of Ag is +1 while Br is -1</a:t>
            </a:r>
          </a:p>
        </p:txBody>
      </p:sp>
      <p:sp>
        <p:nvSpPr>
          <p:cNvPr id="19" name="TextBox 18"/>
          <p:cNvSpPr txBox="1"/>
          <p:nvPr/>
        </p:nvSpPr>
        <p:spPr>
          <a:xfrm>
            <a:off x="6819559" y="3379132"/>
            <a:ext cx="1319592" cy="646331"/>
          </a:xfrm>
          <a:prstGeom prst="rect">
            <a:avLst/>
          </a:prstGeom>
          <a:noFill/>
        </p:spPr>
        <p:txBody>
          <a:bodyPr wrap="none" rtlCol="0">
            <a:spAutoFit/>
          </a:bodyPr>
          <a:lstStyle/>
          <a:p>
            <a:r>
              <a:rPr lang="en-HK" sz="3600" b="1" u="sng" dirty="0">
                <a:latin typeface="Myriad Pro" panose="020B0503030403020204" charset="0"/>
              </a:rPr>
              <a:t>Charge</a:t>
            </a:r>
          </a:p>
        </p:txBody>
      </p:sp>
      <p:sp>
        <p:nvSpPr>
          <p:cNvPr id="7" name="TextBox 6"/>
          <p:cNvSpPr txBox="1"/>
          <p:nvPr/>
        </p:nvSpPr>
        <p:spPr>
          <a:xfrm>
            <a:off x="6881114" y="4027484"/>
            <a:ext cx="4690900" cy="707886"/>
          </a:xfrm>
          <a:prstGeom prst="rect">
            <a:avLst/>
          </a:prstGeom>
          <a:noFill/>
        </p:spPr>
        <p:txBody>
          <a:bodyPr wrap="none" rtlCol="0">
            <a:spAutoFit/>
          </a:bodyPr>
          <a:lstStyle/>
          <a:p>
            <a:r>
              <a:rPr lang="en-HK" sz="2000" b="1" dirty="0">
                <a:latin typeface="Myriad Pro" panose="020B0503030403020204" charset="0"/>
              </a:rPr>
              <a:t>Indeed, Na has </a:t>
            </a:r>
            <a:r>
              <a:rPr lang="en-HK" sz="2000" b="1" dirty="0">
                <a:solidFill>
                  <a:srgbClr val="0070C0"/>
                </a:solidFill>
                <a:latin typeface="Myriad Pro" panose="020B0503030403020204" charset="0"/>
              </a:rPr>
              <a:t>one positive charge </a:t>
            </a:r>
            <a:r>
              <a:rPr lang="en-HK" sz="2000" b="1" dirty="0">
                <a:latin typeface="Myriad Pro" panose="020B0503030403020204" charset="0"/>
              </a:rPr>
              <a:t>and </a:t>
            </a:r>
          </a:p>
          <a:p>
            <a:r>
              <a:rPr lang="en-HK" sz="2000" b="1" dirty="0">
                <a:latin typeface="Myriad Pro" panose="020B0503030403020204" charset="0"/>
              </a:rPr>
              <a:t>Cl has </a:t>
            </a:r>
            <a:r>
              <a:rPr lang="en-HK" sz="2000" b="1" dirty="0">
                <a:solidFill>
                  <a:srgbClr val="C00000"/>
                </a:solidFill>
                <a:latin typeface="Myriad Pro" panose="020B0503030403020204" charset="0"/>
              </a:rPr>
              <a:t>one negative charge</a:t>
            </a:r>
          </a:p>
        </p:txBody>
      </p:sp>
      <p:sp>
        <p:nvSpPr>
          <p:cNvPr id="8" name="Right Arrow 7"/>
          <p:cNvSpPr/>
          <p:nvPr/>
        </p:nvSpPr>
        <p:spPr>
          <a:xfrm>
            <a:off x="5515725" y="4167971"/>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2" name="Right Arrow 21"/>
          <p:cNvSpPr/>
          <p:nvPr/>
        </p:nvSpPr>
        <p:spPr>
          <a:xfrm>
            <a:off x="5515725" y="4964453"/>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3" name="Right Arrow 22"/>
          <p:cNvSpPr/>
          <p:nvPr/>
        </p:nvSpPr>
        <p:spPr>
          <a:xfrm>
            <a:off x="5513160" y="5726862"/>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TextBox 35"/>
          <p:cNvSpPr txBox="1"/>
          <p:nvPr/>
        </p:nvSpPr>
        <p:spPr>
          <a:xfrm>
            <a:off x="6908767" y="4858481"/>
            <a:ext cx="4751557" cy="707886"/>
          </a:xfrm>
          <a:prstGeom prst="rect">
            <a:avLst/>
          </a:prstGeom>
          <a:noFill/>
        </p:spPr>
        <p:txBody>
          <a:bodyPr wrap="none" rtlCol="0">
            <a:spAutoFit/>
          </a:bodyPr>
          <a:lstStyle/>
          <a:p>
            <a:r>
              <a:rPr lang="en-HK" sz="2000" b="1" dirty="0">
                <a:latin typeface="Myriad Pro" panose="020B0503030403020204" charset="0"/>
              </a:rPr>
              <a:t>Indeed, Mg has </a:t>
            </a:r>
            <a:r>
              <a:rPr lang="en-HK" sz="2000" b="1" dirty="0">
                <a:solidFill>
                  <a:srgbClr val="0070C0"/>
                </a:solidFill>
                <a:latin typeface="Myriad Pro" panose="020B0503030403020204" charset="0"/>
              </a:rPr>
              <a:t>two positive charge </a:t>
            </a:r>
            <a:r>
              <a:rPr lang="en-HK" sz="2000" b="1" dirty="0">
                <a:latin typeface="Myriad Pro" panose="020B0503030403020204" charset="0"/>
              </a:rPr>
              <a:t>and </a:t>
            </a:r>
          </a:p>
          <a:p>
            <a:r>
              <a:rPr lang="en-HK" sz="2000" b="1" dirty="0">
                <a:latin typeface="Myriad Pro" panose="020B0503030403020204" charset="0"/>
              </a:rPr>
              <a:t>O has </a:t>
            </a:r>
            <a:r>
              <a:rPr lang="en-HK" sz="2000" b="1" dirty="0">
                <a:solidFill>
                  <a:srgbClr val="C00000"/>
                </a:solidFill>
                <a:latin typeface="Myriad Pro" panose="020B0503030403020204" charset="0"/>
              </a:rPr>
              <a:t>two negative charge</a:t>
            </a:r>
          </a:p>
        </p:txBody>
      </p:sp>
      <p:sp>
        <p:nvSpPr>
          <p:cNvPr id="37" name="TextBox 36"/>
          <p:cNvSpPr txBox="1"/>
          <p:nvPr/>
        </p:nvSpPr>
        <p:spPr>
          <a:xfrm>
            <a:off x="6908767" y="5714731"/>
            <a:ext cx="4695837" cy="707886"/>
          </a:xfrm>
          <a:prstGeom prst="rect">
            <a:avLst/>
          </a:prstGeom>
          <a:noFill/>
        </p:spPr>
        <p:txBody>
          <a:bodyPr wrap="none" rtlCol="0">
            <a:spAutoFit/>
          </a:bodyPr>
          <a:lstStyle/>
          <a:p>
            <a:r>
              <a:rPr lang="en-HK" sz="2000" b="1" dirty="0">
                <a:latin typeface="Myriad Pro" panose="020B0503030403020204" charset="0"/>
              </a:rPr>
              <a:t>Indeed, Ag has </a:t>
            </a:r>
            <a:r>
              <a:rPr lang="en-HK" sz="2000" b="1" dirty="0">
                <a:solidFill>
                  <a:srgbClr val="0070C0"/>
                </a:solidFill>
                <a:latin typeface="Myriad Pro" panose="020B0503030403020204" charset="0"/>
              </a:rPr>
              <a:t>one positive charge </a:t>
            </a:r>
            <a:r>
              <a:rPr lang="en-HK" sz="2000" b="1" dirty="0">
                <a:latin typeface="Myriad Pro" panose="020B0503030403020204" charset="0"/>
              </a:rPr>
              <a:t>and </a:t>
            </a:r>
          </a:p>
          <a:p>
            <a:r>
              <a:rPr lang="en-HK" sz="2000" b="1" dirty="0">
                <a:latin typeface="Myriad Pro" panose="020B0503030403020204" charset="0"/>
              </a:rPr>
              <a:t>Br has </a:t>
            </a:r>
            <a:r>
              <a:rPr lang="en-HK" sz="2000" b="1" dirty="0">
                <a:solidFill>
                  <a:srgbClr val="C00000"/>
                </a:solidFill>
                <a:latin typeface="Myriad Pro" panose="020B0503030403020204" charset="0"/>
              </a:rPr>
              <a:t>one negative charge</a:t>
            </a:r>
          </a:p>
        </p:txBody>
      </p:sp>
    </p:spTree>
    <p:extLst>
      <p:ext uri="{BB962C8B-B14F-4D97-AF65-F5344CB8AC3E}">
        <p14:creationId xmlns:p14="http://schemas.microsoft.com/office/powerpoint/2010/main" val="2300670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77334" y="2044904"/>
            <a:ext cx="8508707" cy="1191720"/>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3190297" cy="523220"/>
          </a:xfrm>
          <a:prstGeom prst="rect">
            <a:avLst/>
          </a:prstGeom>
          <a:noFill/>
        </p:spPr>
        <p:txBody>
          <a:bodyPr wrap="none" rtlCol="0">
            <a:spAutoFit/>
          </a:bodyPr>
          <a:lstStyle/>
          <a:p>
            <a:r>
              <a:rPr lang="en-US" sz="2800" b="1" u="sng" dirty="0">
                <a:latin typeface="Myriad Pro" panose="020B0503030403020204" charset="0"/>
              </a:rPr>
              <a:t>Oxidation Number (O.N.):</a:t>
            </a:r>
            <a:endParaRPr lang="en-HK" sz="2800" b="1" u="sng" dirty="0">
              <a:latin typeface="Myriad Pro" panose="020B0503030403020204" charset="0"/>
            </a:endParaRPr>
          </a:p>
        </p:txBody>
      </p:sp>
      <p:sp>
        <p:nvSpPr>
          <p:cNvPr id="3" name="TextBox 2"/>
          <p:cNvSpPr txBox="1"/>
          <p:nvPr/>
        </p:nvSpPr>
        <p:spPr>
          <a:xfrm>
            <a:off x="677333" y="2099775"/>
            <a:ext cx="8596668" cy="1107996"/>
          </a:xfrm>
          <a:prstGeom prst="rect">
            <a:avLst/>
          </a:prstGeom>
          <a:noFill/>
        </p:spPr>
        <p:txBody>
          <a:bodyPr wrap="square" rtlCol="0">
            <a:spAutoFit/>
          </a:bodyPr>
          <a:lstStyle/>
          <a:p>
            <a:pPr marL="285750" indent="-285750">
              <a:buFont typeface="Arial" panose="020B0604020202020204" pitchFamily="34" charset="0"/>
              <a:buChar char="•"/>
            </a:pPr>
            <a:r>
              <a:rPr lang="en-HK" sz="2200" dirty="0">
                <a:latin typeface="Myriad Pro" panose="020B0503030403020204" charset="0"/>
              </a:rPr>
              <a:t>Oxidation number is </a:t>
            </a:r>
            <a:r>
              <a:rPr lang="en-HK" sz="2200" dirty="0">
                <a:solidFill>
                  <a:srgbClr val="FF0000"/>
                </a:solidFill>
                <a:latin typeface="Myriad Pro" panose="020B0503030403020204" charset="0"/>
              </a:rPr>
              <a:t>the calculated charge</a:t>
            </a:r>
            <a:r>
              <a:rPr lang="en-HK" sz="2200" dirty="0">
                <a:latin typeface="Myriad Pro" panose="020B0503030403020204" charset="0"/>
              </a:rPr>
              <a:t> of an element in a compound</a:t>
            </a:r>
            <a:r>
              <a:rPr lang="en-US" altLang="zh-TW" sz="2200" dirty="0">
                <a:latin typeface="Myriad Pro" panose="020B0503030403020204" charset="0"/>
              </a:rPr>
              <a:t>.</a:t>
            </a:r>
            <a:endParaRPr lang="en-HK" sz="2200" dirty="0">
              <a:latin typeface="Myriad Pro" panose="020B0503030403020204" charset="0"/>
            </a:endParaRPr>
          </a:p>
          <a:p>
            <a:pPr marL="285750" indent="-285750">
              <a:buFont typeface="Arial" panose="020B0604020202020204" pitchFamily="34" charset="0"/>
              <a:buChar char="•"/>
            </a:pPr>
            <a:r>
              <a:rPr lang="en-HK" sz="2200" dirty="0">
                <a:latin typeface="Myriad Pro" panose="020B0503030403020204" charset="0"/>
              </a:rPr>
              <a:t>If we treat the compound as an </a:t>
            </a:r>
            <a:r>
              <a:rPr lang="en-HK" sz="2200" dirty="0">
                <a:solidFill>
                  <a:srgbClr val="7030A0"/>
                </a:solidFill>
                <a:latin typeface="Myriad Pro" panose="020B0503030403020204" charset="0"/>
              </a:rPr>
              <a:t>ionic compound </a:t>
            </a:r>
            <a:r>
              <a:rPr lang="en-HK" sz="2200" dirty="0">
                <a:latin typeface="Myriad Pro" panose="020B0503030403020204" charset="0"/>
              </a:rPr>
              <a:t>(containing ions)</a:t>
            </a:r>
            <a:r>
              <a:rPr lang="en-US" altLang="zh-TW" sz="2200" dirty="0">
                <a:latin typeface="Myriad Pro" panose="020B0503030403020204" charset="0"/>
              </a:rPr>
              <a:t>.</a:t>
            </a:r>
            <a:endParaRPr lang="en-HK" sz="2200" dirty="0">
              <a:latin typeface="Myriad Pro" panose="020B0503030403020204" charset="0"/>
            </a:endParaRPr>
          </a:p>
        </p:txBody>
      </p:sp>
      <p:sp>
        <p:nvSpPr>
          <p:cNvPr id="29" name="TextBox 28"/>
          <p:cNvSpPr txBox="1"/>
          <p:nvPr/>
        </p:nvSpPr>
        <p:spPr>
          <a:xfrm>
            <a:off x="796207" y="4048409"/>
            <a:ext cx="904415" cy="584775"/>
          </a:xfrm>
          <a:prstGeom prst="rect">
            <a:avLst/>
          </a:prstGeom>
          <a:noFill/>
        </p:spPr>
        <p:txBody>
          <a:bodyPr wrap="none" rtlCol="0">
            <a:spAutoFit/>
          </a:bodyPr>
          <a:lstStyle/>
          <a:p>
            <a:r>
              <a:rPr lang="en-HK" sz="3200" b="1" dirty="0">
                <a:latin typeface="Myriad Pro" panose="020B0503030403020204" charset="0"/>
              </a:rPr>
              <a:t>H</a:t>
            </a:r>
            <a:r>
              <a:rPr lang="en-HK" sz="3200" b="1" baseline="-25000" dirty="0">
                <a:latin typeface="Myriad Pro" panose="020B0503030403020204" charset="0"/>
              </a:rPr>
              <a:t>2</a:t>
            </a:r>
            <a:r>
              <a:rPr lang="en-HK" sz="3200" b="1" dirty="0">
                <a:latin typeface="Myriad Pro" panose="020B0503030403020204" charset="0"/>
              </a:rPr>
              <a:t>O</a:t>
            </a:r>
          </a:p>
        </p:txBody>
      </p:sp>
      <p:sp>
        <p:nvSpPr>
          <p:cNvPr id="30" name="TextBox 29"/>
          <p:cNvSpPr txBox="1"/>
          <p:nvPr/>
        </p:nvSpPr>
        <p:spPr>
          <a:xfrm>
            <a:off x="804222" y="4823958"/>
            <a:ext cx="824265" cy="584775"/>
          </a:xfrm>
          <a:prstGeom prst="rect">
            <a:avLst/>
          </a:prstGeom>
          <a:noFill/>
        </p:spPr>
        <p:txBody>
          <a:bodyPr wrap="none" rtlCol="0">
            <a:spAutoFit/>
          </a:bodyPr>
          <a:lstStyle/>
          <a:p>
            <a:r>
              <a:rPr lang="en-HK" sz="3200" b="1" dirty="0">
                <a:latin typeface="Myriad Pro" panose="020B0503030403020204" charset="0"/>
              </a:rPr>
              <a:t>H</a:t>
            </a:r>
            <a:r>
              <a:rPr lang="en-HK" sz="3200" b="1" baseline="-25000" dirty="0">
                <a:latin typeface="Myriad Pro" panose="020B0503030403020204" charset="0"/>
              </a:rPr>
              <a:t>2</a:t>
            </a:r>
            <a:r>
              <a:rPr lang="en-HK" sz="3200" b="1" dirty="0">
                <a:latin typeface="Myriad Pro" panose="020B0503030403020204" charset="0"/>
              </a:rPr>
              <a:t>S</a:t>
            </a:r>
          </a:p>
        </p:txBody>
      </p:sp>
      <p:sp>
        <p:nvSpPr>
          <p:cNvPr id="31" name="TextBox 30"/>
          <p:cNvSpPr txBox="1"/>
          <p:nvPr/>
        </p:nvSpPr>
        <p:spPr>
          <a:xfrm>
            <a:off x="804222" y="5622397"/>
            <a:ext cx="865365" cy="584775"/>
          </a:xfrm>
          <a:prstGeom prst="rect">
            <a:avLst/>
          </a:prstGeom>
          <a:noFill/>
        </p:spPr>
        <p:txBody>
          <a:bodyPr wrap="none" rtlCol="0">
            <a:spAutoFit/>
          </a:bodyPr>
          <a:lstStyle/>
          <a:p>
            <a:r>
              <a:rPr lang="en-HK" sz="3200" b="1" dirty="0">
                <a:latin typeface="Myriad Pro" panose="020B0503030403020204" charset="0"/>
              </a:rPr>
              <a:t>CO</a:t>
            </a:r>
            <a:r>
              <a:rPr lang="en-HK" sz="3200" b="1" baseline="-25000" dirty="0">
                <a:latin typeface="Myriad Pro" panose="020B0503030403020204" charset="0"/>
              </a:rPr>
              <a:t>2</a:t>
            </a:r>
            <a:endParaRPr lang="en-HK" sz="3200" b="1" dirty="0">
              <a:latin typeface="Myriad Pro" panose="020B0503030403020204" charset="0"/>
            </a:endParaRPr>
          </a:p>
        </p:txBody>
      </p:sp>
      <p:sp>
        <p:nvSpPr>
          <p:cNvPr id="32" name="TextBox 31"/>
          <p:cNvSpPr txBox="1"/>
          <p:nvPr/>
        </p:nvSpPr>
        <p:spPr>
          <a:xfrm>
            <a:off x="763742" y="3384634"/>
            <a:ext cx="3239990" cy="646331"/>
          </a:xfrm>
          <a:prstGeom prst="rect">
            <a:avLst/>
          </a:prstGeom>
          <a:noFill/>
        </p:spPr>
        <p:txBody>
          <a:bodyPr wrap="none" rtlCol="0">
            <a:spAutoFit/>
          </a:bodyPr>
          <a:lstStyle/>
          <a:p>
            <a:r>
              <a:rPr lang="en-HK" sz="3600" b="1" u="sng" dirty="0">
                <a:solidFill>
                  <a:srgbClr val="7030A0"/>
                </a:solidFill>
                <a:latin typeface="Myriad Pro" panose="020B0503030403020204" charset="0"/>
              </a:rPr>
              <a:t>Covalent compound</a:t>
            </a:r>
          </a:p>
        </p:txBody>
      </p:sp>
      <p:sp>
        <p:nvSpPr>
          <p:cNvPr id="33" name="TextBox 32"/>
          <p:cNvSpPr txBox="1"/>
          <p:nvPr/>
        </p:nvSpPr>
        <p:spPr>
          <a:xfrm>
            <a:off x="1762235" y="4140743"/>
            <a:ext cx="3218445" cy="400110"/>
          </a:xfrm>
          <a:prstGeom prst="rect">
            <a:avLst/>
          </a:prstGeom>
          <a:noFill/>
        </p:spPr>
        <p:txBody>
          <a:bodyPr wrap="none" rtlCol="0">
            <a:spAutoFit/>
          </a:bodyPr>
          <a:lstStyle/>
          <a:p>
            <a:r>
              <a:rPr lang="en-HK" sz="2000" b="1" dirty="0">
                <a:latin typeface="Myriad Pro" panose="020B0503030403020204" charset="0"/>
              </a:rPr>
              <a:t>O.N. of H is +1 while O is -2</a:t>
            </a:r>
          </a:p>
        </p:txBody>
      </p:sp>
      <p:sp>
        <p:nvSpPr>
          <p:cNvPr id="34" name="TextBox 33"/>
          <p:cNvSpPr txBox="1"/>
          <p:nvPr/>
        </p:nvSpPr>
        <p:spPr>
          <a:xfrm>
            <a:off x="1761432" y="4920390"/>
            <a:ext cx="3167149" cy="400110"/>
          </a:xfrm>
          <a:prstGeom prst="rect">
            <a:avLst/>
          </a:prstGeom>
          <a:noFill/>
        </p:spPr>
        <p:txBody>
          <a:bodyPr wrap="none" rtlCol="0">
            <a:spAutoFit/>
          </a:bodyPr>
          <a:lstStyle/>
          <a:p>
            <a:r>
              <a:rPr lang="en-HK" sz="2000" b="1" dirty="0">
                <a:latin typeface="Myriad Pro" panose="020B0503030403020204" charset="0"/>
              </a:rPr>
              <a:t>O.N. of H is +1 while S is -2</a:t>
            </a:r>
          </a:p>
        </p:txBody>
      </p:sp>
      <p:sp>
        <p:nvSpPr>
          <p:cNvPr id="35" name="TextBox 34"/>
          <p:cNvSpPr txBox="1"/>
          <p:nvPr/>
        </p:nvSpPr>
        <p:spPr>
          <a:xfrm>
            <a:off x="1761432" y="5714731"/>
            <a:ext cx="3199209" cy="400110"/>
          </a:xfrm>
          <a:prstGeom prst="rect">
            <a:avLst/>
          </a:prstGeom>
          <a:noFill/>
        </p:spPr>
        <p:txBody>
          <a:bodyPr wrap="none" rtlCol="0">
            <a:spAutoFit/>
          </a:bodyPr>
          <a:lstStyle/>
          <a:p>
            <a:r>
              <a:rPr lang="en-HK" sz="2000" b="1" dirty="0">
                <a:latin typeface="Myriad Pro" panose="020B0503030403020204" charset="0"/>
              </a:rPr>
              <a:t>O.N. of C is +4 while O is -2</a:t>
            </a:r>
          </a:p>
        </p:txBody>
      </p:sp>
      <p:sp>
        <p:nvSpPr>
          <p:cNvPr id="36" name="TextBox 35"/>
          <p:cNvSpPr txBox="1"/>
          <p:nvPr/>
        </p:nvSpPr>
        <p:spPr>
          <a:xfrm>
            <a:off x="6715961" y="3402078"/>
            <a:ext cx="1319592" cy="646331"/>
          </a:xfrm>
          <a:prstGeom prst="rect">
            <a:avLst/>
          </a:prstGeom>
          <a:noFill/>
        </p:spPr>
        <p:txBody>
          <a:bodyPr wrap="none" rtlCol="0">
            <a:spAutoFit/>
          </a:bodyPr>
          <a:lstStyle/>
          <a:p>
            <a:r>
              <a:rPr lang="en-HK" sz="3600" b="1" u="sng" dirty="0">
                <a:latin typeface="Myriad Pro" panose="020B0503030403020204" charset="0"/>
              </a:rPr>
              <a:t>Charge</a:t>
            </a:r>
          </a:p>
        </p:txBody>
      </p:sp>
      <p:sp>
        <p:nvSpPr>
          <p:cNvPr id="37" name="TextBox 36"/>
          <p:cNvSpPr txBox="1"/>
          <p:nvPr/>
        </p:nvSpPr>
        <p:spPr>
          <a:xfrm>
            <a:off x="6688308" y="4201547"/>
            <a:ext cx="3437159" cy="461665"/>
          </a:xfrm>
          <a:prstGeom prst="rect">
            <a:avLst/>
          </a:prstGeom>
          <a:noFill/>
        </p:spPr>
        <p:txBody>
          <a:bodyPr wrap="none" rtlCol="0">
            <a:spAutoFit/>
          </a:bodyPr>
          <a:lstStyle/>
          <a:p>
            <a:r>
              <a:rPr lang="en-HK" sz="2400" b="1" dirty="0">
                <a:latin typeface="Myriad Pro" panose="020B0503030403020204" charset="0"/>
              </a:rPr>
              <a:t>In fact, H and O have </a:t>
            </a:r>
            <a:r>
              <a:rPr lang="en-HK" sz="2400" b="1" dirty="0">
                <a:solidFill>
                  <a:srgbClr val="7030A0"/>
                </a:solidFill>
                <a:latin typeface="Myriad Pro" panose="020B0503030403020204" charset="0"/>
              </a:rPr>
              <a:t>no charge</a:t>
            </a:r>
          </a:p>
        </p:txBody>
      </p:sp>
      <p:sp>
        <p:nvSpPr>
          <p:cNvPr id="38" name="Right Arrow 37"/>
          <p:cNvSpPr/>
          <p:nvPr/>
        </p:nvSpPr>
        <p:spPr>
          <a:xfrm>
            <a:off x="5318393" y="4225030"/>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9" name="Right Arrow 38"/>
          <p:cNvSpPr/>
          <p:nvPr/>
        </p:nvSpPr>
        <p:spPr>
          <a:xfrm>
            <a:off x="5346046" y="4940492"/>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0" name="Right Arrow 39"/>
          <p:cNvSpPr/>
          <p:nvPr/>
        </p:nvSpPr>
        <p:spPr>
          <a:xfrm>
            <a:off x="5346046" y="5724744"/>
            <a:ext cx="1317816" cy="45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1" name="TextBox 40"/>
          <p:cNvSpPr txBox="1"/>
          <p:nvPr/>
        </p:nvSpPr>
        <p:spPr>
          <a:xfrm>
            <a:off x="6715961" y="4968584"/>
            <a:ext cx="3430747" cy="461665"/>
          </a:xfrm>
          <a:prstGeom prst="rect">
            <a:avLst/>
          </a:prstGeom>
          <a:noFill/>
        </p:spPr>
        <p:txBody>
          <a:bodyPr wrap="none" rtlCol="0">
            <a:spAutoFit/>
          </a:bodyPr>
          <a:lstStyle/>
          <a:p>
            <a:r>
              <a:rPr lang="en-HK" sz="2400" b="1" dirty="0">
                <a:latin typeface="Myriad Pro" panose="020B0503030403020204" charset="0"/>
              </a:rPr>
              <a:t>In fact, H and S have </a:t>
            </a:r>
            <a:r>
              <a:rPr lang="en-HK" sz="2400" b="1" dirty="0">
                <a:solidFill>
                  <a:srgbClr val="7030A0"/>
                </a:solidFill>
                <a:latin typeface="Myriad Pro" panose="020B0503030403020204" charset="0"/>
              </a:rPr>
              <a:t>no charge</a:t>
            </a:r>
          </a:p>
        </p:txBody>
      </p:sp>
      <p:sp>
        <p:nvSpPr>
          <p:cNvPr id="42" name="TextBox 41"/>
          <p:cNvSpPr txBox="1"/>
          <p:nvPr/>
        </p:nvSpPr>
        <p:spPr>
          <a:xfrm>
            <a:off x="6715961" y="5737677"/>
            <a:ext cx="3433953" cy="461665"/>
          </a:xfrm>
          <a:prstGeom prst="rect">
            <a:avLst/>
          </a:prstGeom>
          <a:noFill/>
        </p:spPr>
        <p:txBody>
          <a:bodyPr wrap="none" rtlCol="0">
            <a:spAutoFit/>
          </a:bodyPr>
          <a:lstStyle/>
          <a:p>
            <a:r>
              <a:rPr lang="en-HK" sz="2400" b="1" dirty="0">
                <a:latin typeface="Myriad Pro" panose="020B0503030403020204" charset="0"/>
              </a:rPr>
              <a:t>In fact, C and O have </a:t>
            </a:r>
            <a:r>
              <a:rPr lang="en-HK" sz="2400" b="1" dirty="0">
                <a:solidFill>
                  <a:srgbClr val="7030A0"/>
                </a:solidFill>
                <a:latin typeface="Myriad Pro" panose="020B0503030403020204" charset="0"/>
              </a:rPr>
              <a:t>no charge</a:t>
            </a:r>
          </a:p>
        </p:txBody>
      </p:sp>
    </p:spTree>
    <p:extLst>
      <p:ext uri="{BB962C8B-B14F-4D97-AF65-F5344CB8AC3E}">
        <p14:creationId xmlns:p14="http://schemas.microsoft.com/office/powerpoint/2010/main" val="2270215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77334" y="2187412"/>
            <a:ext cx="11178335" cy="450686"/>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3190297" cy="523220"/>
          </a:xfrm>
          <a:prstGeom prst="rect">
            <a:avLst/>
          </a:prstGeom>
          <a:noFill/>
        </p:spPr>
        <p:txBody>
          <a:bodyPr wrap="none" rtlCol="0">
            <a:spAutoFit/>
          </a:bodyPr>
          <a:lstStyle/>
          <a:p>
            <a:r>
              <a:rPr lang="en-US" sz="2800" b="1" u="sng" dirty="0">
                <a:latin typeface="Myriad Pro" panose="020B0503030403020204" charset="0"/>
              </a:rPr>
              <a:t>Oxidation Number (O.N.):</a:t>
            </a:r>
            <a:endParaRPr lang="en-HK" sz="2800" b="1" u="sng" dirty="0">
              <a:latin typeface="Myriad Pro" panose="020B0503030403020204" charset="0"/>
            </a:endParaRPr>
          </a:p>
        </p:txBody>
      </p:sp>
      <p:sp>
        <p:nvSpPr>
          <p:cNvPr id="3" name="TextBox 2"/>
          <p:cNvSpPr txBox="1"/>
          <p:nvPr/>
        </p:nvSpPr>
        <p:spPr>
          <a:xfrm>
            <a:off x="677334" y="2187412"/>
            <a:ext cx="6207148" cy="830997"/>
          </a:xfrm>
          <a:prstGeom prst="rect">
            <a:avLst/>
          </a:prstGeom>
          <a:noFill/>
        </p:spPr>
        <p:txBody>
          <a:bodyPr wrap="none" rtlCol="0">
            <a:spAutoFit/>
          </a:bodyPr>
          <a:lstStyle/>
          <a:p>
            <a:pPr marL="285750" indent="-285750">
              <a:buFont typeface="Arial" panose="020B0604020202020204" pitchFamily="34" charset="0"/>
              <a:buChar char="•"/>
            </a:pPr>
            <a:r>
              <a:rPr lang="en-HK" sz="2400" b="1" dirty="0">
                <a:latin typeface="Myriad Pro" panose="020B0503030403020204" charset="0"/>
              </a:rPr>
              <a:t>Three important rules of calculating oxidation number:</a:t>
            </a:r>
          </a:p>
          <a:p>
            <a:pPr marL="285750" indent="-285750">
              <a:buFont typeface="Arial" panose="020B0604020202020204" pitchFamily="34" charset="0"/>
              <a:buChar char="•"/>
            </a:pPr>
            <a:endParaRPr lang="en-HK" sz="2400" b="1" dirty="0">
              <a:latin typeface="Myriad Pro" panose="020B0503030403020204" charset="0"/>
            </a:endParaRPr>
          </a:p>
        </p:txBody>
      </p:sp>
      <p:sp>
        <p:nvSpPr>
          <p:cNvPr id="6" name="TextBox 5"/>
          <p:cNvSpPr txBox="1"/>
          <p:nvPr/>
        </p:nvSpPr>
        <p:spPr>
          <a:xfrm>
            <a:off x="958047" y="2816201"/>
            <a:ext cx="10215475" cy="1015663"/>
          </a:xfrm>
          <a:prstGeom prst="rect">
            <a:avLst/>
          </a:prstGeom>
          <a:noFill/>
        </p:spPr>
        <p:txBody>
          <a:bodyPr wrap="square" rtlCol="0">
            <a:spAutoFit/>
          </a:bodyPr>
          <a:lstStyle/>
          <a:p>
            <a:pPr marL="342900" indent="-342900">
              <a:buFont typeface="+mj-lt"/>
              <a:buAutoNum type="arabicPeriod"/>
            </a:pPr>
            <a:r>
              <a:rPr lang="en-US" sz="2000" b="1" dirty="0">
                <a:latin typeface="Myriad Pro" panose="020B0503030403020204" charset="0"/>
              </a:rPr>
              <a:t>If a compound or a molecule only consists of one kind of element, the O.N. of it is zero</a:t>
            </a:r>
          </a:p>
          <a:p>
            <a:r>
              <a:rPr lang="en-US" sz="2000" b="1" dirty="0">
                <a:latin typeface="Myriad Pro" panose="020B0503030403020204" charset="0"/>
              </a:rPr>
              <a:t>     E.g. He, N</a:t>
            </a:r>
            <a:r>
              <a:rPr lang="en-US" sz="2000" b="1" baseline="-25000" dirty="0">
                <a:latin typeface="Myriad Pro" panose="020B0503030403020204" charset="0"/>
              </a:rPr>
              <a:t>2</a:t>
            </a:r>
            <a:r>
              <a:rPr lang="en-US" sz="2000" b="1" dirty="0">
                <a:latin typeface="Myriad Pro" panose="020B0503030403020204" charset="0"/>
              </a:rPr>
              <a:t>, O</a:t>
            </a:r>
            <a:r>
              <a:rPr lang="en-US" sz="2000" b="1" baseline="-25000" dirty="0">
                <a:latin typeface="Myriad Pro" panose="020B0503030403020204" charset="0"/>
              </a:rPr>
              <a:t>2</a:t>
            </a:r>
            <a:r>
              <a:rPr lang="en-US" sz="2000" b="1" dirty="0">
                <a:latin typeface="Myriad Pro" panose="020B0503030403020204" charset="0"/>
              </a:rPr>
              <a:t>, Cl</a:t>
            </a:r>
            <a:r>
              <a:rPr lang="en-US" sz="2000" b="1" baseline="-25000" dirty="0">
                <a:latin typeface="Myriad Pro" panose="020B0503030403020204" charset="0"/>
              </a:rPr>
              <a:t>2</a:t>
            </a:r>
            <a:r>
              <a:rPr lang="en-US" sz="2000" b="1" dirty="0">
                <a:latin typeface="Myriad Pro" panose="020B0503030403020204" charset="0"/>
              </a:rPr>
              <a:t>, Br</a:t>
            </a:r>
            <a:r>
              <a:rPr lang="en-US" sz="2000" b="1" baseline="-25000" dirty="0">
                <a:latin typeface="Myriad Pro" panose="020B0503030403020204" charset="0"/>
              </a:rPr>
              <a:t>2</a:t>
            </a:r>
            <a:r>
              <a:rPr lang="en-US" sz="2000" b="1" dirty="0">
                <a:latin typeface="Myriad Pro" panose="020B0503030403020204" charset="0"/>
              </a:rPr>
              <a:t>, S</a:t>
            </a:r>
            <a:r>
              <a:rPr lang="en-US" sz="2000" b="1" baseline="-25000" dirty="0">
                <a:latin typeface="Myriad Pro" panose="020B0503030403020204" charset="0"/>
              </a:rPr>
              <a:t>8</a:t>
            </a:r>
            <a:r>
              <a:rPr lang="en-US" sz="2000" b="1" dirty="0">
                <a:latin typeface="Myriad Pro" panose="020B0503030403020204" charset="0"/>
              </a:rPr>
              <a:t>, Na, Mg </a:t>
            </a:r>
            <a:endParaRPr lang="en-HK" sz="2000" b="1" dirty="0">
              <a:latin typeface="Myriad Pro" panose="020B0503030403020204" charset="0"/>
            </a:endParaRPr>
          </a:p>
          <a:p>
            <a:endParaRPr lang="en-HK" sz="2000" b="1" dirty="0">
              <a:latin typeface="Myriad Pro" panose="020B0503030403020204" charset="0"/>
            </a:endParaRPr>
          </a:p>
        </p:txBody>
      </p:sp>
      <p:sp>
        <p:nvSpPr>
          <p:cNvPr id="21" name="TextBox 20"/>
          <p:cNvSpPr txBox="1"/>
          <p:nvPr/>
        </p:nvSpPr>
        <p:spPr>
          <a:xfrm>
            <a:off x="958048" y="3779134"/>
            <a:ext cx="10156768" cy="707886"/>
          </a:xfrm>
          <a:prstGeom prst="rect">
            <a:avLst/>
          </a:prstGeom>
          <a:noFill/>
        </p:spPr>
        <p:txBody>
          <a:bodyPr wrap="square" rtlCol="0">
            <a:spAutoFit/>
          </a:bodyPr>
          <a:lstStyle/>
          <a:p>
            <a:r>
              <a:rPr lang="en-US" sz="2000" b="1" dirty="0">
                <a:latin typeface="Myriad Pro" panose="020B0503030403020204" charset="0"/>
              </a:rPr>
              <a:t>2.  The summation of the O.N. of all the elements in a compound or a molecule is equal to the overall charge of the compound or the molecule</a:t>
            </a:r>
            <a:endParaRPr lang="en-HK" sz="2000" b="1" dirty="0">
              <a:latin typeface="Myriad Pro" panose="020B0503030403020204" charset="0"/>
            </a:endParaRPr>
          </a:p>
        </p:txBody>
      </p:sp>
      <p:sp>
        <p:nvSpPr>
          <p:cNvPr id="27" name="TextBox 26"/>
          <p:cNvSpPr txBox="1"/>
          <p:nvPr/>
        </p:nvSpPr>
        <p:spPr>
          <a:xfrm>
            <a:off x="958047" y="4445266"/>
            <a:ext cx="4166862" cy="400110"/>
          </a:xfrm>
          <a:prstGeom prst="rect">
            <a:avLst/>
          </a:prstGeom>
          <a:noFill/>
        </p:spPr>
        <p:txBody>
          <a:bodyPr wrap="square" rtlCol="0">
            <a:spAutoFit/>
          </a:bodyPr>
          <a:lstStyle/>
          <a:p>
            <a:r>
              <a:rPr lang="en-US" sz="2000" b="1" dirty="0">
                <a:latin typeface="Myriad Pro" panose="020B0503030403020204" charset="0"/>
              </a:rPr>
              <a:t>3.  Reference of oxidation number: </a:t>
            </a:r>
            <a:endParaRPr lang="en-HK" sz="2000" b="1" dirty="0">
              <a:latin typeface="Myriad Pro" panose="020B050303040302020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01647262"/>
              </p:ext>
            </p:extLst>
          </p:nvPr>
        </p:nvGraphicFramePr>
        <p:xfrm>
          <a:off x="1278965" y="5203732"/>
          <a:ext cx="8128002" cy="1158240"/>
        </p:xfrm>
        <a:graphic>
          <a:graphicData uri="http://schemas.openxmlformats.org/drawingml/2006/table">
            <a:tbl>
              <a:tblPr firstRow="1" bandRow="1">
                <a:tableStyleId>{7DF18680-E054-41AD-8BC1-D1AEF772440D}</a:tableStyleId>
              </a:tblPr>
              <a:tblGrid>
                <a:gridCol w="1354667">
                  <a:extLst>
                    <a:ext uri="{9D8B030D-6E8A-4147-A177-3AD203B41FA5}">
                      <a16:colId xmlns:a16="http://schemas.microsoft.com/office/drawing/2014/main" val="2801882325"/>
                    </a:ext>
                  </a:extLst>
                </a:gridCol>
                <a:gridCol w="1354667">
                  <a:extLst>
                    <a:ext uri="{9D8B030D-6E8A-4147-A177-3AD203B41FA5}">
                      <a16:colId xmlns:a16="http://schemas.microsoft.com/office/drawing/2014/main" val="444652447"/>
                    </a:ext>
                  </a:extLst>
                </a:gridCol>
                <a:gridCol w="1354667">
                  <a:extLst>
                    <a:ext uri="{9D8B030D-6E8A-4147-A177-3AD203B41FA5}">
                      <a16:colId xmlns:a16="http://schemas.microsoft.com/office/drawing/2014/main" val="657681068"/>
                    </a:ext>
                  </a:extLst>
                </a:gridCol>
                <a:gridCol w="1354667">
                  <a:extLst>
                    <a:ext uri="{9D8B030D-6E8A-4147-A177-3AD203B41FA5}">
                      <a16:colId xmlns:a16="http://schemas.microsoft.com/office/drawing/2014/main" val="831001101"/>
                    </a:ext>
                  </a:extLst>
                </a:gridCol>
                <a:gridCol w="1354667">
                  <a:extLst>
                    <a:ext uri="{9D8B030D-6E8A-4147-A177-3AD203B41FA5}">
                      <a16:colId xmlns:a16="http://schemas.microsoft.com/office/drawing/2014/main" val="3779319016"/>
                    </a:ext>
                  </a:extLst>
                </a:gridCol>
                <a:gridCol w="1354667">
                  <a:extLst>
                    <a:ext uri="{9D8B030D-6E8A-4147-A177-3AD203B41FA5}">
                      <a16:colId xmlns:a16="http://schemas.microsoft.com/office/drawing/2014/main" val="415235764"/>
                    </a:ext>
                  </a:extLst>
                </a:gridCol>
              </a:tblGrid>
              <a:tr h="370840">
                <a:tc>
                  <a:txBody>
                    <a:bodyPr/>
                    <a:lstStyle/>
                    <a:p>
                      <a:pPr algn="ctr"/>
                      <a:r>
                        <a:rPr lang="en-US" sz="1600" dirty="0">
                          <a:latin typeface="Myriad Pro" panose="020B0503030403020204" pitchFamily="34" charset="0"/>
                        </a:rPr>
                        <a:t>Group I metals</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Group II metals</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Hydrogen</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Fluorine</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Cl,</a:t>
                      </a:r>
                      <a:r>
                        <a:rPr lang="en-US" sz="1600" baseline="0" dirty="0">
                          <a:latin typeface="Myriad Pro" panose="020B0503030403020204" pitchFamily="34" charset="0"/>
                        </a:rPr>
                        <a:t> Br, I</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Oxygen</a:t>
                      </a:r>
                      <a:endParaRPr lang="en-HK" sz="1600" dirty="0">
                        <a:latin typeface="Myriad Pro" panose="020B0503030403020204" pitchFamily="34" charset="0"/>
                      </a:endParaRPr>
                    </a:p>
                  </a:txBody>
                  <a:tcPr/>
                </a:tc>
                <a:extLst>
                  <a:ext uri="{0D108BD9-81ED-4DB2-BD59-A6C34878D82A}">
                    <a16:rowId xmlns:a16="http://schemas.microsoft.com/office/drawing/2014/main" val="147242054"/>
                  </a:ext>
                </a:extLst>
              </a:tr>
              <a:tr h="370840">
                <a:tc>
                  <a:txBody>
                    <a:bodyPr/>
                    <a:lstStyle/>
                    <a:p>
                      <a:pPr algn="ctr"/>
                      <a:r>
                        <a:rPr lang="en-US" sz="1600" dirty="0">
                          <a:latin typeface="Myriad Pro" panose="020B0503030403020204" pitchFamily="34" charset="0"/>
                        </a:rPr>
                        <a:t>1</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2</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1 (most of the time)</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-1</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-1 (most</a:t>
                      </a:r>
                      <a:r>
                        <a:rPr lang="en-US" sz="1600" baseline="0" dirty="0">
                          <a:latin typeface="Myriad Pro" panose="020B0503030403020204" pitchFamily="34" charset="0"/>
                        </a:rPr>
                        <a:t> of the time)</a:t>
                      </a:r>
                      <a:endParaRPr lang="en-HK" sz="1600" dirty="0">
                        <a:latin typeface="Myriad Pro" panose="020B0503030403020204" pitchFamily="34" charset="0"/>
                      </a:endParaRPr>
                    </a:p>
                  </a:txBody>
                  <a:tcPr/>
                </a:tc>
                <a:tc>
                  <a:txBody>
                    <a:bodyPr/>
                    <a:lstStyle/>
                    <a:p>
                      <a:pPr algn="ctr"/>
                      <a:r>
                        <a:rPr lang="en-US" sz="1600" dirty="0">
                          <a:latin typeface="Myriad Pro" panose="020B0503030403020204" pitchFamily="34" charset="0"/>
                        </a:rPr>
                        <a:t>-2 (most of the time)</a:t>
                      </a:r>
                      <a:endParaRPr lang="en-HK" sz="1600" dirty="0">
                        <a:latin typeface="Myriad Pro" panose="020B0503030403020204" pitchFamily="34" charset="0"/>
                      </a:endParaRPr>
                    </a:p>
                  </a:txBody>
                  <a:tcPr/>
                </a:tc>
                <a:extLst>
                  <a:ext uri="{0D108BD9-81ED-4DB2-BD59-A6C34878D82A}">
                    <a16:rowId xmlns:a16="http://schemas.microsoft.com/office/drawing/2014/main" val="215653846"/>
                  </a:ext>
                </a:extLst>
              </a:tr>
            </a:tbl>
          </a:graphicData>
        </a:graphic>
      </p:graphicFrame>
    </p:spTree>
    <p:extLst>
      <p:ext uri="{BB962C8B-B14F-4D97-AF65-F5344CB8AC3E}">
        <p14:creationId xmlns:p14="http://schemas.microsoft.com/office/powerpoint/2010/main" val="29280640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77334" y="2044904"/>
            <a:ext cx="8686004" cy="1191720"/>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2424062" cy="523220"/>
          </a:xfrm>
          <a:prstGeom prst="rect">
            <a:avLst/>
          </a:prstGeom>
          <a:noFill/>
        </p:spPr>
        <p:txBody>
          <a:bodyPr wrap="none" rtlCol="0">
            <a:spAutoFit/>
          </a:bodyPr>
          <a:lstStyle/>
          <a:p>
            <a:r>
              <a:rPr lang="en-US" sz="2800" b="1" u="sng" dirty="0">
                <a:latin typeface="Myriad Pro" panose="020B0503030403020204" charset="0"/>
              </a:rPr>
              <a:t>Oxidation Number:</a:t>
            </a:r>
            <a:endParaRPr lang="en-HK" sz="2800" b="1" u="sng" dirty="0">
              <a:latin typeface="Myriad Pro" panose="020B0503030403020204" charset="0"/>
            </a:endParaRPr>
          </a:p>
        </p:txBody>
      </p:sp>
      <p:sp>
        <p:nvSpPr>
          <p:cNvPr id="3" name="TextBox 2"/>
          <p:cNvSpPr txBox="1"/>
          <p:nvPr/>
        </p:nvSpPr>
        <p:spPr>
          <a:xfrm>
            <a:off x="810334" y="2086766"/>
            <a:ext cx="8686004" cy="1107996"/>
          </a:xfrm>
          <a:prstGeom prst="rect">
            <a:avLst/>
          </a:prstGeom>
          <a:noFill/>
        </p:spPr>
        <p:txBody>
          <a:bodyPr wrap="square" rtlCol="0">
            <a:spAutoFit/>
          </a:bodyPr>
          <a:lstStyle/>
          <a:p>
            <a:pPr marL="285750" indent="-285750">
              <a:buFont typeface="Arial" panose="020B0604020202020204" pitchFamily="34" charset="0"/>
              <a:buChar char="•"/>
            </a:pPr>
            <a:r>
              <a:rPr lang="en-HK" sz="2200" dirty="0">
                <a:latin typeface="Myriad Pro" panose="020B0503030403020204" charset="0"/>
              </a:rPr>
              <a:t>Oxidation number is </a:t>
            </a:r>
            <a:r>
              <a:rPr lang="en-HK" sz="2200" dirty="0">
                <a:solidFill>
                  <a:srgbClr val="FF0000"/>
                </a:solidFill>
                <a:latin typeface="Myriad Pro" panose="020B0503030403020204" charset="0"/>
              </a:rPr>
              <a:t>the calculated charge</a:t>
            </a:r>
            <a:r>
              <a:rPr lang="en-HK" sz="2200" dirty="0">
                <a:latin typeface="Myriad Pro" panose="020B0503030403020204" charset="0"/>
              </a:rPr>
              <a:t> of an element in a compound</a:t>
            </a:r>
            <a:r>
              <a:rPr lang="en-US" altLang="zh-TW" sz="2200" dirty="0">
                <a:latin typeface="Myriad Pro" panose="020B0503030403020204" charset="0"/>
              </a:rPr>
              <a:t>.</a:t>
            </a:r>
            <a:endParaRPr lang="en-HK" sz="2200" dirty="0">
              <a:latin typeface="Myriad Pro" panose="020B0503030403020204" charset="0"/>
            </a:endParaRPr>
          </a:p>
          <a:p>
            <a:pPr marL="285750" indent="-285750">
              <a:buFont typeface="Arial" panose="020B0604020202020204" pitchFamily="34" charset="0"/>
              <a:buChar char="•"/>
            </a:pPr>
            <a:r>
              <a:rPr lang="en-HK" sz="2200" dirty="0">
                <a:latin typeface="Myriad Pro" panose="020B0503030403020204" charset="0"/>
              </a:rPr>
              <a:t>If we treat the compound as an </a:t>
            </a:r>
            <a:r>
              <a:rPr lang="en-HK" sz="2200" dirty="0">
                <a:solidFill>
                  <a:srgbClr val="7030A0"/>
                </a:solidFill>
                <a:latin typeface="Myriad Pro" panose="020B0503030403020204" charset="0"/>
              </a:rPr>
              <a:t>ionic compound </a:t>
            </a:r>
            <a:r>
              <a:rPr lang="en-HK" sz="2200" dirty="0">
                <a:latin typeface="Myriad Pro" panose="020B0503030403020204" charset="0"/>
              </a:rPr>
              <a:t>(containing ions)</a:t>
            </a:r>
            <a:r>
              <a:rPr lang="en-US" altLang="zh-TW" sz="2200" dirty="0">
                <a:latin typeface="Myriad Pro" panose="020B0503030403020204" charset="0"/>
              </a:rPr>
              <a:t>.</a:t>
            </a:r>
            <a:endParaRPr lang="en-HK" sz="2200" dirty="0">
              <a:latin typeface="Myriad Pro" panose="020B0503030403020204" charset="0"/>
            </a:endParaRPr>
          </a:p>
        </p:txBody>
      </p:sp>
      <p:sp>
        <p:nvSpPr>
          <p:cNvPr id="10" name="TextBox 9"/>
          <p:cNvSpPr txBox="1"/>
          <p:nvPr/>
        </p:nvSpPr>
        <p:spPr>
          <a:xfrm>
            <a:off x="709902" y="4699321"/>
            <a:ext cx="1545616" cy="523220"/>
          </a:xfrm>
          <a:prstGeom prst="rect">
            <a:avLst/>
          </a:prstGeom>
          <a:noFill/>
        </p:spPr>
        <p:txBody>
          <a:bodyPr wrap="none" rtlCol="0">
            <a:spAutoFit/>
          </a:bodyPr>
          <a:lstStyle/>
          <a:p>
            <a:r>
              <a:rPr lang="en-HK" sz="2800" b="1" dirty="0">
                <a:latin typeface="Myriad Pro" panose="020B0503030403020204" charset="0"/>
              </a:rPr>
              <a:t>Mg </a:t>
            </a:r>
            <a:r>
              <a:rPr lang="en-HK" sz="2800" b="1" dirty="0">
                <a:latin typeface="Myriad Pro" panose="020B0503030403020204" charset="0"/>
                <a:sym typeface="Wingdings" panose="05000000000000000000" pitchFamily="2" charset="2"/>
              </a:rPr>
              <a:t> </a:t>
            </a:r>
            <a:r>
              <a:rPr lang="en-HK" sz="2800" b="1" dirty="0" err="1">
                <a:latin typeface="Myriad Pro" panose="020B0503030403020204" charset="0"/>
                <a:sym typeface="Wingdings" panose="05000000000000000000" pitchFamily="2" charset="2"/>
              </a:rPr>
              <a:t>MgO</a:t>
            </a:r>
            <a:endParaRPr lang="en-HK" sz="2800" b="1" dirty="0">
              <a:latin typeface="Myriad Pro" panose="020B0503030403020204" charset="0"/>
            </a:endParaRPr>
          </a:p>
        </p:txBody>
      </p:sp>
      <p:sp>
        <p:nvSpPr>
          <p:cNvPr id="11" name="TextBox 10"/>
          <p:cNvSpPr txBox="1"/>
          <p:nvPr/>
        </p:nvSpPr>
        <p:spPr>
          <a:xfrm>
            <a:off x="713883" y="3715701"/>
            <a:ext cx="1550424" cy="523220"/>
          </a:xfrm>
          <a:prstGeom prst="rect">
            <a:avLst/>
          </a:prstGeom>
          <a:noFill/>
        </p:spPr>
        <p:txBody>
          <a:bodyPr wrap="none" rtlCol="0">
            <a:spAutoFit/>
          </a:bodyPr>
          <a:lstStyle/>
          <a:p>
            <a:r>
              <a:rPr lang="en-HK" sz="2800" b="1" dirty="0">
                <a:latin typeface="Myriad Pro" panose="020B0503030403020204" charset="0"/>
              </a:rPr>
              <a:t>Na </a:t>
            </a:r>
            <a:r>
              <a:rPr lang="en-HK" sz="2800" b="1" dirty="0">
                <a:latin typeface="Myriad Pro" panose="020B0503030403020204" charset="0"/>
                <a:sym typeface="Wingdings" panose="05000000000000000000" pitchFamily="2" charset="2"/>
              </a:rPr>
              <a:t> </a:t>
            </a:r>
            <a:r>
              <a:rPr lang="en-HK" sz="2800" b="1" dirty="0" err="1">
                <a:latin typeface="Myriad Pro" panose="020B0503030403020204" charset="0"/>
                <a:sym typeface="Wingdings" panose="05000000000000000000" pitchFamily="2" charset="2"/>
              </a:rPr>
              <a:t>NaCl</a:t>
            </a:r>
            <a:endParaRPr lang="en-HK" sz="2800" b="1" dirty="0">
              <a:latin typeface="Myriad Pro" panose="020B0503030403020204" charset="0"/>
            </a:endParaRPr>
          </a:p>
        </p:txBody>
      </p:sp>
      <p:sp>
        <p:nvSpPr>
          <p:cNvPr id="12" name="TextBox 11"/>
          <p:cNvSpPr txBox="1"/>
          <p:nvPr/>
        </p:nvSpPr>
        <p:spPr>
          <a:xfrm>
            <a:off x="730922" y="5682941"/>
            <a:ext cx="1601721" cy="523220"/>
          </a:xfrm>
          <a:prstGeom prst="rect">
            <a:avLst/>
          </a:prstGeom>
          <a:noFill/>
        </p:spPr>
        <p:txBody>
          <a:bodyPr wrap="none" rtlCol="0">
            <a:spAutoFit/>
          </a:bodyPr>
          <a:lstStyle/>
          <a:p>
            <a:r>
              <a:rPr lang="en-HK" sz="2800" b="1" dirty="0">
                <a:latin typeface="Myriad Pro" panose="020B0503030403020204" charset="0"/>
              </a:rPr>
              <a:t>Ag </a:t>
            </a:r>
            <a:r>
              <a:rPr lang="en-HK" sz="2800" b="1" dirty="0">
                <a:latin typeface="Myriad Pro" panose="020B0503030403020204" charset="0"/>
                <a:sym typeface="Wingdings" panose="05000000000000000000" pitchFamily="2" charset="2"/>
              </a:rPr>
              <a:t> </a:t>
            </a:r>
            <a:r>
              <a:rPr lang="en-HK" sz="2800" b="1" dirty="0" err="1">
                <a:latin typeface="Myriad Pro" panose="020B0503030403020204" charset="0"/>
                <a:sym typeface="Wingdings" panose="05000000000000000000" pitchFamily="2" charset="2"/>
              </a:rPr>
              <a:t>AgBr</a:t>
            </a:r>
            <a:endParaRPr lang="en-HK" sz="2800" b="1" dirty="0">
              <a:latin typeface="Myriad Pro" panose="020B0503030403020204" charset="0"/>
            </a:endParaRPr>
          </a:p>
        </p:txBody>
      </p:sp>
      <p:sp>
        <p:nvSpPr>
          <p:cNvPr id="14" name="TextBox 13"/>
          <p:cNvSpPr txBox="1"/>
          <p:nvPr/>
        </p:nvSpPr>
        <p:spPr>
          <a:xfrm>
            <a:off x="2656721" y="3710786"/>
            <a:ext cx="1107996" cy="523220"/>
          </a:xfrm>
          <a:prstGeom prst="rect">
            <a:avLst/>
          </a:prstGeom>
          <a:noFill/>
        </p:spPr>
        <p:txBody>
          <a:bodyPr wrap="none" rtlCol="0">
            <a:spAutoFit/>
          </a:bodyPr>
          <a:lstStyle/>
          <a:p>
            <a:r>
              <a:rPr lang="en-HK" sz="2800" b="1" dirty="0">
                <a:latin typeface="Myriad Pro" panose="020B0503030403020204" charset="0"/>
              </a:rPr>
              <a:t>0 </a:t>
            </a:r>
            <a:r>
              <a:rPr lang="en-HK" sz="2800" b="1" dirty="0">
                <a:latin typeface="Myriad Pro" panose="020B0503030403020204" charset="0"/>
                <a:sym typeface="Wingdings" panose="05000000000000000000" pitchFamily="2" charset="2"/>
              </a:rPr>
              <a:t> +1</a:t>
            </a:r>
            <a:endParaRPr lang="en-HK" sz="2800" b="1" dirty="0">
              <a:latin typeface="Myriad Pro" panose="020B0503030403020204" charset="0"/>
            </a:endParaRPr>
          </a:p>
        </p:txBody>
      </p:sp>
      <p:sp>
        <p:nvSpPr>
          <p:cNvPr id="15" name="TextBox 14"/>
          <p:cNvSpPr txBox="1"/>
          <p:nvPr/>
        </p:nvSpPr>
        <p:spPr>
          <a:xfrm>
            <a:off x="2656241" y="4696863"/>
            <a:ext cx="1181734" cy="523220"/>
          </a:xfrm>
          <a:prstGeom prst="rect">
            <a:avLst/>
          </a:prstGeom>
          <a:noFill/>
        </p:spPr>
        <p:txBody>
          <a:bodyPr wrap="none" rtlCol="0">
            <a:spAutoFit/>
          </a:bodyPr>
          <a:lstStyle/>
          <a:p>
            <a:r>
              <a:rPr lang="en-HK" sz="2800" b="1" dirty="0">
                <a:latin typeface="Myriad Pro" panose="020B0503030403020204" charset="0"/>
              </a:rPr>
              <a:t>0 </a:t>
            </a:r>
            <a:r>
              <a:rPr lang="en-HK" sz="2800" b="1" dirty="0">
                <a:latin typeface="Myriad Pro" panose="020B0503030403020204" charset="0"/>
                <a:sym typeface="Wingdings" panose="05000000000000000000" pitchFamily="2" charset="2"/>
              </a:rPr>
              <a:t> +2</a:t>
            </a:r>
            <a:endParaRPr lang="en-HK" sz="2800" b="1" dirty="0">
              <a:latin typeface="Myriad Pro" panose="020B0503030403020204" charset="0"/>
            </a:endParaRPr>
          </a:p>
        </p:txBody>
      </p:sp>
      <p:sp>
        <p:nvSpPr>
          <p:cNvPr id="16" name="TextBox 15"/>
          <p:cNvSpPr txBox="1"/>
          <p:nvPr/>
        </p:nvSpPr>
        <p:spPr>
          <a:xfrm>
            <a:off x="2676839" y="5693920"/>
            <a:ext cx="1107996" cy="523220"/>
          </a:xfrm>
          <a:prstGeom prst="rect">
            <a:avLst/>
          </a:prstGeom>
          <a:noFill/>
        </p:spPr>
        <p:txBody>
          <a:bodyPr wrap="none" rtlCol="0">
            <a:spAutoFit/>
          </a:bodyPr>
          <a:lstStyle/>
          <a:p>
            <a:r>
              <a:rPr lang="en-HK" sz="2800" b="1" dirty="0">
                <a:latin typeface="Myriad Pro" panose="020B0503030403020204" charset="0"/>
              </a:rPr>
              <a:t>0 </a:t>
            </a:r>
            <a:r>
              <a:rPr lang="en-HK" sz="2800" b="1" dirty="0">
                <a:latin typeface="Myriad Pro" panose="020B0503030403020204" charset="0"/>
                <a:sym typeface="Wingdings" panose="05000000000000000000" pitchFamily="2" charset="2"/>
              </a:rPr>
              <a:t> +1</a:t>
            </a:r>
            <a:endParaRPr lang="en-HK" sz="2800" b="1" dirty="0">
              <a:latin typeface="Myriad Pro" panose="020B0503030403020204" charset="0"/>
            </a:endParaRPr>
          </a:p>
        </p:txBody>
      </p:sp>
      <p:sp>
        <p:nvSpPr>
          <p:cNvPr id="17" name="TextBox 16"/>
          <p:cNvSpPr txBox="1"/>
          <p:nvPr/>
        </p:nvSpPr>
        <p:spPr>
          <a:xfrm>
            <a:off x="814315" y="3543283"/>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
        <p:nvSpPr>
          <p:cNvPr id="18" name="TextBox 17"/>
          <p:cNvSpPr txBox="1"/>
          <p:nvPr/>
        </p:nvSpPr>
        <p:spPr>
          <a:xfrm>
            <a:off x="810334" y="4527125"/>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
        <p:nvSpPr>
          <p:cNvPr id="19" name="TextBox 18"/>
          <p:cNvSpPr txBox="1"/>
          <p:nvPr/>
        </p:nvSpPr>
        <p:spPr>
          <a:xfrm>
            <a:off x="845663" y="5552033"/>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
        <p:nvSpPr>
          <p:cNvPr id="20" name="TextBox 19"/>
          <p:cNvSpPr txBox="1"/>
          <p:nvPr/>
        </p:nvSpPr>
        <p:spPr>
          <a:xfrm>
            <a:off x="1477553" y="3538590"/>
            <a:ext cx="348172" cy="369332"/>
          </a:xfrm>
          <a:prstGeom prst="rect">
            <a:avLst/>
          </a:prstGeom>
          <a:noFill/>
        </p:spPr>
        <p:txBody>
          <a:bodyPr wrap="none" rtlCol="0">
            <a:spAutoFit/>
          </a:bodyPr>
          <a:lstStyle/>
          <a:p>
            <a:r>
              <a:rPr lang="en-HK" b="1" dirty="0">
                <a:solidFill>
                  <a:srgbClr val="002060"/>
                </a:solidFill>
                <a:latin typeface="Myriad Pro" panose="020B0503030403020204" charset="0"/>
              </a:rPr>
              <a:t>+1</a:t>
            </a:r>
          </a:p>
        </p:txBody>
      </p:sp>
      <p:sp>
        <p:nvSpPr>
          <p:cNvPr id="21" name="Rectangle 20"/>
          <p:cNvSpPr/>
          <p:nvPr/>
        </p:nvSpPr>
        <p:spPr>
          <a:xfrm>
            <a:off x="1473572" y="4527125"/>
            <a:ext cx="394660" cy="369332"/>
          </a:xfrm>
          <a:prstGeom prst="rect">
            <a:avLst/>
          </a:prstGeom>
        </p:spPr>
        <p:txBody>
          <a:bodyPr wrap="none">
            <a:spAutoFit/>
          </a:bodyPr>
          <a:lstStyle/>
          <a:p>
            <a:r>
              <a:rPr lang="en-HK" b="1" dirty="0">
                <a:solidFill>
                  <a:srgbClr val="002060"/>
                </a:solidFill>
                <a:latin typeface="Myriad Pro" panose="020B0503030403020204" charset="0"/>
              </a:rPr>
              <a:t>+2</a:t>
            </a:r>
          </a:p>
        </p:txBody>
      </p:sp>
      <p:sp>
        <p:nvSpPr>
          <p:cNvPr id="23" name="TextBox 22"/>
          <p:cNvSpPr txBox="1"/>
          <p:nvPr/>
        </p:nvSpPr>
        <p:spPr>
          <a:xfrm>
            <a:off x="1514216" y="5509254"/>
            <a:ext cx="348172" cy="369332"/>
          </a:xfrm>
          <a:prstGeom prst="rect">
            <a:avLst/>
          </a:prstGeom>
          <a:noFill/>
        </p:spPr>
        <p:txBody>
          <a:bodyPr wrap="none" rtlCol="0">
            <a:spAutoFit/>
          </a:bodyPr>
          <a:lstStyle/>
          <a:p>
            <a:r>
              <a:rPr lang="en-HK" b="1" dirty="0">
                <a:solidFill>
                  <a:srgbClr val="002060"/>
                </a:solidFill>
                <a:latin typeface="Myriad Pro" panose="020B0503030403020204" charset="0"/>
              </a:rPr>
              <a:t>+1</a:t>
            </a:r>
          </a:p>
        </p:txBody>
      </p:sp>
      <p:sp>
        <p:nvSpPr>
          <p:cNvPr id="22" name="TextBox 21"/>
          <p:cNvSpPr txBox="1"/>
          <p:nvPr/>
        </p:nvSpPr>
        <p:spPr>
          <a:xfrm>
            <a:off x="1846630" y="3541793"/>
            <a:ext cx="309700" cy="369332"/>
          </a:xfrm>
          <a:prstGeom prst="rect">
            <a:avLst/>
          </a:prstGeom>
          <a:noFill/>
        </p:spPr>
        <p:txBody>
          <a:bodyPr wrap="none" rtlCol="0">
            <a:spAutoFit/>
          </a:bodyPr>
          <a:lstStyle/>
          <a:p>
            <a:r>
              <a:rPr lang="en-HK" b="1" dirty="0">
                <a:solidFill>
                  <a:srgbClr val="C00000"/>
                </a:solidFill>
                <a:latin typeface="Myriad Pro" panose="020B0503030403020204" charset="0"/>
              </a:rPr>
              <a:t>-1</a:t>
            </a:r>
          </a:p>
        </p:txBody>
      </p:sp>
      <p:sp>
        <p:nvSpPr>
          <p:cNvPr id="27" name="TextBox 26"/>
          <p:cNvSpPr txBox="1"/>
          <p:nvPr/>
        </p:nvSpPr>
        <p:spPr>
          <a:xfrm>
            <a:off x="1817763" y="4530328"/>
            <a:ext cx="356188" cy="369332"/>
          </a:xfrm>
          <a:prstGeom prst="rect">
            <a:avLst/>
          </a:prstGeom>
          <a:noFill/>
        </p:spPr>
        <p:txBody>
          <a:bodyPr wrap="none" rtlCol="0">
            <a:spAutoFit/>
          </a:bodyPr>
          <a:lstStyle/>
          <a:p>
            <a:r>
              <a:rPr lang="en-US" b="1" dirty="0">
                <a:solidFill>
                  <a:srgbClr val="C00000"/>
                </a:solidFill>
                <a:latin typeface="Myriad Pro" panose="020B0503030403020204" charset="0"/>
              </a:rPr>
              <a:t>-2</a:t>
            </a:r>
            <a:endParaRPr lang="en-HK" b="1" dirty="0">
              <a:solidFill>
                <a:srgbClr val="C00000"/>
              </a:solidFill>
              <a:latin typeface="Myriad Pro" panose="020B0503030403020204" charset="0"/>
            </a:endParaRPr>
          </a:p>
        </p:txBody>
      </p:sp>
      <p:sp>
        <p:nvSpPr>
          <p:cNvPr id="28" name="TextBox 27"/>
          <p:cNvSpPr txBox="1"/>
          <p:nvPr/>
        </p:nvSpPr>
        <p:spPr>
          <a:xfrm>
            <a:off x="1854051" y="5512457"/>
            <a:ext cx="309700" cy="369332"/>
          </a:xfrm>
          <a:prstGeom prst="rect">
            <a:avLst/>
          </a:prstGeom>
          <a:noFill/>
        </p:spPr>
        <p:txBody>
          <a:bodyPr wrap="none" rtlCol="0">
            <a:spAutoFit/>
          </a:bodyPr>
          <a:lstStyle/>
          <a:p>
            <a:r>
              <a:rPr lang="en-HK" b="1" dirty="0">
                <a:solidFill>
                  <a:srgbClr val="C00000"/>
                </a:solidFill>
                <a:latin typeface="Myriad Pro" panose="020B0503030403020204" charset="0"/>
              </a:rPr>
              <a:t>-1</a:t>
            </a:r>
          </a:p>
        </p:txBody>
      </p:sp>
      <p:sp>
        <p:nvSpPr>
          <p:cNvPr id="8" name="Curved Up Arrow 7"/>
          <p:cNvSpPr/>
          <p:nvPr/>
        </p:nvSpPr>
        <p:spPr>
          <a:xfrm>
            <a:off x="854376" y="4192550"/>
            <a:ext cx="972100" cy="243763"/>
          </a:xfrm>
          <a:prstGeom prst="curvedUpArrow">
            <a:avLst/>
          </a:prstGeom>
          <a:solidFill>
            <a:srgbClr val="00B0F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29" name="Curved Up Arrow 28"/>
          <p:cNvSpPr/>
          <p:nvPr/>
        </p:nvSpPr>
        <p:spPr>
          <a:xfrm>
            <a:off x="881951" y="5182332"/>
            <a:ext cx="972100" cy="243763"/>
          </a:xfrm>
          <a:prstGeom prst="curvedUpArrow">
            <a:avLst/>
          </a:prstGeom>
          <a:solidFill>
            <a:srgbClr val="00B0F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30" name="Curved Up Arrow 29"/>
          <p:cNvSpPr/>
          <p:nvPr/>
        </p:nvSpPr>
        <p:spPr>
          <a:xfrm>
            <a:off x="911598" y="6178211"/>
            <a:ext cx="972100" cy="243763"/>
          </a:xfrm>
          <a:prstGeom prst="curvedUpArrow">
            <a:avLst/>
          </a:prstGeom>
          <a:solidFill>
            <a:srgbClr val="00B0F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9" name="TextBox 8"/>
          <p:cNvSpPr txBox="1"/>
          <p:nvPr/>
        </p:nvSpPr>
        <p:spPr>
          <a:xfrm>
            <a:off x="2896577" y="3260504"/>
            <a:ext cx="659155" cy="523220"/>
          </a:xfrm>
          <a:prstGeom prst="rect">
            <a:avLst/>
          </a:prstGeom>
          <a:noFill/>
        </p:spPr>
        <p:txBody>
          <a:bodyPr wrap="none" rtlCol="0">
            <a:spAutoFit/>
          </a:bodyPr>
          <a:lstStyle/>
          <a:p>
            <a:r>
              <a:rPr lang="en-US" sz="2800" b="1" u="sng" dirty="0">
                <a:latin typeface="Myriad Pro" panose="020B0503030403020204" charset="0"/>
              </a:rPr>
              <a:t>O.N.</a:t>
            </a:r>
            <a:endParaRPr lang="en-HK" sz="2800" b="1" u="sng" dirty="0">
              <a:latin typeface="Myriad Pro" panose="020B0503030403020204" charset="0"/>
            </a:endParaRPr>
          </a:p>
        </p:txBody>
      </p:sp>
      <p:sp>
        <p:nvSpPr>
          <p:cNvPr id="13" name="Rounded Rectangle 12"/>
          <p:cNvSpPr/>
          <p:nvPr/>
        </p:nvSpPr>
        <p:spPr>
          <a:xfrm>
            <a:off x="4157131" y="4038729"/>
            <a:ext cx="6041231" cy="1387366"/>
          </a:xfrm>
          <a:prstGeom prst="roundRect">
            <a:avLst/>
          </a:prstGeom>
          <a:solidFill>
            <a:schemeClr val="accent5">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TextBox 30"/>
          <p:cNvSpPr txBox="1"/>
          <p:nvPr/>
        </p:nvSpPr>
        <p:spPr>
          <a:xfrm>
            <a:off x="4445567" y="4192550"/>
            <a:ext cx="5752795" cy="1107996"/>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yriad Pro" panose="020B0503030403020204" charset="0"/>
              </a:rPr>
              <a:t>When the oxidation number of an element increases, the element is oxidized</a:t>
            </a:r>
            <a:r>
              <a:rPr lang="en-US" altLang="zh-TW" sz="2200" dirty="0">
                <a:latin typeface="Myriad Pro" panose="020B0503030403020204" charset="0"/>
              </a:rPr>
              <a:t>.</a:t>
            </a:r>
            <a:r>
              <a:rPr lang="en-US" sz="2200" dirty="0">
                <a:latin typeface="Myriad Pro" panose="020B0503030403020204" charset="0"/>
              </a:rPr>
              <a:t> </a:t>
            </a:r>
          </a:p>
          <a:p>
            <a:pPr marL="285750" indent="-285750">
              <a:buFont typeface="Arial" panose="020B0604020202020204" pitchFamily="34" charset="0"/>
              <a:buChar char="•"/>
            </a:pPr>
            <a:r>
              <a:rPr lang="en-US" sz="2200" dirty="0">
                <a:latin typeface="Myriad Pro" panose="020B0503030403020204" charset="0"/>
              </a:rPr>
              <a:t>And this process is called </a:t>
            </a:r>
            <a:r>
              <a:rPr lang="en-US" sz="2200" dirty="0">
                <a:solidFill>
                  <a:srgbClr val="0070C0"/>
                </a:solidFill>
                <a:latin typeface="Myriad Pro" panose="020B0503030403020204" charset="0"/>
              </a:rPr>
              <a:t>Oxidation</a:t>
            </a:r>
            <a:r>
              <a:rPr lang="en-US" sz="2200" dirty="0">
                <a:latin typeface="Myriad Pro" panose="020B0503030403020204" charset="0"/>
              </a:rPr>
              <a:t>.</a:t>
            </a:r>
            <a:endParaRPr lang="en-HK" sz="2200" dirty="0">
              <a:latin typeface="Myriad Pro" panose="020B0503030403020204" charset="0"/>
            </a:endParaRPr>
          </a:p>
        </p:txBody>
      </p:sp>
    </p:spTree>
    <p:extLst>
      <p:ext uri="{BB962C8B-B14F-4D97-AF65-F5344CB8AC3E}">
        <p14:creationId xmlns:p14="http://schemas.microsoft.com/office/powerpoint/2010/main" val="362387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77334" y="2044904"/>
            <a:ext cx="8718336" cy="1191720"/>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677334" y="1466777"/>
            <a:ext cx="2424062" cy="523220"/>
          </a:xfrm>
          <a:prstGeom prst="rect">
            <a:avLst/>
          </a:prstGeom>
          <a:noFill/>
        </p:spPr>
        <p:txBody>
          <a:bodyPr wrap="none" rtlCol="0">
            <a:spAutoFit/>
          </a:bodyPr>
          <a:lstStyle/>
          <a:p>
            <a:r>
              <a:rPr lang="en-US" sz="2800" b="1" u="sng" dirty="0">
                <a:latin typeface="Myriad Pro" panose="020B0503030403020204" charset="0"/>
              </a:rPr>
              <a:t>Oxidation Number:</a:t>
            </a:r>
            <a:endParaRPr lang="en-HK" sz="2800" b="1" u="sng" dirty="0">
              <a:latin typeface="Myriad Pro" panose="020B0503030403020204" charset="0"/>
            </a:endParaRPr>
          </a:p>
        </p:txBody>
      </p:sp>
      <p:sp>
        <p:nvSpPr>
          <p:cNvPr id="3" name="TextBox 2"/>
          <p:cNvSpPr txBox="1"/>
          <p:nvPr/>
        </p:nvSpPr>
        <p:spPr>
          <a:xfrm>
            <a:off x="677334" y="2097755"/>
            <a:ext cx="8508611" cy="1107996"/>
          </a:xfrm>
          <a:prstGeom prst="rect">
            <a:avLst/>
          </a:prstGeom>
          <a:noFill/>
        </p:spPr>
        <p:txBody>
          <a:bodyPr wrap="square" rtlCol="0">
            <a:spAutoFit/>
          </a:bodyPr>
          <a:lstStyle/>
          <a:p>
            <a:pPr marL="285750" indent="-285750">
              <a:buFont typeface="Arial" panose="020B0604020202020204" pitchFamily="34" charset="0"/>
              <a:buChar char="•"/>
            </a:pPr>
            <a:r>
              <a:rPr lang="en-HK" sz="2200" dirty="0">
                <a:latin typeface="Myriad Pro" panose="020B0503030403020204" charset="0"/>
              </a:rPr>
              <a:t>Oxidation number is </a:t>
            </a:r>
            <a:r>
              <a:rPr lang="en-HK" sz="2200" dirty="0">
                <a:solidFill>
                  <a:srgbClr val="FF0000"/>
                </a:solidFill>
                <a:latin typeface="Myriad Pro" panose="020B0503030403020204" charset="0"/>
              </a:rPr>
              <a:t>the calculated charge</a:t>
            </a:r>
            <a:r>
              <a:rPr lang="en-HK" sz="2200" dirty="0">
                <a:latin typeface="Myriad Pro" panose="020B0503030403020204" charset="0"/>
              </a:rPr>
              <a:t> of an element in a compound.</a:t>
            </a:r>
          </a:p>
          <a:p>
            <a:pPr marL="285750" indent="-285750">
              <a:buFont typeface="Arial" panose="020B0604020202020204" pitchFamily="34" charset="0"/>
              <a:buChar char="•"/>
            </a:pPr>
            <a:r>
              <a:rPr lang="en-HK" sz="2200" dirty="0">
                <a:latin typeface="Myriad Pro" panose="020B0503030403020204" charset="0"/>
              </a:rPr>
              <a:t>If we treat the compound as a </a:t>
            </a:r>
            <a:r>
              <a:rPr lang="en-HK" sz="2200" dirty="0">
                <a:solidFill>
                  <a:srgbClr val="7030A0"/>
                </a:solidFill>
                <a:latin typeface="Myriad Pro" panose="020B0503030403020204" charset="0"/>
              </a:rPr>
              <a:t>ionic compound </a:t>
            </a:r>
            <a:r>
              <a:rPr lang="en-HK" sz="2200" dirty="0">
                <a:latin typeface="Myriad Pro" panose="020B0503030403020204" charset="0"/>
              </a:rPr>
              <a:t>(containing ions).</a:t>
            </a:r>
          </a:p>
        </p:txBody>
      </p:sp>
      <p:sp>
        <p:nvSpPr>
          <p:cNvPr id="9" name="TextBox 8"/>
          <p:cNvSpPr txBox="1"/>
          <p:nvPr/>
        </p:nvSpPr>
        <p:spPr>
          <a:xfrm>
            <a:off x="2896577" y="3260504"/>
            <a:ext cx="659155" cy="523220"/>
          </a:xfrm>
          <a:prstGeom prst="rect">
            <a:avLst/>
          </a:prstGeom>
          <a:noFill/>
        </p:spPr>
        <p:txBody>
          <a:bodyPr wrap="none" rtlCol="0">
            <a:spAutoFit/>
          </a:bodyPr>
          <a:lstStyle/>
          <a:p>
            <a:r>
              <a:rPr lang="en-US" sz="2800" b="1" u="sng" dirty="0">
                <a:latin typeface="Myriad Pro" panose="020B0503030403020204" charset="0"/>
              </a:rPr>
              <a:t>O.N.</a:t>
            </a:r>
            <a:endParaRPr lang="en-HK" sz="2800" b="1" u="sng" dirty="0">
              <a:latin typeface="Myriad Pro" panose="020B0503030403020204" charset="0"/>
            </a:endParaRPr>
          </a:p>
        </p:txBody>
      </p:sp>
      <p:sp>
        <p:nvSpPr>
          <p:cNvPr id="13" name="Rounded Rectangle 12"/>
          <p:cNvSpPr/>
          <p:nvPr/>
        </p:nvSpPr>
        <p:spPr>
          <a:xfrm>
            <a:off x="4157131" y="4038729"/>
            <a:ext cx="5921627" cy="1387366"/>
          </a:xfrm>
          <a:prstGeom prst="roundRect">
            <a:avLst/>
          </a:prstGeom>
          <a:solidFill>
            <a:schemeClr val="accent5">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TextBox 30"/>
          <p:cNvSpPr txBox="1"/>
          <p:nvPr/>
        </p:nvSpPr>
        <p:spPr>
          <a:xfrm>
            <a:off x="4287042" y="4224580"/>
            <a:ext cx="5630131"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When the oxidation number of an element decreases, the element is reduced.</a:t>
            </a:r>
          </a:p>
          <a:p>
            <a:pPr marL="285750" indent="-285750">
              <a:buFont typeface="Arial" panose="020B0604020202020204" pitchFamily="34" charset="0"/>
              <a:buChar char="•"/>
            </a:pPr>
            <a:r>
              <a:rPr lang="en-US" sz="2000" dirty="0">
                <a:latin typeface="Myriad Pro" panose="020B0503030403020204" charset="0"/>
              </a:rPr>
              <a:t>And this process is called </a:t>
            </a:r>
            <a:r>
              <a:rPr lang="en-US" sz="2000" dirty="0">
                <a:solidFill>
                  <a:srgbClr val="C00000"/>
                </a:solidFill>
                <a:latin typeface="Myriad Pro" panose="020B0503030403020204" charset="0"/>
              </a:rPr>
              <a:t>Reduction</a:t>
            </a:r>
            <a:r>
              <a:rPr lang="en-US" sz="2000" dirty="0">
                <a:latin typeface="Myriad Pro" panose="020B0503030403020204" charset="0"/>
              </a:rPr>
              <a:t>.</a:t>
            </a:r>
            <a:endParaRPr lang="en-HK" sz="2000" dirty="0">
              <a:latin typeface="Myriad Pro" panose="020B0503030403020204" charset="0"/>
            </a:endParaRPr>
          </a:p>
        </p:txBody>
      </p:sp>
      <p:sp>
        <p:nvSpPr>
          <p:cNvPr id="32" name="TextBox 31"/>
          <p:cNvSpPr txBox="1"/>
          <p:nvPr/>
        </p:nvSpPr>
        <p:spPr>
          <a:xfrm>
            <a:off x="808263" y="4708836"/>
            <a:ext cx="1484702" cy="523220"/>
          </a:xfrm>
          <a:prstGeom prst="rect">
            <a:avLst/>
          </a:prstGeom>
          <a:noFill/>
        </p:spPr>
        <p:txBody>
          <a:bodyPr wrap="none" rtlCol="0">
            <a:spAutoFit/>
          </a:bodyPr>
          <a:lstStyle/>
          <a:p>
            <a:r>
              <a:rPr lang="en-HK" sz="2800" b="1" dirty="0" err="1">
                <a:latin typeface="Myriad Pro" panose="020B0503030403020204" charset="0"/>
              </a:rPr>
              <a:t>CuO</a:t>
            </a:r>
            <a:r>
              <a:rPr lang="en-HK" sz="2800" b="1" dirty="0">
                <a:latin typeface="Myriad Pro" panose="020B0503030403020204" charset="0"/>
              </a:rPr>
              <a:t> </a:t>
            </a:r>
            <a:r>
              <a:rPr lang="en-HK" sz="2800" b="1" dirty="0">
                <a:latin typeface="Myriad Pro" panose="020B0503030403020204" charset="0"/>
                <a:sym typeface="Wingdings" panose="05000000000000000000" pitchFamily="2" charset="2"/>
              </a:rPr>
              <a:t> Cu</a:t>
            </a:r>
            <a:endParaRPr lang="en-HK" sz="2800" b="1" dirty="0">
              <a:latin typeface="Myriad Pro" panose="020B0503030403020204" charset="0"/>
            </a:endParaRPr>
          </a:p>
        </p:txBody>
      </p:sp>
      <p:sp>
        <p:nvSpPr>
          <p:cNvPr id="33" name="TextBox 32"/>
          <p:cNvSpPr txBox="1"/>
          <p:nvPr/>
        </p:nvSpPr>
        <p:spPr>
          <a:xfrm>
            <a:off x="846735" y="3808139"/>
            <a:ext cx="1407758" cy="523220"/>
          </a:xfrm>
          <a:prstGeom prst="rect">
            <a:avLst/>
          </a:prstGeom>
          <a:noFill/>
        </p:spPr>
        <p:txBody>
          <a:bodyPr wrap="none" rtlCol="0">
            <a:spAutoFit/>
          </a:bodyPr>
          <a:lstStyle/>
          <a:p>
            <a:r>
              <a:rPr lang="en-HK" sz="2800" b="1" dirty="0">
                <a:latin typeface="Myriad Pro" panose="020B0503030403020204" charset="0"/>
              </a:rPr>
              <a:t>H</a:t>
            </a:r>
            <a:r>
              <a:rPr lang="en-HK" sz="2800" b="1" baseline="-25000" dirty="0">
                <a:latin typeface="Myriad Pro" panose="020B0503030403020204" charset="0"/>
              </a:rPr>
              <a:t>2</a:t>
            </a:r>
            <a:r>
              <a:rPr lang="en-HK" sz="2800" b="1" dirty="0">
                <a:latin typeface="Myriad Pro" panose="020B0503030403020204" charset="0"/>
              </a:rPr>
              <a:t>O </a:t>
            </a:r>
            <a:r>
              <a:rPr lang="en-HK" sz="2800" b="1" dirty="0">
                <a:latin typeface="Myriad Pro" panose="020B0503030403020204" charset="0"/>
                <a:sym typeface="Wingdings" panose="05000000000000000000" pitchFamily="2" charset="2"/>
              </a:rPr>
              <a:t> H</a:t>
            </a:r>
            <a:r>
              <a:rPr lang="en-HK" sz="2800" b="1" baseline="-25000" dirty="0">
                <a:latin typeface="Myriad Pro" panose="020B0503030403020204" charset="0"/>
                <a:sym typeface="Wingdings" panose="05000000000000000000" pitchFamily="2" charset="2"/>
              </a:rPr>
              <a:t>2</a:t>
            </a:r>
            <a:endParaRPr lang="en-HK" sz="2800" b="1" dirty="0">
              <a:latin typeface="Myriad Pro" panose="020B0503030403020204" charset="0"/>
            </a:endParaRPr>
          </a:p>
        </p:txBody>
      </p:sp>
      <p:sp>
        <p:nvSpPr>
          <p:cNvPr id="34" name="TextBox 33"/>
          <p:cNvSpPr txBox="1"/>
          <p:nvPr/>
        </p:nvSpPr>
        <p:spPr>
          <a:xfrm>
            <a:off x="686736" y="5644310"/>
            <a:ext cx="1736373" cy="523220"/>
          </a:xfrm>
          <a:prstGeom prst="rect">
            <a:avLst/>
          </a:prstGeom>
          <a:noFill/>
        </p:spPr>
        <p:txBody>
          <a:bodyPr wrap="none" rtlCol="0">
            <a:spAutoFit/>
          </a:bodyPr>
          <a:lstStyle/>
          <a:p>
            <a:r>
              <a:rPr lang="en-HK" sz="2800" b="1" dirty="0">
                <a:latin typeface="Myriad Pro" panose="020B0503030403020204" charset="0"/>
              </a:rPr>
              <a:t>Ag</a:t>
            </a:r>
            <a:r>
              <a:rPr lang="en-HK" sz="2800" b="1" baseline="-25000" dirty="0">
                <a:latin typeface="Myriad Pro" panose="020B0503030403020204" charset="0"/>
              </a:rPr>
              <a:t>2</a:t>
            </a:r>
            <a:r>
              <a:rPr lang="en-HK" sz="2800" b="1" dirty="0">
                <a:latin typeface="Myriad Pro" panose="020B0503030403020204" charset="0"/>
              </a:rPr>
              <a:t>O </a:t>
            </a:r>
            <a:r>
              <a:rPr lang="en-HK" sz="2800" b="1" dirty="0">
                <a:latin typeface="Myriad Pro" panose="020B0503030403020204" charset="0"/>
                <a:sym typeface="Wingdings" panose="05000000000000000000" pitchFamily="2" charset="2"/>
              </a:rPr>
              <a:t> 2Ag</a:t>
            </a:r>
            <a:endParaRPr lang="en-HK" sz="2800" b="1" dirty="0">
              <a:latin typeface="Myriad Pro" panose="020B0503030403020204" charset="0"/>
            </a:endParaRPr>
          </a:p>
        </p:txBody>
      </p:sp>
      <p:sp>
        <p:nvSpPr>
          <p:cNvPr id="35" name="TextBox 34"/>
          <p:cNvSpPr txBox="1"/>
          <p:nvPr/>
        </p:nvSpPr>
        <p:spPr>
          <a:xfrm>
            <a:off x="2631785" y="3868856"/>
            <a:ext cx="1107996" cy="523220"/>
          </a:xfrm>
          <a:prstGeom prst="rect">
            <a:avLst/>
          </a:prstGeom>
          <a:noFill/>
        </p:spPr>
        <p:txBody>
          <a:bodyPr wrap="none" rtlCol="0">
            <a:spAutoFit/>
          </a:bodyPr>
          <a:lstStyle/>
          <a:p>
            <a:r>
              <a:rPr lang="en-HK" sz="2800" b="1" dirty="0">
                <a:latin typeface="Myriad Pro" panose="020B0503030403020204" charset="0"/>
              </a:rPr>
              <a:t>+1 </a:t>
            </a:r>
            <a:r>
              <a:rPr lang="en-HK" sz="2800" b="1" dirty="0">
                <a:latin typeface="Myriad Pro" panose="020B0503030403020204" charset="0"/>
                <a:sym typeface="Wingdings" panose="05000000000000000000" pitchFamily="2" charset="2"/>
              </a:rPr>
              <a:t> 0</a:t>
            </a:r>
            <a:endParaRPr lang="en-HK" sz="2800" b="1" dirty="0">
              <a:latin typeface="Myriad Pro" panose="020B0503030403020204" charset="0"/>
            </a:endParaRPr>
          </a:p>
        </p:txBody>
      </p:sp>
      <p:sp>
        <p:nvSpPr>
          <p:cNvPr id="36" name="TextBox 35"/>
          <p:cNvSpPr txBox="1"/>
          <p:nvPr/>
        </p:nvSpPr>
        <p:spPr>
          <a:xfrm>
            <a:off x="2592710" y="4711790"/>
            <a:ext cx="1181734" cy="523220"/>
          </a:xfrm>
          <a:prstGeom prst="rect">
            <a:avLst/>
          </a:prstGeom>
          <a:noFill/>
        </p:spPr>
        <p:txBody>
          <a:bodyPr wrap="none" rtlCol="0">
            <a:spAutoFit/>
          </a:bodyPr>
          <a:lstStyle/>
          <a:p>
            <a:r>
              <a:rPr lang="en-HK" sz="2800" b="1" dirty="0">
                <a:latin typeface="Myriad Pro" panose="020B0503030403020204" charset="0"/>
              </a:rPr>
              <a:t>+2 </a:t>
            </a:r>
            <a:r>
              <a:rPr lang="en-HK" sz="2800" b="1" dirty="0">
                <a:latin typeface="Myriad Pro" panose="020B0503030403020204" charset="0"/>
                <a:sym typeface="Wingdings" panose="05000000000000000000" pitchFamily="2" charset="2"/>
              </a:rPr>
              <a:t> 0</a:t>
            </a:r>
            <a:endParaRPr lang="en-HK" sz="2800" b="1" dirty="0">
              <a:latin typeface="Myriad Pro" panose="020B0503030403020204" charset="0"/>
            </a:endParaRPr>
          </a:p>
        </p:txBody>
      </p:sp>
      <p:sp>
        <p:nvSpPr>
          <p:cNvPr id="37" name="TextBox 36"/>
          <p:cNvSpPr txBox="1"/>
          <p:nvPr/>
        </p:nvSpPr>
        <p:spPr>
          <a:xfrm>
            <a:off x="2631785" y="5644310"/>
            <a:ext cx="1107996" cy="523220"/>
          </a:xfrm>
          <a:prstGeom prst="rect">
            <a:avLst/>
          </a:prstGeom>
          <a:noFill/>
        </p:spPr>
        <p:txBody>
          <a:bodyPr wrap="none" rtlCol="0">
            <a:spAutoFit/>
          </a:bodyPr>
          <a:lstStyle/>
          <a:p>
            <a:r>
              <a:rPr lang="en-HK" sz="2800" b="1" dirty="0">
                <a:latin typeface="Myriad Pro" panose="020B0503030403020204" charset="0"/>
              </a:rPr>
              <a:t>+1 </a:t>
            </a:r>
            <a:r>
              <a:rPr lang="en-HK" sz="2800" b="1" dirty="0">
                <a:latin typeface="Myriad Pro" panose="020B0503030403020204" charset="0"/>
                <a:sym typeface="Wingdings" panose="05000000000000000000" pitchFamily="2" charset="2"/>
              </a:rPr>
              <a:t> 0</a:t>
            </a:r>
            <a:endParaRPr lang="en-HK" sz="2800" b="1" dirty="0">
              <a:latin typeface="Myriad Pro" panose="020B0503030403020204" charset="0"/>
            </a:endParaRPr>
          </a:p>
        </p:txBody>
      </p:sp>
      <p:sp>
        <p:nvSpPr>
          <p:cNvPr id="38" name="TextBox 37"/>
          <p:cNvSpPr txBox="1"/>
          <p:nvPr/>
        </p:nvSpPr>
        <p:spPr>
          <a:xfrm>
            <a:off x="808263" y="3589924"/>
            <a:ext cx="348172" cy="369332"/>
          </a:xfrm>
          <a:prstGeom prst="rect">
            <a:avLst/>
          </a:prstGeom>
          <a:noFill/>
        </p:spPr>
        <p:txBody>
          <a:bodyPr wrap="none" rtlCol="0">
            <a:spAutoFit/>
          </a:bodyPr>
          <a:lstStyle/>
          <a:p>
            <a:r>
              <a:rPr lang="en-HK" b="1" dirty="0">
                <a:solidFill>
                  <a:srgbClr val="002060"/>
                </a:solidFill>
                <a:latin typeface="Myriad Pro" panose="020B0503030403020204" charset="0"/>
              </a:rPr>
              <a:t>+1</a:t>
            </a:r>
          </a:p>
        </p:txBody>
      </p:sp>
      <p:sp>
        <p:nvSpPr>
          <p:cNvPr id="39" name="TextBox 38"/>
          <p:cNvSpPr txBox="1"/>
          <p:nvPr/>
        </p:nvSpPr>
        <p:spPr>
          <a:xfrm>
            <a:off x="1069363" y="3594507"/>
            <a:ext cx="356188" cy="369332"/>
          </a:xfrm>
          <a:prstGeom prst="rect">
            <a:avLst/>
          </a:prstGeom>
          <a:noFill/>
        </p:spPr>
        <p:txBody>
          <a:bodyPr wrap="none" rtlCol="0">
            <a:spAutoFit/>
          </a:bodyPr>
          <a:lstStyle/>
          <a:p>
            <a:r>
              <a:rPr lang="en-US" b="1" dirty="0">
                <a:solidFill>
                  <a:srgbClr val="C00000"/>
                </a:solidFill>
                <a:latin typeface="Myriad Pro" panose="020B0503030403020204" charset="0"/>
              </a:rPr>
              <a:t>-2</a:t>
            </a:r>
            <a:endParaRPr lang="en-HK" b="1" dirty="0">
              <a:solidFill>
                <a:srgbClr val="C00000"/>
              </a:solidFill>
              <a:latin typeface="Myriad Pro" panose="020B0503030403020204" charset="0"/>
            </a:endParaRPr>
          </a:p>
        </p:txBody>
      </p:sp>
      <p:sp>
        <p:nvSpPr>
          <p:cNvPr id="40" name="TextBox 39"/>
          <p:cNvSpPr txBox="1"/>
          <p:nvPr/>
        </p:nvSpPr>
        <p:spPr>
          <a:xfrm>
            <a:off x="1082038" y="4506068"/>
            <a:ext cx="356188" cy="369332"/>
          </a:xfrm>
          <a:prstGeom prst="rect">
            <a:avLst/>
          </a:prstGeom>
          <a:noFill/>
        </p:spPr>
        <p:txBody>
          <a:bodyPr wrap="none" rtlCol="0">
            <a:spAutoFit/>
          </a:bodyPr>
          <a:lstStyle/>
          <a:p>
            <a:r>
              <a:rPr lang="en-US" b="1" dirty="0">
                <a:solidFill>
                  <a:srgbClr val="C00000"/>
                </a:solidFill>
                <a:latin typeface="Myriad Pro" panose="020B0503030403020204" charset="0"/>
              </a:rPr>
              <a:t>-2</a:t>
            </a:r>
            <a:endParaRPr lang="en-HK" b="1" dirty="0">
              <a:solidFill>
                <a:srgbClr val="C00000"/>
              </a:solidFill>
              <a:latin typeface="Myriad Pro" panose="020B0503030403020204" charset="0"/>
            </a:endParaRPr>
          </a:p>
        </p:txBody>
      </p:sp>
      <p:sp>
        <p:nvSpPr>
          <p:cNvPr id="41" name="TextBox 40"/>
          <p:cNvSpPr txBox="1"/>
          <p:nvPr/>
        </p:nvSpPr>
        <p:spPr>
          <a:xfrm>
            <a:off x="1073672" y="5426095"/>
            <a:ext cx="356188" cy="369332"/>
          </a:xfrm>
          <a:prstGeom prst="rect">
            <a:avLst/>
          </a:prstGeom>
          <a:noFill/>
        </p:spPr>
        <p:txBody>
          <a:bodyPr wrap="none" rtlCol="0">
            <a:spAutoFit/>
          </a:bodyPr>
          <a:lstStyle/>
          <a:p>
            <a:r>
              <a:rPr lang="en-US" b="1" dirty="0">
                <a:solidFill>
                  <a:srgbClr val="C00000"/>
                </a:solidFill>
                <a:latin typeface="Myriad Pro" panose="020B0503030403020204" charset="0"/>
              </a:rPr>
              <a:t>-2</a:t>
            </a:r>
            <a:endParaRPr lang="en-HK" b="1" dirty="0">
              <a:solidFill>
                <a:srgbClr val="C00000"/>
              </a:solidFill>
              <a:latin typeface="Myriad Pro" panose="020B0503030403020204" charset="0"/>
            </a:endParaRPr>
          </a:p>
        </p:txBody>
      </p:sp>
      <p:sp>
        <p:nvSpPr>
          <p:cNvPr id="42" name="Rectangle 41"/>
          <p:cNvSpPr/>
          <p:nvPr/>
        </p:nvSpPr>
        <p:spPr>
          <a:xfrm>
            <a:off x="808263" y="4499730"/>
            <a:ext cx="394660" cy="369332"/>
          </a:xfrm>
          <a:prstGeom prst="rect">
            <a:avLst/>
          </a:prstGeom>
        </p:spPr>
        <p:txBody>
          <a:bodyPr wrap="none">
            <a:spAutoFit/>
          </a:bodyPr>
          <a:lstStyle/>
          <a:p>
            <a:r>
              <a:rPr lang="en-HK" b="1" dirty="0">
                <a:solidFill>
                  <a:srgbClr val="002060"/>
                </a:solidFill>
                <a:latin typeface="Myriad Pro" panose="020B0503030403020204" charset="0"/>
              </a:rPr>
              <a:t>+2</a:t>
            </a:r>
          </a:p>
        </p:txBody>
      </p:sp>
      <p:sp>
        <p:nvSpPr>
          <p:cNvPr id="43" name="TextBox 42"/>
          <p:cNvSpPr txBox="1"/>
          <p:nvPr/>
        </p:nvSpPr>
        <p:spPr>
          <a:xfrm>
            <a:off x="723288" y="5426095"/>
            <a:ext cx="348172" cy="369332"/>
          </a:xfrm>
          <a:prstGeom prst="rect">
            <a:avLst/>
          </a:prstGeom>
          <a:noFill/>
        </p:spPr>
        <p:txBody>
          <a:bodyPr wrap="none" rtlCol="0">
            <a:spAutoFit/>
          </a:bodyPr>
          <a:lstStyle/>
          <a:p>
            <a:r>
              <a:rPr lang="en-HK" b="1" dirty="0">
                <a:solidFill>
                  <a:srgbClr val="002060"/>
                </a:solidFill>
                <a:latin typeface="Myriad Pro" panose="020B0503030403020204" charset="0"/>
              </a:rPr>
              <a:t>+1</a:t>
            </a:r>
          </a:p>
        </p:txBody>
      </p:sp>
      <p:sp>
        <p:nvSpPr>
          <p:cNvPr id="44" name="Curved Up Arrow 43"/>
          <p:cNvSpPr/>
          <p:nvPr/>
        </p:nvSpPr>
        <p:spPr>
          <a:xfrm>
            <a:off x="1005593" y="4283653"/>
            <a:ext cx="972100" cy="243763"/>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45" name="Curved Up Arrow 44"/>
          <p:cNvSpPr/>
          <p:nvPr/>
        </p:nvSpPr>
        <p:spPr>
          <a:xfrm>
            <a:off x="1108012" y="5169088"/>
            <a:ext cx="972100" cy="243763"/>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46" name="Curved Up Arrow 45"/>
          <p:cNvSpPr/>
          <p:nvPr/>
        </p:nvSpPr>
        <p:spPr>
          <a:xfrm>
            <a:off x="1023453" y="6167531"/>
            <a:ext cx="1231039" cy="291946"/>
          </a:xfrm>
          <a:prstGeom prst="curved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solidFill>
                <a:schemeClr val="tx1"/>
              </a:solidFill>
            </a:endParaRPr>
          </a:p>
        </p:txBody>
      </p:sp>
      <p:sp>
        <p:nvSpPr>
          <p:cNvPr id="47" name="TextBox 46"/>
          <p:cNvSpPr txBox="1"/>
          <p:nvPr/>
        </p:nvSpPr>
        <p:spPr>
          <a:xfrm>
            <a:off x="1802843" y="3576680"/>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
        <p:nvSpPr>
          <p:cNvPr id="48" name="TextBox 47"/>
          <p:cNvSpPr txBox="1"/>
          <p:nvPr/>
        </p:nvSpPr>
        <p:spPr>
          <a:xfrm>
            <a:off x="1844483" y="4499730"/>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
        <p:nvSpPr>
          <p:cNvPr id="49" name="TextBox 48"/>
          <p:cNvSpPr txBox="1"/>
          <p:nvPr/>
        </p:nvSpPr>
        <p:spPr>
          <a:xfrm>
            <a:off x="1884788" y="5424867"/>
            <a:ext cx="292068" cy="369332"/>
          </a:xfrm>
          <a:prstGeom prst="rect">
            <a:avLst/>
          </a:prstGeom>
          <a:noFill/>
        </p:spPr>
        <p:txBody>
          <a:bodyPr wrap="none" rtlCol="0">
            <a:spAutoFit/>
          </a:bodyPr>
          <a:lstStyle/>
          <a:p>
            <a:r>
              <a:rPr lang="en-HK" b="1" dirty="0">
                <a:solidFill>
                  <a:srgbClr val="00B050"/>
                </a:solidFill>
                <a:latin typeface="Myriad Pro" panose="020B0503030403020204" charset="0"/>
              </a:rPr>
              <a:t>0</a:t>
            </a:r>
          </a:p>
        </p:txBody>
      </p:sp>
    </p:spTree>
    <p:extLst>
      <p:ext uri="{BB962C8B-B14F-4D97-AF65-F5344CB8AC3E}">
        <p14:creationId xmlns:p14="http://schemas.microsoft.com/office/powerpoint/2010/main" val="3554880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a:xfrm>
            <a:off x="654249" y="4230612"/>
            <a:ext cx="9957823" cy="207839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Rounded Rectangle 12"/>
          <p:cNvSpPr/>
          <p:nvPr/>
        </p:nvSpPr>
        <p:spPr>
          <a:xfrm>
            <a:off x="2541181" y="2114235"/>
            <a:ext cx="6669931" cy="91604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endParaRPr lang="en-HK" dirty="0"/>
          </a:p>
        </p:txBody>
      </p:sp>
      <p:sp>
        <p:nvSpPr>
          <p:cNvPr id="4" name="TextBox 3"/>
          <p:cNvSpPr txBox="1"/>
          <p:nvPr/>
        </p:nvSpPr>
        <p:spPr>
          <a:xfrm>
            <a:off x="2677742" y="2243548"/>
            <a:ext cx="1569660" cy="646331"/>
          </a:xfrm>
          <a:prstGeom prst="rect">
            <a:avLst/>
          </a:prstGeom>
          <a:noFill/>
        </p:spPr>
        <p:txBody>
          <a:bodyPr wrap="none" rtlCol="0">
            <a:spAutoFit/>
          </a:bodyPr>
          <a:lstStyle/>
          <a:p>
            <a:r>
              <a:rPr lang="en-US" sz="3600" dirty="0">
                <a:latin typeface="Myriad Pro" panose="020B0503030403020204" charset="0"/>
              </a:rPr>
              <a:t>2</a:t>
            </a:r>
            <a:r>
              <a:rPr lang="en-US" sz="3600" dirty="0">
                <a:solidFill>
                  <a:srgbClr val="7030A0"/>
                </a:solidFill>
                <a:latin typeface="Myriad Pro" panose="020B0503030403020204" charset="0"/>
              </a:rPr>
              <a:t>Ag</a:t>
            </a:r>
            <a:r>
              <a:rPr lang="en-US" sz="3600" dirty="0">
                <a:solidFill>
                  <a:srgbClr val="C00000"/>
                </a:solidFill>
                <a:latin typeface="Myriad Pro" panose="020B0503030403020204" charset="0"/>
              </a:rPr>
              <a:t>Br</a:t>
            </a:r>
            <a:r>
              <a:rPr lang="en-US" sz="3600" dirty="0">
                <a:latin typeface="Myriad Pro" panose="020B0503030403020204" charset="0"/>
              </a:rPr>
              <a:t> (s)</a:t>
            </a:r>
            <a:endParaRPr lang="en-HK" sz="3600" dirty="0">
              <a:latin typeface="Myriad Pro" panose="020B0503030403020204" charset="0"/>
            </a:endParaRPr>
          </a:p>
        </p:txBody>
      </p:sp>
      <p:cxnSp>
        <p:nvCxnSpPr>
          <p:cNvPr id="5" name="Straight Arrow Connector 4"/>
          <p:cNvCxnSpPr/>
          <p:nvPr/>
        </p:nvCxnSpPr>
        <p:spPr>
          <a:xfrm flipV="1">
            <a:off x="4622022" y="2552167"/>
            <a:ext cx="1553918" cy="66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912325" y="2114235"/>
            <a:ext cx="760144" cy="461665"/>
          </a:xfrm>
          <a:prstGeom prst="rect">
            <a:avLst/>
          </a:prstGeom>
          <a:noFill/>
        </p:spPr>
        <p:txBody>
          <a:bodyPr wrap="none" rtlCol="0">
            <a:spAutoFit/>
          </a:bodyPr>
          <a:lstStyle/>
          <a:p>
            <a:r>
              <a:rPr lang="en-US" sz="2400" b="1" dirty="0">
                <a:solidFill>
                  <a:srgbClr val="FF0000"/>
                </a:solidFill>
                <a:latin typeface="Myriad Pro" panose="020B0503030403020204" charset="0"/>
              </a:rPr>
              <a:t>Light </a:t>
            </a:r>
            <a:endParaRPr lang="en-HK" sz="2400" b="1" dirty="0">
              <a:solidFill>
                <a:srgbClr val="FF0000"/>
              </a:solidFill>
              <a:latin typeface="Myriad Pro" panose="020B0503030403020204" charset="0"/>
            </a:endParaRPr>
          </a:p>
        </p:txBody>
      </p:sp>
      <p:sp>
        <p:nvSpPr>
          <p:cNvPr id="7" name="TextBox 6"/>
          <p:cNvSpPr txBox="1"/>
          <p:nvPr/>
        </p:nvSpPr>
        <p:spPr>
          <a:xfrm>
            <a:off x="6139741" y="2224089"/>
            <a:ext cx="1402243" cy="646331"/>
          </a:xfrm>
          <a:prstGeom prst="rect">
            <a:avLst/>
          </a:prstGeom>
          <a:noFill/>
        </p:spPr>
        <p:txBody>
          <a:bodyPr wrap="none" rtlCol="0">
            <a:spAutoFit/>
          </a:bodyPr>
          <a:lstStyle/>
          <a:p>
            <a:r>
              <a:rPr lang="en-US" sz="3600" dirty="0">
                <a:latin typeface="Myriad Pro" panose="020B0503030403020204" charset="0"/>
              </a:rPr>
              <a:t>2</a:t>
            </a:r>
            <a:r>
              <a:rPr lang="en-US" sz="3600" dirty="0">
                <a:solidFill>
                  <a:srgbClr val="7030A0"/>
                </a:solidFill>
                <a:latin typeface="Myriad Pro" panose="020B0503030403020204" charset="0"/>
              </a:rPr>
              <a:t>Ag</a:t>
            </a:r>
            <a:r>
              <a:rPr lang="en-US" sz="3600" dirty="0">
                <a:latin typeface="Myriad Pro" panose="020B0503030403020204" charset="0"/>
              </a:rPr>
              <a:t>(s)</a:t>
            </a:r>
            <a:endParaRPr lang="en-HK" sz="3600" dirty="0">
              <a:latin typeface="Myriad Pro" panose="020B0503030403020204" charset="0"/>
            </a:endParaRPr>
          </a:p>
        </p:txBody>
      </p:sp>
      <p:sp>
        <p:nvSpPr>
          <p:cNvPr id="8" name="TextBox 7"/>
          <p:cNvSpPr txBox="1"/>
          <p:nvPr/>
        </p:nvSpPr>
        <p:spPr>
          <a:xfrm>
            <a:off x="7769287" y="2240153"/>
            <a:ext cx="1160895" cy="646331"/>
          </a:xfrm>
          <a:prstGeom prst="rect">
            <a:avLst/>
          </a:prstGeom>
          <a:noFill/>
        </p:spPr>
        <p:txBody>
          <a:bodyPr wrap="none" rtlCol="0">
            <a:spAutoFit/>
          </a:bodyPr>
          <a:lstStyle/>
          <a:p>
            <a:r>
              <a:rPr lang="en-US" sz="3600" dirty="0">
                <a:solidFill>
                  <a:srgbClr val="C00000"/>
                </a:solidFill>
                <a:latin typeface="Myriad Pro" panose="020B0503030403020204" charset="0"/>
              </a:rPr>
              <a:t>Br</a:t>
            </a:r>
            <a:r>
              <a:rPr lang="en-US" sz="3600" baseline="-25000" dirty="0">
                <a:solidFill>
                  <a:srgbClr val="C00000"/>
                </a:solidFill>
                <a:latin typeface="Myriad Pro" panose="020B0503030403020204" charset="0"/>
              </a:rPr>
              <a:t>2</a:t>
            </a:r>
            <a:r>
              <a:rPr lang="en-US" sz="3600" dirty="0">
                <a:latin typeface="Myriad Pro" panose="020B0503030403020204" charset="0"/>
              </a:rPr>
              <a:t> (g)</a:t>
            </a:r>
            <a:endParaRPr lang="en-HK" sz="3600" dirty="0">
              <a:latin typeface="Myriad Pro" panose="020B0503030403020204" charset="0"/>
            </a:endParaRPr>
          </a:p>
        </p:txBody>
      </p:sp>
      <p:sp>
        <p:nvSpPr>
          <p:cNvPr id="9" name="TextBox 8"/>
          <p:cNvSpPr txBox="1"/>
          <p:nvPr/>
        </p:nvSpPr>
        <p:spPr>
          <a:xfrm>
            <a:off x="7418286" y="2218457"/>
            <a:ext cx="373820" cy="646331"/>
          </a:xfrm>
          <a:prstGeom prst="rect">
            <a:avLst/>
          </a:prstGeom>
          <a:noFill/>
        </p:spPr>
        <p:txBody>
          <a:bodyPr wrap="none" rtlCol="0">
            <a:spAutoFit/>
          </a:bodyPr>
          <a:lstStyle/>
          <a:p>
            <a:r>
              <a:rPr lang="en-US" sz="3600" dirty="0">
                <a:latin typeface="Myriad Pro" panose="020B0503030403020204" charset="0"/>
              </a:rPr>
              <a:t>+</a:t>
            </a:r>
            <a:endParaRPr lang="en-HK" sz="3600" dirty="0">
              <a:latin typeface="Myriad Pro" panose="020B0503030403020204" charset="0"/>
            </a:endParaRPr>
          </a:p>
        </p:txBody>
      </p:sp>
      <p:sp>
        <p:nvSpPr>
          <p:cNvPr id="12" name="TextBox 11"/>
          <p:cNvSpPr txBox="1"/>
          <p:nvPr/>
        </p:nvSpPr>
        <p:spPr>
          <a:xfrm>
            <a:off x="677334" y="1466777"/>
            <a:ext cx="2225289" cy="523220"/>
          </a:xfrm>
          <a:prstGeom prst="rect">
            <a:avLst/>
          </a:prstGeom>
          <a:noFill/>
        </p:spPr>
        <p:txBody>
          <a:bodyPr wrap="none" rtlCol="0">
            <a:spAutoFit/>
          </a:bodyPr>
          <a:lstStyle/>
          <a:p>
            <a:r>
              <a:rPr lang="en-US" sz="2800" b="1" u="sng" dirty="0">
                <a:latin typeface="Myriad Pro" panose="020B0503030403020204" charset="0"/>
              </a:rPr>
              <a:t>Overall reaction:</a:t>
            </a:r>
            <a:endParaRPr lang="en-HK" sz="2800" b="1" u="sng" dirty="0">
              <a:latin typeface="Myriad Pro" panose="020B0503030403020204" charset="0"/>
            </a:endParaRPr>
          </a:p>
        </p:txBody>
      </p:sp>
      <p:sp>
        <p:nvSpPr>
          <p:cNvPr id="15" name="TextBox 14"/>
          <p:cNvSpPr txBox="1"/>
          <p:nvPr/>
        </p:nvSpPr>
        <p:spPr>
          <a:xfrm>
            <a:off x="654250" y="3251338"/>
            <a:ext cx="11300061" cy="830997"/>
          </a:xfrm>
          <a:prstGeom prst="rect">
            <a:avLst/>
          </a:prstGeom>
          <a:noFill/>
        </p:spPr>
        <p:txBody>
          <a:bodyPr wrap="square" rtlCol="0">
            <a:spAutoFit/>
          </a:bodyPr>
          <a:lstStyle/>
          <a:p>
            <a:r>
              <a:rPr lang="en-US" sz="2400" b="1" dirty="0">
                <a:latin typeface="Myriad Pro" panose="020B0503030403020204" charset="0"/>
              </a:rPr>
              <a:t>Since this reaction is initiated by </a:t>
            </a:r>
            <a:r>
              <a:rPr lang="en-US" sz="2400" b="1" dirty="0">
                <a:solidFill>
                  <a:srgbClr val="FF0000"/>
                </a:solidFill>
                <a:latin typeface="Myriad Pro" panose="020B0503030403020204" charset="0"/>
              </a:rPr>
              <a:t>light (energy), </a:t>
            </a:r>
            <a:r>
              <a:rPr lang="en-US" sz="2400" b="1" dirty="0">
                <a:latin typeface="Myriad Pro" panose="020B0503030403020204" charset="0"/>
              </a:rPr>
              <a:t>it is a </a:t>
            </a:r>
            <a:r>
              <a:rPr lang="en-US" sz="2400" b="1" u="sng" dirty="0">
                <a:latin typeface="Myriad Pro" panose="020B0503030403020204" charset="0"/>
              </a:rPr>
              <a:t>photochemical reaction</a:t>
            </a:r>
          </a:p>
          <a:p>
            <a:r>
              <a:rPr lang="en-US" sz="2400" b="1" dirty="0">
                <a:latin typeface="Myriad Pro" panose="020B0503030403020204" charset="0"/>
              </a:rPr>
              <a:t>It is also </a:t>
            </a:r>
            <a:r>
              <a:rPr lang="en-US" sz="2400" b="1" u="sng" dirty="0">
                <a:latin typeface="Myriad Pro" panose="020B0503030403020204" charset="0"/>
              </a:rPr>
              <a:t>a redox reaction </a:t>
            </a:r>
            <a:r>
              <a:rPr lang="en-US" sz="2400" b="1" dirty="0">
                <a:latin typeface="Myriad Pro" panose="020B0503030403020204" charset="0"/>
              </a:rPr>
              <a:t>where </a:t>
            </a:r>
            <a:r>
              <a:rPr lang="en-US" sz="2400" b="1" dirty="0">
                <a:solidFill>
                  <a:srgbClr val="7030A0"/>
                </a:solidFill>
                <a:latin typeface="Myriad Pro" panose="020B0503030403020204" charset="0"/>
              </a:rPr>
              <a:t>Ag is reduced </a:t>
            </a:r>
            <a:r>
              <a:rPr lang="en-US" sz="2400" b="1" dirty="0">
                <a:latin typeface="Myriad Pro" panose="020B0503030403020204" charset="0"/>
              </a:rPr>
              <a:t>and </a:t>
            </a:r>
            <a:r>
              <a:rPr lang="en-US" sz="2400" b="1" dirty="0">
                <a:solidFill>
                  <a:srgbClr val="C00000"/>
                </a:solidFill>
                <a:latin typeface="Myriad Pro" panose="020B0503030403020204" charset="0"/>
              </a:rPr>
              <a:t>Br is oxidized</a:t>
            </a:r>
            <a:r>
              <a:rPr lang="en-US" sz="2400" b="1" dirty="0">
                <a:latin typeface="Myriad Pro" panose="020B0503030403020204" charset="0"/>
              </a:rPr>
              <a:t>.</a:t>
            </a:r>
            <a:endParaRPr lang="en-HK" sz="2400" b="1" dirty="0">
              <a:latin typeface="Myriad Pro" panose="020B0503030403020204" charset="0"/>
            </a:endParaRPr>
          </a:p>
        </p:txBody>
      </p:sp>
      <p:sp>
        <p:nvSpPr>
          <p:cNvPr id="16" name="TextBox 15"/>
          <p:cNvSpPr txBox="1"/>
          <p:nvPr/>
        </p:nvSpPr>
        <p:spPr>
          <a:xfrm>
            <a:off x="702632" y="4457065"/>
            <a:ext cx="3852145" cy="400110"/>
          </a:xfrm>
          <a:prstGeom prst="rect">
            <a:avLst/>
          </a:prstGeom>
          <a:noFill/>
        </p:spPr>
        <p:txBody>
          <a:bodyPr wrap="none" rtlCol="0">
            <a:spAutoFit/>
          </a:bodyPr>
          <a:lstStyle/>
          <a:p>
            <a:r>
              <a:rPr lang="en-US" sz="2000" b="1" dirty="0">
                <a:latin typeface="Myriad Pro" panose="020B0503030403020204" charset="0"/>
              </a:rPr>
              <a:t>Oxidation no. of </a:t>
            </a:r>
            <a:r>
              <a:rPr lang="en-US" sz="2000" b="1" dirty="0">
                <a:solidFill>
                  <a:srgbClr val="7030A0"/>
                </a:solidFill>
                <a:latin typeface="Myriad Pro" panose="020B0503030403020204" charset="0"/>
              </a:rPr>
              <a:t>Ag</a:t>
            </a:r>
            <a:r>
              <a:rPr lang="en-US" sz="2000" b="1" dirty="0">
                <a:latin typeface="Myriad Pro" panose="020B0503030403020204" charset="0"/>
              </a:rPr>
              <a:t> in </a:t>
            </a:r>
            <a:r>
              <a:rPr lang="en-US" sz="2000" b="1" dirty="0" err="1">
                <a:solidFill>
                  <a:srgbClr val="7030A0"/>
                </a:solidFill>
                <a:latin typeface="Myriad Pro" panose="020B0503030403020204" charset="0"/>
              </a:rPr>
              <a:t>Ag</a:t>
            </a:r>
            <a:r>
              <a:rPr lang="en-US" sz="2000" b="1" dirty="0" err="1">
                <a:latin typeface="Myriad Pro" panose="020B0503030403020204" charset="0"/>
              </a:rPr>
              <a:t>Br</a:t>
            </a:r>
            <a:r>
              <a:rPr lang="en-US" sz="2000" b="1" dirty="0">
                <a:latin typeface="Myriad Pro" panose="020B0503030403020204" charset="0"/>
              </a:rPr>
              <a:t> is </a:t>
            </a:r>
            <a:r>
              <a:rPr lang="en-US" sz="2000" b="1" dirty="0">
                <a:solidFill>
                  <a:srgbClr val="7030A0"/>
                </a:solidFill>
                <a:latin typeface="Myriad Pro" panose="020B0503030403020204" charset="0"/>
              </a:rPr>
              <a:t>+1</a:t>
            </a:r>
            <a:endParaRPr lang="en-HK" sz="2000" b="1" dirty="0">
              <a:solidFill>
                <a:srgbClr val="7030A0"/>
              </a:solidFill>
              <a:latin typeface="Myriad Pro" panose="020B0503030403020204" charset="0"/>
            </a:endParaRPr>
          </a:p>
        </p:txBody>
      </p:sp>
      <p:sp>
        <p:nvSpPr>
          <p:cNvPr id="17" name="TextBox 16"/>
          <p:cNvSpPr txBox="1"/>
          <p:nvPr/>
        </p:nvSpPr>
        <p:spPr>
          <a:xfrm>
            <a:off x="6681754" y="4426020"/>
            <a:ext cx="3454600" cy="400110"/>
          </a:xfrm>
          <a:prstGeom prst="rect">
            <a:avLst/>
          </a:prstGeom>
          <a:noFill/>
        </p:spPr>
        <p:txBody>
          <a:bodyPr wrap="none" rtlCol="0">
            <a:spAutoFit/>
          </a:bodyPr>
          <a:lstStyle/>
          <a:p>
            <a:r>
              <a:rPr lang="en-US" sz="2000" b="1" dirty="0">
                <a:latin typeface="Myriad Pro" panose="020B0503030403020204" charset="0"/>
              </a:rPr>
              <a:t>Oxidation no. of </a:t>
            </a:r>
            <a:r>
              <a:rPr lang="en-US" sz="2000" b="1" dirty="0">
                <a:solidFill>
                  <a:srgbClr val="7030A0"/>
                </a:solidFill>
                <a:latin typeface="Myriad Pro" panose="020B0503030403020204" charset="0"/>
              </a:rPr>
              <a:t>Ag</a:t>
            </a:r>
            <a:r>
              <a:rPr lang="en-US" sz="2000" b="1" dirty="0">
                <a:latin typeface="Myriad Pro" panose="020B0503030403020204" charset="0"/>
              </a:rPr>
              <a:t> in </a:t>
            </a:r>
            <a:r>
              <a:rPr lang="en-US" sz="2000" b="1" dirty="0">
                <a:solidFill>
                  <a:srgbClr val="7030A0"/>
                </a:solidFill>
                <a:latin typeface="Myriad Pro" panose="020B0503030403020204" charset="0"/>
              </a:rPr>
              <a:t>Ag</a:t>
            </a:r>
            <a:r>
              <a:rPr lang="en-US" sz="2000" b="1" dirty="0">
                <a:latin typeface="Myriad Pro" panose="020B0503030403020204" charset="0"/>
              </a:rPr>
              <a:t> is </a:t>
            </a:r>
            <a:r>
              <a:rPr lang="en-US" sz="2000" b="1" dirty="0">
                <a:solidFill>
                  <a:srgbClr val="7030A0"/>
                </a:solidFill>
                <a:latin typeface="Myriad Pro" panose="020B0503030403020204" charset="0"/>
              </a:rPr>
              <a:t>0</a:t>
            </a:r>
            <a:endParaRPr lang="en-HK" sz="2000" b="1" dirty="0">
              <a:solidFill>
                <a:srgbClr val="7030A0"/>
              </a:solidFill>
              <a:latin typeface="Myriad Pro" panose="020B0503030403020204" charset="0"/>
            </a:endParaRPr>
          </a:p>
        </p:txBody>
      </p:sp>
      <p:cxnSp>
        <p:nvCxnSpPr>
          <p:cNvPr id="18" name="Straight Arrow Connector 17"/>
          <p:cNvCxnSpPr>
            <a:cxnSpLocks/>
          </p:cNvCxnSpPr>
          <p:nvPr/>
        </p:nvCxnSpPr>
        <p:spPr>
          <a:xfrm>
            <a:off x="4912325" y="4657120"/>
            <a:ext cx="1769429"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247402" y="4945217"/>
            <a:ext cx="1980029" cy="523220"/>
          </a:xfrm>
          <a:prstGeom prst="rect">
            <a:avLst/>
          </a:prstGeom>
          <a:noFill/>
        </p:spPr>
        <p:txBody>
          <a:bodyPr wrap="none" rtlCol="0">
            <a:spAutoFit/>
          </a:bodyPr>
          <a:lstStyle/>
          <a:p>
            <a:r>
              <a:rPr lang="en-US" sz="2800" b="1" dirty="0">
                <a:solidFill>
                  <a:srgbClr val="C00000"/>
                </a:solidFill>
                <a:latin typeface="Myriad Pro" panose="020B0503030403020204" charset="0"/>
              </a:rPr>
              <a:t>How about Br?</a:t>
            </a:r>
            <a:endParaRPr lang="en-HK" sz="2800" b="1" dirty="0">
              <a:solidFill>
                <a:srgbClr val="C00000"/>
              </a:solidFill>
              <a:latin typeface="Myriad Pro" panose="020B0503030403020204" charset="0"/>
            </a:endParaRPr>
          </a:p>
        </p:txBody>
      </p:sp>
      <p:sp>
        <p:nvSpPr>
          <p:cNvPr id="23" name="TextBox 22"/>
          <p:cNvSpPr txBox="1"/>
          <p:nvPr/>
        </p:nvSpPr>
        <p:spPr>
          <a:xfrm>
            <a:off x="702632" y="5526383"/>
            <a:ext cx="3702937" cy="400110"/>
          </a:xfrm>
          <a:prstGeom prst="rect">
            <a:avLst/>
          </a:prstGeom>
          <a:noFill/>
        </p:spPr>
        <p:txBody>
          <a:bodyPr wrap="none" rtlCol="0">
            <a:spAutoFit/>
          </a:bodyPr>
          <a:lstStyle/>
          <a:p>
            <a:r>
              <a:rPr lang="en-US" sz="2000" b="1" dirty="0">
                <a:latin typeface="Myriad Pro" panose="020B0503030403020204" charset="0"/>
              </a:rPr>
              <a:t>Oxidation no. of </a:t>
            </a:r>
            <a:r>
              <a:rPr lang="en-US" sz="2000" b="1" dirty="0">
                <a:solidFill>
                  <a:srgbClr val="C00000"/>
                </a:solidFill>
                <a:latin typeface="Myriad Pro" panose="020B0503030403020204" charset="0"/>
              </a:rPr>
              <a:t>Br</a:t>
            </a:r>
            <a:r>
              <a:rPr lang="en-US" sz="2000" b="1" dirty="0">
                <a:latin typeface="Myriad Pro" panose="020B0503030403020204" charset="0"/>
              </a:rPr>
              <a:t> in </a:t>
            </a:r>
            <a:r>
              <a:rPr lang="en-US" sz="2000" b="1" dirty="0" err="1">
                <a:latin typeface="Myriad Pro" panose="020B0503030403020204" charset="0"/>
              </a:rPr>
              <a:t>Ag</a:t>
            </a:r>
            <a:r>
              <a:rPr lang="en-US" sz="2000" b="1" dirty="0" err="1">
                <a:solidFill>
                  <a:srgbClr val="C00000"/>
                </a:solidFill>
                <a:latin typeface="Myriad Pro" panose="020B0503030403020204" charset="0"/>
              </a:rPr>
              <a:t>Br</a:t>
            </a:r>
            <a:r>
              <a:rPr lang="en-US" sz="2000" b="1" dirty="0">
                <a:latin typeface="Myriad Pro" panose="020B0503030403020204" charset="0"/>
              </a:rPr>
              <a:t> is </a:t>
            </a:r>
            <a:r>
              <a:rPr lang="en-US" sz="2000" b="1" dirty="0">
                <a:solidFill>
                  <a:srgbClr val="C00000"/>
                </a:solidFill>
                <a:latin typeface="Myriad Pro" panose="020B0503030403020204" charset="0"/>
              </a:rPr>
              <a:t>-1</a:t>
            </a:r>
            <a:endParaRPr lang="en-HK" sz="2000" b="1" dirty="0">
              <a:solidFill>
                <a:srgbClr val="C00000"/>
              </a:solidFill>
              <a:latin typeface="Myriad Pro" panose="020B0503030403020204" charset="0"/>
            </a:endParaRPr>
          </a:p>
        </p:txBody>
      </p:sp>
      <p:sp>
        <p:nvSpPr>
          <p:cNvPr id="24" name="TextBox 23"/>
          <p:cNvSpPr txBox="1"/>
          <p:nvPr/>
        </p:nvSpPr>
        <p:spPr>
          <a:xfrm>
            <a:off x="6738931" y="5526384"/>
            <a:ext cx="3399841" cy="400110"/>
          </a:xfrm>
          <a:prstGeom prst="rect">
            <a:avLst/>
          </a:prstGeom>
          <a:noFill/>
        </p:spPr>
        <p:txBody>
          <a:bodyPr wrap="none" rtlCol="0">
            <a:spAutoFit/>
          </a:bodyPr>
          <a:lstStyle/>
          <a:p>
            <a:r>
              <a:rPr lang="en-US" sz="2000" b="1" dirty="0">
                <a:latin typeface="Myriad Pro" panose="020B0503030403020204" charset="0"/>
              </a:rPr>
              <a:t>Oxidation no. of </a:t>
            </a:r>
            <a:r>
              <a:rPr lang="en-US" sz="2000" b="1" dirty="0">
                <a:solidFill>
                  <a:srgbClr val="C00000"/>
                </a:solidFill>
                <a:latin typeface="Myriad Pro" panose="020B0503030403020204" charset="0"/>
              </a:rPr>
              <a:t>Br</a:t>
            </a:r>
            <a:r>
              <a:rPr lang="en-US" sz="2000" b="1" dirty="0">
                <a:latin typeface="Myriad Pro" panose="020B0503030403020204" charset="0"/>
              </a:rPr>
              <a:t> in </a:t>
            </a:r>
            <a:r>
              <a:rPr lang="en-US" sz="2000" b="1" dirty="0">
                <a:solidFill>
                  <a:srgbClr val="C00000"/>
                </a:solidFill>
                <a:latin typeface="Myriad Pro" panose="020B0503030403020204" charset="0"/>
              </a:rPr>
              <a:t>Br</a:t>
            </a:r>
            <a:r>
              <a:rPr lang="en-US" sz="2000" b="1" baseline="-25000" dirty="0">
                <a:solidFill>
                  <a:srgbClr val="C00000"/>
                </a:solidFill>
                <a:latin typeface="Myriad Pro" panose="020B0503030403020204" charset="0"/>
              </a:rPr>
              <a:t>2</a:t>
            </a:r>
            <a:r>
              <a:rPr lang="en-US" sz="2000" b="1" dirty="0">
                <a:latin typeface="Myriad Pro" panose="020B0503030403020204" charset="0"/>
              </a:rPr>
              <a:t> is </a:t>
            </a:r>
            <a:r>
              <a:rPr lang="en-US" sz="2000" b="1" dirty="0">
                <a:solidFill>
                  <a:srgbClr val="C00000"/>
                </a:solidFill>
                <a:latin typeface="Myriad Pro" panose="020B0503030403020204" charset="0"/>
              </a:rPr>
              <a:t>0</a:t>
            </a:r>
            <a:endParaRPr lang="en-HK" sz="2000" b="1" dirty="0">
              <a:solidFill>
                <a:srgbClr val="C00000"/>
              </a:solidFill>
              <a:latin typeface="Myriad Pro" panose="020B0503030403020204" charset="0"/>
            </a:endParaRPr>
          </a:p>
        </p:txBody>
      </p:sp>
      <p:cxnSp>
        <p:nvCxnSpPr>
          <p:cNvPr id="25" name="Straight Arrow Connector 24"/>
          <p:cNvCxnSpPr>
            <a:cxnSpLocks/>
            <a:endCxn id="24" idx="1"/>
          </p:cNvCxnSpPr>
          <p:nvPr/>
        </p:nvCxnSpPr>
        <p:spPr>
          <a:xfrm>
            <a:off x="4815281" y="5726439"/>
            <a:ext cx="192365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7783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82033" y="1521302"/>
            <a:ext cx="7428117" cy="226353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rotWithShape="1">
          <a:blip r:embed="rId2"/>
          <a:srcRect r="12843"/>
          <a:stretch/>
        </p:blipFill>
        <p:spPr>
          <a:xfrm>
            <a:off x="6877429" y="1580174"/>
            <a:ext cx="2088771" cy="685659"/>
          </a:xfrm>
          <a:prstGeom prst="rect">
            <a:avLst/>
          </a:prstGeom>
        </p:spPr>
      </p:pic>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 name="TextBox 6"/>
          <p:cNvSpPr txBox="1"/>
          <p:nvPr/>
        </p:nvSpPr>
        <p:spPr>
          <a:xfrm>
            <a:off x="535880" y="2183088"/>
            <a:ext cx="7358160" cy="1446550"/>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yriad Pro" panose="020B0503030403020204" charset="0"/>
              </a:rPr>
              <a:t>Consists of silver halide crystals (e.g. </a:t>
            </a:r>
            <a:r>
              <a:rPr lang="en-US" sz="2200" dirty="0" err="1">
                <a:latin typeface="Myriad Pro" panose="020B0503030403020204" charset="0"/>
              </a:rPr>
              <a:t>AgBr</a:t>
            </a:r>
            <a:r>
              <a:rPr lang="en-US" sz="2200" dirty="0">
                <a:latin typeface="Myriad Pro" panose="020B0503030403020204" charset="0"/>
              </a:rPr>
              <a:t>).</a:t>
            </a:r>
          </a:p>
          <a:p>
            <a:pPr marL="285750" indent="-285750">
              <a:buFont typeface="Arial" panose="020B0604020202020204" pitchFamily="34" charset="0"/>
              <a:buChar char="•"/>
            </a:pPr>
            <a:r>
              <a:rPr lang="en-US" sz="2200" dirty="0">
                <a:latin typeface="Myriad Pro" panose="020B0503030403020204" charset="0"/>
              </a:rPr>
              <a:t>Originally, </a:t>
            </a:r>
            <a:r>
              <a:rPr lang="en-US" sz="2200" dirty="0" err="1">
                <a:latin typeface="Myriad Pro" panose="020B0503030403020204" charset="0"/>
              </a:rPr>
              <a:t>AgBr</a:t>
            </a:r>
            <a:r>
              <a:rPr lang="en-US" sz="2200" dirty="0">
                <a:latin typeface="Myriad Pro" panose="020B0503030403020204" charset="0"/>
              </a:rPr>
              <a:t> is grey in </a:t>
            </a:r>
            <a:r>
              <a:rPr lang="en-US" sz="2200" dirty="0" err="1">
                <a:latin typeface="Myriad Pro" panose="020B0503030403020204" charset="0"/>
              </a:rPr>
              <a:t>colour</a:t>
            </a:r>
            <a:r>
              <a:rPr lang="en-US" sz="2200" dirty="0">
                <a:latin typeface="Myriad Pro" panose="020B0503030403020204" charset="0"/>
              </a:rPr>
              <a:t>.</a:t>
            </a:r>
            <a:endParaRPr lang="en-US" sz="2200" dirty="0">
              <a:solidFill>
                <a:srgbClr val="002060"/>
              </a:solidFill>
              <a:latin typeface="Myriad Pro" panose="020B0503030403020204" charset="0"/>
            </a:endParaRPr>
          </a:p>
          <a:p>
            <a:pPr marL="285750" indent="-285750">
              <a:buFont typeface="Arial" panose="020B0604020202020204" pitchFamily="34" charset="0"/>
              <a:buChar char="•"/>
            </a:pPr>
            <a:r>
              <a:rPr lang="en-US" sz="2200" dirty="0">
                <a:latin typeface="Myriad Pro" panose="020B0503030403020204" charset="0"/>
              </a:rPr>
              <a:t>When </a:t>
            </a:r>
            <a:r>
              <a:rPr lang="en-US" sz="2200" dirty="0" err="1">
                <a:latin typeface="Myriad Pro" panose="020B0503030403020204" charset="0"/>
              </a:rPr>
              <a:t>AgBr</a:t>
            </a:r>
            <a:r>
              <a:rPr lang="en-US" sz="2200" dirty="0">
                <a:latin typeface="Myriad Pro" panose="020B0503030403020204" charset="0"/>
              </a:rPr>
              <a:t> reacts with light, it becomes black in </a:t>
            </a:r>
            <a:r>
              <a:rPr lang="en-US" sz="2200" dirty="0" err="1">
                <a:latin typeface="Myriad Pro" panose="020B0503030403020204" charset="0"/>
              </a:rPr>
              <a:t>colour</a:t>
            </a:r>
            <a:r>
              <a:rPr lang="en-US" sz="2200" dirty="0">
                <a:latin typeface="Myriad Pro" panose="020B0503030403020204" charset="0"/>
              </a:rPr>
              <a:t>.</a:t>
            </a:r>
          </a:p>
          <a:p>
            <a:pPr marL="285750" indent="-285750">
              <a:buFont typeface="Arial" panose="020B0604020202020204" pitchFamily="34" charset="0"/>
              <a:buChar char="•"/>
            </a:pPr>
            <a:r>
              <a:rPr lang="en-US" sz="2200" dirty="0">
                <a:latin typeface="Myriad Pro" panose="020B0503030403020204" charset="0"/>
              </a:rPr>
              <a:t>It gives you a negative action.</a:t>
            </a:r>
            <a:endParaRPr lang="en-HK" sz="2200" dirty="0">
              <a:latin typeface="Myriad Pro" panose="020B0503030403020204" charset="0"/>
            </a:endParaRPr>
          </a:p>
        </p:txBody>
      </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25" name="TextBox 24"/>
          <p:cNvSpPr txBox="1"/>
          <p:nvPr/>
        </p:nvSpPr>
        <p:spPr>
          <a:xfrm>
            <a:off x="9186478" y="1571638"/>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5" name="TextBox 4"/>
          <p:cNvSpPr txBox="1"/>
          <p:nvPr/>
        </p:nvSpPr>
        <p:spPr>
          <a:xfrm>
            <a:off x="408682" y="4585147"/>
            <a:ext cx="1569660" cy="646331"/>
          </a:xfrm>
          <a:prstGeom prst="rect">
            <a:avLst/>
          </a:prstGeom>
          <a:noFill/>
        </p:spPr>
        <p:txBody>
          <a:bodyPr wrap="none" rtlCol="0">
            <a:spAutoFit/>
          </a:bodyPr>
          <a:lstStyle/>
          <a:p>
            <a:r>
              <a:rPr lang="en-US" sz="3600" dirty="0">
                <a:latin typeface="Myriad Pro" panose="020B0503030403020204" charset="0"/>
              </a:rPr>
              <a:t>2AgBr (s)</a:t>
            </a:r>
            <a:endParaRPr lang="en-HK" sz="3600" dirty="0">
              <a:latin typeface="Myriad Pro" panose="020B0503030403020204" charset="0"/>
            </a:endParaRPr>
          </a:p>
        </p:txBody>
      </p:sp>
      <p:cxnSp>
        <p:nvCxnSpPr>
          <p:cNvPr id="13" name="Straight Arrow Connector 12"/>
          <p:cNvCxnSpPr/>
          <p:nvPr/>
        </p:nvCxnSpPr>
        <p:spPr>
          <a:xfrm flipV="1">
            <a:off x="2335881" y="4910862"/>
            <a:ext cx="1466458" cy="66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21580" y="4455834"/>
            <a:ext cx="715260" cy="461665"/>
          </a:xfrm>
          <a:prstGeom prst="rect">
            <a:avLst/>
          </a:prstGeom>
          <a:noFill/>
        </p:spPr>
        <p:txBody>
          <a:bodyPr wrap="none" rtlCol="0">
            <a:spAutoFit/>
          </a:bodyPr>
          <a:lstStyle/>
          <a:p>
            <a:r>
              <a:rPr lang="en-US" sz="2400" dirty="0">
                <a:latin typeface="Myriad Pro" panose="020B0503030403020204" charset="0"/>
              </a:rPr>
              <a:t>Light </a:t>
            </a:r>
            <a:endParaRPr lang="en-HK" sz="2400" dirty="0">
              <a:latin typeface="Myriad Pro" panose="020B0503030403020204" charset="0"/>
            </a:endParaRPr>
          </a:p>
        </p:txBody>
      </p:sp>
      <p:sp>
        <p:nvSpPr>
          <p:cNvPr id="23" name="TextBox 22"/>
          <p:cNvSpPr txBox="1"/>
          <p:nvPr/>
        </p:nvSpPr>
        <p:spPr>
          <a:xfrm>
            <a:off x="3718711" y="4558396"/>
            <a:ext cx="1221809" cy="646331"/>
          </a:xfrm>
          <a:prstGeom prst="rect">
            <a:avLst/>
          </a:prstGeom>
          <a:noFill/>
        </p:spPr>
        <p:txBody>
          <a:bodyPr wrap="none" rtlCol="0">
            <a:spAutoFit/>
          </a:bodyPr>
          <a:lstStyle/>
          <a:p>
            <a:r>
              <a:rPr lang="en-US" sz="3600" dirty="0">
                <a:latin typeface="Myriad Pro" panose="020B0503030403020204" charset="0"/>
              </a:rPr>
              <a:t>2Ag (s)</a:t>
            </a:r>
            <a:endParaRPr lang="en-HK" sz="3600" dirty="0">
              <a:latin typeface="Myriad Pro" panose="020B0503030403020204" charset="0"/>
            </a:endParaRPr>
          </a:p>
        </p:txBody>
      </p:sp>
      <p:sp>
        <p:nvSpPr>
          <p:cNvPr id="24" name="TextBox 23"/>
          <p:cNvSpPr txBox="1"/>
          <p:nvPr/>
        </p:nvSpPr>
        <p:spPr>
          <a:xfrm>
            <a:off x="5470235" y="4585146"/>
            <a:ext cx="1160895" cy="646331"/>
          </a:xfrm>
          <a:prstGeom prst="rect">
            <a:avLst/>
          </a:prstGeom>
          <a:noFill/>
        </p:spPr>
        <p:txBody>
          <a:bodyPr wrap="none" rtlCol="0">
            <a:spAutoFit/>
          </a:bodyPr>
          <a:lstStyle/>
          <a:p>
            <a:r>
              <a:rPr lang="en-US" sz="3600" dirty="0">
                <a:latin typeface="Myriad Pro" panose="020B0503030403020204" charset="0"/>
              </a:rPr>
              <a:t>Br</a:t>
            </a:r>
            <a:r>
              <a:rPr lang="en-US" sz="3600" baseline="-25000" dirty="0">
                <a:latin typeface="Myriad Pro" panose="020B0503030403020204" charset="0"/>
              </a:rPr>
              <a:t>2</a:t>
            </a:r>
            <a:r>
              <a:rPr lang="en-US" sz="3600" dirty="0">
                <a:latin typeface="Myriad Pro" panose="020B0503030403020204" charset="0"/>
              </a:rPr>
              <a:t> (g)</a:t>
            </a:r>
            <a:endParaRPr lang="en-HK" sz="3600" dirty="0">
              <a:latin typeface="Myriad Pro" panose="020B0503030403020204" charset="0"/>
            </a:endParaRPr>
          </a:p>
        </p:txBody>
      </p:sp>
      <p:sp>
        <p:nvSpPr>
          <p:cNvPr id="27" name="TextBox 26"/>
          <p:cNvSpPr txBox="1"/>
          <p:nvPr/>
        </p:nvSpPr>
        <p:spPr>
          <a:xfrm>
            <a:off x="5118441" y="4567072"/>
            <a:ext cx="373820" cy="646331"/>
          </a:xfrm>
          <a:prstGeom prst="rect">
            <a:avLst/>
          </a:prstGeom>
          <a:noFill/>
        </p:spPr>
        <p:txBody>
          <a:bodyPr wrap="square" rtlCol="0">
            <a:spAutoFit/>
          </a:bodyPr>
          <a:lstStyle/>
          <a:p>
            <a:r>
              <a:rPr lang="en-US" sz="3600" dirty="0">
                <a:latin typeface="Myriad Pro" panose="020B0503030403020204" charset="0"/>
              </a:rPr>
              <a:t>+</a:t>
            </a:r>
            <a:endParaRPr lang="en-HK" sz="3600" dirty="0">
              <a:latin typeface="Myriad Pro" panose="020B0503030403020204" charset="0"/>
            </a:endParaRPr>
          </a:p>
        </p:txBody>
      </p:sp>
      <p:sp>
        <p:nvSpPr>
          <p:cNvPr id="19" name="TextBox 18"/>
          <p:cNvSpPr txBox="1"/>
          <p:nvPr/>
        </p:nvSpPr>
        <p:spPr>
          <a:xfrm>
            <a:off x="382033" y="3954112"/>
            <a:ext cx="4828566" cy="400110"/>
          </a:xfrm>
          <a:prstGeom prst="rect">
            <a:avLst/>
          </a:prstGeom>
          <a:noFill/>
        </p:spPr>
        <p:txBody>
          <a:bodyPr wrap="none" rtlCol="0">
            <a:spAutoFit/>
          </a:bodyPr>
          <a:lstStyle/>
          <a:p>
            <a:r>
              <a:rPr lang="en-US" sz="2000" b="1" u="sng" dirty="0">
                <a:latin typeface="Myriad Pro" panose="020B0503030403020204" charset="0"/>
              </a:rPr>
              <a:t>The photochemical reaction of silver bromide (</a:t>
            </a:r>
            <a:r>
              <a:rPr lang="en-US" sz="2000" b="1" u="sng" dirty="0" err="1">
                <a:latin typeface="Myriad Pro" panose="020B0503030403020204" charset="0"/>
              </a:rPr>
              <a:t>AgBr</a:t>
            </a:r>
            <a:r>
              <a:rPr lang="en-US" sz="2000" b="1" u="sng" dirty="0">
                <a:latin typeface="Myriad Pro" panose="020B0503030403020204" charset="0"/>
              </a:rPr>
              <a:t>):</a:t>
            </a:r>
            <a:endParaRPr lang="en-HK" sz="2000" b="1" u="sng" dirty="0">
              <a:latin typeface="Myriad Pro" panose="020B0503030403020204" charset="0"/>
            </a:endParaRPr>
          </a:p>
        </p:txBody>
      </p:sp>
      <p:sp>
        <p:nvSpPr>
          <p:cNvPr id="22" name="TextBox 21"/>
          <p:cNvSpPr txBox="1"/>
          <p:nvPr/>
        </p:nvSpPr>
        <p:spPr>
          <a:xfrm>
            <a:off x="284222" y="5271985"/>
            <a:ext cx="2271776" cy="369332"/>
          </a:xfrm>
          <a:prstGeom prst="rect">
            <a:avLst/>
          </a:prstGeom>
          <a:noFill/>
        </p:spPr>
        <p:txBody>
          <a:bodyPr wrap="none" rtlCol="0">
            <a:spAutoFit/>
          </a:bodyPr>
          <a:lstStyle/>
          <a:p>
            <a:r>
              <a:rPr lang="en-US" b="1" dirty="0">
                <a:latin typeface="Myriad Pro" panose="020B0503030403020204" charset="0"/>
              </a:rPr>
              <a:t>(Grey in </a:t>
            </a:r>
            <a:r>
              <a:rPr lang="en-US" b="1" dirty="0" err="1">
                <a:latin typeface="Myriad Pro" panose="020B0503030403020204" charset="0"/>
              </a:rPr>
              <a:t>colour</a:t>
            </a:r>
            <a:r>
              <a:rPr lang="en-US" b="1" dirty="0">
                <a:latin typeface="Myriad Pro" panose="020B0503030403020204" charset="0"/>
              </a:rPr>
              <a:t> in the film)</a:t>
            </a:r>
            <a:endParaRPr lang="en-HK" b="1" dirty="0">
              <a:latin typeface="Myriad Pro" panose="020B0503030403020204" charset="0"/>
            </a:endParaRPr>
          </a:p>
        </p:txBody>
      </p:sp>
      <p:sp>
        <p:nvSpPr>
          <p:cNvPr id="30" name="TextBox 29"/>
          <p:cNvSpPr txBox="1"/>
          <p:nvPr/>
        </p:nvSpPr>
        <p:spPr>
          <a:xfrm>
            <a:off x="3608103" y="5272867"/>
            <a:ext cx="1486304" cy="369332"/>
          </a:xfrm>
          <a:prstGeom prst="rect">
            <a:avLst/>
          </a:prstGeom>
          <a:noFill/>
        </p:spPr>
        <p:txBody>
          <a:bodyPr wrap="none" rtlCol="0">
            <a:spAutoFit/>
          </a:bodyPr>
          <a:lstStyle/>
          <a:p>
            <a:r>
              <a:rPr lang="en-US" b="1" dirty="0">
                <a:latin typeface="Myriad Pro" panose="020B0503030403020204" charset="0"/>
              </a:rPr>
              <a:t>(Black in </a:t>
            </a:r>
            <a:r>
              <a:rPr lang="en-US" b="1" dirty="0" err="1">
                <a:latin typeface="Myriad Pro" panose="020B0503030403020204" charset="0"/>
              </a:rPr>
              <a:t>colour</a:t>
            </a:r>
            <a:r>
              <a:rPr lang="en-US" b="1" dirty="0">
                <a:latin typeface="Myriad Pro" panose="020B0503030403020204" charset="0"/>
              </a:rPr>
              <a:t>)</a:t>
            </a:r>
            <a:endParaRPr lang="en-HK" b="1" dirty="0">
              <a:latin typeface="Myriad Pro" panose="020B0503030403020204" charset="0"/>
            </a:endParaRPr>
          </a:p>
        </p:txBody>
      </p:sp>
      <p:sp>
        <p:nvSpPr>
          <p:cNvPr id="29" name="TextBox 28"/>
          <p:cNvSpPr txBox="1"/>
          <p:nvPr/>
        </p:nvSpPr>
        <p:spPr>
          <a:xfrm>
            <a:off x="7151319" y="6123371"/>
            <a:ext cx="2816156" cy="615553"/>
          </a:xfrm>
          <a:prstGeom prst="rect">
            <a:avLst/>
          </a:prstGeom>
          <a:noFill/>
        </p:spPr>
        <p:txBody>
          <a:bodyPr wrap="none" rtlCol="0">
            <a:spAutoFit/>
          </a:bodyPr>
          <a:lstStyle/>
          <a:p>
            <a:pPr algn="ctr"/>
            <a:r>
              <a:rPr lang="en-US" sz="1700" b="1" u="sng" dirty="0">
                <a:latin typeface="Myriad Pro" panose="020B0503030403020204" charset="0"/>
              </a:rPr>
              <a:t>The lattice structure of </a:t>
            </a:r>
          </a:p>
          <a:p>
            <a:pPr algn="ctr"/>
            <a:r>
              <a:rPr lang="en-US" sz="1700" b="1" u="sng" dirty="0">
                <a:latin typeface="Myriad Pro" panose="020B0503030403020204" charset="0"/>
              </a:rPr>
              <a:t>silver bromide, </a:t>
            </a:r>
            <a:r>
              <a:rPr lang="en-US" sz="1700" b="1" u="sng" dirty="0" err="1">
                <a:latin typeface="Myriad Pro" panose="020B0503030403020204" charset="0"/>
              </a:rPr>
              <a:t>AgBr</a:t>
            </a:r>
            <a:r>
              <a:rPr lang="en-US" sz="1700" b="1" u="sng" dirty="0">
                <a:latin typeface="Myriad Pro" panose="020B0503030403020204" charset="0"/>
              </a:rPr>
              <a:t> crystal</a:t>
            </a:r>
            <a:endParaRPr lang="en-HK" sz="1700" b="1" u="sng" dirty="0">
              <a:latin typeface="Myriad Pro" panose="020B0503030403020204" charset="0"/>
            </a:endParaRPr>
          </a:p>
        </p:txBody>
      </p:sp>
      <p:sp>
        <p:nvSpPr>
          <p:cNvPr id="14" name="TextBox 13"/>
          <p:cNvSpPr txBox="1"/>
          <p:nvPr/>
        </p:nvSpPr>
        <p:spPr>
          <a:xfrm>
            <a:off x="382033" y="5759976"/>
            <a:ext cx="3124125" cy="338554"/>
          </a:xfrm>
          <a:prstGeom prst="rect">
            <a:avLst/>
          </a:prstGeom>
          <a:noFill/>
        </p:spPr>
        <p:txBody>
          <a:bodyPr wrap="none" rtlCol="0">
            <a:spAutoFit/>
          </a:bodyPr>
          <a:lstStyle/>
          <a:p>
            <a:r>
              <a:rPr lang="en-US" sz="1600" b="1" dirty="0">
                <a:latin typeface="Myriad Pro" panose="020B0503030403020204" charset="0"/>
              </a:rPr>
              <a:t>Oxidation no. of Ag in </a:t>
            </a:r>
            <a:r>
              <a:rPr lang="en-US" sz="1600" b="1" dirty="0" err="1">
                <a:latin typeface="Myriad Pro" panose="020B0503030403020204" charset="0"/>
              </a:rPr>
              <a:t>AgBr</a:t>
            </a:r>
            <a:r>
              <a:rPr lang="en-US" sz="1600" b="1" dirty="0">
                <a:latin typeface="Myriad Pro" panose="020B0503030403020204" charset="0"/>
              </a:rPr>
              <a:t> is </a:t>
            </a:r>
            <a:r>
              <a:rPr lang="en-US" sz="1600" b="1" dirty="0">
                <a:solidFill>
                  <a:srgbClr val="FF0000"/>
                </a:solidFill>
                <a:latin typeface="Myriad Pro" panose="020B0503030403020204" charset="0"/>
              </a:rPr>
              <a:t>+1</a:t>
            </a:r>
            <a:endParaRPr lang="en-HK" sz="1600" b="1" dirty="0">
              <a:solidFill>
                <a:srgbClr val="FF0000"/>
              </a:solidFill>
              <a:latin typeface="Myriad Pro" panose="020B0503030403020204" charset="0"/>
            </a:endParaRPr>
          </a:p>
        </p:txBody>
      </p:sp>
      <p:sp>
        <p:nvSpPr>
          <p:cNvPr id="26" name="TextBox 25"/>
          <p:cNvSpPr txBox="1"/>
          <p:nvPr/>
        </p:nvSpPr>
        <p:spPr>
          <a:xfrm>
            <a:off x="3966159" y="5767493"/>
            <a:ext cx="2806730" cy="338554"/>
          </a:xfrm>
          <a:prstGeom prst="rect">
            <a:avLst/>
          </a:prstGeom>
          <a:noFill/>
        </p:spPr>
        <p:txBody>
          <a:bodyPr wrap="none" rtlCol="0">
            <a:spAutoFit/>
          </a:bodyPr>
          <a:lstStyle/>
          <a:p>
            <a:r>
              <a:rPr lang="en-US" sz="1600" b="1" dirty="0">
                <a:latin typeface="Myriad Pro" panose="020B0503030403020204" charset="0"/>
              </a:rPr>
              <a:t>Oxidation no. of Ag in Ag is </a:t>
            </a:r>
            <a:r>
              <a:rPr lang="en-US" sz="1600" b="1" dirty="0">
                <a:solidFill>
                  <a:srgbClr val="7030A0"/>
                </a:solidFill>
                <a:latin typeface="Myriad Pro" panose="020B0503030403020204" charset="0"/>
              </a:rPr>
              <a:t>0</a:t>
            </a:r>
            <a:endParaRPr lang="en-HK" sz="1600" b="1" dirty="0">
              <a:solidFill>
                <a:srgbClr val="7030A0"/>
              </a:solidFill>
              <a:latin typeface="Myriad Pro" panose="020B0503030403020204" charset="0"/>
            </a:endParaRPr>
          </a:p>
        </p:txBody>
      </p:sp>
      <p:sp>
        <p:nvSpPr>
          <p:cNvPr id="31" name="TextBox 30"/>
          <p:cNvSpPr txBox="1"/>
          <p:nvPr/>
        </p:nvSpPr>
        <p:spPr>
          <a:xfrm>
            <a:off x="408682" y="6146753"/>
            <a:ext cx="3004733" cy="338554"/>
          </a:xfrm>
          <a:prstGeom prst="rect">
            <a:avLst/>
          </a:prstGeom>
          <a:noFill/>
        </p:spPr>
        <p:txBody>
          <a:bodyPr wrap="none" rtlCol="0">
            <a:spAutoFit/>
          </a:bodyPr>
          <a:lstStyle/>
          <a:p>
            <a:r>
              <a:rPr lang="en-US" sz="1600" b="1" dirty="0">
                <a:latin typeface="Myriad Pro" panose="020B0503030403020204" charset="0"/>
              </a:rPr>
              <a:t>Oxidation no. of </a:t>
            </a:r>
            <a:r>
              <a:rPr lang="en-US" sz="1600" b="1" dirty="0">
                <a:solidFill>
                  <a:srgbClr val="C00000"/>
                </a:solidFill>
                <a:latin typeface="Myriad Pro" panose="020B0503030403020204" charset="0"/>
              </a:rPr>
              <a:t>Br</a:t>
            </a:r>
            <a:r>
              <a:rPr lang="en-US" sz="1600" b="1" dirty="0">
                <a:latin typeface="Myriad Pro" panose="020B0503030403020204" charset="0"/>
              </a:rPr>
              <a:t> in </a:t>
            </a:r>
            <a:r>
              <a:rPr lang="en-US" sz="1600" b="1" dirty="0" err="1">
                <a:latin typeface="Myriad Pro" panose="020B0503030403020204" charset="0"/>
              </a:rPr>
              <a:t>Ag</a:t>
            </a:r>
            <a:r>
              <a:rPr lang="en-US" sz="1600" b="1" dirty="0" err="1">
                <a:solidFill>
                  <a:srgbClr val="C00000"/>
                </a:solidFill>
                <a:latin typeface="Myriad Pro" panose="020B0503030403020204" charset="0"/>
              </a:rPr>
              <a:t>Br</a:t>
            </a:r>
            <a:r>
              <a:rPr lang="en-US" sz="1600" b="1" dirty="0">
                <a:latin typeface="Myriad Pro" panose="020B0503030403020204" charset="0"/>
              </a:rPr>
              <a:t> is </a:t>
            </a:r>
            <a:r>
              <a:rPr lang="en-US" sz="1600" b="1" dirty="0">
                <a:solidFill>
                  <a:srgbClr val="C00000"/>
                </a:solidFill>
                <a:latin typeface="Myriad Pro" panose="020B0503030403020204" charset="0"/>
              </a:rPr>
              <a:t>-1</a:t>
            </a:r>
            <a:endParaRPr lang="en-HK" sz="1600" b="1" dirty="0">
              <a:solidFill>
                <a:srgbClr val="C00000"/>
              </a:solidFill>
              <a:latin typeface="Myriad Pro" panose="020B0503030403020204" charset="0"/>
            </a:endParaRPr>
          </a:p>
        </p:txBody>
      </p:sp>
      <p:sp>
        <p:nvSpPr>
          <p:cNvPr id="32" name="TextBox 31"/>
          <p:cNvSpPr txBox="1"/>
          <p:nvPr/>
        </p:nvSpPr>
        <p:spPr>
          <a:xfrm>
            <a:off x="3961255" y="6123371"/>
            <a:ext cx="2760307" cy="338554"/>
          </a:xfrm>
          <a:prstGeom prst="rect">
            <a:avLst/>
          </a:prstGeom>
          <a:noFill/>
        </p:spPr>
        <p:txBody>
          <a:bodyPr wrap="none" rtlCol="0">
            <a:spAutoFit/>
          </a:bodyPr>
          <a:lstStyle/>
          <a:p>
            <a:r>
              <a:rPr lang="en-US" sz="1600" b="1" dirty="0">
                <a:latin typeface="Myriad Pro" panose="020B0503030403020204" charset="0"/>
              </a:rPr>
              <a:t>Oxidation no. of </a:t>
            </a:r>
            <a:r>
              <a:rPr lang="en-US" sz="1600" b="1" dirty="0">
                <a:solidFill>
                  <a:srgbClr val="C00000"/>
                </a:solidFill>
                <a:latin typeface="Myriad Pro" panose="020B0503030403020204" charset="0"/>
              </a:rPr>
              <a:t>Br</a:t>
            </a:r>
            <a:r>
              <a:rPr lang="en-US" sz="1600" b="1" dirty="0">
                <a:latin typeface="Myriad Pro" panose="020B0503030403020204" charset="0"/>
              </a:rPr>
              <a:t> in </a:t>
            </a:r>
            <a:r>
              <a:rPr lang="en-US" sz="1600" b="1" dirty="0">
                <a:solidFill>
                  <a:srgbClr val="C00000"/>
                </a:solidFill>
                <a:latin typeface="Myriad Pro" panose="020B0503030403020204" charset="0"/>
              </a:rPr>
              <a:t>Br</a:t>
            </a:r>
            <a:r>
              <a:rPr lang="en-US" sz="1600" b="1" baseline="-25000" dirty="0">
                <a:solidFill>
                  <a:srgbClr val="C00000"/>
                </a:solidFill>
                <a:latin typeface="Myriad Pro" panose="020B0503030403020204" charset="0"/>
              </a:rPr>
              <a:t>2</a:t>
            </a:r>
            <a:r>
              <a:rPr lang="en-US" sz="1600" b="1" dirty="0">
                <a:latin typeface="Myriad Pro" panose="020B0503030403020204" charset="0"/>
              </a:rPr>
              <a:t> is </a:t>
            </a:r>
            <a:r>
              <a:rPr lang="en-US" sz="1600" b="1" dirty="0">
                <a:solidFill>
                  <a:srgbClr val="C00000"/>
                </a:solidFill>
                <a:latin typeface="Myriad Pro" panose="020B0503030403020204" charset="0"/>
              </a:rPr>
              <a:t>0</a:t>
            </a:r>
            <a:endParaRPr lang="en-HK" sz="1600" b="1" dirty="0">
              <a:solidFill>
                <a:srgbClr val="C00000"/>
              </a:solidFill>
              <a:latin typeface="Myriad Pro" panose="020B0503030403020204" charset="0"/>
            </a:endParaRPr>
          </a:p>
        </p:txBody>
      </p:sp>
      <p:cxnSp>
        <p:nvCxnSpPr>
          <p:cNvPr id="33" name="Straight Arrow Connector 32"/>
          <p:cNvCxnSpPr>
            <a:cxnSpLocks/>
          </p:cNvCxnSpPr>
          <p:nvPr/>
        </p:nvCxnSpPr>
        <p:spPr>
          <a:xfrm flipV="1">
            <a:off x="3688725" y="6314979"/>
            <a:ext cx="212333" cy="21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4" name="圖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49828" y="3996932"/>
            <a:ext cx="2432571" cy="2126439"/>
          </a:xfrm>
          <a:prstGeom prst="rect">
            <a:avLst/>
          </a:prstGeom>
        </p:spPr>
      </p:pic>
      <p:cxnSp>
        <p:nvCxnSpPr>
          <p:cNvPr id="35" name="Straight Arrow Connector 34">
            <a:extLst>
              <a:ext uri="{FF2B5EF4-FFF2-40B4-BE49-F238E27FC236}">
                <a16:creationId xmlns:a16="http://schemas.microsoft.com/office/drawing/2014/main" id="{B51836EB-11A8-4C11-81FD-1B00BC13B566}"/>
              </a:ext>
            </a:extLst>
          </p:cNvPr>
          <p:cNvCxnSpPr>
            <a:cxnSpLocks/>
          </p:cNvCxnSpPr>
          <p:nvPr/>
        </p:nvCxnSpPr>
        <p:spPr>
          <a:xfrm flipV="1">
            <a:off x="3766272" y="5939718"/>
            <a:ext cx="212333" cy="21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4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Film Camera</a:t>
            </a:r>
          </a:p>
        </p:txBody>
      </p:sp>
      <p:grpSp>
        <p:nvGrpSpPr>
          <p:cNvPr id="4" name="Group 3"/>
          <p:cNvGrpSpPr/>
          <p:nvPr/>
        </p:nvGrpSpPr>
        <p:grpSpPr>
          <a:xfrm>
            <a:off x="677334" y="2145148"/>
            <a:ext cx="3782600" cy="2428228"/>
            <a:chOff x="415041" y="2478112"/>
            <a:chExt cx="3782600" cy="2428228"/>
          </a:xfrm>
        </p:grpSpPr>
        <p:pic>
          <p:nvPicPr>
            <p:cNvPr id="5" name="Picture 2" descr="Figure shows the side view of a digital camera. At the front of the camera is a disc labeled aperture, followed by a bi-convex lens, a bi-concave lens, a slanted mirror labeled flip-up mirror, a shutter and a sensor. The light path is shown such that light enters the camera through the aperture and lenses and strikes the mirror. It is reflected upwards to the viewing system. Here it reflects from two more mirrors before going through a bi-convex lens and emerging out of the came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041" y="2478112"/>
              <a:ext cx="3782600" cy="2428228"/>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3782971" y="3724751"/>
              <a:ext cx="414670" cy="15948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latin typeface="Calibri" panose="020F0502020204030204" pitchFamily="34" charset="0"/>
                  <a:cs typeface="Calibri" panose="020F0502020204030204" pitchFamily="34" charset="0"/>
                </a:rPr>
                <a:t>Film</a:t>
              </a:r>
              <a:endParaRPr lang="en-HK" sz="900" dirty="0">
                <a:solidFill>
                  <a:schemeClr val="tx1"/>
                </a:solidFill>
                <a:latin typeface="Calibri" panose="020F0502020204030204" pitchFamily="34" charset="0"/>
                <a:cs typeface="Calibri" panose="020F0502020204030204" pitchFamily="34" charset="0"/>
              </a:endParaRPr>
            </a:p>
          </p:txBody>
        </p:sp>
      </p:grpSp>
      <p:sp>
        <p:nvSpPr>
          <p:cNvPr id="7" name="TextBox 6"/>
          <p:cNvSpPr txBox="1"/>
          <p:nvPr/>
        </p:nvSpPr>
        <p:spPr>
          <a:xfrm>
            <a:off x="1093652" y="1585866"/>
            <a:ext cx="2327881" cy="523220"/>
          </a:xfrm>
          <a:prstGeom prst="rect">
            <a:avLst/>
          </a:prstGeom>
          <a:noFill/>
        </p:spPr>
        <p:txBody>
          <a:bodyPr wrap="none" rtlCol="0">
            <a:spAutoFit/>
          </a:bodyPr>
          <a:lstStyle/>
          <a:p>
            <a:r>
              <a:rPr lang="en-US" sz="2800" b="1" u="sng" dirty="0">
                <a:latin typeface="Myriad Pro" panose="020B0503030403020204" charset="0"/>
              </a:rPr>
              <a:t>Reflection of light</a:t>
            </a:r>
            <a:endParaRPr lang="en-HK" sz="2800" b="1" u="sng" dirty="0">
              <a:latin typeface="Myriad Pro" panose="020B0503030403020204" charset="0"/>
            </a:endParaRPr>
          </a:p>
        </p:txBody>
      </p:sp>
      <p:grpSp>
        <p:nvGrpSpPr>
          <p:cNvPr id="8" name="Group 7"/>
          <p:cNvGrpSpPr/>
          <p:nvPr/>
        </p:nvGrpSpPr>
        <p:grpSpPr>
          <a:xfrm>
            <a:off x="4774019" y="2145148"/>
            <a:ext cx="6619402" cy="2315696"/>
            <a:chOff x="1271787" y="1770958"/>
            <a:chExt cx="9058378" cy="4096013"/>
          </a:xfrm>
        </p:grpSpPr>
        <p:sp>
          <p:nvSpPr>
            <p:cNvPr id="9" name="Oval 8"/>
            <p:cNvSpPr/>
            <p:nvPr/>
          </p:nvSpPr>
          <p:spPr>
            <a:xfrm>
              <a:off x="5071640" y="1770958"/>
              <a:ext cx="544270" cy="4096013"/>
            </a:xfrm>
            <a:prstGeom prst="ellipse">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10" name="Straight Arrow Connector 9"/>
            <p:cNvCxnSpPr/>
            <p:nvPr/>
          </p:nvCxnSpPr>
          <p:spPr>
            <a:xfrm flipV="1">
              <a:off x="1271787" y="3831989"/>
              <a:ext cx="7713808" cy="17455"/>
            </a:xfrm>
            <a:prstGeom prst="straightConnector1">
              <a:avLst/>
            </a:prstGeom>
            <a:ln w="571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5282000" y="3775935"/>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2" name="Oval 11"/>
            <p:cNvSpPr/>
            <p:nvPr/>
          </p:nvSpPr>
          <p:spPr>
            <a:xfrm>
              <a:off x="6746837" y="3777723"/>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3" name="Oval 12"/>
            <p:cNvSpPr/>
            <p:nvPr/>
          </p:nvSpPr>
          <p:spPr>
            <a:xfrm>
              <a:off x="8211674" y="3759798"/>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4" name="Oval 13"/>
            <p:cNvSpPr/>
            <p:nvPr/>
          </p:nvSpPr>
          <p:spPr>
            <a:xfrm>
              <a:off x="2352326" y="3781053"/>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5" name="Oval 14"/>
            <p:cNvSpPr/>
            <p:nvPr/>
          </p:nvSpPr>
          <p:spPr>
            <a:xfrm>
              <a:off x="3817163" y="3763128"/>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16" name="Straight Connector 15"/>
            <p:cNvCxnSpPr>
              <a:stCxn id="9" idx="0"/>
              <a:endCxn id="9" idx="4"/>
            </p:cNvCxnSpPr>
            <p:nvPr/>
          </p:nvCxnSpPr>
          <p:spPr>
            <a:xfrm>
              <a:off x="5343775" y="1770958"/>
              <a:ext cx="0" cy="4096013"/>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82000" y="3851238"/>
              <a:ext cx="295274" cy="369332"/>
            </a:xfrm>
            <a:prstGeom prst="rect">
              <a:avLst/>
            </a:prstGeom>
            <a:noFill/>
          </p:spPr>
          <p:txBody>
            <a:bodyPr wrap="none" rtlCol="0">
              <a:spAutoFit/>
            </a:bodyPr>
            <a:lstStyle/>
            <a:p>
              <a:r>
                <a:rPr lang="en-US" b="1" dirty="0">
                  <a:latin typeface="Myriad Pro" panose="020B0503030403020204" charset="0"/>
                </a:rPr>
                <a:t>O</a:t>
              </a:r>
              <a:endParaRPr lang="en-HK" b="1" dirty="0">
                <a:latin typeface="Myriad Pro" panose="020B0503030403020204" charset="0"/>
              </a:endParaRPr>
            </a:p>
          </p:txBody>
        </p:sp>
        <p:sp>
          <p:nvSpPr>
            <p:cNvPr id="18" name="TextBox 17"/>
            <p:cNvSpPr txBox="1"/>
            <p:nvPr/>
          </p:nvSpPr>
          <p:spPr>
            <a:xfrm>
              <a:off x="6665011" y="3847232"/>
              <a:ext cx="271228" cy="369332"/>
            </a:xfrm>
            <a:prstGeom prst="rect">
              <a:avLst/>
            </a:prstGeom>
            <a:noFill/>
          </p:spPr>
          <p:txBody>
            <a:bodyPr wrap="none" rtlCol="0">
              <a:spAutoFit/>
            </a:bodyPr>
            <a:lstStyle/>
            <a:p>
              <a:r>
                <a:rPr lang="en-US" b="1" dirty="0">
                  <a:latin typeface="Myriad Pro" panose="020B0503030403020204" charset="0"/>
                </a:rPr>
                <a:t>F</a:t>
              </a:r>
              <a:endParaRPr lang="en-HK" b="1" dirty="0">
                <a:latin typeface="Myriad Pro" panose="020B0503030403020204" charset="0"/>
              </a:endParaRPr>
            </a:p>
          </p:txBody>
        </p:sp>
        <p:sp>
          <p:nvSpPr>
            <p:cNvPr id="19" name="TextBox 18"/>
            <p:cNvSpPr txBox="1"/>
            <p:nvPr/>
          </p:nvSpPr>
          <p:spPr>
            <a:xfrm>
              <a:off x="8105802" y="3847232"/>
              <a:ext cx="372218" cy="369332"/>
            </a:xfrm>
            <a:prstGeom prst="rect">
              <a:avLst/>
            </a:prstGeom>
            <a:noFill/>
          </p:spPr>
          <p:txBody>
            <a:bodyPr wrap="none" rtlCol="0">
              <a:spAutoFit/>
            </a:bodyPr>
            <a:lstStyle/>
            <a:p>
              <a:r>
                <a:rPr lang="en-US" b="1" dirty="0">
                  <a:latin typeface="Myriad Pro" panose="020B0503030403020204" charset="0"/>
                </a:rPr>
                <a:t>2F</a:t>
              </a:r>
              <a:endParaRPr lang="en-HK" b="1" dirty="0">
                <a:latin typeface="Myriad Pro" panose="020B0503030403020204" charset="0"/>
              </a:endParaRPr>
            </a:p>
          </p:txBody>
        </p:sp>
        <p:sp>
          <p:nvSpPr>
            <p:cNvPr id="20" name="TextBox 19"/>
            <p:cNvSpPr txBox="1"/>
            <p:nvPr/>
          </p:nvSpPr>
          <p:spPr>
            <a:xfrm>
              <a:off x="3733511" y="3847232"/>
              <a:ext cx="314510" cy="369332"/>
            </a:xfrm>
            <a:prstGeom prst="rect">
              <a:avLst/>
            </a:prstGeom>
            <a:noFill/>
          </p:spPr>
          <p:txBody>
            <a:bodyPr wrap="none" rtlCol="0">
              <a:spAutoFit/>
            </a:bodyPr>
            <a:lstStyle/>
            <a:p>
              <a:r>
                <a:rPr lang="en-US" b="1" dirty="0">
                  <a:latin typeface="Myriad Pro" panose="020B0503030403020204" charset="0"/>
                </a:rPr>
                <a:t>F’</a:t>
              </a:r>
              <a:endParaRPr lang="en-HK" b="1" dirty="0">
                <a:latin typeface="Myriad Pro" panose="020B0503030403020204" charset="0"/>
              </a:endParaRPr>
            </a:p>
          </p:txBody>
        </p:sp>
        <p:sp>
          <p:nvSpPr>
            <p:cNvPr id="21" name="TextBox 20"/>
            <p:cNvSpPr txBox="1"/>
            <p:nvPr/>
          </p:nvSpPr>
          <p:spPr>
            <a:xfrm>
              <a:off x="2225712" y="3847232"/>
              <a:ext cx="415498" cy="369332"/>
            </a:xfrm>
            <a:prstGeom prst="rect">
              <a:avLst/>
            </a:prstGeom>
            <a:noFill/>
          </p:spPr>
          <p:txBody>
            <a:bodyPr wrap="none" rtlCol="0">
              <a:spAutoFit/>
            </a:bodyPr>
            <a:lstStyle/>
            <a:p>
              <a:r>
                <a:rPr lang="en-US" b="1" dirty="0">
                  <a:latin typeface="Myriad Pro" panose="020B0503030403020204" charset="0"/>
                </a:rPr>
                <a:t>2F’</a:t>
              </a:r>
              <a:endParaRPr lang="en-HK" b="1" dirty="0">
                <a:latin typeface="Myriad Pro" panose="020B0503030403020204" charset="0"/>
              </a:endParaRPr>
            </a:p>
          </p:txBody>
        </p:sp>
        <p:cxnSp>
          <p:nvCxnSpPr>
            <p:cNvPr id="22" name="Straight Arrow Connector 21"/>
            <p:cNvCxnSpPr/>
            <p:nvPr/>
          </p:nvCxnSpPr>
          <p:spPr>
            <a:xfrm flipV="1">
              <a:off x="3103523" y="3331105"/>
              <a:ext cx="2249916" cy="2442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326222" y="3325614"/>
              <a:ext cx="4300879" cy="1506984"/>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078404" y="3336528"/>
              <a:ext cx="6530837" cy="1463951"/>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112229" y="3366443"/>
              <a:ext cx="2241210" cy="1416912"/>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310470" y="4781206"/>
              <a:ext cx="4332382" cy="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8933562" y="2484306"/>
              <a:ext cx="1396603" cy="2787651"/>
              <a:chOff x="4413647" y="2546350"/>
              <a:chExt cx="1396603" cy="2787651"/>
            </a:xfrm>
          </p:grpSpPr>
          <p:cxnSp>
            <p:nvCxnSpPr>
              <p:cNvPr id="37" name="Straight Connector 36"/>
              <p:cNvCxnSpPr/>
              <p:nvPr/>
            </p:nvCxnSpPr>
            <p:spPr>
              <a:xfrm>
                <a:off x="4413647" y="2546350"/>
                <a:ext cx="57150" cy="25146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449961" y="2546350"/>
                <a:ext cx="1303139" cy="2921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753100" y="2828925"/>
                <a:ext cx="57150" cy="2505076"/>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885730" y="2978151"/>
                <a:ext cx="385762" cy="82548"/>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885730" y="2981326"/>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271492" y="306069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942880" y="4818062"/>
                <a:ext cx="395287" cy="119062"/>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470797" y="5076826"/>
                <a:ext cx="1339453" cy="257175"/>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27997" y="3921125"/>
                <a:ext cx="360164" cy="85723"/>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5089326" y="4396581"/>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a:off x="5028605" y="3498054"/>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28" name="Group 27"/>
            <p:cNvGrpSpPr/>
            <p:nvPr/>
          </p:nvGrpSpPr>
          <p:grpSpPr>
            <a:xfrm>
              <a:off x="3010215" y="3295179"/>
              <a:ext cx="272187" cy="1070538"/>
              <a:chOff x="2828187" y="4257624"/>
              <a:chExt cx="472969" cy="2047710"/>
            </a:xfrm>
          </p:grpSpPr>
          <p:cxnSp>
            <p:nvCxnSpPr>
              <p:cNvPr id="30" name="Straight Connector 29"/>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6" name="Oval 35"/>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29" name="TextBox 28"/>
            <p:cNvSpPr txBox="1"/>
            <p:nvPr/>
          </p:nvSpPr>
          <p:spPr>
            <a:xfrm>
              <a:off x="8912726" y="2523956"/>
              <a:ext cx="594916" cy="544397"/>
            </a:xfrm>
            <a:prstGeom prst="rect">
              <a:avLst/>
            </a:prstGeom>
            <a:noFill/>
          </p:spPr>
          <p:txBody>
            <a:bodyPr wrap="none" rtlCol="0">
              <a:spAutoFit/>
            </a:bodyPr>
            <a:lstStyle/>
            <a:p>
              <a:r>
                <a:rPr lang="en-US" altLang="zh-TW" sz="1400" b="1" dirty="0">
                  <a:latin typeface="Myriad Pro" panose="020B0503030403020204" charset="0"/>
                </a:rPr>
                <a:t>Film</a:t>
              </a:r>
              <a:endParaRPr lang="en-HK" sz="1400" b="1" dirty="0">
                <a:latin typeface="Myriad Pro" panose="020B0503030403020204" charset="0"/>
              </a:endParaRPr>
            </a:p>
          </p:txBody>
        </p:sp>
      </p:grpSp>
      <p:sp>
        <p:nvSpPr>
          <p:cNvPr id="48" name="TextBox 47"/>
          <p:cNvSpPr txBox="1"/>
          <p:nvPr/>
        </p:nvSpPr>
        <p:spPr>
          <a:xfrm>
            <a:off x="6423814" y="1614169"/>
            <a:ext cx="2390398" cy="523220"/>
          </a:xfrm>
          <a:prstGeom prst="rect">
            <a:avLst/>
          </a:prstGeom>
          <a:noFill/>
        </p:spPr>
        <p:txBody>
          <a:bodyPr wrap="none" rtlCol="0">
            <a:spAutoFit/>
          </a:bodyPr>
          <a:lstStyle/>
          <a:p>
            <a:r>
              <a:rPr lang="en-US" sz="2800" b="1" u="sng" dirty="0">
                <a:latin typeface="Myriad Pro" panose="020B0503030403020204" charset="0"/>
              </a:rPr>
              <a:t>Refraction of light</a:t>
            </a:r>
            <a:endParaRPr lang="en-HK" sz="2800" b="1" u="sng" dirty="0">
              <a:latin typeface="Myriad Pro" panose="020B0503030403020204" charset="0"/>
            </a:endParaRPr>
          </a:p>
        </p:txBody>
      </p:sp>
      <p:sp>
        <p:nvSpPr>
          <p:cNvPr id="49" name="TextBox 48"/>
          <p:cNvSpPr txBox="1"/>
          <p:nvPr/>
        </p:nvSpPr>
        <p:spPr>
          <a:xfrm>
            <a:off x="1739457" y="4803273"/>
            <a:ext cx="6740948" cy="523220"/>
          </a:xfrm>
          <a:prstGeom prst="rect">
            <a:avLst/>
          </a:prstGeom>
          <a:noFill/>
        </p:spPr>
        <p:txBody>
          <a:bodyPr wrap="none" rtlCol="0">
            <a:spAutoFit/>
          </a:bodyPr>
          <a:lstStyle/>
          <a:p>
            <a:r>
              <a:rPr lang="en-US" sz="2800" b="1" u="sng" dirty="0">
                <a:latin typeface="Myriad Pro" panose="020B0503030403020204" charset="0"/>
              </a:rPr>
              <a:t>However, how the light rays are “stored” on the film?</a:t>
            </a:r>
            <a:endParaRPr lang="en-HK" sz="2800" b="1" u="sng" dirty="0">
              <a:latin typeface="Myriad Pro" panose="020B0503030403020204" charset="0"/>
            </a:endParaRPr>
          </a:p>
        </p:txBody>
      </p:sp>
      <p:grpSp>
        <p:nvGrpSpPr>
          <p:cNvPr id="78" name="Group 77"/>
          <p:cNvGrpSpPr/>
          <p:nvPr/>
        </p:nvGrpSpPr>
        <p:grpSpPr>
          <a:xfrm>
            <a:off x="3190922" y="5339756"/>
            <a:ext cx="4901849" cy="1382565"/>
            <a:chOff x="1285056" y="2542568"/>
            <a:chExt cx="9087232" cy="4096013"/>
          </a:xfrm>
        </p:grpSpPr>
        <p:sp>
          <p:nvSpPr>
            <p:cNvPr id="79" name="Oval 78"/>
            <p:cNvSpPr/>
            <p:nvPr/>
          </p:nvSpPr>
          <p:spPr>
            <a:xfrm>
              <a:off x="5084909" y="2542568"/>
              <a:ext cx="544270" cy="4096013"/>
            </a:xfrm>
            <a:prstGeom prst="ellipse">
              <a:avLst/>
            </a:prstGeom>
            <a:solidFill>
              <a:schemeClr val="accent6">
                <a:lumMod val="40000"/>
                <a:lumOff val="6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80" name="Straight Arrow Connector 79"/>
            <p:cNvCxnSpPr/>
            <p:nvPr/>
          </p:nvCxnSpPr>
          <p:spPr>
            <a:xfrm flipV="1">
              <a:off x="1285056" y="4603599"/>
              <a:ext cx="7713808" cy="17455"/>
            </a:xfrm>
            <a:prstGeom prst="straightConnector1">
              <a:avLst/>
            </a:prstGeom>
            <a:ln w="57150">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5295269" y="4547545"/>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2" name="Oval 81"/>
            <p:cNvSpPr/>
            <p:nvPr/>
          </p:nvSpPr>
          <p:spPr>
            <a:xfrm>
              <a:off x="7083956" y="4549333"/>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3" name="Oval 82"/>
            <p:cNvSpPr/>
            <p:nvPr/>
          </p:nvSpPr>
          <p:spPr>
            <a:xfrm>
              <a:off x="3516107" y="4534738"/>
              <a:ext cx="107576" cy="11833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84" name="Straight Connector 83"/>
            <p:cNvCxnSpPr>
              <a:stCxn id="79" idx="0"/>
              <a:endCxn id="79" idx="4"/>
            </p:cNvCxnSpPr>
            <p:nvPr/>
          </p:nvCxnSpPr>
          <p:spPr>
            <a:xfrm>
              <a:off x="5357044" y="2542568"/>
              <a:ext cx="0" cy="4096013"/>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5295269" y="4622848"/>
              <a:ext cx="295274" cy="369332"/>
            </a:xfrm>
            <a:prstGeom prst="rect">
              <a:avLst/>
            </a:prstGeom>
            <a:noFill/>
          </p:spPr>
          <p:txBody>
            <a:bodyPr wrap="none" rtlCol="0">
              <a:spAutoFit/>
            </a:bodyPr>
            <a:lstStyle/>
            <a:p>
              <a:r>
                <a:rPr lang="en-US" b="1" dirty="0">
                  <a:latin typeface="Myriad Pro" panose="020B0503030403020204" charset="0"/>
                </a:rPr>
                <a:t>O</a:t>
              </a:r>
              <a:endParaRPr lang="en-HK" b="1" dirty="0">
                <a:latin typeface="Myriad Pro" panose="020B0503030403020204" charset="0"/>
              </a:endParaRPr>
            </a:p>
          </p:txBody>
        </p:sp>
        <p:sp>
          <p:nvSpPr>
            <p:cNvPr id="86" name="TextBox 85"/>
            <p:cNvSpPr txBox="1"/>
            <p:nvPr/>
          </p:nvSpPr>
          <p:spPr>
            <a:xfrm>
              <a:off x="7002130" y="4618842"/>
              <a:ext cx="271228" cy="369332"/>
            </a:xfrm>
            <a:prstGeom prst="rect">
              <a:avLst/>
            </a:prstGeom>
            <a:noFill/>
          </p:spPr>
          <p:txBody>
            <a:bodyPr wrap="none" rtlCol="0">
              <a:spAutoFit/>
            </a:bodyPr>
            <a:lstStyle/>
            <a:p>
              <a:r>
                <a:rPr lang="en-US" b="1" dirty="0">
                  <a:latin typeface="Myriad Pro" panose="020B0503030403020204" charset="0"/>
                </a:rPr>
                <a:t>F</a:t>
              </a:r>
              <a:endParaRPr lang="en-HK" b="1" dirty="0">
                <a:latin typeface="Myriad Pro" panose="020B0503030403020204" charset="0"/>
              </a:endParaRPr>
            </a:p>
          </p:txBody>
        </p:sp>
        <p:sp>
          <p:nvSpPr>
            <p:cNvPr id="87" name="TextBox 86"/>
            <p:cNvSpPr txBox="1"/>
            <p:nvPr/>
          </p:nvSpPr>
          <p:spPr>
            <a:xfrm>
              <a:off x="3432455" y="4618842"/>
              <a:ext cx="314510" cy="369332"/>
            </a:xfrm>
            <a:prstGeom prst="rect">
              <a:avLst/>
            </a:prstGeom>
            <a:noFill/>
          </p:spPr>
          <p:txBody>
            <a:bodyPr wrap="none" rtlCol="0">
              <a:spAutoFit/>
            </a:bodyPr>
            <a:lstStyle/>
            <a:p>
              <a:r>
                <a:rPr lang="en-US" b="1" dirty="0">
                  <a:latin typeface="Myriad Pro" panose="020B0503030403020204" charset="0"/>
                </a:rPr>
                <a:t>F’</a:t>
              </a:r>
              <a:endParaRPr lang="en-HK" b="1" dirty="0">
                <a:latin typeface="Myriad Pro" panose="020B0503030403020204" charset="0"/>
              </a:endParaRPr>
            </a:p>
          </p:txBody>
        </p:sp>
        <p:cxnSp>
          <p:nvCxnSpPr>
            <p:cNvPr id="88" name="Straight Connector 87"/>
            <p:cNvCxnSpPr/>
            <p:nvPr/>
          </p:nvCxnSpPr>
          <p:spPr>
            <a:xfrm>
              <a:off x="8975685" y="3425936"/>
              <a:ext cx="57150" cy="25146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9011999" y="3425936"/>
              <a:ext cx="1303139" cy="292100"/>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0315138" y="3708511"/>
              <a:ext cx="57150" cy="2505076"/>
            </a:xfrm>
            <a:prstGeom prst="line">
              <a:avLst/>
            </a:prstGeom>
            <a:ln w="285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9032835" y="5956412"/>
              <a:ext cx="1339453" cy="257175"/>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8869204" y="3428329"/>
              <a:ext cx="675171" cy="729459"/>
            </a:xfrm>
            <a:prstGeom prst="rect">
              <a:avLst/>
            </a:prstGeom>
            <a:noFill/>
          </p:spPr>
          <p:txBody>
            <a:bodyPr wrap="none" rtlCol="0">
              <a:spAutoFit/>
            </a:bodyPr>
            <a:lstStyle/>
            <a:p>
              <a:r>
                <a:rPr lang="en-US" altLang="zh-TW" sz="1000" b="1" dirty="0">
                  <a:latin typeface="Myriad Pro" panose="020B0503030403020204" charset="0"/>
                </a:rPr>
                <a:t>Film</a:t>
              </a:r>
              <a:endParaRPr lang="en-HK" sz="1000" b="1" dirty="0">
                <a:latin typeface="Myriad Pro" panose="020B0503030403020204" charset="0"/>
              </a:endParaRPr>
            </a:p>
          </p:txBody>
        </p:sp>
        <p:sp>
          <p:nvSpPr>
            <p:cNvPr id="93" name="TextBox 92"/>
            <p:cNvSpPr txBox="1"/>
            <p:nvPr/>
          </p:nvSpPr>
          <p:spPr>
            <a:xfrm>
              <a:off x="3746780" y="4618842"/>
              <a:ext cx="314510" cy="369332"/>
            </a:xfrm>
            <a:prstGeom prst="rect">
              <a:avLst/>
            </a:prstGeom>
            <a:noFill/>
          </p:spPr>
          <p:txBody>
            <a:bodyPr wrap="none" rtlCol="0">
              <a:spAutoFit/>
            </a:bodyPr>
            <a:lstStyle/>
            <a:p>
              <a:r>
                <a:rPr lang="en-US" b="1" dirty="0">
                  <a:solidFill>
                    <a:schemeClr val="bg1">
                      <a:lumMod val="65000"/>
                    </a:schemeClr>
                  </a:solidFill>
                  <a:latin typeface="Myriad Pro" panose="020B0503030403020204" charset="0"/>
                </a:rPr>
                <a:t>F’</a:t>
              </a:r>
              <a:endParaRPr lang="en-HK" b="1" dirty="0">
                <a:solidFill>
                  <a:schemeClr val="bg1">
                    <a:lumMod val="65000"/>
                  </a:schemeClr>
                </a:solidFill>
                <a:latin typeface="Myriad Pro" panose="020B0503030403020204" charset="0"/>
              </a:endParaRPr>
            </a:p>
          </p:txBody>
        </p:sp>
        <p:sp>
          <p:nvSpPr>
            <p:cNvPr id="94" name="TextBox 93"/>
            <p:cNvSpPr txBox="1"/>
            <p:nvPr/>
          </p:nvSpPr>
          <p:spPr>
            <a:xfrm>
              <a:off x="6678280" y="4618842"/>
              <a:ext cx="271228" cy="369332"/>
            </a:xfrm>
            <a:prstGeom prst="rect">
              <a:avLst/>
            </a:prstGeom>
            <a:noFill/>
          </p:spPr>
          <p:txBody>
            <a:bodyPr wrap="none" rtlCol="0">
              <a:spAutoFit/>
            </a:bodyPr>
            <a:lstStyle/>
            <a:p>
              <a:r>
                <a:rPr lang="en-US" b="1" dirty="0">
                  <a:solidFill>
                    <a:schemeClr val="bg1">
                      <a:lumMod val="65000"/>
                    </a:schemeClr>
                  </a:solidFill>
                  <a:latin typeface="Myriad Pro" panose="020B0503030403020204" charset="0"/>
                </a:rPr>
                <a:t>F</a:t>
              </a:r>
              <a:endParaRPr lang="en-HK" b="1" dirty="0">
                <a:solidFill>
                  <a:schemeClr val="bg1">
                    <a:lumMod val="65000"/>
                  </a:schemeClr>
                </a:solidFill>
                <a:latin typeface="Myriad Pro" panose="020B0503030403020204" charset="0"/>
              </a:endParaRPr>
            </a:p>
          </p:txBody>
        </p:sp>
        <p:sp>
          <p:nvSpPr>
            <p:cNvPr id="95" name="Oval 94"/>
            <p:cNvSpPr/>
            <p:nvPr/>
          </p:nvSpPr>
          <p:spPr>
            <a:xfrm>
              <a:off x="6748568" y="4540933"/>
              <a:ext cx="107576" cy="11833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6" name="Oval 95"/>
            <p:cNvSpPr/>
            <p:nvPr/>
          </p:nvSpPr>
          <p:spPr>
            <a:xfrm>
              <a:off x="3824393" y="4540933"/>
              <a:ext cx="107576" cy="118334"/>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97" name="Group 96"/>
            <p:cNvGrpSpPr/>
            <p:nvPr/>
          </p:nvGrpSpPr>
          <p:grpSpPr>
            <a:xfrm>
              <a:off x="9423485" y="3809112"/>
              <a:ext cx="452437" cy="1507790"/>
              <a:chOff x="9397081" y="3430279"/>
              <a:chExt cx="452437" cy="1958973"/>
            </a:xfrm>
          </p:grpSpPr>
          <p:cxnSp>
            <p:nvCxnSpPr>
              <p:cNvPr id="99" name="Straight Connector 98"/>
              <p:cNvCxnSpPr/>
              <p:nvPr/>
            </p:nvCxnSpPr>
            <p:spPr>
              <a:xfrm>
                <a:off x="9397081" y="3430279"/>
                <a:ext cx="385762" cy="82548"/>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9397081" y="343345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9782843" y="3512827"/>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9454231" y="5270190"/>
                <a:ext cx="395287" cy="119062"/>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9439348" y="4373253"/>
                <a:ext cx="360164" cy="85723"/>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04" name="Oval 103"/>
              <p:cNvSpPr/>
              <p:nvPr/>
            </p:nvSpPr>
            <p:spPr>
              <a:xfrm>
                <a:off x="9600677" y="4848709"/>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105" name="Oval 104"/>
              <p:cNvSpPr/>
              <p:nvPr/>
            </p:nvSpPr>
            <p:spPr>
              <a:xfrm>
                <a:off x="9539956" y="395018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98" name="TextBox 97"/>
            <p:cNvSpPr txBox="1"/>
            <p:nvPr/>
          </p:nvSpPr>
          <p:spPr>
            <a:xfrm>
              <a:off x="9111838" y="2562874"/>
              <a:ext cx="886164" cy="1094190"/>
            </a:xfrm>
            <a:prstGeom prst="rect">
              <a:avLst/>
            </a:prstGeom>
            <a:noFill/>
          </p:spPr>
          <p:txBody>
            <a:bodyPr wrap="none" rtlCol="0">
              <a:spAutoFit/>
            </a:bodyPr>
            <a:lstStyle/>
            <a:p>
              <a:r>
                <a:rPr lang="en-US" b="1" dirty="0">
                  <a:latin typeface="Myriad Pro" panose="020B0503030403020204" charset="0"/>
                </a:rPr>
                <a:t>???</a:t>
              </a:r>
              <a:endParaRPr lang="en-HK" b="1" dirty="0">
                <a:latin typeface="Myriad Pro" panose="020B0503030403020204" charset="0"/>
              </a:endParaRPr>
            </a:p>
          </p:txBody>
        </p:sp>
      </p:grpSp>
      <p:sp>
        <p:nvSpPr>
          <p:cNvPr id="77" name="Google Shape;660;p29"/>
          <p:cNvSpPr/>
          <p:nvPr/>
        </p:nvSpPr>
        <p:spPr>
          <a:xfrm>
            <a:off x="671165" y="4536344"/>
            <a:ext cx="3889530" cy="261570"/>
          </a:xfrm>
          <a:prstGeom prst="rect">
            <a:avLst/>
          </a:prstGeom>
          <a:noFill/>
          <a:ln>
            <a:noFill/>
          </a:ln>
        </p:spPr>
        <p:txBody>
          <a:bodyPr spcFirstLastPara="1" wrap="square" lIns="91425" tIns="45700" rIns="91425" bIns="45700" anchor="t" anchorCtr="0">
            <a:spAutoFit/>
          </a:bodyPr>
          <a:lstStyle/>
          <a:p>
            <a:r>
              <a:rPr lang="en-US" sz="1100" dirty="0">
                <a:solidFill>
                  <a:schemeClr val="dk1"/>
                </a:solidFill>
                <a:latin typeface="Trebuchet MS"/>
                <a:ea typeface="Trebuchet MS"/>
                <a:cs typeface="Trebuchet MS"/>
                <a:sym typeface="Trebuchet MS"/>
              </a:rPr>
              <a:t>Source: </a:t>
            </a:r>
            <a:r>
              <a:rPr lang="en-US" sz="1100" dirty="0" err="1">
                <a:solidFill>
                  <a:schemeClr val="dk1"/>
                </a:solidFill>
                <a:latin typeface="Trebuchet MS"/>
                <a:ea typeface="Trebuchet MS"/>
                <a:cs typeface="Trebuchet MS"/>
                <a:sym typeface="Trebuchet MS"/>
              </a:rPr>
              <a:t>Openstax</a:t>
            </a:r>
            <a:r>
              <a:rPr lang="en-US" sz="1100" dirty="0">
                <a:solidFill>
                  <a:schemeClr val="dk1"/>
                </a:solidFill>
                <a:latin typeface="Trebuchet MS"/>
                <a:ea typeface="Trebuchet MS"/>
                <a:cs typeface="Trebuchet MS"/>
                <a:sym typeface="Trebuchet MS"/>
              </a:rPr>
              <a:t> </a:t>
            </a:r>
            <a:r>
              <a:rPr lang="en-US" sz="1100" dirty="0">
                <a:solidFill>
                  <a:schemeClr val="dk1"/>
                </a:solidFill>
                <a:latin typeface="Trebuchet MS"/>
                <a:ea typeface="Trebuchet MS"/>
                <a:cs typeface="Trebuchet MS"/>
                <a:sym typeface="Trebuchet MS"/>
                <a:hlinkClick r:id="rId3"/>
              </a:rPr>
              <a:t>Libretexts Physics</a:t>
            </a:r>
            <a:r>
              <a:rPr lang="en-US" sz="1100" dirty="0">
                <a:solidFill>
                  <a:schemeClr val="dk1"/>
                </a:solidFill>
                <a:latin typeface="Trebuchet MS"/>
                <a:ea typeface="Trebuchet MS"/>
                <a:cs typeface="Trebuchet MS"/>
                <a:sym typeface="Trebuchet MS"/>
              </a:rPr>
              <a:t> licensed by </a:t>
            </a:r>
            <a:r>
              <a:rPr lang="en-US" sz="1100" b="1" dirty="0">
                <a:hlinkClick r:id="rId4"/>
              </a:rPr>
              <a:t>CC BY 4.0</a:t>
            </a:r>
            <a:endParaRPr lang="en-US" sz="1100" b="1" dirty="0"/>
          </a:p>
        </p:txBody>
      </p:sp>
    </p:spTree>
    <p:extLst>
      <p:ext uri="{BB962C8B-B14F-4D97-AF65-F5344CB8AC3E}">
        <p14:creationId xmlns:p14="http://schemas.microsoft.com/office/powerpoint/2010/main" val="16345314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6" name="Rounded Rectangle 7195"/>
          <p:cNvSpPr/>
          <p:nvPr/>
        </p:nvSpPr>
        <p:spPr>
          <a:xfrm>
            <a:off x="478465" y="2210710"/>
            <a:ext cx="3733811"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192" name="TextBox 7191"/>
          <p:cNvSpPr txBox="1"/>
          <p:nvPr/>
        </p:nvSpPr>
        <p:spPr>
          <a:xfrm>
            <a:off x="2051743" y="2902654"/>
            <a:ext cx="1494320" cy="461665"/>
          </a:xfrm>
          <a:prstGeom prst="rect">
            <a:avLst/>
          </a:prstGeom>
          <a:noFill/>
        </p:spPr>
        <p:txBody>
          <a:bodyPr wrap="none" rtlCol="0">
            <a:spAutoFit/>
          </a:bodyPr>
          <a:lstStyle/>
          <a:p>
            <a:r>
              <a:rPr lang="en-US" sz="2400" b="1" u="sng" dirty="0">
                <a:latin typeface="Myriad Pro" panose="020B0503030403020204" charset="0"/>
              </a:rPr>
              <a:t>Light source</a:t>
            </a:r>
            <a:endParaRPr lang="en-HK" sz="2400" b="1" u="sng" dirty="0">
              <a:latin typeface="Myriad Pro" panose="020B0503030403020204" charset="0"/>
            </a:endParaRPr>
          </a:p>
        </p:txBody>
      </p:sp>
      <p:grpSp>
        <p:nvGrpSpPr>
          <p:cNvPr id="4" name="Group 3"/>
          <p:cNvGrpSpPr/>
          <p:nvPr/>
        </p:nvGrpSpPr>
        <p:grpSpPr>
          <a:xfrm>
            <a:off x="4290787" y="1930400"/>
            <a:ext cx="3865242" cy="4310065"/>
            <a:chOff x="3838841" y="2048694"/>
            <a:chExt cx="4068161" cy="4656747"/>
          </a:xfrm>
        </p:grpSpPr>
        <p:sp>
          <p:nvSpPr>
            <p:cNvPr id="32" name="Flowchart: Data 31"/>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3" name="Group 2"/>
            <p:cNvGrpSpPr/>
            <p:nvPr/>
          </p:nvGrpSpPr>
          <p:grpSpPr>
            <a:xfrm>
              <a:off x="3838841" y="2048694"/>
              <a:ext cx="4068161" cy="4656747"/>
              <a:chOff x="3838841" y="2048694"/>
              <a:chExt cx="4068161" cy="4656747"/>
            </a:xfrm>
          </p:grpSpPr>
          <p:cxnSp>
            <p:nvCxnSpPr>
              <p:cNvPr id="34" name="Straight Connector 33"/>
              <p:cNvCxnSpPr/>
              <p:nvPr/>
            </p:nvCxnSpPr>
            <p:spPr>
              <a:xfrm>
                <a:off x="5043454" y="2762421"/>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043454" y="3155825"/>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043454" y="3510834"/>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358809" y="2419741"/>
                <a:ext cx="0" cy="14844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700746" y="2464709"/>
                <a:ext cx="14177" cy="1562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056859" y="2488412"/>
                <a:ext cx="10632" cy="15392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400800" y="2552338"/>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787039" y="2588369"/>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162723" y="2643736"/>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513598" y="2690477"/>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grpSp>
            <p:nvGrpSpPr>
              <p:cNvPr id="7186" name="Group 7185"/>
              <p:cNvGrpSpPr/>
              <p:nvPr/>
            </p:nvGrpSpPr>
            <p:grpSpPr>
              <a:xfrm>
                <a:off x="4059430" y="5036685"/>
                <a:ext cx="984024" cy="1246899"/>
                <a:chOff x="2991548" y="3844926"/>
                <a:chExt cx="984024" cy="1246899"/>
              </a:xfrm>
            </p:grpSpPr>
            <p:sp>
              <p:nvSpPr>
                <p:cNvPr id="7184" name="Flowchart: Data 7183"/>
                <p:cNvSpPr/>
                <p:nvPr/>
              </p:nvSpPr>
              <p:spPr>
                <a:xfrm rot="992233">
                  <a:off x="2991548" y="3905104"/>
                  <a:ext cx="984024" cy="1144306"/>
                </a:xfrm>
                <a:prstGeom prst="flowChartInputOutput">
                  <a:avLst/>
                </a:prstGeom>
                <a:scene3d>
                  <a:camera prst="orthographicFront">
                    <a:rot lat="0" lon="10799999" rev="48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7185" name="Group 7184"/>
                <p:cNvGrpSpPr/>
                <p:nvPr/>
              </p:nvGrpSpPr>
              <p:grpSpPr>
                <a:xfrm>
                  <a:off x="3101598" y="3844926"/>
                  <a:ext cx="730179" cy="1246899"/>
                  <a:chOff x="3101598" y="3844926"/>
                  <a:chExt cx="730179" cy="1246899"/>
                </a:xfrm>
              </p:grpSpPr>
              <p:cxnSp>
                <p:nvCxnSpPr>
                  <p:cNvPr id="61" name="Straight Connector 60"/>
                  <p:cNvCxnSpPr/>
                  <p:nvPr/>
                </p:nvCxnSpPr>
                <p:spPr>
                  <a:xfrm>
                    <a:off x="3119356" y="3844926"/>
                    <a:ext cx="712421" cy="104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101598" y="4232560"/>
                    <a:ext cx="730179" cy="951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135344" y="4589919"/>
                    <a:ext cx="696433" cy="80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101598" y="3844926"/>
                    <a:ext cx="17758" cy="1102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445538" y="3897237"/>
                    <a:ext cx="12309" cy="1103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831777" y="3935001"/>
                    <a:ext cx="0" cy="11568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101637" y="4968037"/>
                    <a:ext cx="712421" cy="104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7188" name="Straight Arrow Connector 7187"/>
              <p:cNvCxnSpPr/>
              <p:nvPr/>
            </p:nvCxnSpPr>
            <p:spPr>
              <a:xfrm flipV="1">
                <a:off x="4361132" y="3155825"/>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4716289" y="3211030"/>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4322886" y="3508242"/>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4684252" y="3550838"/>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V="1">
                <a:off x="4309460" y="3846383"/>
                <a:ext cx="1909668" cy="21726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V="1">
                <a:off x="4685143" y="3924808"/>
                <a:ext cx="1909668" cy="21726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193" name="TextBox 7192"/>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7194" name="TextBox 7193"/>
              <p:cNvSpPr txBox="1"/>
              <p:nvPr/>
            </p:nvSpPr>
            <p:spPr>
              <a:xfrm>
                <a:off x="5629898" y="4947405"/>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grpSp>
      <p:sp>
        <p:nvSpPr>
          <p:cNvPr id="7195" name="TextBox 7194"/>
          <p:cNvSpPr txBox="1"/>
          <p:nvPr/>
        </p:nvSpPr>
        <p:spPr>
          <a:xfrm>
            <a:off x="486564" y="2230186"/>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pic>
        <p:nvPicPr>
          <p:cNvPr id="4098"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3904" y="3389573"/>
            <a:ext cx="1363779" cy="2155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833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6" name="Rounded Rectangle 7195"/>
          <p:cNvSpPr/>
          <p:nvPr/>
        </p:nvSpPr>
        <p:spPr>
          <a:xfrm>
            <a:off x="478465" y="2210710"/>
            <a:ext cx="3739738"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192" name="TextBox 7191"/>
          <p:cNvSpPr txBox="1"/>
          <p:nvPr/>
        </p:nvSpPr>
        <p:spPr>
          <a:xfrm>
            <a:off x="2051743" y="2902654"/>
            <a:ext cx="1494320" cy="461665"/>
          </a:xfrm>
          <a:prstGeom prst="rect">
            <a:avLst/>
          </a:prstGeom>
          <a:noFill/>
        </p:spPr>
        <p:txBody>
          <a:bodyPr wrap="none" rtlCol="0">
            <a:spAutoFit/>
          </a:bodyPr>
          <a:lstStyle/>
          <a:p>
            <a:r>
              <a:rPr lang="en-US" sz="2400" b="1" u="sng" dirty="0">
                <a:latin typeface="Myriad Pro" panose="020B0503030403020204" charset="0"/>
              </a:rPr>
              <a:t>Light source</a:t>
            </a:r>
            <a:endParaRPr lang="en-HK" sz="2400" b="1" u="sng" dirty="0">
              <a:latin typeface="Myriad Pro" panose="020B0503030403020204" charset="0"/>
            </a:endParaRPr>
          </a:p>
        </p:txBody>
      </p:sp>
      <p:sp>
        <p:nvSpPr>
          <p:cNvPr id="7195" name="TextBox 7194"/>
          <p:cNvSpPr txBox="1"/>
          <p:nvPr/>
        </p:nvSpPr>
        <p:spPr>
          <a:xfrm>
            <a:off x="436372" y="2229773"/>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grpSp>
        <p:nvGrpSpPr>
          <p:cNvPr id="3" name="Group 2"/>
          <p:cNvGrpSpPr/>
          <p:nvPr/>
        </p:nvGrpSpPr>
        <p:grpSpPr>
          <a:xfrm>
            <a:off x="3838841" y="1304782"/>
            <a:ext cx="6471807" cy="5064487"/>
            <a:chOff x="3838841" y="1304782"/>
            <a:chExt cx="6823975" cy="5433661"/>
          </a:xfrm>
        </p:grpSpPr>
        <p:sp>
          <p:nvSpPr>
            <p:cNvPr id="32" name="Flowchart: Data 31"/>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34" name="Straight Connector 33"/>
            <p:cNvCxnSpPr/>
            <p:nvPr/>
          </p:nvCxnSpPr>
          <p:spPr>
            <a:xfrm>
              <a:off x="5043454" y="2762421"/>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043454" y="3155825"/>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043454" y="3510834"/>
              <a:ext cx="2863548" cy="3934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358809" y="2419741"/>
              <a:ext cx="0" cy="14844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700746" y="2464709"/>
              <a:ext cx="14177" cy="1562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056859" y="2488412"/>
              <a:ext cx="10632" cy="15392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400800" y="2552338"/>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787039" y="2588369"/>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162723" y="2643736"/>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513598" y="2690477"/>
              <a:ext cx="0" cy="15283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sp>
          <p:nvSpPr>
            <p:cNvPr id="7184" name="Flowchart: Data 7183"/>
            <p:cNvSpPr/>
            <p:nvPr/>
          </p:nvSpPr>
          <p:spPr>
            <a:xfrm rot="992233">
              <a:off x="5990468" y="2987935"/>
              <a:ext cx="870456" cy="1056413"/>
            </a:xfrm>
            <a:prstGeom prst="flowChartInputOutput">
              <a:avLst/>
            </a:prstGeom>
            <a:solidFill>
              <a:schemeClr val="tx1"/>
            </a:solidFill>
            <a:ln>
              <a:solidFill>
                <a:schemeClr val="tx1"/>
              </a:solidFill>
            </a:ln>
            <a:scene3d>
              <a:camera prst="orthographicFront">
                <a:rot lat="0" lon="10799999" rev="438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39" name="Group 38"/>
            <p:cNvGrpSpPr/>
            <p:nvPr/>
          </p:nvGrpSpPr>
          <p:grpSpPr>
            <a:xfrm>
              <a:off x="4059430" y="5069687"/>
              <a:ext cx="984024" cy="1246899"/>
              <a:chOff x="2991548" y="3844926"/>
              <a:chExt cx="984024" cy="1246899"/>
            </a:xfrm>
          </p:grpSpPr>
          <p:sp>
            <p:nvSpPr>
              <p:cNvPr id="40" name="Flowchart: Data 39"/>
              <p:cNvSpPr/>
              <p:nvPr/>
            </p:nvSpPr>
            <p:spPr>
              <a:xfrm rot="992233">
                <a:off x="2991548" y="3905104"/>
                <a:ext cx="984024" cy="1144306"/>
              </a:xfrm>
              <a:prstGeom prst="flowChartInputOutput">
                <a:avLst/>
              </a:prstGeom>
              <a:scene3d>
                <a:camera prst="orthographicFront">
                  <a:rot lat="0" lon="10799999" rev="48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nvGrpSpPr>
              <p:cNvPr id="41" name="Group 40"/>
              <p:cNvGrpSpPr/>
              <p:nvPr/>
            </p:nvGrpSpPr>
            <p:grpSpPr>
              <a:xfrm>
                <a:off x="3101598" y="3844926"/>
                <a:ext cx="730179" cy="1246899"/>
                <a:chOff x="3101598" y="3844926"/>
                <a:chExt cx="730179" cy="1246899"/>
              </a:xfrm>
            </p:grpSpPr>
            <p:cxnSp>
              <p:nvCxnSpPr>
                <p:cNvPr id="42" name="Straight Connector 41"/>
                <p:cNvCxnSpPr/>
                <p:nvPr/>
              </p:nvCxnSpPr>
              <p:spPr>
                <a:xfrm>
                  <a:off x="3119356" y="3844926"/>
                  <a:ext cx="712421" cy="104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101598" y="4232560"/>
                  <a:ext cx="730179" cy="951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135344" y="4589919"/>
                  <a:ext cx="696433" cy="80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101598" y="3844926"/>
                  <a:ext cx="17758" cy="1102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3445538" y="3897237"/>
                  <a:ext cx="12309" cy="11031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831777" y="3935001"/>
                  <a:ext cx="0" cy="11568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3101637" y="4968037"/>
                  <a:ext cx="712421" cy="1046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6" name="TextBox 55"/>
            <p:cNvSpPr txBox="1"/>
            <p:nvPr/>
          </p:nvSpPr>
          <p:spPr>
            <a:xfrm>
              <a:off x="3838841" y="6276778"/>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cxnSp>
          <p:nvCxnSpPr>
            <p:cNvPr id="4" name="Straight Arrow Connector 3"/>
            <p:cNvCxnSpPr/>
            <p:nvPr/>
          </p:nvCxnSpPr>
          <p:spPr>
            <a:xfrm flipH="1" flipV="1">
              <a:off x="6400800" y="3657600"/>
              <a:ext cx="592469" cy="14643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326372" y="5090763"/>
              <a:ext cx="4336444" cy="923330"/>
            </a:xfrm>
            <a:prstGeom prst="rect">
              <a:avLst/>
            </a:prstGeom>
            <a:noFill/>
          </p:spPr>
          <p:txBody>
            <a:bodyPr wrap="none" rtlCol="0">
              <a:spAutoFit/>
            </a:bodyPr>
            <a:lstStyle/>
            <a:p>
              <a:r>
                <a:rPr lang="en-US" b="1" u="sng" dirty="0">
                  <a:latin typeface="Myriad Pro" panose="020B0503030403020204" charset="0"/>
                </a:rPr>
                <a:t>Black region:</a:t>
              </a:r>
            </a:p>
            <a:p>
              <a:pPr marL="285750" indent="-285750">
                <a:buFont typeface="Arial" panose="020B0604020202020204" pitchFamily="34" charset="0"/>
                <a:buChar char="•"/>
              </a:pPr>
              <a:r>
                <a:rPr lang="en-US" b="1" dirty="0">
                  <a:latin typeface="Myriad Pro" panose="020B0503030403020204" charset="0"/>
                </a:rPr>
                <a:t>The light from the object reacts with </a:t>
              </a:r>
              <a:r>
                <a:rPr lang="en-US" b="1" dirty="0" err="1">
                  <a:latin typeface="Myriad Pro" panose="020B0503030403020204" charset="0"/>
                </a:rPr>
                <a:t>AgBr</a:t>
              </a:r>
              <a:r>
                <a:rPr lang="en-US" b="1" dirty="0">
                  <a:latin typeface="Myriad Pro" panose="020B0503030403020204" charset="0"/>
                </a:rPr>
                <a:t> (grey)</a:t>
              </a:r>
            </a:p>
            <a:p>
              <a:pPr marL="285750" indent="-285750">
                <a:buFont typeface="Arial" panose="020B0604020202020204" pitchFamily="34" charset="0"/>
                <a:buChar char="•"/>
              </a:pPr>
              <a:r>
                <a:rPr lang="en-US" b="1" dirty="0">
                  <a:latin typeface="Myriad Pro" panose="020B0503030403020204" charset="0"/>
                </a:rPr>
                <a:t>The </a:t>
              </a:r>
              <a:r>
                <a:rPr lang="en-US" b="1" dirty="0" err="1">
                  <a:latin typeface="Myriad Pro" panose="020B0503030403020204" charset="0"/>
                </a:rPr>
                <a:t>AgBr</a:t>
              </a:r>
              <a:r>
                <a:rPr lang="en-US" b="1" dirty="0">
                  <a:latin typeface="Myriad Pro" panose="020B0503030403020204" charset="0"/>
                </a:rPr>
                <a:t> (grey) becomes Ag (black)</a:t>
              </a:r>
              <a:endParaRPr lang="en-HK" b="1" dirty="0">
                <a:latin typeface="Myriad Pro" panose="020B0503030403020204" charset="0"/>
              </a:endParaRPr>
            </a:p>
          </p:txBody>
        </p:sp>
        <p:sp>
          <p:nvSpPr>
            <p:cNvPr id="57" name="TextBox 56"/>
            <p:cNvSpPr txBox="1"/>
            <p:nvPr/>
          </p:nvSpPr>
          <p:spPr>
            <a:xfrm>
              <a:off x="7169500" y="1304782"/>
              <a:ext cx="3002745" cy="923330"/>
            </a:xfrm>
            <a:prstGeom prst="rect">
              <a:avLst/>
            </a:prstGeom>
            <a:noFill/>
          </p:spPr>
          <p:txBody>
            <a:bodyPr wrap="none" rtlCol="0">
              <a:spAutoFit/>
            </a:bodyPr>
            <a:lstStyle/>
            <a:p>
              <a:r>
                <a:rPr lang="en-US" b="1" u="sng" dirty="0">
                  <a:latin typeface="Myriad Pro" panose="020B0503030403020204" charset="0"/>
                </a:rPr>
                <a:t>Grey region:</a:t>
              </a:r>
            </a:p>
            <a:p>
              <a:pPr marL="285750" indent="-285750">
                <a:buFont typeface="Arial" panose="020B0604020202020204" pitchFamily="34" charset="0"/>
                <a:buChar char="•"/>
              </a:pPr>
              <a:r>
                <a:rPr lang="en-US" b="1" dirty="0">
                  <a:latin typeface="Myriad Pro" panose="020B0503030403020204" charset="0"/>
                </a:rPr>
                <a:t>No light reacts with </a:t>
              </a:r>
              <a:r>
                <a:rPr lang="en-US" b="1" dirty="0" err="1">
                  <a:latin typeface="Myriad Pro" panose="020B0503030403020204" charset="0"/>
                </a:rPr>
                <a:t>AgBr</a:t>
              </a:r>
              <a:r>
                <a:rPr lang="en-US" b="1" dirty="0">
                  <a:latin typeface="Myriad Pro" panose="020B0503030403020204" charset="0"/>
                </a:rPr>
                <a:t> (grey)</a:t>
              </a:r>
            </a:p>
            <a:p>
              <a:pPr marL="285750" indent="-285750">
                <a:buFont typeface="Arial" panose="020B0604020202020204" pitchFamily="34" charset="0"/>
                <a:buChar char="•"/>
              </a:pPr>
              <a:r>
                <a:rPr lang="en-US" b="1" dirty="0">
                  <a:latin typeface="Myriad Pro" panose="020B0503030403020204" charset="0"/>
                </a:rPr>
                <a:t>The </a:t>
              </a:r>
              <a:r>
                <a:rPr lang="en-US" b="1" dirty="0" err="1">
                  <a:latin typeface="Myriad Pro" panose="020B0503030403020204" charset="0"/>
                </a:rPr>
                <a:t>AgBr</a:t>
              </a:r>
              <a:r>
                <a:rPr lang="en-US" b="1" dirty="0">
                  <a:latin typeface="Myriad Pro" panose="020B0503030403020204" charset="0"/>
                </a:rPr>
                <a:t> (grey) remains</a:t>
              </a:r>
              <a:endParaRPr lang="en-HK" b="1" dirty="0">
                <a:latin typeface="Myriad Pro" panose="020B0503030403020204" charset="0"/>
              </a:endParaRPr>
            </a:p>
          </p:txBody>
        </p:sp>
        <p:cxnSp>
          <p:nvCxnSpPr>
            <p:cNvPr id="58" name="Straight Arrow Connector 57"/>
            <p:cNvCxnSpPr/>
            <p:nvPr/>
          </p:nvCxnSpPr>
          <p:spPr>
            <a:xfrm flipH="1">
              <a:off x="5185959" y="1498171"/>
              <a:ext cx="1983542" cy="10221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7684024" y="5974410"/>
              <a:ext cx="445956" cy="261610"/>
            </a:xfrm>
            <a:prstGeom prst="rect">
              <a:avLst/>
            </a:prstGeom>
            <a:noFill/>
          </p:spPr>
          <p:txBody>
            <a:bodyPr wrap="none" rtlCol="0">
              <a:spAutoFit/>
            </a:bodyPr>
            <a:lstStyle/>
            <a:p>
              <a:r>
                <a:rPr lang="en-US" sz="1100" b="1" dirty="0">
                  <a:latin typeface="Myriad Pro" panose="020B0503030403020204" charset="0"/>
                </a:rPr>
                <a:t>Light </a:t>
              </a:r>
              <a:endParaRPr lang="en-HK" sz="1100" b="1" dirty="0">
                <a:latin typeface="Myriad Pro" panose="020B0503030403020204" charset="0"/>
              </a:endParaRPr>
            </a:p>
          </p:txBody>
        </p:sp>
        <p:grpSp>
          <p:nvGrpSpPr>
            <p:cNvPr id="9" name="Group 8"/>
            <p:cNvGrpSpPr/>
            <p:nvPr/>
          </p:nvGrpSpPr>
          <p:grpSpPr>
            <a:xfrm>
              <a:off x="6651422" y="6027971"/>
              <a:ext cx="3125985" cy="512281"/>
              <a:chOff x="6651422" y="6027971"/>
              <a:chExt cx="3125985" cy="512281"/>
            </a:xfrm>
          </p:grpSpPr>
          <p:sp>
            <p:nvSpPr>
              <p:cNvPr id="73" name="TextBox 72"/>
              <p:cNvSpPr txBox="1"/>
              <p:nvPr/>
            </p:nvSpPr>
            <p:spPr>
              <a:xfrm>
                <a:off x="6662644" y="6032421"/>
                <a:ext cx="870751" cy="338554"/>
              </a:xfrm>
              <a:prstGeom prst="rect">
                <a:avLst/>
              </a:prstGeom>
              <a:noFill/>
            </p:spPr>
            <p:txBody>
              <a:bodyPr wrap="none" rtlCol="0">
                <a:spAutoFit/>
              </a:bodyPr>
              <a:lstStyle/>
              <a:p>
                <a:r>
                  <a:rPr lang="en-US" sz="1600" b="1" dirty="0">
                    <a:latin typeface="Myriad Pro" panose="020B0503030403020204" charset="0"/>
                  </a:rPr>
                  <a:t>2AgBr (s)</a:t>
                </a:r>
                <a:endParaRPr lang="en-HK" sz="1600" b="1" dirty="0">
                  <a:latin typeface="Myriad Pro" panose="020B0503030403020204" charset="0"/>
                </a:endParaRPr>
              </a:p>
            </p:txBody>
          </p:sp>
          <p:cxnSp>
            <p:nvCxnSpPr>
              <p:cNvPr id="74" name="Straight Arrow Connector 73"/>
              <p:cNvCxnSpPr>
                <a:cxnSpLocks/>
              </p:cNvCxnSpPr>
              <p:nvPr/>
            </p:nvCxnSpPr>
            <p:spPr>
              <a:xfrm>
                <a:off x="7743197" y="6245109"/>
                <a:ext cx="50365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8213095" y="6027971"/>
                <a:ext cx="697627" cy="338554"/>
              </a:xfrm>
              <a:prstGeom prst="rect">
                <a:avLst/>
              </a:prstGeom>
              <a:noFill/>
            </p:spPr>
            <p:txBody>
              <a:bodyPr wrap="none" rtlCol="0">
                <a:spAutoFit/>
              </a:bodyPr>
              <a:lstStyle/>
              <a:p>
                <a:r>
                  <a:rPr lang="en-US" sz="1600" b="1" dirty="0">
                    <a:latin typeface="Myriad Pro" panose="020B0503030403020204" charset="0"/>
                  </a:rPr>
                  <a:t>2Ag (s)</a:t>
                </a:r>
                <a:endParaRPr lang="en-HK" sz="1600" b="1" dirty="0">
                  <a:latin typeface="Myriad Pro" panose="020B0503030403020204" charset="0"/>
                </a:endParaRPr>
              </a:p>
            </p:txBody>
          </p:sp>
          <p:sp>
            <p:nvSpPr>
              <p:cNvPr id="77" name="TextBox 76"/>
              <p:cNvSpPr txBox="1"/>
              <p:nvPr/>
            </p:nvSpPr>
            <p:spPr>
              <a:xfrm>
                <a:off x="9108634" y="6032421"/>
                <a:ext cx="668773" cy="338554"/>
              </a:xfrm>
              <a:prstGeom prst="rect">
                <a:avLst/>
              </a:prstGeom>
              <a:noFill/>
            </p:spPr>
            <p:txBody>
              <a:bodyPr wrap="none" rtlCol="0">
                <a:spAutoFit/>
              </a:bodyPr>
              <a:lstStyle/>
              <a:p>
                <a:r>
                  <a:rPr lang="en-US" sz="1600" b="1" dirty="0">
                    <a:latin typeface="Myriad Pro" panose="020B0503030403020204" charset="0"/>
                  </a:rPr>
                  <a:t>Br</a:t>
                </a:r>
                <a:r>
                  <a:rPr lang="en-US" sz="1600" b="1" baseline="-25000" dirty="0">
                    <a:latin typeface="Myriad Pro" panose="020B0503030403020204" charset="0"/>
                  </a:rPr>
                  <a:t>2</a:t>
                </a:r>
                <a:r>
                  <a:rPr lang="en-US" sz="1600" b="1" dirty="0">
                    <a:latin typeface="Myriad Pro" panose="020B0503030403020204" charset="0"/>
                  </a:rPr>
                  <a:t> (g)</a:t>
                </a:r>
                <a:endParaRPr lang="en-HK" sz="1600" b="1" dirty="0">
                  <a:latin typeface="Myriad Pro" panose="020B0503030403020204" charset="0"/>
                </a:endParaRPr>
              </a:p>
            </p:txBody>
          </p:sp>
          <p:sp>
            <p:nvSpPr>
              <p:cNvPr id="78" name="TextBox 77"/>
              <p:cNvSpPr txBox="1"/>
              <p:nvPr/>
            </p:nvSpPr>
            <p:spPr>
              <a:xfrm>
                <a:off x="8942436" y="6032421"/>
                <a:ext cx="282449" cy="338554"/>
              </a:xfrm>
              <a:prstGeom prst="rect">
                <a:avLst/>
              </a:prstGeom>
              <a:noFill/>
            </p:spPr>
            <p:txBody>
              <a:bodyPr wrap="none" rtlCol="0">
                <a:spAutoFit/>
              </a:bodyPr>
              <a:lstStyle/>
              <a:p>
                <a:r>
                  <a:rPr lang="en-US" sz="1600" b="1" dirty="0">
                    <a:latin typeface="Myriad Pro" panose="020B0503030403020204" charset="0"/>
                  </a:rPr>
                  <a:t>+</a:t>
                </a:r>
                <a:endParaRPr lang="en-HK" sz="1600" b="1" dirty="0">
                  <a:latin typeface="Myriad Pro" panose="020B0503030403020204" charset="0"/>
                </a:endParaRPr>
              </a:p>
            </p:txBody>
          </p:sp>
          <p:sp>
            <p:nvSpPr>
              <p:cNvPr id="79" name="TextBox 78"/>
              <p:cNvSpPr txBox="1"/>
              <p:nvPr/>
            </p:nvSpPr>
            <p:spPr>
              <a:xfrm>
                <a:off x="6651422" y="6294031"/>
                <a:ext cx="881973" cy="246221"/>
              </a:xfrm>
              <a:prstGeom prst="rect">
                <a:avLst/>
              </a:prstGeom>
              <a:noFill/>
            </p:spPr>
            <p:txBody>
              <a:bodyPr wrap="none" rtlCol="0">
                <a:spAutoFit/>
              </a:bodyPr>
              <a:lstStyle/>
              <a:p>
                <a:r>
                  <a:rPr lang="en-US" sz="1000" b="1" dirty="0">
                    <a:latin typeface="Myriad Pro" panose="020B0503030403020204" charset="0"/>
                  </a:rPr>
                  <a:t>(Grey in </a:t>
                </a:r>
                <a:r>
                  <a:rPr lang="en-US" sz="1000" b="1" dirty="0" err="1">
                    <a:latin typeface="Myriad Pro" panose="020B0503030403020204" charset="0"/>
                  </a:rPr>
                  <a:t>colour</a:t>
                </a:r>
                <a:r>
                  <a:rPr lang="en-US" sz="1000" b="1" dirty="0">
                    <a:latin typeface="Myriad Pro" panose="020B0503030403020204" charset="0"/>
                  </a:rPr>
                  <a:t>)</a:t>
                </a:r>
                <a:endParaRPr lang="en-HK" sz="1000" b="1" dirty="0">
                  <a:latin typeface="Myriad Pro" panose="020B0503030403020204" charset="0"/>
                </a:endParaRPr>
              </a:p>
            </p:txBody>
          </p:sp>
          <p:sp>
            <p:nvSpPr>
              <p:cNvPr id="80" name="TextBox 79"/>
              <p:cNvSpPr txBox="1"/>
              <p:nvPr/>
            </p:nvSpPr>
            <p:spPr>
              <a:xfrm>
                <a:off x="8108097" y="6294031"/>
                <a:ext cx="907621" cy="246221"/>
              </a:xfrm>
              <a:prstGeom prst="rect">
                <a:avLst/>
              </a:prstGeom>
              <a:noFill/>
            </p:spPr>
            <p:txBody>
              <a:bodyPr wrap="none" rtlCol="0">
                <a:spAutoFit/>
              </a:bodyPr>
              <a:lstStyle/>
              <a:p>
                <a:r>
                  <a:rPr lang="en-US" sz="1000" b="1" dirty="0">
                    <a:latin typeface="Myriad Pro" panose="020B0503030403020204" charset="0"/>
                  </a:rPr>
                  <a:t>(Black in </a:t>
                </a:r>
                <a:r>
                  <a:rPr lang="en-US" sz="1000" b="1" dirty="0" err="1">
                    <a:latin typeface="Myriad Pro" panose="020B0503030403020204" charset="0"/>
                  </a:rPr>
                  <a:t>colour</a:t>
                </a:r>
                <a:r>
                  <a:rPr lang="en-US" sz="1000" b="1" dirty="0">
                    <a:latin typeface="Myriad Pro" panose="020B0503030403020204" charset="0"/>
                  </a:rPr>
                  <a:t>)</a:t>
                </a:r>
                <a:endParaRPr lang="en-HK" sz="1000" b="1" dirty="0">
                  <a:latin typeface="Myriad Pro" panose="020B0503030403020204" charset="0"/>
                </a:endParaRPr>
              </a:p>
            </p:txBody>
          </p:sp>
        </p:grpSp>
      </p:grpSp>
      <p:pic>
        <p:nvPicPr>
          <p:cNvPr id="59"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3904" y="3389573"/>
            <a:ext cx="1363779" cy="2155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532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6" name="Rounded Rectangle 7195"/>
          <p:cNvSpPr/>
          <p:nvPr/>
        </p:nvSpPr>
        <p:spPr>
          <a:xfrm>
            <a:off x="478465" y="2210710"/>
            <a:ext cx="3731520"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192" name="TextBox 7191"/>
          <p:cNvSpPr txBox="1"/>
          <p:nvPr/>
        </p:nvSpPr>
        <p:spPr>
          <a:xfrm>
            <a:off x="2051743" y="2902654"/>
            <a:ext cx="1494320" cy="461665"/>
          </a:xfrm>
          <a:prstGeom prst="rect">
            <a:avLst/>
          </a:prstGeom>
          <a:noFill/>
        </p:spPr>
        <p:txBody>
          <a:bodyPr wrap="none" rtlCol="0">
            <a:spAutoFit/>
          </a:bodyPr>
          <a:lstStyle/>
          <a:p>
            <a:r>
              <a:rPr lang="en-US" sz="2400" b="1" u="sng" dirty="0">
                <a:latin typeface="Myriad Pro" panose="020B0503030403020204" charset="0"/>
              </a:rPr>
              <a:t>Light source</a:t>
            </a:r>
            <a:endParaRPr lang="en-HK" sz="2400" b="1" u="sng" dirty="0">
              <a:latin typeface="Myriad Pro" panose="020B0503030403020204" charset="0"/>
            </a:endParaRPr>
          </a:p>
        </p:txBody>
      </p:sp>
      <p:sp>
        <p:nvSpPr>
          <p:cNvPr id="7195" name="TextBox 7194"/>
          <p:cNvSpPr txBox="1"/>
          <p:nvPr/>
        </p:nvSpPr>
        <p:spPr>
          <a:xfrm>
            <a:off x="478464" y="2231559"/>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grpSp>
        <p:nvGrpSpPr>
          <p:cNvPr id="4" name="Group 3"/>
          <p:cNvGrpSpPr/>
          <p:nvPr/>
        </p:nvGrpSpPr>
        <p:grpSpPr>
          <a:xfrm>
            <a:off x="3838841" y="1432956"/>
            <a:ext cx="6534869" cy="4988865"/>
            <a:chOff x="3838841" y="1432956"/>
            <a:chExt cx="6739637" cy="5272485"/>
          </a:xfrm>
        </p:grpSpPr>
        <p:sp>
          <p:nvSpPr>
            <p:cNvPr id="32" name="Flowchart: Data 31"/>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TextBox 50"/>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7188" name="Straight Arrow Connector 7187"/>
            <p:cNvCxnSpPr/>
            <p:nvPr/>
          </p:nvCxnSpPr>
          <p:spPr>
            <a:xfrm flipV="1">
              <a:off x="4361132" y="3155825"/>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V="1">
              <a:off x="4716289" y="3211030"/>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4322886" y="3508242"/>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4684252" y="3550838"/>
              <a:ext cx="1869547" cy="212976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V="1">
              <a:off x="4309460" y="3846383"/>
              <a:ext cx="1909668" cy="21726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V="1">
              <a:off x="4685143" y="3924808"/>
              <a:ext cx="1909668" cy="21726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193" name="TextBox 7192"/>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grpSp>
          <p:nvGrpSpPr>
            <p:cNvPr id="39" name="Group 38"/>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0" name="Straight Connector 39"/>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nvGrpSpPr>
            <p:cNvPr id="3" name="Group 2"/>
            <p:cNvGrpSpPr/>
            <p:nvPr/>
          </p:nvGrpSpPr>
          <p:grpSpPr>
            <a:xfrm>
              <a:off x="6145989" y="2969570"/>
              <a:ext cx="430395" cy="1070538"/>
              <a:chOff x="982418" y="4309007"/>
              <a:chExt cx="430395" cy="1070538"/>
            </a:xfrm>
          </p:grpSpPr>
          <p:cxnSp>
            <p:nvCxnSpPr>
              <p:cNvPr id="55" name="Straight Connector 54"/>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0" name="Oval 59"/>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4" name="Oval 6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cxnSp>
          <p:nvCxnSpPr>
            <p:cNvPr id="65" name="Straight Arrow Connector 64"/>
            <p:cNvCxnSpPr/>
            <p:nvPr/>
          </p:nvCxnSpPr>
          <p:spPr>
            <a:xfrm flipH="1" flipV="1">
              <a:off x="6316462" y="3785774"/>
              <a:ext cx="592469" cy="14643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6242034" y="5218937"/>
              <a:ext cx="4336444" cy="923330"/>
            </a:xfrm>
            <a:prstGeom prst="rect">
              <a:avLst/>
            </a:prstGeom>
            <a:noFill/>
          </p:spPr>
          <p:txBody>
            <a:bodyPr wrap="none" rtlCol="0">
              <a:spAutoFit/>
            </a:bodyPr>
            <a:lstStyle/>
            <a:p>
              <a:r>
                <a:rPr lang="en-US" b="1" u="sng" dirty="0">
                  <a:latin typeface="Myriad Pro" panose="020B0503030403020204" charset="0"/>
                </a:rPr>
                <a:t>Black region:</a:t>
              </a:r>
            </a:p>
            <a:p>
              <a:pPr marL="285750" indent="-285750">
                <a:buFont typeface="Arial" panose="020B0604020202020204" pitchFamily="34" charset="0"/>
                <a:buChar char="•"/>
              </a:pPr>
              <a:r>
                <a:rPr lang="en-US" b="1" dirty="0">
                  <a:latin typeface="Myriad Pro" panose="020B0503030403020204" charset="0"/>
                </a:rPr>
                <a:t>The light from the object reacts with </a:t>
              </a:r>
              <a:r>
                <a:rPr lang="en-US" b="1" dirty="0" err="1">
                  <a:latin typeface="Myriad Pro" panose="020B0503030403020204" charset="0"/>
                </a:rPr>
                <a:t>AgBr</a:t>
              </a:r>
              <a:r>
                <a:rPr lang="en-US" b="1" dirty="0">
                  <a:latin typeface="Myriad Pro" panose="020B0503030403020204" charset="0"/>
                </a:rPr>
                <a:t> (grey)</a:t>
              </a:r>
            </a:p>
            <a:p>
              <a:pPr marL="285750" indent="-285750">
                <a:buFont typeface="Arial" panose="020B0604020202020204" pitchFamily="34" charset="0"/>
                <a:buChar char="•"/>
              </a:pPr>
              <a:r>
                <a:rPr lang="en-US" b="1" dirty="0">
                  <a:latin typeface="Myriad Pro" panose="020B0503030403020204" charset="0"/>
                </a:rPr>
                <a:t>The </a:t>
              </a:r>
              <a:r>
                <a:rPr lang="en-US" b="1" dirty="0" err="1">
                  <a:latin typeface="Myriad Pro" panose="020B0503030403020204" charset="0"/>
                </a:rPr>
                <a:t>AgBr</a:t>
              </a:r>
              <a:r>
                <a:rPr lang="en-US" b="1" dirty="0">
                  <a:latin typeface="Myriad Pro" panose="020B0503030403020204" charset="0"/>
                </a:rPr>
                <a:t> (grey) becomes Ag (black)</a:t>
              </a:r>
              <a:endParaRPr lang="en-HK" b="1" dirty="0">
                <a:latin typeface="Myriad Pro" panose="020B0503030403020204" charset="0"/>
              </a:endParaRPr>
            </a:p>
          </p:txBody>
        </p:sp>
        <p:sp>
          <p:nvSpPr>
            <p:cNvPr id="70" name="TextBox 69"/>
            <p:cNvSpPr txBox="1"/>
            <p:nvPr/>
          </p:nvSpPr>
          <p:spPr>
            <a:xfrm>
              <a:off x="7085162" y="1432956"/>
              <a:ext cx="3002745" cy="923330"/>
            </a:xfrm>
            <a:prstGeom prst="rect">
              <a:avLst/>
            </a:prstGeom>
            <a:noFill/>
          </p:spPr>
          <p:txBody>
            <a:bodyPr wrap="none" rtlCol="0">
              <a:spAutoFit/>
            </a:bodyPr>
            <a:lstStyle/>
            <a:p>
              <a:r>
                <a:rPr lang="en-US" b="1" u="sng" dirty="0">
                  <a:latin typeface="Myriad Pro" panose="020B0503030403020204" charset="0"/>
                </a:rPr>
                <a:t>Grey region:</a:t>
              </a:r>
            </a:p>
            <a:p>
              <a:pPr marL="285750" indent="-285750">
                <a:buFont typeface="Arial" panose="020B0604020202020204" pitchFamily="34" charset="0"/>
                <a:buChar char="•"/>
              </a:pPr>
              <a:r>
                <a:rPr lang="en-US" b="1" dirty="0">
                  <a:latin typeface="Myriad Pro" panose="020B0503030403020204" charset="0"/>
                </a:rPr>
                <a:t>No light reacts with </a:t>
              </a:r>
              <a:r>
                <a:rPr lang="en-US" b="1" dirty="0" err="1">
                  <a:latin typeface="Myriad Pro" panose="020B0503030403020204" charset="0"/>
                </a:rPr>
                <a:t>AgBr</a:t>
              </a:r>
              <a:r>
                <a:rPr lang="en-US" b="1" dirty="0">
                  <a:latin typeface="Myriad Pro" panose="020B0503030403020204" charset="0"/>
                </a:rPr>
                <a:t> (grey)</a:t>
              </a:r>
            </a:p>
            <a:p>
              <a:pPr marL="285750" indent="-285750">
                <a:buFont typeface="Arial" panose="020B0604020202020204" pitchFamily="34" charset="0"/>
                <a:buChar char="•"/>
              </a:pPr>
              <a:r>
                <a:rPr lang="en-US" b="1" dirty="0">
                  <a:latin typeface="Myriad Pro" panose="020B0503030403020204" charset="0"/>
                </a:rPr>
                <a:t>The </a:t>
              </a:r>
              <a:r>
                <a:rPr lang="en-US" b="1" dirty="0" err="1">
                  <a:latin typeface="Myriad Pro" panose="020B0503030403020204" charset="0"/>
                </a:rPr>
                <a:t>AgBr</a:t>
              </a:r>
              <a:r>
                <a:rPr lang="en-US" b="1" dirty="0">
                  <a:latin typeface="Myriad Pro" panose="020B0503030403020204" charset="0"/>
                </a:rPr>
                <a:t> (grey) remains</a:t>
              </a:r>
              <a:endParaRPr lang="en-HK" b="1" dirty="0">
                <a:latin typeface="Myriad Pro" panose="020B0503030403020204" charset="0"/>
              </a:endParaRPr>
            </a:p>
          </p:txBody>
        </p:sp>
        <p:cxnSp>
          <p:nvCxnSpPr>
            <p:cNvPr id="71" name="Straight Arrow Connector 70"/>
            <p:cNvCxnSpPr/>
            <p:nvPr/>
          </p:nvCxnSpPr>
          <p:spPr>
            <a:xfrm flipH="1">
              <a:off x="5101621" y="1626345"/>
              <a:ext cx="1983542" cy="10221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7653364" y="6123581"/>
              <a:ext cx="445956" cy="261610"/>
            </a:xfrm>
            <a:prstGeom prst="rect">
              <a:avLst/>
            </a:prstGeom>
            <a:noFill/>
          </p:spPr>
          <p:txBody>
            <a:bodyPr wrap="none" rtlCol="0">
              <a:spAutoFit/>
            </a:bodyPr>
            <a:lstStyle/>
            <a:p>
              <a:r>
                <a:rPr lang="en-US" sz="1100" b="1" dirty="0">
                  <a:latin typeface="Myriad Pro" panose="020B0503030403020204" charset="0"/>
                </a:rPr>
                <a:t>Light </a:t>
              </a:r>
              <a:endParaRPr lang="en-HK" sz="1100" b="1" dirty="0">
                <a:latin typeface="Myriad Pro" panose="020B0503030403020204" charset="0"/>
              </a:endParaRPr>
            </a:p>
          </p:txBody>
        </p:sp>
        <p:grpSp>
          <p:nvGrpSpPr>
            <p:cNvPr id="73" name="Group 72"/>
            <p:cNvGrpSpPr/>
            <p:nvPr/>
          </p:nvGrpSpPr>
          <p:grpSpPr>
            <a:xfrm>
              <a:off x="6567084" y="6156145"/>
              <a:ext cx="3138066" cy="512281"/>
              <a:chOff x="6651422" y="6027971"/>
              <a:chExt cx="3138066" cy="512281"/>
            </a:xfrm>
          </p:grpSpPr>
          <p:sp>
            <p:nvSpPr>
              <p:cNvPr id="74" name="TextBox 73"/>
              <p:cNvSpPr txBox="1"/>
              <p:nvPr/>
            </p:nvSpPr>
            <p:spPr>
              <a:xfrm>
                <a:off x="6662644" y="6032421"/>
                <a:ext cx="870751" cy="338554"/>
              </a:xfrm>
              <a:prstGeom prst="rect">
                <a:avLst/>
              </a:prstGeom>
              <a:noFill/>
            </p:spPr>
            <p:txBody>
              <a:bodyPr wrap="none" rtlCol="0">
                <a:spAutoFit/>
              </a:bodyPr>
              <a:lstStyle/>
              <a:p>
                <a:r>
                  <a:rPr lang="en-US" sz="1600" b="1" dirty="0">
                    <a:latin typeface="Myriad Pro" panose="020B0503030403020204" charset="0"/>
                  </a:rPr>
                  <a:t>2AgBr (s)</a:t>
                </a:r>
                <a:endParaRPr lang="en-HK" sz="1600" b="1" dirty="0">
                  <a:latin typeface="Myriad Pro" panose="020B0503030403020204" charset="0"/>
                </a:endParaRPr>
              </a:p>
            </p:txBody>
          </p:sp>
          <p:cxnSp>
            <p:nvCxnSpPr>
              <p:cNvPr id="75" name="Straight Arrow Connector 74"/>
              <p:cNvCxnSpPr>
                <a:cxnSpLocks/>
              </p:cNvCxnSpPr>
              <p:nvPr/>
            </p:nvCxnSpPr>
            <p:spPr>
              <a:xfrm>
                <a:off x="7737702" y="6257016"/>
                <a:ext cx="51553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8213095" y="6027971"/>
                <a:ext cx="697627" cy="338554"/>
              </a:xfrm>
              <a:prstGeom prst="rect">
                <a:avLst/>
              </a:prstGeom>
              <a:noFill/>
            </p:spPr>
            <p:txBody>
              <a:bodyPr wrap="none" rtlCol="0">
                <a:spAutoFit/>
              </a:bodyPr>
              <a:lstStyle/>
              <a:p>
                <a:r>
                  <a:rPr lang="en-US" sz="1600" b="1" dirty="0">
                    <a:latin typeface="Myriad Pro" panose="020B0503030403020204" charset="0"/>
                  </a:rPr>
                  <a:t>2Ag (s)</a:t>
                </a:r>
                <a:endParaRPr lang="en-HK" sz="1600" b="1" dirty="0">
                  <a:latin typeface="Myriad Pro" panose="020B0503030403020204" charset="0"/>
                </a:endParaRPr>
              </a:p>
            </p:txBody>
          </p:sp>
          <p:sp>
            <p:nvSpPr>
              <p:cNvPr id="77" name="TextBox 76"/>
              <p:cNvSpPr txBox="1"/>
              <p:nvPr/>
            </p:nvSpPr>
            <p:spPr>
              <a:xfrm>
                <a:off x="9120715" y="6032421"/>
                <a:ext cx="668773" cy="338554"/>
              </a:xfrm>
              <a:prstGeom prst="rect">
                <a:avLst/>
              </a:prstGeom>
              <a:noFill/>
            </p:spPr>
            <p:txBody>
              <a:bodyPr wrap="none" rtlCol="0">
                <a:spAutoFit/>
              </a:bodyPr>
              <a:lstStyle/>
              <a:p>
                <a:r>
                  <a:rPr lang="en-US" sz="1600" b="1" dirty="0">
                    <a:latin typeface="Myriad Pro" panose="020B0503030403020204" charset="0"/>
                  </a:rPr>
                  <a:t>Br</a:t>
                </a:r>
                <a:r>
                  <a:rPr lang="en-US" sz="1600" b="1" baseline="-25000" dirty="0">
                    <a:latin typeface="Myriad Pro" panose="020B0503030403020204" charset="0"/>
                  </a:rPr>
                  <a:t>2</a:t>
                </a:r>
                <a:r>
                  <a:rPr lang="en-US" sz="1600" b="1" dirty="0">
                    <a:latin typeface="Myriad Pro" panose="020B0503030403020204" charset="0"/>
                  </a:rPr>
                  <a:t> (g)</a:t>
                </a:r>
                <a:endParaRPr lang="en-HK" sz="1600" b="1" dirty="0">
                  <a:latin typeface="Myriad Pro" panose="020B0503030403020204" charset="0"/>
                </a:endParaRPr>
              </a:p>
            </p:txBody>
          </p:sp>
          <p:sp>
            <p:nvSpPr>
              <p:cNvPr id="78" name="TextBox 77"/>
              <p:cNvSpPr txBox="1"/>
              <p:nvPr/>
            </p:nvSpPr>
            <p:spPr>
              <a:xfrm>
                <a:off x="8938743" y="6036319"/>
                <a:ext cx="282450" cy="338554"/>
              </a:xfrm>
              <a:prstGeom prst="rect">
                <a:avLst/>
              </a:prstGeom>
              <a:noFill/>
            </p:spPr>
            <p:txBody>
              <a:bodyPr wrap="none" rtlCol="0">
                <a:spAutoFit/>
              </a:bodyPr>
              <a:lstStyle/>
              <a:p>
                <a:r>
                  <a:rPr lang="en-US" sz="1600" b="1" dirty="0">
                    <a:latin typeface="Myriad Pro" panose="020B0503030403020204" charset="0"/>
                  </a:rPr>
                  <a:t>+</a:t>
                </a:r>
                <a:endParaRPr lang="en-HK" sz="1600" b="1" dirty="0">
                  <a:latin typeface="Myriad Pro" panose="020B0503030403020204" charset="0"/>
                </a:endParaRPr>
              </a:p>
            </p:txBody>
          </p:sp>
          <p:sp>
            <p:nvSpPr>
              <p:cNvPr id="79" name="TextBox 78"/>
              <p:cNvSpPr txBox="1"/>
              <p:nvPr/>
            </p:nvSpPr>
            <p:spPr>
              <a:xfrm>
                <a:off x="6651422" y="6294031"/>
                <a:ext cx="881973" cy="246221"/>
              </a:xfrm>
              <a:prstGeom prst="rect">
                <a:avLst/>
              </a:prstGeom>
              <a:noFill/>
            </p:spPr>
            <p:txBody>
              <a:bodyPr wrap="none" rtlCol="0">
                <a:spAutoFit/>
              </a:bodyPr>
              <a:lstStyle/>
              <a:p>
                <a:r>
                  <a:rPr lang="en-US" sz="1000" b="1" dirty="0">
                    <a:latin typeface="Myriad Pro" panose="020B0503030403020204" charset="0"/>
                  </a:rPr>
                  <a:t>(Grey in </a:t>
                </a:r>
                <a:r>
                  <a:rPr lang="en-US" sz="1000" b="1" dirty="0" err="1">
                    <a:latin typeface="Myriad Pro" panose="020B0503030403020204" charset="0"/>
                  </a:rPr>
                  <a:t>colour</a:t>
                </a:r>
                <a:r>
                  <a:rPr lang="en-US" sz="1000" b="1" dirty="0">
                    <a:latin typeface="Myriad Pro" panose="020B0503030403020204" charset="0"/>
                  </a:rPr>
                  <a:t>)</a:t>
                </a:r>
                <a:endParaRPr lang="en-HK" sz="1000" b="1" dirty="0">
                  <a:latin typeface="Myriad Pro" panose="020B0503030403020204" charset="0"/>
                </a:endParaRPr>
              </a:p>
            </p:txBody>
          </p:sp>
          <p:sp>
            <p:nvSpPr>
              <p:cNvPr id="80" name="TextBox 79"/>
              <p:cNvSpPr txBox="1"/>
              <p:nvPr/>
            </p:nvSpPr>
            <p:spPr>
              <a:xfrm>
                <a:off x="8108097" y="6294031"/>
                <a:ext cx="907621" cy="246221"/>
              </a:xfrm>
              <a:prstGeom prst="rect">
                <a:avLst/>
              </a:prstGeom>
              <a:noFill/>
            </p:spPr>
            <p:txBody>
              <a:bodyPr wrap="none" rtlCol="0">
                <a:spAutoFit/>
              </a:bodyPr>
              <a:lstStyle/>
              <a:p>
                <a:r>
                  <a:rPr lang="en-US" sz="1000" b="1" dirty="0">
                    <a:latin typeface="Myriad Pro" panose="020B0503030403020204" charset="0"/>
                  </a:rPr>
                  <a:t>(Black in </a:t>
                </a:r>
                <a:r>
                  <a:rPr lang="en-US" sz="1000" b="1" dirty="0" err="1">
                    <a:latin typeface="Myriad Pro" panose="020B0503030403020204" charset="0"/>
                  </a:rPr>
                  <a:t>colour</a:t>
                </a:r>
                <a:r>
                  <a:rPr lang="en-US" sz="1000" b="1" dirty="0">
                    <a:latin typeface="Myriad Pro" panose="020B0503030403020204" charset="0"/>
                  </a:rPr>
                  <a:t>)</a:t>
                </a:r>
                <a:endParaRPr lang="en-HK" sz="1000" b="1" dirty="0">
                  <a:latin typeface="Myriad Pro" panose="020B0503030403020204" charset="0"/>
                </a:endParaRPr>
              </a:p>
            </p:txBody>
          </p:sp>
        </p:grpSp>
      </p:grpSp>
      <p:pic>
        <p:nvPicPr>
          <p:cNvPr id="46"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3904" y="3389573"/>
            <a:ext cx="1363779" cy="2155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8609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8130833" y="3247504"/>
            <a:ext cx="3841427" cy="1276269"/>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196" name="Rounded Rectangle 7195"/>
          <p:cNvSpPr/>
          <p:nvPr/>
        </p:nvSpPr>
        <p:spPr>
          <a:xfrm>
            <a:off x="478465" y="2210710"/>
            <a:ext cx="3733811"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192" name="TextBox 7191"/>
          <p:cNvSpPr txBox="1"/>
          <p:nvPr/>
        </p:nvSpPr>
        <p:spPr>
          <a:xfrm>
            <a:off x="2051743" y="2902654"/>
            <a:ext cx="1494320" cy="461665"/>
          </a:xfrm>
          <a:prstGeom prst="rect">
            <a:avLst/>
          </a:prstGeom>
          <a:noFill/>
        </p:spPr>
        <p:txBody>
          <a:bodyPr wrap="none" rtlCol="0">
            <a:spAutoFit/>
          </a:bodyPr>
          <a:lstStyle/>
          <a:p>
            <a:r>
              <a:rPr lang="en-US" sz="2400" b="1" u="sng" dirty="0">
                <a:latin typeface="Myriad Pro" panose="020B0503030403020204" charset="0"/>
              </a:rPr>
              <a:t>Light source</a:t>
            </a:r>
            <a:endParaRPr lang="en-HK" sz="2400" b="1" u="sng" dirty="0">
              <a:latin typeface="Myriad Pro" panose="020B0503030403020204" charset="0"/>
            </a:endParaRPr>
          </a:p>
        </p:txBody>
      </p:sp>
      <p:sp>
        <p:nvSpPr>
          <p:cNvPr id="7195" name="TextBox 7194"/>
          <p:cNvSpPr txBox="1"/>
          <p:nvPr/>
        </p:nvSpPr>
        <p:spPr>
          <a:xfrm>
            <a:off x="444264" y="2227260"/>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grpSp>
        <p:nvGrpSpPr>
          <p:cNvPr id="4" name="Group 3"/>
          <p:cNvGrpSpPr/>
          <p:nvPr/>
        </p:nvGrpSpPr>
        <p:grpSpPr>
          <a:xfrm>
            <a:off x="3818557" y="2048695"/>
            <a:ext cx="3612257" cy="4278534"/>
            <a:chOff x="3838841" y="2048694"/>
            <a:chExt cx="4068161" cy="4656747"/>
          </a:xfrm>
        </p:grpSpPr>
        <p:sp>
          <p:nvSpPr>
            <p:cNvPr id="8" name="Oval 7"/>
            <p:cNvSpPr/>
            <p:nvPr/>
          </p:nvSpPr>
          <p:spPr>
            <a:xfrm>
              <a:off x="4870232" y="4068856"/>
              <a:ext cx="1183835" cy="1282608"/>
            </a:xfrm>
            <a:prstGeom prst="ellipse">
              <a:avLst/>
            </a:prstGeom>
            <a:solidFill>
              <a:schemeClr val="accent5">
                <a:lumMod val="40000"/>
                <a:lumOff val="60000"/>
              </a:schemeClr>
            </a:solidFill>
            <a:ln w="57150">
              <a:solidFill>
                <a:schemeClr val="accent5">
                  <a:lumMod val="75000"/>
                </a:schemeClr>
              </a:solidFill>
            </a:ln>
            <a:scene3d>
              <a:camera prst="orthographicFront">
                <a:rot lat="0" lon="20099983"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2" name="Flowchart: Data 31"/>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TextBox 50"/>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7188" name="Straight Arrow Connector 7187"/>
            <p:cNvCxnSpPr/>
            <p:nvPr/>
          </p:nvCxnSpPr>
          <p:spPr>
            <a:xfrm flipV="1">
              <a:off x="4361132" y="4189228"/>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7193" name="TextBox 7192"/>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7194" name="TextBox 7193"/>
            <p:cNvSpPr txBox="1"/>
            <p:nvPr/>
          </p:nvSpPr>
          <p:spPr>
            <a:xfrm>
              <a:off x="4880190" y="5763890"/>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nvGrpSpPr>
            <p:cNvPr id="3" name="Group 2"/>
            <p:cNvGrpSpPr/>
            <p:nvPr/>
          </p:nvGrpSpPr>
          <p:grpSpPr>
            <a:xfrm rot="10800000">
              <a:off x="6124120" y="2979847"/>
              <a:ext cx="430395" cy="1070538"/>
              <a:chOff x="982418" y="4309007"/>
              <a:chExt cx="430395" cy="1070538"/>
            </a:xfrm>
          </p:grpSpPr>
          <p:cxnSp>
            <p:nvCxnSpPr>
              <p:cNvPr id="55" name="Straight Connector 54"/>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0" name="Oval 59"/>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4" name="Oval 6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8" name="TextBox 37"/>
            <p:cNvSpPr txBox="1"/>
            <p:nvPr/>
          </p:nvSpPr>
          <p:spPr>
            <a:xfrm>
              <a:off x="6025471" y="4853278"/>
              <a:ext cx="1257075" cy="369332"/>
            </a:xfrm>
            <a:prstGeom prst="rect">
              <a:avLst/>
            </a:prstGeom>
            <a:noFill/>
          </p:spPr>
          <p:txBody>
            <a:bodyPr wrap="none" rtlCol="0">
              <a:spAutoFit/>
            </a:bodyPr>
            <a:lstStyle/>
            <a:p>
              <a:r>
                <a:rPr lang="en-US" b="1" dirty="0">
                  <a:latin typeface="Myriad Pro" panose="020B0503030403020204" charset="0"/>
                </a:rPr>
                <a:t>A convex lens</a:t>
              </a:r>
              <a:endParaRPr lang="en-HK" b="1" dirty="0">
                <a:latin typeface="Myriad Pro" panose="020B0503030403020204" charset="0"/>
              </a:endParaRPr>
            </a:p>
          </p:txBody>
        </p:sp>
        <p:cxnSp>
          <p:nvCxnSpPr>
            <p:cNvPr id="48" name="Straight Arrow Connector 47"/>
            <p:cNvCxnSpPr/>
            <p:nvPr/>
          </p:nvCxnSpPr>
          <p:spPr>
            <a:xfrm flipV="1">
              <a:off x="5333582" y="3967687"/>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4680737" y="4247713"/>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5677501" y="4043308"/>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4299421" y="3487282"/>
              <a:ext cx="1871017" cy="2197039"/>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4698139" y="3598054"/>
              <a:ext cx="1826551" cy="218779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4286112" y="5037944"/>
              <a:ext cx="946240" cy="11247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4687534" y="5111117"/>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5659717" y="3070273"/>
              <a:ext cx="847728" cy="20408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5267285" y="3010181"/>
              <a:ext cx="871747" cy="20213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0" name="Straight Connector 39"/>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sp>
        <p:nvSpPr>
          <p:cNvPr id="24" name="TextBox 23"/>
          <p:cNvSpPr txBox="1"/>
          <p:nvPr/>
        </p:nvSpPr>
        <p:spPr>
          <a:xfrm>
            <a:off x="8130833" y="3278840"/>
            <a:ext cx="38414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yriad Pro" panose="020B0503030403020204" charset="0"/>
              </a:rPr>
              <a:t>The image formed on the film is inverted</a:t>
            </a:r>
          </a:p>
          <a:p>
            <a:pPr marL="285750" indent="-285750">
              <a:buFont typeface="Arial" panose="020B0604020202020204" pitchFamily="34" charset="0"/>
              <a:buChar char="•"/>
            </a:pPr>
            <a:r>
              <a:rPr lang="en-US" dirty="0">
                <a:solidFill>
                  <a:srgbClr val="FF0000"/>
                </a:solidFill>
                <a:latin typeface="Myriad Pro" panose="020B0503030403020204" charset="0"/>
              </a:rPr>
              <a:t>Red line</a:t>
            </a:r>
            <a:r>
              <a:rPr lang="en-US" dirty="0">
                <a:latin typeface="Myriad Pro" panose="020B0503030403020204" charset="0"/>
              </a:rPr>
              <a:t>: Refracted light rays by the lens</a:t>
            </a:r>
            <a:endParaRPr lang="en-HK" dirty="0">
              <a:latin typeface="Myriad Pro" panose="020B0503030403020204" charset="0"/>
            </a:endParaRPr>
          </a:p>
        </p:txBody>
      </p:sp>
      <p:pic>
        <p:nvPicPr>
          <p:cNvPr id="46" name="Picture 2" descr="Free light bulb filament vect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3904" y="3389573"/>
            <a:ext cx="1363779" cy="2155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9865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504602" y="2805413"/>
            <a:ext cx="7721721" cy="2739710"/>
          </a:xfrm>
          <a:prstGeom prst="roundRect">
            <a:avLst/>
          </a:prstGeom>
          <a:solidFill>
            <a:schemeClr val="accent6">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7196" name="Rounded Rectangle 7195"/>
          <p:cNvSpPr/>
          <p:nvPr/>
        </p:nvSpPr>
        <p:spPr>
          <a:xfrm>
            <a:off x="478465" y="2210710"/>
            <a:ext cx="3693991"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32" name="Flowchart: Data 31"/>
          <p:cNvSpPr/>
          <p:nvPr/>
        </p:nvSpPr>
        <p:spPr>
          <a:xfrm rot="16200000">
            <a:off x="8654902" y="1766429"/>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1" name="TextBox 50"/>
          <p:cNvSpPr txBox="1"/>
          <p:nvPr/>
        </p:nvSpPr>
        <p:spPr>
          <a:xfrm>
            <a:off x="9409580" y="1930400"/>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sp>
        <p:nvSpPr>
          <p:cNvPr id="7195" name="TextBox 7194"/>
          <p:cNvSpPr txBox="1"/>
          <p:nvPr/>
        </p:nvSpPr>
        <p:spPr>
          <a:xfrm>
            <a:off x="417070" y="2217211"/>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grpSp>
        <p:nvGrpSpPr>
          <p:cNvPr id="3" name="Group 2"/>
          <p:cNvGrpSpPr/>
          <p:nvPr/>
        </p:nvGrpSpPr>
        <p:grpSpPr>
          <a:xfrm rot="10800000">
            <a:off x="9409580" y="2861553"/>
            <a:ext cx="430395" cy="1070538"/>
            <a:chOff x="982418" y="4309007"/>
            <a:chExt cx="430395" cy="1070538"/>
          </a:xfrm>
        </p:grpSpPr>
        <p:cxnSp>
          <p:nvCxnSpPr>
            <p:cNvPr id="55" name="Straight Connector 54"/>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60" name="Oval 59"/>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64" name="Oval 6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24" name="TextBox 23"/>
          <p:cNvSpPr txBox="1"/>
          <p:nvPr/>
        </p:nvSpPr>
        <p:spPr>
          <a:xfrm>
            <a:off x="583470" y="2964568"/>
            <a:ext cx="7533251"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In fact, the image formed on the film immediately is called </a:t>
            </a:r>
            <a:r>
              <a:rPr lang="en-US" sz="2000" b="1" dirty="0">
                <a:solidFill>
                  <a:srgbClr val="7030A0"/>
                </a:solidFill>
                <a:latin typeface="Myriad Pro" panose="020B0503030403020204" charset="0"/>
              </a:rPr>
              <a:t>latent image</a:t>
            </a:r>
            <a:r>
              <a:rPr lang="en-US" sz="2000" b="1" dirty="0">
                <a:latin typeface="Myriad Pro" panose="020B0503030403020204" charset="0"/>
              </a:rPr>
              <a:t>.</a:t>
            </a:r>
          </a:p>
          <a:p>
            <a:pPr marL="285750" indent="-285750">
              <a:buFont typeface="Arial" panose="020B0604020202020204" pitchFamily="34" charset="0"/>
              <a:buChar char="•"/>
            </a:pPr>
            <a:r>
              <a:rPr lang="en-US" sz="2000" dirty="0">
                <a:latin typeface="Myriad Pro" panose="020B0503030403020204" charset="0"/>
              </a:rPr>
              <a:t>We cannot observe the </a:t>
            </a:r>
            <a:r>
              <a:rPr lang="en-US" sz="2000" b="1" dirty="0">
                <a:solidFill>
                  <a:srgbClr val="7030A0"/>
                </a:solidFill>
                <a:latin typeface="Myriad Pro" panose="020B0503030403020204" charset="0"/>
              </a:rPr>
              <a:t>latent image </a:t>
            </a:r>
            <a:r>
              <a:rPr lang="en-US" sz="2000" dirty="0">
                <a:latin typeface="Myriad Pro" panose="020B0503030403020204" charset="0"/>
              </a:rPr>
              <a:t>formed on the film.</a:t>
            </a:r>
          </a:p>
          <a:p>
            <a:pPr marL="285750" indent="-285750">
              <a:buFont typeface="Arial" panose="020B0604020202020204" pitchFamily="34" charset="0"/>
              <a:buChar char="•"/>
            </a:pPr>
            <a:r>
              <a:rPr lang="en-US" sz="2000" dirty="0">
                <a:latin typeface="Myriad Pro" panose="020B0503030403020204" charset="0"/>
              </a:rPr>
              <a:t>Since the amount of dark Ag(s) is too little to form </a:t>
            </a:r>
            <a:r>
              <a:rPr lang="en-US" sz="2000" b="1" dirty="0">
                <a:solidFill>
                  <a:srgbClr val="002060"/>
                </a:solidFill>
                <a:latin typeface="Myriad Pro" panose="020B0503030403020204" charset="0"/>
              </a:rPr>
              <a:t>a visible image</a:t>
            </a:r>
            <a:r>
              <a:rPr lang="en-US" sz="2000" b="1" dirty="0">
                <a:latin typeface="Myriad Pro" panose="020B0503030403020204" charset="0"/>
              </a:rPr>
              <a:t>.</a:t>
            </a:r>
          </a:p>
          <a:p>
            <a:pPr marL="285750" indent="-285750">
              <a:buFont typeface="Arial" panose="020B0604020202020204" pitchFamily="34" charset="0"/>
              <a:buChar char="•"/>
            </a:pPr>
            <a:r>
              <a:rPr lang="en-US" sz="2000" dirty="0">
                <a:latin typeface="Myriad Pro" panose="020B0503030403020204" charset="0"/>
              </a:rPr>
              <a:t>We need to use a chemical process to process the </a:t>
            </a:r>
            <a:r>
              <a:rPr lang="en-US" sz="2000" b="1" dirty="0">
                <a:solidFill>
                  <a:srgbClr val="7030A0"/>
                </a:solidFill>
                <a:latin typeface="Myriad Pro" panose="020B0503030403020204" charset="0"/>
              </a:rPr>
              <a:t>latent image </a:t>
            </a:r>
            <a:r>
              <a:rPr lang="en-US" sz="2000" dirty="0">
                <a:latin typeface="Myriad Pro" panose="020B0503030403020204" charset="0"/>
              </a:rPr>
              <a:t>in order to observe it.</a:t>
            </a:r>
          </a:p>
          <a:p>
            <a:pPr marL="342900" indent="-342900">
              <a:buFont typeface="Arial" panose="020B0604020202020204" pitchFamily="34" charset="0"/>
              <a:buChar char="•"/>
            </a:pPr>
            <a:r>
              <a:rPr lang="en-US" sz="2000" dirty="0">
                <a:latin typeface="Myriad Pro" panose="020B0503030403020204" charset="0"/>
              </a:rPr>
              <a:t>And this process is called </a:t>
            </a:r>
            <a:r>
              <a:rPr lang="en-US" sz="2000" b="1" dirty="0">
                <a:solidFill>
                  <a:srgbClr val="C00000"/>
                </a:solidFill>
                <a:latin typeface="Myriad Pro" panose="020B0503030403020204" charset="0"/>
              </a:rPr>
              <a:t>Photo Development</a:t>
            </a:r>
            <a:r>
              <a:rPr lang="en-US" sz="2000" b="1" dirty="0">
                <a:latin typeface="Myriad Pro" panose="020B0503030403020204" charset="0"/>
              </a:rPr>
              <a:t>.</a:t>
            </a:r>
            <a:r>
              <a:rPr lang="en-US" sz="2000" b="1" dirty="0">
                <a:solidFill>
                  <a:srgbClr val="C00000"/>
                </a:solidFill>
                <a:latin typeface="Myriad Pro" panose="020B0503030403020204" charset="0"/>
              </a:rPr>
              <a:t> </a:t>
            </a:r>
            <a:endParaRPr lang="en-HK" dirty="0">
              <a:latin typeface="Myriad Pro" panose="020B0503030403020204" charset="0"/>
            </a:endParaRPr>
          </a:p>
        </p:txBody>
      </p:sp>
      <p:pic>
        <p:nvPicPr>
          <p:cNvPr id="46" name="Picture 45"/>
          <p:cNvPicPr>
            <a:picLocks noChangeAspect="1"/>
          </p:cNvPicPr>
          <p:nvPr/>
        </p:nvPicPr>
        <p:blipFill>
          <a:blip r:embed="rId2"/>
          <a:stretch>
            <a:fillRect/>
          </a:stretch>
        </p:blipFill>
        <p:spPr>
          <a:xfrm>
            <a:off x="4617504" y="2001460"/>
            <a:ext cx="2396573" cy="685659"/>
          </a:xfrm>
          <a:prstGeom prst="rect">
            <a:avLst/>
          </a:prstGeom>
        </p:spPr>
      </p:pic>
      <p:sp>
        <p:nvSpPr>
          <p:cNvPr id="49" name="TextBox 48"/>
          <p:cNvSpPr txBox="1"/>
          <p:nvPr/>
        </p:nvSpPr>
        <p:spPr>
          <a:xfrm>
            <a:off x="5336277" y="1676004"/>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66" name="TextBox 65"/>
          <p:cNvSpPr txBox="1"/>
          <p:nvPr/>
        </p:nvSpPr>
        <p:spPr>
          <a:xfrm>
            <a:off x="6926553" y="1992924"/>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Tree>
    <p:extLst>
      <p:ext uri="{BB962C8B-B14F-4D97-AF65-F5344CB8AC3E}">
        <p14:creationId xmlns:p14="http://schemas.microsoft.com/office/powerpoint/2010/main" val="2615879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815790" y="3382035"/>
            <a:ext cx="5635182" cy="1284558"/>
          </a:xfrm>
          <a:prstGeom prst="roundRect">
            <a:avLst/>
          </a:prstGeom>
          <a:solidFill>
            <a:schemeClr val="accent4">
              <a:lumMod val="20000"/>
              <a:lumOff val="8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sp>
        <p:nvSpPr>
          <p:cNvPr id="15" name="TextBox 14"/>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pic>
        <p:nvPicPr>
          <p:cNvPr id="16" name="Picture 15"/>
          <p:cNvPicPr>
            <a:picLocks noChangeAspect="1"/>
          </p:cNvPicPr>
          <p:nvPr/>
        </p:nvPicPr>
        <p:blipFill>
          <a:blip r:embed="rId2"/>
          <a:stretch>
            <a:fillRect/>
          </a:stretch>
        </p:blipFill>
        <p:spPr>
          <a:xfrm>
            <a:off x="4617504" y="2001460"/>
            <a:ext cx="2396573" cy="685659"/>
          </a:xfrm>
          <a:prstGeom prst="rect">
            <a:avLst/>
          </a:prstGeom>
        </p:spPr>
      </p:pic>
      <p:sp>
        <p:nvSpPr>
          <p:cNvPr id="17" name="TextBox 16"/>
          <p:cNvSpPr txBox="1"/>
          <p:nvPr/>
        </p:nvSpPr>
        <p:spPr>
          <a:xfrm>
            <a:off x="5370316" y="1657517"/>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18" name="TextBox 17"/>
          <p:cNvSpPr txBox="1"/>
          <p:nvPr/>
        </p:nvSpPr>
        <p:spPr>
          <a:xfrm>
            <a:off x="6926553" y="1992924"/>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19" name="Rounded Rectangle 18"/>
          <p:cNvSpPr/>
          <p:nvPr/>
        </p:nvSpPr>
        <p:spPr>
          <a:xfrm>
            <a:off x="478465" y="2210710"/>
            <a:ext cx="3733811"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 name="TextBox 19"/>
          <p:cNvSpPr txBox="1"/>
          <p:nvPr/>
        </p:nvSpPr>
        <p:spPr>
          <a:xfrm>
            <a:off x="478465" y="2246276"/>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sp>
        <p:nvSpPr>
          <p:cNvPr id="22" name="TextBox 21"/>
          <p:cNvSpPr txBox="1"/>
          <p:nvPr/>
        </p:nvSpPr>
        <p:spPr>
          <a:xfrm>
            <a:off x="402414" y="2920370"/>
            <a:ext cx="2525050" cy="461665"/>
          </a:xfrm>
          <a:prstGeom prst="rect">
            <a:avLst/>
          </a:prstGeom>
          <a:noFill/>
        </p:spPr>
        <p:txBody>
          <a:bodyPr wrap="none" rtlCol="0">
            <a:spAutoFit/>
          </a:bodyPr>
          <a:lstStyle/>
          <a:p>
            <a:r>
              <a:rPr lang="en-US" sz="2400" b="1" u="sng" dirty="0">
                <a:latin typeface="Myriad Pro" panose="020B0503030403020204" charset="0"/>
              </a:rPr>
              <a:t>Black-and-white photo</a:t>
            </a:r>
            <a:endParaRPr lang="en-HK" sz="2400" b="1" u="sng" dirty="0">
              <a:latin typeface="Myriad Pro" panose="020B0503030403020204" charset="0"/>
            </a:endParaRPr>
          </a:p>
        </p:txBody>
      </p:sp>
      <p:sp>
        <p:nvSpPr>
          <p:cNvPr id="3" name="TextBox 2"/>
          <p:cNvSpPr txBox="1"/>
          <p:nvPr/>
        </p:nvSpPr>
        <p:spPr>
          <a:xfrm>
            <a:off x="5647454" y="4763042"/>
            <a:ext cx="6323362" cy="1231106"/>
          </a:xfrm>
          <a:prstGeom prst="rect">
            <a:avLst/>
          </a:prstGeom>
          <a:noFill/>
        </p:spPr>
        <p:txBody>
          <a:bodyPr wrap="square" rtlCol="0">
            <a:spAutoFit/>
          </a:bodyPr>
          <a:lstStyle/>
          <a:p>
            <a:r>
              <a:rPr lang="en-HK" sz="2000" b="1" dirty="0">
                <a:latin typeface="Myriad Pro" panose="020B0503030403020204" charset="0"/>
              </a:rPr>
              <a:t>In a black-and-white photo:</a:t>
            </a:r>
          </a:p>
          <a:p>
            <a:pPr marL="285750" indent="-285750">
              <a:buFont typeface="Arial" panose="020B0604020202020204" pitchFamily="34" charset="0"/>
              <a:buChar char="•"/>
            </a:pPr>
            <a:r>
              <a:rPr lang="en-HK" dirty="0">
                <a:latin typeface="Myriad Pro" panose="020B0503030403020204" charset="0"/>
              </a:rPr>
              <a:t>There are two regions; black and white.</a:t>
            </a:r>
          </a:p>
          <a:p>
            <a:pPr marL="285750" indent="-285750">
              <a:buFont typeface="Arial" panose="020B0604020202020204" pitchFamily="34" charset="0"/>
              <a:buChar char="•"/>
            </a:pPr>
            <a:r>
              <a:rPr lang="en-HK" dirty="0">
                <a:latin typeface="Myriad Pro" panose="020B0503030403020204" charset="0"/>
              </a:rPr>
              <a:t>For the black, this should be the region receiving low intensity of light.</a:t>
            </a:r>
          </a:p>
          <a:p>
            <a:pPr marL="285750" indent="-285750">
              <a:buFont typeface="Arial" panose="020B0604020202020204" pitchFamily="34" charset="0"/>
              <a:buChar char="•"/>
            </a:pPr>
            <a:r>
              <a:rPr lang="en-HK" dirty="0">
                <a:latin typeface="Myriad Pro" panose="020B0503030403020204" charset="0"/>
              </a:rPr>
              <a:t>For the white, this should be the region receiving high intensity of light.</a:t>
            </a:r>
          </a:p>
        </p:txBody>
      </p:sp>
      <p:sp>
        <p:nvSpPr>
          <p:cNvPr id="4" name="TextBox 3"/>
          <p:cNvSpPr txBox="1"/>
          <p:nvPr/>
        </p:nvSpPr>
        <p:spPr>
          <a:xfrm>
            <a:off x="5890239" y="3612428"/>
            <a:ext cx="5851011" cy="769441"/>
          </a:xfrm>
          <a:prstGeom prst="rect">
            <a:avLst/>
          </a:prstGeom>
          <a:noFill/>
        </p:spPr>
        <p:txBody>
          <a:bodyPr wrap="square" rtlCol="0">
            <a:spAutoFit/>
          </a:bodyPr>
          <a:lstStyle/>
          <a:p>
            <a:r>
              <a:rPr lang="en-HK" sz="2200" dirty="0">
                <a:latin typeface="Myriad Pro" panose="020B0503030403020204" charset="0"/>
              </a:rPr>
              <a:t>Why are there black and white regions?</a:t>
            </a:r>
          </a:p>
          <a:p>
            <a:r>
              <a:rPr lang="en-HK" sz="2200" dirty="0">
                <a:latin typeface="Myriad Pro" panose="020B0503030403020204" charset="0"/>
              </a:rPr>
              <a:t>What are these two regions representing?</a:t>
            </a:r>
          </a:p>
        </p:txBody>
      </p:sp>
      <p:pic>
        <p:nvPicPr>
          <p:cNvPr id="14" name="Picture 2" descr="Free Gray Scale Photo of Body of Water Stock Pho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750" y="3382035"/>
            <a:ext cx="5070431" cy="285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6201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Camera Film</a:t>
            </a:r>
          </a:p>
        </p:txBody>
      </p:sp>
      <p:sp>
        <p:nvSpPr>
          <p:cNvPr id="15" name="TextBox 14"/>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pic>
        <p:nvPicPr>
          <p:cNvPr id="16" name="Picture 15"/>
          <p:cNvPicPr>
            <a:picLocks noChangeAspect="1"/>
          </p:cNvPicPr>
          <p:nvPr/>
        </p:nvPicPr>
        <p:blipFill>
          <a:blip r:embed="rId2"/>
          <a:stretch>
            <a:fillRect/>
          </a:stretch>
        </p:blipFill>
        <p:spPr>
          <a:xfrm>
            <a:off x="4617504" y="2001460"/>
            <a:ext cx="2396573" cy="685659"/>
          </a:xfrm>
          <a:prstGeom prst="rect">
            <a:avLst/>
          </a:prstGeom>
        </p:spPr>
      </p:pic>
      <p:sp>
        <p:nvSpPr>
          <p:cNvPr id="17" name="TextBox 16"/>
          <p:cNvSpPr txBox="1"/>
          <p:nvPr/>
        </p:nvSpPr>
        <p:spPr>
          <a:xfrm>
            <a:off x="5381105" y="1679362"/>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18" name="TextBox 17"/>
          <p:cNvSpPr txBox="1"/>
          <p:nvPr/>
        </p:nvSpPr>
        <p:spPr>
          <a:xfrm>
            <a:off x="6926553" y="1992924"/>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19" name="Rounded Rectangle 18"/>
          <p:cNvSpPr/>
          <p:nvPr/>
        </p:nvSpPr>
        <p:spPr>
          <a:xfrm>
            <a:off x="478465" y="2210710"/>
            <a:ext cx="3733811" cy="479767"/>
          </a:xfrm>
          <a:prstGeom prst="roundRect">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0" name="TextBox 19"/>
          <p:cNvSpPr txBox="1"/>
          <p:nvPr/>
        </p:nvSpPr>
        <p:spPr>
          <a:xfrm>
            <a:off x="478465" y="2234021"/>
            <a:ext cx="3587777" cy="400110"/>
          </a:xfrm>
          <a:prstGeom prst="rect">
            <a:avLst/>
          </a:prstGeom>
          <a:noFill/>
        </p:spPr>
        <p:txBody>
          <a:bodyPr wrap="none" rtlCol="0">
            <a:spAutoFit/>
          </a:bodyPr>
          <a:lstStyle/>
          <a:p>
            <a:r>
              <a:rPr lang="en-US" sz="2000" dirty="0">
                <a:latin typeface="Myriad Pro" panose="020B0503030403020204" charset="0"/>
              </a:rPr>
              <a:t>The process of image capturing:</a:t>
            </a:r>
            <a:endParaRPr lang="en-HK" sz="2000" dirty="0">
              <a:latin typeface="Myriad Pro" panose="020B0503030403020204" charset="0"/>
            </a:endParaRPr>
          </a:p>
        </p:txBody>
      </p:sp>
      <p:sp>
        <p:nvSpPr>
          <p:cNvPr id="22" name="TextBox 21"/>
          <p:cNvSpPr txBox="1"/>
          <p:nvPr/>
        </p:nvSpPr>
        <p:spPr>
          <a:xfrm>
            <a:off x="402414" y="2920370"/>
            <a:ext cx="2525050" cy="461665"/>
          </a:xfrm>
          <a:prstGeom prst="rect">
            <a:avLst/>
          </a:prstGeom>
          <a:noFill/>
        </p:spPr>
        <p:txBody>
          <a:bodyPr wrap="none" rtlCol="0">
            <a:spAutoFit/>
          </a:bodyPr>
          <a:lstStyle/>
          <a:p>
            <a:r>
              <a:rPr lang="en-US" sz="2400" b="1" u="sng" dirty="0">
                <a:latin typeface="Myriad Pro" panose="020B0503030403020204" charset="0"/>
              </a:rPr>
              <a:t>Black-and-white photo</a:t>
            </a:r>
            <a:endParaRPr lang="en-HK" sz="2400" b="1" u="sng" dirty="0">
              <a:latin typeface="Myriad Pro" panose="020B0503030403020204" charset="0"/>
            </a:endParaRPr>
          </a:p>
        </p:txBody>
      </p:sp>
      <p:grpSp>
        <p:nvGrpSpPr>
          <p:cNvPr id="14" name="Group 13"/>
          <p:cNvGrpSpPr/>
          <p:nvPr/>
        </p:nvGrpSpPr>
        <p:grpSpPr>
          <a:xfrm>
            <a:off x="7082633" y="1940526"/>
            <a:ext cx="4068161" cy="4656747"/>
            <a:chOff x="3838841" y="2048694"/>
            <a:chExt cx="4068161" cy="4656747"/>
          </a:xfrm>
        </p:grpSpPr>
        <p:sp>
          <p:nvSpPr>
            <p:cNvPr id="23" name="Oval 22"/>
            <p:cNvSpPr/>
            <p:nvPr/>
          </p:nvSpPr>
          <p:spPr>
            <a:xfrm>
              <a:off x="4870232" y="4068856"/>
              <a:ext cx="1183835" cy="1282608"/>
            </a:xfrm>
            <a:prstGeom prst="ellipse">
              <a:avLst/>
            </a:prstGeom>
            <a:solidFill>
              <a:schemeClr val="accent5">
                <a:lumMod val="40000"/>
                <a:lumOff val="60000"/>
              </a:schemeClr>
            </a:solidFill>
            <a:ln w="57150">
              <a:solidFill>
                <a:schemeClr val="accent5">
                  <a:lumMod val="75000"/>
                </a:schemeClr>
              </a:solidFill>
            </a:ln>
            <a:scene3d>
              <a:camera prst="orthographicFront">
                <a:rot lat="0" lon="20099983" rev="18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4" name="Flowchart: Data 23"/>
            <p:cNvSpPr/>
            <p:nvPr/>
          </p:nvSpPr>
          <p:spPr>
            <a:xfrm rot="16200000">
              <a:off x="5369442" y="1884723"/>
              <a:ext cx="2211572" cy="2863548"/>
            </a:xfrm>
            <a:prstGeom prst="flowChartInputOutput">
              <a:avLst/>
            </a:prstGeom>
            <a:solidFill>
              <a:schemeClr val="bg1">
                <a:lumMod val="75000"/>
              </a:schemeClr>
            </a:solidFill>
            <a:ln>
              <a:solidFill>
                <a:schemeClr val="tx1"/>
              </a:solidFill>
            </a:ln>
            <a:scene3d>
              <a:camera prst="orthographicFront">
                <a:rot lat="0" lon="1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5" name="TextBox 24"/>
            <p:cNvSpPr txBox="1"/>
            <p:nvPr/>
          </p:nvSpPr>
          <p:spPr>
            <a:xfrm>
              <a:off x="6124120" y="2048694"/>
              <a:ext cx="869149" cy="400110"/>
            </a:xfrm>
            <a:prstGeom prst="rect">
              <a:avLst/>
            </a:prstGeom>
            <a:noFill/>
            <a:scene3d>
              <a:camera prst="orthographicFront">
                <a:rot lat="20696988" lon="19801389" rev="21594594"/>
              </a:camera>
              <a:lightRig rig="threePt" dir="t"/>
            </a:scene3d>
          </p:spPr>
          <p:txBody>
            <a:bodyPr wrap="none" rtlCol="0">
              <a:spAutoFit/>
            </a:bodyPr>
            <a:lstStyle/>
            <a:p>
              <a:r>
                <a:rPr lang="en-US" sz="2000" b="1" u="sng" dirty="0">
                  <a:latin typeface="Myriad Pro" panose="020B0503030403020204" charset="0"/>
                </a:rPr>
                <a:t>The film</a:t>
              </a:r>
              <a:endParaRPr lang="en-HK" sz="2000" b="1" u="sng" dirty="0">
                <a:latin typeface="Myriad Pro" panose="020B0503030403020204" charset="0"/>
              </a:endParaRPr>
            </a:p>
          </p:txBody>
        </p:sp>
        <p:cxnSp>
          <p:nvCxnSpPr>
            <p:cNvPr id="26" name="Straight Arrow Connector 25"/>
            <p:cNvCxnSpPr/>
            <p:nvPr/>
          </p:nvCxnSpPr>
          <p:spPr>
            <a:xfrm flipV="1">
              <a:off x="4361132" y="4189228"/>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838841" y="6243776"/>
              <a:ext cx="1263487" cy="461665"/>
            </a:xfrm>
            <a:prstGeom prst="rect">
              <a:avLst/>
            </a:prstGeom>
            <a:noFill/>
            <a:scene3d>
              <a:camera prst="orthographicFront">
                <a:rot lat="597692" lon="2395396" rev="21547173"/>
              </a:camera>
              <a:lightRig rig="threePt" dir="t"/>
            </a:scene3d>
          </p:spPr>
          <p:txBody>
            <a:bodyPr wrap="none" rtlCol="0">
              <a:spAutoFit/>
            </a:bodyPr>
            <a:lstStyle/>
            <a:p>
              <a:r>
                <a:rPr lang="en-US" sz="2400" b="1" u="sng" dirty="0">
                  <a:latin typeface="Myriad Pro" panose="020B0503030403020204" charset="0"/>
                </a:rPr>
                <a:t>The object</a:t>
              </a:r>
              <a:endParaRPr lang="en-HK" sz="2400" b="1" u="sng" dirty="0">
                <a:latin typeface="Myriad Pro" panose="020B0503030403020204" charset="0"/>
              </a:endParaRPr>
            </a:p>
          </p:txBody>
        </p:sp>
        <p:sp>
          <p:nvSpPr>
            <p:cNvPr id="28" name="TextBox 27"/>
            <p:cNvSpPr txBox="1"/>
            <p:nvPr/>
          </p:nvSpPr>
          <p:spPr>
            <a:xfrm>
              <a:off x="4880190" y="5763890"/>
              <a:ext cx="2113079" cy="369332"/>
            </a:xfrm>
            <a:prstGeom prst="rect">
              <a:avLst/>
            </a:prstGeom>
            <a:noFill/>
          </p:spPr>
          <p:txBody>
            <a:bodyPr wrap="none" rtlCol="0">
              <a:spAutoFit/>
            </a:bodyPr>
            <a:lstStyle/>
            <a:p>
              <a:r>
                <a:rPr lang="en-US" b="1" dirty="0">
                  <a:latin typeface="Myriad Pro" panose="020B0503030403020204" charset="0"/>
                </a:rPr>
                <a:t>The light from the object</a:t>
              </a:r>
              <a:endParaRPr lang="en-HK" b="1" dirty="0">
                <a:latin typeface="Myriad Pro" panose="020B0503030403020204" charset="0"/>
              </a:endParaRPr>
            </a:p>
          </p:txBody>
        </p:sp>
        <p:grpSp>
          <p:nvGrpSpPr>
            <p:cNvPr id="29" name="Group 28"/>
            <p:cNvGrpSpPr/>
            <p:nvPr/>
          </p:nvGrpSpPr>
          <p:grpSpPr>
            <a:xfrm rot="10800000">
              <a:off x="6124120" y="2979847"/>
              <a:ext cx="430395" cy="1070538"/>
              <a:chOff x="982418" y="4309007"/>
              <a:chExt cx="430395" cy="1070538"/>
            </a:xfrm>
          </p:grpSpPr>
          <p:cxnSp>
            <p:nvCxnSpPr>
              <p:cNvPr id="48" name="Straight Connector 47"/>
              <p:cNvCxnSpPr/>
              <p:nvPr/>
            </p:nvCxnSpPr>
            <p:spPr>
              <a:xfrm flipH="1">
                <a:off x="1044280" y="5270908"/>
                <a:ext cx="360028" cy="10863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0800000">
                <a:off x="1361685" y="4406854"/>
                <a:ext cx="51128" cy="956092"/>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a:off x="982418" y="4343564"/>
                <a:ext cx="59650" cy="971031"/>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1000907" y="4309007"/>
                <a:ext cx="352278" cy="97847"/>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1040286" y="4777924"/>
                <a:ext cx="326209" cy="116105"/>
              </a:xfrm>
              <a:prstGeom prst="line">
                <a:avLst/>
              </a:prstGeom>
              <a:ln w="38100">
                <a:solidFill>
                  <a:schemeClr val="tx1"/>
                </a:solidFill>
              </a:ln>
              <a:scene3d>
                <a:camera prst="orthographicFront">
                  <a:rot lat="0" lon="10799999" rev="300000"/>
                </a:camera>
                <a:lightRig rig="threePt" dir="t"/>
              </a:scene3d>
            </p:spPr>
            <p:style>
              <a:lnRef idx="1">
                <a:schemeClr val="accent1"/>
              </a:lnRef>
              <a:fillRef idx="0">
                <a:schemeClr val="accent1"/>
              </a:fillRef>
              <a:effectRef idx="0">
                <a:schemeClr val="accent1"/>
              </a:effectRef>
              <a:fontRef idx="minor">
                <a:schemeClr val="tx1"/>
              </a:fontRef>
            </p:style>
          </p:cxnSp>
          <p:sp>
            <p:nvSpPr>
              <p:cNvPr id="53" name="Oval 52"/>
              <p:cNvSpPr/>
              <p:nvPr/>
            </p:nvSpPr>
            <p:spPr>
              <a:xfrm rot="10800000">
                <a:off x="1135175" y="4465246"/>
                <a:ext cx="95865" cy="153538"/>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54" name="Oval 53"/>
              <p:cNvSpPr/>
              <p:nvPr/>
            </p:nvSpPr>
            <p:spPr>
              <a:xfrm rot="10800000">
                <a:off x="1144659" y="4960008"/>
                <a:ext cx="140602" cy="151880"/>
              </a:xfrm>
              <a:prstGeom prst="ellipse">
                <a:avLst/>
              </a:prstGeom>
              <a:solidFill>
                <a:schemeClr val="tx1"/>
              </a:solidFill>
              <a:ln>
                <a:solidFill>
                  <a:schemeClr val="tx1"/>
                </a:solidFill>
              </a:ln>
              <a:scene3d>
                <a:camera prst="orthographicFront">
                  <a:rot lat="0" lon="10799999" rev="3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sp>
          <p:nvSpPr>
            <p:cNvPr id="30" name="TextBox 29"/>
            <p:cNvSpPr txBox="1"/>
            <p:nvPr/>
          </p:nvSpPr>
          <p:spPr>
            <a:xfrm>
              <a:off x="6025471" y="4853278"/>
              <a:ext cx="1257075" cy="369332"/>
            </a:xfrm>
            <a:prstGeom prst="rect">
              <a:avLst/>
            </a:prstGeom>
            <a:noFill/>
          </p:spPr>
          <p:txBody>
            <a:bodyPr wrap="none" rtlCol="0">
              <a:spAutoFit/>
            </a:bodyPr>
            <a:lstStyle/>
            <a:p>
              <a:r>
                <a:rPr lang="en-US" b="1" dirty="0">
                  <a:latin typeface="Myriad Pro" panose="020B0503030403020204" charset="0"/>
                </a:rPr>
                <a:t>A convex lens</a:t>
              </a:r>
              <a:endParaRPr lang="en-HK" b="1" dirty="0">
                <a:latin typeface="Myriad Pro" panose="020B0503030403020204" charset="0"/>
              </a:endParaRPr>
            </a:p>
          </p:txBody>
        </p:sp>
        <p:cxnSp>
          <p:nvCxnSpPr>
            <p:cNvPr id="31" name="Straight Arrow Connector 30"/>
            <p:cNvCxnSpPr/>
            <p:nvPr/>
          </p:nvCxnSpPr>
          <p:spPr>
            <a:xfrm flipV="1">
              <a:off x="5333582" y="3967687"/>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4680737" y="4247713"/>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5677501" y="4043308"/>
              <a:ext cx="823076" cy="23692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4299421" y="3487282"/>
              <a:ext cx="1871017" cy="2197039"/>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4698139" y="3598054"/>
              <a:ext cx="1826551" cy="2187798"/>
            </a:xfrm>
            <a:prstGeom prst="straightConnector1">
              <a:avLst/>
            </a:prstGeom>
            <a:ln w="190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4286112" y="5037944"/>
              <a:ext cx="946240" cy="112478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4687534" y="5111117"/>
              <a:ext cx="987045" cy="109636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659717" y="3070273"/>
              <a:ext cx="847728" cy="20408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267285" y="3010181"/>
              <a:ext cx="871747" cy="202136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4308732" y="5215088"/>
              <a:ext cx="423134" cy="1070538"/>
              <a:chOff x="2828187" y="4257624"/>
              <a:chExt cx="472969" cy="2047710"/>
            </a:xfrm>
            <a:scene3d>
              <a:camera prst="orthographicFront">
                <a:rot lat="0" lon="10799999" rev="300000"/>
              </a:camera>
              <a:lightRig rig="threePt" dir="t"/>
            </a:scene3d>
          </p:grpSpPr>
          <p:cxnSp>
            <p:nvCxnSpPr>
              <p:cNvPr id="41" name="Straight Connector 40"/>
              <p:cNvCxnSpPr/>
              <p:nvPr/>
            </p:nvCxnSpPr>
            <p:spPr>
              <a:xfrm flipH="1">
                <a:off x="2888909" y="6097535"/>
                <a:ext cx="402431" cy="207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a:off x="3244006" y="4257624"/>
                <a:ext cx="57150" cy="1828799"/>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0800000">
                <a:off x="2828187" y="4447959"/>
                <a:ext cx="66675" cy="1857375"/>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840423" y="4257624"/>
                <a:ext cx="393768" cy="187160"/>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884444" y="5154562"/>
                <a:ext cx="364629" cy="222084"/>
              </a:xfrm>
              <a:prstGeom prst="line">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rot="10800000">
                <a:off x="2990508" y="4556475"/>
                <a:ext cx="107156" cy="293686"/>
              </a:xfrm>
              <a:prstGeom prst="ellipse">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47" name="Oval 46"/>
              <p:cNvSpPr/>
              <p:nvPr/>
            </p:nvSpPr>
            <p:spPr>
              <a:xfrm rot="10800000">
                <a:off x="3001118" y="5502852"/>
                <a:ext cx="157162" cy="2905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grpSp>
      </p:grpSp>
      <p:sp>
        <p:nvSpPr>
          <p:cNvPr id="6" name="TextBox 5"/>
          <p:cNvSpPr txBox="1"/>
          <p:nvPr/>
        </p:nvSpPr>
        <p:spPr>
          <a:xfrm>
            <a:off x="5581449" y="3960688"/>
            <a:ext cx="1931939" cy="1015663"/>
          </a:xfrm>
          <a:prstGeom prst="rect">
            <a:avLst/>
          </a:prstGeom>
          <a:noFill/>
        </p:spPr>
        <p:txBody>
          <a:bodyPr wrap="none" rtlCol="0">
            <a:spAutoFit/>
          </a:bodyPr>
          <a:lstStyle/>
          <a:p>
            <a:r>
              <a:rPr lang="en-US" sz="6000" b="1" dirty="0">
                <a:solidFill>
                  <a:srgbClr val="FF0000"/>
                </a:solidFill>
                <a:latin typeface="Myriad Pro" panose="020B0503030403020204" charset="0"/>
              </a:rPr>
              <a:t>Why??</a:t>
            </a:r>
            <a:endParaRPr lang="en-HK" sz="6000" b="1" dirty="0">
              <a:solidFill>
                <a:srgbClr val="FF0000"/>
              </a:solidFill>
              <a:latin typeface="Myriad Pro" panose="020B0503030403020204" charset="0"/>
            </a:endParaRPr>
          </a:p>
        </p:txBody>
      </p:sp>
      <p:pic>
        <p:nvPicPr>
          <p:cNvPr id="55" name="Picture 2" descr="Free Gray Scale Photo of Body of Water Stock Pho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750" y="3382035"/>
            <a:ext cx="5070431" cy="2853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0278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a:t>The film structure</a:t>
            </a:r>
          </a:p>
          <a:p>
            <a:pPr lvl="1">
              <a:lnSpc>
                <a:spcPct val="100000"/>
              </a:lnSpc>
            </a:pPr>
            <a:r>
              <a:rPr lang="en-US" sz="2400" dirty="0"/>
              <a:t>Protective Coating</a:t>
            </a:r>
          </a:p>
          <a:p>
            <a:pPr lvl="1">
              <a:lnSpc>
                <a:spcPct val="100000"/>
              </a:lnSpc>
            </a:pPr>
            <a:r>
              <a:rPr lang="en-US" sz="2400" dirty="0"/>
              <a:t>Emulsion</a:t>
            </a:r>
          </a:p>
          <a:p>
            <a:pPr lvl="1">
              <a:lnSpc>
                <a:spcPct val="100000"/>
              </a:lnSpc>
            </a:pPr>
            <a:r>
              <a:rPr lang="en-US" sz="2400" dirty="0"/>
              <a:t>Base</a:t>
            </a:r>
          </a:p>
          <a:p>
            <a:pPr lvl="1">
              <a:lnSpc>
                <a:spcPct val="100000"/>
              </a:lnSpc>
            </a:pPr>
            <a:r>
              <a:rPr lang="en-US" sz="2400" dirty="0"/>
              <a:t>Anti-halation backing</a:t>
            </a:r>
          </a:p>
          <a:p>
            <a:r>
              <a:rPr lang="en-US" sz="2400" dirty="0"/>
              <a:t>The principle of image capturing by a film</a:t>
            </a:r>
          </a:p>
          <a:p>
            <a:pPr lvl="1">
              <a:lnSpc>
                <a:spcPct val="100000"/>
              </a:lnSpc>
            </a:pPr>
            <a:r>
              <a:rPr lang="en-US" sz="2400" dirty="0"/>
              <a:t>Silver bromide, </a:t>
            </a:r>
            <a:r>
              <a:rPr lang="en-US" sz="2400" dirty="0" err="1"/>
              <a:t>AgBr</a:t>
            </a:r>
            <a:endParaRPr lang="en-US" sz="2400" dirty="0"/>
          </a:p>
          <a:p>
            <a:pPr lvl="1">
              <a:lnSpc>
                <a:spcPct val="100000"/>
              </a:lnSpc>
            </a:pPr>
            <a:r>
              <a:rPr lang="en-US" sz="2400" dirty="0"/>
              <a:t>Photochemical reaction and redox reaction</a:t>
            </a:r>
          </a:p>
          <a:p>
            <a:pPr lvl="1">
              <a:lnSpc>
                <a:spcPct val="100000"/>
              </a:lnSpc>
            </a:pPr>
            <a:r>
              <a:rPr lang="en-US" sz="2400" dirty="0"/>
              <a:t>How the light from the object can be captured by a film</a:t>
            </a:r>
            <a:endParaRPr lang="en-HK" sz="2400" dirty="0"/>
          </a:p>
          <a:p>
            <a:pPr marL="0" indent="0">
              <a:buNone/>
            </a:pPr>
            <a:endParaRPr lang="en-US" sz="2400" dirty="0"/>
          </a:p>
        </p:txBody>
      </p:sp>
      <p:sp>
        <p:nvSpPr>
          <p:cNvPr id="3" name="Title 2"/>
          <p:cNvSpPr>
            <a:spLocks noGrp="1"/>
          </p:cNvSpPr>
          <p:nvPr>
            <p:ph type="ctrTitle"/>
          </p:nvPr>
        </p:nvSpPr>
        <p:spPr/>
        <p:txBody>
          <a:bodyPr/>
          <a:lstStyle/>
          <a:p>
            <a:r>
              <a:rPr lang="en-US" dirty="0"/>
              <a:t>Summary</a:t>
            </a:r>
          </a:p>
        </p:txBody>
      </p:sp>
    </p:spTree>
    <p:extLst>
      <p:ext uri="{BB962C8B-B14F-4D97-AF65-F5344CB8AC3E}">
        <p14:creationId xmlns:p14="http://schemas.microsoft.com/office/powerpoint/2010/main" val="3312042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ree Person Holding Film Strip Stock Photo"/>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7404" b="16078"/>
          <a:stretch/>
        </p:blipFill>
        <p:spPr bwMode="auto">
          <a:xfrm>
            <a:off x="6708760" y="1147844"/>
            <a:ext cx="4616913" cy="20473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Camera Film</a:t>
            </a:r>
          </a:p>
        </p:txBody>
      </p:sp>
      <p:sp>
        <p:nvSpPr>
          <p:cNvPr id="6" name="TextBox 5"/>
          <p:cNvSpPr txBox="1"/>
          <p:nvPr/>
        </p:nvSpPr>
        <p:spPr>
          <a:xfrm>
            <a:off x="2216508" y="2076929"/>
            <a:ext cx="2940228" cy="523220"/>
          </a:xfrm>
          <a:prstGeom prst="rect">
            <a:avLst/>
          </a:prstGeom>
          <a:noFill/>
        </p:spPr>
        <p:txBody>
          <a:bodyPr wrap="none" rtlCol="0">
            <a:spAutoFit/>
          </a:bodyPr>
          <a:lstStyle/>
          <a:p>
            <a:r>
              <a:rPr lang="en-US" sz="2800" b="1" u="sng" dirty="0">
                <a:latin typeface="Myriad Pro" panose="020B0503030403020204" charset="0"/>
              </a:rPr>
              <a:t>The structure of a film</a:t>
            </a:r>
            <a:endParaRPr lang="en-HK" sz="2800" b="1" u="sng" dirty="0">
              <a:latin typeface="Myriad Pro" panose="020B0503030403020204" charset="0"/>
            </a:endParaRPr>
          </a:p>
        </p:txBody>
      </p:sp>
      <p:pic>
        <p:nvPicPr>
          <p:cNvPr id="7" name="Picture 6"/>
          <p:cNvPicPr>
            <a:picLocks noChangeAspect="1"/>
          </p:cNvPicPr>
          <p:nvPr/>
        </p:nvPicPr>
        <p:blipFill>
          <a:blip r:embed="rId3"/>
          <a:stretch>
            <a:fillRect/>
          </a:stretch>
        </p:blipFill>
        <p:spPr>
          <a:xfrm>
            <a:off x="677334" y="3330814"/>
            <a:ext cx="6403347" cy="1831997"/>
          </a:xfrm>
          <a:prstGeom prst="rect">
            <a:avLst/>
          </a:prstGeom>
        </p:spPr>
      </p:pic>
      <p:sp>
        <p:nvSpPr>
          <p:cNvPr id="8" name="TextBox 7"/>
          <p:cNvSpPr txBox="1"/>
          <p:nvPr/>
        </p:nvSpPr>
        <p:spPr>
          <a:xfrm>
            <a:off x="787936" y="2907282"/>
            <a:ext cx="1067921" cy="461665"/>
          </a:xfrm>
          <a:prstGeom prst="rect">
            <a:avLst/>
          </a:prstGeom>
          <a:noFill/>
        </p:spPr>
        <p:txBody>
          <a:bodyPr wrap="none" rtlCol="0">
            <a:spAutoFit/>
          </a:bodyPr>
          <a:lstStyle/>
          <a:p>
            <a:r>
              <a:rPr lang="en-US" sz="2400" b="1" u="sng" dirty="0">
                <a:latin typeface="Myriad Pro" panose="020B0503030403020204" charset="0"/>
              </a:rPr>
              <a:t>Top face</a:t>
            </a:r>
            <a:endParaRPr lang="en-HK" sz="2400" b="1" u="sng" dirty="0">
              <a:latin typeface="Myriad Pro" panose="020B0503030403020204" charset="0"/>
            </a:endParaRPr>
          </a:p>
        </p:txBody>
      </p:sp>
      <p:sp>
        <p:nvSpPr>
          <p:cNvPr id="10" name="TextBox 9"/>
          <p:cNvSpPr txBox="1"/>
          <p:nvPr/>
        </p:nvSpPr>
        <p:spPr>
          <a:xfrm>
            <a:off x="787936" y="5162811"/>
            <a:ext cx="1452642" cy="461665"/>
          </a:xfrm>
          <a:prstGeom prst="rect">
            <a:avLst/>
          </a:prstGeom>
          <a:noFill/>
        </p:spPr>
        <p:txBody>
          <a:bodyPr wrap="none" rtlCol="0">
            <a:spAutoFit/>
          </a:bodyPr>
          <a:lstStyle/>
          <a:p>
            <a:r>
              <a:rPr lang="en-US" sz="2400" b="1" u="sng" dirty="0">
                <a:latin typeface="Myriad Pro" panose="020B0503030403020204" charset="0"/>
              </a:rPr>
              <a:t>Bottom face</a:t>
            </a:r>
            <a:endParaRPr lang="en-HK" sz="2400" b="1" u="sng" dirty="0">
              <a:latin typeface="Myriad Pro" panose="020B0503030403020204" charset="0"/>
            </a:endParaRPr>
          </a:p>
        </p:txBody>
      </p:sp>
      <p:sp>
        <p:nvSpPr>
          <p:cNvPr id="9" name="TextBox 8"/>
          <p:cNvSpPr txBox="1"/>
          <p:nvPr/>
        </p:nvSpPr>
        <p:spPr>
          <a:xfrm>
            <a:off x="7080681" y="3262232"/>
            <a:ext cx="1806905" cy="400110"/>
          </a:xfrm>
          <a:prstGeom prst="rect">
            <a:avLst/>
          </a:prstGeom>
          <a:noFill/>
        </p:spPr>
        <p:txBody>
          <a:bodyPr wrap="none" rtlCol="0">
            <a:spAutoFit/>
          </a:bodyPr>
          <a:lstStyle/>
          <a:p>
            <a:r>
              <a:rPr lang="en-US" sz="2000" b="1" dirty="0">
                <a:latin typeface="Myriad Pro" panose="020B0503030403020204" charset="0"/>
              </a:rPr>
              <a:t>Protective Coating</a:t>
            </a:r>
            <a:endParaRPr lang="en-HK" sz="2000" b="1" dirty="0">
              <a:latin typeface="Myriad Pro" panose="020B0503030403020204" charset="0"/>
            </a:endParaRPr>
          </a:p>
        </p:txBody>
      </p:sp>
      <p:sp>
        <p:nvSpPr>
          <p:cNvPr id="12" name="TextBox 11"/>
          <p:cNvSpPr txBox="1"/>
          <p:nvPr/>
        </p:nvSpPr>
        <p:spPr>
          <a:xfrm>
            <a:off x="7080681" y="3611682"/>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13" name="TextBox 12"/>
          <p:cNvSpPr txBox="1"/>
          <p:nvPr/>
        </p:nvSpPr>
        <p:spPr>
          <a:xfrm>
            <a:off x="7080680" y="4208668"/>
            <a:ext cx="607859" cy="400110"/>
          </a:xfrm>
          <a:prstGeom prst="rect">
            <a:avLst/>
          </a:prstGeom>
          <a:noFill/>
        </p:spPr>
        <p:txBody>
          <a:bodyPr wrap="none" rtlCol="0">
            <a:spAutoFit/>
          </a:bodyPr>
          <a:lstStyle/>
          <a:p>
            <a:r>
              <a:rPr lang="en-US" sz="2000" b="1" dirty="0">
                <a:latin typeface="Myriad Pro" panose="020B0503030403020204" charset="0"/>
              </a:rPr>
              <a:t>Base</a:t>
            </a:r>
            <a:endParaRPr lang="en-HK" sz="2000" b="1" dirty="0">
              <a:latin typeface="Myriad Pro" panose="020B0503030403020204" charset="0"/>
            </a:endParaRPr>
          </a:p>
        </p:txBody>
      </p:sp>
      <p:sp>
        <p:nvSpPr>
          <p:cNvPr id="14" name="TextBox 13"/>
          <p:cNvSpPr txBox="1"/>
          <p:nvPr/>
        </p:nvSpPr>
        <p:spPr>
          <a:xfrm>
            <a:off x="7080681" y="4767982"/>
            <a:ext cx="2039341" cy="400110"/>
          </a:xfrm>
          <a:prstGeom prst="rect">
            <a:avLst/>
          </a:prstGeom>
          <a:noFill/>
        </p:spPr>
        <p:txBody>
          <a:bodyPr wrap="none" rtlCol="0">
            <a:spAutoFit/>
          </a:bodyPr>
          <a:lstStyle/>
          <a:p>
            <a:r>
              <a:rPr lang="en-US" sz="2000" b="1" dirty="0">
                <a:latin typeface="Myriad Pro" panose="020B0503030403020204" charset="0"/>
              </a:rPr>
              <a:t>Anti-Halation Backing</a:t>
            </a:r>
            <a:endParaRPr lang="en-HK" sz="2000" b="1" dirty="0">
              <a:latin typeface="Myriad Pro" panose="020B0503030403020204" charset="0"/>
            </a:endParaRPr>
          </a:p>
        </p:txBody>
      </p:sp>
      <p:sp>
        <p:nvSpPr>
          <p:cNvPr id="11" name="Oval 10"/>
          <p:cNvSpPr/>
          <p:nvPr/>
        </p:nvSpPr>
        <p:spPr>
          <a:xfrm>
            <a:off x="9369530" y="1607973"/>
            <a:ext cx="680484" cy="785526"/>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cxnSp>
        <p:nvCxnSpPr>
          <p:cNvPr id="16" name="Straight Arrow Connector 15"/>
          <p:cNvCxnSpPr/>
          <p:nvPr/>
        </p:nvCxnSpPr>
        <p:spPr>
          <a:xfrm flipH="1">
            <a:off x="3686622" y="2138878"/>
            <a:ext cx="5704861" cy="133466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434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549740" y="4498549"/>
            <a:ext cx="5747722" cy="1870353"/>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Rounded Rectangle 7"/>
          <p:cNvSpPr/>
          <p:nvPr/>
        </p:nvSpPr>
        <p:spPr>
          <a:xfrm>
            <a:off x="382033" y="1521302"/>
            <a:ext cx="7371513" cy="231705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rotWithShape="1">
          <a:blip r:embed="rId2"/>
          <a:srcRect r="14195"/>
          <a:stretch/>
        </p:blipFill>
        <p:spPr>
          <a:xfrm>
            <a:off x="6877430" y="1580174"/>
            <a:ext cx="2056364" cy="685659"/>
          </a:xfrm>
          <a:prstGeom prst="rect">
            <a:avLst/>
          </a:prstGeom>
        </p:spPr>
      </p:pic>
      <p:sp>
        <p:nvSpPr>
          <p:cNvPr id="5" name="TextBox 4"/>
          <p:cNvSpPr txBox="1"/>
          <p:nvPr/>
        </p:nvSpPr>
        <p:spPr>
          <a:xfrm>
            <a:off x="8850191" y="4614530"/>
            <a:ext cx="1806905" cy="400110"/>
          </a:xfrm>
          <a:prstGeom prst="rect">
            <a:avLst/>
          </a:prstGeom>
          <a:noFill/>
        </p:spPr>
        <p:txBody>
          <a:bodyPr wrap="none" rtlCol="0">
            <a:spAutoFit/>
          </a:bodyPr>
          <a:lstStyle/>
          <a:p>
            <a:r>
              <a:rPr lang="en-US" sz="2000" b="1" dirty="0">
                <a:latin typeface="Myriad Pro" panose="020B0503030403020204" charset="0"/>
              </a:rPr>
              <a:t>Protective Coating</a:t>
            </a:r>
            <a:endParaRPr lang="en-HK" sz="2000" b="1" dirty="0">
              <a:latin typeface="Myriad Pro" panose="020B0503030403020204" charset="0"/>
            </a:endParaRPr>
          </a:p>
        </p:txBody>
      </p:sp>
      <p:sp>
        <p:nvSpPr>
          <p:cNvPr id="6" name="TextBox 5"/>
          <p:cNvSpPr txBox="1"/>
          <p:nvPr/>
        </p:nvSpPr>
        <p:spPr>
          <a:xfrm>
            <a:off x="677334" y="1525474"/>
            <a:ext cx="2459328" cy="523220"/>
          </a:xfrm>
          <a:prstGeom prst="rect">
            <a:avLst/>
          </a:prstGeom>
          <a:noFill/>
        </p:spPr>
        <p:txBody>
          <a:bodyPr wrap="none" rtlCol="0">
            <a:spAutoFit/>
          </a:bodyPr>
          <a:lstStyle/>
          <a:p>
            <a:r>
              <a:rPr lang="en-US" sz="2800" b="1" u="sng" dirty="0">
                <a:latin typeface="Myriad Pro" panose="020B0503030403020204" charset="0"/>
              </a:rPr>
              <a:t>Protective Coating</a:t>
            </a:r>
            <a:endParaRPr lang="en-HK" sz="2800" b="1" u="sng" dirty="0">
              <a:latin typeface="Myriad Pro" panose="020B0503030403020204" charset="0"/>
            </a:endParaRPr>
          </a:p>
        </p:txBody>
      </p:sp>
      <p:sp>
        <p:nvSpPr>
          <p:cNvPr id="7" name="TextBox 6"/>
          <p:cNvSpPr txBox="1"/>
          <p:nvPr/>
        </p:nvSpPr>
        <p:spPr>
          <a:xfrm>
            <a:off x="541315" y="2083083"/>
            <a:ext cx="6964352"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Myriad Pro" panose="020B0503030403020204" charset="0"/>
              </a:rPr>
              <a:t>The top layer of the film</a:t>
            </a:r>
          </a:p>
          <a:p>
            <a:pPr marL="285750" indent="-285750">
              <a:buFont typeface="Arial" panose="020B0604020202020204" pitchFamily="34" charset="0"/>
              <a:buChar char="•"/>
            </a:pPr>
            <a:r>
              <a:rPr lang="en-US" sz="2000" dirty="0">
                <a:latin typeface="Myriad Pro" panose="020B0503030403020204" charset="0"/>
              </a:rPr>
              <a:t>Protect the second layer and the third layer, </a:t>
            </a:r>
            <a:r>
              <a:rPr lang="en-US" sz="2000" dirty="0">
                <a:solidFill>
                  <a:srgbClr val="7030A0"/>
                </a:solidFill>
                <a:latin typeface="Myriad Pro" panose="020B0503030403020204" charset="0"/>
              </a:rPr>
              <a:t>emulsion</a:t>
            </a:r>
            <a:r>
              <a:rPr lang="en-US" sz="2000" dirty="0">
                <a:latin typeface="Myriad Pro" panose="020B0503030403020204" charset="0"/>
              </a:rPr>
              <a:t> and </a:t>
            </a:r>
            <a:r>
              <a:rPr lang="en-US" sz="2000" dirty="0">
                <a:solidFill>
                  <a:srgbClr val="002060"/>
                </a:solidFill>
                <a:latin typeface="Myriad Pro" panose="020B0503030403020204" charset="0"/>
              </a:rPr>
              <a:t>base layer</a:t>
            </a:r>
          </a:p>
          <a:p>
            <a:pPr marL="285750" indent="-285750">
              <a:buFont typeface="Arial" panose="020B0604020202020204" pitchFamily="34" charset="0"/>
              <a:buChar char="•"/>
            </a:pPr>
            <a:r>
              <a:rPr lang="en-US" sz="2000" dirty="0">
                <a:latin typeface="Myriad Pro" panose="020B0503030403020204" charset="0"/>
              </a:rPr>
              <a:t>From scratches and abrasions</a:t>
            </a:r>
          </a:p>
          <a:p>
            <a:pPr marL="285750" indent="-285750">
              <a:buFont typeface="Arial" panose="020B0604020202020204" pitchFamily="34" charset="0"/>
              <a:buChar char="•"/>
            </a:pPr>
            <a:r>
              <a:rPr lang="en-US" sz="2000" dirty="0">
                <a:latin typeface="Myriad Pro" panose="020B0503030403020204" charset="0"/>
              </a:rPr>
              <a:t>This layer will be removed during film development</a:t>
            </a:r>
            <a:endParaRPr lang="en-HK" sz="2000" dirty="0">
              <a:latin typeface="Myriad Pro" panose="020B0503030403020204" charset="0"/>
            </a:endParaRPr>
          </a:p>
        </p:txBody>
      </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12" name="TextBox 11"/>
          <p:cNvSpPr txBox="1"/>
          <p:nvPr/>
        </p:nvSpPr>
        <p:spPr>
          <a:xfrm>
            <a:off x="594535" y="4694128"/>
            <a:ext cx="5649686" cy="1554272"/>
          </a:xfrm>
          <a:prstGeom prst="rect">
            <a:avLst/>
          </a:prstGeom>
          <a:noFill/>
        </p:spPr>
        <p:txBody>
          <a:bodyPr wrap="square" rtlCol="0">
            <a:spAutoFit/>
          </a:bodyPr>
          <a:lstStyle/>
          <a:p>
            <a:pPr marL="342900" indent="-342900">
              <a:buFont typeface="Arial" panose="020B0604020202020204" pitchFamily="34" charset="0"/>
              <a:buChar char="•"/>
            </a:pPr>
            <a:r>
              <a:rPr lang="en-US" sz="1900" dirty="0">
                <a:latin typeface="Myriad Pro" panose="020B0503030403020204" charset="0"/>
              </a:rPr>
              <a:t>The protective coating should be </a:t>
            </a:r>
            <a:r>
              <a:rPr lang="en-US" sz="1900" dirty="0">
                <a:solidFill>
                  <a:srgbClr val="0070C0"/>
                </a:solidFill>
                <a:latin typeface="Myriad Pro" panose="020B0503030403020204" charset="0"/>
              </a:rPr>
              <a:t>transparent</a:t>
            </a:r>
            <a:r>
              <a:rPr lang="en-US" sz="1900" dirty="0">
                <a:latin typeface="Myriad Pro" panose="020B0503030403020204" charset="0"/>
              </a:rPr>
              <a:t> so that the light from the object can pass through</a:t>
            </a:r>
          </a:p>
          <a:p>
            <a:pPr marL="342900" indent="-342900">
              <a:buFont typeface="Arial" panose="020B0604020202020204" pitchFamily="34" charset="0"/>
              <a:buChar char="•"/>
            </a:pPr>
            <a:r>
              <a:rPr lang="en-US" sz="1900" dirty="0">
                <a:latin typeface="Myriad Pro" panose="020B0503030403020204" charset="0"/>
              </a:rPr>
              <a:t>However, there is a UV absorbing layer in the coating in order </a:t>
            </a:r>
            <a:r>
              <a:rPr lang="en-US" sz="1900" dirty="0">
                <a:solidFill>
                  <a:srgbClr val="7030A0"/>
                </a:solidFill>
                <a:latin typeface="Myriad Pro" panose="020B0503030403020204" charset="0"/>
              </a:rPr>
              <a:t>to prevent the exposure of the emulsion by UV</a:t>
            </a:r>
            <a:endParaRPr lang="en-HK" sz="1900" dirty="0">
              <a:solidFill>
                <a:srgbClr val="7030A0"/>
              </a:solidFill>
              <a:latin typeface="Myriad Pro" panose="020B0503030403020204" charset="0"/>
            </a:endParaRPr>
          </a:p>
        </p:txBody>
      </p:sp>
      <p:pic>
        <p:nvPicPr>
          <p:cNvPr id="13" name="Picture 12"/>
          <p:cNvPicPr>
            <a:picLocks noChangeAspect="1"/>
          </p:cNvPicPr>
          <p:nvPr/>
        </p:nvPicPr>
        <p:blipFill>
          <a:blip r:embed="rId2"/>
          <a:stretch>
            <a:fillRect/>
          </a:stretch>
        </p:blipFill>
        <p:spPr>
          <a:xfrm>
            <a:off x="6555259" y="4811788"/>
            <a:ext cx="2396573" cy="685659"/>
          </a:xfrm>
          <a:prstGeom prst="rect">
            <a:avLst/>
          </a:prstGeom>
        </p:spPr>
      </p:pic>
      <p:cxnSp>
        <p:nvCxnSpPr>
          <p:cNvPr id="15" name="Straight Arrow Connector 14"/>
          <p:cNvCxnSpPr/>
          <p:nvPr/>
        </p:nvCxnSpPr>
        <p:spPr>
          <a:xfrm>
            <a:off x="6943060" y="4210493"/>
            <a:ext cx="10633" cy="11888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197787" y="4217354"/>
            <a:ext cx="10633" cy="11888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452514" y="4217353"/>
            <a:ext cx="10633" cy="118886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753545" y="3991036"/>
            <a:ext cx="10633" cy="85057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937458" y="3991036"/>
            <a:ext cx="10633" cy="85057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8140719" y="3991036"/>
            <a:ext cx="10633" cy="85057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879875" y="4129217"/>
            <a:ext cx="1090363" cy="369332"/>
          </a:xfrm>
          <a:prstGeom prst="rect">
            <a:avLst/>
          </a:prstGeom>
          <a:noFill/>
        </p:spPr>
        <p:txBody>
          <a:bodyPr wrap="none" rtlCol="0">
            <a:spAutoFit/>
          </a:bodyPr>
          <a:lstStyle/>
          <a:p>
            <a:r>
              <a:rPr lang="en-US" b="1" dirty="0">
                <a:latin typeface="Myriad Pro" panose="020B0503030403020204" charset="0"/>
              </a:rPr>
              <a:t>Visible light</a:t>
            </a:r>
            <a:endParaRPr lang="en-HK" b="1" dirty="0">
              <a:latin typeface="Myriad Pro" panose="020B0503030403020204" charset="0"/>
            </a:endParaRPr>
          </a:p>
        </p:txBody>
      </p:sp>
      <p:sp>
        <p:nvSpPr>
          <p:cNvPr id="23" name="TextBox 22"/>
          <p:cNvSpPr txBox="1"/>
          <p:nvPr/>
        </p:nvSpPr>
        <p:spPr>
          <a:xfrm>
            <a:off x="8183639" y="3855297"/>
            <a:ext cx="1481496" cy="369332"/>
          </a:xfrm>
          <a:prstGeom prst="rect">
            <a:avLst/>
          </a:prstGeom>
          <a:noFill/>
        </p:spPr>
        <p:txBody>
          <a:bodyPr wrap="none" rtlCol="0">
            <a:spAutoFit/>
          </a:bodyPr>
          <a:lstStyle/>
          <a:p>
            <a:r>
              <a:rPr lang="en-US" b="1" dirty="0">
                <a:solidFill>
                  <a:srgbClr val="7030A0"/>
                </a:solidFill>
                <a:latin typeface="Myriad Pro" panose="020B0503030403020204" charset="0"/>
              </a:rPr>
              <a:t>Ultra-violet (UV)</a:t>
            </a:r>
            <a:endParaRPr lang="en-HK" b="1" dirty="0">
              <a:solidFill>
                <a:srgbClr val="7030A0"/>
              </a:solidFill>
              <a:latin typeface="Myriad Pro" panose="020B0503030403020204" charset="0"/>
            </a:endParaRPr>
          </a:p>
        </p:txBody>
      </p:sp>
      <p:sp>
        <p:nvSpPr>
          <p:cNvPr id="25" name="TextBox 24"/>
          <p:cNvSpPr txBox="1"/>
          <p:nvPr/>
        </p:nvSpPr>
        <p:spPr>
          <a:xfrm>
            <a:off x="9158535" y="1402856"/>
            <a:ext cx="1806905" cy="400110"/>
          </a:xfrm>
          <a:prstGeom prst="rect">
            <a:avLst/>
          </a:prstGeom>
          <a:noFill/>
        </p:spPr>
        <p:txBody>
          <a:bodyPr wrap="none" rtlCol="0">
            <a:spAutoFit/>
          </a:bodyPr>
          <a:lstStyle/>
          <a:p>
            <a:r>
              <a:rPr lang="en-US" sz="2000" b="1" dirty="0">
                <a:latin typeface="Myriad Pro" panose="020B0503030403020204" charset="0"/>
              </a:rPr>
              <a:t>Protective Coating</a:t>
            </a:r>
            <a:endParaRPr lang="en-HK" sz="2000" b="1" dirty="0">
              <a:latin typeface="Myriad Pro" panose="020B0503030403020204" charset="0"/>
            </a:endParaRPr>
          </a:p>
        </p:txBody>
      </p:sp>
    </p:spTree>
    <p:extLst>
      <p:ext uri="{BB962C8B-B14F-4D97-AF65-F5344CB8AC3E}">
        <p14:creationId xmlns:p14="http://schemas.microsoft.com/office/powerpoint/2010/main" val="112014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382033" y="4400135"/>
            <a:ext cx="8217738" cy="193096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 name="Rectangle 2"/>
          <p:cNvSpPr/>
          <p:nvPr/>
        </p:nvSpPr>
        <p:spPr>
          <a:xfrm>
            <a:off x="8669734" y="3401967"/>
            <a:ext cx="3468182" cy="193096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8" name="Rounded Rectangle 7"/>
          <p:cNvSpPr/>
          <p:nvPr/>
        </p:nvSpPr>
        <p:spPr>
          <a:xfrm>
            <a:off x="382033" y="1521303"/>
            <a:ext cx="7371513" cy="183704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a:blip r:embed="rId2"/>
          <a:stretch>
            <a:fillRect/>
          </a:stretch>
        </p:blipFill>
        <p:spPr>
          <a:xfrm>
            <a:off x="6877429" y="1580174"/>
            <a:ext cx="2396573" cy="685659"/>
          </a:xfrm>
          <a:prstGeom prst="rect">
            <a:avLst/>
          </a:prstGeom>
        </p:spPr>
      </p:pic>
      <p:grpSp>
        <p:nvGrpSpPr>
          <p:cNvPr id="5" name="Group 4"/>
          <p:cNvGrpSpPr/>
          <p:nvPr/>
        </p:nvGrpSpPr>
        <p:grpSpPr>
          <a:xfrm>
            <a:off x="1102554" y="1653187"/>
            <a:ext cx="5930470" cy="1573272"/>
            <a:chOff x="541315" y="1525474"/>
            <a:chExt cx="5930470" cy="1573272"/>
          </a:xfrm>
        </p:grpSpPr>
        <p:sp>
          <p:nvSpPr>
            <p:cNvPr id="6" name="TextBox 5"/>
            <p:cNvSpPr txBox="1"/>
            <p:nvPr/>
          </p:nvSpPr>
          <p:spPr>
            <a:xfrm>
              <a:off x="541315" y="1525474"/>
              <a:ext cx="777777" cy="523220"/>
            </a:xfrm>
            <a:prstGeom prst="rect">
              <a:avLst/>
            </a:prstGeom>
            <a:noFill/>
          </p:spPr>
          <p:txBody>
            <a:bodyPr wrap="none" rtlCol="0">
              <a:spAutoFit/>
            </a:bodyPr>
            <a:lstStyle/>
            <a:p>
              <a:r>
                <a:rPr lang="en-US" sz="2800" b="1" u="sng" dirty="0">
                  <a:latin typeface="Myriad Pro" panose="020B0503030403020204" charset="0"/>
                </a:rPr>
                <a:t>Base</a:t>
              </a:r>
              <a:endParaRPr lang="en-HK" sz="2800" b="1" u="sng" dirty="0">
                <a:latin typeface="Myriad Pro" panose="020B0503030403020204" charset="0"/>
              </a:endParaRPr>
            </a:p>
          </p:txBody>
        </p:sp>
        <p:sp>
          <p:nvSpPr>
            <p:cNvPr id="7" name="TextBox 6"/>
            <p:cNvSpPr txBox="1"/>
            <p:nvPr/>
          </p:nvSpPr>
          <p:spPr>
            <a:xfrm>
              <a:off x="541315" y="2083083"/>
              <a:ext cx="5930470" cy="1015663"/>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The thickest layer of the film</a:t>
              </a:r>
            </a:p>
            <a:p>
              <a:pPr marL="285750" indent="-285750">
                <a:buFont typeface="Arial" panose="020B0604020202020204" pitchFamily="34" charset="0"/>
                <a:buChar char="•"/>
              </a:pPr>
              <a:r>
                <a:rPr lang="en-US" sz="2000" dirty="0">
                  <a:latin typeface="Myriad Pro" panose="020B0503030403020204" charset="0"/>
                </a:rPr>
                <a:t>Provides mechanical support to the whole film</a:t>
              </a:r>
              <a:endParaRPr lang="en-US" sz="2000" dirty="0">
                <a:solidFill>
                  <a:srgbClr val="002060"/>
                </a:solidFill>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Usually made of polyester (plastic) or aluminum foil</a:t>
              </a:r>
              <a:endParaRPr lang="en-HK" sz="2000" dirty="0">
                <a:latin typeface="Myriad Pro" panose="020B0503030403020204" charset="0"/>
              </a:endParaRPr>
            </a:p>
          </p:txBody>
        </p:sp>
      </p:gr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12" name="TextBox 11"/>
          <p:cNvSpPr txBox="1"/>
          <p:nvPr/>
        </p:nvSpPr>
        <p:spPr>
          <a:xfrm>
            <a:off x="451996" y="4606799"/>
            <a:ext cx="8238999" cy="1554272"/>
          </a:xfrm>
          <a:prstGeom prst="rect">
            <a:avLst/>
          </a:prstGeom>
          <a:noFill/>
        </p:spPr>
        <p:txBody>
          <a:bodyPr wrap="square" rtlCol="0">
            <a:spAutoFit/>
          </a:bodyPr>
          <a:lstStyle/>
          <a:p>
            <a:pPr marL="342900" indent="-342900">
              <a:buFont typeface="Arial" panose="020B0604020202020204" pitchFamily="34" charset="0"/>
              <a:buChar char="•"/>
            </a:pPr>
            <a:r>
              <a:rPr lang="en-US" sz="1900" dirty="0">
                <a:latin typeface="Myriad Pro" panose="020B0503030403020204" charset="0"/>
              </a:rPr>
              <a:t>Polyester is dimensionally stable</a:t>
            </a:r>
          </a:p>
          <a:p>
            <a:pPr marL="342900" indent="-342900">
              <a:buFont typeface="Arial" panose="020B0604020202020204" pitchFamily="34" charset="0"/>
              <a:buChar char="•"/>
            </a:pPr>
            <a:r>
              <a:rPr lang="en-US" sz="1900" dirty="0">
                <a:latin typeface="Myriad Pro" panose="020B0503030403020204" charset="0"/>
              </a:rPr>
              <a:t>The size or dimensions of the film (polyester) does not change significantly when the temperature or moisture level of the film change.</a:t>
            </a:r>
          </a:p>
          <a:p>
            <a:pPr marL="342900" indent="-342900">
              <a:buFont typeface="Arial" panose="020B0604020202020204" pitchFamily="34" charset="0"/>
              <a:buChar char="•"/>
            </a:pPr>
            <a:r>
              <a:rPr lang="en-US" sz="1900" dirty="0">
                <a:latin typeface="Myriad Pro" panose="020B0503030403020204" charset="0"/>
              </a:rPr>
              <a:t>Therefore, the dimensions of the film would not be changed during photo development which the film might be subjected to heated liquids </a:t>
            </a:r>
            <a:endParaRPr lang="en-HK" sz="1900" dirty="0">
              <a:solidFill>
                <a:srgbClr val="7030A0"/>
              </a:solidFill>
              <a:latin typeface="Myriad Pro" panose="020B0503030403020204" charset="0"/>
            </a:endParaRPr>
          </a:p>
        </p:txBody>
      </p:sp>
      <p:sp>
        <p:nvSpPr>
          <p:cNvPr id="25" name="TextBox 24"/>
          <p:cNvSpPr txBox="1"/>
          <p:nvPr/>
        </p:nvSpPr>
        <p:spPr>
          <a:xfrm>
            <a:off x="9145784" y="1745734"/>
            <a:ext cx="607859" cy="400110"/>
          </a:xfrm>
          <a:prstGeom prst="rect">
            <a:avLst/>
          </a:prstGeom>
          <a:noFill/>
        </p:spPr>
        <p:txBody>
          <a:bodyPr wrap="none" rtlCol="0">
            <a:spAutoFit/>
          </a:bodyPr>
          <a:lstStyle/>
          <a:p>
            <a:r>
              <a:rPr lang="en-US" sz="2000" b="1" dirty="0">
                <a:latin typeface="Myriad Pro" panose="020B0503030403020204" charset="0"/>
              </a:rPr>
              <a:t>Base</a:t>
            </a:r>
            <a:endParaRPr lang="en-HK" sz="2000" b="1" dirty="0">
              <a:latin typeface="Myriad Pro" panose="020B0503030403020204" charset="0"/>
            </a:endParaRPr>
          </a:p>
        </p:txBody>
      </p:sp>
      <p:pic>
        <p:nvPicPr>
          <p:cNvPr id="26" name="Picture 25"/>
          <p:cNvPicPr/>
          <p:nvPr/>
        </p:nvPicPr>
        <p:blipFill>
          <a:blip r:embed="rId3">
            <a:extLst>
              <a:ext uri="{28A0092B-C50C-407E-A947-70E740481C1C}">
                <a14:useLocalDpi xmlns:a14="http://schemas.microsoft.com/office/drawing/2010/main" val="0"/>
              </a:ext>
            </a:extLst>
          </a:blip>
          <a:srcRect/>
          <a:stretch>
            <a:fillRect/>
          </a:stretch>
        </p:blipFill>
        <p:spPr bwMode="auto">
          <a:xfrm>
            <a:off x="8971908" y="3813849"/>
            <a:ext cx="3080948" cy="1372631"/>
          </a:xfrm>
          <a:prstGeom prst="rect">
            <a:avLst/>
          </a:prstGeom>
          <a:noFill/>
          <a:ln>
            <a:noFill/>
          </a:ln>
        </p:spPr>
      </p:pic>
      <p:sp>
        <p:nvSpPr>
          <p:cNvPr id="10" name="TextBox 9"/>
          <p:cNvSpPr txBox="1"/>
          <p:nvPr/>
        </p:nvSpPr>
        <p:spPr>
          <a:xfrm>
            <a:off x="9823606" y="3388469"/>
            <a:ext cx="1196161" cy="461665"/>
          </a:xfrm>
          <a:prstGeom prst="rect">
            <a:avLst/>
          </a:prstGeom>
          <a:noFill/>
        </p:spPr>
        <p:txBody>
          <a:bodyPr wrap="none" rtlCol="0">
            <a:spAutoFit/>
          </a:bodyPr>
          <a:lstStyle/>
          <a:p>
            <a:r>
              <a:rPr lang="en-US" sz="2400" b="1" u="sng" dirty="0">
                <a:latin typeface="Myriad Pro" panose="020B0503030403020204" charset="0"/>
              </a:rPr>
              <a:t>Polyester</a:t>
            </a:r>
            <a:endParaRPr lang="en-HK" sz="2400" b="1" u="sng" dirty="0">
              <a:latin typeface="Myriad Pro" panose="020B0503030403020204" charset="0"/>
            </a:endParaRPr>
          </a:p>
        </p:txBody>
      </p:sp>
      <p:sp>
        <p:nvSpPr>
          <p:cNvPr id="14" name="Rectangle 13"/>
          <p:cNvSpPr/>
          <p:nvPr/>
        </p:nvSpPr>
        <p:spPr>
          <a:xfrm>
            <a:off x="582792" y="3418814"/>
            <a:ext cx="4790928" cy="923330"/>
          </a:xfrm>
          <a:prstGeom prst="rect">
            <a:avLst/>
          </a:prstGeom>
          <a:noFill/>
        </p:spPr>
        <p:txBody>
          <a:bodyPr wrap="none" lIns="91440" tIns="45720" rIns="91440" bIns="45720">
            <a:spAutoFit/>
          </a:bodyPr>
          <a:lstStyle/>
          <a:p>
            <a:pPr algn="ctr"/>
            <a:r>
              <a:rPr lang="en-US" sz="5400" b="1" i="1" cap="none" spc="0" dirty="0">
                <a:ln w="6600">
                  <a:solidFill>
                    <a:srgbClr val="002060"/>
                  </a:solidFill>
                  <a:prstDash val="solid"/>
                </a:ln>
                <a:solidFill>
                  <a:schemeClr val="accent2"/>
                </a:solidFill>
                <a:effectLst>
                  <a:outerShdw dist="38100" dir="2700000" algn="tl" rotWithShape="0">
                    <a:schemeClr val="accent2"/>
                  </a:outerShdw>
                </a:effectLst>
                <a:latin typeface="Myriad Pro" panose="020B0503030403020204" pitchFamily="34" charset="0"/>
              </a:rPr>
              <a:t>Why Polyester?</a:t>
            </a:r>
          </a:p>
        </p:txBody>
      </p:sp>
    </p:spTree>
    <p:extLst>
      <p:ext uri="{BB962C8B-B14F-4D97-AF65-F5344CB8AC3E}">
        <p14:creationId xmlns:p14="http://schemas.microsoft.com/office/powerpoint/2010/main" val="2984405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278662" y="5431994"/>
            <a:ext cx="3273076" cy="877184"/>
          </a:xfrm>
          <a:prstGeom prst="rect">
            <a:avLst/>
          </a:prstGeom>
        </p:spPr>
      </p:pic>
      <p:sp>
        <p:nvSpPr>
          <p:cNvPr id="8" name="Rounded Rectangle 7"/>
          <p:cNvSpPr/>
          <p:nvPr/>
        </p:nvSpPr>
        <p:spPr>
          <a:xfrm>
            <a:off x="382033" y="1521302"/>
            <a:ext cx="7371513" cy="231705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a:blip r:embed="rId3"/>
          <a:stretch>
            <a:fillRect/>
          </a:stretch>
        </p:blipFill>
        <p:spPr>
          <a:xfrm>
            <a:off x="6877429" y="1580174"/>
            <a:ext cx="2396573" cy="685659"/>
          </a:xfrm>
          <a:prstGeom prst="rect">
            <a:avLst/>
          </a:prstGeom>
        </p:spPr>
      </p:pic>
      <p:sp>
        <p:nvSpPr>
          <p:cNvPr id="6" name="TextBox 5"/>
          <p:cNvSpPr txBox="1"/>
          <p:nvPr/>
        </p:nvSpPr>
        <p:spPr>
          <a:xfrm>
            <a:off x="677334" y="1705115"/>
            <a:ext cx="2787943" cy="523220"/>
          </a:xfrm>
          <a:prstGeom prst="rect">
            <a:avLst/>
          </a:prstGeom>
          <a:noFill/>
        </p:spPr>
        <p:txBody>
          <a:bodyPr wrap="none" rtlCol="0">
            <a:spAutoFit/>
          </a:bodyPr>
          <a:lstStyle/>
          <a:p>
            <a:r>
              <a:rPr lang="en-US" sz="2800" b="1" u="sng" dirty="0">
                <a:latin typeface="Myriad Pro" panose="020B0503030403020204" charset="0"/>
              </a:rPr>
              <a:t>Anti-Halation Backing</a:t>
            </a:r>
            <a:endParaRPr lang="en-HK" sz="2800" b="1" u="sng" dirty="0">
              <a:latin typeface="Myriad Pro" panose="020B0503030403020204" charset="0"/>
            </a:endParaRPr>
          </a:p>
        </p:txBody>
      </p:sp>
      <p:sp>
        <p:nvSpPr>
          <p:cNvPr id="7" name="TextBox 6"/>
          <p:cNvSpPr txBox="1"/>
          <p:nvPr/>
        </p:nvSpPr>
        <p:spPr>
          <a:xfrm>
            <a:off x="556277" y="2238527"/>
            <a:ext cx="6838410"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The bottom layer of the film</a:t>
            </a:r>
          </a:p>
          <a:p>
            <a:pPr marL="285750" indent="-285750">
              <a:buFont typeface="Arial" panose="020B0604020202020204" pitchFamily="34" charset="0"/>
              <a:buChar char="•"/>
            </a:pPr>
            <a:r>
              <a:rPr lang="en-US" sz="2000" dirty="0">
                <a:latin typeface="Myriad Pro" panose="020B0503030403020204" charset="0"/>
              </a:rPr>
              <a:t>Very dark in </a:t>
            </a:r>
            <a:r>
              <a:rPr lang="en-US" sz="2000" dirty="0" err="1">
                <a:latin typeface="Myriad Pro" panose="020B0503030403020204" charset="0"/>
              </a:rPr>
              <a:t>colour</a:t>
            </a:r>
            <a:endParaRPr lang="en-US" sz="2000" dirty="0">
              <a:solidFill>
                <a:srgbClr val="002060"/>
              </a:solidFill>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To prevent the light reflecting back up to the emulsion layer</a:t>
            </a:r>
          </a:p>
          <a:p>
            <a:pPr marL="285750" indent="-285750">
              <a:buFont typeface="Arial" panose="020B0604020202020204" pitchFamily="34" charset="0"/>
              <a:buChar char="•"/>
            </a:pPr>
            <a:r>
              <a:rPr lang="en-US" sz="2000" dirty="0">
                <a:latin typeface="Myriad Pro" panose="020B0503030403020204" charset="0"/>
              </a:rPr>
              <a:t>Which will cause disturbance to the existing image</a:t>
            </a:r>
            <a:endParaRPr lang="en-HK" sz="2000" i="1" dirty="0">
              <a:latin typeface="Myriad Pro" panose="020B0503030403020204" charset="0"/>
            </a:endParaRPr>
          </a:p>
        </p:txBody>
      </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pic>
        <p:nvPicPr>
          <p:cNvPr id="13" name="Picture 12"/>
          <p:cNvPicPr>
            <a:picLocks noChangeAspect="1"/>
          </p:cNvPicPr>
          <p:nvPr/>
        </p:nvPicPr>
        <p:blipFill>
          <a:blip r:embed="rId3"/>
          <a:stretch>
            <a:fillRect/>
          </a:stretch>
        </p:blipFill>
        <p:spPr>
          <a:xfrm>
            <a:off x="417088" y="5399360"/>
            <a:ext cx="3294138" cy="942452"/>
          </a:xfrm>
          <a:prstGeom prst="rect">
            <a:avLst/>
          </a:prstGeom>
        </p:spPr>
      </p:pic>
      <p:cxnSp>
        <p:nvCxnSpPr>
          <p:cNvPr id="15" name="Straight Arrow Connector 14"/>
          <p:cNvCxnSpPr/>
          <p:nvPr/>
        </p:nvCxnSpPr>
        <p:spPr>
          <a:xfrm flipH="1">
            <a:off x="2232832" y="4331088"/>
            <a:ext cx="2238981" cy="19079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531684" y="4331088"/>
            <a:ext cx="1863003" cy="19079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89579" y="3838353"/>
            <a:ext cx="1302151" cy="369332"/>
          </a:xfrm>
          <a:prstGeom prst="rect">
            <a:avLst/>
          </a:prstGeom>
          <a:noFill/>
        </p:spPr>
        <p:txBody>
          <a:bodyPr wrap="none" rtlCol="0">
            <a:spAutoFit/>
          </a:bodyPr>
          <a:lstStyle/>
          <a:p>
            <a:r>
              <a:rPr lang="en-US" dirty="0">
                <a:latin typeface="Myriad Pro" panose="020B0503030403020204" charset="0"/>
              </a:rPr>
              <a:t>Visible light</a:t>
            </a:r>
            <a:endParaRPr lang="en-HK" dirty="0">
              <a:latin typeface="Myriad Pro" panose="020B0503030403020204" charset="0"/>
            </a:endParaRPr>
          </a:p>
        </p:txBody>
      </p:sp>
      <p:sp>
        <p:nvSpPr>
          <p:cNvPr id="25" name="TextBox 24"/>
          <p:cNvSpPr txBox="1"/>
          <p:nvPr/>
        </p:nvSpPr>
        <p:spPr>
          <a:xfrm>
            <a:off x="9126357" y="1971748"/>
            <a:ext cx="2279598" cy="369332"/>
          </a:xfrm>
          <a:prstGeom prst="rect">
            <a:avLst/>
          </a:prstGeom>
          <a:noFill/>
        </p:spPr>
        <p:txBody>
          <a:bodyPr wrap="none" rtlCol="0">
            <a:spAutoFit/>
          </a:bodyPr>
          <a:lstStyle/>
          <a:p>
            <a:r>
              <a:rPr lang="en-US" dirty="0">
                <a:latin typeface="Myriad Pro" panose="020B0503030403020204" charset="0"/>
              </a:rPr>
              <a:t>Anti-Halation Backing</a:t>
            </a:r>
            <a:endParaRPr lang="en-HK" dirty="0">
              <a:latin typeface="Myriad Pro" panose="020B0503030403020204" charset="0"/>
            </a:endParaRPr>
          </a:p>
        </p:txBody>
      </p:sp>
      <p:sp>
        <p:nvSpPr>
          <p:cNvPr id="26" name="TextBox 25"/>
          <p:cNvSpPr txBox="1"/>
          <p:nvPr/>
        </p:nvSpPr>
        <p:spPr>
          <a:xfrm>
            <a:off x="3537401" y="6038986"/>
            <a:ext cx="2279598" cy="369332"/>
          </a:xfrm>
          <a:prstGeom prst="rect">
            <a:avLst/>
          </a:prstGeom>
          <a:noFill/>
        </p:spPr>
        <p:txBody>
          <a:bodyPr wrap="none" rtlCol="0">
            <a:spAutoFit/>
          </a:bodyPr>
          <a:lstStyle/>
          <a:p>
            <a:r>
              <a:rPr lang="en-US" dirty="0">
                <a:latin typeface="Myriad Pro" panose="020B0503030403020204" charset="0"/>
              </a:rPr>
              <a:t>Anti-Halation Backing</a:t>
            </a:r>
            <a:endParaRPr lang="en-HK" dirty="0">
              <a:latin typeface="Myriad Pro" panose="020B0503030403020204" charset="0"/>
            </a:endParaRPr>
          </a:p>
        </p:txBody>
      </p:sp>
      <p:cxnSp>
        <p:nvCxnSpPr>
          <p:cNvPr id="28" name="Straight Arrow Connector 27"/>
          <p:cNvCxnSpPr/>
          <p:nvPr/>
        </p:nvCxnSpPr>
        <p:spPr>
          <a:xfrm flipV="1">
            <a:off x="7394687" y="5538019"/>
            <a:ext cx="746978" cy="701024"/>
          </a:xfrm>
          <a:prstGeom prst="straightConnector1">
            <a:avLst/>
          </a:prstGeom>
          <a:ln w="28575">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2753833" y="5538019"/>
            <a:ext cx="361507" cy="13976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0" name="Oval 29"/>
          <p:cNvSpPr/>
          <p:nvPr/>
        </p:nvSpPr>
        <p:spPr>
          <a:xfrm>
            <a:off x="6602759" y="5559285"/>
            <a:ext cx="361507" cy="13976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1" name="Oval 30"/>
          <p:cNvSpPr/>
          <p:nvPr/>
        </p:nvSpPr>
        <p:spPr>
          <a:xfrm>
            <a:off x="7807780" y="5562826"/>
            <a:ext cx="361507" cy="13976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34" name="TextBox 33"/>
          <p:cNvSpPr txBox="1"/>
          <p:nvPr/>
        </p:nvSpPr>
        <p:spPr>
          <a:xfrm>
            <a:off x="9126356" y="6030604"/>
            <a:ext cx="3111044" cy="369332"/>
          </a:xfrm>
          <a:prstGeom prst="rect">
            <a:avLst/>
          </a:prstGeom>
          <a:noFill/>
        </p:spPr>
        <p:txBody>
          <a:bodyPr wrap="none" rtlCol="0">
            <a:spAutoFit/>
          </a:bodyPr>
          <a:lstStyle/>
          <a:p>
            <a:r>
              <a:rPr lang="en-US" dirty="0">
                <a:latin typeface="Myriad Pro" panose="020B0503030403020204" charset="0"/>
              </a:rPr>
              <a:t>Without Anti-Halation Backing</a:t>
            </a:r>
            <a:endParaRPr lang="en-HK" dirty="0">
              <a:latin typeface="Myriad Pro" panose="020B0503030403020204" charset="0"/>
            </a:endParaRPr>
          </a:p>
        </p:txBody>
      </p:sp>
      <p:cxnSp>
        <p:nvCxnSpPr>
          <p:cNvPr id="36" name="Straight Arrow Connector 35"/>
          <p:cNvCxnSpPr/>
          <p:nvPr/>
        </p:nvCxnSpPr>
        <p:spPr>
          <a:xfrm>
            <a:off x="2232832" y="4805916"/>
            <a:ext cx="701754" cy="73210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485854" y="4490228"/>
            <a:ext cx="1590500" cy="369332"/>
          </a:xfrm>
          <a:prstGeom prst="rect">
            <a:avLst/>
          </a:prstGeom>
          <a:noFill/>
        </p:spPr>
        <p:txBody>
          <a:bodyPr wrap="none" rtlCol="0">
            <a:spAutoFit/>
          </a:bodyPr>
          <a:lstStyle/>
          <a:p>
            <a:r>
              <a:rPr lang="en-US" dirty="0">
                <a:latin typeface="Myriad Pro" panose="020B0503030403020204" charset="0"/>
              </a:rPr>
              <a:t>Existing image</a:t>
            </a:r>
            <a:endParaRPr lang="en-HK" dirty="0">
              <a:latin typeface="Myriad Pro" panose="020B0503030403020204" charset="0"/>
            </a:endParaRPr>
          </a:p>
        </p:txBody>
      </p:sp>
      <p:cxnSp>
        <p:nvCxnSpPr>
          <p:cNvPr id="38" name="Straight Arrow Connector 37"/>
          <p:cNvCxnSpPr/>
          <p:nvPr/>
        </p:nvCxnSpPr>
        <p:spPr>
          <a:xfrm flipH="1">
            <a:off x="6818996" y="4800625"/>
            <a:ext cx="90388" cy="7373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182224" y="4418864"/>
            <a:ext cx="1645374" cy="369332"/>
          </a:xfrm>
          <a:prstGeom prst="rect">
            <a:avLst/>
          </a:prstGeom>
          <a:noFill/>
        </p:spPr>
        <p:txBody>
          <a:bodyPr wrap="square" rtlCol="0">
            <a:spAutoFit/>
          </a:bodyPr>
          <a:lstStyle/>
          <a:p>
            <a:r>
              <a:rPr lang="en-US" dirty="0">
                <a:latin typeface="Myriad Pro" panose="020B0503030403020204" charset="0"/>
              </a:rPr>
              <a:t>Existing image</a:t>
            </a:r>
            <a:endParaRPr lang="en-HK" dirty="0">
              <a:latin typeface="Myriad Pro" panose="020B0503030403020204" charset="0"/>
            </a:endParaRPr>
          </a:p>
        </p:txBody>
      </p:sp>
      <p:cxnSp>
        <p:nvCxnSpPr>
          <p:cNvPr id="41" name="Straight Arrow Connector 40"/>
          <p:cNvCxnSpPr>
            <a:endCxn id="31" idx="0"/>
          </p:cNvCxnSpPr>
          <p:nvPr/>
        </p:nvCxnSpPr>
        <p:spPr>
          <a:xfrm flipH="1">
            <a:off x="7988534" y="4800625"/>
            <a:ext cx="783853" cy="7622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141665" y="4165520"/>
            <a:ext cx="2279598" cy="646331"/>
          </a:xfrm>
          <a:prstGeom prst="rect">
            <a:avLst/>
          </a:prstGeom>
          <a:noFill/>
        </p:spPr>
        <p:txBody>
          <a:bodyPr wrap="square" rtlCol="0">
            <a:spAutoFit/>
          </a:bodyPr>
          <a:lstStyle/>
          <a:p>
            <a:r>
              <a:rPr lang="en-US" dirty="0">
                <a:latin typeface="Myriad Pro" panose="020B0503030403020204" charset="0"/>
              </a:rPr>
              <a:t>The disturbance due to the reflected light</a:t>
            </a:r>
            <a:endParaRPr lang="en-HK" dirty="0">
              <a:latin typeface="Myriad Pro" panose="020B0503030403020204" charset="0"/>
            </a:endParaRPr>
          </a:p>
        </p:txBody>
      </p:sp>
    </p:spTree>
    <p:extLst>
      <p:ext uri="{BB962C8B-B14F-4D97-AF65-F5344CB8AC3E}">
        <p14:creationId xmlns:p14="http://schemas.microsoft.com/office/powerpoint/2010/main" val="1856820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82033" y="1521301"/>
            <a:ext cx="7371513" cy="3061331"/>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a:blip r:embed="rId2"/>
          <a:stretch>
            <a:fillRect/>
          </a:stretch>
        </p:blipFill>
        <p:spPr>
          <a:xfrm>
            <a:off x="6877429" y="1580174"/>
            <a:ext cx="2396573" cy="685659"/>
          </a:xfrm>
          <a:prstGeom prst="rect">
            <a:avLst/>
          </a:prstGeom>
        </p:spPr>
      </p:pic>
      <p:sp>
        <p:nvSpPr>
          <p:cNvPr id="6" name="TextBox 5"/>
          <p:cNvSpPr txBox="1"/>
          <p:nvPr/>
        </p:nvSpPr>
        <p:spPr>
          <a:xfrm>
            <a:off x="677334" y="1525474"/>
            <a:ext cx="127150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a:t>
            </a:r>
            <a:endParaRPr lang="en-HK" sz="2800" b="1" u="sng" dirty="0">
              <a:solidFill>
                <a:srgbClr val="7030A0"/>
              </a:solidFill>
              <a:latin typeface="Myriad Pro" panose="020B0503030403020204" charset="0"/>
            </a:endParaRPr>
          </a:p>
        </p:txBody>
      </p:sp>
      <p:sp>
        <p:nvSpPr>
          <p:cNvPr id="7" name="TextBox 6"/>
          <p:cNvSpPr txBox="1"/>
          <p:nvPr/>
        </p:nvSpPr>
        <p:spPr>
          <a:xfrm>
            <a:off x="541315" y="2395313"/>
            <a:ext cx="6684972" cy="1938992"/>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The second layer and the “heart” of the film</a:t>
            </a:r>
          </a:p>
          <a:p>
            <a:pPr marL="285750" indent="-285750">
              <a:buFont typeface="Arial" panose="020B0604020202020204" pitchFamily="34" charset="0"/>
              <a:buChar char="•"/>
            </a:pPr>
            <a:r>
              <a:rPr lang="en-US" sz="2000" dirty="0">
                <a:latin typeface="Myriad Pro" panose="020B0503030403020204" charset="0"/>
              </a:rPr>
              <a:t>To “store the light” by using different chemical compounds</a:t>
            </a:r>
            <a:endParaRPr lang="en-US" sz="2000" dirty="0">
              <a:solidFill>
                <a:srgbClr val="002060"/>
              </a:solidFill>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Can be categorized to:</a:t>
            </a:r>
          </a:p>
          <a:p>
            <a:pPr marL="742950" lvl="1" indent="-285750">
              <a:buFont typeface="Arial" panose="020B0604020202020204" pitchFamily="34" charset="0"/>
              <a:buChar char="•"/>
            </a:pPr>
            <a:r>
              <a:rPr lang="en-US" sz="2000" dirty="0">
                <a:latin typeface="Myriad Pro" panose="020B0503030403020204" charset="0"/>
              </a:rPr>
              <a:t>color film</a:t>
            </a:r>
          </a:p>
          <a:p>
            <a:pPr marL="742950" lvl="1" indent="-285750">
              <a:buFont typeface="Arial" panose="020B0604020202020204" pitchFamily="34" charset="0"/>
              <a:buChar char="•"/>
            </a:pPr>
            <a:r>
              <a:rPr lang="en-US" sz="2000" dirty="0">
                <a:latin typeface="Myriad Pro" panose="020B0503030403020204" charset="0"/>
              </a:rPr>
              <a:t>black-and-white film</a:t>
            </a:r>
          </a:p>
          <a:p>
            <a:pPr marL="285750" indent="-285750">
              <a:buFont typeface="Arial" panose="020B0604020202020204" pitchFamily="34" charset="0"/>
              <a:buChar char="•"/>
            </a:pPr>
            <a:r>
              <a:rPr lang="en-US" sz="2000" dirty="0">
                <a:latin typeface="Myriad Pro" panose="020B0503030403020204" charset="0"/>
              </a:rPr>
              <a:t>Chemical reactions occur in this layer</a:t>
            </a:r>
            <a:endParaRPr lang="en-HK" sz="2000" dirty="0">
              <a:latin typeface="Myriad Pro" panose="020B0503030403020204" charset="0"/>
            </a:endParaRPr>
          </a:p>
        </p:txBody>
      </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25" name="TextBox 24"/>
          <p:cNvSpPr txBox="1"/>
          <p:nvPr/>
        </p:nvSpPr>
        <p:spPr>
          <a:xfrm>
            <a:off x="9186478" y="1571638"/>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11" name="TextBox 10"/>
          <p:cNvSpPr txBox="1"/>
          <p:nvPr/>
        </p:nvSpPr>
        <p:spPr>
          <a:xfrm>
            <a:off x="9069458" y="2338594"/>
            <a:ext cx="1936749" cy="369332"/>
          </a:xfrm>
          <a:prstGeom prst="rect">
            <a:avLst/>
          </a:prstGeom>
          <a:noFill/>
        </p:spPr>
        <p:txBody>
          <a:bodyPr wrap="none" rtlCol="0">
            <a:spAutoFit/>
          </a:bodyPr>
          <a:lstStyle/>
          <a:p>
            <a:r>
              <a:rPr lang="en-US" b="1" u="sng" dirty="0">
                <a:latin typeface="Myriad Pro" panose="020B0503030403020204" charset="0"/>
              </a:rPr>
              <a:t>Black-and-white photo</a:t>
            </a:r>
            <a:endParaRPr lang="en-HK" b="1" u="sng" dirty="0">
              <a:latin typeface="Myriad Pro" panose="020B0503030403020204" charset="0"/>
            </a:endParaRPr>
          </a:p>
        </p:txBody>
      </p:sp>
      <p:sp>
        <p:nvSpPr>
          <p:cNvPr id="26" name="TextBox 25"/>
          <p:cNvSpPr txBox="1"/>
          <p:nvPr/>
        </p:nvSpPr>
        <p:spPr>
          <a:xfrm>
            <a:off x="9548115" y="4332124"/>
            <a:ext cx="1191352" cy="369332"/>
          </a:xfrm>
          <a:prstGeom prst="rect">
            <a:avLst/>
          </a:prstGeom>
          <a:noFill/>
        </p:spPr>
        <p:txBody>
          <a:bodyPr wrap="none" rtlCol="0">
            <a:spAutoFit/>
          </a:bodyPr>
          <a:lstStyle/>
          <a:p>
            <a:r>
              <a:rPr lang="en-US" b="1" u="sng" dirty="0" err="1">
                <a:solidFill>
                  <a:srgbClr val="FF0000"/>
                </a:solidFill>
                <a:latin typeface="Myriad Pro" panose="020B0503030403020204" charset="0"/>
              </a:rPr>
              <a:t>C</a:t>
            </a:r>
            <a:r>
              <a:rPr lang="en-US" b="1" u="sng" dirty="0" err="1">
                <a:solidFill>
                  <a:srgbClr val="FFC000"/>
                </a:solidFill>
                <a:latin typeface="Myriad Pro" panose="020B0503030403020204" charset="0"/>
              </a:rPr>
              <a:t>o</a:t>
            </a:r>
            <a:r>
              <a:rPr lang="en-US" b="1" u="sng" dirty="0" err="1">
                <a:solidFill>
                  <a:srgbClr val="FFFF00"/>
                </a:solidFill>
                <a:latin typeface="Myriad Pro" panose="020B0503030403020204" charset="0"/>
              </a:rPr>
              <a:t>l</a:t>
            </a:r>
            <a:r>
              <a:rPr lang="en-US" b="1" u="sng" dirty="0" err="1">
                <a:solidFill>
                  <a:srgbClr val="00B050"/>
                </a:solidFill>
                <a:latin typeface="Myriad Pro" panose="020B0503030403020204" charset="0"/>
              </a:rPr>
              <a:t>o</a:t>
            </a:r>
            <a:r>
              <a:rPr lang="en-US" b="1" u="sng" dirty="0" err="1">
                <a:solidFill>
                  <a:srgbClr val="0070C0"/>
                </a:solidFill>
                <a:latin typeface="Myriad Pro" panose="020B0503030403020204" charset="0"/>
              </a:rPr>
              <a:t>u</a:t>
            </a:r>
            <a:r>
              <a:rPr lang="en-US" b="1" u="sng" dirty="0" err="1">
                <a:solidFill>
                  <a:srgbClr val="7030A0"/>
                </a:solidFill>
                <a:latin typeface="Myriad Pro" panose="020B0503030403020204" charset="0"/>
              </a:rPr>
              <a:t>r</a:t>
            </a:r>
            <a:r>
              <a:rPr lang="en-US" b="1" u="sng" dirty="0">
                <a:latin typeface="Myriad Pro" panose="020B0503030403020204" charset="0"/>
              </a:rPr>
              <a:t> photo</a:t>
            </a:r>
            <a:endParaRPr lang="en-HK" b="1" u="sng" dirty="0">
              <a:latin typeface="Myriad Pro" panose="020B0503030403020204" charset="0"/>
            </a:endParaRPr>
          </a:p>
        </p:txBody>
      </p:sp>
      <p:sp>
        <p:nvSpPr>
          <p:cNvPr id="14" name="Rectangle 13"/>
          <p:cNvSpPr/>
          <p:nvPr/>
        </p:nvSpPr>
        <p:spPr>
          <a:xfrm>
            <a:off x="893136" y="3668110"/>
            <a:ext cx="2869568" cy="32973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a:p>
        </p:txBody>
      </p:sp>
      <p:pic>
        <p:nvPicPr>
          <p:cNvPr id="2050" name="Picture 2" descr="Free Gray Scale Photo of Body of Water Stock Phot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9127" y="2702007"/>
            <a:ext cx="2900840" cy="163229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Mountains Surrounded by Water during Daylight Stock Pho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69458" y="4699275"/>
            <a:ext cx="2583747" cy="1722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57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382033" y="1521301"/>
            <a:ext cx="7371513" cy="2295787"/>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HK" dirty="0"/>
          </a:p>
        </p:txBody>
      </p:sp>
      <p:sp>
        <p:nvSpPr>
          <p:cNvPr id="2" name="Title 1"/>
          <p:cNvSpPr>
            <a:spLocks noGrp="1"/>
          </p:cNvSpPr>
          <p:nvPr>
            <p:ph type="title"/>
          </p:nvPr>
        </p:nvSpPr>
        <p:spPr/>
        <p:txBody>
          <a:bodyPr/>
          <a:lstStyle/>
          <a:p>
            <a:r>
              <a:rPr lang="en-US" dirty="0"/>
              <a:t>Camera Film</a:t>
            </a:r>
          </a:p>
        </p:txBody>
      </p:sp>
      <p:pic>
        <p:nvPicPr>
          <p:cNvPr id="4" name="Picture 3"/>
          <p:cNvPicPr>
            <a:picLocks noChangeAspect="1"/>
          </p:cNvPicPr>
          <p:nvPr/>
        </p:nvPicPr>
        <p:blipFill>
          <a:blip r:embed="rId2"/>
          <a:stretch>
            <a:fillRect/>
          </a:stretch>
        </p:blipFill>
        <p:spPr>
          <a:xfrm>
            <a:off x="6877429" y="1580174"/>
            <a:ext cx="2396573" cy="685659"/>
          </a:xfrm>
          <a:prstGeom prst="rect">
            <a:avLst/>
          </a:prstGeom>
        </p:spPr>
      </p:pic>
      <p:sp>
        <p:nvSpPr>
          <p:cNvPr id="6" name="TextBox 5"/>
          <p:cNvSpPr txBox="1"/>
          <p:nvPr/>
        </p:nvSpPr>
        <p:spPr>
          <a:xfrm>
            <a:off x="677334" y="1525474"/>
            <a:ext cx="3534942" cy="523220"/>
          </a:xfrm>
          <a:prstGeom prst="rect">
            <a:avLst/>
          </a:prstGeom>
          <a:noFill/>
        </p:spPr>
        <p:txBody>
          <a:bodyPr wrap="none" rtlCol="0">
            <a:spAutoFit/>
          </a:bodyPr>
          <a:lstStyle/>
          <a:p>
            <a:r>
              <a:rPr lang="en-US" sz="2800" b="1" u="sng" dirty="0">
                <a:solidFill>
                  <a:srgbClr val="7030A0"/>
                </a:solidFill>
                <a:latin typeface="Myriad Pro" panose="020B0503030403020204" charset="0"/>
              </a:rPr>
              <a:t>Emulsion (Black-and-white)</a:t>
            </a:r>
            <a:endParaRPr lang="en-HK" sz="2800" b="1" u="sng" dirty="0">
              <a:solidFill>
                <a:srgbClr val="7030A0"/>
              </a:solidFill>
              <a:latin typeface="Myriad Pro" panose="020B0503030403020204" charset="0"/>
            </a:endParaRPr>
          </a:p>
        </p:txBody>
      </p:sp>
      <p:sp>
        <p:nvSpPr>
          <p:cNvPr id="7" name="TextBox 6"/>
          <p:cNvSpPr txBox="1"/>
          <p:nvPr/>
        </p:nvSpPr>
        <p:spPr>
          <a:xfrm>
            <a:off x="545696" y="2212024"/>
            <a:ext cx="6331733"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Myriad Pro" panose="020B0503030403020204" charset="0"/>
              </a:rPr>
              <a:t>Consists of silver halide crystals (e.g. </a:t>
            </a:r>
            <a:r>
              <a:rPr lang="en-US" sz="2000" dirty="0" err="1">
                <a:latin typeface="Myriad Pro" panose="020B0503030403020204" charset="0"/>
              </a:rPr>
              <a:t>AgBr</a:t>
            </a:r>
            <a:r>
              <a:rPr lang="en-US" sz="2000" dirty="0">
                <a:latin typeface="Myriad Pro" panose="020B0503030403020204" charset="0"/>
              </a:rPr>
              <a:t>)</a:t>
            </a:r>
          </a:p>
          <a:p>
            <a:pPr marL="285750" indent="-285750">
              <a:buFont typeface="Arial" panose="020B0604020202020204" pitchFamily="34" charset="0"/>
              <a:buChar char="•"/>
            </a:pPr>
            <a:r>
              <a:rPr lang="en-US" sz="2000" dirty="0">
                <a:latin typeface="Myriad Pro" panose="020B0503030403020204" charset="0"/>
              </a:rPr>
              <a:t>Originally, </a:t>
            </a:r>
            <a:r>
              <a:rPr lang="en-US" sz="2000" dirty="0" err="1">
                <a:latin typeface="Myriad Pro" panose="020B0503030403020204" charset="0"/>
              </a:rPr>
              <a:t>AgBr</a:t>
            </a:r>
            <a:r>
              <a:rPr lang="en-US" sz="2000" dirty="0">
                <a:latin typeface="Myriad Pro" panose="020B0503030403020204" charset="0"/>
              </a:rPr>
              <a:t> is grey in </a:t>
            </a:r>
            <a:r>
              <a:rPr lang="en-US" sz="2000" dirty="0" err="1">
                <a:latin typeface="Myriad Pro" panose="020B0503030403020204" charset="0"/>
              </a:rPr>
              <a:t>colour</a:t>
            </a:r>
            <a:endParaRPr lang="en-US" sz="2000" dirty="0">
              <a:solidFill>
                <a:srgbClr val="002060"/>
              </a:solidFill>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When </a:t>
            </a:r>
            <a:r>
              <a:rPr lang="en-US" sz="2000" dirty="0" err="1">
                <a:latin typeface="Myriad Pro" panose="020B0503030403020204" charset="0"/>
              </a:rPr>
              <a:t>AgBr</a:t>
            </a:r>
            <a:r>
              <a:rPr lang="en-US" sz="2000" dirty="0">
                <a:latin typeface="Myriad Pro" panose="020B0503030403020204" charset="0"/>
              </a:rPr>
              <a:t> reacts with light, it becomes black in </a:t>
            </a:r>
            <a:r>
              <a:rPr lang="en-US" sz="2000" dirty="0" err="1">
                <a:latin typeface="Myriad Pro" panose="020B0503030403020204" charset="0"/>
              </a:rPr>
              <a:t>colour</a:t>
            </a:r>
            <a:endParaRPr lang="en-US" sz="2000" dirty="0">
              <a:latin typeface="Myriad Pro" panose="020B0503030403020204" charset="0"/>
            </a:endParaRPr>
          </a:p>
          <a:p>
            <a:pPr marL="285750" indent="-285750">
              <a:buFont typeface="Arial" panose="020B0604020202020204" pitchFamily="34" charset="0"/>
              <a:buChar char="•"/>
            </a:pPr>
            <a:r>
              <a:rPr lang="en-US" sz="2000" dirty="0">
                <a:latin typeface="Myriad Pro" panose="020B0503030403020204" charset="0"/>
              </a:rPr>
              <a:t>It gives you a negative action</a:t>
            </a:r>
            <a:endParaRPr lang="en-HK" sz="2000" dirty="0">
              <a:latin typeface="Myriad Pro" panose="020B0503030403020204" charset="0"/>
            </a:endParaRPr>
          </a:p>
        </p:txBody>
      </p:sp>
      <p:sp>
        <p:nvSpPr>
          <p:cNvPr id="9" name="TextBox 8"/>
          <p:cNvSpPr txBox="1"/>
          <p:nvPr/>
        </p:nvSpPr>
        <p:spPr>
          <a:xfrm>
            <a:off x="7505667" y="1195453"/>
            <a:ext cx="803425" cy="369332"/>
          </a:xfrm>
          <a:prstGeom prst="rect">
            <a:avLst/>
          </a:prstGeom>
          <a:noFill/>
        </p:spPr>
        <p:txBody>
          <a:bodyPr wrap="none" rtlCol="0">
            <a:spAutoFit/>
          </a:bodyPr>
          <a:lstStyle/>
          <a:p>
            <a:r>
              <a:rPr lang="en-US" b="1" u="sng" dirty="0">
                <a:latin typeface="Myriad Pro" panose="020B0503030403020204" charset="0"/>
              </a:rPr>
              <a:t>The film</a:t>
            </a:r>
            <a:endParaRPr lang="en-HK" b="1" u="sng" dirty="0">
              <a:latin typeface="Myriad Pro" panose="020B0503030403020204" charset="0"/>
            </a:endParaRPr>
          </a:p>
        </p:txBody>
      </p:sp>
      <p:sp>
        <p:nvSpPr>
          <p:cNvPr id="25" name="TextBox 24"/>
          <p:cNvSpPr txBox="1"/>
          <p:nvPr/>
        </p:nvSpPr>
        <p:spPr>
          <a:xfrm>
            <a:off x="9186478" y="1571638"/>
            <a:ext cx="957313" cy="400110"/>
          </a:xfrm>
          <a:prstGeom prst="rect">
            <a:avLst/>
          </a:prstGeom>
          <a:noFill/>
        </p:spPr>
        <p:txBody>
          <a:bodyPr wrap="none" rtlCol="0">
            <a:spAutoFit/>
          </a:bodyPr>
          <a:lstStyle/>
          <a:p>
            <a:r>
              <a:rPr lang="en-US" sz="2000" b="1" dirty="0">
                <a:latin typeface="Myriad Pro" panose="020B0503030403020204" charset="0"/>
              </a:rPr>
              <a:t>Emulsion</a:t>
            </a:r>
            <a:endParaRPr lang="en-HK" sz="2000" b="1" dirty="0">
              <a:latin typeface="Myriad Pro" panose="020B0503030403020204" charset="0"/>
            </a:endParaRPr>
          </a:p>
        </p:txBody>
      </p:sp>
      <p:sp>
        <p:nvSpPr>
          <p:cNvPr id="5" name="TextBox 4"/>
          <p:cNvSpPr txBox="1"/>
          <p:nvPr/>
        </p:nvSpPr>
        <p:spPr>
          <a:xfrm>
            <a:off x="408682" y="4585147"/>
            <a:ext cx="1569660" cy="646331"/>
          </a:xfrm>
          <a:prstGeom prst="rect">
            <a:avLst/>
          </a:prstGeom>
          <a:noFill/>
        </p:spPr>
        <p:txBody>
          <a:bodyPr wrap="none" rtlCol="0">
            <a:spAutoFit/>
          </a:bodyPr>
          <a:lstStyle/>
          <a:p>
            <a:r>
              <a:rPr lang="en-US" sz="3600" dirty="0">
                <a:latin typeface="Myriad Pro" panose="020B0503030403020204" charset="0"/>
              </a:rPr>
              <a:t>2AgBr (s)</a:t>
            </a:r>
            <a:endParaRPr lang="en-HK" sz="3600" dirty="0">
              <a:latin typeface="Myriad Pro" panose="020B0503030403020204" charset="0"/>
            </a:endParaRPr>
          </a:p>
        </p:txBody>
      </p:sp>
      <p:cxnSp>
        <p:nvCxnSpPr>
          <p:cNvPr id="13" name="Straight Arrow Connector 12"/>
          <p:cNvCxnSpPr/>
          <p:nvPr/>
        </p:nvCxnSpPr>
        <p:spPr>
          <a:xfrm>
            <a:off x="2302388" y="4908312"/>
            <a:ext cx="1499951" cy="255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521580" y="4455834"/>
            <a:ext cx="715260" cy="461665"/>
          </a:xfrm>
          <a:prstGeom prst="rect">
            <a:avLst/>
          </a:prstGeom>
          <a:noFill/>
        </p:spPr>
        <p:txBody>
          <a:bodyPr wrap="none" rtlCol="0">
            <a:spAutoFit/>
          </a:bodyPr>
          <a:lstStyle/>
          <a:p>
            <a:r>
              <a:rPr lang="en-US" sz="2400" dirty="0">
                <a:latin typeface="Myriad Pro" panose="020B0503030403020204" charset="0"/>
              </a:rPr>
              <a:t>Light </a:t>
            </a:r>
            <a:endParaRPr lang="en-HK" sz="2400" dirty="0">
              <a:latin typeface="Myriad Pro" panose="020B0503030403020204" charset="0"/>
            </a:endParaRPr>
          </a:p>
        </p:txBody>
      </p:sp>
      <p:sp>
        <p:nvSpPr>
          <p:cNvPr id="23" name="TextBox 22"/>
          <p:cNvSpPr txBox="1"/>
          <p:nvPr/>
        </p:nvSpPr>
        <p:spPr>
          <a:xfrm>
            <a:off x="3718711" y="4558396"/>
            <a:ext cx="1221809" cy="646331"/>
          </a:xfrm>
          <a:prstGeom prst="rect">
            <a:avLst/>
          </a:prstGeom>
          <a:noFill/>
        </p:spPr>
        <p:txBody>
          <a:bodyPr wrap="none" rtlCol="0">
            <a:spAutoFit/>
          </a:bodyPr>
          <a:lstStyle/>
          <a:p>
            <a:r>
              <a:rPr lang="en-US" sz="3600" dirty="0">
                <a:latin typeface="Myriad Pro" panose="020B0503030403020204" charset="0"/>
              </a:rPr>
              <a:t>2Ag (s)</a:t>
            </a:r>
            <a:endParaRPr lang="en-HK" sz="3600" dirty="0">
              <a:latin typeface="Myriad Pro" panose="020B0503030403020204" charset="0"/>
            </a:endParaRPr>
          </a:p>
        </p:txBody>
      </p:sp>
      <p:sp>
        <p:nvSpPr>
          <p:cNvPr id="24" name="TextBox 23"/>
          <p:cNvSpPr txBox="1"/>
          <p:nvPr/>
        </p:nvSpPr>
        <p:spPr>
          <a:xfrm>
            <a:off x="5422391" y="4594333"/>
            <a:ext cx="1160895" cy="646331"/>
          </a:xfrm>
          <a:prstGeom prst="rect">
            <a:avLst/>
          </a:prstGeom>
          <a:noFill/>
        </p:spPr>
        <p:txBody>
          <a:bodyPr wrap="none" rtlCol="0">
            <a:spAutoFit/>
          </a:bodyPr>
          <a:lstStyle/>
          <a:p>
            <a:r>
              <a:rPr lang="en-US" sz="3600" dirty="0">
                <a:latin typeface="Myriad Pro" panose="020B0503030403020204" charset="0"/>
              </a:rPr>
              <a:t>Br</a:t>
            </a:r>
            <a:r>
              <a:rPr lang="en-US" sz="3600" baseline="-25000" dirty="0">
                <a:latin typeface="Myriad Pro" panose="020B0503030403020204" charset="0"/>
              </a:rPr>
              <a:t>2</a:t>
            </a:r>
            <a:r>
              <a:rPr lang="en-US" sz="3600" dirty="0">
                <a:latin typeface="Myriad Pro" panose="020B0503030403020204" charset="0"/>
              </a:rPr>
              <a:t> (g)</a:t>
            </a:r>
            <a:endParaRPr lang="en-HK" sz="3600" dirty="0">
              <a:latin typeface="Myriad Pro" panose="020B0503030403020204" charset="0"/>
            </a:endParaRPr>
          </a:p>
        </p:txBody>
      </p:sp>
      <p:sp>
        <p:nvSpPr>
          <p:cNvPr id="27" name="TextBox 26"/>
          <p:cNvSpPr txBox="1"/>
          <p:nvPr/>
        </p:nvSpPr>
        <p:spPr>
          <a:xfrm>
            <a:off x="5103670" y="4558395"/>
            <a:ext cx="373820" cy="646331"/>
          </a:xfrm>
          <a:prstGeom prst="rect">
            <a:avLst/>
          </a:prstGeom>
          <a:noFill/>
        </p:spPr>
        <p:txBody>
          <a:bodyPr wrap="none" rtlCol="0">
            <a:spAutoFit/>
          </a:bodyPr>
          <a:lstStyle/>
          <a:p>
            <a:r>
              <a:rPr lang="en-US" sz="3600" dirty="0">
                <a:latin typeface="Myriad Pro" panose="020B0503030403020204" charset="0"/>
              </a:rPr>
              <a:t>+</a:t>
            </a:r>
            <a:endParaRPr lang="en-HK" sz="3600" dirty="0">
              <a:latin typeface="Myriad Pro" panose="020B0503030403020204" charset="0"/>
            </a:endParaRPr>
          </a:p>
        </p:txBody>
      </p:sp>
      <p:sp>
        <p:nvSpPr>
          <p:cNvPr id="19" name="TextBox 18"/>
          <p:cNvSpPr txBox="1"/>
          <p:nvPr/>
        </p:nvSpPr>
        <p:spPr>
          <a:xfrm>
            <a:off x="382033" y="3954112"/>
            <a:ext cx="4828566" cy="400110"/>
          </a:xfrm>
          <a:prstGeom prst="rect">
            <a:avLst/>
          </a:prstGeom>
          <a:noFill/>
        </p:spPr>
        <p:txBody>
          <a:bodyPr wrap="none" rtlCol="0">
            <a:spAutoFit/>
          </a:bodyPr>
          <a:lstStyle/>
          <a:p>
            <a:r>
              <a:rPr lang="en-US" sz="2000" b="1" u="sng" dirty="0">
                <a:latin typeface="Myriad Pro" panose="020B0503030403020204" charset="0"/>
              </a:rPr>
              <a:t>The photochemical reaction of silver bromide (</a:t>
            </a:r>
            <a:r>
              <a:rPr lang="en-US" sz="2000" b="1" u="sng" dirty="0" err="1">
                <a:latin typeface="Myriad Pro" panose="020B0503030403020204" charset="0"/>
              </a:rPr>
              <a:t>AgBr</a:t>
            </a:r>
            <a:r>
              <a:rPr lang="en-US" sz="2000" b="1" u="sng" dirty="0">
                <a:latin typeface="Myriad Pro" panose="020B0503030403020204" charset="0"/>
              </a:rPr>
              <a:t>):</a:t>
            </a:r>
            <a:endParaRPr lang="en-HK" sz="2000" b="1" u="sng" dirty="0">
              <a:latin typeface="Myriad Pro" panose="020B0503030403020204" charset="0"/>
            </a:endParaRPr>
          </a:p>
        </p:txBody>
      </p:sp>
      <p:sp>
        <p:nvSpPr>
          <p:cNvPr id="22" name="TextBox 21"/>
          <p:cNvSpPr txBox="1"/>
          <p:nvPr/>
        </p:nvSpPr>
        <p:spPr>
          <a:xfrm>
            <a:off x="472000" y="5277737"/>
            <a:ext cx="1443024" cy="369332"/>
          </a:xfrm>
          <a:prstGeom prst="rect">
            <a:avLst/>
          </a:prstGeom>
          <a:noFill/>
        </p:spPr>
        <p:txBody>
          <a:bodyPr wrap="none" rtlCol="0">
            <a:spAutoFit/>
          </a:bodyPr>
          <a:lstStyle/>
          <a:p>
            <a:r>
              <a:rPr lang="en-US" b="1" dirty="0">
                <a:latin typeface="Myriad Pro" panose="020B0503030403020204" charset="0"/>
              </a:rPr>
              <a:t>(Grey in </a:t>
            </a:r>
            <a:r>
              <a:rPr lang="en-US" b="1" dirty="0" err="1">
                <a:latin typeface="Myriad Pro" panose="020B0503030403020204" charset="0"/>
              </a:rPr>
              <a:t>colour</a:t>
            </a:r>
            <a:r>
              <a:rPr lang="en-US" b="1" dirty="0">
                <a:latin typeface="Myriad Pro" panose="020B0503030403020204" charset="0"/>
              </a:rPr>
              <a:t>)</a:t>
            </a:r>
            <a:endParaRPr lang="en-HK" b="1" dirty="0">
              <a:latin typeface="Myriad Pro" panose="020B0503030403020204" charset="0"/>
            </a:endParaRPr>
          </a:p>
        </p:txBody>
      </p:sp>
      <p:sp>
        <p:nvSpPr>
          <p:cNvPr id="30" name="TextBox 29"/>
          <p:cNvSpPr txBox="1"/>
          <p:nvPr/>
        </p:nvSpPr>
        <p:spPr>
          <a:xfrm>
            <a:off x="3608103" y="5272867"/>
            <a:ext cx="1486304" cy="369332"/>
          </a:xfrm>
          <a:prstGeom prst="rect">
            <a:avLst/>
          </a:prstGeom>
          <a:noFill/>
        </p:spPr>
        <p:txBody>
          <a:bodyPr wrap="none" rtlCol="0">
            <a:spAutoFit/>
          </a:bodyPr>
          <a:lstStyle/>
          <a:p>
            <a:r>
              <a:rPr lang="en-US" b="1" dirty="0">
                <a:latin typeface="Myriad Pro" panose="020B0503030403020204" charset="0"/>
              </a:rPr>
              <a:t>(Black in </a:t>
            </a:r>
            <a:r>
              <a:rPr lang="en-US" b="1" dirty="0" err="1">
                <a:latin typeface="Myriad Pro" panose="020B0503030403020204" charset="0"/>
              </a:rPr>
              <a:t>colour</a:t>
            </a:r>
            <a:r>
              <a:rPr lang="en-US" b="1" dirty="0">
                <a:latin typeface="Myriad Pro" panose="020B0503030403020204" charset="0"/>
              </a:rPr>
              <a:t>)</a:t>
            </a:r>
            <a:endParaRPr lang="en-HK" b="1" dirty="0">
              <a:latin typeface="Myriad Pro" panose="020B0503030403020204" charset="0"/>
            </a:endParaRPr>
          </a:p>
        </p:txBody>
      </p:sp>
      <p:sp>
        <p:nvSpPr>
          <p:cNvPr id="17" name="TextBox 16"/>
          <p:cNvSpPr txBox="1"/>
          <p:nvPr/>
        </p:nvSpPr>
        <p:spPr>
          <a:xfrm>
            <a:off x="58318" y="5785568"/>
            <a:ext cx="9764404" cy="630942"/>
          </a:xfrm>
          <a:prstGeom prst="rect">
            <a:avLst/>
          </a:prstGeom>
          <a:noFill/>
        </p:spPr>
        <p:txBody>
          <a:bodyPr wrap="none" rtlCol="0">
            <a:spAutoFit/>
          </a:bodyPr>
          <a:lstStyle/>
          <a:p>
            <a:pPr algn="ctr"/>
            <a:r>
              <a:rPr lang="en-US" sz="3500" b="1" dirty="0">
                <a:solidFill>
                  <a:srgbClr val="FF0000"/>
                </a:solidFill>
                <a:latin typeface="Myriad Pro" panose="020B0503030403020204" charset="0"/>
              </a:rPr>
              <a:t>What is silver bromide? What is this reaction?</a:t>
            </a:r>
            <a:endParaRPr lang="en-HK" sz="3500" b="1" dirty="0">
              <a:solidFill>
                <a:srgbClr val="FF0000"/>
              </a:solidFill>
              <a:latin typeface="Myriad Pro" panose="020B0503030403020204" charset="0"/>
            </a:endParaRPr>
          </a:p>
        </p:txBody>
      </p:sp>
    </p:spTree>
    <p:extLst>
      <p:ext uri="{BB962C8B-B14F-4D97-AF65-F5344CB8AC3E}">
        <p14:creationId xmlns:p14="http://schemas.microsoft.com/office/powerpoint/2010/main" val="10221084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eme2">
  <a:themeElements>
    <a:clrScheme name="自訂 49">
      <a:dk1>
        <a:sysClr val="windowText" lastClr="000000"/>
      </a:dk1>
      <a:lt1>
        <a:sysClr val="window" lastClr="FFFFFF"/>
      </a:lt1>
      <a:dk2>
        <a:srgbClr val="4E3B30"/>
      </a:dk2>
      <a:lt2>
        <a:srgbClr val="FBEEC9"/>
      </a:lt2>
      <a:accent1>
        <a:srgbClr val="F0A22E"/>
      </a:accent1>
      <a:accent2>
        <a:srgbClr val="4D3805"/>
      </a:accent2>
      <a:accent3>
        <a:srgbClr val="CA5D06"/>
      </a:accent3>
      <a:accent4>
        <a:srgbClr val="C3986D"/>
      </a:accent4>
      <a:accent5>
        <a:srgbClr val="A19574"/>
      </a:accent5>
      <a:accent6>
        <a:srgbClr val="C17529"/>
      </a:accent6>
      <a:hlink>
        <a:srgbClr val="7B7153"/>
      </a:hlink>
      <a:folHlink>
        <a:srgbClr val="7B7153"/>
      </a:folHlink>
    </a:clrScheme>
    <a:fontScheme name="自訂 1">
      <a:majorFont>
        <a:latin typeface="Myriad Pro"/>
        <a:ea typeface="新細明體"/>
        <a:cs typeface=""/>
      </a:majorFont>
      <a:minorFont>
        <a:latin typeface="Calibri"/>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2" id="{847FDAB1-2305-409C-B2F1-B89617EB9991}" vid="{29FA9A29-F273-413F-A939-632DCD9272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Theme2</Template>
  <TotalTime>19439</TotalTime>
  <Words>2601</Words>
  <Application>Microsoft Office PowerPoint</Application>
  <PresentationFormat>Widescreen</PresentationFormat>
  <Paragraphs>545</Paragraphs>
  <Slides>37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Helvetica LT Std</vt:lpstr>
      <vt:lpstr>Myriad Pro</vt:lpstr>
      <vt:lpstr>Arial</vt:lpstr>
      <vt:lpstr>Calibri</vt:lpstr>
      <vt:lpstr>Century Gothic</vt:lpstr>
      <vt:lpstr>Open Sans</vt:lpstr>
      <vt:lpstr>Trebuchet MS</vt:lpstr>
      <vt:lpstr>Theme2</vt:lpstr>
      <vt:lpstr>Photos in a Coffee Can</vt:lpstr>
      <vt:lpstr>Learning Objectives</vt:lpstr>
      <vt:lpstr>Film Camera</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Camera Film</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Louise LUK Nga Ying</dc:creator>
  <cp:lastModifiedBy>Aneeta ANSAR</cp:lastModifiedBy>
  <cp:revision>186</cp:revision>
  <dcterms:created xsi:type="dcterms:W3CDTF">2021-10-11T09:26:07Z</dcterms:created>
  <dcterms:modified xsi:type="dcterms:W3CDTF">2024-04-26T03:03:54Z</dcterms:modified>
</cp:coreProperties>
</file>