
<file path=[Content_Types].xml><?xml version="1.0" encoding="utf-8"?>
<Types xmlns="http://schemas.openxmlformats.org/package/2006/content-types">
  <Default Extension="fntdata" ContentType="application/x-fontdata"/>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3.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72" r:id="rId1"/>
    <p:sldMasterId id="2147483693" r:id="rId2"/>
  </p:sldMasterIdLst>
  <p:notesMasterIdLst>
    <p:notesMasterId r:id="rId70"/>
  </p:notesMasterIdLst>
  <p:handoutMasterIdLst>
    <p:handoutMasterId r:id="rId71"/>
  </p:handoutMasterIdLst>
  <p:sldIdLst>
    <p:sldId id="276" r:id="rId3"/>
    <p:sldId id="278" r:id="rId4"/>
    <p:sldId id="279" r:id="rId5"/>
    <p:sldId id="280" r:id="rId6"/>
    <p:sldId id="281" r:id="rId7"/>
    <p:sldId id="282" r:id="rId8"/>
    <p:sldId id="283" r:id="rId9"/>
    <p:sldId id="284" r:id="rId10"/>
    <p:sldId id="285" r:id="rId11"/>
    <p:sldId id="286" r:id="rId12"/>
    <p:sldId id="287" r:id="rId13"/>
    <p:sldId id="288" r:id="rId14"/>
    <p:sldId id="289" r:id="rId15"/>
    <p:sldId id="290" r:id="rId16"/>
    <p:sldId id="291" r:id="rId17"/>
    <p:sldId id="292" r:id="rId18"/>
    <p:sldId id="294" r:id="rId19"/>
    <p:sldId id="293" r:id="rId20"/>
    <p:sldId id="296" r:id="rId21"/>
    <p:sldId id="297" r:id="rId22"/>
    <p:sldId id="295" r:id="rId23"/>
    <p:sldId id="298" r:id="rId24"/>
    <p:sldId id="299" r:id="rId25"/>
    <p:sldId id="300" r:id="rId26"/>
    <p:sldId id="301" r:id="rId27"/>
    <p:sldId id="302" r:id="rId28"/>
    <p:sldId id="303" r:id="rId29"/>
    <p:sldId id="305" r:id="rId30"/>
    <p:sldId id="306" r:id="rId31"/>
    <p:sldId id="307" r:id="rId32"/>
    <p:sldId id="308" r:id="rId33"/>
    <p:sldId id="309" r:id="rId34"/>
    <p:sldId id="310" r:id="rId35"/>
    <p:sldId id="311" r:id="rId36"/>
    <p:sldId id="314" r:id="rId37"/>
    <p:sldId id="313" r:id="rId38"/>
    <p:sldId id="315"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5" r:id="rId59"/>
    <p:sldId id="337" r:id="rId60"/>
    <p:sldId id="336" r:id="rId61"/>
    <p:sldId id="338" r:id="rId62"/>
    <p:sldId id="339" r:id="rId63"/>
    <p:sldId id="340" r:id="rId64"/>
    <p:sldId id="312" r:id="rId65"/>
    <p:sldId id="341" r:id="rId66"/>
    <p:sldId id="342" r:id="rId67"/>
    <p:sldId id="343" r:id="rId68"/>
    <p:sldId id="344" r:id="rId69"/>
  </p:sldIdLst>
  <p:sldSz cx="12192000" cy="6858000"/>
  <p:notesSz cx="6797675" cy="9926638"/>
  <p:embeddedFontLst>
    <p:embeddedFont>
      <p:font typeface="Century Gothic" panose="020B0502020202020204" pitchFamily="34" charset="0"/>
      <p:regular r:id="rId72"/>
      <p:bold r:id="rId73"/>
      <p:italic r:id="rId74"/>
      <p:boldItalic r:id="rId75"/>
    </p:embeddedFont>
    <p:embeddedFont>
      <p:font typeface="Myriad Pro" panose="020B0503030403020204" charset="0"/>
      <p:regular r:id="rId76"/>
      <p:bold r:id="rId77"/>
      <p:italic r:id="rId78"/>
      <p:boldItalic r:id="rId79"/>
    </p:embeddedFont>
  </p:embeddedFontLst>
  <p:custDataLst>
    <p:tags r:id="rId80"/>
  </p:custDataLst>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79" userDrawn="1">
          <p15:clr>
            <a:srgbClr val="A4A3A4"/>
          </p15:clr>
        </p15:guide>
        <p15:guide id="2" pos="2161" userDrawn="1">
          <p15:clr>
            <a:srgbClr val="A4A3A4"/>
          </p15:clr>
        </p15:guide>
        <p15:guide id="3" orient="horz" pos="3127" userDrawn="1">
          <p15:clr>
            <a:srgbClr val="A4A3A4"/>
          </p15:clr>
        </p15:guide>
        <p15:guide id="4" pos="2141"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itadmin" initials="i"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5050"/>
    <a:srgbClr val="F6F8D0"/>
    <a:srgbClr val="EBC541"/>
    <a:srgbClr val="000000"/>
    <a:srgbClr val="F5E7A9"/>
    <a:srgbClr val="A57835"/>
    <a:srgbClr val="33406A"/>
    <a:srgbClr val="736012"/>
    <a:srgbClr val="C99C59"/>
    <a:srgbClr val="F4C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9" autoAdjust="0"/>
    <p:restoredTop sz="96391" autoAdjust="0"/>
  </p:normalViewPr>
  <p:slideViewPr>
    <p:cSldViewPr snapToGrid="0" snapToObjects="1">
      <p:cViewPr>
        <p:scale>
          <a:sx n="75" d="100"/>
          <a:sy n="75" d="100"/>
        </p:scale>
        <p:origin x="1042" y="216"/>
      </p:cViewPr>
      <p:guideLst>
        <p:guide orient="horz" pos="2160"/>
        <p:guide pos="3840"/>
      </p:guideLst>
    </p:cSldViewPr>
  </p:slideViewPr>
  <p:notesTextViewPr>
    <p:cViewPr>
      <p:scale>
        <a:sx n="1" d="1"/>
        <a:sy n="1" d="1"/>
      </p:scale>
      <p:origin x="0" y="0"/>
    </p:cViewPr>
  </p:notesTextViewPr>
  <p:notesViewPr>
    <p:cSldViewPr snapToGrid="0" snapToObjects="1">
      <p:cViewPr varScale="1">
        <p:scale>
          <a:sx n="69" d="100"/>
          <a:sy n="69" d="100"/>
        </p:scale>
        <p:origin x="2394" y="48"/>
      </p:cViewPr>
      <p:guideLst>
        <p:guide orient="horz" pos="2879"/>
        <p:guide pos="2161"/>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heme" Target="theme/theme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3.fntdata"/><Relationship Id="rId79" Type="http://schemas.openxmlformats.org/officeDocument/2006/relationships/font" Target="fonts/font8.fntdata"/><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font" Target="fonts/font6.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fntdata"/><Relationship Id="rId80" Type="http://schemas.openxmlformats.org/officeDocument/2006/relationships/tags" Target="tags/tag1.xml"/><Relationship Id="rId85"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notesMaster" Target="notesMasters/notesMaster1.xml"/><Relationship Id="rId75" Type="http://schemas.openxmlformats.org/officeDocument/2006/relationships/font" Target="fonts/font4.fntdata"/><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font" Target="fonts/font2.fntdata"/><Relationship Id="rId78" Type="http://schemas.openxmlformats.org/officeDocument/2006/relationships/font" Target="fonts/font7.fntdata"/><Relationship Id="rId81" Type="http://schemas.openxmlformats.org/officeDocument/2006/relationships/commentAuthors" Target="commentAuthors.xml"/><Relationship Id="rId86"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5.fntdata"/><Relationship Id="rId7" Type="http://schemas.openxmlformats.org/officeDocument/2006/relationships/slide" Target="slides/slide5.xml"/><Relationship Id="rId71"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61" Type="http://schemas.openxmlformats.org/officeDocument/2006/relationships/slide" Target="slides/slide59.xml"/><Relationship Id="rId8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ksfong" userId="826300d4-ad2d-4edf-afca-9163143bbe09" providerId="ADAL" clId="{BE6E6FB3-8865-46E7-89D6-0D8B3E53FC91}"/>
    <pc:docChg chg="custSel delSld modSld">
      <pc:chgData name="eksfong" userId="826300d4-ad2d-4edf-afca-9163143bbe09" providerId="ADAL" clId="{BE6E6FB3-8865-46E7-89D6-0D8B3E53FC91}" dt="2024-07-18T15:06:47.982" v="7" actId="47"/>
      <pc:docMkLst>
        <pc:docMk/>
      </pc:docMkLst>
      <pc:sldChg chg="delSp mod">
        <pc:chgData name="eksfong" userId="826300d4-ad2d-4edf-afca-9163143bbe09" providerId="ADAL" clId="{BE6E6FB3-8865-46E7-89D6-0D8B3E53FC91}" dt="2024-07-18T15:05:13.449" v="0" actId="478"/>
        <pc:sldMkLst>
          <pc:docMk/>
          <pc:sldMk cId="937486680" sldId="276"/>
        </pc:sldMkLst>
        <pc:spChg chg="del">
          <ac:chgData name="eksfong" userId="826300d4-ad2d-4edf-afca-9163143bbe09" providerId="ADAL" clId="{BE6E6FB3-8865-46E7-89D6-0D8B3E53FC91}" dt="2024-07-18T15:05:13.449" v="0" actId="478"/>
          <ac:spMkLst>
            <pc:docMk/>
            <pc:sldMk cId="937486680" sldId="276"/>
            <ac:spMk id="8" creationId="{00000000-0000-0000-0000-000000000000}"/>
          </ac:spMkLst>
        </pc:spChg>
      </pc:sldChg>
      <pc:sldChg chg="delSp mod">
        <pc:chgData name="eksfong" userId="826300d4-ad2d-4edf-afca-9163143bbe09" providerId="ADAL" clId="{BE6E6FB3-8865-46E7-89D6-0D8B3E53FC91}" dt="2024-07-18T15:05:19.141" v="1" actId="478"/>
        <pc:sldMkLst>
          <pc:docMk/>
          <pc:sldMk cId="1144714517" sldId="278"/>
        </pc:sldMkLst>
        <pc:spChg chg="del">
          <ac:chgData name="eksfong" userId="826300d4-ad2d-4edf-afca-9163143bbe09" providerId="ADAL" clId="{BE6E6FB3-8865-46E7-89D6-0D8B3E53FC91}" dt="2024-07-18T15:05:19.141" v="1" actId="478"/>
          <ac:spMkLst>
            <pc:docMk/>
            <pc:sldMk cId="1144714517" sldId="278"/>
            <ac:spMk id="5" creationId="{00000000-0000-0000-0000-000000000000}"/>
          </ac:spMkLst>
        </pc:spChg>
      </pc:sldChg>
      <pc:sldChg chg="delSp mod">
        <pc:chgData name="eksfong" userId="826300d4-ad2d-4edf-afca-9163143bbe09" providerId="ADAL" clId="{BE6E6FB3-8865-46E7-89D6-0D8B3E53FC91}" dt="2024-07-18T15:05:22.799" v="2" actId="478"/>
        <pc:sldMkLst>
          <pc:docMk/>
          <pc:sldMk cId="4039219477" sldId="279"/>
        </pc:sldMkLst>
        <pc:spChg chg="del">
          <ac:chgData name="eksfong" userId="826300d4-ad2d-4edf-afca-9163143bbe09" providerId="ADAL" clId="{BE6E6FB3-8865-46E7-89D6-0D8B3E53FC91}" dt="2024-07-18T15:05:22.799" v="2" actId="478"/>
          <ac:spMkLst>
            <pc:docMk/>
            <pc:sldMk cId="4039219477" sldId="279"/>
            <ac:spMk id="7" creationId="{00000000-0000-0000-0000-000000000000}"/>
          </ac:spMkLst>
        </pc:spChg>
        <pc:spChg chg="del">
          <ac:chgData name="eksfong" userId="826300d4-ad2d-4edf-afca-9163143bbe09" providerId="ADAL" clId="{BE6E6FB3-8865-46E7-89D6-0D8B3E53FC91}" dt="2024-07-18T15:05:22.799" v="2" actId="478"/>
          <ac:spMkLst>
            <pc:docMk/>
            <pc:sldMk cId="4039219477" sldId="279"/>
            <ac:spMk id="8" creationId="{00000000-0000-0000-0000-000000000000}"/>
          </ac:spMkLst>
        </pc:spChg>
      </pc:sldChg>
      <pc:sldChg chg="delSp mod">
        <pc:chgData name="eksfong" userId="826300d4-ad2d-4edf-afca-9163143bbe09" providerId="ADAL" clId="{BE6E6FB3-8865-46E7-89D6-0D8B3E53FC91}" dt="2024-07-18T15:05:32.417" v="3" actId="478"/>
        <pc:sldMkLst>
          <pc:docMk/>
          <pc:sldMk cId="3035631144" sldId="284"/>
        </pc:sldMkLst>
        <pc:spChg chg="del">
          <ac:chgData name="eksfong" userId="826300d4-ad2d-4edf-afca-9163143bbe09" providerId="ADAL" clId="{BE6E6FB3-8865-46E7-89D6-0D8B3E53FC91}" dt="2024-07-18T15:05:32.417" v="3" actId="478"/>
          <ac:spMkLst>
            <pc:docMk/>
            <pc:sldMk cId="3035631144" sldId="284"/>
            <ac:spMk id="9" creationId="{00000000-0000-0000-0000-000000000000}"/>
          </ac:spMkLst>
        </pc:spChg>
      </pc:sldChg>
      <pc:sldChg chg="delSp mod">
        <pc:chgData name="eksfong" userId="826300d4-ad2d-4edf-afca-9163143bbe09" providerId="ADAL" clId="{BE6E6FB3-8865-46E7-89D6-0D8B3E53FC91}" dt="2024-07-18T15:06:12.170" v="4" actId="478"/>
        <pc:sldMkLst>
          <pc:docMk/>
          <pc:sldMk cId="992085135" sldId="328"/>
        </pc:sldMkLst>
        <pc:spChg chg="del">
          <ac:chgData name="eksfong" userId="826300d4-ad2d-4edf-afca-9163143bbe09" providerId="ADAL" clId="{BE6E6FB3-8865-46E7-89D6-0D8B3E53FC91}" dt="2024-07-18T15:06:12.170" v="4" actId="478"/>
          <ac:spMkLst>
            <pc:docMk/>
            <pc:sldMk cId="992085135" sldId="328"/>
            <ac:spMk id="25" creationId="{00000000-0000-0000-0000-000000000000}"/>
          </ac:spMkLst>
        </pc:spChg>
        <pc:spChg chg="del">
          <ac:chgData name="eksfong" userId="826300d4-ad2d-4edf-afca-9163143bbe09" providerId="ADAL" clId="{BE6E6FB3-8865-46E7-89D6-0D8B3E53FC91}" dt="2024-07-18T15:06:12.170" v="4" actId="478"/>
          <ac:spMkLst>
            <pc:docMk/>
            <pc:sldMk cId="992085135" sldId="328"/>
            <ac:spMk id="26" creationId="{00000000-0000-0000-0000-000000000000}"/>
          </ac:spMkLst>
        </pc:spChg>
      </pc:sldChg>
      <pc:sldChg chg="delSp mod">
        <pc:chgData name="eksfong" userId="826300d4-ad2d-4edf-afca-9163143bbe09" providerId="ADAL" clId="{BE6E6FB3-8865-46E7-89D6-0D8B3E53FC91}" dt="2024-07-18T15:06:22.458" v="5" actId="478"/>
        <pc:sldMkLst>
          <pc:docMk/>
          <pc:sldMk cId="744035037" sldId="330"/>
        </pc:sldMkLst>
        <pc:spChg chg="del">
          <ac:chgData name="eksfong" userId="826300d4-ad2d-4edf-afca-9163143bbe09" providerId="ADAL" clId="{BE6E6FB3-8865-46E7-89D6-0D8B3E53FC91}" dt="2024-07-18T15:06:22.458" v="5" actId="478"/>
          <ac:spMkLst>
            <pc:docMk/>
            <pc:sldMk cId="744035037" sldId="330"/>
            <ac:spMk id="4" creationId="{00000000-0000-0000-0000-000000000000}"/>
          </ac:spMkLst>
        </pc:spChg>
        <pc:spChg chg="del">
          <ac:chgData name="eksfong" userId="826300d4-ad2d-4edf-afca-9163143bbe09" providerId="ADAL" clId="{BE6E6FB3-8865-46E7-89D6-0D8B3E53FC91}" dt="2024-07-18T15:06:22.458" v="5" actId="478"/>
          <ac:spMkLst>
            <pc:docMk/>
            <pc:sldMk cId="744035037" sldId="330"/>
            <ac:spMk id="5" creationId="{00000000-0000-0000-0000-000000000000}"/>
          </ac:spMkLst>
        </pc:spChg>
        <pc:spChg chg="del">
          <ac:chgData name="eksfong" userId="826300d4-ad2d-4edf-afca-9163143bbe09" providerId="ADAL" clId="{BE6E6FB3-8865-46E7-89D6-0D8B3E53FC91}" dt="2024-07-18T15:06:22.458" v="5" actId="478"/>
          <ac:spMkLst>
            <pc:docMk/>
            <pc:sldMk cId="744035037" sldId="330"/>
            <ac:spMk id="40" creationId="{00000000-0000-0000-0000-000000000000}"/>
          </ac:spMkLst>
        </pc:spChg>
      </pc:sldChg>
      <pc:sldChg chg="delSp mod">
        <pc:chgData name="eksfong" userId="826300d4-ad2d-4edf-afca-9163143bbe09" providerId="ADAL" clId="{BE6E6FB3-8865-46E7-89D6-0D8B3E53FC91}" dt="2024-07-18T15:06:41.661" v="6" actId="478"/>
        <pc:sldMkLst>
          <pc:docMk/>
          <pc:sldMk cId="4045188464" sldId="339"/>
        </pc:sldMkLst>
        <pc:spChg chg="del">
          <ac:chgData name="eksfong" userId="826300d4-ad2d-4edf-afca-9163143bbe09" providerId="ADAL" clId="{BE6E6FB3-8865-46E7-89D6-0D8B3E53FC91}" dt="2024-07-18T15:06:41.661" v="6" actId="478"/>
          <ac:spMkLst>
            <pc:docMk/>
            <pc:sldMk cId="4045188464" sldId="339"/>
            <ac:spMk id="18" creationId="{00000000-0000-0000-0000-000000000000}"/>
          </ac:spMkLst>
        </pc:spChg>
      </pc:sldChg>
      <pc:sldChg chg="del">
        <pc:chgData name="eksfong" userId="826300d4-ad2d-4edf-afca-9163143bbe09" providerId="ADAL" clId="{BE6E6FB3-8865-46E7-89D6-0D8B3E53FC91}" dt="2024-07-18T15:06:47.982" v="7" actId="47"/>
        <pc:sldMkLst>
          <pc:docMk/>
          <pc:sldMk cId="2103349785" sldId="34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sz="quarter" idx="1"/>
          </p:nvPr>
        </p:nvSpPr>
        <p:spPr>
          <a:xfrm>
            <a:off x="3850444" y="0"/>
            <a:ext cx="2945659" cy="496332"/>
          </a:xfrm>
          <a:prstGeom prst="rect">
            <a:avLst/>
          </a:prstGeom>
        </p:spPr>
        <p:txBody>
          <a:bodyPr vert="horz" lIns="91440" tIns="45720" rIns="91440" bIns="45720" rtlCol="0"/>
          <a:lstStyle>
            <a:lvl1pPr algn="r">
              <a:defRPr sz="1200"/>
            </a:lvl1pPr>
          </a:lstStyle>
          <a:p>
            <a:fld id="{01D0B6F9-3933-440D-882C-4395D2C59CDB}" type="datetimeFigureOut">
              <a:rPr lang="zh-HK" altLang="en-US" smtClean="0"/>
              <a:t>18/7/2024</a:t>
            </a:fld>
            <a:endParaRPr lang="zh-HK" altLang="en-US"/>
          </a:p>
        </p:txBody>
      </p:sp>
      <p:sp>
        <p:nvSpPr>
          <p:cNvPr id="4" name="頁尾版面配置區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zh-HK" altLang="en-US"/>
          </a:p>
        </p:txBody>
      </p:sp>
      <p:sp>
        <p:nvSpPr>
          <p:cNvPr id="5" name="投影片編號版面配置區 4"/>
          <p:cNvSpPr>
            <a:spLocks noGrp="1"/>
          </p:cNvSpPr>
          <p:nvPr>
            <p:ph type="sldNum" sz="quarter" idx="3"/>
          </p:nvPr>
        </p:nvSpPr>
        <p:spPr>
          <a:xfrm>
            <a:off x="3850444" y="9428583"/>
            <a:ext cx="2945659" cy="496332"/>
          </a:xfrm>
          <a:prstGeom prst="rect">
            <a:avLst/>
          </a:prstGeom>
        </p:spPr>
        <p:txBody>
          <a:bodyPr vert="horz" lIns="91440" tIns="45720" rIns="91440" bIns="45720" rtlCol="0" anchor="b"/>
          <a:lstStyle>
            <a:lvl1pPr algn="r">
              <a:defRPr sz="1200"/>
            </a:lvl1pPr>
          </a:lstStyle>
          <a:p>
            <a:fld id="{F2345685-F521-4184-A8C2-92E7F67B4CD4}" type="slidenum">
              <a:rPr lang="zh-HK" altLang="en-US" smtClean="0"/>
              <a:t>‹#›</a:t>
            </a:fld>
            <a:endParaRPr lang="zh-HK" altLang="en-US"/>
          </a:p>
        </p:txBody>
      </p:sp>
    </p:spTree>
    <p:extLst>
      <p:ext uri="{BB962C8B-B14F-4D97-AF65-F5344CB8AC3E}">
        <p14:creationId xmlns:p14="http://schemas.microsoft.com/office/powerpoint/2010/main" val="22673506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zh-HK" altLang="en-US"/>
          </a:p>
        </p:txBody>
      </p:sp>
      <p:sp>
        <p:nvSpPr>
          <p:cNvPr id="3" name="日期版面配置區 2"/>
          <p:cNvSpPr>
            <a:spLocks noGrp="1"/>
          </p:cNvSpPr>
          <p:nvPr>
            <p:ph type="dt" idx="1"/>
          </p:nvPr>
        </p:nvSpPr>
        <p:spPr>
          <a:xfrm>
            <a:off x="3850444" y="0"/>
            <a:ext cx="2945659" cy="496332"/>
          </a:xfrm>
          <a:prstGeom prst="rect">
            <a:avLst/>
          </a:prstGeom>
        </p:spPr>
        <p:txBody>
          <a:bodyPr vert="horz" lIns="91440" tIns="45720" rIns="91440" bIns="45720" rtlCol="0"/>
          <a:lstStyle>
            <a:lvl1pPr algn="r">
              <a:defRPr sz="1200"/>
            </a:lvl1pPr>
          </a:lstStyle>
          <a:p>
            <a:fld id="{F70254F9-8F0D-4516-8465-0D9B7CB0416D}" type="datetimeFigureOut">
              <a:rPr lang="zh-HK" altLang="en-US" smtClean="0"/>
              <a:t>18/7/2024</a:t>
            </a:fld>
            <a:endParaRPr lang="zh-HK" altLang="en-US"/>
          </a:p>
        </p:txBody>
      </p:sp>
      <p:sp>
        <p:nvSpPr>
          <p:cNvPr id="4" name="投影片圖像版面配置區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endParaRPr lang="zh-HK" altLang="en-US"/>
          </a:p>
        </p:txBody>
      </p:sp>
      <p:sp>
        <p:nvSpPr>
          <p:cNvPr id="5" name="備忘稿版面配置區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zh-TW" altLang="en-US"/>
              <a:t>按一下以編輯母片文字樣式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zh-HK" altLang="en-US"/>
          </a:p>
        </p:txBody>
      </p:sp>
      <p:sp>
        <p:nvSpPr>
          <p:cNvPr id="6" name="頁尾版面配置區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zh-HK" altLang="en-US"/>
          </a:p>
        </p:txBody>
      </p:sp>
      <p:sp>
        <p:nvSpPr>
          <p:cNvPr id="7" name="投影片編號版面配置區 6"/>
          <p:cNvSpPr>
            <a:spLocks noGrp="1"/>
          </p:cNvSpPr>
          <p:nvPr>
            <p:ph type="sldNum" sz="quarter" idx="5"/>
          </p:nvPr>
        </p:nvSpPr>
        <p:spPr>
          <a:xfrm>
            <a:off x="3850444" y="9428583"/>
            <a:ext cx="2945659" cy="496332"/>
          </a:xfrm>
          <a:prstGeom prst="rect">
            <a:avLst/>
          </a:prstGeom>
        </p:spPr>
        <p:txBody>
          <a:bodyPr vert="horz" lIns="91440" tIns="45720" rIns="91440" bIns="45720" rtlCol="0" anchor="b"/>
          <a:lstStyle>
            <a:lvl1pPr algn="r">
              <a:defRPr sz="1200"/>
            </a:lvl1pPr>
          </a:lstStyle>
          <a:p>
            <a:fld id="{98A208E2-9636-4A28-AF61-5251458D578F}" type="slidenum">
              <a:rPr lang="zh-HK" altLang="en-US" smtClean="0"/>
              <a:t>‹#›</a:t>
            </a:fld>
            <a:endParaRPr lang="zh-HK" altLang="en-US"/>
          </a:p>
        </p:txBody>
      </p:sp>
    </p:spTree>
    <p:extLst>
      <p:ext uri="{BB962C8B-B14F-4D97-AF65-F5344CB8AC3E}">
        <p14:creationId xmlns:p14="http://schemas.microsoft.com/office/powerpoint/2010/main" val="17810865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98A208E2-9636-4A28-AF61-5251458D578F}" type="slidenum">
              <a:rPr lang="zh-HK" altLang="en-US" smtClean="0"/>
              <a:t>1</a:t>
            </a:fld>
            <a:endParaRPr lang="zh-HK" altLang="en-US"/>
          </a:p>
        </p:txBody>
      </p:sp>
    </p:spTree>
    <p:extLst>
      <p:ext uri="{BB962C8B-B14F-4D97-AF65-F5344CB8AC3E}">
        <p14:creationId xmlns:p14="http://schemas.microsoft.com/office/powerpoint/2010/main" val="178587456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hyperlink" Target="http://steam.ouhk.edu.hk/sym2020/index.html" TargetMode="Externa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team.ouhk.edu.hk/sym2020/index.html" TargetMode="External"/><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2.xml"/><Relationship Id="rId1" Type="http://schemas.openxmlformats.org/officeDocument/2006/relationships/tags" Target="../tags/tag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72557" y="1731478"/>
            <a:ext cx="10972800" cy="4624655"/>
          </a:xfrm>
        </p:spPr>
        <p:txBody>
          <a:bodyPr>
            <a:normAutofit/>
          </a:bodyPr>
          <a:lstStyle>
            <a:lvl1pPr marL="457189" indent="-457189">
              <a:lnSpc>
                <a:spcPct val="150000"/>
              </a:lnSpc>
              <a:spcBef>
                <a:spcPts val="0"/>
              </a:spcBef>
              <a:buSzPct val="110000"/>
              <a:buFontTx/>
              <a:buBlip>
                <a:blip r:embed="rId3"/>
              </a:buBlip>
              <a:defRPr sz="3200">
                <a:solidFill>
                  <a:srgbClr val="33406A"/>
                </a:solidFill>
                <a:latin typeface="Myriad Pro" panose="020B0503030403020204" pitchFamily="34" charset="0"/>
                <a:ea typeface="Adobe 黑体 Std R" pitchFamily="34" charset="-128"/>
              </a:defRPr>
            </a:lvl1pPr>
            <a:lvl2pPr>
              <a:lnSpc>
                <a:spcPct val="150000"/>
              </a:lnSpc>
              <a:spcBef>
                <a:spcPts val="0"/>
              </a:spcBef>
              <a:defRPr sz="3200">
                <a:solidFill>
                  <a:srgbClr val="33406A"/>
                </a:solidFill>
                <a:latin typeface="Myriad Pro" panose="020B0503030403020204" pitchFamily="34" charset="0"/>
                <a:ea typeface="Adobe 黑体 Std R" pitchFamily="34" charset="-128"/>
              </a:defRPr>
            </a:lvl2pPr>
            <a:lvl3pPr>
              <a:lnSpc>
                <a:spcPct val="150000"/>
              </a:lnSpc>
              <a:spcBef>
                <a:spcPts val="0"/>
              </a:spcBef>
              <a:defRPr sz="3200">
                <a:solidFill>
                  <a:srgbClr val="33406A"/>
                </a:solidFill>
                <a:latin typeface="Myriad Pro" panose="020B0503030403020204" pitchFamily="34" charset="0"/>
                <a:ea typeface="Adobe 黑体 Std R" pitchFamily="34" charset="-128"/>
              </a:defRPr>
            </a:lvl3pPr>
            <a:lvl4pPr>
              <a:lnSpc>
                <a:spcPct val="150000"/>
              </a:lnSpc>
              <a:spcBef>
                <a:spcPts val="0"/>
              </a:spcBef>
              <a:defRPr sz="3200">
                <a:solidFill>
                  <a:srgbClr val="33406A"/>
                </a:solidFill>
                <a:latin typeface="Myriad Pro" panose="020B0503030403020204" pitchFamily="34" charset="0"/>
                <a:ea typeface="Adobe 黑体 Std R" pitchFamily="34" charset="-128"/>
              </a:defRPr>
            </a:lvl4pPr>
            <a:lvl5pPr>
              <a:lnSpc>
                <a:spcPct val="150000"/>
              </a:lnSpc>
              <a:spcBef>
                <a:spcPts val="0"/>
              </a:spcBef>
              <a:defRPr sz="3200">
                <a:solidFill>
                  <a:srgbClr val="33406A"/>
                </a:solidFill>
                <a:latin typeface="Myriad Pro" panose="020B0503030403020204" pitchFamily="34" charset="0"/>
                <a:ea typeface="Adobe 黑体 Std R" pitchFamily="34" charset="-128"/>
              </a:defRPr>
            </a:lvl5p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6" name="投影片編號版面配置區 5"/>
          <p:cNvSpPr>
            <a:spLocks noGrp="1"/>
          </p:cNvSpPr>
          <p:nvPr>
            <p:ph type="sldNum" sz="quarter" idx="12"/>
          </p:nvPr>
        </p:nvSpPr>
        <p:spPr>
          <a:xfrm>
            <a:off x="115330" y="6330703"/>
            <a:ext cx="497726" cy="365125"/>
          </a:xfrm>
        </p:spPr>
        <p:txBody>
          <a:bodyPr/>
          <a:lstStyle>
            <a:lvl1pPr algn="ctr">
              <a:defRPr>
                <a:solidFill>
                  <a:srgbClr val="A57835"/>
                </a:solidFill>
              </a:defRPr>
            </a:lvl1pPr>
          </a:lstStyle>
          <a:p>
            <a:fld id="{B44CB0C5-55E6-4519-B511-F53B9C1F04A8}" type="slidenum">
              <a:rPr lang="zh-HK" altLang="en-US" smtClean="0"/>
              <a:pPr/>
              <a:t>‹#›</a:t>
            </a:fld>
            <a:endParaRPr lang="zh-HK" altLang="en-US" dirty="0"/>
          </a:p>
        </p:txBody>
      </p:sp>
      <p:sp>
        <p:nvSpPr>
          <p:cNvPr id="8" name="標題 1">
            <a:extLst>
              <a:ext uri="{FF2B5EF4-FFF2-40B4-BE49-F238E27FC236}">
                <a16:creationId xmlns:a16="http://schemas.microsoft.com/office/drawing/2014/main" id="{2497138F-A80D-4D2D-BA0A-13D1F9C20DEF}"/>
              </a:ext>
            </a:extLst>
          </p:cNvPr>
          <p:cNvSpPr>
            <a:spLocks noGrp="1"/>
          </p:cNvSpPr>
          <p:nvPr>
            <p:ph type="ctrTitle" hasCustomPrompt="1"/>
          </p:nvPr>
        </p:nvSpPr>
        <p:spPr>
          <a:xfrm>
            <a:off x="372557" y="386978"/>
            <a:ext cx="9200420" cy="1312953"/>
          </a:xfrm>
        </p:spPr>
        <p:txBody>
          <a:bodyPr>
            <a:normAutofit/>
          </a:bodyPr>
          <a:lstStyle>
            <a:lvl1pPr algn="l">
              <a:defRPr sz="4000">
                <a:solidFill>
                  <a:srgbClr val="736012"/>
                </a:solidFill>
                <a:latin typeface="Myriad Pro" panose="020B0503030403020204" pitchFamily="34" charset="0"/>
                <a:ea typeface="Adobe 黑体 Std R" pitchFamily="34" charset="-128"/>
              </a:defRPr>
            </a:lvl1pPr>
          </a:lstStyle>
          <a:p>
            <a:endParaRPr lang="zh-TW" altLang="en-US" dirty="0"/>
          </a:p>
        </p:txBody>
      </p:sp>
      <p:sp>
        <p:nvSpPr>
          <p:cNvPr id="10" name="矩形 9"/>
          <p:cNvSpPr/>
          <p:nvPr userDrawn="1"/>
        </p:nvSpPr>
        <p:spPr>
          <a:xfrm>
            <a:off x="596470" y="6392871"/>
            <a:ext cx="6524977" cy="261610"/>
          </a:xfrm>
          <a:prstGeom prst="rect">
            <a:avLst/>
          </a:prstGeom>
        </p:spPr>
        <p:txBody>
          <a:bodyPr wrap="square">
            <a:spAutoFit/>
          </a:bodyPr>
          <a:lstStyle/>
          <a:p>
            <a:r>
              <a:rPr lang="en-US" altLang="zh-TW" sz="1100" kern="2000" dirty="0">
                <a:solidFill>
                  <a:schemeClr val="accent4">
                    <a:lumMod val="75000"/>
                  </a:schemeClr>
                </a:solidFill>
                <a:latin typeface="Century Gothic" panose="020B0502020202020204" pitchFamily="34" charset="0"/>
                <a:hlinkClick r:id="rId4"/>
              </a:rPr>
              <a:t>Jockey Club STEAM Education Resources Sharing Scheme</a:t>
            </a:r>
            <a:endParaRPr lang="en-US" altLang="zh-TW" sz="1100" kern="2000" dirty="0">
              <a:solidFill>
                <a:schemeClr val="accent4">
                  <a:lumMod val="75000"/>
                </a:schemeClr>
              </a:solidFill>
              <a:latin typeface="Century Gothic" panose="020B0502020202020204" pitchFamily="34" charset="0"/>
            </a:endParaRPr>
          </a:p>
        </p:txBody>
      </p:sp>
      <p:sp>
        <p:nvSpPr>
          <p:cNvPr id="12" name="標題 2">
            <a:extLst>
              <a:ext uri="{FF2B5EF4-FFF2-40B4-BE49-F238E27FC236}">
                <a16:creationId xmlns:a16="http://schemas.microsoft.com/office/drawing/2014/main" id="{27E4476A-D0B7-4F17-818C-B5D67AE8AB86}"/>
              </a:ext>
            </a:extLst>
          </p:cNvPr>
          <p:cNvSpPr txBox="1">
            <a:spLocks/>
          </p:cNvSpPr>
          <p:nvPr userDrawn="1"/>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rgbClr val="A57835"/>
                </a:solidFill>
                <a:latin typeface="Helvetica LT Std" panose="020B0504020202020204" pitchFamily="34" charset="0"/>
              </a:rPr>
              <a:t>Workshop - IoT x </a:t>
            </a:r>
            <a:r>
              <a:rPr lang="en-US" altLang="zh-TW" sz="1300" dirty="0" err="1">
                <a:solidFill>
                  <a:srgbClr val="A57835"/>
                </a:solidFill>
                <a:latin typeface="Helvetica LT Std" panose="020B0504020202020204" pitchFamily="34" charset="0"/>
              </a:rPr>
              <a:t>Microbit</a:t>
            </a:r>
            <a:endParaRPr lang="zh-TW" altLang="en-US" sz="1300" dirty="0">
              <a:solidFill>
                <a:srgbClr val="A57835"/>
              </a:solidFill>
              <a:latin typeface="Helvetica LT Std" panose="020B0504020202020204" pitchFamily="34" charset="0"/>
            </a:endParaRPr>
          </a:p>
        </p:txBody>
      </p:sp>
    </p:spTree>
    <p:custDataLst>
      <p:tags r:id="rId1"/>
    </p:custDataLst>
    <p:extLst>
      <p:ext uri="{BB962C8B-B14F-4D97-AF65-F5344CB8AC3E}">
        <p14:creationId xmlns:p14="http://schemas.microsoft.com/office/powerpoint/2010/main" val="2342435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訂版面配置">
    <p:spTree>
      <p:nvGrpSpPr>
        <p:cNvPr id="1" name=""/>
        <p:cNvGrpSpPr/>
        <p:nvPr/>
      </p:nvGrpSpPr>
      <p:grpSpPr>
        <a:xfrm>
          <a:off x="0" y="0"/>
          <a:ext cx="0" cy="0"/>
          <a:chOff x="0" y="0"/>
          <a:chExt cx="0" cy="0"/>
        </a:xfrm>
      </p:grpSpPr>
      <p:sp>
        <p:nvSpPr>
          <p:cNvPr id="7" name="標題 1">
            <a:extLst>
              <a:ext uri="{FF2B5EF4-FFF2-40B4-BE49-F238E27FC236}">
                <a16:creationId xmlns:a16="http://schemas.microsoft.com/office/drawing/2014/main" id="{2497138F-A80D-4D2D-BA0A-13D1F9C20DEF}"/>
              </a:ext>
            </a:extLst>
          </p:cNvPr>
          <p:cNvSpPr>
            <a:spLocks noGrp="1"/>
          </p:cNvSpPr>
          <p:nvPr>
            <p:ph type="ctrTitle" hasCustomPrompt="1"/>
          </p:nvPr>
        </p:nvSpPr>
        <p:spPr>
          <a:xfrm>
            <a:off x="372557" y="386978"/>
            <a:ext cx="9200420" cy="1312953"/>
          </a:xfrm>
        </p:spPr>
        <p:txBody>
          <a:bodyPr>
            <a:normAutofit/>
          </a:bodyPr>
          <a:lstStyle>
            <a:lvl1pPr algn="l">
              <a:defRPr sz="4000" b="1" i="0" baseline="0">
                <a:solidFill>
                  <a:srgbClr val="5B0862"/>
                </a:solidFill>
                <a:latin typeface="Myriad Pro" panose="020B0503030403020204" pitchFamily="34" charset="0"/>
                <a:ea typeface="Adobe 黑体 Std R" pitchFamily="34" charset="-128"/>
              </a:defRPr>
            </a:lvl1pPr>
          </a:lstStyle>
          <a:p>
            <a:endParaRPr lang="zh-TW" altLang="en-US" dirty="0"/>
          </a:p>
        </p:txBody>
      </p:sp>
      <p:sp>
        <p:nvSpPr>
          <p:cNvPr id="9" name="投影片編號版面配置區 5"/>
          <p:cNvSpPr>
            <a:spLocks noGrp="1"/>
          </p:cNvSpPr>
          <p:nvPr>
            <p:ph type="sldNum" sz="quarter" idx="12"/>
          </p:nvPr>
        </p:nvSpPr>
        <p:spPr>
          <a:xfrm>
            <a:off x="115330" y="6330703"/>
            <a:ext cx="497726" cy="365125"/>
          </a:xfrm>
        </p:spPr>
        <p:txBody>
          <a:bodyPr/>
          <a:lstStyle>
            <a:lvl1pPr algn="ctr">
              <a:defRPr>
                <a:solidFill>
                  <a:srgbClr val="A57835"/>
                </a:solidFill>
              </a:defRPr>
            </a:lvl1pPr>
          </a:lstStyle>
          <a:p>
            <a:fld id="{B44CB0C5-55E6-4519-B511-F53B9C1F04A8}" type="slidenum">
              <a:rPr lang="zh-HK" altLang="en-US" smtClean="0"/>
              <a:pPr/>
              <a:t>‹#›</a:t>
            </a:fld>
            <a:endParaRPr lang="zh-HK" altLang="en-US" dirty="0"/>
          </a:p>
        </p:txBody>
      </p:sp>
      <p:sp>
        <p:nvSpPr>
          <p:cNvPr id="10" name="矩形 9"/>
          <p:cNvSpPr/>
          <p:nvPr userDrawn="1"/>
        </p:nvSpPr>
        <p:spPr>
          <a:xfrm>
            <a:off x="596470" y="6392871"/>
            <a:ext cx="6524977" cy="261610"/>
          </a:xfrm>
          <a:prstGeom prst="rect">
            <a:avLst/>
          </a:prstGeom>
        </p:spPr>
        <p:txBody>
          <a:bodyPr wrap="square">
            <a:spAutoFit/>
          </a:bodyPr>
          <a:lstStyle/>
          <a:p>
            <a:r>
              <a:rPr lang="en-US" altLang="zh-TW" sz="1100" kern="2000" dirty="0">
                <a:solidFill>
                  <a:schemeClr val="accent4">
                    <a:lumMod val="75000"/>
                  </a:schemeClr>
                </a:solidFill>
                <a:latin typeface="Century Gothic" panose="020B0502020202020204" pitchFamily="34" charset="0"/>
                <a:hlinkClick r:id="rId3"/>
              </a:rPr>
              <a:t>Jockey Club STEAM Education Resources Sharing Scheme</a:t>
            </a:r>
            <a:endParaRPr lang="en-US" altLang="zh-TW" sz="1100" kern="2000" dirty="0">
              <a:solidFill>
                <a:schemeClr val="accent4">
                  <a:lumMod val="75000"/>
                </a:schemeClr>
              </a:solidFill>
              <a:latin typeface="Century Gothic" panose="020B0502020202020204" pitchFamily="34" charset="0"/>
            </a:endParaRPr>
          </a:p>
        </p:txBody>
      </p:sp>
      <p:sp>
        <p:nvSpPr>
          <p:cNvPr id="6" name="標題 2">
            <a:extLst>
              <a:ext uri="{FF2B5EF4-FFF2-40B4-BE49-F238E27FC236}">
                <a16:creationId xmlns:a16="http://schemas.microsoft.com/office/drawing/2014/main" id="{27E4476A-D0B7-4F17-818C-B5D67AE8AB86}"/>
              </a:ext>
            </a:extLst>
          </p:cNvPr>
          <p:cNvSpPr txBox="1">
            <a:spLocks/>
          </p:cNvSpPr>
          <p:nvPr userDrawn="1"/>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rgbClr val="A57835"/>
                </a:solidFill>
                <a:latin typeface="Helvetica LT Std" panose="020B0504020202020204" pitchFamily="34" charset="0"/>
              </a:rPr>
              <a:t>Workshop - IoT x </a:t>
            </a:r>
            <a:r>
              <a:rPr lang="en-US" altLang="zh-TW" sz="1300" dirty="0" err="1">
                <a:solidFill>
                  <a:srgbClr val="A57835"/>
                </a:solidFill>
                <a:latin typeface="Helvetica LT Std" panose="020B0504020202020204" pitchFamily="34" charset="0"/>
              </a:rPr>
              <a:t>Microbit</a:t>
            </a:r>
            <a:endParaRPr lang="zh-TW" altLang="en-US" sz="1300" dirty="0">
              <a:solidFill>
                <a:srgbClr val="A57835"/>
              </a:solidFill>
              <a:latin typeface="Helvetica LT Std" panose="020B0504020202020204" pitchFamily="34" charset="0"/>
            </a:endParaRPr>
          </a:p>
        </p:txBody>
      </p:sp>
    </p:spTree>
    <p:custDataLst>
      <p:tags r:id="rId1"/>
    </p:custDataLst>
    <p:extLst>
      <p:ext uri="{BB962C8B-B14F-4D97-AF65-F5344CB8AC3E}">
        <p14:creationId xmlns:p14="http://schemas.microsoft.com/office/powerpoint/2010/main" val="7191625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296632167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9"/>
            <a:ext cx="10972800" cy="1143000"/>
          </a:xfrm>
          <a:prstGeom prst="rect">
            <a:avLst/>
          </a:prstGeom>
        </p:spPr>
        <p:txBody>
          <a:bodyPr vert="horz" lIns="121917" tIns="60958" rIns="121917" bIns="60958" rtlCol="0" anchor="ctr">
            <a:normAutofit/>
          </a:bodyPr>
          <a:lstStyle/>
          <a:p>
            <a:r>
              <a:rPr lang="zh-TW" altLang="en-US" dirty="0"/>
              <a:t>按一下以編輯母片標題樣式</a:t>
            </a:r>
            <a:endParaRPr lang="zh-HK" altLang="en-US" dirty="0"/>
          </a:p>
        </p:txBody>
      </p:sp>
      <p:sp>
        <p:nvSpPr>
          <p:cNvPr id="3" name="文字版面配置區 2"/>
          <p:cNvSpPr>
            <a:spLocks noGrp="1"/>
          </p:cNvSpPr>
          <p:nvPr>
            <p:ph type="body" idx="1"/>
          </p:nvPr>
        </p:nvSpPr>
        <p:spPr>
          <a:xfrm>
            <a:off x="609600" y="1600201"/>
            <a:ext cx="10972800" cy="4525963"/>
          </a:xfrm>
          <a:prstGeom prst="rect">
            <a:avLst/>
          </a:prstGeom>
        </p:spPr>
        <p:txBody>
          <a:bodyPr vert="horz" lIns="121917" tIns="60958" rIns="121917" bIns="60958"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4" name="日期版面配置區 3"/>
          <p:cNvSpPr>
            <a:spLocks noGrp="1"/>
          </p:cNvSpPr>
          <p:nvPr>
            <p:ph type="dt" sz="half" idx="2"/>
          </p:nvPr>
        </p:nvSpPr>
        <p:spPr>
          <a:xfrm>
            <a:off x="609600" y="6356351"/>
            <a:ext cx="2844800" cy="365125"/>
          </a:xfrm>
          <a:prstGeom prst="rect">
            <a:avLst/>
          </a:prstGeom>
        </p:spPr>
        <p:txBody>
          <a:bodyPr vert="horz" lIns="121917" tIns="60958" rIns="121917" bIns="60958" rtlCol="0" anchor="ctr"/>
          <a:lstStyle>
            <a:lvl1pPr algn="l">
              <a:defRPr sz="1600">
                <a:solidFill>
                  <a:schemeClr val="tx1">
                    <a:tint val="75000"/>
                  </a:schemeClr>
                </a:solidFill>
              </a:defRPr>
            </a:lvl1pPr>
          </a:lstStyle>
          <a:p>
            <a:fld id="{CFED8D34-12CA-420B-BF2D-8A0C4D5F2F40}" type="datetime1">
              <a:rPr lang="zh-HK" altLang="en-US" smtClean="0"/>
              <a:t>18/7/2024</a:t>
            </a:fld>
            <a:endParaRPr lang="zh-HK" altLang="en-US"/>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zh-HK" altLang="en-US"/>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121917" tIns="60958" rIns="121917" bIns="60958" rtlCol="0" anchor="ctr"/>
          <a:lstStyle>
            <a:lvl1pPr algn="r">
              <a:defRPr sz="1600">
                <a:solidFill>
                  <a:schemeClr val="tx1">
                    <a:tint val="75000"/>
                  </a:schemeClr>
                </a:solidFill>
              </a:defRPr>
            </a:lvl1pPr>
          </a:lstStyle>
          <a:p>
            <a:fld id="{B44CB0C5-55E6-4519-B511-F53B9C1F04A8}" type="slidenum">
              <a:rPr lang="zh-HK" altLang="en-US" smtClean="0"/>
              <a:t>‹#›</a:t>
            </a:fld>
            <a:endParaRPr lang="zh-HK" altLang="en-US"/>
          </a:p>
        </p:txBody>
      </p:sp>
    </p:spTree>
    <p:custDataLst>
      <p:tags r:id="rId4"/>
    </p:custDataLst>
    <p:extLst>
      <p:ext uri="{BB962C8B-B14F-4D97-AF65-F5344CB8AC3E}">
        <p14:creationId xmlns:p14="http://schemas.microsoft.com/office/powerpoint/2010/main" val="1537106474"/>
      </p:ext>
    </p:extLst>
  </p:cSld>
  <p:clrMap bg1="lt1" tx1="dk1" bg2="lt2" tx2="dk2" accent1="accent1" accent2="accent2" accent3="accent3" accent4="accent4" accent5="accent5" accent6="accent6" hlink="hlink" folHlink="folHlink"/>
  <p:sldLayoutIdLst>
    <p:sldLayoutId id="2147483675" r:id="rId1"/>
    <p:sldLayoutId id="2147483676" r:id="rId2"/>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HK"/>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B3210C-A70B-4A21-99C6-C7645F52CF44}" type="datetimeFigureOut">
              <a:rPr lang="en-US" smtClean="0"/>
              <a:t>7/18/2024</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6E5E0-70B4-4EF2-B58A-5D012A943E76}" type="slidenum">
              <a:rPr lang="en-US" smtClean="0"/>
              <a:t>‹#›</a:t>
            </a:fld>
            <a:endParaRPr lang="en-US"/>
          </a:p>
        </p:txBody>
      </p:sp>
    </p:spTree>
    <p:extLst>
      <p:ext uri="{BB962C8B-B14F-4D97-AF65-F5344CB8AC3E}">
        <p14:creationId xmlns:p14="http://schemas.microsoft.com/office/powerpoint/2010/main" val="3751058460"/>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steam.ouhk.edu.h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image" Target="../media/image28.jpeg"/><Relationship Id="rId1" Type="http://schemas.openxmlformats.org/officeDocument/2006/relationships/slideLayout" Target="../slideLayouts/slideLayout2.xml"/><Relationship Id="rId6" Type="http://schemas.openxmlformats.org/officeDocument/2006/relationships/image" Target="../media/image27.png"/><Relationship Id="rId5" Type="http://schemas.microsoft.com/office/2007/relationships/hdphoto" Target="../media/hdphoto3.wdp"/><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26.png"/></Relationships>
</file>

<file path=ppt/slides/_rels/slide2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s://support.microsoft.com/en-us/office/what-is-data-streamer-1d52ffce-261c-4d7b-8017-89e8ee2b806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5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6.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76.png"/></Relationships>
</file>

<file path=ppt/slides/_rels/slide65.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79.png"/><Relationship Id="rId1" Type="http://schemas.openxmlformats.org/officeDocument/2006/relationships/slideLayout" Target="../slideLayouts/slideLayout2.xml"/><Relationship Id="rId5" Type="http://schemas.microsoft.com/office/2007/relationships/hdphoto" Target="../media/hdphoto5.wdp"/><Relationship Id="rId4" Type="http://schemas.openxmlformats.org/officeDocument/2006/relationships/image" Target="../media/image8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jpeg"/><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1.xml"/><Relationship Id="rId5" Type="http://schemas.openxmlformats.org/officeDocument/2006/relationships/hyperlink" Target="https://creativecommons.org/licenses/by-sa/4.0/" TargetMode="External"/><Relationship Id="rId4" Type="http://schemas.openxmlformats.org/officeDocument/2006/relationships/hyperlink" Target="https://embarcados.com.br/microbit/"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27E4476A-D0B7-4F17-818C-B5D67AE8AB86}"/>
              </a:ext>
            </a:extLst>
          </p:cNvPr>
          <p:cNvSpPr>
            <a:spLocks noGrp="1"/>
          </p:cNvSpPr>
          <p:nvPr>
            <p:ph type="title" idx="4294967295"/>
          </p:nvPr>
        </p:nvSpPr>
        <p:spPr>
          <a:xfrm>
            <a:off x="349962" y="308767"/>
            <a:ext cx="6490785" cy="704157"/>
          </a:xfrm>
        </p:spPr>
        <p:txBody>
          <a:bodyPr>
            <a:normAutofit/>
          </a:bodyPr>
          <a:lstStyle/>
          <a:p>
            <a:r>
              <a:rPr lang="en-US" altLang="zh-TW" sz="2800" dirty="0">
                <a:solidFill>
                  <a:srgbClr val="F5E7A9"/>
                </a:solidFill>
                <a:latin typeface="Helvetica LT Std" panose="020B0504020202020204" pitchFamily="34" charset="0"/>
              </a:rPr>
              <a:t>STEAM Activity : </a:t>
            </a:r>
          </a:p>
        </p:txBody>
      </p:sp>
      <p:sp>
        <p:nvSpPr>
          <p:cNvPr id="5" name="標題 2">
            <a:extLst>
              <a:ext uri="{FF2B5EF4-FFF2-40B4-BE49-F238E27FC236}">
                <a16:creationId xmlns:a16="http://schemas.microsoft.com/office/drawing/2014/main" id="{8E7A87A1-ECAB-4B0D-AB35-1404DA5C9ADB}"/>
              </a:ext>
            </a:extLst>
          </p:cNvPr>
          <p:cNvSpPr txBox="1">
            <a:spLocks/>
          </p:cNvSpPr>
          <p:nvPr/>
        </p:nvSpPr>
        <p:spPr>
          <a:xfrm>
            <a:off x="1344452" y="6102600"/>
            <a:ext cx="4484095" cy="696434"/>
          </a:xfrm>
          <a:prstGeom prst="rect">
            <a:avLst/>
          </a:prstGeom>
        </p:spPr>
        <p:txBody>
          <a:bodyPr vert="horz" lIns="121917" tIns="60958" rIns="121917" bIns="60958" rtlCol="0" anchor="ctr">
            <a:norm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spcBef>
                <a:spcPts val="600"/>
              </a:spcBef>
            </a:pPr>
            <a:r>
              <a:rPr lang="en-US" altLang="zh-TW" sz="1400" kern="2000" dirty="0">
                <a:solidFill>
                  <a:srgbClr val="FFFFFF"/>
                </a:solidFill>
                <a:latin typeface="Century Gothic" panose="020B0502020202020204" pitchFamily="34" charset="0"/>
                <a:hlinkClick r:id="rId4"/>
              </a:rPr>
              <a:t>Jockey Club </a:t>
            </a:r>
          </a:p>
          <a:p>
            <a:pPr algn="l">
              <a:spcBef>
                <a:spcPts val="600"/>
              </a:spcBef>
            </a:pPr>
            <a:r>
              <a:rPr lang="en-US" altLang="zh-TW" sz="1400" kern="2000" dirty="0">
                <a:solidFill>
                  <a:srgbClr val="FFFFFF"/>
                </a:solidFill>
                <a:latin typeface="Century Gothic" panose="020B0502020202020204" pitchFamily="34" charset="0"/>
                <a:hlinkClick r:id="rId4"/>
              </a:rPr>
              <a:t>STEAM Education Resources Sharing Scheme</a:t>
            </a:r>
            <a:endParaRPr lang="en-US" altLang="zh-TW" sz="1400" kern="2000" dirty="0">
              <a:solidFill>
                <a:srgbClr val="FFFFFF"/>
              </a:solidFill>
              <a:latin typeface="Century Gothic" panose="020B0502020202020204" pitchFamily="34" charset="0"/>
            </a:endParaRPr>
          </a:p>
        </p:txBody>
      </p:sp>
      <p:sp>
        <p:nvSpPr>
          <p:cNvPr id="6" name="矩形 5">
            <a:extLst>
              <a:ext uri="{FF2B5EF4-FFF2-40B4-BE49-F238E27FC236}">
                <a16:creationId xmlns:a16="http://schemas.microsoft.com/office/drawing/2014/main" id="{C1E4678A-C2FC-4306-82DA-2F62E1F3D4CE}"/>
              </a:ext>
            </a:extLst>
          </p:cNvPr>
          <p:cNvSpPr/>
          <p:nvPr/>
        </p:nvSpPr>
        <p:spPr>
          <a:xfrm>
            <a:off x="349962" y="887343"/>
            <a:ext cx="7594966" cy="1015663"/>
          </a:xfrm>
          <a:prstGeom prst="rect">
            <a:avLst/>
          </a:prstGeom>
          <a:noFill/>
        </p:spPr>
        <p:txBody>
          <a:bodyPr wrap="square">
            <a:spAutoFit/>
          </a:bodyPr>
          <a:lstStyle>
            <a:defPPr>
              <a:defRPr lang="en-US"/>
            </a:defPPr>
            <a:lvl1pPr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1pPr>
            <a:lvl2pPr marL="4572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2pPr>
            <a:lvl3pPr marL="9144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3pPr>
            <a:lvl4pPr marL="13716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4pPr>
            <a:lvl5pPr marL="18288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5pPr>
            <a:lvl6pPr marL="22860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6pPr>
            <a:lvl7pPr marL="27432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7pPr>
            <a:lvl8pPr marL="32004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8pPr>
            <a:lvl9pPr marL="36576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9pPr>
          </a:lstStyle>
          <a:p>
            <a:pPr>
              <a:defRPr/>
            </a:pPr>
            <a:r>
              <a:rPr lang="en-US" altLang="zh-HK" sz="6000" dirty="0">
                <a:gradFill>
                  <a:gsLst>
                    <a:gs pos="45000">
                      <a:srgbClr val="F6F8D0"/>
                    </a:gs>
                    <a:gs pos="94000">
                      <a:srgbClr val="EBC541"/>
                    </a:gs>
                  </a:gsLst>
                  <a:lin ang="5400000" scaled="0"/>
                </a:gradFill>
                <a:effectLst>
                  <a:innerShdw blurRad="88900">
                    <a:prstClr val="black">
                      <a:alpha val="42000"/>
                    </a:prstClr>
                  </a:innerShdw>
                </a:effectLst>
                <a:latin typeface="Helvetica LT Std" panose="020B0504020202020204" pitchFamily="34" charset="0"/>
              </a:rPr>
              <a:t>IoT x </a:t>
            </a:r>
            <a:r>
              <a:rPr lang="en-US" altLang="zh-HK" sz="6000" dirty="0" err="1">
                <a:gradFill>
                  <a:gsLst>
                    <a:gs pos="45000">
                      <a:srgbClr val="F6F8D0"/>
                    </a:gs>
                    <a:gs pos="94000">
                      <a:srgbClr val="EBC541"/>
                    </a:gs>
                  </a:gsLst>
                  <a:lin ang="5400000" scaled="0"/>
                </a:gradFill>
                <a:effectLst>
                  <a:innerShdw blurRad="88900">
                    <a:prstClr val="black">
                      <a:alpha val="42000"/>
                    </a:prstClr>
                  </a:innerShdw>
                </a:effectLst>
                <a:latin typeface="Helvetica LT Std" panose="020B0504020202020204" pitchFamily="34" charset="0"/>
              </a:rPr>
              <a:t>Micro:bit</a:t>
            </a:r>
            <a:endParaRPr lang="en-US" altLang="zh-TW" sz="5400" dirty="0">
              <a:gradFill>
                <a:gsLst>
                  <a:gs pos="45000">
                    <a:srgbClr val="F6F8D0"/>
                  </a:gs>
                  <a:gs pos="94000">
                    <a:srgbClr val="EBC541"/>
                  </a:gs>
                </a:gsLst>
                <a:lin ang="5400000" scaled="0"/>
              </a:gradFill>
              <a:effectLst>
                <a:innerShdw blurRad="88900">
                  <a:prstClr val="black">
                    <a:alpha val="42000"/>
                  </a:prstClr>
                </a:innerShdw>
              </a:effectLst>
              <a:latin typeface="Helvetica LT Std" panose="020B0504020202020204" pitchFamily="34" charset="0"/>
            </a:endParaRPr>
          </a:p>
        </p:txBody>
      </p:sp>
      <p:pic>
        <p:nvPicPr>
          <p:cNvPr id="7" name="圖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60819" y="6167179"/>
            <a:ext cx="595052" cy="595052"/>
          </a:xfrm>
          <a:prstGeom prst="rect">
            <a:avLst/>
          </a:prstGeom>
        </p:spPr>
      </p:pic>
      <p:pic>
        <p:nvPicPr>
          <p:cNvPr id="2" name="圖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5136" y="6296574"/>
            <a:ext cx="1005435" cy="373973"/>
          </a:xfrm>
          <a:prstGeom prst="rect">
            <a:avLst/>
          </a:prstGeom>
        </p:spPr>
      </p:pic>
    </p:spTree>
    <p:custDataLst>
      <p:tags r:id="rId1"/>
    </p:custDataLst>
    <p:extLst>
      <p:ext uri="{BB962C8B-B14F-4D97-AF65-F5344CB8AC3E}">
        <p14:creationId xmlns:p14="http://schemas.microsoft.com/office/powerpoint/2010/main" val="9374866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Coding</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10</a:t>
            </a:fld>
            <a:endParaRPr lang="zh-HK" altLang="en-US" dirty="0"/>
          </a:p>
        </p:txBody>
      </p:sp>
      <p:sp>
        <p:nvSpPr>
          <p:cNvPr id="4" name="TextBox 5"/>
          <p:cNvSpPr txBox="1"/>
          <p:nvPr/>
        </p:nvSpPr>
        <p:spPr>
          <a:xfrm>
            <a:off x="677334" y="1757022"/>
            <a:ext cx="1874231" cy="646331"/>
          </a:xfrm>
          <a:prstGeom prst="rect">
            <a:avLst/>
          </a:prstGeom>
          <a:noFill/>
        </p:spPr>
        <p:txBody>
          <a:bodyPr wrap="none" rtlCol="0">
            <a:spAutoFit/>
          </a:bodyPr>
          <a:lstStyle/>
          <a:p>
            <a:pPr marL="285750" indent="-285750">
              <a:buFont typeface="Arial" panose="020B0604020202020204" pitchFamily="34" charset="0"/>
              <a:buChar char="•"/>
            </a:pPr>
            <a:r>
              <a:rPr lang="en-US" sz="3600" b="1" dirty="0">
                <a:latin typeface="Calibri" panose="020F0502020204030204" pitchFamily="34" charset="0"/>
                <a:cs typeface="Calibri" panose="020F0502020204030204" pitchFamily="34" charset="0"/>
              </a:rPr>
              <a:t>1 and 0</a:t>
            </a:r>
          </a:p>
        </p:txBody>
      </p:sp>
      <p:pic>
        <p:nvPicPr>
          <p:cNvPr id="5" name="Picture 2"/>
          <p:cNvPicPr>
            <a:picLocks noChangeAspect="1"/>
          </p:cNvPicPr>
          <p:nvPr/>
        </p:nvPicPr>
        <p:blipFill>
          <a:blip r:embed="rId2"/>
          <a:stretch>
            <a:fillRect/>
          </a:stretch>
        </p:blipFill>
        <p:spPr>
          <a:xfrm>
            <a:off x="1487696" y="3077822"/>
            <a:ext cx="3487972" cy="3260848"/>
          </a:xfrm>
          <a:prstGeom prst="rect">
            <a:avLst/>
          </a:prstGeom>
        </p:spPr>
      </p:pic>
      <p:pic>
        <p:nvPicPr>
          <p:cNvPr id="6" name="Picture 7"/>
          <p:cNvPicPr>
            <a:picLocks noChangeAspect="1"/>
          </p:cNvPicPr>
          <p:nvPr/>
        </p:nvPicPr>
        <p:blipFill>
          <a:blip r:embed="rId3">
            <a:extLst>
              <a:ext uri="{BEBA8EAE-BF5A-486C-A8C5-ECC9F3942E4B}">
                <a14:imgProps xmlns:a14="http://schemas.microsoft.com/office/drawing/2010/main">
                  <a14:imgLayer r:embed="rId4">
                    <a14:imgEffect>
                      <a14:artisticGlowEdges/>
                    </a14:imgEffect>
                    <a14:imgEffect>
                      <a14:brightnessContrast bright="-40000" contrast="40000"/>
                    </a14:imgEffect>
                  </a14:imgLayer>
                </a14:imgProps>
              </a:ext>
            </a:extLst>
          </a:blip>
          <a:stretch>
            <a:fillRect/>
          </a:stretch>
        </p:blipFill>
        <p:spPr>
          <a:xfrm>
            <a:off x="5786030" y="3077822"/>
            <a:ext cx="3487972" cy="3260848"/>
          </a:xfrm>
          <a:prstGeom prst="rect">
            <a:avLst/>
          </a:prstGeom>
        </p:spPr>
      </p:pic>
      <p:sp>
        <p:nvSpPr>
          <p:cNvPr id="7" name="TextBox 6"/>
          <p:cNvSpPr txBox="1"/>
          <p:nvPr/>
        </p:nvSpPr>
        <p:spPr>
          <a:xfrm>
            <a:off x="2853213" y="1879135"/>
            <a:ext cx="756938" cy="1446550"/>
          </a:xfrm>
          <a:prstGeom prst="rect">
            <a:avLst/>
          </a:prstGeom>
          <a:noFill/>
        </p:spPr>
        <p:txBody>
          <a:bodyPr wrap="none" rtlCol="0">
            <a:spAutoFit/>
          </a:bodyPr>
          <a:lstStyle/>
          <a:p>
            <a:r>
              <a:rPr lang="en-US" sz="8800" b="1" dirty="0">
                <a:latin typeface="Calibri" panose="020F0502020204030204" pitchFamily="34" charset="0"/>
                <a:cs typeface="Calibri" panose="020F0502020204030204" pitchFamily="34" charset="0"/>
              </a:rPr>
              <a:t>1</a:t>
            </a:r>
            <a:endParaRPr lang="en-HK" sz="8800" b="1" dirty="0">
              <a:latin typeface="Calibri" panose="020F0502020204030204" pitchFamily="34" charset="0"/>
              <a:cs typeface="Calibri" panose="020F0502020204030204" pitchFamily="34" charset="0"/>
            </a:endParaRPr>
          </a:p>
        </p:txBody>
      </p:sp>
      <p:sp>
        <p:nvSpPr>
          <p:cNvPr id="8" name="TextBox 9"/>
          <p:cNvSpPr txBox="1"/>
          <p:nvPr/>
        </p:nvSpPr>
        <p:spPr>
          <a:xfrm>
            <a:off x="7151547" y="1879135"/>
            <a:ext cx="756938" cy="1446550"/>
          </a:xfrm>
          <a:prstGeom prst="rect">
            <a:avLst/>
          </a:prstGeom>
          <a:noFill/>
        </p:spPr>
        <p:txBody>
          <a:bodyPr wrap="none" rtlCol="0">
            <a:spAutoFit/>
          </a:bodyPr>
          <a:lstStyle/>
          <a:p>
            <a:r>
              <a:rPr lang="en-US" sz="8800" b="1" dirty="0">
                <a:latin typeface="Calibri" panose="020F0502020204030204" pitchFamily="34" charset="0"/>
                <a:cs typeface="Calibri" panose="020F0502020204030204" pitchFamily="34" charset="0"/>
              </a:rPr>
              <a:t>0</a:t>
            </a:r>
            <a:endParaRPr lang="en-HK" sz="88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53030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11</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5" name="TextBox 9"/>
          <p:cNvSpPr txBox="1"/>
          <p:nvPr/>
        </p:nvSpPr>
        <p:spPr>
          <a:xfrm>
            <a:off x="825290" y="2846490"/>
            <a:ext cx="5621924" cy="461665"/>
          </a:xfrm>
          <a:prstGeom prst="rect">
            <a:avLst/>
          </a:prstGeom>
          <a:noFill/>
        </p:spPr>
        <p:txBody>
          <a:bodyPr wrap="none" rtlCol="0">
            <a:spAutoFit/>
          </a:bodyPr>
          <a:lstStyle/>
          <a:p>
            <a:r>
              <a:rPr lang="en-US" sz="2400" u="sng" dirty="0">
                <a:solidFill>
                  <a:srgbClr val="FF0000"/>
                </a:solidFill>
                <a:latin typeface="Calibri" panose="020F0502020204030204" pitchFamily="34" charset="0"/>
                <a:cs typeface="Calibri" panose="020F0502020204030204" pitchFamily="34" charset="0"/>
              </a:rPr>
              <a:t>LED display at the same time a light sensor</a:t>
            </a:r>
            <a:endParaRPr lang="en-HK" sz="2400" u="sng" dirty="0">
              <a:solidFill>
                <a:srgbClr val="FF000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4131003"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7" name="Picture 2" descr="micro:bit v2 Board &amp; Kits - SparkFun | Mou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564" y="3352348"/>
            <a:ext cx="4824290" cy="3505652"/>
          </a:xfrm>
          <a:prstGeom prst="rect">
            <a:avLst/>
          </a:prstGeom>
          <a:noFill/>
          <a:extLst>
            <a:ext uri="{909E8E84-426E-40DD-AFC4-6F175D3DCCD1}">
              <a14:hiddenFill xmlns:a14="http://schemas.microsoft.com/office/drawing/2010/main">
                <a:solidFill>
                  <a:srgbClr val="FFFFFF"/>
                </a:solidFill>
              </a14:hiddenFill>
            </a:ext>
          </a:extLst>
        </p:spPr>
      </p:pic>
      <p:sp>
        <p:nvSpPr>
          <p:cNvPr id="8" name="Oval 2"/>
          <p:cNvSpPr/>
          <p:nvPr/>
        </p:nvSpPr>
        <p:spPr>
          <a:xfrm>
            <a:off x="4588569" y="3933406"/>
            <a:ext cx="2249153"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9" name="Sun 7"/>
          <p:cNvSpPr/>
          <p:nvPr/>
        </p:nvSpPr>
        <p:spPr>
          <a:xfrm>
            <a:off x="7725751" y="1406543"/>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0" name="Straight Arrow Connector 15"/>
          <p:cNvCxnSpPr/>
          <p:nvPr/>
        </p:nvCxnSpPr>
        <p:spPr>
          <a:xfrm flipH="1">
            <a:off x="6026388" y="3166105"/>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p:nvCxnSpPr>
        <p:spPr>
          <a:xfrm flipH="1">
            <a:off x="5803408" y="3712662"/>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9"/>
          <p:cNvCxnSpPr/>
          <p:nvPr/>
        </p:nvCxnSpPr>
        <p:spPr>
          <a:xfrm flipH="1">
            <a:off x="5649718" y="4328999"/>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1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12</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4131003"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7"/>
          <p:cNvPicPr>
            <a:picLocks noChangeAspect="1"/>
          </p:cNvPicPr>
          <p:nvPr/>
        </p:nvPicPr>
        <p:blipFill>
          <a:blip r:embed="rId2"/>
          <a:stretch>
            <a:fillRect/>
          </a:stretch>
        </p:blipFill>
        <p:spPr>
          <a:xfrm>
            <a:off x="7143911" y="2987844"/>
            <a:ext cx="4830502" cy="1652540"/>
          </a:xfrm>
          <a:prstGeom prst="rect">
            <a:avLst/>
          </a:prstGeom>
        </p:spPr>
      </p:pic>
      <p:sp>
        <p:nvSpPr>
          <p:cNvPr id="14" name="Rectangle 8"/>
          <p:cNvSpPr/>
          <p:nvPr/>
        </p:nvSpPr>
        <p:spPr>
          <a:xfrm>
            <a:off x="7143911" y="4111869"/>
            <a:ext cx="2698056" cy="6096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5" name="TextBox 9"/>
          <p:cNvSpPr txBox="1"/>
          <p:nvPr/>
        </p:nvSpPr>
        <p:spPr>
          <a:xfrm>
            <a:off x="7322813" y="3465538"/>
            <a:ext cx="2455800" cy="646331"/>
          </a:xfrm>
          <a:prstGeom prst="rect">
            <a:avLst/>
          </a:prstGeom>
          <a:noFill/>
        </p:spPr>
        <p:txBody>
          <a:bodyPr wrap="none" rtlCol="0">
            <a:spAutoFit/>
          </a:bodyPr>
          <a:lstStyle/>
          <a:p>
            <a:pPr algn="ctr"/>
            <a:r>
              <a:rPr lang="en-US" dirty="0">
                <a:solidFill>
                  <a:srgbClr val="FF0000"/>
                </a:solidFill>
                <a:latin typeface="Calibri" panose="020F0502020204030204" pitchFamily="34" charset="0"/>
                <a:cs typeface="Calibri" panose="020F0502020204030204" pitchFamily="34" charset="0"/>
              </a:rPr>
              <a:t>Download the program </a:t>
            </a:r>
          </a:p>
          <a:p>
            <a:pPr algn="ctr"/>
            <a:r>
              <a:rPr lang="en-US" dirty="0">
                <a:solidFill>
                  <a:srgbClr val="FF0000"/>
                </a:solidFill>
                <a:latin typeface="Calibri" panose="020F0502020204030204" pitchFamily="34" charset="0"/>
                <a:cs typeface="Calibri" panose="020F0502020204030204" pitchFamily="34" charset="0"/>
              </a:rPr>
              <a:t>to </a:t>
            </a:r>
            <a:r>
              <a:rPr lang="en-US" dirty="0" err="1">
                <a:solidFill>
                  <a:srgbClr val="FF0000"/>
                </a:solidFill>
                <a:latin typeface="Calibri" panose="020F0502020204030204" pitchFamily="34" charset="0"/>
                <a:cs typeface="Calibri" panose="020F0502020204030204" pitchFamily="34" charset="0"/>
              </a:rPr>
              <a:t>micro:bit</a:t>
            </a:r>
            <a:endParaRPr lang="en-HK" dirty="0">
              <a:solidFill>
                <a:srgbClr val="FF0000"/>
              </a:solidFill>
              <a:latin typeface="Calibri" panose="020F0502020204030204" pitchFamily="34" charset="0"/>
              <a:cs typeface="Calibri" panose="020F0502020204030204" pitchFamily="34" charset="0"/>
            </a:endParaRPr>
          </a:p>
        </p:txBody>
      </p:sp>
      <p:pic>
        <p:nvPicPr>
          <p:cNvPr id="16" name="Picture 2"/>
          <p:cNvPicPr>
            <a:picLocks noChangeAspect="1"/>
          </p:cNvPicPr>
          <p:nvPr/>
        </p:nvPicPr>
        <p:blipFill>
          <a:blip r:embed="rId3"/>
          <a:stretch>
            <a:fillRect/>
          </a:stretch>
        </p:blipFill>
        <p:spPr>
          <a:xfrm>
            <a:off x="771710" y="2659150"/>
            <a:ext cx="6293070" cy="2307004"/>
          </a:xfrm>
          <a:prstGeom prst="rect">
            <a:avLst/>
          </a:prstGeom>
        </p:spPr>
      </p:pic>
      <p:sp>
        <p:nvSpPr>
          <p:cNvPr id="17" name="TextBox 3"/>
          <p:cNvSpPr txBox="1"/>
          <p:nvPr/>
        </p:nvSpPr>
        <p:spPr>
          <a:xfrm>
            <a:off x="771710" y="4995016"/>
            <a:ext cx="5151603" cy="461665"/>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1. How to plot graph using </a:t>
            </a:r>
            <a:r>
              <a:rPr lang="en-US" sz="2400" dirty="0" err="1">
                <a:solidFill>
                  <a:srgbClr val="FF0000"/>
                </a:solidFill>
                <a:latin typeface="Calibri" panose="020F0502020204030204" pitchFamily="34" charset="0"/>
                <a:cs typeface="Calibri" panose="020F0502020204030204" pitchFamily="34" charset="0"/>
              </a:rPr>
              <a:t>MakeCode</a:t>
            </a:r>
            <a:r>
              <a:rPr lang="en-US" sz="2400" dirty="0">
                <a:solidFill>
                  <a:srgbClr val="FF0000"/>
                </a:solidFill>
                <a:latin typeface="Calibri" panose="020F0502020204030204" pitchFamily="34" charset="0"/>
                <a:cs typeface="Calibri" panose="020F0502020204030204" pitchFamily="34" charset="0"/>
              </a:rPr>
              <a:t>?</a:t>
            </a:r>
            <a:endParaRPr lang="en-HK" sz="2400" dirty="0">
              <a:solidFill>
                <a:srgbClr val="FF0000"/>
              </a:solidFill>
              <a:latin typeface="Calibri" panose="020F0502020204030204" pitchFamily="34" charset="0"/>
              <a:cs typeface="Calibri" panose="020F0502020204030204" pitchFamily="34" charset="0"/>
            </a:endParaRPr>
          </a:p>
        </p:txBody>
      </p:sp>
      <p:sp>
        <p:nvSpPr>
          <p:cNvPr id="18" name="TextBox 10"/>
          <p:cNvSpPr txBox="1"/>
          <p:nvPr/>
        </p:nvSpPr>
        <p:spPr>
          <a:xfrm>
            <a:off x="771710" y="5374885"/>
            <a:ext cx="5408275" cy="461665"/>
          </a:xfrm>
          <a:prstGeom prst="rect">
            <a:avLst/>
          </a:prstGeom>
          <a:noFill/>
        </p:spPr>
        <p:txBody>
          <a:bodyPr wrap="none" rtlCol="0">
            <a:spAutoFit/>
          </a:bodyPr>
          <a:lstStyle/>
          <a:p>
            <a:r>
              <a:rPr lang="en-HK" sz="2400" dirty="0">
                <a:solidFill>
                  <a:srgbClr val="FF0000"/>
                </a:solidFill>
                <a:latin typeface="Calibri" panose="020F0502020204030204" pitchFamily="34" charset="0"/>
                <a:cs typeface="Calibri" panose="020F0502020204030204" pitchFamily="34" charset="0"/>
              </a:rPr>
              <a:t>2. How to plot 2 graphs at the same time?</a:t>
            </a:r>
          </a:p>
        </p:txBody>
      </p:sp>
      <p:sp>
        <p:nvSpPr>
          <p:cNvPr id="19" name="TextBox 11"/>
          <p:cNvSpPr txBox="1"/>
          <p:nvPr/>
        </p:nvSpPr>
        <p:spPr>
          <a:xfrm>
            <a:off x="771710" y="5738824"/>
            <a:ext cx="5978303" cy="461665"/>
          </a:xfrm>
          <a:prstGeom prst="rect">
            <a:avLst/>
          </a:prstGeom>
          <a:noFill/>
        </p:spPr>
        <p:txBody>
          <a:bodyPr wrap="none" rtlCol="0">
            <a:spAutoFit/>
          </a:bodyPr>
          <a:lstStyle/>
          <a:p>
            <a:r>
              <a:rPr lang="en-HK" sz="2400" dirty="0">
                <a:solidFill>
                  <a:srgbClr val="FF0000"/>
                </a:solidFill>
                <a:latin typeface="Calibri" panose="020F0502020204030204" pitchFamily="34" charset="0"/>
                <a:cs typeface="Calibri" panose="020F0502020204030204" pitchFamily="34" charset="0"/>
              </a:rPr>
              <a:t>3. How to plot 2 data sets on the same graph? </a:t>
            </a:r>
          </a:p>
        </p:txBody>
      </p:sp>
    </p:spTree>
    <p:extLst>
      <p:ext uri="{BB962C8B-B14F-4D97-AF65-F5344CB8AC3E}">
        <p14:creationId xmlns:p14="http://schemas.microsoft.com/office/powerpoint/2010/main" val="2828609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13</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4131003"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20" name="Picture 6"/>
          <p:cNvPicPr>
            <a:picLocks noChangeAspect="1"/>
          </p:cNvPicPr>
          <p:nvPr/>
        </p:nvPicPr>
        <p:blipFill>
          <a:blip r:embed="rId2"/>
          <a:stretch>
            <a:fillRect/>
          </a:stretch>
        </p:blipFill>
        <p:spPr>
          <a:xfrm>
            <a:off x="849319" y="2528765"/>
            <a:ext cx="1905000" cy="3533775"/>
          </a:xfrm>
          <a:prstGeom prst="rect">
            <a:avLst/>
          </a:prstGeom>
        </p:spPr>
      </p:pic>
      <p:sp>
        <p:nvSpPr>
          <p:cNvPr id="21" name="Rectangle 10"/>
          <p:cNvSpPr/>
          <p:nvPr/>
        </p:nvSpPr>
        <p:spPr>
          <a:xfrm>
            <a:off x="849319" y="5253644"/>
            <a:ext cx="2041773" cy="4156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22" name="Picture 12"/>
          <p:cNvPicPr>
            <a:picLocks noChangeAspect="1"/>
          </p:cNvPicPr>
          <p:nvPr/>
        </p:nvPicPr>
        <p:blipFill>
          <a:blip r:embed="rId3"/>
          <a:stretch>
            <a:fillRect/>
          </a:stretch>
        </p:blipFill>
        <p:spPr>
          <a:xfrm>
            <a:off x="2891092" y="2528765"/>
            <a:ext cx="2274830" cy="2347689"/>
          </a:xfrm>
          <a:prstGeom prst="rect">
            <a:avLst/>
          </a:prstGeom>
        </p:spPr>
      </p:pic>
      <p:sp>
        <p:nvSpPr>
          <p:cNvPr id="23" name="Rectangle 13"/>
          <p:cNvSpPr/>
          <p:nvPr/>
        </p:nvSpPr>
        <p:spPr>
          <a:xfrm>
            <a:off x="2891092" y="3951317"/>
            <a:ext cx="2274830" cy="4544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24" name="Picture 14"/>
          <p:cNvPicPr>
            <a:picLocks noChangeAspect="1"/>
          </p:cNvPicPr>
          <p:nvPr/>
        </p:nvPicPr>
        <p:blipFill>
          <a:blip r:embed="rId4"/>
          <a:stretch>
            <a:fillRect/>
          </a:stretch>
        </p:blipFill>
        <p:spPr>
          <a:xfrm>
            <a:off x="5302695" y="2528765"/>
            <a:ext cx="6162675" cy="1552575"/>
          </a:xfrm>
          <a:prstGeom prst="rect">
            <a:avLst/>
          </a:prstGeom>
        </p:spPr>
      </p:pic>
      <p:pic>
        <p:nvPicPr>
          <p:cNvPr id="25" name="Picture 15"/>
          <p:cNvPicPr>
            <a:picLocks noChangeAspect="1"/>
          </p:cNvPicPr>
          <p:nvPr/>
        </p:nvPicPr>
        <p:blipFill>
          <a:blip r:embed="rId5"/>
          <a:stretch>
            <a:fillRect/>
          </a:stretch>
        </p:blipFill>
        <p:spPr>
          <a:xfrm>
            <a:off x="5448473" y="4295652"/>
            <a:ext cx="3905250" cy="1495425"/>
          </a:xfrm>
          <a:prstGeom prst="rect">
            <a:avLst/>
          </a:prstGeom>
        </p:spPr>
      </p:pic>
      <p:sp>
        <p:nvSpPr>
          <p:cNvPr id="26" name="Rectangle 16"/>
          <p:cNvSpPr/>
          <p:nvPr/>
        </p:nvSpPr>
        <p:spPr>
          <a:xfrm>
            <a:off x="5448473" y="5007034"/>
            <a:ext cx="4169352" cy="66224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27" name="TextBox 17"/>
          <p:cNvSpPr txBox="1"/>
          <p:nvPr/>
        </p:nvSpPr>
        <p:spPr>
          <a:xfrm>
            <a:off x="6845300" y="5669280"/>
            <a:ext cx="1375698" cy="461665"/>
          </a:xfrm>
          <a:prstGeom prst="rect">
            <a:avLst/>
          </a:prstGeom>
          <a:noFill/>
        </p:spPr>
        <p:txBody>
          <a:bodyPr wrap="none" rtlCol="0">
            <a:spAutoFit/>
          </a:bodyPr>
          <a:lstStyle/>
          <a:p>
            <a:r>
              <a:rPr lang="en-HK" sz="2400" i="1" dirty="0">
                <a:solidFill>
                  <a:srgbClr val="FF0000"/>
                </a:solidFill>
                <a:latin typeface="Calibri" panose="020F0502020204030204" pitchFamily="34" charset="0"/>
                <a:cs typeface="Calibri" panose="020F0502020204030204" pitchFamily="34" charset="0"/>
              </a:rPr>
              <a:t>Click this!</a:t>
            </a:r>
          </a:p>
        </p:txBody>
      </p:sp>
    </p:spTree>
    <p:extLst>
      <p:ext uri="{BB962C8B-B14F-4D97-AF65-F5344CB8AC3E}">
        <p14:creationId xmlns:p14="http://schemas.microsoft.com/office/powerpoint/2010/main" val="14583254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14</a:t>
            </a:fld>
            <a:endParaRPr lang="zh-HK" altLang="en-US" dirty="0"/>
          </a:p>
        </p:txBody>
      </p:sp>
      <p:pic>
        <p:nvPicPr>
          <p:cNvPr id="14" name="Picture 2"/>
          <p:cNvPicPr>
            <a:picLocks noChangeAspect="1"/>
          </p:cNvPicPr>
          <p:nvPr/>
        </p:nvPicPr>
        <p:blipFill>
          <a:blip r:embed="rId2"/>
          <a:stretch>
            <a:fillRect/>
          </a:stretch>
        </p:blipFill>
        <p:spPr>
          <a:xfrm>
            <a:off x="384444" y="1407180"/>
            <a:ext cx="11684537" cy="4836682"/>
          </a:xfrm>
          <a:prstGeom prst="rect">
            <a:avLst/>
          </a:prstGeom>
        </p:spPr>
      </p:pic>
      <p:sp>
        <p:nvSpPr>
          <p:cNvPr id="15" name="TextBox 7"/>
          <p:cNvSpPr txBox="1"/>
          <p:nvPr/>
        </p:nvSpPr>
        <p:spPr>
          <a:xfrm>
            <a:off x="4380807" y="746780"/>
            <a:ext cx="2647713" cy="523220"/>
          </a:xfrm>
          <a:prstGeom prst="rect">
            <a:avLst/>
          </a:prstGeom>
          <a:noFill/>
        </p:spPr>
        <p:txBody>
          <a:bodyPr wrap="none" rtlCol="0">
            <a:spAutoFit/>
          </a:bodyPr>
          <a:lstStyle/>
          <a:p>
            <a:r>
              <a:rPr lang="en-HK" sz="2800" i="1" u="sng" dirty="0">
                <a:solidFill>
                  <a:srgbClr val="FF0000"/>
                </a:solidFill>
                <a:latin typeface="Calibri" panose="020F0502020204030204" pitchFamily="34" charset="0"/>
                <a:cs typeface="Calibri" panose="020F0502020204030204" pitchFamily="34" charset="0"/>
              </a:rPr>
              <a:t>You will get this!</a:t>
            </a:r>
          </a:p>
        </p:txBody>
      </p:sp>
      <p:sp>
        <p:nvSpPr>
          <p:cNvPr id="16" name="Rectangle 8"/>
          <p:cNvSpPr/>
          <p:nvPr/>
        </p:nvSpPr>
        <p:spPr>
          <a:xfrm>
            <a:off x="2959331" y="1712422"/>
            <a:ext cx="9168938" cy="138822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7" name="TextBox 9"/>
          <p:cNvSpPr txBox="1"/>
          <p:nvPr/>
        </p:nvSpPr>
        <p:spPr>
          <a:xfrm>
            <a:off x="5420002" y="3100647"/>
            <a:ext cx="3161635" cy="369332"/>
          </a:xfrm>
          <a:prstGeom prst="rect">
            <a:avLst/>
          </a:prstGeom>
          <a:noFill/>
        </p:spPr>
        <p:txBody>
          <a:bodyPr wrap="none" rtlCol="0">
            <a:spAutoFit/>
          </a:bodyPr>
          <a:lstStyle/>
          <a:p>
            <a:r>
              <a:rPr lang="en-HK" u="sng" dirty="0">
                <a:solidFill>
                  <a:srgbClr val="FF0000"/>
                </a:solidFill>
                <a:latin typeface="Calibri" panose="020F0502020204030204" pitchFamily="34" charset="0"/>
                <a:cs typeface="Calibri" panose="020F0502020204030204" pitchFamily="34" charset="0"/>
              </a:rPr>
              <a:t>It will show the graph and data</a:t>
            </a:r>
          </a:p>
        </p:txBody>
      </p:sp>
      <p:sp>
        <p:nvSpPr>
          <p:cNvPr id="18" name="Rectangle 18"/>
          <p:cNvSpPr/>
          <p:nvPr/>
        </p:nvSpPr>
        <p:spPr>
          <a:xfrm>
            <a:off x="3023062" y="4874048"/>
            <a:ext cx="9105207" cy="1388225"/>
          </a:xfrm>
          <a:prstGeom prst="rect">
            <a:avLst/>
          </a:prstGeom>
          <a:noFill/>
          <a:ln w="381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9" name="TextBox 19"/>
          <p:cNvSpPr txBox="1"/>
          <p:nvPr/>
        </p:nvSpPr>
        <p:spPr>
          <a:xfrm>
            <a:off x="5291802" y="6243862"/>
            <a:ext cx="3608873" cy="369332"/>
          </a:xfrm>
          <a:prstGeom prst="rect">
            <a:avLst/>
          </a:prstGeom>
          <a:noFill/>
        </p:spPr>
        <p:txBody>
          <a:bodyPr wrap="none" rtlCol="0">
            <a:spAutoFit/>
          </a:bodyPr>
          <a:lstStyle/>
          <a:p>
            <a:r>
              <a:rPr lang="en-HK" u="sng" dirty="0">
                <a:solidFill>
                  <a:srgbClr val="7030A0"/>
                </a:solidFill>
                <a:latin typeface="Calibri" panose="020F0502020204030204" pitchFamily="34" charset="0"/>
                <a:cs typeface="Calibri" panose="020F0502020204030204" pitchFamily="34" charset="0"/>
              </a:rPr>
              <a:t>It will show the name and data only</a:t>
            </a:r>
          </a:p>
        </p:txBody>
      </p:sp>
      <p:sp>
        <p:nvSpPr>
          <p:cNvPr id="28" name="Oval 11"/>
          <p:cNvSpPr/>
          <p:nvPr/>
        </p:nvSpPr>
        <p:spPr>
          <a:xfrm>
            <a:off x="257695" y="1330036"/>
            <a:ext cx="756458" cy="723208"/>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29" name="Straight Arrow Connector 21"/>
          <p:cNvCxnSpPr/>
          <p:nvPr/>
        </p:nvCxnSpPr>
        <p:spPr>
          <a:xfrm flipH="1" flipV="1">
            <a:off x="881150" y="2000637"/>
            <a:ext cx="2460567" cy="2086494"/>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2"/>
          <p:cNvSpPr txBox="1"/>
          <p:nvPr/>
        </p:nvSpPr>
        <p:spPr>
          <a:xfrm>
            <a:off x="3341717" y="3883580"/>
            <a:ext cx="7295523" cy="369332"/>
          </a:xfrm>
          <a:prstGeom prst="rect">
            <a:avLst/>
          </a:prstGeom>
          <a:noFill/>
        </p:spPr>
        <p:txBody>
          <a:bodyPr wrap="none" rtlCol="0">
            <a:spAutoFit/>
          </a:bodyPr>
          <a:lstStyle/>
          <a:p>
            <a:r>
              <a:rPr lang="en-HK" u="sng" dirty="0">
                <a:solidFill>
                  <a:srgbClr val="00B050"/>
                </a:solidFill>
                <a:latin typeface="Calibri" panose="020F0502020204030204" pitchFamily="34" charset="0"/>
                <a:cs typeface="Calibri" panose="020F0502020204030204" pitchFamily="34" charset="0"/>
              </a:rPr>
              <a:t>You can try to vary the light intensity by dragging up and down of this icon</a:t>
            </a:r>
          </a:p>
        </p:txBody>
      </p:sp>
      <p:cxnSp>
        <p:nvCxnSpPr>
          <p:cNvPr id="31" name="Straight Arrow Connector 24"/>
          <p:cNvCxnSpPr/>
          <p:nvPr/>
        </p:nvCxnSpPr>
        <p:spPr>
          <a:xfrm flipV="1">
            <a:off x="10916068" y="1671567"/>
            <a:ext cx="706582" cy="2786307"/>
          </a:xfrm>
          <a:prstGeom prst="straightConnector1">
            <a:avLst/>
          </a:prstGeom>
          <a:ln w="57150">
            <a:solidFill>
              <a:schemeClr val="accent6">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26"/>
          <p:cNvSpPr txBox="1"/>
          <p:nvPr/>
        </p:nvSpPr>
        <p:spPr>
          <a:xfrm>
            <a:off x="7160917" y="4405595"/>
            <a:ext cx="4539704" cy="369332"/>
          </a:xfrm>
          <a:prstGeom prst="rect">
            <a:avLst/>
          </a:prstGeom>
          <a:noFill/>
        </p:spPr>
        <p:txBody>
          <a:bodyPr wrap="none" rtlCol="0">
            <a:spAutoFit/>
          </a:bodyPr>
          <a:lstStyle/>
          <a:p>
            <a:r>
              <a:rPr lang="en-HK" u="sng" dirty="0">
                <a:solidFill>
                  <a:srgbClr val="0070C0"/>
                </a:solidFill>
                <a:latin typeface="Calibri" panose="020F0502020204030204" pitchFamily="34" charset="0"/>
                <a:cs typeface="Calibri" panose="020F0502020204030204" pitchFamily="34" charset="0"/>
              </a:rPr>
              <a:t>You can download the data in the Excel format</a:t>
            </a:r>
          </a:p>
        </p:txBody>
      </p:sp>
    </p:spTree>
    <p:extLst>
      <p:ext uri="{BB962C8B-B14F-4D97-AF65-F5344CB8AC3E}">
        <p14:creationId xmlns:p14="http://schemas.microsoft.com/office/powerpoint/2010/main" val="398286041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15</a:t>
            </a:fld>
            <a:endParaRPr lang="zh-HK" altLang="en-US" dirty="0"/>
          </a:p>
        </p:txBody>
      </p:sp>
      <p:pic>
        <p:nvPicPr>
          <p:cNvPr id="20" name="Picture 3"/>
          <p:cNvPicPr>
            <a:picLocks noChangeAspect="1"/>
          </p:cNvPicPr>
          <p:nvPr/>
        </p:nvPicPr>
        <p:blipFill>
          <a:blip r:embed="rId2"/>
          <a:stretch>
            <a:fillRect/>
          </a:stretch>
        </p:blipFill>
        <p:spPr>
          <a:xfrm>
            <a:off x="377055" y="1415010"/>
            <a:ext cx="11698195" cy="4836160"/>
          </a:xfrm>
          <a:prstGeom prst="rect">
            <a:avLst/>
          </a:prstGeom>
        </p:spPr>
      </p:pic>
      <p:sp>
        <p:nvSpPr>
          <p:cNvPr id="21" name="Oval 4"/>
          <p:cNvSpPr/>
          <p:nvPr/>
        </p:nvSpPr>
        <p:spPr>
          <a:xfrm>
            <a:off x="299105" y="1354974"/>
            <a:ext cx="756458" cy="723208"/>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22" name="Straight Arrow Connector 5"/>
          <p:cNvCxnSpPr/>
          <p:nvPr/>
        </p:nvCxnSpPr>
        <p:spPr>
          <a:xfrm flipH="1" flipV="1">
            <a:off x="881150" y="2000637"/>
            <a:ext cx="2460567" cy="208649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23" name="TextBox 6"/>
          <p:cNvSpPr txBox="1"/>
          <p:nvPr/>
        </p:nvSpPr>
        <p:spPr>
          <a:xfrm>
            <a:off x="3341717" y="3883580"/>
            <a:ext cx="7295523" cy="369332"/>
          </a:xfrm>
          <a:prstGeom prst="rect">
            <a:avLst/>
          </a:prstGeom>
          <a:noFill/>
        </p:spPr>
        <p:txBody>
          <a:bodyPr wrap="none" rtlCol="0">
            <a:spAutoFit/>
          </a:bodyPr>
          <a:lstStyle/>
          <a:p>
            <a:r>
              <a:rPr lang="en-HK" u="sng" dirty="0">
                <a:solidFill>
                  <a:srgbClr val="00B050"/>
                </a:solidFill>
                <a:latin typeface="Calibri" panose="020F0502020204030204" pitchFamily="34" charset="0"/>
                <a:cs typeface="Calibri" panose="020F0502020204030204" pitchFamily="34" charset="0"/>
              </a:rPr>
              <a:t>You can try to vary the light intensity by dragging up and down of this icon</a:t>
            </a:r>
          </a:p>
        </p:txBody>
      </p:sp>
    </p:spTree>
    <p:extLst>
      <p:ext uri="{BB962C8B-B14F-4D97-AF65-F5344CB8AC3E}">
        <p14:creationId xmlns:p14="http://schemas.microsoft.com/office/powerpoint/2010/main" val="1256120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16</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4131003"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7" name="Picture 2" descr="micro:bit v2 Board &amp; Kits - SparkFun | Mou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564" y="3352348"/>
            <a:ext cx="4824290" cy="3505652"/>
          </a:xfrm>
          <a:prstGeom prst="rect">
            <a:avLst/>
          </a:prstGeom>
          <a:noFill/>
          <a:extLst>
            <a:ext uri="{909E8E84-426E-40DD-AFC4-6F175D3DCCD1}">
              <a14:hiddenFill xmlns:a14="http://schemas.microsoft.com/office/drawing/2010/main">
                <a:solidFill>
                  <a:srgbClr val="FFFFFF"/>
                </a:solidFill>
              </a14:hiddenFill>
            </a:ext>
          </a:extLst>
        </p:spPr>
      </p:pic>
      <p:sp>
        <p:nvSpPr>
          <p:cNvPr id="8" name="Oval 2"/>
          <p:cNvSpPr/>
          <p:nvPr/>
        </p:nvSpPr>
        <p:spPr>
          <a:xfrm>
            <a:off x="4588569" y="3933406"/>
            <a:ext cx="2249153"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9" name="Sun 7"/>
          <p:cNvSpPr/>
          <p:nvPr/>
        </p:nvSpPr>
        <p:spPr>
          <a:xfrm>
            <a:off x="7725751" y="1406543"/>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0" name="Straight Arrow Connector 15"/>
          <p:cNvCxnSpPr/>
          <p:nvPr/>
        </p:nvCxnSpPr>
        <p:spPr>
          <a:xfrm flipH="1">
            <a:off x="6026388" y="3166105"/>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p:nvCxnSpPr>
        <p:spPr>
          <a:xfrm flipH="1">
            <a:off x="5803408" y="3712662"/>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9"/>
          <p:cNvCxnSpPr/>
          <p:nvPr/>
        </p:nvCxnSpPr>
        <p:spPr>
          <a:xfrm flipH="1">
            <a:off x="5649718" y="4328999"/>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4"/>
          <p:cNvSpPr txBox="1"/>
          <p:nvPr/>
        </p:nvSpPr>
        <p:spPr>
          <a:xfrm>
            <a:off x="712547" y="2573496"/>
            <a:ext cx="5570115" cy="830997"/>
          </a:xfrm>
          <a:prstGeom prst="rect">
            <a:avLst/>
          </a:prstGeom>
          <a:noFill/>
        </p:spPr>
        <p:txBody>
          <a:bodyPr wrap="none" rtlCol="0">
            <a:spAutoFit/>
          </a:bodyPr>
          <a:lstStyle/>
          <a:p>
            <a:r>
              <a:rPr lang="en-HK" sz="2400" dirty="0">
                <a:solidFill>
                  <a:srgbClr val="FF0000"/>
                </a:solidFill>
                <a:latin typeface="Calibri" panose="020F0502020204030204" pitchFamily="34" charset="0"/>
                <a:cs typeface="Calibri" panose="020F0502020204030204" pitchFamily="34" charset="0"/>
              </a:rPr>
              <a:t>2. How to plot 2 graphs at the same time?</a:t>
            </a:r>
          </a:p>
          <a:p>
            <a:r>
              <a:rPr lang="en-HK" sz="2400" u="sng" dirty="0">
                <a:solidFill>
                  <a:srgbClr val="FF0000"/>
                </a:solidFill>
                <a:latin typeface="Calibri" panose="020F0502020204030204" pitchFamily="34" charset="0"/>
                <a:cs typeface="Calibri" panose="020F0502020204030204" pitchFamily="34" charset="0"/>
              </a:rPr>
              <a:t>Example: the light level and temperature</a:t>
            </a:r>
          </a:p>
        </p:txBody>
      </p:sp>
    </p:spTree>
    <p:extLst>
      <p:ext uri="{BB962C8B-B14F-4D97-AF65-F5344CB8AC3E}">
        <p14:creationId xmlns:p14="http://schemas.microsoft.com/office/powerpoint/2010/main" val="3710762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17</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8707577"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a:t>
            </a:r>
            <a:r>
              <a:rPr lang="en-US" altLang="zh-TW" sz="2400" dirty="0">
                <a:solidFill>
                  <a:srgbClr val="FF5050"/>
                </a:solidFill>
                <a:latin typeface="Calibri" panose="020F0502020204030204" pitchFamily="34" charset="0"/>
                <a:cs typeface="Calibri" panose="020F0502020204030204" pitchFamily="34" charset="0"/>
              </a:rPr>
              <a:t>C</a:t>
            </a:r>
            <a:r>
              <a:rPr lang="en-US" sz="2400" dirty="0">
                <a:solidFill>
                  <a:srgbClr val="FF5050"/>
                </a:solidFill>
                <a:latin typeface="Calibri" panose="020F0502020204030204" pitchFamily="34" charset="0"/>
                <a:cs typeface="Calibri" panose="020F0502020204030204" pitchFamily="34" charset="0"/>
              </a:rPr>
              <a:t>odes for measuring the light level and temperature in </a:t>
            </a:r>
            <a:r>
              <a:rPr lang="en-US" sz="2400" dirty="0" err="1">
                <a:solidFill>
                  <a:srgbClr val="FF5050"/>
                </a:solidFill>
                <a:latin typeface="Calibri" panose="020F0502020204030204" pitchFamily="34" charset="0"/>
                <a:cs typeface="Calibri" panose="020F0502020204030204" pitchFamily="34" charset="0"/>
              </a:rPr>
              <a:t>MakeCode</a:t>
            </a:r>
            <a:endParaRPr lang="en-US" sz="2400" dirty="0">
              <a:solidFill>
                <a:srgbClr val="FF5050"/>
              </a:solidFill>
              <a:latin typeface="Calibri" panose="020F0502020204030204" pitchFamily="34" charset="0"/>
              <a:cs typeface="Calibri" panose="020F0502020204030204" pitchFamily="34" charset="0"/>
            </a:endParaRPr>
          </a:p>
        </p:txBody>
      </p:sp>
      <p:pic>
        <p:nvPicPr>
          <p:cNvPr id="14" name="Picture 6"/>
          <p:cNvPicPr>
            <a:picLocks noChangeAspect="1"/>
          </p:cNvPicPr>
          <p:nvPr/>
        </p:nvPicPr>
        <p:blipFill>
          <a:blip r:embed="rId2"/>
          <a:stretch>
            <a:fillRect/>
          </a:stretch>
        </p:blipFill>
        <p:spPr>
          <a:xfrm>
            <a:off x="849319" y="2528765"/>
            <a:ext cx="1905000" cy="3533775"/>
          </a:xfrm>
          <a:prstGeom prst="rect">
            <a:avLst/>
          </a:prstGeom>
        </p:spPr>
      </p:pic>
      <p:sp>
        <p:nvSpPr>
          <p:cNvPr id="15" name="Rectangle 10"/>
          <p:cNvSpPr/>
          <p:nvPr/>
        </p:nvSpPr>
        <p:spPr>
          <a:xfrm>
            <a:off x="849319" y="5253644"/>
            <a:ext cx="2041773" cy="4156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16" name="Picture 12"/>
          <p:cNvPicPr>
            <a:picLocks noChangeAspect="1"/>
          </p:cNvPicPr>
          <p:nvPr/>
        </p:nvPicPr>
        <p:blipFill>
          <a:blip r:embed="rId3"/>
          <a:stretch>
            <a:fillRect/>
          </a:stretch>
        </p:blipFill>
        <p:spPr>
          <a:xfrm>
            <a:off x="2891092" y="2528765"/>
            <a:ext cx="2274830" cy="2347689"/>
          </a:xfrm>
          <a:prstGeom prst="rect">
            <a:avLst/>
          </a:prstGeom>
        </p:spPr>
      </p:pic>
      <p:sp>
        <p:nvSpPr>
          <p:cNvPr id="17" name="Rectangle 13"/>
          <p:cNvSpPr/>
          <p:nvPr/>
        </p:nvSpPr>
        <p:spPr>
          <a:xfrm>
            <a:off x="2891092" y="3951317"/>
            <a:ext cx="2274830" cy="4544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18" name="Picture 15"/>
          <p:cNvPicPr>
            <a:picLocks noChangeAspect="1"/>
          </p:cNvPicPr>
          <p:nvPr/>
        </p:nvPicPr>
        <p:blipFill>
          <a:blip r:embed="rId4"/>
          <a:stretch>
            <a:fillRect/>
          </a:stretch>
        </p:blipFill>
        <p:spPr>
          <a:xfrm>
            <a:off x="4833331" y="5005764"/>
            <a:ext cx="3905250" cy="1495425"/>
          </a:xfrm>
          <a:prstGeom prst="rect">
            <a:avLst/>
          </a:prstGeom>
        </p:spPr>
      </p:pic>
      <p:sp>
        <p:nvSpPr>
          <p:cNvPr id="19" name="Rectangle 16"/>
          <p:cNvSpPr/>
          <p:nvPr/>
        </p:nvSpPr>
        <p:spPr>
          <a:xfrm>
            <a:off x="4833331" y="5717146"/>
            <a:ext cx="4169352" cy="66224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28" name="TextBox 17"/>
          <p:cNvSpPr txBox="1"/>
          <p:nvPr/>
        </p:nvSpPr>
        <p:spPr>
          <a:xfrm>
            <a:off x="6098107" y="6379392"/>
            <a:ext cx="1375698" cy="461665"/>
          </a:xfrm>
          <a:prstGeom prst="rect">
            <a:avLst/>
          </a:prstGeom>
          <a:noFill/>
        </p:spPr>
        <p:txBody>
          <a:bodyPr wrap="none" rtlCol="0">
            <a:spAutoFit/>
          </a:bodyPr>
          <a:lstStyle/>
          <a:p>
            <a:r>
              <a:rPr lang="en-HK" sz="2400" i="1" dirty="0">
                <a:solidFill>
                  <a:srgbClr val="FF0000"/>
                </a:solidFill>
                <a:latin typeface="Calibri" panose="020F0502020204030204" pitchFamily="34" charset="0"/>
                <a:cs typeface="Calibri" panose="020F0502020204030204" pitchFamily="34" charset="0"/>
              </a:rPr>
              <a:t>Click this!</a:t>
            </a:r>
          </a:p>
        </p:txBody>
      </p:sp>
      <p:pic>
        <p:nvPicPr>
          <p:cNvPr id="29" name="Picture 2"/>
          <p:cNvPicPr>
            <a:picLocks noChangeAspect="1"/>
          </p:cNvPicPr>
          <p:nvPr/>
        </p:nvPicPr>
        <p:blipFill>
          <a:blip r:embed="rId5"/>
          <a:stretch>
            <a:fillRect/>
          </a:stretch>
        </p:blipFill>
        <p:spPr>
          <a:xfrm>
            <a:off x="5302695" y="2528765"/>
            <a:ext cx="6134100" cy="1819275"/>
          </a:xfrm>
          <a:prstGeom prst="rect">
            <a:avLst/>
          </a:prstGeom>
        </p:spPr>
      </p:pic>
    </p:spTree>
    <p:extLst>
      <p:ext uri="{BB962C8B-B14F-4D97-AF65-F5344CB8AC3E}">
        <p14:creationId xmlns:p14="http://schemas.microsoft.com/office/powerpoint/2010/main" val="14921652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18</a:t>
            </a:fld>
            <a:endParaRPr lang="zh-HK" altLang="en-US" dirty="0"/>
          </a:p>
        </p:txBody>
      </p:sp>
      <p:pic>
        <p:nvPicPr>
          <p:cNvPr id="4" name="Picture 2"/>
          <p:cNvPicPr>
            <a:picLocks noChangeAspect="1"/>
          </p:cNvPicPr>
          <p:nvPr/>
        </p:nvPicPr>
        <p:blipFill>
          <a:blip r:embed="rId2"/>
          <a:stretch>
            <a:fillRect/>
          </a:stretch>
        </p:blipFill>
        <p:spPr>
          <a:xfrm>
            <a:off x="299105" y="1440829"/>
            <a:ext cx="11838906" cy="4885501"/>
          </a:xfrm>
          <a:prstGeom prst="rect">
            <a:avLst/>
          </a:prstGeom>
        </p:spPr>
      </p:pic>
      <p:sp>
        <p:nvSpPr>
          <p:cNvPr id="5" name="Oval 4"/>
          <p:cNvSpPr/>
          <p:nvPr/>
        </p:nvSpPr>
        <p:spPr>
          <a:xfrm>
            <a:off x="213978" y="1346662"/>
            <a:ext cx="956117" cy="180386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6" name="Straight Arrow Connector 5"/>
          <p:cNvCxnSpPr>
            <a:stCxn id="7" idx="1"/>
          </p:cNvCxnSpPr>
          <p:nvPr/>
        </p:nvCxnSpPr>
        <p:spPr>
          <a:xfrm flipH="1" flipV="1">
            <a:off x="1097280" y="2867892"/>
            <a:ext cx="2186248" cy="1865802"/>
          </a:xfrm>
          <a:prstGeom prst="straightConnector1">
            <a:avLst/>
          </a:prstGeom>
          <a:ln w="571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83528" y="4549028"/>
            <a:ext cx="7492629" cy="369332"/>
          </a:xfrm>
          <a:prstGeom prst="rect">
            <a:avLst/>
          </a:prstGeom>
          <a:noFill/>
        </p:spPr>
        <p:txBody>
          <a:bodyPr wrap="none" rtlCol="0">
            <a:spAutoFit/>
          </a:bodyPr>
          <a:lstStyle/>
          <a:p>
            <a:r>
              <a:rPr lang="en-HK" u="sng" dirty="0">
                <a:solidFill>
                  <a:srgbClr val="00B050"/>
                </a:solidFill>
                <a:latin typeface="Calibri" panose="020F0502020204030204" pitchFamily="34" charset="0"/>
                <a:cs typeface="Calibri" panose="020F0502020204030204" pitchFamily="34" charset="0"/>
              </a:rPr>
              <a:t>You can try to vary the light level and temperature by dragging up and down</a:t>
            </a:r>
          </a:p>
        </p:txBody>
      </p:sp>
    </p:spTree>
    <p:extLst>
      <p:ext uri="{BB962C8B-B14F-4D97-AF65-F5344CB8AC3E}">
        <p14:creationId xmlns:p14="http://schemas.microsoft.com/office/powerpoint/2010/main" val="3441729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19</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4131003"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7" name="Picture 2" descr="micro:bit v2 Board &amp; Kits - SparkFun | Mou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00564" y="3352348"/>
            <a:ext cx="4824290" cy="3505652"/>
          </a:xfrm>
          <a:prstGeom prst="rect">
            <a:avLst/>
          </a:prstGeom>
          <a:noFill/>
          <a:extLst>
            <a:ext uri="{909E8E84-426E-40DD-AFC4-6F175D3DCCD1}">
              <a14:hiddenFill xmlns:a14="http://schemas.microsoft.com/office/drawing/2010/main">
                <a:solidFill>
                  <a:srgbClr val="FFFFFF"/>
                </a:solidFill>
              </a14:hiddenFill>
            </a:ext>
          </a:extLst>
        </p:spPr>
      </p:pic>
      <p:sp>
        <p:nvSpPr>
          <p:cNvPr id="8" name="Oval 2"/>
          <p:cNvSpPr/>
          <p:nvPr/>
        </p:nvSpPr>
        <p:spPr>
          <a:xfrm>
            <a:off x="4588569" y="3933406"/>
            <a:ext cx="2249153"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9" name="Sun 7"/>
          <p:cNvSpPr/>
          <p:nvPr/>
        </p:nvSpPr>
        <p:spPr>
          <a:xfrm>
            <a:off x="7725751" y="1406543"/>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0" name="Straight Arrow Connector 15"/>
          <p:cNvCxnSpPr/>
          <p:nvPr/>
        </p:nvCxnSpPr>
        <p:spPr>
          <a:xfrm flipH="1">
            <a:off x="6026388" y="3166105"/>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8"/>
          <p:cNvCxnSpPr/>
          <p:nvPr/>
        </p:nvCxnSpPr>
        <p:spPr>
          <a:xfrm flipH="1">
            <a:off x="5803408" y="3712662"/>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9"/>
          <p:cNvCxnSpPr/>
          <p:nvPr/>
        </p:nvCxnSpPr>
        <p:spPr>
          <a:xfrm flipH="1">
            <a:off x="5649718" y="4328999"/>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4"/>
          <p:cNvSpPr txBox="1"/>
          <p:nvPr/>
        </p:nvSpPr>
        <p:spPr>
          <a:xfrm>
            <a:off x="712547" y="2546737"/>
            <a:ext cx="5978303" cy="830997"/>
          </a:xfrm>
          <a:prstGeom prst="rect">
            <a:avLst/>
          </a:prstGeom>
          <a:noFill/>
        </p:spPr>
        <p:txBody>
          <a:bodyPr wrap="none" rtlCol="0">
            <a:spAutoFit/>
          </a:bodyPr>
          <a:lstStyle/>
          <a:p>
            <a:r>
              <a:rPr lang="en-HK" sz="2400" dirty="0">
                <a:solidFill>
                  <a:srgbClr val="FF0000"/>
                </a:solidFill>
                <a:latin typeface="Calibri" panose="020F0502020204030204" pitchFamily="34" charset="0"/>
                <a:cs typeface="Calibri" panose="020F0502020204030204" pitchFamily="34" charset="0"/>
              </a:rPr>
              <a:t>3. How to plot 2 data sets on the same graph? </a:t>
            </a:r>
          </a:p>
          <a:p>
            <a:r>
              <a:rPr lang="en-HK" sz="2400" u="sng" dirty="0">
                <a:solidFill>
                  <a:srgbClr val="FF0000"/>
                </a:solidFill>
                <a:latin typeface="Calibri" panose="020F0502020204030204" pitchFamily="34" charset="0"/>
                <a:cs typeface="Calibri" panose="020F0502020204030204" pitchFamily="34" charset="0"/>
              </a:rPr>
              <a:t>Example: </a:t>
            </a:r>
            <a:r>
              <a:rPr lang="en-US" altLang="zh-TW" sz="2400" u="sng" dirty="0">
                <a:solidFill>
                  <a:srgbClr val="FF0000"/>
                </a:solidFill>
                <a:latin typeface="Calibri" panose="020F0502020204030204" pitchFamily="34" charset="0"/>
                <a:cs typeface="Calibri" panose="020F0502020204030204" pitchFamily="34" charset="0"/>
              </a:rPr>
              <a:t>the l</a:t>
            </a:r>
            <a:r>
              <a:rPr lang="en-HK" sz="2400" u="sng" dirty="0" err="1">
                <a:solidFill>
                  <a:srgbClr val="FF0000"/>
                </a:solidFill>
                <a:latin typeface="Calibri" panose="020F0502020204030204" pitchFamily="34" charset="0"/>
                <a:cs typeface="Calibri" panose="020F0502020204030204" pitchFamily="34" charset="0"/>
              </a:rPr>
              <a:t>ight</a:t>
            </a:r>
            <a:r>
              <a:rPr lang="en-HK" sz="2400" u="sng" dirty="0">
                <a:solidFill>
                  <a:srgbClr val="FF0000"/>
                </a:solidFill>
                <a:latin typeface="Calibri" panose="020F0502020204030204" pitchFamily="34" charset="0"/>
                <a:cs typeface="Calibri" panose="020F0502020204030204" pitchFamily="34" charset="0"/>
              </a:rPr>
              <a:t> level and temperature</a:t>
            </a:r>
          </a:p>
        </p:txBody>
      </p:sp>
    </p:spTree>
    <p:extLst>
      <p:ext uri="{BB962C8B-B14F-4D97-AF65-F5344CB8AC3E}">
        <p14:creationId xmlns:p14="http://schemas.microsoft.com/office/powerpoint/2010/main" val="13387560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“Today, </a:t>
            </a:r>
            <a:r>
              <a:rPr lang="en-US" altLang="zh-TW" dirty="0" err="1"/>
              <a:t>IoT</a:t>
            </a:r>
            <a:r>
              <a:rPr lang="en-US" altLang="zh-TW" dirty="0"/>
              <a:t> has more specifically come to mean connected things that are equipped with </a:t>
            </a:r>
            <a:r>
              <a:rPr lang="en-US" altLang="zh-TW" dirty="0">
                <a:solidFill>
                  <a:srgbClr val="FF0000"/>
                </a:solidFill>
              </a:rPr>
              <a:t>sensors, software, and other technologies</a:t>
            </a:r>
            <a:r>
              <a:rPr lang="en-US" altLang="zh-TW" dirty="0"/>
              <a:t> that allow them to </a:t>
            </a:r>
            <a:r>
              <a:rPr lang="en-US" altLang="zh-TW" dirty="0">
                <a:solidFill>
                  <a:srgbClr val="FF0000"/>
                </a:solidFill>
              </a:rPr>
              <a:t>transmit</a:t>
            </a:r>
            <a:r>
              <a:rPr lang="en-US" altLang="zh-TW" dirty="0"/>
              <a:t> </a:t>
            </a:r>
            <a:r>
              <a:rPr lang="en-US" altLang="zh-TW" dirty="0">
                <a:solidFill>
                  <a:srgbClr val="FF0000"/>
                </a:solidFill>
              </a:rPr>
              <a:t>and receive data</a:t>
            </a:r>
            <a:r>
              <a:rPr lang="en-US" altLang="zh-TW" dirty="0"/>
              <a:t> – for the purpose of </a:t>
            </a:r>
            <a:r>
              <a:rPr lang="en-US" altLang="zh-TW" dirty="0">
                <a:solidFill>
                  <a:srgbClr val="FF0000"/>
                </a:solidFill>
              </a:rPr>
              <a:t>informing users</a:t>
            </a:r>
            <a:r>
              <a:rPr lang="en-US" altLang="zh-TW" dirty="0"/>
              <a:t> or </a:t>
            </a:r>
            <a:r>
              <a:rPr lang="en-US" altLang="zh-TW" dirty="0">
                <a:solidFill>
                  <a:srgbClr val="FF0000"/>
                </a:solidFill>
              </a:rPr>
              <a:t>automating an action</a:t>
            </a:r>
            <a:r>
              <a:rPr lang="en-US" altLang="zh-TW" dirty="0"/>
              <a:t>.”</a:t>
            </a:r>
          </a:p>
          <a:p>
            <a:pPr marL="0" indent="0" algn="r">
              <a:buNone/>
            </a:pPr>
            <a:r>
              <a:rPr lang="en-US" altLang="zh-TW" dirty="0"/>
              <a:t>-SAP</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What Is </a:t>
            </a:r>
            <a:r>
              <a:rPr lang="en-GB" altLang="zh-TW" dirty="0" err="1">
                <a:solidFill>
                  <a:srgbClr val="5B0862"/>
                </a:solidFill>
              </a:rPr>
              <a:t>IoT</a:t>
            </a:r>
            <a:r>
              <a:rPr lang="en-GB" altLang="zh-TW" dirty="0">
                <a:solidFill>
                  <a:srgbClr val="5B0862"/>
                </a:solidFill>
              </a:rPr>
              <a:t>?</a:t>
            </a:r>
            <a:endParaRPr lang="zh-TW" altLang="en-US" dirty="0">
              <a:solidFill>
                <a:srgbClr val="5B0862"/>
              </a:solidFill>
            </a:endParaRPr>
          </a:p>
        </p:txBody>
      </p:sp>
    </p:spTree>
    <p:extLst>
      <p:ext uri="{BB962C8B-B14F-4D97-AF65-F5344CB8AC3E}">
        <p14:creationId xmlns:p14="http://schemas.microsoft.com/office/powerpoint/2010/main" val="1144714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20</a:t>
            </a:fld>
            <a:endParaRPr lang="zh-HK" altLang="en-US" dirty="0"/>
          </a:p>
        </p:txBody>
      </p:sp>
      <p:sp>
        <p:nvSpPr>
          <p:cNvPr id="4" name="TextBox 3"/>
          <p:cNvSpPr txBox="1"/>
          <p:nvPr/>
        </p:nvSpPr>
        <p:spPr>
          <a:xfrm>
            <a:off x="677334" y="1338350"/>
            <a:ext cx="683642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6" name="TextBox 11"/>
          <p:cNvSpPr txBox="1"/>
          <p:nvPr/>
        </p:nvSpPr>
        <p:spPr>
          <a:xfrm>
            <a:off x="712547" y="1937790"/>
            <a:ext cx="8707577"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a:t>
            </a:r>
            <a:r>
              <a:rPr lang="en-US" altLang="zh-TW" sz="2400" dirty="0">
                <a:solidFill>
                  <a:srgbClr val="FF5050"/>
                </a:solidFill>
                <a:latin typeface="Calibri" panose="020F0502020204030204" pitchFamily="34" charset="0"/>
                <a:cs typeface="Calibri" panose="020F0502020204030204" pitchFamily="34" charset="0"/>
              </a:rPr>
              <a:t>C</a:t>
            </a:r>
            <a:r>
              <a:rPr lang="en-US" sz="2400" dirty="0">
                <a:solidFill>
                  <a:srgbClr val="FF5050"/>
                </a:solidFill>
                <a:latin typeface="Calibri" panose="020F0502020204030204" pitchFamily="34" charset="0"/>
                <a:cs typeface="Calibri" panose="020F0502020204030204" pitchFamily="34" charset="0"/>
              </a:rPr>
              <a:t>odes for measuring the light level and temperature in </a:t>
            </a:r>
            <a:r>
              <a:rPr lang="en-US" sz="2400" dirty="0" err="1">
                <a:solidFill>
                  <a:srgbClr val="FF5050"/>
                </a:solidFill>
                <a:latin typeface="Calibri" panose="020F0502020204030204" pitchFamily="34" charset="0"/>
                <a:cs typeface="Calibri" panose="020F0502020204030204" pitchFamily="34" charset="0"/>
              </a:rPr>
              <a:t>MakeCode</a:t>
            </a:r>
            <a:endParaRPr lang="en-US" sz="2400" dirty="0">
              <a:solidFill>
                <a:srgbClr val="FF5050"/>
              </a:solidFill>
              <a:latin typeface="Calibri" panose="020F0502020204030204" pitchFamily="34" charset="0"/>
              <a:cs typeface="Calibri" panose="020F0502020204030204" pitchFamily="34" charset="0"/>
            </a:endParaRPr>
          </a:p>
        </p:txBody>
      </p:sp>
      <p:pic>
        <p:nvPicPr>
          <p:cNvPr id="20" name="Picture 6"/>
          <p:cNvPicPr>
            <a:picLocks noChangeAspect="1"/>
          </p:cNvPicPr>
          <p:nvPr/>
        </p:nvPicPr>
        <p:blipFill>
          <a:blip r:embed="rId2"/>
          <a:stretch>
            <a:fillRect/>
          </a:stretch>
        </p:blipFill>
        <p:spPr>
          <a:xfrm>
            <a:off x="849319" y="2528765"/>
            <a:ext cx="1905000" cy="3533775"/>
          </a:xfrm>
          <a:prstGeom prst="rect">
            <a:avLst/>
          </a:prstGeom>
        </p:spPr>
      </p:pic>
      <p:sp>
        <p:nvSpPr>
          <p:cNvPr id="21" name="Rectangle 10"/>
          <p:cNvSpPr/>
          <p:nvPr/>
        </p:nvSpPr>
        <p:spPr>
          <a:xfrm>
            <a:off x="849319" y="5253644"/>
            <a:ext cx="2041773" cy="41563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22" name="Picture 12"/>
          <p:cNvPicPr>
            <a:picLocks noChangeAspect="1"/>
          </p:cNvPicPr>
          <p:nvPr/>
        </p:nvPicPr>
        <p:blipFill>
          <a:blip r:embed="rId3"/>
          <a:stretch>
            <a:fillRect/>
          </a:stretch>
        </p:blipFill>
        <p:spPr>
          <a:xfrm>
            <a:off x="2891092" y="2528765"/>
            <a:ext cx="2274830" cy="2347689"/>
          </a:xfrm>
          <a:prstGeom prst="rect">
            <a:avLst/>
          </a:prstGeom>
        </p:spPr>
      </p:pic>
      <p:sp>
        <p:nvSpPr>
          <p:cNvPr id="23" name="Rectangle 13"/>
          <p:cNvSpPr/>
          <p:nvPr/>
        </p:nvSpPr>
        <p:spPr>
          <a:xfrm>
            <a:off x="2891092" y="3951317"/>
            <a:ext cx="2274830" cy="454428"/>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24" name="Picture 15"/>
          <p:cNvPicPr>
            <a:picLocks noChangeAspect="1"/>
          </p:cNvPicPr>
          <p:nvPr/>
        </p:nvPicPr>
        <p:blipFill>
          <a:blip r:embed="rId4"/>
          <a:stretch>
            <a:fillRect/>
          </a:stretch>
        </p:blipFill>
        <p:spPr>
          <a:xfrm>
            <a:off x="4833331" y="5005764"/>
            <a:ext cx="3905250" cy="1495425"/>
          </a:xfrm>
          <a:prstGeom prst="rect">
            <a:avLst/>
          </a:prstGeom>
        </p:spPr>
      </p:pic>
      <p:sp>
        <p:nvSpPr>
          <p:cNvPr id="25" name="Rectangle 16"/>
          <p:cNvSpPr/>
          <p:nvPr/>
        </p:nvSpPr>
        <p:spPr>
          <a:xfrm>
            <a:off x="4833331" y="5717146"/>
            <a:ext cx="4169352" cy="66224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6" name="TextBox 17"/>
          <p:cNvSpPr txBox="1"/>
          <p:nvPr/>
        </p:nvSpPr>
        <p:spPr>
          <a:xfrm>
            <a:off x="6098107" y="6399666"/>
            <a:ext cx="1375698" cy="461665"/>
          </a:xfrm>
          <a:prstGeom prst="rect">
            <a:avLst/>
          </a:prstGeom>
          <a:noFill/>
        </p:spPr>
        <p:txBody>
          <a:bodyPr wrap="none" rtlCol="0">
            <a:spAutoFit/>
          </a:bodyPr>
          <a:lstStyle/>
          <a:p>
            <a:r>
              <a:rPr lang="en-HK" sz="2400" i="1" dirty="0">
                <a:solidFill>
                  <a:srgbClr val="FF0000"/>
                </a:solidFill>
                <a:latin typeface="Calibri" panose="020F0502020204030204" pitchFamily="34" charset="0"/>
                <a:cs typeface="Calibri" panose="020F0502020204030204" pitchFamily="34" charset="0"/>
              </a:rPr>
              <a:t>Click this!</a:t>
            </a:r>
          </a:p>
        </p:txBody>
      </p:sp>
      <p:pic>
        <p:nvPicPr>
          <p:cNvPr id="27" name="Picture 3"/>
          <p:cNvPicPr>
            <a:picLocks noChangeAspect="1"/>
          </p:cNvPicPr>
          <p:nvPr/>
        </p:nvPicPr>
        <p:blipFill>
          <a:blip r:embed="rId5"/>
          <a:stretch>
            <a:fillRect/>
          </a:stretch>
        </p:blipFill>
        <p:spPr>
          <a:xfrm>
            <a:off x="5302695" y="2528765"/>
            <a:ext cx="6257925" cy="1724025"/>
          </a:xfrm>
          <a:prstGeom prst="rect">
            <a:avLst/>
          </a:prstGeom>
        </p:spPr>
      </p:pic>
      <p:sp>
        <p:nvSpPr>
          <p:cNvPr id="30" name="Oval 7"/>
          <p:cNvSpPr/>
          <p:nvPr/>
        </p:nvSpPr>
        <p:spPr>
          <a:xfrm>
            <a:off x="8655454" y="2776451"/>
            <a:ext cx="1544263" cy="140208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408433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21</a:t>
            </a:fld>
            <a:endParaRPr lang="zh-HK" altLang="en-US" dirty="0"/>
          </a:p>
        </p:txBody>
      </p:sp>
      <p:pic>
        <p:nvPicPr>
          <p:cNvPr id="4" name="Picture 3"/>
          <p:cNvPicPr>
            <a:picLocks noChangeAspect="1"/>
          </p:cNvPicPr>
          <p:nvPr/>
        </p:nvPicPr>
        <p:blipFill>
          <a:blip r:embed="rId2"/>
          <a:stretch>
            <a:fillRect/>
          </a:stretch>
        </p:blipFill>
        <p:spPr>
          <a:xfrm>
            <a:off x="302088" y="1453308"/>
            <a:ext cx="11796552" cy="4864365"/>
          </a:xfrm>
          <a:prstGeom prst="rect">
            <a:avLst/>
          </a:prstGeom>
        </p:spPr>
      </p:pic>
      <p:sp>
        <p:nvSpPr>
          <p:cNvPr id="5" name="Oval 4"/>
          <p:cNvSpPr/>
          <p:nvPr/>
        </p:nvSpPr>
        <p:spPr>
          <a:xfrm>
            <a:off x="213978" y="1346662"/>
            <a:ext cx="956117" cy="1803862"/>
          </a:xfrm>
          <a:prstGeom prst="ellipse">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6" name="Straight Arrow Connector 5"/>
          <p:cNvCxnSpPr>
            <a:stCxn id="7" idx="1"/>
          </p:cNvCxnSpPr>
          <p:nvPr/>
        </p:nvCxnSpPr>
        <p:spPr>
          <a:xfrm flipH="1" flipV="1">
            <a:off x="1097280" y="2867892"/>
            <a:ext cx="2186248" cy="186580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3283528" y="4549028"/>
            <a:ext cx="7492629" cy="369332"/>
          </a:xfrm>
          <a:prstGeom prst="rect">
            <a:avLst/>
          </a:prstGeom>
          <a:noFill/>
        </p:spPr>
        <p:txBody>
          <a:bodyPr wrap="none" rtlCol="0">
            <a:spAutoFit/>
          </a:bodyPr>
          <a:lstStyle/>
          <a:p>
            <a:r>
              <a:rPr lang="en-HK" u="sng" dirty="0">
                <a:solidFill>
                  <a:srgbClr val="00B050"/>
                </a:solidFill>
                <a:latin typeface="Calibri" panose="020F0502020204030204" pitchFamily="34" charset="0"/>
                <a:cs typeface="Calibri" panose="020F0502020204030204" pitchFamily="34" charset="0"/>
              </a:rPr>
              <a:t>You can try to vary the light level and temperature by dragging up and down</a:t>
            </a:r>
          </a:p>
        </p:txBody>
      </p:sp>
    </p:spTree>
    <p:extLst>
      <p:ext uri="{BB962C8B-B14F-4D97-AF65-F5344CB8AC3E}">
        <p14:creationId xmlns:p14="http://schemas.microsoft.com/office/powerpoint/2010/main" val="326136826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22</a:t>
            </a:fld>
            <a:endParaRPr lang="zh-HK" altLang="en-US" dirty="0"/>
          </a:p>
        </p:txBody>
      </p:sp>
      <p:sp>
        <p:nvSpPr>
          <p:cNvPr id="4" name="Rounded Rectangle 17"/>
          <p:cNvSpPr/>
          <p:nvPr/>
        </p:nvSpPr>
        <p:spPr>
          <a:xfrm>
            <a:off x="790939" y="5275246"/>
            <a:ext cx="8703257" cy="791333"/>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5" name="Rounded Rectangle 8"/>
          <p:cNvSpPr/>
          <p:nvPr/>
        </p:nvSpPr>
        <p:spPr>
          <a:xfrm>
            <a:off x="790940" y="4422370"/>
            <a:ext cx="7548907" cy="791333"/>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7" name="TextBox 11"/>
          <p:cNvSpPr txBox="1"/>
          <p:nvPr/>
        </p:nvSpPr>
        <p:spPr>
          <a:xfrm>
            <a:off x="712547" y="1937790"/>
            <a:ext cx="4167231"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endParaRPr lang="en-HK" sz="2400" dirty="0">
              <a:solidFill>
                <a:srgbClr val="FF5050"/>
              </a:solidFill>
              <a:latin typeface="Calibri" panose="020F0502020204030204" pitchFamily="34" charset="0"/>
              <a:cs typeface="Calibri" panose="020F0502020204030204" pitchFamily="34" charset="0"/>
            </a:endParaRPr>
          </a:p>
        </p:txBody>
      </p:sp>
      <p:pic>
        <p:nvPicPr>
          <p:cNvPr id="8" name="Picture 2" descr="micro:bit v2 Board &amp; Kits - SparkFun | Mous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93469" y="2977377"/>
            <a:ext cx="2161066" cy="1570375"/>
          </a:xfrm>
          <a:prstGeom prst="rect">
            <a:avLst/>
          </a:prstGeom>
          <a:noFill/>
          <a:extLst>
            <a:ext uri="{909E8E84-426E-40DD-AFC4-6F175D3DCCD1}">
              <a14:hiddenFill xmlns:a14="http://schemas.microsoft.com/office/drawing/2010/main">
                <a:solidFill>
                  <a:srgbClr val="FFFFFF"/>
                </a:solidFill>
              </a14:hiddenFill>
            </a:ext>
          </a:extLst>
        </p:spPr>
      </p:pic>
      <p:sp>
        <p:nvSpPr>
          <p:cNvPr id="9" name="Oval 2"/>
          <p:cNvSpPr/>
          <p:nvPr/>
        </p:nvSpPr>
        <p:spPr>
          <a:xfrm>
            <a:off x="8805863" y="3209301"/>
            <a:ext cx="1007520" cy="95742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0" name="Sun 7"/>
          <p:cNvSpPr/>
          <p:nvPr/>
        </p:nvSpPr>
        <p:spPr>
          <a:xfrm>
            <a:off x="9072413" y="596017"/>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1" name="TextBox 4"/>
          <p:cNvSpPr txBox="1"/>
          <p:nvPr/>
        </p:nvSpPr>
        <p:spPr>
          <a:xfrm>
            <a:off x="790941" y="2536354"/>
            <a:ext cx="5434762" cy="1015663"/>
          </a:xfrm>
          <a:prstGeom prst="rect">
            <a:avLst/>
          </a:prstGeom>
          <a:noFill/>
        </p:spPr>
        <p:txBody>
          <a:bodyPr wrap="square" rtlCol="0">
            <a:spAutoFit/>
          </a:bodyPr>
          <a:lstStyle/>
          <a:p>
            <a:r>
              <a:rPr lang="en-HK" sz="2000" dirty="0">
                <a:latin typeface="Calibri" panose="020F0502020204030204" pitchFamily="34" charset="0"/>
                <a:cs typeface="Calibri" panose="020F0502020204030204" pitchFamily="34" charset="0"/>
              </a:rPr>
              <a:t>Limitation:</a:t>
            </a:r>
          </a:p>
          <a:p>
            <a:pPr marL="342900" indent="-342900">
              <a:buFont typeface="Wingdings" panose="05000000000000000000" pitchFamily="2" charset="2"/>
              <a:buChar char="l"/>
            </a:pPr>
            <a:r>
              <a:rPr lang="en-HK" sz="2000" dirty="0">
                <a:latin typeface="Calibri" panose="020F0502020204030204" pitchFamily="34" charset="0"/>
                <a:cs typeface="Calibri" panose="020F0502020204030204" pitchFamily="34" charset="0"/>
              </a:rPr>
              <a:t>The </a:t>
            </a:r>
            <a:r>
              <a:rPr lang="en-HK" sz="2000" dirty="0" err="1">
                <a:latin typeface="Calibri" panose="020F0502020204030204" pitchFamily="34" charset="0"/>
                <a:cs typeface="Calibri" panose="020F0502020204030204" pitchFamily="34" charset="0"/>
              </a:rPr>
              <a:t>micro:bit</a:t>
            </a:r>
            <a:r>
              <a:rPr lang="en-HK" sz="2000" dirty="0">
                <a:latin typeface="Calibri" panose="020F0502020204030204" pitchFamily="34" charset="0"/>
                <a:cs typeface="Calibri" panose="020F0502020204030204" pitchFamily="34" charset="0"/>
              </a:rPr>
              <a:t> board must be connected to a computer using a USB cable all the time.</a:t>
            </a:r>
          </a:p>
        </p:txBody>
      </p:sp>
      <p:sp>
        <p:nvSpPr>
          <p:cNvPr id="12" name="Arc 5"/>
          <p:cNvSpPr/>
          <p:nvPr/>
        </p:nvSpPr>
        <p:spPr>
          <a:xfrm>
            <a:off x="7738685" y="2536354"/>
            <a:ext cx="1333728" cy="1630373"/>
          </a:xfrm>
          <a:prstGeom prst="arc">
            <a:avLst/>
          </a:prstGeom>
          <a:ln w="571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3" name="TextBox 6"/>
          <p:cNvSpPr txBox="1"/>
          <p:nvPr/>
        </p:nvSpPr>
        <p:spPr>
          <a:xfrm>
            <a:off x="790939" y="4575358"/>
            <a:ext cx="7425623" cy="461665"/>
          </a:xfrm>
          <a:prstGeom prst="rect">
            <a:avLst/>
          </a:prstGeom>
          <a:noFill/>
        </p:spPr>
        <p:txBody>
          <a:bodyPr wrap="none" rtlCol="0">
            <a:spAutoFit/>
          </a:bodyPr>
          <a:lstStyle/>
          <a:p>
            <a:r>
              <a:rPr lang="en-HK" sz="2400" i="1" dirty="0">
                <a:solidFill>
                  <a:srgbClr val="FF0000"/>
                </a:solidFill>
                <a:latin typeface="Calibri" panose="020F0502020204030204" pitchFamily="34" charset="0"/>
                <a:cs typeface="Calibri" panose="020F0502020204030204" pitchFamily="34" charset="0"/>
              </a:rPr>
              <a:t>What should I do if I need to take measurements outdoor?</a:t>
            </a:r>
          </a:p>
        </p:txBody>
      </p:sp>
      <p:sp>
        <p:nvSpPr>
          <p:cNvPr id="14" name="TextBox 10"/>
          <p:cNvSpPr txBox="1"/>
          <p:nvPr/>
        </p:nvSpPr>
        <p:spPr>
          <a:xfrm>
            <a:off x="790939" y="5378524"/>
            <a:ext cx="8879739" cy="584775"/>
          </a:xfrm>
          <a:prstGeom prst="rect">
            <a:avLst/>
          </a:prstGeom>
          <a:noFill/>
        </p:spPr>
        <p:txBody>
          <a:bodyPr wrap="none" rtlCol="0">
            <a:spAutoFit/>
          </a:bodyPr>
          <a:lstStyle/>
          <a:p>
            <a:r>
              <a:rPr lang="en-HK" sz="3200" i="1" dirty="0">
                <a:solidFill>
                  <a:srgbClr val="7030A0"/>
                </a:solidFill>
                <a:latin typeface="Calibri" panose="020F0502020204030204" pitchFamily="34" charset="0"/>
                <a:cs typeface="Calibri" panose="020F0502020204030204" pitchFamily="34" charset="0"/>
              </a:rPr>
              <a:t>Use two </a:t>
            </a:r>
            <a:r>
              <a:rPr lang="en-HK" sz="3200" i="1" dirty="0" err="1">
                <a:solidFill>
                  <a:srgbClr val="7030A0"/>
                </a:solidFill>
                <a:latin typeface="Calibri" panose="020F0502020204030204" pitchFamily="34" charset="0"/>
                <a:cs typeface="Calibri" panose="020F0502020204030204" pitchFamily="34" charset="0"/>
              </a:rPr>
              <a:t>micro:bit</a:t>
            </a:r>
            <a:r>
              <a:rPr lang="en-HK" sz="3200" i="1" dirty="0">
                <a:solidFill>
                  <a:srgbClr val="7030A0"/>
                </a:solidFill>
                <a:latin typeface="Calibri" panose="020F0502020204030204" pitchFamily="34" charset="0"/>
                <a:cs typeface="Calibri" panose="020F0502020204030204" pitchFamily="34" charset="0"/>
              </a:rPr>
              <a:t> boards (wireless communication)</a:t>
            </a:r>
          </a:p>
        </p:txBody>
      </p:sp>
      <p:grpSp>
        <p:nvGrpSpPr>
          <p:cNvPr id="15" name="群組 14"/>
          <p:cNvGrpSpPr/>
          <p:nvPr/>
        </p:nvGrpSpPr>
        <p:grpSpPr>
          <a:xfrm>
            <a:off x="6347655" y="1504314"/>
            <a:ext cx="2206727" cy="1803310"/>
            <a:chOff x="6347655" y="1504314"/>
            <a:chExt cx="2206727" cy="1803310"/>
          </a:xfrm>
        </p:grpSpPr>
        <p:pic>
          <p:nvPicPr>
            <p:cNvPr id="16" name="Picture 2" descr="计算机, 桌面, 工作站, 办公室, 硬件, 监视器, 屏幕, 服务器, 键盘"/>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47655" y="1504314"/>
              <a:ext cx="2206727" cy="180331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4"/>
            <p:cNvPicPr>
              <a:picLocks noChangeAspect="1"/>
            </p:cNvPicPr>
            <p:nvPr/>
          </p:nvPicPr>
          <p:blipFill>
            <a:blip r:embed="rId4"/>
            <a:stretch>
              <a:fillRect/>
            </a:stretch>
          </p:blipFill>
          <p:spPr>
            <a:xfrm>
              <a:off x="6474438" y="1773513"/>
              <a:ext cx="1264247" cy="762841"/>
            </a:xfrm>
            <a:prstGeom prst="rect">
              <a:avLst/>
            </a:prstGeom>
          </p:spPr>
        </p:pic>
      </p:grpSp>
    </p:spTree>
    <p:extLst>
      <p:ext uri="{BB962C8B-B14F-4D97-AF65-F5344CB8AC3E}">
        <p14:creationId xmlns:p14="http://schemas.microsoft.com/office/powerpoint/2010/main" val="14421871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23</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pic>
        <p:nvPicPr>
          <p:cNvPr id="18" name="Picture 2" descr="BBC micro:bit Switched Battery Box 2 x AAA | Rapid Online"/>
          <p:cNvPicPr>
            <a:picLocks noChangeAspect="1" noChangeArrowheads="1"/>
          </p:cNvPicPr>
          <p:nvPr/>
        </p:nvPicPr>
        <p:blipFill>
          <a:blip r:embed="rId2"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08865" y="4806177"/>
            <a:ext cx="1310323" cy="1310323"/>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9"/>
          <p:cNvSpPr/>
          <p:nvPr/>
        </p:nvSpPr>
        <p:spPr>
          <a:xfrm>
            <a:off x="315884" y="2493818"/>
            <a:ext cx="4422371" cy="3836885"/>
          </a:xfrm>
          <a:prstGeom prst="rect">
            <a:avLst/>
          </a:prstGeom>
          <a:noFill/>
          <a:ln w="571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20" name="Picture 2" descr="micro:bit v2 Board &amp; Kits - SparkFun | Mous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061248" y="4806177"/>
            <a:ext cx="2161066" cy="1570375"/>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11"/>
          <p:cNvSpPr txBox="1"/>
          <p:nvPr/>
        </p:nvSpPr>
        <p:spPr>
          <a:xfrm>
            <a:off x="712547" y="1937790"/>
            <a:ext cx="7686591"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1. Data logging using </a:t>
            </a:r>
            <a:r>
              <a:rPr lang="en-US" sz="2400" dirty="0" err="1">
                <a:solidFill>
                  <a:srgbClr val="FF5050"/>
                </a:solidFill>
                <a:latin typeface="Calibri" panose="020F0502020204030204" pitchFamily="34" charset="0"/>
                <a:cs typeface="Calibri" panose="020F0502020204030204" pitchFamily="34" charset="0"/>
              </a:rPr>
              <a:t>MakeCode</a:t>
            </a:r>
            <a:r>
              <a:rPr lang="en-US" sz="2400" dirty="0">
                <a:solidFill>
                  <a:srgbClr val="FF5050"/>
                </a:solidFill>
                <a:latin typeface="Calibri" panose="020F0502020204030204" pitchFamily="34" charset="0"/>
                <a:cs typeface="Calibri" panose="020F0502020204030204" pitchFamily="34" charset="0"/>
              </a:rPr>
              <a:t> via wireless communication</a:t>
            </a:r>
            <a:endParaRPr lang="en-HK" sz="2400" dirty="0">
              <a:solidFill>
                <a:srgbClr val="FF5050"/>
              </a:solidFill>
              <a:latin typeface="Calibri" panose="020F0502020204030204" pitchFamily="34" charset="0"/>
              <a:cs typeface="Calibri" panose="020F0502020204030204" pitchFamily="34" charset="0"/>
            </a:endParaRPr>
          </a:p>
        </p:txBody>
      </p:sp>
      <p:pic>
        <p:nvPicPr>
          <p:cNvPr id="22" name="Picture 2" descr="micro:bit v2 Board &amp; Kits - SparkFun | Mouser"/>
          <p:cNvPicPr>
            <a:picLocks noChangeAspect="1" noChangeArrowheads="1"/>
          </p:cNvPicPr>
          <p:nvPr/>
        </p:nvPicPr>
        <p:blipFill>
          <a:blip r:embed="rId4" cstate="print">
            <a:extLst>
              <a:ext uri="{BEBA8EAE-BF5A-486C-A8C5-ECC9F3942E4B}">
                <a14:imgProps xmlns:a14="http://schemas.microsoft.com/office/drawing/2010/main">
                  <a14:imgLayer r:embed="rId5">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2377901" y="4806177"/>
            <a:ext cx="2161066" cy="1570375"/>
          </a:xfrm>
          <a:prstGeom prst="rect">
            <a:avLst/>
          </a:prstGeom>
          <a:noFill/>
          <a:extLst>
            <a:ext uri="{909E8E84-426E-40DD-AFC4-6F175D3DCCD1}">
              <a14:hiddenFill xmlns:a14="http://schemas.microsoft.com/office/drawing/2010/main">
                <a:solidFill>
                  <a:srgbClr val="FFFFFF"/>
                </a:solidFill>
              </a14:hiddenFill>
            </a:ext>
          </a:extLst>
        </p:spPr>
      </p:pic>
      <p:sp>
        <p:nvSpPr>
          <p:cNvPr id="23" name="Oval 2"/>
          <p:cNvSpPr/>
          <p:nvPr/>
        </p:nvSpPr>
        <p:spPr>
          <a:xfrm>
            <a:off x="7638021" y="5063468"/>
            <a:ext cx="1007520" cy="957426"/>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4" name="Sun 7"/>
          <p:cNvSpPr/>
          <p:nvPr/>
        </p:nvSpPr>
        <p:spPr>
          <a:xfrm>
            <a:off x="9072413" y="596017"/>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5" name="Arc 5"/>
          <p:cNvSpPr/>
          <p:nvPr/>
        </p:nvSpPr>
        <p:spPr>
          <a:xfrm>
            <a:off x="1923117" y="4365154"/>
            <a:ext cx="1333728" cy="1630373"/>
          </a:xfrm>
          <a:prstGeom prst="arc">
            <a:avLst/>
          </a:prstGeom>
          <a:ln w="57150">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HK"/>
          </a:p>
        </p:txBody>
      </p:sp>
      <p:sp>
        <p:nvSpPr>
          <p:cNvPr id="26" name="TextBox 15"/>
          <p:cNvSpPr txBox="1"/>
          <p:nvPr/>
        </p:nvSpPr>
        <p:spPr>
          <a:xfrm>
            <a:off x="3476733" y="2528765"/>
            <a:ext cx="1120820" cy="461665"/>
          </a:xfrm>
          <a:prstGeom prst="rect">
            <a:avLst/>
          </a:prstGeom>
          <a:noFill/>
        </p:spPr>
        <p:txBody>
          <a:bodyPr wrap="none" rtlCol="0">
            <a:spAutoFit/>
          </a:bodyPr>
          <a:lstStyle/>
          <a:p>
            <a:r>
              <a:rPr lang="en-HK" sz="2400" u="sng" dirty="0">
                <a:latin typeface="Calibri" panose="020F0502020204030204" pitchFamily="34" charset="0"/>
                <a:cs typeface="Calibri" panose="020F0502020204030204" pitchFamily="34" charset="0"/>
              </a:rPr>
              <a:t>Indoor:</a:t>
            </a:r>
          </a:p>
        </p:txBody>
      </p:sp>
      <p:sp>
        <p:nvSpPr>
          <p:cNvPr id="27" name="TextBox 19"/>
          <p:cNvSpPr txBox="1"/>
          <p:nvPr/>
        </p:nvSpPr>
        <p:spPr>
          <a:xfrm>
            <a:off x="4776373" y="2528765"/>
            <a:ext cx="1351396" cy="461665"/>
          </a:xfrm>
          <a:prstGeom prst="rect">
            <a:avLst/>
          </a:prstGeom>
          <a:noFill/>
        </p:spPr>
        <p:txBody>
          <a:bodyPr wrap="none" rtlCol="0">
            <a:spAutoFit/>
          </a:bodyPr>
          <a:lstStyle/>
          <a:p>
            <a:r>
              <a:rPr lang="en-HK" sz="2400" u="sng" dirty="0">
                <a:latin typeface="Calibri" panose="020F0502020204030204" pitchFamily="34" charset="0"/>
                <a:cs typeface="Calibri" panose="020F0502020204030204" pitchFamily="34" charset="0"/>
              </a:rPr>
              <a:t>Outdoor:</a:t>
            </a:r>
          </a:p>
        </p:txBody>
      </p:sp>
      <p:cxnSp>
        <p:nvCxnSpPr>
          <p:cNvPr id="28" name="Straight Arrow Connector 21"/>
          <p:cNvCxnSpPr/>
          <p:nvPr/>
        </p:nvCxnSpPr>
        <p:spPr>
          <a:xfrm flipH="1">
            <a:off x="8769927" y="2940857"/>
            <a:ext cx="1372255" cy="1220589"/>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2"/>
          <p:cNvCxnSpPr/>
          <p:nvPr/>
        </p:nvCxnSpPr>
        <p:spPr>
          <a:xfrm flipH="1">
            <a:off x="8645541" y="3487414"/>
            <a:ext cx="1273662" cy="1220396"/>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3"/>
          <p:cNvCxnSpPr/>
          <p:nvPr/>
        </p:nvCxnSpPr>
        <p:spPr>
          <a:xfrm flipH="1">
            <a:off x="8581945" y="4103751"/>
            <a:ext cx="1183568" cy="1257958"/>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grpSp>
        <p:nvGrpSpPr>
          <p:cNvPr id="31" name="群組 30"/>
          <p:cNvGrpSpPr/>
          <p:nvPr/>
        </p:nvGrpSpPr>
        <p:grpSpPr>
          <a:xfrm>
            <a:off x="487646" y="3369136"/>
            <a:ext cx="2206727" cy="1803310"/>
            <a:chOff x="6347655" y="1504314"/>
            <a:chExt cx="2206727" cy="1803310"/>
          </a:xfrm>
        </p:grpSpPr>
        <p:pic>
          <p:nvPicPr>
            <p:cNvPr id="32" name="Picture 2" descr="计算机, 桌面, 工作站, 办公室, 硬件, 监视器, 屏幕, 服务器, 键盘"/>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47655" y="1504314"/>
              <a:ext cx="2206727" cy="180331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14"/>
            <p:cNvPicPr>
              <a:picLocks noChangeAspect="1"/>
            </p:cNvPicPr>
            <p:nvPr/>
          </p:nvPicPr>
          <p:blipFill>
            <a:blip r:embed="rId7"/>
            <a:stretch>
              <a:fillRect/>
            </a:stretch>
          </p:blipFill>
          <p:spPr>
            <a:xfrm>
              <a:off x="6474438" y="1773513"/>
              <a:ext cx="1264247" cy="762841"/>
            </a:xfrm>
            <a:prstGeom prst="rect">
              <a:avLst/>
            </a:prstGeom>
          </p:spPr>
        </p:pic>
      </p:grpSp>
      <p:pic>
        <p:nvPicPr>
          <p:cNvPr id="34" name="Picture 2" descr="Sygnał Bezprzewodowy, Ikona, Obraz"/>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16200000">
            <a:off x="4736289" y="4643339"/>
            <a:ext cx="2099345" cy="1436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1575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24</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pic>
        <p:nvPicPr>
          <p:cNvPr id="35" name="Picture 2" descr="micro:bit v2 Board &amp; Kits - SparkFun | Mouser"/>
          <p:cNvPicPr>
            <a:picLocks noChangeAspect="1" noChangeArrowheads="1"/>
          </p:cNvPicPr>
          <p:nvPr/>
        </p:nvPicPr>
        <p:blipFill>
          <a:blip r:embed="rId2" cstate="print">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rcRect/>
          <a:stretch>
            <a:fillRect/>
          </a:stretch>
        </p:blipFill>
        <p:spPr bwMode="auto">
          <a:xfrm>
            <a:off x="8778701" y="1270364"/>
            <a:ext cx="2161066" cy="1570375"/>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15"/>
          <p:cNvSpPr txBox="1"/>
          <p:nvPr/>
        </p:nvSpPr>
        <p:spPr>
          <a:xfrm>
            <a:off x="677334" y="1699931"/>
            <a:ext cx="3382593" cy="461665"/>
          </a:xfrm>
          <a:prstGeom prst="rect">
            <a:avLst/>
          </a:prstGeom>
          <a:noFill/>
        </p:spPr>
        <p:txBody>
          <a:bodyPr wrap="none" rtlCol="0">
            <a:spAutoFit/>
          </a:bodyPr>
          <a:lstStyle/>
          <a:p>
            <a:r>
              <a:rPr lang="en-HK" sz="2400" u="sng" dirty="0">
                <a:latin typeface="Calibri" panose="020F0502020204030204" pitchFamily="34" charset="0"/>
                <a:cs typeface="Calibri" panose="020F0502020204030204" pitchFamily="34" charset="0"/>
              </a:rPr>
              <a:t>Codes for the indoor one:</a:t>
            </a:r>
          </a:p>
        </p:txBody>
      </p:sp>
      <p:pic>
        <p:nvPicPr>
          <p:cNvPr id="37" name="Picture 4"/>
          <p:cNvPicPr>
            <a:picLocks noChangeAspect="1"/>
          </p:cNvPicPr>
          <p:nvPr/>
        </p:nvPicPr>
        <p:blipFill>
          <a:blip r:embed="rId4"/>
          <a:stretch>
            <a:fillRect/>
          </a:stretch>
        </p:blipFill>
        <p:spPr>
          <a:xfrm>
            <a:off x="773517" y="2161596"/>
            <a:ext cx="1800225" cy="4229100"/>
          </a:xfrm>
          <a:prstGeom prst="rect">
            <a:avLst/>
          </a:prstGeom>
        </p:spPr>
      </p:pic>
      <p:pic>
        <p:nvPicPr>
          <p:cNvPr id="38" name="Picture 8"/>
          <p:cNvPicPr>
            <a:picLocks noChangeAspect="1"/>
          </p:cNvPicPr>
          <p:nvPr/>
        </p:nvPicPr>
        <p:blipFill>
          <a:blip r:embed="rId5"/>
          <a:stretch>
            <a:fillRect/>
          </a:stretch>
        </p:blipFill>
        <p:spPr>
          <a:xfrm>
            <a:off x="2688631" y="2161596"/>
            <a:ext cx="2154726" cy="4259175"/>
          </a:xfrm>
          <a:prstGeom prst="rect">
            <a:avLst/>
          </a:prstGeom>
        </p:spPr>
      </p:pic>
      <p:sp>
        <p:nvSpPr>
          <p:cNvPr id="39" name="Rectangle 24"/>
          <p:cNvSpPr/>
          <p:nvPr/>
        </p:nvSpPr>
        <p:spPr>
          <a:xfrm>
            <a:off x="2688631" y="2161596"/>
            <a:ext cx="1409544" cy="454428"/>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40" name="Rectangle 25"/>
          <p:cNvSpPr/>
          <p:nvPr/>
        </p:nvSpPr>
        <p:spPr>
          <a:xfrm>
            <a:off x="2688631" y="5655711"/>
            <a:ext cx="2154726" cy="765059"/>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41" name="Picture 10"/>
          <p:cNvPicPr>
            <a:picLocks noChangeAspect="1"/>
          </p:cNvPicPr>
          <p:nvPr/>
        </p:nvPicPr>
        <p:blipFill>
          <a:blip r:embed="rId6"/>
          <a:stretch>
            <a:fillRect/>
          </a:stretch>
        </p:blipFill>
        <p:spPr>
          <a:xfrm>
            <a:off x="4843357" y="3246666"/>
            <a:ext cx="5086350" cy="1323975"/>
          </a:xfrm>
          <a:prstGeom prst="rect">
            <a:avLst/>
          </a:prstGeom>
        </p:spPr>
      </p:pic>
      <p:sp>
        <p:nvSpPr>
          <p:cNvPr id="42" name="Curved Left Arrow 12"/>
          <p:cNvSpPr/>
          <p:nvPr/>
        </p:nvSpPr>
        <p:spPr>
          <a:xfrm rot="20314130">
            <a:off x="8760937" y="3438494"/>
            <a:ext cx="167045" cy="65461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solidFill>
                <a:schemeClr val="tx1"/>
              </a:solidFill>
            </a:endParaRPr>
          </a:p>
        </p:txBody>
      </p:sp>
      <p:sp>
        <p:nvSpPr>
          <p:cNvPr id="43" name="Curved Left Arrow 26"/>
          <p:cNvSpPr/>
          <p:nvPr/>
        </p:nvSpPr>
        <p:spPr>
          <a:xfrm rot="20314130">
            <a:off x="9520165" y="3438493"/>
            <a:ext cx="167045" cy="654617"/>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solidFill>
                <a:schemeClr val="tx1"/>
              </a:solidFill>
            </a:endParaRPr>
          </a:p>
        </p:txBody>
      </p:sp>
      <p:sp>
        <p:nvSpPr>
          <p:cNvPr id="44" name="TextBox 16"/>
          <p:cNvSpPr txBox="1"/>
          <p:nvPr/>
        </p:nvSpPr>
        <p:spPr>
          <a:xfrm>
            <a:off x="6940810" y="4559178"/>
            <a:ext cx="2510495"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Drag “name” and value” </a:t>
            </a:r>
            <a:endParaRPr lang="en-HK" dirty="0">
              <a:latin typeface="Calibri" panose="020F0502020204030204" pitchFamily="34" charset="0"/>
              <a:cs typeface="Calibri" panose="020F0502020204030204" pitchFamily="34" charset="0"/>
            </a:endParaRPr>
          </a:p>
        </p:txBody>
      </p:sp>
      <p:cxnSp>
        <p:nvCxnSpPr>
          <p:cNvPr id="45" name="Straight Arrow Connector 18"/>
          <p:cNvCxnSpPr/>
          <p:nvPr/>
        </p:nvCxnSpPr>
        <p:spPr>
          <a:xfrm flipV="1">
            <a:off x="6209607" y="4030189"/>
            <a:ext cx="266008" cy="124690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6" name="TextBox 20"/>
          <p:cNvSpPr txBox="1"/>
          <p:nvPr/>
        </p:nvSpPr>
        <p:spPr>
          <a:xfrm>
            <a:off x="5018586" y="5286391"/>
            <a:ext cx="4585101" cy="646331"/>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Make sure both indoor and outdoor </a:t>
            </a:r>
            <a:r>
              <a:rPr lang="en-US" dirty="0" err="1">
                <a:latin typeface="Calibri" panose="020F0502020204030204" pitchFamily="34" charset="0"/>
                <a:cs typeface="Calibri" panose="020F0502020204030204" pitchFamily="34" charset="0"/>
              </a:rPr>
              <a:t>micro:bits</a:t>
            </a:r>
            <a:r>
              <a:rPr lang="en-US" dirty="0">
                <a:latin typeface="Calibri" panose="020F0502020204030204" pitchFamily="34" charset="0"/>
                <a:cs typeface="Calibri" panose="020F0502020204030204" pitchFamily="34" charset="0"/>
              </a:rPr>
              <a:t> </a:t>
            </a:r>
          </a:p>
          <a:p>
            <a:r>
              <a:rPr lang="en-US" dirty="0">
                <a:latin typeface="Calibri" panose="020F0502020204030204" pitchFamily="34" charset="0"/>
                <a:cs typeface="Calibri" panose="020F0502020204030204" pitchFamily="34" charset="0"/>
              </a:rPr>
              <a:t>are in the same group</a:t>
            </a:r>
            <a:endParaRPr lang="en-HK"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9289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1</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25</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36" name="TextBox 15"/>
          <p:cNvSpPr txBox="1"/>
          <p:nvPr/>
        </p:nvSpPr>
        <p:spPr>
          <a:xfrm>
            <a:off x="677334" y="1699931"/>
            <a:ext cx="3573094" cy="461665"/>
          </a:xfrm>
          <a:prstGeom prst="rect">
            <a:avLst/>
          </a:prstGeom>
          <a:noFill/>
        </p:spPr>
        <p:txBody>
          <a:bodyPr wrap="none" rtlCol="0">
            <a:spAutoFit/>
          </a:bodyPr>
          <a:lstStyle/>
          <a:p>
            <a:r>
              <a:rPr lang="en-HK" sz="2400" u="sng" dirty="0">
                <a:latin typeface="Calibri" panose="020F0502020204030204" pitchFamily="34" charset="0"/>
                <a:cs typeface="Calibri" panose="020F0502020204030204" pitchFamily="34" charset="0"/>
              </a:rPr>
              <a:t>Codes for the outdoor one:</a:t>
            </a:r>
          </a:p>
        </p:txBody>
      </p:sp>
      <p:pic>
        <p:nvPicPr>
          <p:cNvPr id="17" name="Picture 4"/>
          <p:cNvPicPr>
            <a:picLocks noChangeAspect="1"/>
          </p:cNvPicPr>
          <p:nvPr/>
        </p:nvPicPr>
        <p:blipFill>
          <a:blip r:embed="rId2"/>
          <a:stretch>
            <a:fillRect/>
          </a:stretch>
        </p:blipFill>
        <p:spPr>
          <a:xfrm>
            <a:off x="773516" y="2148251"/>
            <a:ext cx="1800225" cy="4229100"/>
          </a:xfrm>
          <a:prstGeom prst="rect">
            <a:avLst/>
          </a:prstGeom>
        </p:spPr>
      </p:pic>
      <p:pic>
        <p:nvPicPr>
          <p:cNvPr id="18" name="Picture 2" descr="BBC micro:bit Switched Battery Box 2 x AAA | Rapid Online"/>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7744" y="933496"/>
            <a:ext cx="1310323" cy="1310323"/>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micro:bit v2 Board &amp; Kits - SparkFun | Mous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30127" y="933496"/>
            <a:ext cx="2161066" cy="1570375"/>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p:cNvPicPr>
            <a:picLocks noChangeAspect="1"/>
          </p:cNvPicPr>
          <p:nvPr/>
        </p:nvPicPr>
        <p:blipFill>
          <a:blip r:embed="rId5"/>
          <a:stretch>
            <a:fillRect/>
          </a:stretch>
        </p:blipFill>
        <p:spPr>
          <a:xfrm>
            <a:off x="2669924" y="2161596"/>
            <a:ext cx="2781300" cy="3343275"/>
          </a:xfrm>
          <a:prstGeom prst="rect">
            <a:avLst/>
          </a:prstGeom>
        </p:spPr>
      </p:pic>
      <p:sp>
        <p:nvSpPr>
          <p:cNvPr id="21" name="Rectangle 17"/>
          <p:cNvSpPr/>
          <p:nvPr/>
        </p:nvSpPr>
        <p:spPr>
          <a:xfrm>
            <a:off x="2669924" y="2577818"/>
            <a:ext cx="1868824" cy="616066"/>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22" name="Rectangle 18"/>
          <p:cNvSpPr/>
          <p:nvPr/>
        </p:nvSpPr>
        <p:spPr>
          <a:xfrm>
            <a:off x="2708100" y="4351200"/>
            <a:ext cx="2743123" cy="616066"/>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pic>
        <p:nvPicPr>
          <p:cNvPr id="23" name="Picture 5"/>
          <p:cNvPicPr>
            <a:picLocks noChangeAspect="1"/>
          </p:cNvPicPr>
          <p:nvPr/>
        </p:nvPicPr>
        <p:blipFill>
          <a:blip r:embed="rId6"/>
          <a:stretch>
            <a:fillRect/>
          </a:stretch>
        </p:blipFill>
        <p:spPr>
          <a:xfrm>
            <a:off x="5547568" y="2649046"/>
            <a:ext cx="6143625" cy="1619250"/>
          </a:xfrm>
          <a:prstGeom prst="rect">
            <a:avLst/>
          </a:prstGeom>
        </p:spPr>
      </p:pic>
      <p:cxnSp>
        <p:nvCxnSpPr>
          <p:cNvPr id="24" name="Straight Arrow Connector 19"/>
          <p:cNvCxnSpPr/>
          <p:nvPr/>
        </p:nvCxnSpPr>
        <p:spPr>
          <a:xfrm flipV="1">
            <a:off x="6893987" y="3488905"/>
            <a:ext cx="266008" cy="1246909"/>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0"/>
          <p:cNvSpPr txBox="1"/>
          <p:nvPr/>
        </p:nvSpPr>
        <p:spPr>
          <a:xfrm>
            <a:off x="5702966" y="4745107"/>
            <a:ext cx="4585101" cy="646331"/>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Make sure both indoor and outdoor </a:t>
            </a:r>
            <a:r>
              <a:rPr lang="en-US" dirty="0" err="1">
                <a:latin typeface="Calibri" panose="020F0502020204030204" pitchFamily="34" charset="0"/>
                <a:cs typeface="Calibri" panose="020F0502020204030204" pitchFamily="34" charset="0"/>
              </a:rPr>
              <a:t>micro:bits</a:t>
            </a:r>
            <a:r>
              <a:rPr lang="en-US" dirty="0">
                <a:latin typeface="Calibri" panose="020F0502020204030204" pitchFamily="34" charset="0"/>
                <a:cs typeface="Calibri" panose="020F0502020204030204" pitchFamily="34" charset="0"/>
              </a:rPr>
              <a:t> </a:t>
            </a:r>
          </a:p>
          <a:p>
            <a:r>
              <a:rPr lang="en-US" dirty="0">
                <a:latin typeface="Calibri" panose="020F0502020204030204" pitchFamily="34" charset="0"/>
                <a:cs typeface="Calibri" panose="020F0502020204030204" pitchFamily="34" charset="0"/>
              </a:rPr>
              <a:t>are in the same group</a:t>
            </a:r>
            <a:endParaRPr lang="en-HK" dirty="0">
              <a:latin typeface="Calibri" panose="020F0502020204030204" pitchFamily="34" charset="0"/>
              <a:cs typeface="Calibri" panose="020F0502020204030204" pitchFamily="34" charset="0"/>
            </a:endParaRPr>
          </a:p>
        </p:txBody>
      </p:sp>
      <p:sp>
        <p:nvSpPr>
          <p:cNvPr id="26" name="TextBox 21"/>
          <p:cNvSpPr txBox="1"/>
          <p:nvPr/>
        </p:nvSpPr>
        <p:spPr>
          <a:xfrm>
            <a:off x="4251647" y="5817091"/>
            <a:ext cx="3771545" cy="769441"/>
          </a:xfrm>
          <a:prstGeom prst="rect">
            <a:avLst/>
          </a:prstGeom>
          <a:noFill/>
        </p:spPr>
        <p:txBody>
          <a:bodyPr wrap="none" rtlCol="0">
            <a:spAutoFit/>
          </a:bodyPr>
          <a:lstStyle/>
          <a:p>
            <a:r>
              <a:rPr lang="en-US" sz="4400" i="1" dirty="0">
                <a:solidFill>
                  <a:srgbClr val="7030A0"/>
                </a:solidFill>
                <a:latin typeface="Calibri" panose="020F0502020204030204" pitchFamily="34" charset="0"/>
                <a:cs typeface="Calibri" panose="020F0502020204030204" pitchFamily="34" charset="0"/>
              </a:rPr>
              <a:t>Program Done!</a:t>
            </a:r>
            <a:endParaRPr lang="en-HK" sz="4400" i="1" dirty="0">
              <a:solidFill>
                <a:srgbClr val="7030A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793172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26</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16" name="TextBox 9"/>
          <p:cNvSpPr txBox="1"/>
          <p:nvPr/>
        </p:nvSpPr>
        <p:spPr>
          <a:xfrm>
            <a:off x="818021" y="2594068"/>
            <a:ext cx="4445128" cy="461665"/>
          </a:xfrm>
          <a:prstGeom prst="rect">
            <a:avLst/>
          </a:prstGeom>
          <a:noFill/>
        </p:spPr>
        <p:txBody>
          <a:bodyPr wrap="none" rtlCol="0">
            <a:spAutoFit/>
          </a:bodyPr>
          <a:lstStyle/>
          <a:p>
            <a:r>
              <a:rPr lang="en-US" sz="2400" u="sng" dirty="0">
                <a:solidFill>
                  <a:srgbClr val="FF0000"/>
                </a:solidFill>
                <a:latin typeface="Calibri" panose="020F0502020204030204" pitchFamily="34" charset="0"/>
                <a:cs typeface="Calibri" panose="020F0502020204030204" pitchFamily="34" charset="0"/>
              </a:rPr>
              <a:t>Using a light sensor as an example</a:t>
            </a:r>
            <a:endParaRPr lang="en-HK" sz="2400" u="sng" dirty="0">
              <a:solidFill>
                <a:srgbClr val="FF000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28" name="Picture 2" descr="micro:bit v2 Board &amp; Kits - SparkFun | Mou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29460" y="3166105"/>
            <a:ext cx="4824290" cy="3505652"/>
          </a:xfrm>
          <a:prstGeom prst="rect">
            <a:avLst/>
          </a:prstGeom>
          <a:noFill/>
          <a:extLst>
            <a:ext uri="{909E8E84-426E-40DD-AFC4-6F175D3DCCD1}">
              <a14:hiddenFill xmlns:a14="http://schemas.microsoft.com/office/drawing/2010/main">
                <a:solidFill>
                  <a:srgbClr val="FFFFFF"/>
                </a:solidFill>
              </a14:hiddenFill>
            </a:ext>
          </a:extLst>
        </p:spPr>
      </p:pic>
      <p:sp>
        <p:nvSpPr>
          <p:cNvPr id="29" name="Oval 18"/>
          <p:cNvSpPr/>
          <p:nvPr/>
        </p:nvSpPr>
        <p:spPr>
          <a:xfrm>
            <a:off x="4588569" y="3775931"/>
            <a:ext cx="2249153"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0" name="Sun 19"/>
          <p:cNvSpPr/>
          <p:nvPr/>
        </p:nvSpPr>
        <p:spPr>
          <a:xfrm>
            <a:off x="7725751" y="1249068"/>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31" name="Straight Arrow Connector 21"/>
          <p:cNvCxnSpPr/>
          <p:nvPr/>
        </p:nvCxnSpPr>
        <p:spPr>
          <a:xfrm flipH="1">
            <a:off x="6026388" y="3008630"/>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22"/>
          <p:cNvCxnSpPr/>
          <p:nvPr/>
        </p:nvCxnSpPr>
        <p:spPr>
          <a:xfrm flipH="1">
            <a:off x="5803408" y="3555187"/>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23"/>
          <p:cNvCxnSpPr/>
          <p:nvPr/>
        </p:nvCxnSpPr>
        <p:spPr>
          <a:xfrm flipH="1">
            <a:off x="5649718" y="4171524"/>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712145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27</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4"/>
          <p:cNvPicPr>
            <a:picLocks noChangeAspect="1"/>
          </p:cNvPicPr>
          <p:nvPr/>
        </p:nvPicPr>
        <p:blipFill>
          <a:blip r:embed="rId2"/>
          <a:stretch>
            <a:fillRect/>
          </a:stretch>
        </p:blipFill>
        <p:spPr>
          <a:xfrm>
            <a:off x="827029" y="2528765"/>
            <a:ext cx="1743075" cy="2286000"/>
          </a:xfrm>
          <a:prstGeom prst="rect">
            <a:avLst/>
          </a:prstGeom>
        </p:spPr>
      </p:pic>
      <p:pic>
        <p:nvPicPr>
          <p:cNvPr id="14" name="Picture 5"/>
          <p:cNvPicPr>
            <a:picLocks noChangeAspect="1"/>
          </p:cNvPicPr>
          <p:nvPr/>
        </p:nvPicPr>
        <p:blipFill>
          <a:blip r:embed="rId3"/>
          <a:stretch>
            <a:fillRect/>
          </a:stretch>
        </p:blipFill>
        <p:spPr>
          <a:xfrm>
            <a:off x="2743200" y="2528765"/>
            <a:ext cx="9108064" cy="3846066"/>
          </a:xfrm>
          <a:prstGeom prst="rect">
            <a:avLst/>
          </a:prstGeom>
        </p:spPr>
      </p:pic>
      <p:sp>
        <p:nvSpPr>
          <p:cNvPr id="15" name="Rectangle 21"/>
          <p:cNvSpPr/>
          <p:nvPr/>
        </p:nvSpPr>
        <p:spPr>
          <a:xfrm>
            <a:off x="827029" y="4451798"/>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7" name="Rectangle 22"/>
          <p:cNvSpPr/>
          <p:nvPr/>
        </p:nvSpPr>
        <p:spPr>
          <a:xfrm>
            <a:off x="2666912" y="2659150"/>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8" name="Rectangle 23"/>
          <p:cNvSpPr/>
          <p:nvPr/>
        </p:nvSpPr>
        <p:spPr>
          <a:xfrm>
            <a:off x="6050192" y="4088831"/>
            <a:ext cx="2337350" cy="2286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23634209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28</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1" name="Picture 2"/>
          <p:cNvPicPr>
            <a:picLocks noChangeAspect="1"/>
          </p:cNvPicPr>
          <p:nvPr/>
        </p:nvPicPr>
        <p:blipFill>
          <a:blip r:embed="rId2"/>
          <a:stretch>
            <a:fillRect/>
          </a:stretch>
        </p:blipFill>
        <p:spPr>
          <a:xfrm>
            <a:off x="779491" y="2528765"/>
            <a:ext cx="1771650" cy="3419475"/>
          </a:xfrm>
          <a:prstGeom prst="rect">
            <a:avLst/>
          </a:prstGeom>
        </p:spPr>
      </p:pic>
      <p:pic>
        <p:nvPicPr>
          <p:cNvPr id="12" name="Picture 4"/>
          <p:cNvPicPr>
            <a:picLocks noChangeAspect="1"/>
          </p:cNvPicPr>
          <p:nvPr/>
        </p:nvPicPr>
        <p:blipFill>
          <a:blip r:embed="rId3"/>
          <a:stretch>
            <a:fillRect/>
          </a:stretch>
        </p:blipFill>
        <p:spPr>
          <a:xfrm>
            <a:off x="2669925" y="2659149"/>
            <a:ext cx="2972459" cy="1729971"/>
          </a:xfrm>
          <a:prstGeom prst="rect">
            <a:avLst/>
          </a:prstGeom>
        </p:spPr>
      </p:pic>
      <p:sp>
        <p:nvSpPr>
          <p:cNvPr id="16" name="Rectangle 15"/>
          <p:cNvSpPr/>
          <p:nvPr/>
        </p:nvSpPr>
        <p:spPr>
          <a:xfrm>
            <a:off x="2575704" y="2659149"/>
            <a:ext cx="1256464" cy="384233"/>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9" name="Rectangle 18"/>
          <p:cNvSpPr/>
          <p:nvPr/>
        </p:nvSpPr>
        <p:spPr>
          <a:xfrm>
            <a:off x="779491" y="3642822"/>
            <a:ext cx="1796212" cy="405476"/>
          </a:xfrm>
          <a:prstGeom prst="rect">
            <a:avLst/>
          </a:prstGeom>
          <a:noFill/>
          <a:ln w="571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0" name="TextBox 6"/>
          <p:cNvSpPr txBox="1"/>
          <p:nvPr/>
        </p:nvSpPr>
        <p:spPr>
          <a:xfrm>
            <a:off x="6467302" y="2168622"/>
            <a:ext cx="3951466" cy="523220"/>
          </a:xfrm>
          <a:prstGeom prst="rect">
            <a:avLst/>
          </a:prstGeom>
          <a:noFill/>
        </p:spPr>
        <p:txBody>
          <a:bodyPr wrap="none" rtlCol="0">
            <a:spAutoFit/>
          </a:bodyPr>
          <a:lstStyle/>
          <a:p>
            <a:r>
              <a:rPr lang="en-US" sz="2800" b="1" u="sng" dirty="0">
                <a:solidFill>
                  <a:srgbClr val="FF0000"/>
                </a:solidFill>
                <a:latin typeface="Myriad Pro" panose="020B0503030403020204" charset="0"/>
              </a:rPr>
              <a:t>Write a program like this:</a:t>
            </a:r>
            <a:endParaRPr lang="en-HK" sz="2800" b="1" u="sng" dirty="0">
              <a:solidFill>
                <a:srgbClr val="FF0000"/>
              </a:solidFill>
              <a:latin typeface="Myriad Pro" panose="020B0503030403020204" charset="0"/>
            </a:endParaRPr>
          </a:p>
        </p:txBody>
      </p:sp>
      <p:sp>
        <p:nvSpPr>
          <p:cNvPr id="21" name="TextBox 7"/>
          <p:cNvSpPr txBox="1"/>
          <p:nvPr/>
        </p:nvSpPr>
        <p:spPr>
          <a:xfrm>
            <a:off x="4070454" y="5679702"/>
            <a:ext cx="3771545" cy="769441"/>
          </a:xfrm>
          <a:prstGeom prst="rect">
            <a:avLst/>
          </a:prstGeom>
          <a:noFill/>
        </p:spPr>
        <p:txBody>
          <a:bodyPr wrap="none" rtlCol="0">
            <a:spAutoFit/>
          </a:bodyPr>
          <a:lstStyle/>
          <a:p>
            <a:r>
              <a:rPr lang="en-US" sz="4400" i="1" dirty="0">
                <a:solidFill>
                  <a:srgbClr val="7030A0"/>
                </a:solidFill>
                <a:latin typeface="Calibri" panose="020F0502020204030204" pitchFamily="34" charset="0"/>
                <a:cs typeface="Calibri" panose="020F0502020204030204" pitchFamily="34" charset="0"/>
              </a:rPr>
              <a:t>Program Done!</a:t>
            </a:r>
            <a:endParaRPr lang="en-HK" sz="4400" i="1" dirty="0">
              <a:solidFill>
                <a:srgbClr val="7030A0"/>
              </a:solidFill>
              <a:latin typeface="Calibri" panose="020F0502020204030204" pitchFamily="34" charset="0"/>
              <a:cs typeface="Calibri" panose="020F0502020204030204" pitchFamily="34" charset="0"/>
            </a:endParaRPr>
          </a:p>
        </p:txBody>
      </p:sp>
      <p:pic>
        <p:nvPicPr>
          <p:cNvPr id="22" name="Picture 9"/>
          <p:cNvPicPr>
            <a:picLocks noChangeAspect="1"/>
          </p:cNvPicPr>
          <p:nvPr/>
        </p:nvPicPr>
        <p:blipFill>
          <a:blip r:embed="rId4"/>
          <a:stretch>
            <a:fillRect/>
          </a:stretch>
        </p:blipFill>
        <p:spPr>
          <a:xfrm>
            <a:off x="6086475" y="2691842"/>
            <a:ext cx="4591050" cy="2981325"/>
          </a:xfrm>
          <a:prstGeom prst="rect">
            <a:avLst/>
          </a:prstGeom>
        </p:spPr>
      </p:pic>
    </p:spTree>
    <p:extLst>
      <p:ext uri="{BB962C8B-B14F-4D97-AF65-F5344CB8AC3E}">
        <p14:creationId xmlns:p14="http://schemas.microsoft.com/office/powerpoint/2010/main" val="20816502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29</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sp>
        <p:nvSpPr>
          <p:cNvPr id="13" name="Rounded Rectangle 7"/>
          <p:cNvSpPr/>
          <p:nvPr/>
        </p:nvSpPr>
        <p:spPr>
          <a:xfrm>
            <a:off x="3582785" y="5423246"/>
            <a:ext cx="4563688" cy="52866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4" name="TextBox 2"/>
          <p:cNvSpPr txBox="1"/>
          <p:nvPr/>
        </p:nvSpPr>
        <p:spPr>
          <a:xfrm>
            <a:off x="712547" y="2406845"/>
            <a:ext cx="8739380" cy="615553"/>
          </a:xfrm>
          <a:prstGeom prst="rect">
            <a:avLst/>
          </a:prstGeom>
          <a:noFill/>
        </p:spPr>
        <p:txBody>
          <a:bodyPr wrap="none" rtlCol="0">
            <a:spAutoFit/>
          </a:bodyPr>
          <a:lstStyle/>
          <a:p>
            <a:r>
              <a:rPr lang="en-US" sz="2000" dirty="0">
                <a:latin typeface="Calibri" panose="020F0502020204030204" pitchFamily="34" charset="0"/>
                <a:cs typeface="Calibri" panose="020F0502020204030204" pitchFamily="34" charset="0"/>
              </a:rPr>
              <a:t>First, you need to install </a:t>
            </a:r>
            <a:r>
              <a:rPr lang="en-US" altLang="zh-TW" sz="2000" dirty="0">
                <a:latin typeface="Calibri" panose="020F0502020204030204" pitchFamily="34" charset="0"/>
                <a:cs typeface="Calibri" panose="020F0502020204030204" pitchFamily="34" charset="0"/>
              </a:rPr>
              <a:t>the</a:t>
            </a:r>
            <a:r>
              <a:rPr lang="en-US" sz="2000" dirty="0">
                <a:latin typeface="Calibri" panose="020F0502020204030204" pitchFamily="34" charset="0"/>
                <a:cs typeface="Calibri" panose="020F0502020204030204" pitchFamily="34" charset="0"/>
              </a:rPr>
              <a:t> “Data Streamer” add-on in Microsoft Excel as follow:</a:t>
            </a:r>
          </a:p>
          <a:p>
            <a:r>
              <a:rPr lang="en-HK" sz="1400" dirty="0">
                <a:latin typeface="Calibri" panose="020F0502020204030204" pitchFamily="34" charset="0"/>
                <a:cs typeface="Calibri" panose="020F0502020204030204" pitchFamily="34" charset="0"/>
                <a:hlinkClick r:id="rId2"/>
              </a:rPr>
              <a:t>https://support.microsoft.com/en-us/office/what-is-data-streamer-1d52ffce-261c-4d7b-8017-89e8ee2b806f</a:t>
            </a:r>
            <a:r>
              <a:rPr lang="en-HK" sz="1400" dirty="0">
                <a:latin typeface="Calibri" panose="020F0502020204030204" pitchFamily="34" charset="0"/>
                <a:cs typeface="Calibri" panose="020F0502020204030204" pitchFamily="34" charset="0"/>
              </a:rPr>
              <a:t> </a:t>
            </a:r>
          </a:p>
        </p:txBody>
      </p:sp>
      <p:pic>
        <p:nvPicPr>
          <p:cNvPr id="15" name="Picture 5"/>
          <p:cNvPicPr>
            <a:picLocks noChangeAspect="1"/>
          </p:cNvPicPr>
          <p:nvPr/>
        </p:nvPicPr>
        <p:blipFill>
          <a:blip r:embed="rId3"/>
          <a:stretch>
            <a:fillRect/>
          </a:stretch>
        </p:blipFill>
        <p:spPr>
          <a:xfrm>
            <a:off x="837060" y="3183688"/>
            <a:ext cx="8436942" cy="2078268"/>
          </a:xfrm>
          <a:prstGeom prst="rect">
            <a:avLst/>
          </a:prstGeom>
        </p:spPr>
      </p:pic>
      <p:sp>
        <p:nvSpPr>
          <p:cNvPr id="17" name="Rectangle 15"/>
          <p:cNvSpPr/>
          <p:nvPr/>
        </p:nvSpPr>
        <p:spPr>
          <a:xfrm>
            <a:off x="5667806" y="3498844"/>
            <a:ext cx="1023939" cy="30838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8" name="TextBox 6"/>
          <p:cNvSpPr txBox="1"/>
          <p:nvPr/>
        </p:nvSpPr>
        <p:spPr>
          <a:xfrm>
            <a:off x="3641039" y="5456746"/>
            <a:ext cx="4447179" cy="461665"/>
          </a:xfrm>
          <a:prstGeom prst="rect">
            <a:avLst/>
          </a:prstGeom>
          <a:noFill/>
        </p:spPr>
        <p:txBody>
          <a:bodyPr wrap="none" rtlCol="0">
            <a:spAutoFit/>
          </a:bodyPr>
          <a:lstStyle/>
          <a:p>
            <a:pPr algn="ctr"/>
            <a:r>
              <a:rPr lang="en-US" sz="2400" dirty="0">
                <a:latin typeface="Calibri" panose="020F0502020204030204" pitchFamily="34" charset="0"/>
                <a:cs typeface="Calibri" panose="020F0502020204030204" pitchFamily="34" charset="0"/>
              </a:rPr>
              <a:t>Click the “Data Streamer” button.</a:t>
            </a:r>
            <a:endParaRPr lang="en-HK"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16916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B44CB0C5-55E6-4519-B511-F53B9C1F04A8}" type="slidenum">
              <a:rPr lang="zh-HK" altLang="en-US" smtClean="0"/>
              <a:pPr/>
              <a:t>3</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What Is </a:t>
            </a:r>
            <a:r>
              <a:rPr lang="en-GB" altLang="zh-TW" dirty="0" err="1">
                <a:solidFill>
                  <a:srgbClr val="5B0862"/>
                </a:solidFill>
              </a:rPr>
              <a:t>IoT</a:t>
            </a:r>
            <a:r>
              <a:rPr lang="en-GB" altLang="zh-TW" dirty="0">
                <a:solidFill>
                  <a:srgbClr val="5B0862"/>
                </a:solidFill>
              </a:rPr>
              <a:t>?</a:t>
            </a:r>
            <a:endParaRPr lang="zh-TW" altLang="en-US" dirty="0">
              <a:solidFill>
                <a:srgbClr val="5B0862"/>
              </a:solidFill>
            </a:endParaRPr>
          </a:p>
        </p:txBody>
      </p:sp>
      <p:sp>
        <p:nvSpPr>
          <p:cNvPr id="5" name="Rectangle 3"/>
          <p:cNvSpPr/>
          <p:nvPr/>
        </p:nvSpPr>
        <p:spPr>
          <a:xfrm>
            <a:off x="677334" y="1789166"/>
            <a:ext cx="7983089" cy="1815882"/>
          </a:xfrm>
          <a:prstGeom prst="rect">
            <a:avLst/>
          </a:prstGeom>
        </p:spPr>
        <p:txBody>
          <a:bodyPr wrap="square">
            <a:spAutoFit/>
          </a:bodyPr>
          <a:lstStyle/>
          <a:p>
            <a:r>
              <a:rPr lang="en-US" altLang="zh-TW" sz="2800" dirty="0">
                <a:solidFill>
                  <a:srgbClr val="4D4E56"/>
                </a:solidFill>
                <a:latin typeface="Noto Sans TC"/>
              </a:rPr>
              <a:t>“</a:t>
            </a:r>
            <a:r>
              <a:rPr lang="zh-TW" altLang="en-US" sz="2800" dirty="0">
                <a:solidFill>
                  <a:srgbClr val="4D4E56"/>
                </a:solidFill>
                <a:latin typeface="Noto Sans TC"/>
              </a:rPr>
              <a:t>物聯網設備通常是由嵌入式系統組成，包括</a:t>
            </a:r>
            <a:r>
              <a:rPr lang="zh-TW" altLang="en-US" sz="2800" dirty="0">
                <a:solidFill>
                  <a:srgbClr val="FF0000"/>
                </a:solidFill>
                <a:latin typeface="Noto Sans TC"/>
              </a:rPr>
              <a:t>處理器</a:t>
            </a:r>
            <a:r>
              <a:rPr lang="zh-TW" altLang="en-US" sz="2800" dirty="0">
                <a:solidFill>
                  <a:srgbClr val="4D4E56"/>
                </a:solidFill>
                <a:latin typeface="Noto Sans TC"/>
              </a:rPr>
              <a:t>、</a:t>
            </a:r>
            <a:r>
              <a:rPr lang="zh-TW" altLang="en-US" sz="2800" dirty="0">
                <a:solidFill>
                  <a:srgbClr val="FF0000"/>
                </a:solidFill>
                <a:latin typeface="Noto Sans TC"/>
              </a:rPr>
              <a:t>感測器</a:t>
            </a:r>
            <a:r>
              <a:rPr lang="zh-TW" altLang="en-US" sz="2800" dirty="0">
                <a:solidFill>
                  <a:srgbClr val="4D4E56"/>
                </a:solidFill>
                <a:latin typeface="Noto Sans TC"/>
              </a:rPr>
              <a:t>、</a:t>
            </a:r>
            <a:r>
              <a:rPr lang="zh-TW" altLang="en-US" sz="2800" dirty="0">
                <a:solidFill>
                  <a:srgbClr val="FF0000"/>
                </a:solidFill>
                <a:latin typeface="Noto Sans TC"/>
              </a:rPr>
              <a:t>通訊硬體</a:t>
            </a:r>
            <a:r>
              <a:rPr lang="zh-TW" altLang="en-US" sz="2800" dirty="0">
                <a:solidFill>
                  <a:srgbClr val="4D4E56"/>
                </a:solidFill>
                <a:latin typeface="Noto Sans TC"/>
              </a:rPr>
              <a:t>等。它能透過感測器收集環境中的資料，然後連上</a:t>
            </a:r>
            <a:r>
              <a:rPr lang="zh-TW" altLang="en-US" sz="2800" dirty="0">
                <a:solidFill>
                  <a:srgbClr val="FF0000"/>
                </a:solidFill>
                <a:latin typeface="Noto Sans TC"/>
              </a:rPr>
              <a:t>網際網路</a:t>
            </a:r>
            <a:r>
              <a:rPr lang="zh-TW" altLang="en-US" sz="2800" dirty="0">
                <a:solidFill>
                  <a:srgbClr val="4D4E56"/>
                </a:solidFill>
                <a:latin typeface="Noto Sans TC"/>
              </a:rPr>
              <a:t>，將數據發送到</a:t>
            </a:r>
            <a:r>
              <a:rPr lang="zh-TW" altLang="en-US" sz="2800" dirty="0">
                <a:solidFill>
                  <a:srgbClr val="FF0000"/>
                </a:solidFill>
                <a:latin typeface="Noto Sans TC"/>
              </a:rPr>
              <a:t>雲端進行分析</a:t>
            </a:r>
            <a:r>
              <a:rPr lang="zh-TW" altLang="en-US" sz="2800" dirty="0">
                <a:solidFill>
                  <a:srgbClr val="4D4E56"/>
                </a:solidFill>
                <a:latin typeface="Noto Sans TC"/>
              </a:rPr>
              <a:t>。</a:t>
            </a:r>
            <a:r>
              <a:rPr lang="en-US" altLang="zh-TW" sz="2800" dirty="0">
                <a:solidFill>
                  <a:srgbClr val="4D4E56"/>
                </a:solidFill>
                <a:latin typeface="Noto Sans TC"/>
              </a:rPr>
              <a:t>” From </a:t>
            </a:r>
            <a:r>
              <a:rPr lang="en-US" altLang="zh-TW" sz="2800" dirty="0" err="1">
                <a:solidFill>
                  <a:srgbClr val="4D4E56"/>
                </a:solidFill>
                <a:latin typeface="Noto Sans TC"/>
              </a:rPr>
              <a:t>NordVPN</a:t>
            </a:r>
            <a:r>
              <a:rPr lang="en-US" altLang="zh-TW" sz="2800" dirty="0">
                <a:solidFill>
                  <a:srgbClr val="4D4E56"/>
                </a:solidFill>
                <a:latin typeface="Noto Sans TC"/>
              </a:rPr>
              <a:t>.</a:t>
            </a:r>
            <a:endParaRPr lang="en-HK" sz="2800" dirty="0"/>
          </a:p>
        </p:txBody>
      </p:sp>
      <p:sp>
        <p:nvSpPr>
          <p:cNvPr id="6" name="Rectangle 4"/>
          <p:cNvSpPr/>
          <p:nvPr/>
        </p:nvSpPr>
        <p:spPr>
          <a:xfrm>
            <a:off x="677334" y="3987243"/>
            <a:ext cx="7439236" cy="2246769"/>
          </a:xfrm>
          <a:prstGeom prst="rect">
            <a:avLst/>
          </a:prstGeom>
        </p:spPr>
        <p:txBody>
          <a:bodyPr wrap="square">
            <a:spAutoFit/>
          </a:bodyPr>
          <a:lstStyle/>
          <a:p>
            <a:r>
              <a:rPr lang="zh-TW" altLang="en-US" sz="2800" dirty="0">
                <a:solidFill>
                  <a:srgbClr val="4D4E56"/>
                </a:solidFill>
                <a:latin typeface="Noto Sans TC"/>
              </a:rPr>
              <a:t>物聯網的概念存在已久，</a:t>
            </a:r>
            <a:r>
              <a:rPr lang="en-US" altLang="zh-TW" sz="2800" dirty="0">
                <a:solidFill>
                  <a:srgbClr val="4D4E56"/>
                </a:solidFill>
                <a:latin typeface="Noto Sans TC"/>
              </a:rPr>
              <a:t>1980 </a:t>
            </a:r>
            <a:r>
              <a:rPr lang="zh-TW" altLang="en-US" sz="2800" dirty="0">
                <a:solidFill>
                  <a:srgbClr val="4D4E56"/>
                </a:solidFill>
                <a:latin typeface="Noto Sans TC"/>
              </a:rPr>
              <a:t>年代卡內基美隆大學的研究人員設計出一台能連上網路的可樂販賣機，並能查看販賣機內的可樂數量，這是最初物聯網的實作。</a:t>
            </a:r>
            <a:r>
              <a:rPr lang="en-US" altLang="zh-TW" sz="2800" dirty="0">
                <a:solidFill>
                  <a:srgbClr val="4D4E56"/>
                </a:solidFill>
                <a:latin typeface="Noto Sans TC"/>
              </a:rPr>
              <a:t>From </a:t>
            </a:r>
            <a:r>
              <a:rPr lang="en-US" altLang="zh-TW" sz="2800" dirty="0" err="1">
                <a:solidFill>
                  <a:srgbClr val="4D4E56"/>
                </a:solidFill>
                <a:latin typeface="Noto Sans TC"/>
              </a:rPr>
              <a:t>NordVPN</a:t>
            </a:r>
            <a:r>
              <a:rPr lang="en-US" altLang="zh-TW" sz="2800" dirty="0">
                <a:solidFill>
                  <a:srgbClr val="4D4E56"/>
                </a:solidFill>
                <a:latin typeface="Noto Sans TC"/>
              </a:rPr>
              <a:t>.</a:t>
            </a:r>
            <a:endParaRPr lang="en-HK" sz="2800" dirty="0"/>
          </a:p>
          <a:p>
            <a:endParaRPr lang="en-HK" sz="2800" dirty="0"/>
          </a:p>
        </p:txBody>
      </p:sp>
    </p:spTree>
    <p:extLst>
      <p:ext uri="{BB962C8B-B14F-4D97-AF65-F5344CB8AC3E}">
        <p14:creationId xmlns:p14="http://schemas.microsoft.com/office/powerpoint/2010/main" val="4039219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30</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4771" y="1845195"/>
            <a:ext cx="7963592" cy="4479520"/>
          </a:xfrm>
          <a:prstGeom prst="rect">
            <a:avLst/>
          </a:prstGeom>
        </p:spPr>
      </p:pic>
      <p:sp>
        <p:nvSpPr>
          <p:cNvPr id="6" name="Rounded Rectangle 15"/>
          <p:cNvSpPr/>
          <p:nvPr/>
        </p:nvSpPr>
        <p:spPr>
          <a:xfrm>
            <a:off x="7628312" y="1761259"/>
            <a:ext cx="4563688" cy="315987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7" name="TextBox 18"/>
          <p:cNvSpPr txBox="1"/>
          <p:nvPr/>
        </p:nvSpPr>
        <p:spPr>
          <a:xfrm>
            <a:off x="7883178" y="2187035"/>
            <a:ext cx="4053956" cy="2308324"/>
          </a:xfrm>
          <a:prstGeom prst="rect">
            <a:avLst/>
          </a:prstGeom>
          <a:noFill/>
        </p:spPr>
        <p:txBody>
          <a:bodyPr wrap="square" rtlCol="0">
            <a:spAutoFit/>
          </a:bodyPr>
          <a:lstStyle/>
          <a:p>
            <a:r>
              <a:rPr lang="en-US" sz="2400" b="1" dirty="0">
                <a:latin typeface="Calibri" panose="020F0502020204030204" pitchFamily="34" charset="0"/>
                <a:cs typeface="Calibri" panose="020F0502020204030204" pitchFamily="34" charset="0"/>
              </a:rPr>
              <a:t>Click the “Connect a Device” button</a:t>
            </a:r>
          </a:p>
          <a:p>
            <a:endParaRPr lang="en-US" sz="2400" b="1" dirty="0">
              <a:latin typeface="Calibri" panose="020F0502020204030204" pitchFamily="34" charset="0"/>
              <a:cs typeface="Calibri" panose="020F0502020204030204" pitchFamily="34" charset="0"/>
            </a:endParaRPr>
          </a:p>
          <a:p>
            <a:r>
              <a:rPr lang="en-US" sz="2400" b="1" dirty="0">
                <a:latin typeface="Calibri" panose="020F0502020204030204" pitchFamily="34" charset="0"/>
                <a:cs typeface="Calibri" panose="020F0502020204030204" pitchFamily="34" charset="0"/>
              </a:rPr>
              <a:t>(Make sure you have connected your </a:t>
            </a:r>
            <a:r>
              <a:rPr lang="en-US" sz="2400" b="1" dirty="0" err="1">
                <a:latin typeface="Calibri" panose="020F0502020204030204" pitchFamily="34" charset="0"/>
                <a:cs typeface="Calibri" panose="020F0502020204030204" pitchFamily="34" charset="0"/>
              </a:rPr>
              <a:t>micro:bit</a:t>
            </a:r>
            <a:r>
              <a:rPr lang="en-US" sz="2400" b="1" dirty="0">
                <a:latin typeface="Calibri" panose="020F0502020204030204" pitchFamily="34" charset="0"/>
                <a:cs typeface="Calibri" panose="020F0502020204030204" pitchFamily="34" charset="0"/>
              </a:rPr>
              <a:t> to the computer via a USB cable)</a:t>
            </a:r>
            <a:endParaRPr lang="en-HK" sz="2400" b="1" dirty="0">
              <a:latin typeface="Calibri" panose="020F0502020204030204" pitchFamily="34" charset="0"/>
              <a:cs typeface="Calibri" panose="020F0502020204030204" pitchFamily="34" charset="0"/>
            </a:endParaRPr>
          </a:p>
        </p:txBody>
      </p:sp>
      <p:sp>
        <p:nvSpPr>
          <p:cNvPr id="8" name="Rectangle 19"/>
          <p:cNvSpPr/>
          <p:nvPr/>
        </p:nvSpPr>
        <p:spPr>
          <a:xfrm>
            <a:off x="764771" y="2210371"/>
            <a:ext cx="698269" cy="54114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8043188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31</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97" y="1761260"/>
            <a:ext cx="8337665" cy="4689936"/>
          </a:xfrm>
          <a:prstGeom prst="rect">
            <a:avLst/>
          </a:prstGeom>
        </p:spPr>
      </p:pic>
      <p:sp>
        <p:nvSpPr>
          <p:cNvPr id="10" name="Rounded Rectangle 5"/>
          <p:cNvSpPr/>
          <p:nvPr/>
        </p:nvSpPr>
        <p:spPr>
          <a:xfrm>
            <a:off x="7628312" y="1761259"/>
            <a:ext cx="4563688" cy="315987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1" name="TextBox 6"/>
          <p:cNvSpPr txBox="1"/>
          <p:nvPr/>
        </p:nvSpPr>
        <p:spPr>
          <a:xfrm>
            <a:off x="7883178" y="2371701"/>
            <a:ext cx="4053956" cy="1938992"/>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Click the “USB Serial…” button.</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(Make sure you have connected your </a:t>
            </a:r>
            <a:r>
              <a:rPr lang="en-US" sz="2400" dirty="0" err="1">
                <a:latin typeface="Calibri" panose="020F0502020204030204" pitchFamily="34" charset="0"/>
                <a:cs typeface="Calibri" panose="020F0502020204030204" pitchFamily="34" charset="0"/>
              </a:rPr>
              <a:t>micro:bit</a:t>
            </a:r>
            <a:r>
              <a:rPr lang="en-US" sz="2400" dirty="0">
                <a:latin typeface="Calibri" panose="020F0502020204030204" pitchFamily="34" charset="0"/>
                <a:cs typeface="Calibri" panose="020F0502020204030204" pitchFamily="34" charset="0"/>
              </a:rPr>
              <a:t> to the computer via a USB cable.)</a:t>
            </a:r>
            <a:endParaRPr lang="en-HK" sz="2400" dirty="0">
              <a:latin typeface="Calibri" panose="020F0502020204030204" pitchFamily="34" charset="0"/>
              <a:cs typeface="Calibri" panose="020F0502020204030204" pitchFamily="34" charset="0"/>
            </a:endParaRPr>
          </a:p>
        </p:txBody>
      </p:sp>
      <p:sp>
        <p:nvSpPr>
          <p:cNvPr id="12" name="Rectangle 7"/>
          <p:cNvSpPr/>
          <p:nvPr/>
        </p:nvSpPr>
        <p:spPr>
          <a:xfrm>
            <a:off x="781397" y="3070626"/>
            <a:ext cx="698269" cy="5537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45997320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32</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083" y="1761260"/>
            <a:ext cx="8500919" cy="4781766"/>
          </a:xfrm>
          <a:prstGeom prst="rect">
            <a:avLst/>
          </a:prstGeom>
        </p:spPr>
      </p:pic>
      <p:sp>
        <p:nvSpPr>
          <p:cNvPr id="14" name="Rounded Rectangle 5"/>
          <p:cNvSpPr/>
          <p:nvPr/>
        </p:nvSpPr>
        <p:spPr>
          <a:xfrm>
            <a:off x="7628312" y="1761259"/>
            <a:ext cx="4563688" cy="199609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5" name="TextBox 6"/>
          <p:cNvSpPr txBox="1"/>
          <p:nvPr/>
        </p:nvSpPr>
        <p:spPr>
          <a:xfrm>
            <a:off x="7883178" y="1974476"/>
            <a:ext cx="4053956" cy="1569660"/>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If you see the “Disconnect Device” button</a:t>
            </a:r>
            <a:r>
              <a:rPr lang="en-HK" sz="2400" dirty="0">
                <a:latin typeface="Calibri" panose="020F0502020204030204" pitchFamily="34" charset="0"/>
                <a:cs typeface="Calibri" panose="020F0502020204030204" pitchFamily="34" charset="0"/>
              </a:rPr>
              <a:t>,</a:t>
            </a:r>
          </a:p>
          <a:p>
            <a:r>
              <a:rPr lang="en-US" sz="2400" dirty="0">
                <a:latin typeface="Calibri" panose="020F0502020204030204" pitchFamily="34" charset="0"/>
                <a:cs typeface="Calibri" panose="020F0502020204030204" pitchFamily="34" charset="0"/>
              </a:rPr>
              <a:t>the device is successfully connected.</a:t>
            </a:r>
          </a:p>
        </p:txBody>
      </p:sp>
      <p:sp>
        <p:nvSpPr>
          <p:cNvPr id="16" name="Rectangle 7"/>
          <p:cNvSpPr/>
          <p:nvPr/>
        </p:nvSpPr>
        <p:spPr>
          <a:xfrm>
            <a:off x="839587" y="2174391"/>
            <a:ext cx="698269" cy="5537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19073639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33</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9709" y="1690758"/>
            <a:ext cx="8484293" cy="4772414"/>
          </a:xfrm>
          <a:prstGeom prst="rect">
            <a:avLst/>
          </a:prstGeom>
        </p:spPr>
      </p:pic>
      <p:sp>
        <p:nvSpPr>
          <p:cNvPr id="10" name="Rounded Rectangle 5"/>
          <p:cNvSpPr/>
          <p:nvPr/>
        </p:nvSpPr>
        <p:spPr>
          <a:xfrm>
            <a:off x="7628312" y="1690757"/>
            <a:ext cx="4563688" cy="132080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1" name="TextBox 6"/>
          <p:cNvSpPr txBox="1"/>
          <p:nvPr/>
        </p:nvSpPr>
        <p:spPr>
          <a:xfrm>
            <a:off x="7883178" y="1935658"/>
            <a:ext cx="4053956" cy="830997"/>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Click the “Start Data” button</a:t>
            </a:r>
          </a:p>
          <a:p>
            <a:r>
              <a:rPr lang="en-US" sz="2400" dirty="0">
                <a:latin typeface="Calibri" panose="020F0502020204030204" pitchFamily="34" charset="0"/>
                <a:cs typeface="Calibri" panose="020F0502020204030204" pitchFamily="34" charset="0"/>
              </a:rPr>
              <a:t>and you will see this page.</a:t>
            </a:r>
          </a:p>
        </p:txBody>
      </p:sp>
      <p:sp>
        <p:nvSpPr>
          <p:cNvPr id="12" name="Rectangle 7"/>
          <p:cNvSpPr/>
          <p:nvPr/>
        </p:nvSpPr>
        <p:spPr>
          <a:xfrm>
            <a:off x="2269376" y="2082470"/>
            <a:ext cx="365759" cy="55372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26317505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34</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3084" y="1699931"/>
            <a:ext cx="8500918" cy="4781766"/>
          </a:xfrm>
          <a:prstGeom prst="rect">
            <a:avLst/>
          </a:prstGeom>
        </p:spPr>
      </p:pic>
      <p:sp>
        <p:nvSpPr>
          <p:cNvPr id="14" name="Rounded Rectangle 5"/>
          <p:cNvSpPr/>
          <p:nvPr/>
        </p:nvSpPr>
        <p:spPr>
          <a:xfrm>
            <a:off x="7628312" y="1699930"/>
            <a:ext cx="4563688" cy="2054283"/>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5" name="TextBox 6"/>
          <p:cNvSpPr txBox="1"/>
          <p:nvPr/>
        </p:nvSpPr>
        <p:spPr>
          <a:xfrm>
            <a:off x="7883178" y="2126906"/>
            <a:ext cx="4053956" cy="1200329"/>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Select column A and right click</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Choose “Format Cells”</a:t>
            </a:r>
          </a:p>
        </p:txBody>
      </p:sp>
      <p:sp>
        <p:nvSpPr>
          <p:cNvPr id="16" name="Rectangle 7"/>
          <p:cNvSpPr/>
          <p:nvPr/>
        </p:nvSpPr>
        <p:spPr>
          <a:xfrm>
            <a:off x="1429791" y="4552211"/>
            <a:ext cx="1030776" cy="26603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6479396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35</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022" y="1699931"/>
            <a:ext cx="8475980" cy="4767738"/>
          </a:xfrm>
          <a:prstGeom prst="rect">
            <a:avLst/>
          </a:prstGeom>
        </p:spPr>
      </p:pic>
      <p:sp>
        <p:nvSpPr>
          <p:cNvPr id="10" name="Rounded Rectangle 5"/>
          <p:cNvSpPr/>
          <p:nvPr/>
        </p:nvSpPr>
        <p:spPr>
          <a:xfrm>
            <a:off x="7628312" y="1699930"/>
            <a:ext cx="4563688" cy="1655272"/>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1" name="TextBox 6"/>
          <p:cNvSpPr txBox="1"/>
          <p:nvPr/>
        </p:nvSpPr>
        <p:spPr>
          <a:xfrm>
            <a:off x="7883178" y="1927401"/>
            <a:ext cx="4053956" cy="1200329"/>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Click “Custom”</a:t>
            </a:r>
          </a:p>
          <a:p>
            <a:r>
              <a:rPr lang="en-US" sz="2400" dirty="0">
                <a:latin typeface="Calibri" panose="020F0502020204030204" pitchFamily="34" charset="0"/>
                <a:cs typeface="Calibri" panose="020F0502020204030204" pitchFamily="34" charset="0"/>
              </a:rPr>
              <a:t>Find the right time format you that you want</a:t>
            </a:r>
          </a:p>
        </p:txBody>
      </p:sp>
    </p:spTree>
    <p:extLst>
      <p:ext uri="{BB962C8B-B14F-4D97-AF65-F5344CB8AC3E}">
        <p14:creationId xmlns:p14="http://schemas.microsoft.com/office/powerpoint/2010/main" val="297805371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36</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96" y="1677788"/>
            <a:ext cx="8492606" cy="4777090"/>
          </a:xfrm>
          <a:prstGeom prst="rect">
            <a:avLst/>
          </a:prstGeom>
        </p:spPr>
      </p:pic>
      <p:sp>
        <p:nvSpPr>
          <p:cNvPr id="14" name="Rounded Rectangle 5"/>
          <p:cNvSpPr/>
          <p:nvPr/>
        </p:nvSpPr>
        <p:spPr>
          <a:xfrm>
            <a:off x="7628312" y="1677787"/>
            <a:ext cx="4563688" cy="1320801"/>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5" name="TextBox 6"/>
          <p:cNvSpPr txBox="1"/>
          <p:nvPr/>
        </p:nvSpPr>
        <p:spPr>
          <a:xfrm>
            <a:off x="7883178" y="1922688"/>
            <a:ext cx="4053956" cy="830997"/>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The “Time” format will change according to your choice. </a:t>
            </a:r>
          </a:p>
        </p:txBody>
      </p:sp>
      <p:sp>
        <p:nvSpPr>
          <p:cNvPr id="16" name="Rectangle 7"/>
          <p:cNvSpPr/>
          <p:nvPr/>
        </p:nvSpPr>
        <p:spPr>
          <a:xfrm>
            <a:off x="939340" y="4139369"/>
            <a:ext cx="673329" cy="17041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182678766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37</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9"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97" y="1699931"/>
            <a:ext cx="8296101" cy="4666556"/>
          </a:xfrm>
          <a:prstGeom prst="rect">
            <a:avLst/>
          </a:prstGeom>
        </p:spPr>
      </p:pic>
      <p:sp>
        <p:nvSpPr>
          <p:cNvPr id="10" name="Rounded Rectangle 5"/>
          <p:cNvSpPr/>
          <p:nvPr/>
        </p:nvSpPr>
        <p:spPr>
          <a:xfrm>
            <a:off x="7553498" y="957269"/>
            <a:ext cx="4563688" cy="477433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1" name="TextBox 6"/>
          <p:cNvSpPr txBox="1"/>
          <p:nvPr/>
        </p:nvSpPr>
        <p:spPr>
          <a:xfrm>
            <a:off x="7808364" y="1082278"/>
            <a:ext cx="4053956" cy="4524315"/>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You can also click “Settings” to have some adjustments.</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“Data Interval (</a:t>
            </a:r>
            <a:r>
              <a:rPr lang="en-US" sz="2400" dirty="0" err="1">
                <a:latin typeface="Calibri" panose="020F0502020204030204" pitchFamily="34" charset="0"/>
                <a:cs typeface="Calibri" panose="020F0502020204030204" pitchFamily="34" charset="0"/>
              </a:rPr>
              <a:t>ms</a:t>
            </a:r>
            <a:r>
              <a:rPr lang="en-US" sz="2400" dirty="0">
                <a:latin typeface="Calibri" panose="020F0502020204030204" pitchFamily="34" charset="0"/>
                <a:cs typeface="Calibri" panose="020F0502020204030204" pitchFamily="34" charset="0"/>
              </a:rPr>
              <a:t>)” = the period of data point shown</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“Data Rows” = The number of rows shown</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“Data channels” = The number of channel for </a:t>
            </a:r>
            <a:r>
              <a:rPr lang="en-US" sz="2400" dirty="0" err="1">
                <a:latin typeface="Calibri" panose="020F0502020204030204" pitchFamily="34" charset="0"/>
                <a:cs typeface="Calibri" panose="020F0502020204030204" pitchFamily="34" charset="0"/>
              </a:rPr>
              <a:t>differet</a:t>
            </a:r>
            <a:r>
              <a:rPr lang="en-US" sz="2400" dirty="0">
                <a:latin typeface="Calibri" panose="020F0502020204030204" pitchFamily="34" charset="0"/>
                <a:cs typeface="Calibri" panose="020F0502020204030204" pitchFamily="34" charset="0"/>
              </a:rPr>
              <a:t> data sets</a:t>
            </a:r>
          </a:p>
        </p:txBody>
      </p:sp>
      <p:sp>
        <p:nvSpPr>
          <p:cNvPr id="12" name="Rectangle 7"/>
          <p:cNvSpPr/>
          <p:nvPr/>
        </p:nvSpPr>
        <p:spPr>
          <a:xfrm>
            <a:off x="1047405" y="4033208"/>
            <a:ext cx="1030776" cy="101675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7" name="Rectangle 8"/>
          <p:cNvSpPr/>
          <p:nvPr/>
        </p:nvSpPr>
        <p:spPr>
          <a:xfrm>
            <a:off x="2460569" y="5731603"/>
            <a:ext cx="673329" cy="21613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33396244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38</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96" y="1699931"/>
            <a:ext cx="8321040" cy="4680584"/>
          </a:xfrm>
          <a:prstGeom prst="rect">
            <a:avLst/>
          </a:prstGeom>
        </p:spPr>
      </p:pic>
      <p:sp>
        <p:nvSpPr>
          <p:cNvPr id="14" name="Rounded Rectangle 5"/>
          <p:cNvSpPr/>
          <p:nvPr/>
        </p:nvSpPr>
        <p:spPr>
          <a:xfrm>
            <a:off x="7553498" y="973893"/>
            <a:ext cx="4563688" cy="261302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5" name="TextBox 6"/>
          <p:cNvSpPr txBox="1"/>
          <p:nvPr/>
        </p:nvSpPr>
        <p:spPr>
          <a:xfrm>
            <a:off x="7808364" y="1126243"/>
            <a:ext cx="4053956" cy="2308324"/>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Finally, you can use the data table to generate a graph as usual in Excel.</a:t>
            </a:r>
          </a:p>
          <a:p>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The graph will display real-time data.</a:t>
            </a:r>
          </a:p>
        </p:txBody>
      </p:sp>
    </p:spTree>
    <p:extLst>
      <p:ext uri="{BB962C8B-B14F-4D97-AF65-F5344CB8AC3E}">
        <p14:creationId xmlns:p14="http://schemas.microsoft.com/office/powerpoint/2010/main" val="4263010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39</a:t>
            </a:fld>
            <a:endParaRPr lang="zh-HK"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8"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396" y="1828801"/>
            <a:ext cx="8321040" cy="4680584"/>
          </a:xfrm>
          <a:prstGeom prst="rect">
            <a:avLst/>
          </a:prstGeom>
        </p:spPr>
      </p:pic>
      <p:sp>
        <p:nvSpPr>
          <p:cNvPr id="9" name="Rounded Rectangle 5"/>
          <p:cNvSpPr/>
          <p:nvPr/>
        </p:nvSpPr>
        <p:spPr>
          <a:xfrm>
            <a:off x="7553498" y="1102763"/>
            <a:ext cx="4563688" cy="1428665"/>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0" name="TextBox 6"/>
          <p:cNvSpPr txBox="1"/>
          <p:nvPr/>
        </p:nvSpPr>
        <p:spPr>
          <a:xfrm>
            <a:off x="7808364" y="1216930"/>
            <a:ext cx="4053956" cy="1200329"/>
          </a:xfrm>
          <a:prstGeom prst="rect">
            <a:avLst/>
          </a:prstGeom>
          <a:noFill/>
        </p:spPr>
        <p:txBody>
          <a:bodyPr wrap="square" rtlCol="0">
            <a:spAutoFit/>
          </a:bodyPr>
          <a:lstStyle/>
          <a:p>
            <a:r>
              <a:rPr lang="en-US" sz="2400" dirty="0">
                <a:latin typeface="Calibri" panose="020F0502020204030204" pitchFamily="34" charset="0"/>
                <a:cs typeface="Calibri" panose="020F0502020204030204" pitchFamily="34" charset="0"/>
              </a:rPr>
              <a:t>You can also record data by clicking the “Record Data” button.</a:t>
            </a:r>
          </a:p>
        </p:txBody>
      </p:sp>
      <p:sp>
        <p:nvSpPr>
          <p:cNvPr id="11" name="Rectangle 7"/>
          <p:cNvSpPr/>
          <p:nvPr/>
        </p:nvSpPr>
        <p:spPr>
          <a:xfrm>
            <a:off x="2892831" y="2197268"/>
            <a:ext cx="606827" cy="58749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20103685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GB" altLang="zh-TW" dirty="0"/>
              <a:t>Write programs for data logging using </a:t>
            </a:r>
            <a:r>
              <a:rPr lang="en-GB" altLang="zh-TW" dirty="0" err="1"/>
              <a:t>micro:bit</a:t>
            </a:r>
            <a:r>
              <a:rPr lang="en-GB" altLang="zh-TW" dirty="0"/>
              <a:t>.</a:t>
            </a:r>
          </a:p>
          <a:p>
            <a:r>
              <a:rPr lang="en-GB" altLang="zh-TW" dirty="0"/>
              <a:t>Log data using </a:t>
            </a:r>
            <a:r>
              <a:rPr lang="en-GB" altLang="zh-TW" dirty="0" err="1"/>
              <a:t>MakeCode</a:t>
            </a:r>
            <a:r>
              <a:rPr lang="en-GB" altLang="zh-TW" dirty="0"/>
              <a:t>.</a:t>
            </a:r>
          </a:p>
          <a:p>
            <a:r>
              <a:rPr lang="en-GB" altLang="zh-TW" dirty="0"/>
              <a:t>Log data using Excel.</a:t>
            </a:r>
          </a:p>
          <a:p>
            <a:r>
              <a:rPr lang="en-GB" altLang="zh-TW" dirty="0"/>
              <a:t>Log data using cloud services.</a:t>
            </a:r>
          </a:p>
          <a:p>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Learning Objectives</a:t>
            </a:r>
            <a:endParaRPr lang="zh-TW" altLang="en-US" dirty="0">
              <a:solidFill>
                <a:srgbClr val="5B0862"/>
              </a:solidFill>
            </a:endParaRPr>
          </a:p>
        </p:txBody>
      </p:sp>
    </p:spTree>
    <p:extLst>
      <p:ext uri="{BB962C8B-B14F-4D97-AF65-F5344CB8AC3E}">
        <p14:creationId xmlns:p14="http://schemas.microsoft.com/office/powerpoint/2010/main" val="4019983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40</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sp>
        <p:nvSpPr>
          <p:cNvPr id="11" name="TextBox 9"/>
          <p:cNvSpPr txBox="1"/>
          <p:nvPr/>
        </p:nvSpPr>
        <p:spPr>
          <a:xfrm>
            <a:off x="790830" y="2542313"/>
            <a:ext cx="5305170" cy="461665"/>
          </a:xfrm>
          <a:prstGeom prst="rect">
            <a:avLst/>
          </a:prstGeom>
          <a:noFill/>
        </p:spPr>
        <p:txBody>
          <a:bodyPr wrap="none" rtlCol="0">
            <a:spAutoFit/>
          </a:bodyPr>
          <a:lstStyle/>
          <a:p>
            <a:r>
              <a:rPr lang="en-US" sz="2400" u="sng" dirty="0">
                <a:solidFill>
                  <a:srgbClr val="FF0000"/>
                </a:solidFill>
                <a:latin typeface="Calibri" panose="020F0502020204030204" pitchFamily="34" charset="0"/>
                <a:cs typeface="Calibri" panose="020F0502020204030204" pitchFamily="34" charset="0"/>
              </a:rPr>
              <a:t>Again, how can I record two sets of data?</a:t>
            </a:r>
            <a:endParaRPr lang="en-HK" sz="2400" u="sng" dirty="0">
              <a:solidFill>
                <a:srgbClr val="FF0000"/>
              </a:solidFill>
              <a:latin typeface="Calibri" panose="020F0502020204030204" pitchFamily="34" charset="0"/>
              <a:cs typeface="Calibri" panose="020F0502020204030204" pitchFamily="34" charset="0"/>
            </a:endParaRPr>
          </a:p>
        </p:txBody>
      </p:sp>
      <p:pic>
        <p:nvPicPr>
          <p:cNvPr id="12" name="Picture 2" descr="micro:bit v2 Board &amp; Kits - SparkFun | Mous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119920" y="3095835"/>
            <a:ext cx="1094722" cy="795498"/>
          </a:xfrm>
          <a:prstGeom prst="rect">
            <a:avLst/>
          </a:prstGeom>
          <a:noFill/>
          <a:extLst>
            <a:ext uri="{909E8E84-426E-40DD-AFC4-6F175D3DCCD1}">
              <a14:hiddenFill xmlns:a14="http://schemas.microsoft.com/office/drawing/2010/main">
                <a:solidFill>
                  <a:srgbClr val="FFFFFF"/>
                </a:solidFill>
              </a14:hiddenFill>
            </a:ext>
          </a:extLst>
        </p:spPr>
      </p:pic>
      <p:sp>
        <p:nvSpPr>
          <p:cNvPr id="16" name="Sun 18"/>
          <p:cNvSpPr/>
          <p:nvPr/>
        </p:nvSpPr>
        <p:spPr>
          <a:xfrm>
            <a:off x="8188487" y="1800015"/>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9" name="Straight Arrow Connector 19"/>
          <p:cNvCxnSpPr/>
          <p:nvPr/>
        </p:nvCxnSpPr>
        <p:spPr>
          <a:xfrm flipH="1">
            <a:off x="4854633" y="2636715"/>
            <a:ext cx="3435859" cy="719666"/>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21"/>
          <p:cNvCxnSpPr/>
          <p:nvPr/>
        </p:nvCxnSpPr>
        <p:spPr>
          <a:xfrm flipH="1">
            <a:off x="5335617" y="3183272"/>
            <a:ext cx="2731895" cy="314964"/>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2"/>
          <p:cNvCxnSpPr/>
          <p:nvPr/>
        </p:nvCxnSpPr>
        <p:spPr>
          <a:xfrm flipH="1" flipV="1">
            <a:off x="5875647" y="3657408"/>
            <a:ext cx="2038175" cy="142201"/>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22" name="Picture 4" descr="Cartoon Fire Flames transparent PNG - Stic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733" y="3728508"/>
            <a:ext cx="2174582" cy="26798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74263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41</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3" name="Picture 4"/>
          <p:cNvPicPr>
            <a:picLocks noChangeAspect="1"/>
          </p:cNvPicPr>
          <p:nvPr/>
        </p:nvPicPr>
        <p:blipFill>
          <a:blip r:embed="rId2"/>
          <a:stretch>
            <a:fillRect/>
          </a:stretch>
        </p:blipFill>
        <p:spPr>
          <a:xfrm>
            <a:off x="810190" y="2430232"/>
            <a:ext cx="2972459" cy="1729971"/>
          </a:xfrm>
          <a:prstGeom prst="rect">
            <a:avLst/>
          </a:prstGeom>
        </p:spPr>
      </p:pic>
      <p:sp>
        <p:nvSpPr>
          <p:cNvPr id="14" name="Rectangle 15"/>
          <p:cNvSpPr/>
          <p:nvPr/>
        </p:nvSpPr>
        <p:spPr>
          <a:xfrm>
            <a:off x="747760" y="3295217"/>
            <a:ext cx="1256464" cy="38423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5" name="TextBox 6"/>
          <p:cNvSpPr txBox="1"/>
          <p:nvPr/>
        </p:nvSpPr>
        <p:spPr>
          <a:xfrm>
            <a:off x="5866266" y="1846968"/>
            <a:ext cx="3951466" cy="523220"/>
          </a:xfrm>
          <a:prstGeom prst="rect">
            <a:avLst/>
          </a:prstGeom>
          <a:noFill/>
        </p:spPr>
        <p:txBody>
          <a:bodyPr wrap="none" rtlCol="0">
            <a:spAutoFit/>
          </a:bodyPr>
          <a:lstStyle/>
          <a:p>
            <a:r>
              <a:rPr lang="en-US" sz="2800" u="sng" dirty="0">
                <a:solidFill>
                  <a:srgbClr val="FF0000"/>
                </a:solidFill>
                <a:latin typeface="Calibri" panose="020F0502020204030204" pitchFamily="34" charset="0"/>
                <a:cs typeface="Calibri" panose="020F0502020204030204" pitchFamily="34" charset="0"/>
              </a:rPr>
              <a:t>Write a program like this:</a:t>
            </a:r>
            <a:endParaRPr lang="en-HK" sz="2800" u="sng" dirty="0">
              <a:solidFill>
                <a:srgbClr val="FF0000"/>
              </a:solidFill>
              <a:latin typeface="Calibri" panose="020F0502020204030204" pitchFamily="34" charset="0"/>
              <a:cs typeface="Calibri" panose="020F0502020204030204" pitchFamily="34" charset="0"/>
            </a:endParaRPr>
          </a:p>
        </p:txBody>
      </p:sp>
      <p:sp>
        <p:nvSpPr>
          <p:cNvPr id="17" name="TextBox 7"/>
          <p:cNvSpPr txBox="1"/>
          <p:nvPr/>
        </p:nvSpPr>
        <p:spPr>
          <a:xfrm>
            <a:off x="6390821" y="6088559"/>
            <a:ext cx="3771545" cy="769441"/>
          </a:xfrm>
          <a:prstGeom prst="rect">
            <a:avLst/>
          </a:prstGeom>
          <a:noFill/>
        </p:spPr>
        <p:txBody>
          <a:bodyPr wrap="none" rtlCol="0">
            <a:spAutoFit/>
          </a:bodyPr>
          <a:lstStyle/>
          <a:p>
            <a:r>
              <a:rPr lang="en-US" sz="4400" i="1" dirty="0">
                <a:solidFill>
                  <a:srgbClr val="7030A0"/>
                </a:solidFill>
                <a:latin typeface="Calibri" panose="020F0502020204030204" pitchFamily="34" charset="0"/>
                <a:cs typeface="Calibri" panose="020F0502020204030204" pitchFamily="34" charset="0"/>
              </a:rPr>
              <a:t>Program Done!</a:t>
            </a:r>
            <a:endParaRPr lang="en-HK" sz="4400" i="1" dirty="0">
              <a:solidFill>
                <a:srgbClr val="7030A0"/>
              </a:solidFill>
              <a:latin typeface="Calibri" panose="020F0502020204030204" pitchFamily="34" charset="0"/>
              <a:cs typeface="Calibri" panose="020F0502020204030204" pitchFamily="34" charset="0"/>
            </a:endParaRPr>
          </a:p>
        </p:txBody>
      </p:sp>
      <p:sp>
        <p:nvSpPr>
          <p:cNvPr id="18" name="TextBox 8"/>
          <p:cNvSpPr txBox="1"/>
          <p:nvPr/>
        </p:nvSpPr>
        <p:spPr>
          <a:xfrm>
            <a:off x="436117" y="4532110"/>
            <a:ext cx="3470865" cy="923330"/>
          </a:xfrm>
          <a:prstGeom prst="rect">
            <a:avLst/>
          </a:prstGeom>
          <a:noFill/>
        </p:spPr>
        <p:txBody>
          <a:bodyPr wrap="square" rtlCol="0">
            <a:spAutoFit/>
          </a:bodyPr>
          <a:lstStyle/>
          <a:p>
            <a:r>
              <a:rPr lang="en-US" dirty="0">
                <a:solidFill>
                  <a:srgbClr val="FF6600"/>
                </a:solidFill>
                <a:latin typeface="Calibri" panose="020F0502020204030204" pitchFamily="34" charset="0"/>
                <a:cs typeface="Calibri" panose="020F0502020204030204" pitchFamily="34" charset="0"/>
              </a:rPr>
              <a:t>This block is used to separate two sets of data</a:t>
            </a:r>
            <a:r>
              <a:rPr lang="en-HK" dirty="0">
                <a:solidFill>
                  <a:srgbClr val="FF6600"/>
                </a:solidFill>
                <a:latin typeface="Calibri" panose="020F0502020204030204" pitchFamily="34" charset="0"/>
                <a:cs typeface="Calibri" panose="020F0502020204030204" pitchFamily="34" charset="0"/>
              </a:rPr>
              <a:t>, </a:t>
            </a:r>
            <a:r>
              <a:rPr lang="en-US" dirty="0">
                <a:solidFill>
                  <a:srgbClr val="FF6600"/>
                </a:solidFill>
                <a:latin typeface="Calibri" panose="020F0502020204030204" pitchFamily="34" charset="0"/>
                <a:cs typeface="Calibri" panose="020F0502020204030204" pitchFamily="34" charset="0"/>
              </a:rPr>
              <a:t>so that the Excel can recognize them.</a:t>
            </a:r>
          </a:p>
        </p:txBody>
      </p:sp>
      <p:cxnSp>
        <p:nvCxnSpPr>
          <p:cNvPr id="23" name="Straight Arrow Connector 10"/>
          <p:cNvCxnSpPr/>
          <p:nvPr/>
        </p:nvCxnSpPr>
        <p:spPr>
          <a:xfrm flipH="1" flipV="1">
            <a:off x="1375992" y="3716413"/>
            <a:ext cx="103673" cy="787818"/>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4" name="Picture 2"/>
          <p:cNvPicPr>
            <a:picLocks noChangeAspect="1"/>
          </p:cNvPicPr>
          <p:nvPr/>
        </p:nvPicPr>
        <p:blipFill>
          <a:blip r:embed="rId3"/>
          <a:stretch>
            <a:fillRect/>
          </a:stretch>
        </p:blipFill>
        <p:spPr>
          <a:xfrm>
            <a:off x="5067108" y="2356452"/>
            <a:ext cx="5695950" cy="3914775"/>
          </a:xfrm>
          <a:prstGeom prst="rect">
            <a:avLst/>
          </a:prstGeom>
        </p:spPr>
      </p:pic>
    </p:spTree>
    <p:extLst>
      <p:ext uri="{BB962C8B-B14F-4D97-AF65-F5344CB8AC3E}">
        <p14:creationId xmlns:p14="http://schemas.microsoft.com/office/powerpoint/2010/main" val="3409403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4" name="TextBox 11"/>
          <p:cNvSpPr txBox="1"/>
          <p:nvPr/>
        </p:nvSpPr>
        <p:spPr>
          <a:xfrm>
            <a:off x="677334" y="1299594"/>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pic>
        <p:nvPicPr>
          <p:cNvPr id="12"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2577" y="1699931"/>
            <a:ext cx="8341423" cy="4692050"/>
          </a:xfrm>
          <a:prstGeom prst="rect">
            <a:avLst/>
          </a:prstGeom>
        </p:spPr>
      </p:pic>
      <p:sp>
        <p:nvSpPr>
          <p:cNvPr id="13" name="Rounded Rectangle 5"/>
          <p:cNvSpPr/>
          <p:nvPr/>
        </p:nvSpPr>
        <p:spPr>
          <a:xfrm>
            <a:off x="7628312" y="1953007"/>
            <a:ext cx="3510743" cy="521046"/>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4" name="TextBox 6"/>
          <p:cNvSpPr txBox="1"/>
          <p:nvPr/>
        </p:nvSpPr>
        <p:spPr>
          <a:xfrm>
            <a:off x="7842882" y="1982697"/>
            <a:ext cx="3081601"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Logging 2 sets of data</a:t>
            </a:r>
          </a:p>
        </p:txBody>
      </p:sp>
      <p:sp>
        <p:nvSpPr>
          <p:cNvPr id="15" name="Rectangle 8"/>
          <p:cNvSpPr/>
          <p:nvPr/>
        </p:nvSpPr>
        <p:spPr>
          <a:xfrm>
            <a:off x="931027" y="3193889"/>
            <a:ext cx="1537853" cy="258862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Tree>
    <p:extLst>
      <p:ext uri="{BB962C8B-B14F-4D97-AF65-F5344CB8AC3E}">
        <p14:creationId xmlns:p14="http://schemas.microsoft.com/office/powerpoint/2010/main" val="17592545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43</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3463320"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2. Data logging using Excel</a:t>
            </a:r>
            <a:endParaRPr lang="en-HK" sz="2400" dirty="0">
              <a:solidFill>
                <a:srgbClr val="FF5050"/>
              </a:solidFill>
              <a:latin typeface="Calibri" panose="020F0502020204030204" pitchFamily="34" charset="0"/>
              <a:cs typeface="Calibri" panose="020F0502020204030204" pitchFamily="34" charset="0"/>
            </a:endParaRPr>
          </a:p>
        </p:txBody>
      </p:sp>
      <p:sp>
        <p:nvSpPr>
          <p:cNvPr id="16" name="TextBox 9"/>
          <p:cNvSpPr txBox="1"/>
          <p:nvPr/>
        </p:nvSpPr>
        <p:spPr>
          <a:xfrm>
            <a:off x="712547" y="2543361"/>
            <a:ext cx="1330236" cy="584775"/>
          </a:xfrm>
          <a:prstGeom prst="rect">
            <a:avLst/>
          </a:prstGeom>
          <a:noFill/>
        </p:spPr>
        <p:txBody>
          <a:bodyPr wrap="none" rtlCol="0">
            <a:spAutoFit/>
          </a:bodyPr>
          <a:lstStyle/>
          <a:p>
            <a:r>
              <a:rPr lang="en-US" sz="3200" b="1" u="sng" dirty="0">
                <a:solidFill>
                  <a:srgbClr val="FF0000"/>
                </a:solidFill>
                <a:latin typeface="Calibri" panose="020F0502020204030204" pitchFamily="34" charset="0"/>
                <a:cs typeface="Calibri" panose="020F0502020204030204" pitchFamily="34" charset="0"/>
              </a:rPr>
              <a:t>Task 1.</a:t>
            </a:r>
            <a:endParaRPr lang="en-HK" sz="3200" b="1" u="sng" dirty="0">
              <a:solidFill>
                <a:srgbClr val="FF0000"/>
              </a:solidFill>
              <a:latin typeface="Calibri" panose="020F0502020204030204" pitchFamily="34" charset="0"/>
              <a:cs typeface="Calibri" panose="020F0502020204030204" pitchFamily="34" charset="0"/>
            </a:endParaRPr>
          </a:p>
        </p:txBody>
      </p:sp>
      <p:sp>
        <p:nvSpPr>
          <p:cNvPr id="19" name="TextBox 2"/>
          <p:cNvSpPr txBox="1"/>
          <p:nvPr/>
        </p:nvSpPr>
        <p:spPr>
          <a:xfrm>
            <a:off x="825290" y="3247358"/>
            <a:ext cx="6369949" cy="1015663"/>
          </a:xfrm>
          <a:prstGeom prst="rect">
            <a:avLst/>
          </a:prstGeom>
          <a:noFill/>
        </p:spPr>
        <p:txBody>
          <a:bodyPr wrap="none" rtlCol="0">
            <a:spAutoFit/>
          </a:bodyPr>
          <a:lstStyle/>
          <a:p>
            <a:r>
              <a:rPr lang="en-US" sz="6000" b="1" dirty="0">
                <a:latin typeface="Myriad Pro" panose="020B0503030403020204" charset="0"/>
              </a:rPr>
              <a:t>Remote + Excel???</a:t>
            </a:r>
            <a:endParaRPr lang="en-HK" sz="6000" b="1" dirty="0">
              <a:latin typeface="Myriad Pro" panose="020B0503030403020204" charset="0"/>
            </a:endParaRPr>
          </a:p>
        </p:txBody>
      </p:sp>
      <p:pic>
        <p:nvPicPr>
          <p:cNvPr id="20" name="Picture 2" descr="Sygnał Bezprzewodowy, Ikona, Obraz"/>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299251" y="4263021"/>
            <a:ext cx="2905402" cy="1988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6838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44</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9" name="Rounded Rectangle 5"/>
          <p:cNvSpPr/>
          <p:nvPr/>
        </p:nvSpPr>
        <p:spPr>
          <a:xfrm>
            <a:off x="464106" y="3719401"/>
            <a:ext cx="5193125" cy="1901496"/>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0" name="TextBox 4"/>
          <p:cNvSpPr txBox="1"/>
          <p:nvPr/>
        </p:nvSpPr>
        <p:spPr>
          <a:xfrm>
            <a:off x="548436" y="4668397"/>
            <a:ext cx="4924623" cy="830997"/>
          </a:xfrm>
          <a:prstGeom prst="rect">
            <a:avLst/>
          </a:prstGeom>
          <a:noFill/>
        </p:spPr>
        <p:txBody>
          <a:bodyPr wrap="square" rtlCol="0">
            <a:spAutoFit/>
          </a:bodyPr>
          <a:lstStyle/>
          <a:p>
            <a:r>
              <a:rPr lang="en-US" sz="2400" i="1" dirty="0" err="1">
                <a:solidFill>
                  <a:srgbClr val="0070C0"/>
                </a:solidFill>
                <a:latin typeface="Calibri" panose="020F0502020204030204" pitchFamily="34" charset="0"/>
                <a:cs typeface="Calibri" panose="020F0502020204030204" pitchFamily="34" charset="0"/>
              </a:rPr>
              <a:t>Thingspeak</a:t>
            </a:r>
            <a:r>
              <a:rPr lang="en-US" sz="2400" dirty="0" err="1">
                <a:solidFill>
                  <a:srgbClr val="0070C0"/>
                </a:solidFill>
                <a:latin typeface="Calibri" panose="020F0502020204030204" pitchFamily="34" charset="0"/>
                <a:cs typeface="Calibri" panose="020F0502020204030204" pitchFamily="34" charset="0"/>
              </a:rPr>
              <a:t>,a</a:t>
            </a:r>
            <a:r>
              <a:rPr lang="en-US" sz="2400" dirty="0">
                <a:solidFill>
                  <a:srgbClr val="0070C0"/>
                </a:solidFill>
                <a:latin typeface="Calibri" panose="020F0502020204030204" pitchFamily="34" charset="0"/>
                <a:cs typeface="Calibri" panose="020F0502020204030204" pitchFamily="34" charset="0"/>
              </a:rPr>
              <a:t> cloud platform, will be used for data visualization.</a:t>
            </a:r>
            <a:endParaRPr lang="en-HK" sz="2400" dirty="0">
              <a:solidFill>
                <a:srgbClr val="0070C0"/>
              </a:solidFill>
              <a:latin typeface="Calibri" panose="020F0502020204030204" pitchFamily="34" charset="0"/>
              <a:cs typeface="Calibri" panose="020F0502020204030204" pitchFamily="34" charset="0"/>
            </a:endParaRPr>
          </a:p>
        </p:txBody>
      </p:sp>
      <p:sp>
        <p:nvSpPr>
          <p:cNvPr id="11" name="TextBox 15"/>
          <p:cNvSpPr txBox="1"/>
          <p:nvPr/>
        </p:nvSpPr>
        <p:spPr>
          <a:xfrm>
            <a:off x="560906" y="3837400"/>
            <a:ext cx="4960397" cy="830997"/>
          </a:xfrm>
          <a:prstGeom prst="rect">
            <a:avLst/>
          </a:prstGeom>
          <a:noFill/>
        </p:spPr>
        <p:txBody>
          <a:bodyPr wrap="none" rtlCol="0">
            <a:spAutoFit/>
          </a:bodyPr>
          <a:lstStyle/>
          <a:p>
            <a:r>
              <a:rPr lang="en-US" sz="2400" i="1" dirty="0" err="1">
                <a:solidFill>
                  <a:srgbClr val="FF9933"/>
                </a:solidFill>
                <a:latin typeface="Calibri" panose="020F0502020204030204" pitchFamily="34" charset="0"/>
                <a:cs typeface="Calibri" panose="020F0502020204030204" pitchFamily="34" charset="0"/>
              </a:rPr>
              <a:t>Muselab</a:t>
            </a:r>
            <a:r>
              <a:rPr lang="en-US" sz="2400" i="1" dirty="0">
                <a:solidFill>
                  <a:srgbClr val="FF9933"/>
                </a:solidFill>
                <a:latin typeface="Calibri" panose="020F0502020204030204" pitchFamily="34" charset="0"/>
                <a:cs typeface="Calibri" panose="020F0502020204030204" pitchFamily="34" charset="0"/>
              </a:rPr>
              <a:t> </a:t>
            </a:r>
            <a:r>
              <a:rPr lang="en-US" sz="2400" i="1" dirty="0" err="1">
                <a:solidFill>
                  <a:srgbClr val="FF9933"/>
                </a:solidFill>
                <a:latin typeface="Calibri" panose="020F0502020204030204" pitchFamily="34" charset="0"/>
                <a:cs typeface="Calibri" panose="020F0502020204030204" pitchFamily="34" charset="0"/>
              </a:rPr>
              <a:t>WiFi</a:t>
            </a:r>
            <a:r>
              <a:rPr lang="en-US" sz="2400" i="1" dirty="0">
                <a:solidFill>
                  <a:srgbClr val="FF9933"/>
                </a:solidFill>
                <a:latin typeface="Calibri" panose="020F0502020204030204" pitchFamily="34" charset="0"/>
                <a:cs typeface="Calibri" panose="020F0502020204030204" pitchFamily="34" charset="0"/>
              </a:rPr>
              <a:t> Booster</a:t>
            </a:r>
            <a:r>
              <a:rPr lang="en-US" sz="2400" dirty="0">
                <a:solidFill>
                  <a:srgbClr val="FF9933"/>
                </a:solidFill>
                <a:latin typeface="Calibri" panose="020F0502020204030204" pitchFamily="34" charset="0"/>
                <a:cs typeface="Calibri" panose="020F0502020204030204" pitchFamily="34" charset="0"/>
              </a:rPr>
              <a:t> allows </a:t>
            </a:r>
            <a:r>
              <a:rPr lang="en-US" sz="2400" dirty="0" err="1">
                <a:solidFill>
                  <a:srgbClr val="FF9933"/>
                </a:solidFill>
                <a:latin typeface="Calibri" panose="020F0502020204030204" pitchFamily="34" charset="0"/>
                <a:cs typeface="Calibri" panose="020F0502020204030204" pitchFamily="34" charset="0"/>
              </a:rPr>
              <a:t>micro:bit</a:t>
            </a:r>
            <a:br>
              <a:rPr lang="en-US" sz="2400" dirty="0">
                <a:solidFill>
                  <a:srgbClr val="FF9933"/>
                </a:solidFill>
                <a:latin typeface="Calibri" panose="020F0502020204030204" pitchFamily="34" charset="0"/>
                <a:cs typeface="Calibri" panose="020F0502020204030204" pitchFamily="34" charset="0"/>
              </a:rPr>
            </a:br>
            <a:r>
              <a:rPr lang="en-US" sz="2400" dirty="0">
                <a:solidFill>
                  <a:srgbClr val="FF9933"/>
                </a:solidFill>
                <a:latin typeface="Calibri" panose="020F0502020204030204" pitchFamily="34" charset="0"/>
                <a:cs typeface="Calibri" panose="020F0502020204030204" pitchFamily="34" charset="0"/>
              </a:rPr>
              <a:t>to connect to the Internet via </a:t>
            </a:r>
            <a:r>
              <a:rPr lang="en-US" sz="2400" dirty="0" err="1">
                <a:solidFill>
                  <a:srgbClr val="FF9933"/>
                </a:solidFill>
                <a:latin typeface="Calibri" panose="020F0502020204030204" pitchFamily="34" charset="0"/>
                <a:cs typeface="Calibri" panose="020F0502020204030204" pitchFamily="34" charset="0"/>
              </a:rPr>
              <a:t>WiFi</a:t>
            </a:r>
            <a:r>
              <a:rPr lang="en-US" sz="2400" dirty="0">
                <a:solidFill>
                  <a:srgbClr val="FF9933"/>
                </a:solidFill>
                <a:latin typeface="Calibri" panose="020F0502020204030204" pitchFamily="34" charset="0"/>
                <a:cs typeface="Calibri" panose="020F0502020204030204" pitchFamily="34" charset="0"/>
              </a:rPr>
              <a:t>.</a:t>
            </a:r>
            <a:endParaRPr lang="en-HK" sz="2400" dirty="0">
              <a:solidFill>
                <a:srgbClr val="FF9933"/>
              </a:solidFill>
              <a:latin typeface="Calibri" panose="020F0502020204030204" pitchFamily="34" charset="0"/>
              <a:cs typeface="Calibri" panose="020F0502020204030204" pitchFamily="34" charset="0"/>
            </a:endParaRPr>
          </a:p>
        </p:txBody>
      </p:sp>
      <p:sp>
        <p:nvSpPr>
          <p:cNvPr id="12" name="TextBox 19"/>
          <p:cNvSpPr txBox="1"/>
          <p:nvPr/>
        </p:nvSpPr>
        <p:spPr>
          <a:xfrm>
            <a:off x="818021" y="2594068"/>
            <a:ext cx="4716035" cy="461665"/>
          </a:xfrm>
          <a:prstGeom prst="rect">
            <a:avLst/>
          </a:prstGeom>
          <a:noFill/>
        </p:spPr>
        <p:txBody>
          <a:bodyPr wrap="none" rtlCol="0">
            <a:spAutoFit/>
          </a:bodyPr>
          <a:lstStyle/>
          <a:p>
            <a:r>
              <a:rPr lang="en-US" sz="2400" u="sng" dirty="0">
                <a:solidFill>
                  <a:srgbClr val="FF0000"/>
                </a:solidFill>
                <a:latin typeface="Calibri" panose="020F0502020204030204" pitchFamily="34" charset="0"/>
                <a:cs typeface="Calibri" panose="020F0502020204030204" pitchFamily="34" charset="0"/>
              </a:rPr>
              <a:t>Using the light sensor as an example</a:t>
            </a:r>
            <a:endParaRPr lang="en-HK" sz="2400" u="sng" dirty="0">
              <a:solidFill>
                <a:srgbClr val="FF0000"/>
              </a:solidFill>
              <a:latin typeface="Calibri" panose="020F0502020204030204" pitchFamily="34" charset="0"/>
              <a:cs typeface="Calibri" panose="020F0502020204030204" pitchFamily="34" charset="0"/>
            </a:endParaRPr>
          </a:p>
        </p:txBody>
      </p:sp>
      <p:pic>
        <p:nvPicPr>
          <p:cNvPr id="13" name="Picture 2" descr="micro:bit v2 Board &amp; Kits - SparkFun | Mous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48485" y="3089593"/>
            <a:ext cx="3315218" cy="2409059"/>
          </a:xfrm>
          <a:prstGeom prst="rect">
            <a:avLst/>
          </a:prstGeom>
          <a:noFill/>
          <a:extLst>
            <a:ext uri="{909E8E84-426E-40DD-AFC4-6F175D3DCCD1}">
              <a14:hiddenFill xmlns:a14="http://schemas.microsoft.com/office/drawing/2010/main">
                <a:solidFill>
                  <a:srgbClr val="FFFFFF"/>
                </a:solidFill>
              </a14:hiddenFill>
            </a:ext>
          </a:extLst>
        </p:spPr>
      </p:pic>
      <p:sp>
        <p:nvSpPr>
          <p:cNvPr id="14" name="Oval 23"/>
          <p:cNvSpPr/>
          <p:nvPr/>
        </p:nvSpPr>
        <p:spPr>
          <a:xfrm>
            <a:off x="6102745" y="3136463"/>
            <a:ext cx="2249153" cy="2286000"/>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5" name="Sun 24"/>
          <p:cNvSpPr/>
          <p:nvPr/>
        </p:nvSpPr>
        <p:spPr>
          <a:xfrm>
            <a:off x="9239927" y="609600"/>
            <a:ext cx="2745887" cy="2448169"/>
          </a:xfrm>
          <a:prstGeom prst="sun">
            <a:avLst/>
          </a:prstGeom>
          <a:solidFill>
            <a:srgbClr val="FFFF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7" name="Straight Arrow Connector 25"/>
          <p:cNvCxnSpPr/>
          <p:nvPr/>
        </p:nvCxnSpPr>
        <p:spPr>
          <a:xfrm flipH="1">
            <a:off x="7540564" y="2369162"/>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26"/>
          <p:cNvCxnSpPr/>
          <p:nvPr/>
        </p:nvCxnSpPr>
        <p:spPr>
          <a:xfrm flipH="1">
            <a:off x="7317584" y="2915719"/>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7"/>
          <p:cNvCxnSpPr/>
          <p:nvPr/>
        </p:nvCxnSpPr>
        <p:spPr>
          <a:xfrm flipH="1">
            <a:off x="7163894" y="3532056"/>
            <a:ext cx="2145323" cy="1178170"/>
          </a:xfrm>
          <a:prstGeom prst="straightConnector1">
            <a:avLst/>
          </a:prstGeom>
          <a:ln w="57150">
            <a:solidFill>
              <a:srgbClr val="FFFF00"/>
            </a:solidFill>
            <a:tailEnd type="triangle"/>
          </a:ln>
        </p:spPr>
        <p:style>
          <a:lnRef idx="1">
            <a:schemeClr val="accent1"/>
          </a:lnRef>
          <a:fillRef idx="0">
            <a:schemeClr val="accent1"/>
          </a:fillRef>
          <a:effectRef idx="0">
            <a:schemeClr val="accent1"/>
          </a:effectRef>
          <a:fontRef idx="minor">
            <a:schemeClr val="tx1"/>
          </a:fontRef>
        </p:style>
      </p:cxnSp>
      <p:pic>
        <p:nvPicPr>
          <p:cNvPr id="4" name="圖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84643" y="3429000"/>
            <a:ext cx="2252284" cy="2252284"/>
          </a:xfrm>
          <a:prstGeom prst="rect">
            <a:avLst/>
          </a:prstGeom>
        </p:spPr>
      </p:pic>
    </p:spTree>
    <p:extLst>
      <p:ext uri="{BB962C8B-B14F-4D97-AF65-F5344CB8AC3E}">
        <p14:creationId xmlns:p14="http://schemas.microsoft.com/office/powerpoint/2010/main" val="312155543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45</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19" name="Picture 15"/>
          <p:cNvPicPr/>
          <p:nvPr/>
        </p:nvPicPr>
        <p:blipFill rotWithShape="1">
          <a:blip r:embed="rId2"/>
          <a:srcRect l="11123" t="-401" r="4751" b="28801"/>
          <a:stretch/>
        </p:blipFill>
        <p:spPr bwMode="auto">
          <a:xfrm>
            <a:off x="822208" y="2470575"/>
            <a:ext cx="7814716" cy="3049075"/>
          </a:xfrm>
          <a:prstGeom prst="rect">
            <a:avLst/>
          </a:prstGeom>
          <a:ln>
            <a:noFill/>
          </a:ln>
          <a:extLst>
            <a:ext uri="{53640926-AAD7-44D8-BBD7-CCE9431645EC}">
              <a14:shadowObscured xmlns:a14="http://schemas.microsoft.com/office/drawing/2010/main"/>
            </a:ext>
          </a:extLst>
        </p:spPr>
      </p:pic>
      <p:sp>
        <p:nvSpPr>
          <p:cNvPr id="20" name="TextBox 2"/>
          <p:cNvSpPr txBox="1"/>
          <p:nvPr/>
        </p:nvSpPr>
        <p:spPr>
          <a:xfrm>
            <a:off x="677334" y="5975847"/>
            <a:ext cx="5746445"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First, register for an account (free of charge).</a:t>
            </a:r>
            <a:endParaRPr lang="en-HK" sz="2400" dirty="0">
              <a:latin typeface="Calibri" panose="020F0502020204030204" pitchFamily="34" charset="0"/>
              <a:cs typeface="Calibri" panose="020F0502020204030204" pitchFamily="34" charset="0"/>
            </a:endParaRPr>
          </a:p>
        </p:txBody>
      </p:sp>
      <p:sp>
        <p:nvSpPr>
          <p:cNvPr id="22" name="文字方塊 21"/>
          <p:cNvSpPr txBox="1"/>
          <p:nvPr/>
        </p:nvSpPr>
        <p:spPr>
          <a:xfrm>
            <a:off x="3562322" y="5506792"/>
            <a:ext cx="1803122" cy="276999"/>
          </a:xfrm>
          <a:prstGeom prst="rect">
            <a:avLst/>
          </a:prstGeom>
          <a:noFill/>
        </p:spPr>
        <p:txBody>
          <a:bodyPr wrap="none" rtlCol="0">
            <a:spAutoFit/>
          </a:bodyPr>
          <a:lstStyle/>
          <a:p>
            <a:r>
              <a:rPr lang="en-GB" altLang="zh-TW" sz="1200" dirty="0">
                <a:latin typeface="Myriad Pro" panose="020B0503030403020204" charset="0"/>
              </a:rPr>
              <a:t>https://</a:t>
            </a:r>
            <a:r>
              <a:rPr lang="en-GB" altLang="zh-TW" sz="1200" dirty="0" err="1">
                <a:latin typeface="Myriad Pro" panose="020B0503030403020204" charset="0"/>
              </a:rPr>
              <a:t>thingspeak.com</a:t>
            </a:r>
            <a:r>
              <a:rPr lang="en-GB" altLang="zh-TW" sz="1200" dirty="0">
                <a:latin typeface="Myriad Pro" panose="020B0503030403020204" charset="0"/>
              </a:rPr>
              <a:t>/</a:t>
            </a:r>
            <a:endParaRPr lang="zh-TW" altLang="en-US" sz="1200" dirty="0">
              <a:latin typeface="Myriad Pro" panose="020B0503030403020204" charset="0"/>
            </a:endParaRPr>
          </a:p>
        </p:txBody>
      </p:sp>
    </p:spTree>
    <p:extLst>
      <p:ext uri="{BB962C8B-B14F-4D97-AF65-F5344CB8AC3E}">
        <p14:creationId xmlns:p14="http://schemas.microsoft.com/office/powerpoint/2010/main" val="16942423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46</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9" name="TextBox 2"/>
          <p:cNvSpPr txBox="1"/>
          <p:nvPr/>
        </p:nvSpPr>
        <p:spPr>
          <a:xfrm>
            <a:off x="712547" y="2307094"/>
            <a:ext cx="5234895"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Login your account and click “Channel”.</a:t>
            </a:r>
            <a:endParaRPr lang="en-HK" sz="2400" dirty="0">
              <a:latin typeface="Calibri" panose="020F0502020204030204" pitchFamily="34" charset="0"/>
              <a:cs typeface="Calibri" panose="020F0502020204030204" pitchFamily="34" charset="0"/>
            </a:endParaRPr>
          </a:p>
        </p:txBody>
      </p:sp>
      <p:pic>
        <p:nvPicPr>
          <p:cNvPr id="10" name="Picture 6"/>
          <p:cNvPicPr/>
          <p:nvPr/>
        </p:nvPicPr>
        <p:blipFill rotWithShape="1">
          <a:blip r:embed="rId2"/>
          <a:srcRect l="8103" r="5743" b="14102"/>
          <a:stretch/>
        </p:blipFill>
        <p:spPr bwMode="auto">
          <a:xfrm>
            <a:off x="830522" y="2835593"/>
            <a:ext cx="8571172" cy="3515332"/>
          </a:xfrm>
          <a:prstGeom prst="rect">
            <a:avLst/>
          </a:prstGeom>
          <a:ln>
            <a:noFill/>
          </a:ln>
          <a:extLst>
            <a:ext uri="{53640926-AAD7-44D8-BBD7-CCE9431645EC}">
              <a14:shadowObscured xmlns:a14="http://schemas.microsoft.com/office/drawing/2010/main"/>
            </a:ext>
          </a:extLst>
        </p:spPr>
      </p:pic>
      <p:sp>
        <p:nvSpPr>
          <p:cNvPr id="11" name="Rounded Rectangle 4"/>
          <p:cNvSpPr/>
          <p:nvPr/>
        </p:nvSpPr>
        <p:spPr>
          <a:xfrm>
            <a:off x="7872153" y="1238599"/>
            <a:ext cx="4171067" cy="237744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grpSp>
        <p:nvGrpSpPr>
          <p:cNvPr id="12" name="Group 7"/>
          <p:cNvGrpSpPr/>
          <p:nvPr/>
        </p:nvGrpSpPr>
        <p:grpSpPr>
          <a:xfrm>
            <a:off x="8181334" y="1365489"/>
            <a:ext cx="3552704" cy="2123659"/>
            <a:chOff x="8249057" y="1436388"/>
            <a:chExt cx="3552704" cy="2123659"/>
          </a:xfrm>
        </p:grpSpPr>
        <p:sp>
          <p:nvSpPr>
            <p:cNvPr id="13" name="TextBox 5"/>
            <p:cNvSpPr txBox="1"/>
            <p:nvPr/>
          </p:nvSpPr>
          <p:spPr>
            <a:xfrm>
              <a:off x="8249058" y="1436388"/>
              <a:ext cx="3537379" cy="646331"/>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Create your own channel by</a:t>
              </a:r>
            </a:p>
            <a:p>
              <a:r>
                <a:rPr lang="en-US" dirty="0">
                  <a:latin typeface="Calibri" panose="020F0502020204030204" pitchFamily="34" charset="0"/>
                  <a:cs typeface="Calibri" panose="020F0502020204030204" pitchFamily="34" charset="0"/>
                </a:rPr>
                <a:t>entering the </a:t>
              </a:r>
              <a:r>
                <a:rPr lang="en-US" dirty="0">
                  <a:solidFill>
                    <a:srgbClr val="FF0000"/>
                  </a:solidFill>
                  <a:latin typeface="Calibri" panose="020F0502020204030204" pitchFamily="34" charset="0"/>
                  <a:cs typeface="Calibri" panose="020F0502020204030204" pitchFamily="34" charset="0"/>
                </a:rPr>
                <a:t>name and description</a:t>
              </a:r>
              <a:r>
                <a:rPr lang="en-US" dirty="0">
                  <a:latin typeface="Calibri" panose="020F0502020204030204" pitchFamily="34" charset="0"/>
                  <a:cs typeface="Calibri" panose="020F0502020204030204" pitchFamily="34" charset="0"/>
                </a:rPr>
                <a:t>.</a:t>
              </a:r>
              <a:endParaRPr lang="en-HK" dirty="0">
                <a:latin typeface="Calibri" panose="020F0502020204030204" pitchFamily="34" charset="0"/>
                <a:cs typeface="Calibri" panose="020F0502020204030204" pitchFamily="34" charset="0"/>
              </a:endParaRPr>
            </a:p>
          </p:txBody>
        </p:sp>
        <p:sp>
          <p:nvSpPr>
            <p:cNvPr id="14" name="TextBox 9"/>
            <p:cNvSpPr txBox="1"/>
            <p:nvPr/>
          </p:nvSpPr>
          <p:spPr>
            <a:xfrm>
              <a:off x="8249057" y="2082719"/>
              <a:ext cx="3552704" cy="1477328"/>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Field 1 – 8</a:t>
              </a:r>
              <a:r>
                <a:rPr lang="en-US" dirty="0">
                  <a:latin typeface="Calibri" panose="020F0502020204030204" pitchFamily="34" charset="0"/>
                  <a:cs typeface="Calibri" panose="020F0502020204030204" pitchFamily="34" charset="0"/>
                </a:rPr>
                <a:t>: For data logging.</a:t>
              </a:r>
            </a:p>
            <a:p>
              <a:r>
                <a:rPr lang="en-US" dirty="0">
                  <a:latin typeface="Calibri" panose="020F0502020204030204" pitchFamily="34" charset="0"/>
                  <a:cs typeface="Calibri" panose="020F0502020204030204" pitchFamily="34" charset="0"/>
                </a:rPr>
                <a:t>If you only need to log 1 set of data,</a:t>
              </a:r>
            </a:p>
            <a:p>
              <a:r>
                <a:rPr lang="en-US" dirty="0">
                  <a:latin typeface="Calibri" panose="020F0502020204030204" pitchFamily="34" charset="0"/>
                  <a:cs typeface="Calibri" panose="020F0502020204030204" pitchFamily="34" charset="0"/>
                </a:rPr>
                <a:t>you can just use Field 1 by ticking it.</a:t>
              </a:r>
            </a:p>
            <a:p>
              <a:r>
                <a:rPr lang="en-US" dirty="0">
                  <a:latin typeface="Calibri" panose="020F0502020204030204" pitchFamily="34" charset="0"/>
                  <a:cs typeface="Calibri" panose="020F0502020204030204" pitchFamily="34" charset="0"/>
                </a:rPr>
                <a:t>If you want to log 2 sets of data, </a:t>
              </a:r>
            </a:p>
            <a:p>
              <a:r>
                <a:rPr lang="en-US" dirty="0">
                  <a:latin typeface="Calibri" panose="020F0502020204030204" pitchFamily="34" charset="0"/>
                  <a:cs typeface="Calibri" panose="020F0502020204030204" pitchFamily="34" charset="0"/>
                </a:rPr>
                <a:t>you will need to use Field 1 and 2.</a:t>
              </a:r>
              <a:endParaRPr lang="en-HK" dirty="0">
                <a:latin typeface="Calibri" panose="020F0502020204030204" pitchFamily="34" charset="0"/>
                <a:cs typeface="Calibri" panose="020F0502020204030204" pitchFamily="34" charset="0"/>
              </a:endParaRPr>
            </a:p>
          </p:txBody>
        </p:sp>
      </p:grpSp>
      <p:sp>
        <p:nvSpPr>
          <p:cNvPr id="15" name="Rectangle 10"/>
          <p:cNvSpPr/>
          <p:nvPr/>
        </p:nvSpPr>
        <p:spPr>
          <a:xfrm>
            <a:off x="2044933" y="4319250"/>
            <a:ext cx="2061554" cy="1931924"/>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6" name="Rectangle 12"/>
          <p:cNvSpPr/>
          <p:nvPr/>
        </p:nvSpPr>
        <p:spPr>
          <a:xfrm>
            <a:off x="1823259" y="3616039"/>
            <a:ext cx="3106187" cy="60346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960008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47</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17" name="TextBox 2"/>
          <p:cNvSpPr txBox="1"/>
          <p:nvPr/>
        </p:nvSpPr>
        <p:spPr>
          <a:xfrm>
            <a:off x="712547" y="2406845"/>
            <a:ext cx="6840462"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You should see this page after setting up the channel.</a:t>
            </a:r>
            <a:endParaRPr lang="en-HK" sz="2400" dirty="0">
              <a:latin typeface="Calibri" panose="020F0502020204030204" pitchFamily="34" charset="0"/>
              <a:cs typeface="Calibri" panose="020F0502020204030204" pitchFamily="34" charset="0"/>
            </a:endParaRPr>
          </a:p>
        </p:txBody>
      </p:sp>
      <p:pic>
        <p:nvPicPr>
          <p:cNvPr id="18" name="Picture 10"/>
          <p:cNvPicPr/>
          <p:nvPr/>
        </p:nvPicPr>
        <p:blipFill rotWithShape="1">
          <a:blip r:embed="rId2"/>
          <a:srcRect l="8268" r="6570"/>
          <a:stretch/>
        </p:blipFill>
        <p:spPr bwMode="auto">
          <a:xfrm>
            <a:off x="788958" y="2954568"/>
            <a:ext cx="8485043" cy="33215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781909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48</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8" name="TextBox 2"/>
          <p:cNvSpPr txBox="1"/>
          <p:nvPr/>
        </p:nvSpPr>
        <p:spPr>
          <a:xfrm>
            <a:off x="712547" y="2406845"/>
            <a:ext cx="2848472"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Next, click “API Keys”.</a:t>
            </a:r>
            <a:endParaRPr lang="en-HK" sz="2400" dirty="0">
              <a:latin typeface="Calibri" panose="020F0502020204030204" pitchFamily="34" charset="0"/>
              <a:cs typeface="Calibri" panose="020F0502020204030204" pitchFamily="34" charset="0"/>
            </a:endParaRPr>
          </a:p>
        </p:txBody>
      </p:sp>
      <p:grpSp>
        <p:nvGrpSpPr>
          <p:cNvPr id="9" name="Group 6"/>
          <p:cNvGrpSpPr/>
          <p:nvPr/>
        </p:nvGrpSpPr>
        <p:grpSpPr>
          <a:xfrm>
            <a:off x="830522" y="2947352"/>
            <a:ext cx="8130597" cy="3362008"/>
            <a:chOff x="0" y="0"/>
            <a:chExt cx="5759450" cy="2243455"/>
          </a:xfrm>
        </p:grpSpPr>
        <p:pic>
          <p:nvPicPr>
            <p:cNvPr id="10" name="Picture 7"/>
            <p:cNvPicPr>
              <a:picLocks noChangeAspect="1"/>
            </p:cNvPicPr>
            <p:nvPr/>
          </p:nvPicPr>
          <p:blipFill rotWithShape="1">
            <a:blip r:embed="rId2"/>
            <a:srcRect l="10253" r="9547"/>
            <a:stretch/>
          </p:blipFill>
          <p:spPr bwMode="auto">
            <a:xfrm>
              <a:off x="0" y="0"/>
              <a:ext cx="5759450" cy="2243455"/>
            </a:xfrm>
            <a:prstGeom prst="rect">
              <a:avLst/>
            </a:prstGeom>
            <a:ln>
              <a:noFill/>
            </a:ln>
            <a:extLst>
              <a:ext uri="{53640926-AAD7-44D8-BBD7-CCE9431645EC}">
                <a14:shadowObscured xmlns:a14="http://schemas.microsoft.com/office/drawing/2010/main"/>
              </a:ext>
            </a:extLst>
          </p:spPr>
        </p:pic>
        <p:sp>
          <p:nvSpPr>
            <p:cNvPr id="11" name="Rectangle 8"/>
            <p:cNvSpPr/>
            <p:nvPr/>
          </p:nvSpPr>
          <p:spPr>
            <a:xfrm>
              <a:off x="2228850" y="981075"/>
              <a:ext cx="606287" cy="28823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p>
          </p:txBody>
        </p:sp>
      </p:grpSp>
    </p:spTree>
    <p:extLst>
      <p:ext uri="{BB962C8B-B14F-4D97-AF65-F5344CB8AC3E}">
        <p14:creationId xmlns:p14="http://schemas.microsoft.com/office/powerpoint/2010/main" val="3613714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49</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grpSp>
        <p:nvGrpSpPr>
          <p:cNvPr id="12" name="Group 6"/>
          <p:cNvGrpSpPr>
            <a:grpSpLocks noChangeAspect="1"/>
          </p:cNvGrpSpPr>
          <p:nvPr/>
        </p:nvGrpSpPr>
        <p:grpSpPr>
          <a:xfrm>
            <a:off x="809094" y="2920710"/>
            <a:ext cx="5759450" cy="3459480"/>
            <a:chOff x="230914" y="0"/>
            <a:chExt cx="6416974" cy="3855006"/>
          </a:xfrm>
        </p:grpSpPr>
        <p:pic>
          <p:nvPicPr>
            <p:cNvPr id="13" name="Picture 7"/>
            <p:cNvPicPr>
              <a:picLocks noChangeAspect="1"/>
            </p:cNvPicPr>
            <p:nvPr/>
          </p:nvPicPr>
          <p:blipFill rotWithShape="1">
            <a:blip r:embed="rId2"/>
            <a:srcRect l="3142" r="9545" b="10"/>
            <a:stretch/>
          </p:blipFill>
          <p:spPr>
            <a:xfrm>
              <a:off x="230914" y="0"/>
              <a:ext cx="6416974" cy="3855006"/>
            </a:xfrm>
            <a:prstGeom prst="rect">
              <a:avLst/>
            </a:prstGeom>
          </p:spPr>
        </p:pic>
        <p:sp>
          <p:nvSpPr>
            <p:cNvPr id="14" name="Rectangle 8"/>
            <p:cNvSpPr/>
            <p:nvPr/>
          </p:nvSpPr>
          <p:spPr>
            <a:xfrm>
              <a:off x="822743" y="804688"/>
              <a:ext cx="2712738" cy="34386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atin typeface="Calibri" panose="020F0502020204030204" pitchFamily="34" charset="0"/>
                <a:cs typeface="Calibri" panose="020F0502020204030204" pitchFamily="34" charset="0"/>
              </a:endParaRPr>
            </a:p>
          </p:txBody>
        </p:sp>
      </p:grpSp>
      <p:sp>
        <p:nvSpPr>
          <p:cNvPr id="15" name="TextBox 4"/>
          <p:cNvSpPr txBox="1"/>
          <p:nvPr/>
        </p:nvSpPr>
        <p:spPr>
          <a:xfrm>
            <a:off x="6696838" y="5571429"/>
            <a:ext cx="4943789" cy="369332"/>
          </a:xfrm>
          <a:prstGeom prst="rect">
            <a:avLst/>
          </a:prstGeom>
          <a:noFill/>
        </p:spPr>
        <p:txBody>
          <a:bodyPr wrap="none" rtlCol="0">
            <a:spAutoFit/>
          </a:bodyPr>
          <a:lstStyle/>
          <a:p>
            <a:r>
              <a:rPr lang="en-US" dirty="0">
                <a:latin typeface="Calibri" panose="020F0502020204030204" pitchFamily="34" charset="0"/>
                <a:cs typeface="Calibri" panose="020F0502020204030204" pitchFamily="34" charset="0"/>
              </a:rPr>
              <a:t>P.S. Different channels will have different API keys.</a:t>
            </a:r>
            <a:endParaRPr lang="en-HK" dirty="0">
              <a:latin typeface="Calibri" panose="020F0502020204030204" pitchFamily="34" charset="0"/>
              <a:cs typeface="Calibri" panose="020F0502020204030204" pitchFamily="34" charset="0"/>
            </a:endParaRPr>
          </a:p>
        </p:txBody>
      </p:sp>
      <p:sp>
        <p:nvSpPr>
          <p:cNvPr id="16" name="TextBox 2"/>
          <p:cNvSpPr txBox="1"/>
          <p:nvPr/>
        </p:nvSpPr>
        <p:spPr>
          <a:xfrm>
            <a:off x="712547" y="2399455"/>
            <a:ext cx="6083781"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Record down the API key of your own channel.</a:t>
            </a:r>
            <a:endParaRPr lang="en-HK"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104229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B44CB0C5-55E6-4519-B511-F53B9C1F04A8}" type="slidenum">
              <a:rPr lang="zh-HK" altLang="en-US" smtClean="0"/>
              <a:pPr/>
              <a:t>5</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Introduction</a:t>
            </a:r>
            <a:endParaRPr lang="zh-TW" altLang="en-US" dirty="0">
              <a:solidFill>
                <a:srgbClr val="5B0862"/>
              </a:solidFill>
            </a:endParaRPr>
          </a:p>
        </p:txBody>
      </p:sp>
      <p:sp>
        <p:nvSpPr>
          <p:cNvPr id="5" name="TextBox 4"/>
          <p:cNvSpPr txBox="1"/>
          <p:nvPr/>
        </p:nvSpPr>
        <p:spPr>
          <a:xfrm>
            <a:off x="677334" y="1664392"/>
            <a:ext cx="3882217" cy="954107"/>
          </a:xfrm>
          <a:prstGeom prst="rect">
            <a:avLst/>
          </a:prstGeom>
          <a:noFill/>
        </p:spPr>
        <p:txBody>
          <a:bodyPr wrap="none" rtlCol="0">
            <a:spAutoFit/>
          </a:bodyPr>
          <a:lstStyle/>
          <a:p>
            <a:pPr algn="ctr"/>
            <a:r>
              <a:rPr lang="en-US" sz="3200" b="1" dirty="0">
                <a:latin typeface="Calibri" panose="020F0502020204030204" pitchFamily="34" charset="0"/>
                <a:cs typeface="Calibri" panose="020F0502020204030204" pitchFamily="34" charset="0"/>
              </a:rPr>
              <a:t>Science experiments:</a:t>
            </a:r>
          </a:p>
          <a:p>
            <a:pPr algn="ctr"/>
            <a:endParaRPr lang="en-US" sz="2400" dirty="0">
              <a:latin typeface="Calibri" panose="020F0502020204030204" pitchFamily="34" charset="0"/>
              <a:cs typeface="Calibri" panose="020F0502020204030204" pitchFamily="34" charset="0"/>
            </a:endParaRPr>
          </a:p>
        </p:txBody>
      </p:sp>
      <p:sp>
        <p:nvSpPr>
          <p:cNvPr id="6" name="Rounded Rectangle 2"/>
          <p:cNvSpPr/>
          <p:nvPr/>
        </p:nvSpPr>
        <p:spPr>
          <a:xfrm>
            <a:off x="3898670" y="2419004"/>
            <a:ext cx="3000894" cy="980901"/>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75000"/>
                    <a:lumOff val="25000"/>
                  </a:schemeClr>
                </a:solidFill>
                <a:latin typeface="Calibri" panose="020F0502020204030204" pitchFamily="34" charset="0"/>
                <a:cs typeface="Calibri" panose="020F0502020204030204" pitchFamily="34" charset="0"/>
              </a:rPr>
              <a:t>Variables</a:t>
            </a:r>
            <a:endParaRPr lang="en-HK" sz="4000"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7" name="Rounded Rectangle 3"/>
          <p:cNvSpPr/>
          <p:nvPr/>
        </p:nvSpPr>
        <p:spPr>
          <a:xfrm>
            <a:off x="677333"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Time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8" name="Rounded Rectangle 5"/>
          <p:cNvSpPr/>
          <p:nvPr/>
        </p:nvSpPr>
        <p:spPr>
          <a:xfrm>
            <a:off x="3331864"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Temp.</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9" name="Rounded Rectangle 6"/>
          <p:cNvSpPr/>
          <p:nvPr/>
        </p:nvSpPr>
        <p:spPr>
          <a:xfrm>
            <a:off x="677333"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Angle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0" name="Rounded Rectangle 7"/>
          <p:cNvSpPr/>
          <p:nvPr/>
        </p:nvSpPr>
        <p:spPr>
          <a:xfrm>
            <a:off x="3331864"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pH</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1" name="Rounded Rectangle 8"/>
          <p:cNvSpPr/>
          <p:nvPr/>
        </p:nvSpPr>
        <p:spPr>
          <a:xfrm>
            <a:off x="5986395"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Light</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2" name="Rounded Rectangle 9"/>
          <p:cNvSpPr/>
          <p:nvPr/>
        </p:nvSpPr>
        <p:spPr>
          <a:xfrm>
            <a:off x="8640926"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Rate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3" name="Rounded Rectangle 10"/>
          <p:cNvSpPr/>
          <p:nvPr/>
        </p:nvSpPr>
        <p:spPr>
          <a:xfrm>
            <a:off x="5986395"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Speed</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4" name="Rounded Rectangle 11"/>
          <p:cNvSpPr/>
          <p:nvPr/>
        </p:nvSpPr>
        <p:spPr>
          <a:xfrm>
            <a:off x="8640927"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Turbidity</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49523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13" grpId="0" animBg="1"/>
      <p:bldP spid="14"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50</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10" name="TextBox 2"/>
          <p:cNvSpPr txBox="1"/>
          <p:nvPr/>
        </p:nvSpPr>
        <p:spPr>
          <a:xfrm>
            <a:off x="712547" y="2399455"/>
            <a:ext cx="5373779"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Use ESP8266 </a:t>
            </a:r>
            <a:r>
              <a:rPr lang="en-US" sz="2400" dirty="0" err="1">
                <a:latin typeface="Calibri" panose="020F0502020204030204" pitchFamily="34" charset="0"/>
                <a:cs typeface="Calibri" panose="020F0502020204030204" pitchFamily="34" charset="0"/>
              </a:rPr>
              <a:t>wifi</a:t>
            </a:r>
            <a:r>
              <a:rPr lang="en-US" sz="2400" dirty="0">
                <a:latin typeface="Calibri" panose="020F0502020204030204" pitchFamily="34" charset="0"/>
                <a:cs typeface="Calibri" panose="020F0502020204030204" pitchFamily="34" charset="0"/>
              </a:rPr>
              <a:t> module as an example:</a:t>
            </a:r>
            <a:endParaRPr lang="en-HK" sz="2400" dirty="0">
              <a:latin typeface="Calibri" panose="020F0502020204030204" pitchFamily="34" charset="0"/>
              <a:cs typeface="Calibri" panose="020F0502020204030204" pitchFamily="34" charset="0"/>
            </a:endParaRPr>
          </a:p>
        </p:txBody>
      </p:sp>
      <p:pic>
        <p:nvPicPr>
          <p:cNvPr id="11" name="Picture 2" descr="Nettigo: ESP8266-01S - simple, easy to setup WiFi connectivity for Arduino  [AI Thinke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89839" y="1807560"/>
            <a:ext cx="2925251" cy="1645454"/>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p:cNvPicPr>
            <a:picLocks noChangeAspect="1"/>
          </p:cNvPicPr>
          <p:nvPr/>
        </p:nvPicPr>
        <p:blipFill>
          <a:blip r:embed="rId3"/>
          <a:stretch>
            <a:fillRect/>
          </a:stretch>
        </p:blipFill>
        <p:spPr>
          <a:xfrm>
            <a:off x="3064429" y="3749578"/>
            <a:ext cx="4085730" cy="2593031"/>
          </a:xfrm>
          <a:prstGeom prst="rect">
            <a:avLst/>
          </a:prstGeom>
        </p:spPr>
      </p:pic>
      <p:cxnSp>
        <p:nvCxnSpPr>
          <p:cNvPr id="17" name="Straight Arrow Connector 14"/>
          <p:cNvCxnSpPr/>
          <p:nvPr/>
        </p:nvCxnSpPr>
        <p:spPr>
          <a:xfrm flipH="1" flipV="1">
            <a:off x="2053244" y="3749578"/>
            <a:ext cx="1463040" cy="639542"/>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6"/>
          <p:cNvCxnSpPr/>
          <p:nvPr/>
        </p:nvCxnSpPr>
        <p:spPr>
          <a:xfrm flipH="1" flipV="1">
            <a:off x="2053244" y="4891192"/>
            <a:ext cx="1463040" cy="639542"/>
          </a:xfrm>
          <a:prstGeom prst="straightConnector1">
            <a:avLst/>
          </a:prstGeom>
          <a:ln w="5715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7"/>
          <p:cNvCxnSpPr/>
          <p:nvPr/>
        </p:nvCxnSpPr>
        <p:spPr>
          <a:xfrm flipV="1">
            <a:off x="3884076" y="3663102"/>
            <a:ext cx="1506799" cy="678872"/>
          </a:xfrm>
          <a:prstGeom prst="straightConnector1">
            <a:avLst/>
          </a:prstGeom>
          <a:ln w="57150">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951318" y="4764614"/>
            <a:ext cx="1643148" cy="794443"/>
          </a:xfrm>
          <a:prstGeom prst="straightConnector1">
            <a:avLst/>
          </a:prstGeom>
          <a:ln w="57150">
            <a:solidFill>
              <a:schemeClr val="bg2">
                <a:lumMod val="9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272261" y="3395635"/>
            <a:ext cx="953851" cy="707886"/>
          </a:xfrm>
          <a:prstGeom prst="rect">
            <a:avLst/>
          </a:prstGeom>
          <a:noFill/>
        </p:spPr>
        <p:txBody>
          <a:bodyPr wrap="none" rtlCol="0">
            <a:spAutoFit/>
          </a:bodyPr>
          <a:lstStyle/>
          <a:p>
            <a:r>
              <a:rPr lang="en-US" sz="4000" dirty="0">
                <a:solidFill>
                  <a:srgbClr val="FF0000"/>
                </a:solidFill>
                <a:latin typeface="Calibri" panose="020F0502020204030204" pitchFamily="34" charset="0"/>
                <a:cs typeface="Calibri" panose="020F0502020204030204" pitchFamily="34" charset="0"/>
              </a:rPr>
              <a:t>“V”</a:t>
            </a:r>
            <a:endParaRPr lang="en-HK" sz="4000" dirty="0">
              <a:solidFill>
                <a:srgbClr val="FF0000"/>
              </a:solidFill>
              <a:latin typeface="Calibri" panose="020F0502020204030204" pitchFamily="34" charset="0"/>
              <a:cs typeface="Calibri" panose="020F0502020204030204" pitchFamily="34" charset="0"/>
            </a:endParaRPr>
          </a:p>
        </p:txBody>
      </p:sp>
      <p:sp>
        <p:nvSpPr>
          <p:cNvPr id="22" name="TextBox 23"/>
          <p:cNvSpPr txBox="1"/>
          <p:nvPr/>
        </p:nvSpPr>
        <p:spPr>
          <a:xfrm>
            <a:off x="1018131" y="4468822"/>
            <a:ext cx="1183337" cy="707886"/>
          </a:xfrm>
          <a:prstGeom prst="rect">
            <a:avLst/>
          </a:prstGeom>
          <a:noFill/>
        </p:spPr>
        <p:txBody>
          <a:bodyPr wrap="none" rtlCol="0">
            <a:spAutoFit/>
          </a:bodyPr>
          <a:lstStyle/>
          <a:p>
            <a:r>
              <a:rPr lang="en-US" sz="4000" dirty="0">
                <a:solidFill>
                  <a:srgbClr val="FF6600"/>
                </a:solidFill>
                <a:latin typeface="Calibri" panose="020F0502020204030204" pitchFamily="34" charset="0"/>
                <a:cs typeface="Calibri" panose="020F0502020204030204" pitchFamily="34" charset="0"/>
              </a:rPr>
              <a:t>“P2”</a:t>
            </a:r>
            <a:endParaRPr lang="en-HK" sz="4000" dirty="0">
              <a:solidFill>
                <a:srgbClr val="FF6600"/>
              </a:solidFill>
              <a:latin typeface="Calibri" panose="020F0502020204030204" pitchFamily="34" charset="0"/>
              <a:cs typeface="Calibri" panose="020F0502020204030204" pitchFamily="34" charset="0"/>
            </a:endParaRPr>
          </a:p>
        </p:txBody>
      </p:sp>
      <p:sp>
        <p:nvSpPr>
          <p:cNvPr id="23" name="TextBox 24"/>
          <p:cNvSpPr txBox="1"/>
          <p:nvPr/>
        </p:nvSpPr>
        <p:spPr>
          <a:xfrm>
            <a:off x="5306107" y="3294652"/>
            <a:ext cx="1183337" cy="707886"/>
          </a:xfrm>
          <a:prstGeom prst="rect">
            <a:avLst/>
          </a:prstGeom>
          <a:noFill/>
        </p:spPr>
        <p:txBody>
          <a:bodyPr wrap="none" rtlCol="0">
            <a:spAutoFit/>
          </a:bodyPr>
          <a:lstStyle/>
          <a:p>
            <a:r>
              <a:rPr lang="en-US" sz="4000" dirty="0">
                <a:solidFill>
                  <a:schemeClr val="accent3">
                    <a:lumMod val="75000"/>
                  </a:schemeClr>
                </a:solidFill>
                <a:latin typeface="Calibri" panose="020F0502020204030204" pitchFamily="34" charset="0"/>
                <a:cs typeface="Calibri" panose="020F0502020204030204" pitchFamily="34" charset="0"/>
              </a:rPr>
              <a:t>“P1”</a:t>
            </a:r>
            <a:endParaRPr lang="en-HK" sz="4000" dirty="0">
              <a:solidFill>
                <a:schemeClr val="accent3">
                  <a:lumMod val="75000"/>
                </a:schemeClr>
              </a:solidFill>
              <a:latin typeface="Calibri" panose="020F0502020204030204" pitchFamily="34" charset="0"/>
              <a:cs typeface="Calibri" panose="020F0502020204030204" pitchFamily="34" charset="0"/>
            </a:endParaRPr>
          </a:p>
        </p:txBody>
      </p:sp>
      <p:sp>
        <p:nvSpPr>
          <p:cNvPr id="24" name="TextBox 25"/>
          <p:cNvSpPr txBox="1"/>
          <p:nvPr/>
        </p:nvSpPr>
        <p:spPr>
          <a:xfrm>
            <a:off x="5467897" y="4389120"/>
            <a:ext cx="793807" cy="707886"/>
          </a:xfrm>
          <a:prstGeom prst="rect">
            <a:avLst/>
          </a:prstGeom>
          <a:noFill/>
        </p:spPr>
        <p:txBody>
          <a:bodyPr wrap="none" rtlCol="0">
            <a:spAutoFit/>
          </a:bodyPr>
          <a:lstStyle/>
          <a:p>
            <a:r>
              <a:rPr lang="en-US" sz="4000" b="1" dirty="0">
                <a:solidFill>
                  <a:schemeClr val="bg2">
                    <a:lumMod val="90000"/>
                  </a:schemeClr>
                </a:solidFill>
                <a:latin typeface="Myriad Pro" panose="020B0503030403020204" charset="0"/>
              </a:rPr>
              <a:t>“G”</a:t>
            </a:r>
            <a:endParaRPr lang="en-HK" sz="4000" b="1" dirty="0">
              <a:solidFill>
                <a:schemeClr val="bg2">
                  <a:lumMod val="90000"/>
                </a:schemeClr>
              </a:solidFill>
              <a:latin typeface="Myriad Pro" panose="020B0503030403020204" charset="0"/>
            </a:endParaRPr>
          </a:p>
        </p:txBody>
      </p:sp>
    </p:spTree>
    <p:extLst>
      <p:ext uri="{BB962C8B-B14F-4D97-AF65-F5344CB8AC3E}">
        <p14:creationId xmlns:p14="http://schemas.microsoft.com/office/powerpoint/2010/main" val="9920851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51</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28" name="Picture 5"/>
          <p:cNvPicPr>
            <a:picLocks noChangeAspect="1"/>
          </p:cNvPicPr>
          <p:nvPr/>
        </p:nvPicPr>
        <p:blipFill>
          <a:blip r:embed="rId2"/>
          <a:stretch>
            <a:fillRect/>
          </a:stretch>
        </p:blipFill>
        <p:spPr>
          <a:xfrm>
            <a:off x="2570104" y="2875900"/>
            <a:ext cx="9252074" cy="3597714"/>
          </a:xfrm>
          <a:prstGeom prst="rect">
            <a:avLst/>
          </a:prstGeom>
        </p:spPr>
      </p:pic>
      <p:sp>
        <p:nvSpPr>
          <p:cNvPr id="29" name="TextBox 2"/>
          <p:cNvSpPr txBox="1"/>
          <p:nvPr/>
        </p:nvSpPr>
        <p:spPr>
          <a:xfrm>
            <a:off x="712547" y="2406845"/>
            <a:ext cx="4077783"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Now, we go back to </a:t>
            </a:r>
            <a:r>
              <a:rPr lang="en-US" sz="2400" dirty="0" err="1">
                <a:latin typeface="Calibri" panose="020F0502020204030204" pitchFamily="34" charset="0"/>
                <a:cs typeface="Calibri" panose="020F0502020204030204" pitchFamily="34" charset="0"/>
              </a:rPr>
              <a:t>MakeCode</a:t>
            </a:r>
            <a:r>
              <a:rPr lang="en-US" sz="2400" dirty="0">
                <a:latin typeface="Calibri" panose="020F0502020204030204" pitchFamily="34" charset="0"/>
                <a:cs typeface="Calibri" panose="020F0502020204030204" pitchFamily="34" charset="0"/>
              </a:rPr>
              <a:t>.</a:t>
            </a:r>
            <a:endParaRPr lang="en-HK" sz="2400" dirty="0">
              <a:latin typeface="Calibri" panose="020F0502020204030204" pitchFamily="34" charset="0"/>
              <a:cs typeface="Calibri" panose="020F0502020204030204" pitchFamily="34" charset="0"/>
            </a:endParaRPr>
          </a:p>
        </p:txBody>
      </p:sp>
      <p:pic>
        <p:nvPicPr>
          <p:cNvPr id="30" name="Picture 7"/>
          <p:cNvPicPr>
            <a:picLocks noChangeAspect="1"/>
          </p:cNvPicPr>
          <p:nvPr/>
        </p:nvPicPr>
        <p:blipFill>
          <a:blip r:embed="rId3"/>
          <a:stretch>
            <a:fillRect/>
          </a:stretch>
        </p:blipFill>
        <p:spPr>
          <a:xfrm>
            <a:off x="827029" y="2944402"/>
            <a:ext cx="1743075" cy="2286000"/>
          </a:xfrm>
          <a:prstGeom prst="rect">
            <a:avLst/>
          </a:prstGeom>
        </p:spPr>
      </p:pic>
      <p:sp>
        <p:nvSpPr>
          <p:cNvPr id="31" name="Rectangle 8"/>
          <p:cNvSpPr/>
          <p:nvPr/>
        </p:nvSpPr>
        <p:spPr>
          <a:xfrm>
            <a:off x="827029" y="4867435"/>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32" name="Rectangle 12"/>
          <p:cNvSpPr/>
          <p:nvPr/>
        </p:nvSpPr>
        <p:spPr>
          <a:xfrm>
            <a:off x="3920102" y="2984266"/>
            <a:ext cx="1005688" cy="27789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33" name="Rectangle 13"/>
          <p:cNvSpPr/>
          <p:nvPr/>
        </p:nvSpPr>
        <p:spPr>
          <a:xfrm>
            <a:off x="4338269" y="4209074"/>
            <a:ext cx="1645066" cy="189435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34" name="TextBox 4"/>
          <p:cNvSpPr txBox="1"/>
          <p:nvPr/>
        </p:nvSpPr>
        <p:spPr>
          <a:xfrm>
            <a:off x="437751" y="5344905"/>
            <a:ext cx="2453557" cy="830997"/>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Search “ESP8266”</a:t>
            </a:r>
          </a:p>
          <a:p>
            <a:endParaRPr lang="en-HK" sz="24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806871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52</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28" name="Picture 2"/>
          <p:cNvPicPr>
            <a:picLocks noChangeAspect="1"/>
          </p:cNvPicPr>
          <p:nvPr/>
        </p:nvPicPr>
        <p:blipFill>
          <a:blip r:embed="rId2"/>
          <a:stretch>
            <a:fillRect/>
          </a:stretch>
        </p:blipFill>
        <p:spPr>
          <a:xfrm>
            <a:off x="894849" y="2399455"/>
            <a:ext cx="6799724" cy="4008958"/>
          </a:xfrm>
          <a:prstGeom prst="rect">
            <a:avLst/>
          </a:prstGeom>
        </p:spPr>
      </p:pic>
      <p:sp>
        <p:nvSpPr>
          <p:cNvPr id="29" name="Rectangle 8"/>
          <p:cNvSpPr/>
          <p:nvPr/>
        </p:nvSpPr>
        <p:spPr>
          <a:xfrm>
            <a:off x="1023115" y="5342173"/>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0" name="TextBox 15"/>
          <p:cNvSpPr txBox="1"/>
          <p:nvPr/>
        </p:nvSpPr>
        <p:spPr>
          <a:xfrm>
            <a:off x="4663335" y="6359311"/>
            <a:ext cx="6737935" cy="461665"/>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Enter the name and password of your Wi-Fi account.</a:t>
            </a:r>
            <a:endParaRPr lang="en-HK" sz="2400" dirty="0">
              <a:solidFill>
                <a:srgbClr val="FF0000"/>
              </a:solidFill>
              <a:latin typeface="Calibri" panose="020F0502020204030204" pitchFamily="34" charset="0"/>
              <a:cs typeface="Calibri" panose="020F0502020204030204" pitchFamily="34" charset="0"/>
            </a:endParaRPr>
          </a:p>
        </p:txBody>
      </p:sp>
      <p:cxnSp>
        <p:nvCxnSpPr>
          <p:cNvPr id="31" name="Straight Arrow Connector 17"/>
          <p:cNvCxnSpPr/>
          <p:nvPr/>
        </p:nvCxnSpPr>
        <p:spPr>
          <a:xfrm flipH="1" flipV="1">
            <a:off x="4572000" y="5611091"/>
            <a:ext cx="362104" cy="83757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18"/>
          <p:cNvCxnSpPr/>
          <p:nvPr/>
        </p:nvCxnSpPr>
        <p:spPr>
          <a:xfrm flipH="1" flipV="1">
            <a:off x="4380807" y="5875294"/>
            <a:ext cx="1861487" cy="586622"/>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Rounded Rectangle 19"/>
          <p:cNvSpPr/>
          <p:nvPr/>
        </p:nvSpPr>
        <p:spPr>
          <a:xfrm>
            <a:off x="8445731" y="2399455"/>
            <a:ext cx="3640974" cy="79263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4" name="TextBox 20"/>
          <p:cNvSpPr txBox="1"/>
          <p:nvPr/>
        </p:nvSpPr>
        <p:spPr>
          <a:xfrm>
            <a:off x="8445731" y="2469744"/>
            <a:ext cx="3402855" cy="646331"/>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Enter the API key of your channel</a:t>
            </a:r>
          </a:p>
          <a:p>
            <a:r>
              <a:rPr lang="en-US" dirty="0">
                <a:solidFill>
                  <a:srgbClr val="FF0000"/>
                </a:solidFill>
                <a:latin typeface="Calibri" panose="020F0502020204030204" pitchFamily="34" charset="0"/>
                <a:cs typeface="Calibri" panose="020F0502020204030204" pitchFamily="34" charset="0"/>
              </a:rPr>
              <a:t>created in </a:t>
            </a:r>
            <a:r>
              <a:rPr lang="en-US" dirty="0" err="1">
                <a:solidFill>
                  <a:srgbClr val="FF0000"/>
                </a:solidFill>
                <a:latin typeface="Calibri" panose="020F0502020204030204" pitchFamily="34" charset="0"/>
                <a:cs typeface="Calibri" panose="020F0502020204030204" pitchFamily="34" charset="0"/>
              </a:rPr>
              <a:t>Thingspeak</a:t>
            </a:r>
            <a:r>
              <a:rPr lang="en-US" dirty="0">
                <a:solidFill>
                  <a:srgbClr val="FF0000"/>
                </a:solidFill>
                <a:latin typeface="Calibri" panose="020F0502020204030204" pitchFamily="34" charset="0"/>
                <a:cs typeface="Calibri" panose="020F0502020204030204" pitchFamily="34" charset="0"/>
              </a:rPr>
              <a:t>.</a:t>
            </a:r>
            <a:endParaRPr lang="en-HK" dirty="0">
              <a:solidFill>
                <a:srgbClr val="FF0000"/>
              </a:solidFill>
              <a:latin typeface="Calibri" panose="020F0502020204030204" pitchFamily="34" charset="0"/>
              <a:cs typeface="Calibri" panose="020F0502020204030204" pitchFamily="34" charset="0"/>
            </a:endParaRPr>
          </a:p>
        </p:txBody>
      </p:sp>
      <p:cxnSp>
        <p:nvCxnSpPr>
          <p:cNvPr id="35" name="Straight Arrow Connector 21"/>
          <p:cNvCxnSpPr/>
          <p:nvPr/>
        </p:nvCxnSpPr>
        <p:spPr>
          <a:xfrm flipH="1">
            <a:off x="7298575" y="3052491"/>
            <a:ext cx="1183057" cy="404647"/>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6" name="Rounded Rectangle 22"/>
          <p:cNvSpPr/>
          <p:nvPr/>
        </p:nvSpPr>
        <p:spPr>
          <a:xfrm>
            <a:off x="7968869" y="4977353"/>
            <a:ext cx="3402855" cy="79263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7" name="TextBox 23"/>
          <p:cNvSpPr txBox="1"/>
          <p:nvPr/>
        </p:nvSpPr>
        <p:spPr>
          <a:xfrm>
            <a:off x="7968869" y="5047642"/>
            <a:ext cx="3187668" cy="646331"/>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Drag the data that you want to </a:t>
            </a:r>
          </a:p>
          <a:p>
            <a:r>
              <a:rPr lang="en-US" dirty="0">
                <a:solidFill>
                  <a:srgbClr val="FF0000"/>
                </a:solidFill>
                <a:latin typeface="Calibri" panose="020F0502020204030204" pitchFamily="34" charset="0"/>
                <a:cs typeface="Calibri" panose="020F0502020204030204" pitchFamily="34" charset="0"/>
              </a:rPr>
              <a:t>record in your channel.</a:t>
            </a:r>
            <a:endParaRPr lang="en-HK" dirty="0">
              <a:solidFill>
                <a:srgbClr val="FF0000"/>
              </a:solidFill>
              <a:latin typeface="Calibri" panose="020F0502020204030204" pitchFamily="34" charset="0"/>
              <a:cs typeface="Calibri" panose="020F0502020204030204" pitchFamily="34" charset="0"/>
            </a:endParaRPr>
          </a:p>
        </p:txBody>
      </p:sp>
      <p:cxnSp>
        <p:nvCxnSpPr>
          <p:cNvPr id="38" name="Straight Arrow Connector 24"/>
          <p:cNvCxnSpPr/>
          <p:nvPr/>
        </p:nvCxnSpPr>
        <p:spPr>
          <a:xfrm flipH="1" flipV="1">
            <a:off x="6882938" y="4228646"/>
            <a:ext cx="1388044" cy="81997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25"/>
          <p:cNvCxnSpPr/>
          <p:nvPr/>
        </p:nvCxnSpPr>
        <p:spPr>
          <a:xfrm flipH="1" flipV="1">
            <a:off x="6608618" y="3769112"/>
            <a:ext cx="1662364" cy="1252166"/>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41" name="TextBox 5"/>
          <p:cNvSpPr txBox="1"/>
          <p:nvPr/>
        </p:nvSpPr>
        <p:spPr>
          <a:xfrm>
            <a:off x="7694573" y="789942"/>
            <a:ext cx="2622000" cy="830997"/>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SSID = </a:t>
            </a:r>
            <a:r>
              <a:rPr lang="en-US" sz="2400" dirty="0" err="1">
                <a:latin typeface="Calibri" panose="020F0502020204030204" pitchFamily="34" charset="0"/>
                <a:cs typeface="Calibri" panose="020F0502020204030204" pitchFamily="34" charset="0"/>
              </a:rPr>
              <a:t>ouhk_steam</a:t>
            </a:r>
            <a:endParaRPr lang="en-US" sz="2400" dirty="0">
              <a:latin typeface="Calibri" panose="020F0502020204030204" pitchFamily="34" charset="0"/>
              <a:cs typeface="Calibri" panose="020F0502020204030204" pitchFamily="34" charset="0"/>
            </a:endParaRPr>
          </a:p>
          <a:p>
            <a:r>
              <a:rPr lang="en-US" sz="2400" dirty="0">
                <a:latin typeface="Calibri" panose="020F0502020204030204" pitchFamily="34" charset="0"/>
                <a:cs typeface="Calibri" panose="020F0502020204030204" pitchFamily="34" charset="0"/>
              </a:rPr>
              <a:t>PW = 27686804</a:t>
            </a:r>
            <a:endParaRPr lang="en-HK"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440350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53</a:t>
            </a:fld>
            <a:endParaRPr lang="zh-HK" altLang="en-US" dirty="0"/>
          </a:p>
        </p:txBody>
      </p:sp>
      <p:sp>
        <p:nvSpPr>
          <p:cNvPr id="27" name="TextBox 11"/>
          <p:cNvSpPr txBox="1"/>
          <p:nvPr/>
        </p:nvSpPr>
        <p:spPr>
          <a:xfrm>
            <a:off x="725936" y="133835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22" name="Picture 10"/>
          <p:cNvPicPr>
            <a:picLocks noChangeAspect="1"/>
          </p:cNvPicPr>
          <p:nvPr/>
        </p:nvPicPr>
        <p:blipFill rotWithShape="1">
          <a:blip r:embed="rId2">
            <a:extLst>
              <a:ext uri="{28A0092B-C50C-407E-A947-70E740481C1C}">
                <a14:useLocalDpi xmlns:a14="http://schemas.microsoft.com/office/drawing/2010/main" val="0"/>
              </a:ext>
            </a:extLst>
          </a:blip>
          <a:srcRect l="17198" r="17153"/>
          <a:stretch/>
        </p:blipFill>
        <p:spPr bwMode="auto">
          <a:xfrm>
            <a:off x="925262" y="2264174"/>
            <a:ext cx="5944351" cy="4117723"/>
          </a:xfrm>
          <a:prstGeom prst="rect">
            <a:avLst/>
          </a:prstGeom>
          <a:ln>
            <a:noFill/>
          </a:ln>
          <a:extLst>
            <a:ext uri="{53640926-AAD7-44D8-BBD7-CCE9431645EC}">
              <a14:shadowObscured xmlns:a14="http://schemas.microsoft.com/office/drawing/2010/main"/>
            </a:ext>
          </a:extLst>
        </p:spPr>
      </p:pic>
      <p:sp>
        <p:nvSpPr>
          <p:cNvPr id="23" name="Rounded Rectangle 5"/>
          <p:cNvSpPr/>
          <p:nvPr/>
        </p:nvSpPr>
        <p:spPr>
          <a:xfrm>
            <a:off x="4042055" y="4956109"/>
            <a:ext cx="4258881" cy="83099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4" name="TextBox 4"/>
          <p:cNvSpPr txBox="1"/>
          <p:nvPr/>
        </p:nvSpPr>
        <p:spPr>
          <a:xfrm>
            <a:off x="4152302" y="4948719"/>
            <a:ext cx="4068293" cy="830997"/>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You will find the recorded data </a:t>
            </a:r>
            <a:br>
              <a:rPr lang="en-US" sz="2400" dirty="0">
                <a:solidFill>
                  <a:srgbClr val="FF0000"/>
                </a:solidFill>
                <a:latin typeface="Calibri" panose="020F0502020204030204" pitchFamily="34" charset="0"/>
                <a:cs typeface="Calibri" panose="020F0502020204030204" pitchFamily="34" charset="0"/>
              </a:rPr>
            </a:br>
            <a:r>
              <a:rPr lang="en-US" sz="2400" dirty="0">
                <a:solidFill>
                  <a:srgbClr val="FF0000"/>
                </a:solidFill>
                <a:latin typeface="Calibri" panose="020F0502020204030204" pitchFamily="34" charset="0"/>
                <a:cs typeface="Calibri" panose="020F0502020204030204" pitchFamily="34" charset="0"/>
              </a:rPr>
              <a:t>in the channel</a:t>
            </a:r>
            <a:endParaRPr lang="en-HK" sz="2400" dirty="0">
              <a:solidFill>
                <a:srgbClr val="FF0000"/>
              </a:solidFill>
              <a:latin typeface="Calibri" panose="020F0502020204030204" pitchFamily="34" charset="0"/>
              <a:cs typeface="Calibri" panose="020F0502020204030204" pitchFamily="34" charset="0"/>
            </a:endParaRPr>
          </a:p>
        </p:txBody>
      </p:sp>
      <p:sp>
        <p:nvSpPr>
          <p:cNvPr id="25" name="TextBox 2"/>
          <p:cNvSpPr txBox="1"/>
          <p:nvPr/>
        </p:nvSpPr>
        <p:spPr>
          <a:xfrm>
            <a:off x="677334" y="1784693"/>
            <a:ext cx="5070427"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Go back to your channel in </a:t>
            </a:r>
            <a:r>
              <a:rPr lang="en-US" sz="2400" dirty="0" err="1">
                <a:latin typeface="Calibri" panose="020F0502020204030204" pitchFamily="34" charset="0"/>
                <a:cs typeface="Calibri" panose="020F0502020204030204" pitchFamily="34" charset="0"/>
              </a:rPr>
              <a:t>Thingspeak</a:t>
            </a:r>
            <a:r>
              <a:rPr lang="en-US" sz="2400" dirty="0">
                <a:latin typeface="Calibri" panose="020F0502020204030204" pitchFamily="34" charset="0"/>
                <a:cs typeface="Calibri" panose="020F0502020204030204" pitchFamily="34" charset="0"/>
              </a:rPr>
              <a:t>.</a:t>
            </a:r>
            <a:endParaRPr lang="en-HK" sz="24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9077231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17"/>
          <p:cNvPicPr>
            <a:picLocks noChangeAspect="1"/>
          </p:cNvPicPr>
          <p:nvPr/>
        </p:nvPicPr>
        <p:blipFill>
          <a:blip r:embed="rId2">
            <a:clrChange>
              <a:clrFrom>
                <a:srgbClr val="FFFFFF"/>
              </a:clrFrom>
              <a:clrTo>
                <a:srgbClr val="FFFFFF">
                  <a:alpha val="0"/>
                </a:srgbClr>
              </a:clrTo>
            </a:clrChange>
          </a:blip>
          <a:stretch>
            <a:fillRect/>
          </a:stretch>
        </p:blipFill>
        <p:spPr>
          <a:xfrm>
            <a:off x="3461893" y="4260250"/>
            <a:ext cx="2031264" cy="2297430"/>
          </a:xfrm>
          <a:prstGeom prst="rect">
            <a:avLst/>
          </a:prstGeom>
        </p:spPr>
      </p:pic>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54</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grpSp>
        <p:nvGrpSpPr>
          <p:cNvPr id="22" name="Group 12"/>
          <p:cNvGrpSpPr/>
          <p:nvPr/>
        </p:nvGrpSpPr>
        <p:grpSpPr>
          <a:xfrm>
            <a:off x="3563125" y="3687349"/>
            <a:ext cx="1030778" cy="2486888"/>
            <a:chOff x="4696691" y="3383807"/>
            <a:chExt cx="1030778" cy="2486888"/>
          </a:xfrm>
        </p:grpSpPr>
        <p:sp>
          <p:nvSpPr>
            <p:cNvPr id="23" name="Rounded Rectangle 13"/>
            <p:cNvSpPr/>
            <p:nvPr/>
          </p:nvSpPr>
          <p:spPr>
            <a:xfrm>
              <a:off x="5611091" y="4657037"/>
              <a:ext cx="116378" cy="922713"/>
            </a:xfrm>
            <a:prstGeom prst="roundRect">
              <a:avLst/>
            </a:prstGeom>
            <a:solidFill>
              <a:schemeClr val="tx2">
                <a:lumMod val="50000"/>
                <a:lumOff val="50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4" name="Arc 14"/>
            <p:cNvSpPr/>
            <p:nvPr/>
          </p:nvSpPr>
          <p:spPr>
            <a:xfrm>
              <a:off x="4696691" y="3383807"/>
              <a:ext cx="972589" cy="2486888"/>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HK"/>
            </a:p>
          </p:txBody>
        </p:sp>
      </p:grpSp>
      <p:pic>
        <p:nvPicPr>
          <p:cNvPr id="25" name="Picture 2" descr="micro:bit v2 Board &amp; Kits - SparkFun | Mous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7493" y="3004432"/>
            <a:ext cx="1094722" cy="795498"/>
          </a:xfrm>
          <a:prstGeom prst="rect">
            <a:avLst/>
          </a:prstGeom>
          <a:noFill/>
          <a:extLst>
            <a:ext uri="{909E8E84-426E-40DD-AFC4-6F175D3DCCD1}">
              <a14:hiddenFill xmlns:a14="http://schemas.microsoft.com/office/drawing/2010/main">
                <a:solidFill>
                  <a:srgbClr val="FFFFFF"/>
                </a:solidFill>
              </a14:hiddenFill>
            </a:ext>
          </a:extLst>
        </p:spPr>
      </p:pic>
      <p:cxnSp>
        <p:nvCxnSpPr>
          <p:cNvPr id="26" name="Straight Connector 20"/>
          <p:cNvCxnSpPr/>
          <p:nvPr/>
        </p:nvCxnSpPr>
        <p:spPr>
          <a:xfrm>
            <a:off x="4323740" y="6377666"/>
            <a:ext cx="30757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TextBox 19"/>
          <p:cNvSpPr txBox="1"/>
          <p:nvPr/>
        </p:nvSpPr>
        <p:spPr>
          <a:xfrm>
            <a:off x="712547" y="2399455"/>
            <a:ext cx="5420651"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Use </a:t>
            </a:r>
            <a:r>
              <a:rPr lang="en-US" sz="2400" dirty="0" err="1">
                <a:latin typeface="Calibri" panose="020F0502020204030204" pitchFamily="34" charset="0"/>
                <a:cs typeface="Calibri" panose="020F0502020204030204" pitchFamily="34" charset="0"/>
              </a:rPr>
              <a:t>Muselab</a:t>
            </a:r>
            <a:r>
              <a:rPr lang="en-US" sz="2400" dirty="0">
                <a:latin typeface="Calibri" panose="020F0502020204030204" pitchFamily="34" charset="0"/>
                <a:cs typeface="Calibri" panose="020F0502020204030204" pitchFamily="34" charset="0"/>
              </a:rPr>
              <a:t> </a:t>
            </a:r>
            <a:r>
              <a:rPr lang="en-US" sz="2400" dirty="0" err="1">
                <a:latin typeface="Calibri" panose="020F0502020204030204" pitchFamily="34" charset="0"/>
                <a:cs typeface="Calibri" panose="020F0502020204030204" pitchFamily="34" charset="0"/>
              </a:rPr>
              <a:t>WiFi</a:t>
            </a:r>
            <a:r>
              <a:rPr lang="en-US" sz="2400" dirty="0">
                <a:latin typeface="Calibri" panose="020F0502020204030204" pitchFamily="34" charset="0"/>
                <a:cs typeface="Calibri" panose="020F0502020204030204" pitchFamily="34" charset="0"/>
              </a:rPr>
              <a:t> Booster as an example:</a:t>
            </a:r>
            <a:endParaRPr lang="en-HK" sz="2400" dirty="0">
              <a:latin typeface="Calibri" panose="020F0502020204030204" pitchFamily="34" charset="0"/>
              <a:cs typeface="Calibri" panose="020F0502020204030204" pitchFamily="34" charset="0"/>
            </a:endParaRPr>
          </a:p>
        </p:txBody>
      </p:sp>
      <p:pic>
        <p:nvPicPr>
          <p:cNvPr id="7" name="圖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45710" y="2630287"/>
            <a:ext cx="3882957" cy="3882957"/>
          </a:xfrm>
          <a:prstGeom prst="rect">
            <a:avLst/>
          </a:prstGeom>
        </p:spPr>
      </p:pic>
    </p:spTree>
    <p:extLst>
      <p:ext uri="{BB962C8B-B14F-4D97-AF65-F5344CB8AC3E}">
        <p14:creationId xmlns:p14="http://schemas.microsoft.com/office/powerpoint/2010/main" val="30678386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55</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14" name="TextBox 2"/>
          <p:cNvSpPr txBox="1"/>
          <p:nvPr/>
        </p:nvSpPr>
        <p:spPr>
          <a:xfrm>
            <a:off x="712547" y="2406845"/>
            <a:ext cx="4100674"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Now, we go back to </a:t>
            </a:r>
            <a:r>
              <a:rPr lang="en-US" sz="2400" dirty="0" err="1">
                <a:latin typeface="Calibri" panose="020F0502020204030204" pitchFamily="34" charset="0"/>
                <a:cs typeface="Calibri" panose="020F0502020204030204" pitchFamily="34" charset="0"/>
              </a:rPr>
              <a:t>MakeCode</a:t>
            </a:r>
            <a:r>
              <a:rPr lang="en-US" sz="2400" dirty="0">
                <a:latin typeface="Calibri" panose="020F0502020204030204" pitchFamily="34" charset="0"/>
                <a:cs typeface="Calibri" panose="020F0502020204030204" pitchFamily="34" charset="0"/>
              </a:rPr>
              <a:t>.</a:t>
            </a:r>
            <a:endParaRPr lang="en-HK" sz="2400" dirty="0">
              <a:latin typeface="Calibri" panose="020F0502020204030204" pitchFamily="34" charset="0"/>
              <a:cs typeface="Calibri" panose="020F0502020204030204" pitchFamily="34" charset="0"/>
            </a:endParaRPr>
          </a:p>
        </p:txBody>
      </p:sp>
      <p:pic>
        <p:nvPicPr>
          <p:cNvPr id="15" name="Picture 7"/>
          <p:cNvPicPr>
            <a:picLocks noChangeAspect="1"/>
          </p:cNvPicPr>
          <p:nvPr/>
        </p:nvPicPr>
        <p:blipFill>
          <a:blip r:embed="rId2"/>
          <a:stretch>
            <a:fillRect/>
          </a:stretch>
        </p:blipFill>
        <p:spPr>
          <a:xfrm>
            <a:off x="827029" y="2944402"/>
            <a:ext cx="1743075" cy="2286000"/>
          </a:xfrm>
          <a:prstGeom prst="rect">
            <a:avLst/>
          </a:prstGeom>
        </p:spPr>
      </p:pic>
      <p:sp>
        <p:nvSpPr>
          <p:cNvPr id="16" name="Rectangle 8"/>
          <p:cNvSpPr/>
          <p:nvPr/>
        </p:nvSpPr>
        <p:spPr>
          <a:xfrm>
            <a:off x="827029" y="4867435"/>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17" name="Picture 9"/>
          <p:cNvPicPr/>
          <p:nvPr/>
        </p:nvPicPr>
        <p:blipFill rotWithShape="1">
          <a:blip r:embed="rId3"/>
          <a:srcRect r="19800" b="15459"/>
          <a:stretch/>
        </p:blipFill>
        <p:spPr bwMode="auto">
          <a:xfrm>
            <a:off x="2662034" y="3003716"/>
            <a:ext cx="7612496" cy="3313956"/>
          </a:xfrm>
          <a:prstGeom prst="rect">
            <a:avLst/>
          </a:prstGeom>
          <a:ln>
            <a:noFill/>
          </a:ln>
          <a:extLst>
            <a:ext uri="{53640926-AAD7-44D8-BBD7-CCE9431645EC}">
              <a14:shadowObscured xmlns:a14="http://schemas.microsoft.com/office/drawing/2010/main"/>
            </a:ext>
          </a:extLst>
        </p:spPr>
      </p:pic>
      <p:sp>
        <p:nvSpPr>
          <p:cNvPr id="18" name="Rectangle 12"/>
          <p:cNvSpPr/>
          <p:nvPr/>
        </p:nvSpPr>
        <p:spPr>
          <a:xfrm>
            <a:off x="4931637" y="3532909"/>
            <a:ext cx="1005688" cy="277891"/>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9" name="Rectangle 13"/>
          <p:cNvSpPr/>
          <p:nvPr/>
        </p:nvSpPr>
        <p:spPr>
          <a:xfrm>
            <a:off x="7503040" y="3948456"/>
            <a:ext cx="1965155" cy="224452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0" name="TextBox 4"/>
          <p:cNvSpPr txBox="1"/>
          <p:nvPr/>
        </p:nvSpPr>
        <p:spPr>
          <a:xfrm>
            <a:off x="2585748" y="5230402"/>
            <a:ext cx="3209084" cy="830997"/>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1. Search “</a:t>
            </a:r>
            <a:r>
              <a:rPr lang="en-US" sz="2400" dirty="0" err="1">
                <a:solidFill>
                  <a:srgbClr val="FF0000"/>
                </a:solidFill>
                <a:latin typeface="Calibri" panose="020F0502020204030204" pitchFamily="34" charset="0"/>
                <a:cs typeface="Calibri" panose="020F0502020204030204" pitchFamily="34" charset="0"/>
              </a:rPr>
              <a:t>Muselab</a:t>
            </a:r>
            <a:r>
              <a:rPr lang="en-US" sz="2400" dirty="0">
                <a:solidFill>
                  <a:srgbClr val="FF0000"/>
                </a:solidFill>
                <a:latin typeface="Calibri" panose="020F0502020204030204" pitchFamily="34" charset="0"/>
                <a:cs typeface="Calibri" panose="020F0502020204030204" pitchFamily="34" charset="0"/>
              </a:rPr>
              <a:t>”</a:t>
            </a:r>
          </a:p>
          <a:p>
            <a:r>
              <a:rPr lang="en-US" sz="2400" dirty="0">
                <a:solidFill>
                  <a:srgbClr val="FF0000"/>
                </a:solidFill>
                <a:latin typeface="Calibri" panose="020F0502020204030204" pitchFamily="34" charset="0"/>
                <a:cs typeface="Calibri" panose="020F0502020204030204" pitchFamily="34" charset="0"/>
              </a:rPr>
              <a:t>2. Click the “</a:t>
            </a:r>
            <a:r>
              <a:rPr lang="en-US" sz="2400" dirty="0" err="1">
                <a:solidFill>
                  <a:srgbClr val="FF0000"/>
                </a:solidFill>
                <a:latin typeface="Calibri" panose="020F0502020204030204" pitchFamily="34" charset="0"/>
                <a:cs typeface="Calibri" panose="020F0502020204030204" pitchFamily="34" charset="0"/>
              </a:rPr>
              <a:t>wifi</a:t>
            </a:r>
            <a:r>
              <a:rPr lang="en-US" sz="2400" dirty="0">
                <a:solidFill>
                  <a:srgbClr val="FF0000"/>
                </a:solidFill>
                <a:latin typeface="Calibri" panose="020F0502020204030204" pitchFamily="34" charset="0"/>
                <a:cs typeface="Calibri" panose="020F0502020204030204" pitchFamily="34" charset="0"/>
              </a:rPr>
              <a:t>-shield”</a:t>
            </a:r>
            <a:endParaRPr lang="en-HK" sz="24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708481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56</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937790"/>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13" name="Picture 4"/>
          <p:cNvPicPr>
            <a:picLocks noChangeAspect="1"/>
          </p:cNvPicPr>
          <p:nvPr/>
        </p:nvPicPr>
        <p:blipFill>
          <a:blip r:embed="rId2"/>
          <a:stretch>
            <a:fillRect/>
          </a:stretch>
        </p:blipFill>
        <p:spPr>
          <a:xfrm>
            <a:off x="791354" y="2528765"/>
            <a:ext cx="1781175" cy="3486150"/>
          </a:xfrm>
          <a:prstGeom prst="rect">
            <a:avLst/>
          </a:prstGeom>
        </p:spPr>
      </p:pic>
      <p:pic>
        <p:nvPicPr>
          <p:cNvPr id="21" name="Picture 5"/>
          <p:cNvPicPr>
            <a:picLocks noChangeAspect="1"/>
          </p:cNvPicPr>
          <p:nvPr/>
        </p:nvPicPr>
        <p:blipFill>
          <a:blip r:embed="rId3"/>
          <a:stretch>
            <a:fillRect/>
          </a:stretch>
        </p:blipFill>
        <p:spPr>
          <a:xfrm>
            <a:off x="2572529" y="2399455"/>
            <a:ext cx="2511355" cy="4187970"/>
          </a:xfrm>
          <a:prstGeom prst="rect">
            <a:avLst/>
          </a:prstGeom>
        </p:spPr>
      </p:pic>
      <p:sp>
        <p:nvSpPr>
          <p:cNvPr id="22" name="Rectangle 8"/>
          <p:cNvSpPr/>
          <p:nvPr/>
        </p:nvSpPr>
        <p:spPr>
          <a:xfrm>
            <a:off x="848547" y="2598061"/>
            <a:ext cx="1666789" cy="3629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3" name="Rectangle 9"/>
          <p:cNvSpPr/>
          <p:nvPr/>
        </p:nvSpPr>
        <p:spPr>
          <a:xfrm>
            <a:off x="2572529" y="2679636"/>
            <a:ext cx="2647864" cy="49582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4" name="Rectangle 12"/>
          <p:cNvSpPr/>
          <p:nvPr/>
        </p:nvSpPr>
        <p:spPr>
          <a:xfrm>
            <a:off x="2572529" y="4023927"/>
            <a:ext cx="2647864" cy="49582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25" name="Picture 7"/>
          <p:cNvPicPr>
            <a:picLocks noChangeAspect="1"/>
          </p:cNvPicPr>
          <p:nvPr/>
        </p:nvPicPr>
        <p:blipFill>
          <a:blip r:embed="rId4"/>
          <a:stretch>
            <a:fillRect/>
          </a:stretch>
        </p:blipFill>
        <p:spPr>
          <a:xfrm>
            <a:off x="5361630" y="2976177"/>
            <a:ext cx="5657850" cy="2095500"/>
          </a:xfrm>
          <a:prstGeom prst="rect">
            <a:avLst/>
          </a:prstGeom>
        </p:spPr>
      </p:pic>
      <p:sp>
        <p:nvSpPr>
          <p:cNvPr id="26" name="TextBox 13"/>
          <p:cNvSpPr txBox="1"/>
          <p:nvPr/>
        </p:nvSpPr>
        <p:spPr>
          <a:xfrm>
            <a:off x="6057459" y="2452957"/>
            <a:ext cx="3951466" cy="523220"/>
          </a:xfrm>
          <a:prstGeom prst="rect">
            <a:avLst/>
          </a:prstGeom>
          <a:noFill/>
        </p:spPr>
        <p:txBody>
          <a:bodyPr wrap="none" rtlCol="0">
            <a:spAutoFit/>
          </a:bodyPr>
          <a:lstStyle/>
          <a:p>
            <a:r>
              <a:rPr lang="en-US" sz="2800" u="sng" dirty="0">
                <a:solidFill>
                  <a:srgbClr val="FF0000"/>
                </a:solidFill>
                <a:latin typeface="Calibri" panose="020F0502020204030204" pitchFamily="34" charset="0"/>
                <a:cs typeface="Calibri" panose="020F0502020204030204" pitchFamily="34" charset="0"/>
              </a:rPr>
              <a:t>Write a program like this:</a:t>
            </a:r>
            <a:endParaRPr lang="en-HK" sz="2800" u="sng" dirty="0">
              <a:solidFill>
                <a:srgbClr val="FF0000"/>
              </a:solidFill>
              <a:latin typeface="Calibri" panose="020F0502020204030204" pitchFamily="34" charset="0"/>
              <a:cs typeface="Calibri" panose="020F0502020204030204" pitchFamily="34" charset="0"/>
            </a:endParaRPr>
          </a:p>
        </p:txBody>
      </p:sp>
      <p:sp>
        <p:nvSpPr>
          <p:cNvPr id="28" name="TextBox 15"/>
          <p:cNvSpPr txBox="1"/>
          <p:nvPr/>
        </p:nvSpPr>
        <p:spPr>
          <a:xfrm>
            <a:off x="5527963" y="5224798"/>
            <a:ext cx="6660991" cy="461665"/>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Enter the name and password of your Wi-Fi account</a:t>
            </a:r>
            <a:endParaRPr lang="en-HK" sz="2400" dirty="0">
              <a:solidFill>
                <a:srgbClr val="FF0000"/>
              </a:solidFill>
              <a:latin typeface="Calibri" panose="020F0502020204030204" pitchFamily="34" charset="0"/>
              <a:cs typeface="Calibri" panose="020F0502020204030204" pitchFamily="34" charset="0"/>
            </a:endParaRPr>
          </a:p>
        </p:txBody>
      </p:sp>
      <p:cxnSp>
        <p:nvCxnSpPr>
          <p:cNvPr id="29" name="Straight Arrow Connector 17"/>
          <p:cNvCxnSpPr/>
          <p:nvPr/>
        </p:nvCxnSpPr>
        <p:spPr>
          <a:xfrm flipV="1">
            <a:off x="7489767" y="4271840"/>
            <a:ext cx="41564" cy="11064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18"/>
          <p:cNvCxnSpPr/>
          <p:nvPr/>
        </p:nvCxnSpPr>
        <p:spPr>
          <a:xfrm flipV="1">
            <a:off x="8922327" y="4242294"/>
            <a:ext cx="41564" cy="1106495"/>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93488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57</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699931"/>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sp>
        <p:nvSpPr>
          <p:cNvPr id="16" name="Rounded Rectangle 12"/>
          <p:cNvSpPr/>
          <p:nvPr/>
        </p:nvSpPr>
        <p:spPr>
          <a:xfrm>
            <a:off x="8445731" y="2147375"/>
            <a:ext cx="3402855" cy="79263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pic>
        <p:nvPicPr>
          <p:cNvPr id="17" name="Picture 4"/>
          <p:cNvPicPr>
            <a:picLocks noChangeAspect="1"/>
          </p:cNvPicPr>
          <p:nvPr/>
        </p:nvPicPr>
        <p:blipFill>
          <a:blip r:embed="rId2"/>
          <a:stretch>
            <a:fillRect/>
          </a:stretch>
        </p:blipFill>
        <p:spPr>
          <a:xfrm>
            <a:off x="4210829" y="3009885"/>
            <a:ext cx="7743825" cy="2428875"/>
          </a:xfrm>
          <a:prstGeom prst="rect">
            <a:avLst/>
          </a:prstGeom>
        </p:spPr>
      </p:pic>
      <p:pic>
        <p:nvPicPr>
          <p:cNvPr id="18" name="Picture 7"/>
          <p:cNvPicPr>
            <a:picLocks noChangeAspect="1"/>
          </p:cNvPicPr>
          <p:nvPr/>
        </p:nvPicPr>
        <p:blipFill>
          <a:blip r:embed="rId3"/>
          <a:stretch>
            <a:fillRect/>
          </a:stretch>
        </p:blipFill>
        <p:spPr>
          <a:xfrm>
            <a:off x="1350558" y="2154765"/>
            <a:ext cx="2511355" cy="4187970"/>
          </a:xfrm>
          <a:prstGeom prst="rect">
            <a:avLst/>
          </a:prstGeom>
        </p:spPr>
      </p:pic>
      <p:sp>
        <p:nvSpPr>
          <p:cNvPr id="19" name="Rectangle 8"/>
          <p:cNvSpPr/>
          <p:nvPr/>
        </p:nvSpPr>
        <p:spPr>
          <a:xfrm>
            <a:off x="1350558" y="5126821"/>
            <a:ext cx="1708526" cy="12233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0" name="TextBox 5"/>
          <p:cNvSpPr txBox="1"/>
          <p:nvPr/>
        </p:nvSpPr>
        <p:spPr>
          <a:xfrm>
            <a:off x="8445731" y="2217664"/>
            <a:ext cx="3402855" cy="646331"/>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Enter the API key of your channel</a:t>
            </a:r>
          </a:p>
          <a:p>
            <a:r>
              <a:rPr lang="en-US" dirty="0">
                <a:solidFill>
                  <a:srgbClr val="FF0000"/>
                </a:solidFill>
                <a:latin typeface="Calibri" panose="020F0502020204030204" pitchFamily="34" charset="0"/>
                <a:cs typeface="Calibri" panose="020F0502020204030204" pitchFamily="34" charset="0"/>
              </a:rPr>
              <a:t>created in </a:t>
            </a:r>
            <a:r>
              <a:rPr lang="en-US" dirty="0" err="1">
                <a:solidFill>
                  <a:srgbClr val="FF0000"/>
                </a:solidFill>
                <a:latin typeface="Calibri" panose="020F0502020204030204" pitchFamily="34" charset="0"/>
                <a:cs typeface="Calibri" panose="020F0502020204030204" pitchFamily="34" charset="0"/>
              </a:rPr>
              <a:t>Thingspeak</a:t>
            </a:r>
            <a:r>
              <a:rPr lang="en-US" dirty="0">
                <a:solidFill>
                  <a:srgbClr val="FF0000"/>
                </a:solidFill>
                <a:latin typeface="Calibri" panose="020F0502020204030204" pitchFamily="34" charset="0"/>
                <a:cs typeface="Calibri" panose="020F0502020204030204" pitchFamily="34" charset="0"/>
              </a:rPr>
              <a:t>.</a:t>
            </a:r>
            <a:endParaRPr lang="en-HK" dirty="0">
              <a:solidFill>
                <a:srgbClr val="FF0000"/>
              </a:solidFill>
              <a:latin typeface="Calibri" panose="020F0502020204030204" pitchFamily="34" charset="0"/>
              <a:cs typeface="Calibri" panose="020F0502020204030204" pitchFamily="34" charset="0"/>
            </a:endParaRPr>
          </a:p>
        </p:txBody>
      </p:sp>
      <p:cxnSp>
        <p:nvCxnSpPr>
          <p:cNvPr id="31" name="Straight Arrow Connector 9"/>
          <p:cNvCxnSpPr/>
          <p:nvPr/>
        </p:nvCxnSpPr>
        <p:spPr>
          <a:xfrm>
            <a:off x="10798233" y="2790378"/>
            <a:ext cx="332509" cy="88114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Rounded Rectangle 13"/>
          <p:cNvSpPr/>
          <p:nvPr/>
        </p:nvSpPr>
        <p:spPr>
          <a:xfrm>
            <a:off x="8445731" y="5550103"/>
            <a:ext cx="3402855" cy="792632"/>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3" name="TextBox 14"/>
          <p:cNvSpPr txBox="1"/>
          <p:nvPr/>
        </p:nvSpPr>
        <p:spPr>
          <a:xfrm>
            <a:off x="8445731" y="5620392"/>
            <a:ext cx="3003002" cy="646331"/>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Drag the parameter you want </a:t>
            </a:r>
            <a:br>
              <a:rPr lang="en-US" dirty="0">
                <a:solidFill>
                  <a:srgbClr val="FF0000"/>
                </a:solidFill>
                <a:latin typeface="Calibri" panose="020F0502020204030204" pitchFamily="34" charset="0"/>
                <a:cs typeface="Calibri" panose="020F0502020204030204" pitchFamily="34" charset="0"/>
              </a:rPr>
            </a:br>
            <a:r>
              <a:rPr lang="en-US" dirty="0">
                <a:solidFill>
                  <a:srgbClr val="FF0000"/>
                </a:solidFill>
                <a:latin typeface="Calibri" panose="020F0502020204030204" pitchFamily="34" charset="0"/>
                <a:cs typeface="Calibri" panose="020F0502020204030204" pitchFamily="34" charset="0"/>
              </a:rPr>
              <a:t>to record in your channel.</a:t>
            </a:r>
            <a:endParaRPr lang="en-HK" dirty="0">
              <a:solidFill>
                <a:srgbClr val="FF0000"/>
              </a:solidFill>
              <a:latin typeface="Calibri" panose="020F0502020204030204" pitchFamily="34" charset="0"/>
              <a:cs typeface="Calibri" panose="020F0502020204030204" pitchFamily="34" charset="0"/>
            </a:endParaRPr>
          </a:p>
        </p:txBody>
      </p:sp>
      <p:cxnSp>
        <p:nvCxnSpPr>
          <p:cNvPr id="34" name="Straight Arrow Connector 15"/>
          <p:cNvCxnSpPr/>
          <p:nvPr/>
        </p:nvCxnSpPr>
        <p:spPr>
          <a:xfrm flipH="1" flipV="1">
            <a:off x="10266218" y="4271572"/>
            <a:ext cx="365760" cy="134882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6853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58</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699931"/>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15" name="Picture 2"/>
          <p:cNvPicPr>
            <a:picLocks noChangeAspect="1"/>
          </p:cNvPicPr>
          <p:nvPr/>
        </p:nvPicPr>
        <p:blipFill>
          <a:blip r:embed="rId2"/>
          <a:stretch>
            <a:fillRect/>
          </a:stretch>
        </p:blipFill>
        <p:spPr>
          <a:xfrm>
            <a:off x="3984824" y="2944819"/>
            <a:ext cx="7648575" cy="2390775"/>
          </a:xfrm>
          <a:prstGeom prst="rect">
            <a:avLst/>
          </a:prstGeom>
        </p:spPr>
      </p:pic>
      <p:pic>
        <p:nvPicPr>
          <p:cNvPr id="21" name="Picture 7"/>
          <p:cNvPicPr>
            <a:picLocks noChangeAspect="1"/>
          </p:cNvPicPr>
          <p:nvPr/>
        </p:nvPicPr>
        <p:blipFill>
          <a:blip r:embed="rId3"/>
          <a:stretch>
            <a:fillRect/>
          </a:stretch>
        </p:blipFill>
        <p:spPr>
          <a:xfrm>
            <a:off x="1350558" y="2142733"/>
            <a:ext cx="2511355" cy="4187970"/>
          </a:xfrm>
          <a:prstGeom prst="rect">
            <a:avLst/>
          </a:prstGeom>
        </p:spPr>
      </p:pic>
      <p:sp>
        <p:nvSpPr>
          <p:cNvPr id="22" name="Rectangle 8"/>
          <p:cNvSpPr/>
          <p:nvPr/>
        </p:nvSpPr>
        <p:spPr>
          <a:xfrm>
            <a:off x="1350558" y="5114789"/>
            <a:ext cx="1708526" cy="1223303"/>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3" name="Rounded Rectangle 13"/>
          <p:cNvSpPr/>
          <p:nvPr/>
        </p:nvSpPr>
        <p:spPr>
          <a:xfrm>
            <a:off x="8445732" y="5538071"/>
            <a:ext cx="2884516" cy="515490"/>
          </a:xfrm>
          <a:prstGeom prst="round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24" name="TextBox 14"/>
          <p:cNvSpPr txBox="1"/>
          <p:nvPr/>
        </p:nvSpPr>
        <p:spPr>
          <a:xfrm>
            <a:off x="8445731" y="5608360"/>
            <a:ext cx="2812501" cy="369332"/>
          </a:xfrm>
          <a:prstGeom prst="rect">
            <a:avLst/>
          </a:prstGeom>
          <a:noFill/>
        </p:spPr>
        <p:txBody>
          <a:bodyPr wrap="none" rtlCol="0">
            <a:spAutoFit/>
          </a:bodyPr>
          <a:lstStyle/>
          <a:p>
            <a:r>
              <a:rPr lang="en-US" dirty="0">
                <a:solidFill>
                  <a:srgbClr val="FF0000"/>
                </a:solidFill>
                <a:latin typeface="Calibri" panose="020F0502020204030204" pitchFamily="34" charset="0"/>
                <a:cs typeface="Calibri" panose="020F0502020204030204" pitchFamily="34" charset="0"/>
              </a:rPr>
              <a:t>You can add more data sets.</a:t>
            </a:r>
            <a:endParaRPr lang="en-HK" dirty="0">
              <a:solidFill>
                <a:srgbClr val="FF0000"/>
              </a:solidFill>
              <a:latin typeface="Calibri" panose="020F0502020204030204" pitchFamily="34" charset="0"/>
              <a:cs typeface="Calibri" panose="020F0502020204030204" pitchFamily="34" charset="0"/>
            </a:endParaRPr>
          </a:p>
        </p:txBody>
      </p:sp>
      <p:cxnSp>
        <p:nvCxnSpPr>
          <p:cNvPr id="25" name="Straight Arrow Connector 15"/>
          <p:cNvCxnSpPr/>
          <p:nvPr/>
        </p:nvCxnSpPr>
        <p:spPr>
          <a:xfrm flipH="1" flipV="1">
            <a:off x="9950336" y="4532332"/>
            <a:ext cx="623453" cy="1005739"/>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Box 16"/>
          <p:cNvSpPr txBox="1"/>
          <p:nvPr/>
        </p:nvSpPr>
        <p:spPr>
          <a:xfrm>
            <a:off x="4120330" y="5726440"/>
            <a:ext cx="3771545" cy="769441"/>
          </a:xfrm>
          <a:prstGeom prst="rect">
            <a:avLst/>
          </a:prstGeom>
          <a:noFill/>
        </p:spPr>
        <p:txBody>
          <a:bodyPr wrap="none" rtlCol="0">
            <a:spAutoFit/>
          </a:bodyPr>
          <a:lstStyle/>
          <a:p>
            <a:r>
              <a:rPr lang="en-US" sz="4400" i="1" dirty="0">
                <a:solidFill>
                  <a:srgbClr val="7030A0"/>
                </a:solidFill>
                <a:latin typeface="Calibri" panose="020F0502020204030204" pitchFamily="34" charset="0"/>
                <a:cs typeface="Calibri" panose="020F0502020204030204" pitchFamily="34" charset="0"/>
              </a:rPr>
              <a:t>Program Done!</a:t>
            </a:r>
            <a:endParaRPr lang="en-HK" sz="4400" i="1" dirty="0">
              <a:solidFill>
                <a:srgbClr val="7030A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7617480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59</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27" name="TextBox 11"/>
          <p:cNvSpPr txBox="1"/>
          <p:nvPr/>
        </p:nvSpPr>
        <p:spPr>
          <a:xfrm>
            <a:off x="712547" y="1699931"/>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29" name="Picture 9"/>
          <p:cNvPicPr>
            <a:picLocks noChangeAspect="1"/>
          </p:cNvPicPr>
          <p:nvPr/>
        </p:nvPicPr>
        <p:blipFill>
          <a:blip r:embed="rId2">
            <a:clrChange>
              <a:clrFrom>
                <a:srgbClr val="FFFFFF"/>
              </a:clrFrom>
              <a:clrTo>
                <a:srgbClr val="FFFFFF">
                  <a:alpha val="0"/>
                </a:srgbClr>
              </a:clrTo>
            </a:clrChange>
          </a:blip>
          <a:stretch>
            <a:fillRect/>
          </a:stretch>
        </p:blipFill>
        <p:spPr>
          <a:xfrm>
            <a:off x="5209904" y="4534171"/>
            <a:ext cx="2031264" cy="2297430"/>
          </a:xfrm>
          <a:prstGeom prst="rect">
            <a:avLst/>
          </a:prstGeom>
        </p:spPr>
      </p:pic>
      <p:grpSp>
        <p:nvGrpSpPr>
          <p:cNvPr id="30" name="Group 12"/>
          <p:cNvGrpSpPr/>
          <p:nvPr/>
        </p:nvGrpSpPr>
        <p:grpSpPr>
          <a:xfrm>
            <a:off x="5311136" y="3941815"/>
            <a:ext cx="1030778" cy="2486888"/>
            <a:chOff x="4696691" y="3383807"/>
            <a:chExt cx="1030778" cy="2486888"/>
          </a:xfrm>
        </p:grpSpPr>
        <p:sp>
          <p:nvSpPr>
            <p:cNvPr id="35" name="Rounded Rectangle 13"/>
            <p:cNvSpPr/>
            <p:nvPr/>
          </p:nvSpPr>
          <p:spPr>
            <a:xfrm>
              <a:off x="5611091" y="4657037"/>
              <a:ext cx="116378" cy="922713"/>
            </a:xfrm>
            <a:prstGeom prst="roundRect">
              <a:avLst/>
            </a:prstGeom>
            <a:solidFill>
              <a:schemeClr val="tx2">
                <a:lumMod val="50000"/>
                <a:lumOff val="50000"/>
              </a:schemeClr>
            </a:solidFill>
            <a:ln>
              <a:solidFill>
                <a:schemeClr val="tx2">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36" name="Arc 14"/>
            <p:cNvSpPr/>
            <p:nvPr/>
          </p:nvSpPr>
          <p:spPr>
            <a:xfrm>
              <a:off x="4696691" y="3383807"/>
              <a:ext cx="972589" cy="2486888"/>
            </a:xfrm>
            <a:prstGeom prst="arc">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HK"/>
            </a:p>
          </p:txBody>
        </p:sp>
      </p:grpSp>
      <p:pic>
        <p:nvPicPr>
          <p:cNvPr id="37" name="Picture 2" descr="micro:bit v2 Board &amp; Kits - SparkFun | Mouse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5504" y="3258898"/>
            <a:ext cx="1094722" cy="795498"/>
          </a:xfrm>
          <a:prstGeom prst="rect">
            <a:avLst/>
          </a:prstGeom>
          <a:noFill/>
          <a:extLst>
            <a:ext uri="{909E8E84-426E-40DD-AFC4-6F175D3DCCD1}">
              <a14:hiddenFill xmlns:a14="http://schemas.microsoft.com/office/drawing/2010/main">
                <a:solidFill>
                  <a:srgbClr val="FFFFFF"/>
                </a:solidFill>
              </a14:hiddenFill>
            </a:ext>
          </a:extLst>
        </p:spPr>
      </p:pic>
      <p:sp>
        <p:nvSpPr>
          <p:cNvPr id="38" name="TextBox 2"/>
          <p:cNvSpPr txBox="1"/>
          <p:nvPr/>
        </p:nvSpPr>
        <p:spPr>
          <a:xfrm>
            <a:off x="712547" y="2134562"/>
            <a:ext cx="9276770"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1. Insert your </a:t>
            </a:r>
            <a:r>
              <a:rPr lang="en-US" sz="2400" dirty="0" err="1">
                <a:latin typeface="Calibri" panose="020F0502020204030204" pitchFamily="34" charset="0"/>
                <a:cs typeface="Calibri" panose="020F0502020204030204" pitchFamily="34" charset="0"/>
              </a:rPr>
              <a:t>micro:bit</a:t>
            </a:r>
            <a:r>
              <a:rPr lang="en-US" sz="2400" dirty="0">
                <a:latin typeface="Calibri" panose="020F0502020204030204" pitchFamily="34" charset="0"/>
                <a:cs typeface="Calibri" panose="020F0502020204030204" pitchFamily="34" charset="0"/>
              </a:rPr>
              <a:t> board to the </a:t>
            </a:r>
            <a:r>
              <a:rPr lang="en-US" sz="2400" dirty="0" err="1">
                <a:latin typeface="Calibri" panose="020F0502020204030204" pitchFamily="34" charset="0"/>
                <a:cs typeface="Calibri" panose="020F0502020204030204" pitchFamily="34" charset="0"/>
              </a:rPr>
              <a:t>Muselab</a:t>
            </a:r>
            <a:r>
              <a:rPr lang="en-US" sz="2400" dirty="0">
                <a:latin typeface="Calibri" panose="020F0502020204030204" pitchFamily="34" charset="0"/>
                <a:cs typeface="Calibri" panose="020F0502020204030204" pitchFamily="34" charset="0"/>
              </a:rPr>
              <a:t> </a:t>
            </a:r>
            <a:r>
              <a:rPr lang="en-US" sz="2400" dirty="0" err="1">
                <a:latin typeface="Calibri" panose="020F0502020204030204" pitchFamily="34" charset="0"/>
                <a:cs typeface="Calibri" panose="020F0502020204030204" pitchFamily="34" charset="0"/>
              </a:rPr>
              <a:t>WiFi</a:t>
            </a:r>
            <a:r>
              <a:rPr lang="en-US" sz="2400" dirty="0">
                <a:latin typeface="Calibri" panose="020F0502020204030204" pitchFamily="34" charset="0"/>
                <a:cs typeface="Calibri" panose="020F0502020204030204" pitchFamily="34" charset="0"/>
              </a:rPr>
              <a:t> Booster and turn on it.</a:t>
            </a:r>
            <a:endParaRPr lang="en-HK" sz="2400" dirty="0">
              <a:latin typeface="Calibri" panose="020F0502020204030204" pitchFamily="34" charset="0"/>
              <a:cs typeface="Calibri" panose="020F0502020204030204" pitchFamily="34" charset="0"/>
            </a:endParaRPr>
          </a:p>
        </p:txBody>
      </p:sp>
      <p:sp>
        <p:nvSpPr>
          <p:cNvPr id="39" name="TextBox 8"/>
          <p:cNvSpPr txBox="1"/>
          <p:nvPr/>
        </p:nvSpPr>
        <p:spPr>
          <a:xfrm>
            <a:off x="712547" y="2524950"/>
            <a:ext cx="9886489"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2. Then, </a:t>
            </a:r>
            <a:r>
              <a:rPr lang="en-US" sz="2400" dirty="0" err="1">
                <a:latin typeface="Calibri" panose="020F0502020204030204" pitchFamily="34" charset="0"/>
                <a:cs typeface="Calibri" panose="020F0502020204030204" pitchFamily="34" charset="0"/>
              </a:rPr>
              <a:t>micro:bit</a:t>
            </a:r>
            <a:r>
              <a:rPr lang="en-US" sz="2400" dirty="0">
                <a:latin typeface="Calibri" panose="020F0502020204030204" pitchFamily="34" charset="0"/>
                <a:cs typeface="Calibri" panose="020F0502020204030204" pitchFamily="34" charset="0"/>
              </a:rPr>
              <a:t> will automatically connect to the designated wireless router.</a:t>
            </a:r>
            <a:endParaRPr lang="en-HK" sz="2400" dirty="0">
              <a:latin typeface="Calibri" panose="020F0502020204030204" pitchFamily="34" charset="0"/>
              <a:cs typeface="Calibri" panose="020F0502020204030204" pitchFamily="34" charset="0"/>
            </a:endParaRPr>
          </a:p>
        </p:txBody>
      </p:sp>
      <p:pic>
        <p:nvPicPr>
          <p:cNvPr id="4" name="圖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72119" y="3266828"/>
            <a:ext cx="3429000" cy="3429000"/>
          </a:xfrm>
          <a:prstGeom prst="rect">
            <a:avLst/>
          </a:prstGeom>
        </p:spPr>
      </p:pic>
      <p:cxnSp>
        <p:nvCxnSpPr>
          <p:cNvPr id="40" name="Straight Connector 20"/>
          <p:cNvCxnSpPr/>
          <p:nvPr/>
        </p:nvCxnSpPr>
        <p:spPr>
          <a:xfrm>
            <a:off x="6071751" y="6643556"/>
            <a:ext cx="30757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63242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Introduction</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a:t>
            </a:fld>
            <a:endParaRPr lang="zh-HK" altLang="en-US" dirty="0"/>
          </a:p>
        </p:txBody>
      </p:sp>
      <p:sp>
        <p:nvSpPr>
          <p:cNvPr id="4" name="TextBox 4"/>
          <p:cNvSpPr txBox="1"/>
          <p:nvPr/>
        </p:nvSpPr>
        <p:spPr>
          <a:xfrm>
            <a:off x="677334" y="1664392"/>
            <a:ext cx="3882217" cy="954107"/>
          </a:xfrm>
          <a:prstGeom prst="rect">
            <a:avLst/>
          </a:prstGeom>
          <a:noFill/>
        </p:spPr>
        <p:txBody>
          <a:bodyPr wrap="none" rtlCol="0">
            <a:spAutoFit/>
          </a:bodyPr>
          <a:lstStyle/>
          <a:p>
            <a:r>
              <a:rPr lang="en-US" sz="3200" b="1" dirty="0">
                <a:latin typeface="Calibri" panose="020F0502020204030204" pitchFamily="34" charset="0"/>
                <a:cs typeface="Calibri" panose="020F0502020204030204" pitchFamily="34" charset="0"/>
              </a:rPr>
              <a:t>Science experiments:</a:t>
            </a:r>
          </a:p>
          <a:p>
            <a:endParaRPr lang="en-US" sz="2400" dirty="0">
              <a:latin typeface="Calibri" panose="020F0502020204030204" pitchFamily="34" charset="0"/>
              <a:cs typeface="Calibri" panose="020F0502020204030204" pitchFamily="34" charset="0"/>
            </a:endParaRPr>
          </a:p>
        </p:txBody>
      </p:sp>
      <p:sp>
        <p:nvSpPr>
          <p:cNvPr id="5" name="Rounded Rectangle 2"/>
          <p:cNvSpPr/>
          <p:nvPr/>
        </p:nvSpPr>
        <p:spPr>
          <a:xfrm>
            <a:off x="6891252" y="2465648"/>
            <a:ext cx="3000894" cy="980901"/>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75000"/>
                    <a:lumOff val="25000"/>
                  </a:schemeClr>
                </a:solidFill>
                <a:latin typeface="Calibri" panose="020F0502020204030204" pitchFamily="34" charset="0"/>
                <a:cs typeface="Calibri" panose="020F0502020204030204" pitchFamily="34" charset="0"/>
              </a:rPr>
              <a:t>Variables</a:t>
            </a:r>
            <a:endParaRPr lang="en-HK" sz="4000"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6" name="Rounded Rectangle 3"/>
          <p:cNvSpPr/>
          <p:nvPr/>
        </p:nvSpPr>
        <p:spPr>
          <a:xfrm>
            <a:off x="677333"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Time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7" name="Rounded Rectangle 5"/>
          <p:cNvSpPr/>
          <p:nvPr/>
        </p:nvSpPr>
        <p:spPr>
          <a:xfrm>
            <a:off x="3331864"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Temp.</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8" name="Rounded Rectangle 6"/>
          <p:cNvSpPr/>
          <p:nvPr/>
        </p:nvSpPr>
        <p:spPr>
          <a:xfrm>
            <a:off x="677333"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Angle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9" name="Rounded Rectangle 7"/>
          <p:cNvSpPr/>
          <p:nvPr/>
        </p:nvSpPr>
        <p:spPr>
          <a:xfrm>
            <a:off x="3331864"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pH</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0" name="Rounded Rectangle 8"/>
          <p:cNvSpPr/>
          <p:nvPr/>
        </p:nvSpPr>
        <p:spPr>
          <a:xfrm>
            <a:off x="5986395"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Light</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1" name="Rounded Rectangle 9"/>
          <p:cNvSpPr/>
          <p:nvPr/>
        </p:nvSpPr>
        <p:spPr>
          <a:xfrm>
            <a:off x="8640926" y="3757353"/>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Rate</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2" name="Rounded Rectangle 10"/>
          <p:cNvSpPr/>
          <p:nvPr/>
        </p:nvSpPr>
        <p:spPr>
          <a:xfrm>
            <a:off x="5986395"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Speed</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3" name="Rounded Rectangle 11"/>
          <p:cNvSpPr/>
          <p:nvPr/>
        </p:nvSpPr>
        <p:spPr>
          <a:xfrm>
            <a:off x="8640927" y="4962699"/>
            <a:ext cx="2160000" cy="847898"/>
          </a:xfrm>
          <a:prstGeom prst="round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accent1">
                    <a:lumMod val="50000"/>
                  </a:schemeClr>
                </a:solidFill>
                <a:latin typeface="Calibri" panose="020F0502020204030204" pitchFamily="34" charset="0"/>
                <a:cs typeface="Calibri" panose="020F0502020204030204" pitchFamily="34" charset="0"/>
              </a:rPr>
              <a:t>Turbidity</a:t>
            </a:r>
            <a:endParaRPr lang="en-HK" sz="4000" b="1" dirty="0">
              <a:solidFill>
                <a:schemeClr val="accent1">
                  <a:lumMod val="50000"/>
                </a:schemeClr>
              </a:solidFill>
              <a:latin typeface="Calibri" panose="020F0502020204030204" pitchFamily="34" charset="0"/>
              <a:cs typeface="Calibri" panose="020F0502020204030204" pitchFamily="34" charset="0"/>
            </a:endParaRPr>
          </a:p>
        </p:txBody>
      </p:sp>
      <p:sp>
        <p:nvSpPr>
          <p:cNvPr id="14" name="Rounded Rectangle 12"/>
          <p:cNvSpPr/>
          <p:nvPr/>
        </p:nvSpPr>
        <p:spPr>
          <a:xfrm>
            <a:off x="1255533" y="2457325"/>
            <a:ext cx="3000894" cy="980901"/>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75000"/>
                    <a:lumOff val="25000"/>
                  </a:schemeClr>
                </a:solidFill>
                <a:latin typeface="Calibri" panose="020F0502020204030204" pitchFamily="34" charset="0"/>
                <a:cs typeface="Calibri" panose="020F0502020204030204" pitchFamily="34" charset="0"/>
              </a:rPr>
              <a:t>Tools</a:t>
            </a:r>
            <a:endParaRPr lang="en-HK" sz="4000"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15" name="Right Arrow 13"/>
          <p:cNvSpPr/>
          <p:nvPr/>
        </p:nvSpPr>
        <p:spPr>
          <a:xfrm>
            <a:off x="4572000" y="2697475"/>
            <a:ext cx="2094807" cy="6026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16" name="TextBox 14"/>
          <p:cNvSpPr txBox="1"/>
          <p:nvPr/>
        </p:nvSpPr>
        <p:spPr>
          <a:xfrm>
            <a:off x="4806284" y="2384832"/>
            <a:ext cx="1556645" cy="523220"/>
          </a:xfrm>
          <a:prstGeom prst="rect">
            <a:avLst/>
          </a:prstGeom>
          <a:noFill/>
        </p:spPr>
        <p:txBody>
          <a:bodyPr wrap="none" rtlCol="0">
            <a:spAutoFit/>
          </a:bodyPr>
          <a:lstStyle/>
          <a:p>
            <a:r>
              <a:rPr lang="en-US" sz="2800" b="1" dirty="0">
                <a:solidFill>
                  <a:srgbClr val="FF0000"/>
                </a:solidFill>
                <a:latin typeface="Calibri" panose="020F0502020204030204" pitchFamily="34" charset="0"/>
                <a:cs typeface="Calibri" panose="020F0502020204030204" pitchFamily="34" charset="0"/>
              </a:rPr>
              <a:t>Measure</a:t>
            </a:r>
            <a:endParaRPr lang="en-HK" sz="2800" b="1"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51695830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Data Logging 2</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60</a:t>
            </a:fld>
            <a:endParaRPr lang="zh-HK" altLang="en-US" dirty="0"/>
          </a:p>
        </p:txBody>
      </p:sp>
      <p:sp>
        <p:nvSpPr>
          <p:cNvPr id="27" name="TextBox 11"/>
          <p:cNvSpPr txBox="1"/>
          <p:nvPr/>
        </p:nvSpPr>
        <p:spPr>
          <a:xfrm>
            <a:off x="712547" y="1325117"/>
            <a:ext cx="458561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3. Data logging using cloud services</a:t>
            </a:r>
          </a:p>
        </p:txBody>
      </p:sp>
      <p:pic>
        <p:nvPicPr>
          <p:cNvPr id="13" name="Picture 10"/>
          <p:cNvPicPr>
            <a:picLocks noChangeAspect="1"/>
          </p:cNvPicPr>
          <p:nvPr/>
        </p:nvPicPr>
        <p:blipFill rotWithShape="1">
          <a:blip r:embed="rId2">
            <a:extLst>
              <a:ext uri="{28A0092B-C50C-407E-A947-70E740481C1C}">
                <a14:useLocalDpi xmlns:a14="http://schemas.microsoft.com/office/drawing/2010/main" val="0"/>
              </a:ext>
            </a:extLst>
          </a:blip>
          <a:srcRect l="17198" r="17153"/>
          <a:stretch/>
        </p:blipFill>
        <p:spPr bwMode="auto">
          <a:xfrm>
            <a:off x="1085445" y="2144532"/>
            <a:ext cx="5944351" cy="4117723"/>
          </a:xfrm>
          <a:prstGeom prst="rect">
            <a:avLst/>
          </a:prstGeom>
          <a:ln>
            <a:noFill/>
          </a:ln>
          <a:extLst>
            <a:ext uri="{53640926-AAD7-44D8-BBD7-CCE9431645EC}">
              <a14:shadowObscured xmlns:a14="http://schemas.microsoft.com/office/drawing/2010/main"/>
            </a:ext>
          </a:extLst>
        </p:spPr>
      </p:pic>
      <p:sp>
        <p:nvSpPr>
          <p:cNvPr id="14" name="Rounded Rectangle 5"/>
          <p:cNvSpPr/>
          <p:nvPr/>
        </p:nvSpPr>
        <p:spPr>
          <a:xfrm>
            <a:off x="4202238" y="4836467"/>
            <a:ext cx="4020877" cy="830997"/>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sp>
        <p:nvSpPr>
          <p:cNvPr id="16" name="TextBox 2"/>
          <p:cNvSpPr txBox="1"/>
          <p:nvPr/>
        </p:nvSpPr>
        <p:spPr>
          <a:xfrm>
            <a:off x="982134" y="1675477"/>
            <a:ext cx="5070427" cy="461665"/>
          </a:xfrm>
          <a:prstGeom prst="rect">
            <a:avLst/>
          </a:prstGeom>
          <a:noFill/>
        </p:spPr>
        <p:txBody>
          <a:bodyPr wrap="none" rtlCol="0">
            <a:spAutoFit/>
          </a:bodyPr>
          <a:lstStyle/>
          <a:p>
            <a:r>
              <a:rPr lang="en-US" sz="2400" dirty="0">
                <a:latin typeface="Calibri" panose="020F0502020204030204" pitchFamily="34" charset="0"/>
                <a:cs typeface="Calibri" panose="020F0502020204030204" pitchFamily="34" charset="0"/>
              </a:rPr>
              <a:t>Go back to your channel in </a:t>
            </a:r>
            <a:r>
              <a:rPr lang="en-US" sz="2400" dirty="0" err="1">
                <a:latin typeface="Calibri" panose="020F0502020204030204" pitchFamily="34" charset="0"/>
                <a:cs typeface="Calibri" panose="020F0502020204030204" pitchFamily="34" charset="0"/>
              </a:rPr>
              <a:t>Thingspeak</a:t>
            </a:r>
            <a:r>
              <a:rPr lang="en-US" sz="2400" dirty="0">
                <a:latin typeface="Calibri" panose="020F0502020204030204" pitchFamily="34" charset="0"/>
                <a:cs typeface="Calibri" panose="020F0502020204030204" pitchFamily="34" charset="0"/>
              </a:rPr>
              <a:t>.</a:t>
            </a:r>
            <a:endParaRPr lang="en-HK" sz="2400" dirty="0">
              <a:latin typeface="Calibri" panose="020F0502020204030204" pitchFamily="34" charset="0"/>
              <a:cs typeface="Calibri" panose="020F0502020204030204" pitchFamily="34" charset="0"/>
            </a:endParaRPr>
          </a:p>
        </p:txBody>
      </p:sp>
      <p:sp>
        <p:nvSpPr>
          <p:cNvPr id="17" name="TextBox 4"/>
          <p:cNvSpPr txBox="1"/>
          <p:nvPr/>
        </p:nvSpPr>
        <p:spPr>
          <a:xfrm>
            <a:off x="4202238" y="4829077"/>
            <a:ext cx="4068293" cy="830997"/>
          </a:xfrm>
          <a:prstGeom prst="rect">
            <a:avLst/>
          </a:prstGeom>
          <a:noFill/>
        </p:spPr>
        <p:txBody>
          <a:bodyPr wrap="none" rtlCol="0">
            <a:spAutoFit/>
          </a:bodyPr>
          <a:lstStyle/>
          <a:p>
            <a:r>
              <a:rPr lang="en-US" sz="2400" dirty="0">
                <a:solidFill>
                  <a:srgbClr val="FF0000"/>
                </a:solidFill>
                <a:latin typeface="Calibri" panose="020F0502020204030204" pitchFamily="34" charset="0"/>
                <a:cs typeface="Calibri" panose="020F0502020204030204" pitchFamily="34" charset="0"/>
              </a:rPr>
              <a:t>You will find the recorded data </a:t>
            </a:r>
            <a:br>
              <a:rPr lang="en-US" sz="2400" dirty="0">
                <a:solidFill>
                  <a:srgbClr val="FF0000"/>
                </a:solidFill>
                <a:latin typeface="Calibri" panose="020F0502020204030204" pitchFamily="34" charset="0"/>
                <a:cs typeface="Calibri" panose="020F0502020204030204" pitchFamily="34" charset="0"/>
              </a:rPr>
            </a:br>
            <a:r>
              <a:rPr lang="en-US" sz="2400" dirty="0">
                <a:solidFill>
                  <a:srgbClr val="FF0000"/>
                </a:solidFill>
                <a:latin typeface="Calibri" panose="020F0502020204030204" pitchFamily="34" charset="0"/>
                <a:cs typeface="Calibri" panose="020F0502020204030204" pitchFamily="34" charset="0"/>
              </a:rPr>
              <a:t>in the channel.</a:t>
            </a:r>
            <a:endParaRPr lang="en-HK" sz="24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450132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61</a:t>
            </a:fld>
            <a:endParaRPr lang="zh-HK" altLang="en-US" dirty="0"/>
          </a:p>
        </p:txBody>
      </p:sp>
      <p:sp>
        <p:nvSpPr>
          <p:cNvPr id="6" name="TextBox 3"/>
          <p:cNvSpPr txBox="1"/>
          <p:nvPr/>
        </p:nvSpPr>
        <p:spPr>
          <a:xfrm>
            <a:off x="677334" y="1338350"/>
            <a:ext cx="6595973" cy="461665"/>
          </a:xfrm>
          <a:prstGeom prst="rect">
            <a:avLst/>
          </a:prstGeom>
          <a:noFill/>
        </p:spPr>
        <p:txBody>
          <a:bodyPr wrap="none" rtlCol="0">
            <a:spAutoFit/>
          </a:bodyPr>
          <a:lstStyle/>
          <a:p>
            <a:r>
              <a:rPr lang="en-US" sz="2400" dirty="0" err="1">
                <a:solidFill>
                  <a:srgbClr val="0070C0"/>
                </a:solidFill>
                <a:latin typeface="Calibri" panose="020F0502020204030204" pitchFamily="34" charset="0"/>
                <a:cs typeface="Calibri" panose="020F0502020204030204" pitchFamily="34" charset="0"/>
              </a:rPr>
              <a:t>MakeCode</a:t>
            </a:r>
            <a:r>
              <a:rPr lang="en-US" sz="2400" dirty="0">
                <a:solidFill>
                  <a:srgbClr val="0070C0"/>
                </a:solidFill>
                <a:latin typeface="Calibri" panose="020F0502020204030204" pitchFamily="34" charset="0"/>
                <a:cs typeface="Calibri" panose="020F0502020204030204" pitchFamily="34" charset="0"/>
              </a:rPr>
              <a:t> website: https://</a:t>
            </a:r>
            <a:r>
              <a:rPr lang="en-US" sz="2400" dirty="0" err="1">
                <a:solidFill>
                  <a:srgbClr val="0070C0"/>
                </a:solidFill>
                <a:latin typeface="Calibri" panose="020F0502020204030204" pitchFamily="34" charset="0"/>
                <a:cs typeface="Calibri" panose="020F0502020204030204" pitchFamily="34" charset="0"/>
              </a:rPr>
              <a:t>makecode.microbit.org</a:t>
            </a:r>
            <a:r>
              <a:rPr lang="en-US" sz="2400" dirty="0">
                <a:solidFill>
                  <a:srgbClr val="0070C0"/>
                </a:solidFill>
                <a:latin typeface="Calibri" panose="020F0502020204030204" pitchFamily="34" charset="0"/>
                <a:cs typeface="Calibri" panose="020F0502020204030204" pitchFamily="34" charset="0"/>
              </a:rPr>
              <a:t> </a:t>
            </a:r>
            <a:endParaRPr lang="en-HK" sz="2400" dirty="0">
              <a:solidFill>
                <a:srgbClr val="0070C0"/>
              </a:solidFill>
              <a:latin typeface="Calibri" panose="020F0502020204030204" pitchFamily="34" charset="0"/>
              <a:cs typeface="Calibri" panose="020F0502020204030204" pitchFamily="34" charset="0"/>
            </a:endParaRPr>
          </a:p>
        </p:txBody>
      </p:sp>
      <p:sp>
        <p:nvSpPr>
          <p:cNvPr id="15" name="TextBox 5"/>
          <p:cNvSpPr txBox="1"/>
          <p:nvPr/>
        </p:nvSpPr>
        <p:spPr>
          <a:xfrm>
            <a:off x="729480" y="1792591"/>
            <a:ext cx="2360454" cy="461665"/>
          </a:xfrm>
          <a:prstGeom prst="rect">
            <a:avLst/>
          </a:prstGeom>
          <a:noFill/>
        </p:spPr>
        <p:txBody>
          <a:bodyPr wrap="none" rtlCol="0">
            <a:spAutoFit/>
          </a:bodyPr>
          <a:lstStyle/>
          <a:p>
            <a:r>
              <a:rPr lang="en-US" sz="2400" dirty="0">
                <a:solidFill>
                  <a:srgbClr val="FF5050"/>
                </a:solidFill>
                <a:latin typeface="Calibri" panose="020F0502020204030204" pitchFamily="34" charset="0"/>
                <a:cs typeface="Calibri" panose="020F0502020204030204" pitchFamily="34" charset="0"/>
              </a:rPr>
              <a:t>Different sensors</a:t>
            </a:r>
            <a:endParaRPr lang="en-HK" sz="2400" dirty="0">
              <a:solidFill>
                <a:srgbClr val="FF5050"/>
              </a:solidFill>
              <a:latin typeface="Calibri" panose="020F0502020204030204" pitchFamily="34" charset="0"/>
              <a:cs typeface="Calibri" panose="020F0502020204030204" pitchFamily="34" charset="0"/>
            </a:endParaRPr>
          </a:p>
        </p:txBody>
      </p:sp>
      <p:sp>
        <p:nvSpPr>
          <p:cNvPr id="16" name="TextBox 2"/>
          <p:cNvSpPr txBox="1"/>
          <p:nvPr/>
        </p:nvSpPr>
        <p:spPr>
          <a:xfrm>
            <a:off x="729480" y="2287046"/>
            <a:ext cx="7920694" cy="3416320"/>
          </a:xfrm>
          <a:prstGeom prst="rect">
            <a:avLst/>
          </a:prstGeom>
          <a:noFill/>
        </p:spPr>
        <p:txBody>
          <a:bodyPr wrap="none" rtlCol="0">
            <a:spAutoFit/>
          </a:bodyPr>
          <a:lstStyle/>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For light and temperature sensors, they are </a:t>
            </a:r>
            <a:r>
              <a:rPr lang="en-US" sz="2400" dirty="0">
                <a:solidFill>
                  <a:srgbClr val="7030A0"/>
                </a:solidFill>
                <a:latin typeface="Calibri" panose="020F0502020204030204" pitchFamily="34" charset="0"/>
                <a:cs typeface="Calibri" panose="020F0502020204030204" pitchFamily="34" charset="0"/>
              </a:rPr>
              <a:t>built-in sensors</a:t>
            </a:r>
            <a:r>
              <a:rPr lang="en-US" altLang="zh-TW" sz="2400" dirty="0">
                <a:solidFill>
                  <a:schemeClr val="bg1"/>
                </a:solidFill>
                <a:latin typeface="Calibri" panose="020F0502020204030204" pitchFamily="34" charset="0"/>
                <a:cs typeface="Calibri" panose="020F0502020204030204" pitchFamily="34" charset="0"/>
              </a:rPr>
              <a:t>.</a:t>
            </a:r>
            <a:endParaRPr lang="en-US" sz="2400" dirty="0">
              <a:solidFill>
                <a:srgbClr val="7030A0"/>
              </a:solidFill>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You can use any </a:t>
            </a:r>
            <a:r>
              <a:rPr lang="en-US" sz="2400" dirty="0">
                <a:solidFill>
                  <a:srgbClr val="FF0000"/>
                </a:solidFill>
                <a:latin typeface="Calibri" panose="020F0502020204030204" pitchFamily="34" charset="0"/>
                <a:cs typeface="Calibri" panose="020F0502020204030204" pitchFamily="34" charset="0"/>
              </a:rPr>
              <a:t>external sensor</a:t>
            </a:r>
            <a:r>
              <a:rPr lang="en-US" sz="2400" dirty="0">
                <a:solidFill>
                  <a:schemeClr val="bg1"/>
                </a:solidFill>
                <a:latin typeface="Calibri" panose="020F0502020204030204" pitchFamily="34" charset="0"/>
                <a:cs typeface="Calibri" panose="020F0502020204030204" pitchFamily="34" charset="0"/>
              </a:rPr>
              <a:t>, such as</a:t>
            </a:r>
            <a:endParaRPr lang="en-US" sz="2400" dirty="0">
              <a:latin typeface="Calibri" panose="020F0502020204030204" pitchFamily="34" charset="0"/>
              <a:cs typeface="Calibri" panose="020F0502020204030204" pitchFamily="34" charset="0"/>
            </a:endParaRP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water temperature;</a:t>
            </a: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turbidity;</a:t>
            </a: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the water level;</a:t>
            </a: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IR;</a:t>
            </a: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UV;</a:t>
            </a:r>
          </a:p>
          <a:p>
            <a:pPr marL="742950" lvl="1" indent="-285750">
              <a:buFont typeface="Arial" panose="020B0604020202020204" pitchFamily="34" charset="0"/>
              <a:buChar char="•"/>
            </a:pPr>
            <a:r>
              <a:rPr lang="en-US" sz="2400" dirty="0">
                <a:latin typeface="Calibri" panose="020F0502020204030204" pitchFamily="34" charset="0"/>
                <a:cs typeface="Calibri" panose="020F0502020204030204" pitchFamily="34" charset="0"/>
              </a:rPr>
              <a:t>motion;</a:t>
            </a:r>
          </a:p>
          <a:p>
            <a:pPr marL="742950" lvl="1" indent="-285750">
              <a:buFont typeface="Arial" panose="020B0604020202020204" pitchFamily="34" charset="0"/>
              <a:buChar char="•"/>
            </a:pPr>
            <a:r>
              <a:rPr lang="en-US" sz="2400" dirty="0" err="1">
                <a:latin typeface="Calibri" panose="020F0502020204030204" pitchFamily="34" charset="0"/>
                <a:cs typeface="Calibri" panose="020F0502020204030204" pitchFamily="34" charset="0"/>
              </a:rPr>
              <a:t>pH.</a:t>
            </a:r>
            <a:endParaRPr lang="en-HK" sz="2400" dirty="0">
              <a:latin typeface="Calibri" panose="020F0502020204030204" pitchFamily="34" charset="0"/>
              <a:cs typeface="Calibri" panose="020F0502020204030204" pitchFamily="34" charset="0"/>
            </a:endParaRPr>
          </a:p>
        </p:txBody>
      </p:sp>
      <p:pic>
        <p:nvPicPr>
          <p:cNvPr id="17" name="Picture 2" descr="BOJACK DS18B20 Temperature Sensor Module Kit with Waterproof Stainless  Steel Probe for Raspberry Pi: Amazon.com: Industrial &amp; Scientific"/>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536413" y="2651303"/>
            <a:ext cx="3237417" cy="32374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51884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62</a:t>
            </a:fld>
            <a:endParaRPr lang="zh-HK" altLang="en-US" dirty="0"/>
          </a:p>
        </p:txBody>
      </p:sp>
      <p:pic>
        <p:nvPicPr>
          <p:cNvPr id="4" name="Picture 2" descr="17e6c1d053d4e10661c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7334" y="1636839"/>
            <a:ext cx="6259934" cy="46949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937268" y="2158576"/>
            <a:ext cx="1066318" cy="2215991"/>
          </a:xfrm>
          <a:prstGeom prst="rect">
            <a:avLst/>
          </a:prstGeom>
          <a:noFill/>
        </p:spPr>
        <p:txBody>
          <a:bodyPr wrap="none" rtlCol="0">
            <a:spAutoFit/>
          </a:bodyPr>
          <a:lstStyle/>
          <a:p>
            <a:r>
              <a:rPr lang="en-US" sz="13800" dirty="0">
                <a:latin typeface="Calibri" panose="020F0502020204030204" pitchFamily="34" charset="0"/>
                <a:cs typeface="Calibri" panose="020F0502020204030204" pitchFamily="34" charset="0"/>
              </a:rPr>
              <a:t>+</a:t>
            </a:r>
            <a:endParaRPr lang="en-HK" sz="13800" dirty="0">
              <a:latin typeface="Calibri" panose="020F0502020204030204" pitchFamily="34" charset="0"/>
              <a:cs typeface="Calibri" panose="020F0502020204030204" pitchFamily="34" charset="0"/>
            </a:endParaRPr>
          </a:p>
        </p:txBody>
      </p:sp>
      <p:sp>
        <p:nvSpPr>
          <p:cNvPr id="6" name="TextBox 5"/>
          <p:cNvSpPr txBox="1"/>
          <p:nvPr/>
        </p:nvSpPr>
        <p:spPr>
          <a:xfrm>
            <a:off x="8478982" y="3266571"/>
            <a:ext cx="241069" cy="369332"/>
          </a:xfrm>
          <a:prstGeom prst="rect">
            <a:avLst/>
          </a:prstGeom>
          <a:noFill/>
        </p:spPr>
        <p:txBody>
          <a:bodyPr wrap="square" rtlCol="0">
            <a:spAutoFit/>
          </a:bodyPr>
          <a:lstStyle/>
          <a:p>
            <a:endParaRPr lang="en-HK" dirty="0">
              <a:latin typeface="Myriad Pro" panose="020B0503030403020204" charset="0"/>
            </a:endParaRPr>
          </a:p>
        </p:txBody>
      </p:sp>
      <p:sp>
        <p:nvSpPr>
          <p:cNvPr id="7" name="TextBox 6"/>
          <p:cNvSpPr txBox="1"/>
          <p:nvPr/>
        </p:nvSpPr>
        <p:spPr>
          <a:xfrm>
            <a:off x="8252089" y="2443942"/>
            <a:ext cx="2101857" cy="1862048"/>
          </a:xfrm>
          <a:prstGeom prst="rect">
            <a:avLst/>
          </a:prstGeom>
          <a:noFill/>
        </p:spPr>
        <p:txBody>
          <a:bodyPr wrap="none" rtlCol="0">
            <a:spAutoFit/>
          </a:bodyPr>
          <a:lstStyle/>
          <a:p>
            <a:r>
              <a:rPr lang="en-US" sz="11500" dirty="0" err="1">
                <a:latin typeface="Calibri" panose="020F0502020204030204" pitchFamily="34" charset="0"/>
                <a:cs typeface="Calibri" panose="020F0502020204030204" pitchFamily="34" charset="0"/>
              </a:rPr>
              <a:t>IoT</a:t>
            </a:r>
            <a:endParaRPr lang="en-HK" sz="115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3137262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63</a:t>
            </a:fld>
            <a:endParaRPr lang="zh-HK" alt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5400000">
            <a:off x="22187" y="1925147"/>
            <a:ext cx="5241175" cy="3930881"/>
          </a:xfrm>
          <a:prstGeom prst="rect">
            <a:avLst/>
          </a:prstGeom>
          <a:ln>
            <a:noFill/>
          </a:ln>
          <a:effectLst>
            <a:outerShdw blurRad="292100" dist="139700" dir="2700000" algn="tl" rotWithShape="0">
              <a:srgbClr val="333333">
                <a:alpha val="65000"/>
              </a:srgbClr>
            </a:outerShdw>
          </a:effectLst>
        </p:spPr>
      </p:pic>
      <p:sp>
        <p:nvSpPr>
          <p:cNvPr id="5" name="TextBox 5"/>
          <p:cNvSpPr txBox="1"/>
          <p:nvPr/>
        </p:nvSpPr>
        <p:spPr>
          <a:xfrm>
            <a:off x="5159449" y="3233082"/>
            <a:ext cx="5603009" cy="523220"/>
          </a:xfrm>
          <a:prstGeom prst="rect">
            <a:avLst/>
          </a:prstGeom>
          <a:noFill/>
        </p:spPr>
        <p:txBody>
          <a:bodyPr wrap="none" rtlCol="0">
            <a:spAutoFit/>
          </a:bodyPr>
          <a:lstStyle/>
          <a:p>
            <a:r>
              <a:rPr lang="en-US" sz="2800" dirty="0" err="1">
                <a:latin typeface="Calibri" panose="020F0502020204030204" pitchFamily="34" charset="0"/>
                <a:cs typeface="Calibri" panose="020F0502020204030204" pitchFamily="34" charset="0"/>
              </a:rPr>
              <a:t>micro:bit</a:t>
            </a:r>
            <a:r>
              <a:rPr lang="en-US" sz="2800" dirty="0">
                <a:latin typeface="Calibri" panose="020F0502020204030204" pitchFamily="34" charset="0"/>
                <a:cs typeface="Calibri" panose="020F0502020204030204" pitchFamily="34" charset="0"/>
              </a:rPr>
              <a:t> </a:t>
            </a:r>
            <a:r>
              <a:rPr lang="en-US"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pH meter </a:t>
            </a:r>
            <a:r>
              <a:rPr lang="en-US" altLang="zh-TW"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titration </a:t>
            </a:r>
            <a:r>
              <a:rPr lang="en-US" altLang="zh-TW"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IoT</a:t>
            </a:r>
            <a:endParaRPr lang="en-HK"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8088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64</a:t>
            </a:fld>
            <a:endParaRPr lang="zh-HK" altLang="en-US" dirty="0"/>
          </a:p>
        </p:txBody>
      </p:sp>
      <p:pic>
        <p:nvPicPr>
          <p:cNvPr id="6" name="IMG_183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248984" y="318172"/>
            <a:ext cx="3429000" cy="6096000"/>
          </a:xfrm>
          <a:prstGeom prst="rect">
            <a:avLst/>
          </a:prstGeom>
        </p:spPr>
      </p:pic>
      <p:sp>
        <p:nvSpPr>
          <p:cNvPr id="7" name="TextBox 4"/>
          <p:cNvSpPr txBox="1"/>
          <p:nvPr/>
        </p:nvSpPr>
        <p:spPr>
          <a:xfrm>
            <a:off x="523111" y="2726220"/>
            <a:ext cx="6254789"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Machine learning </a:t>
            </a:r>
            <a:r>
              <a:rPr lang="en-US"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micro:bit</a:t>
            </a:r>
            <a:r>
              <a:rPr lang="en-US" sz="2800" dirty="0">
                <a:latin typeface="Calibri" panose="020F0502020204030204" pitchFamily="34" charset="0"/>
                <a:cs typeface="Calibri" panose="020F0502020204030204" pitchFamily="34" charset="0"/>
              </a:rPr>
              <a:t> </a:t>
            </a:r>
            <a:r>
              <a:rPr lang="en-US"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titration </a:t>
            </a:r>
            <a:endParaRPr lang="en-HK"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5626338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vol="80000">
                <p:cTn id="7" fill="hold" display="0">
                  <p:stCondLst>
                    <p:cond delay="indefinite"/>
                  </p:stCondLst>
                </p:cTn>
                <p:tgtEl>
                  <p:spTgt spid="6"/>
                </p:tgtEl>
              </p:cMediaNode>
            </p:video>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65</a:t>
            </a:fld>
            <a:endParaRPr lang="zh-HK" alt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81727" y="2192010"/>
            <a:ext cx="4922986" cy="369223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8038" y="2192010"/>
            <a:ext cx="4922985" cy="3692239"/>
          </a:xfrm>
          <a:prstGeom prst="rect">
            <a:avLst/>
          </a:prstGeom>
        </p:spPr>
      </p:pic>
      <p:sp>
        <p:nvSpPr>
          <p:cNvPr id="6" name="TextBox 5"/>
          <p:cNvSpPr txBox="1"/>
          <p:nvPr/>
        </p:nvSpPr>
        <p:spPr>
          <a:xfrm>
            <a:off x="2712538" y="1284123"/>
            <a:ext cx="6430094" cy="523220"/>
          </a:xfrm>
          <a:prstGeom prst="rect">
            <a:avLst/>
          </a:prstGeom>
          <a:noFill/>
        </p:spPr>
        <p:txBody>
          <a:bodyPr wrap="none" rtlCol="0">
            <a:spAutoFit/>
          </a:bodyPr>
          <a:lstStyle/>
          <a:p>
            <a:r>
              <a:rPr lang="en-US" sz="2800" dirty="0">
                <a:latin typeface="Calibri" panose="020F0502020204030204" pitchFamily="34" charset="0"/>
                <a:cs typeface="Calibri" panose="020F0502020204030204" pitchFamily="34" charset="0"/>
              </a:rPr>
              <a:t>UV disinfection </a:t>
            </a:r>
            <a:r>
              <a:rPr lang="en-US"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a:t>
            </a:r>
            <a:r>
              <a:rPr lang="en-US" sz="2800" dirty="0" err="1">
                <a:latin typeface="Calibri" panose="020F0502020204030204" pitchFamily="34" charset="0"/>
                <a:cs typeface="Calibri" panose="020F0502020204030204" pitchFamily="34" charset="0"/>
              </a:rPr>
              <a:t>micro:bit</a:t>
            </a:r>
            <a:r>
              <a:rPr lang="en-US" sz="2800" dirty="0">
                <a:latin typeface="Calibri" panose="020F0502020204030204" pitchFamily="34" charset="0"/>
                <a:cs typeface="Calibri" panose="020F0502020204030204" pitchFamily="34" charset="0"/>
              </a:rPr>
              <a:t> </a:t>
            </a:r>
            <a:r>
              <a:rPr lang="en-US" altLang="zh-TW" sz="2800" dirty="0">
                <a:latin typeface="Calibri" panose="020F0502020204030204" pitchFamily="34" charset="0"/>
                <a:cs typeface="Calibri" panose="020F0502020204030204" pitchFamily="34" charset="0"/>
                <a:sym typeface="Symbol" panose="05050102010706020507" pitchFamily="18" charset="2"/>
              </a:rPr>
              <a:t></a:t>
            </a:r>
            <a:r>
              <a:rPr lang="en-US" sz="2800" dirty="0">
                <a:latin typeface="Calibri" panose="020F0502020204030204" pitchFamily="34" charset="0"/>
                <a:cs typeface="Calibri" panose="020F0502020204030204" pitchFamily="34" charset="0"/>
              </a:rPr>
              <a:t> Spread plate</a:t>
            </a:r>
            <a:endParaRPr lang="en-HK"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98981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US" altLang="zh-TW" dirty="0"/>
              <a:t>Others</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66</a:t>
            </a:fld>
            <a:endParaRPr lang="zh-HK" altLang="en-US" dirty="0"/>
          </a:p>
        </p:txBody>
      </p:sp>
      <p:pic>
        <p:nvPicPr>
          <p:cNvPr id="4" name="Picture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1753125" y="1406769"/>
            <a:ext cx="3591819" cy="47890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5" name="Picture 4"/>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6095498" y="1239714"/>
            <a:ext cx="3591819" cy="478909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6" name="TextBox 5"/>
          <p:cNvSpPr txBox="1"/>
          <p:nvPr/>
        </p:nvSpPr>
        <p:spPr>
          <a:xfrm>
            <a:off x="2163485" y="1855177"/>
            <a:ext cx="2445862" cy="646331"/>
          </a:xfrm>
          <a:prstGeom prst="rect">
            <a:avLst/>
          </a:prstGeom>
          <a:noFill/>
        </p:spPr>
        <p:txBody>
          <a:bodyPr wrap="none" rtlCol="0">
            <a:spAutoFit/>
          </a:bodyPr>
          <a:lstStyle/>
          <a:p>
            <a:r>
              <a:rPr lang="en-US" b="1" i="1" dirty="0">
                <a:solidFill>
                  <a:srgbClr val="FF0000"/>
                </a:solidFill>
                <a:latin typeface="Myriad Pro" panose="020B0503030403020204" charset="0"/>
              </a:rPr>
              <a:t>E. Coli.</a:t>
            </a:r>
          </a:p>
          <a:p>
            <a:r>
              <a:rPr lang="en-US" b="1" i="1" dirty="0">
                <a:solidFill>
                  <a:srgbClr val="FF0000"/>
                </a:solidFill>
                <a:latin typeface="Myriad Pro" panose="020B0503030403020204" charset="0"/>
              </a:rPr>
              <a:t>Without UV disinfection</a:t>
            </a:r>
            <a:endParaRPr lang="en-HK" b="1" i="1" dirty="0">
              <a:solidFill>
                <a:srgbClr val="FF0000"/>
              </a:solidFill>
              <a:latin typeface="Myriad Pro" panose="020B0503030403020204" charset="0"/>
            </a:endParaRPr>
          </a:p>
        </p:txBody>
      </p:sp>
      <p:sp>
        <p:nvSpPr>
          <p:cNvPr id="7" name="TextBox 6"/>
          <p:cNvSpPr txBox="1"/>
          <p:nvPr/>
        </p:nvSpPr>
        <p:spPr>
          <a:xfrm>
            <a:off x="6721162" y="1688122"/>
            <a:ext cx="2130070" cy="646331"/>
          </a:xfrm>
          <a:prstGeom prst="rect">
            <a:avLst/>
          </a:prstGeom>
          <a:noFill/>
        </p:spPr>
        <p:txBody>
          <a:bodyPr wrap="none" rtlCol="0">
            <a:spAutoFit/>
          </a:bodyPr>
          <a:lstStyle/>
          <a:p>
            <a:r>
              <a:rPr lang="en-US" b="1" i="1" dirty="0">
                <a:solidFill>
                  <a:srgbClr val="0070C0"/>
                </a:solidFill>
                <a:latin typeface="Myriad Pro" panose="020B0503030403020204" charset="0"/>
              </a:rPr>
              <a:t>E. Coli.</a:t>
            </a:r>
          </a:p>
          <a:p>
            <a:r>
              <a:rPr lang="en-US" b="1" i="1" dirty="0">
                <a:solidFill>
                  <a:srgbClr val="0070C0"/>
                </a:solidFill>
                <a:latin typeface="Myriad Pro" panose="020B0503030403020204" charset="0"/>
              </a:rPr>
              <a:t>With UV disinfection</a:t>
            </a:r>
            <a:endParaRPr lang="en-HK" b="1" i="1" dirty="0">
              <a:solidFill>
                <a:srgbClr val="0070C0"/>
              </a:solidFill>
              <a:latin typeface="Myriad Pro" panose="020B0503030403020204" charset="0"/>
            </a:endParaRPr>
          </a:p>
        </p:txBody>
      </p:sp>
    </p:spTree>
    <p:extLst>
      <p:ext uri="{BB962C8B-B14F-4D97-AF65-F5344CB8AC3E}">
        <p14:creationId xmlns:p14="http://schemas.microsoft.com/office/powerpoint/2010/main" val="113251290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內容版面配置區 1"/>
          <p:cNvSpPr>
            <a:spLocks noGrp="1"/>
          </p:cNvSpPr>
          <p:nvPr>
            <p:ph idx="1"/>
          </p:nvPr>
        </p:nvSpPr>
        <p:spPr/>
        <p:txBody>
          <a:bodyPr/>
          <a:lstStyle/>
          <a:p>
            <a:r>
              <a:rPr lang="en-US" altLang="zh-TW" dirty="0"/>
              <a:t>Now you can:</a:t>
            </a:r>
          </a:p>
          <a:p>
            <a:pPr lvl="1"/>
            <a:r>
              <a:rPr lang="en-US" altLang="zh-TW" dirty="0"/>
              <a:t>write programs for data logging using </a:t>
            </a:r>
            <a:r>
              <a:rPr lang="en-US" altLang="zh-TW" dirty="0" err="1"/>
              <a:t>micro:bit</a:t>
            </a:r>
            <a:r>
              <a:rPr lang="en-US" altLang="zh-TW" dirty="0"/>
              <a:t>;</a:t>
            </a:r>
          </a:p>
          <a:p>
            <a:pPr lvl="1"/>
            <a:r>
              <a:rPr lang="en-US" altLang="zh-TW" dirty="0"/>
              <a:t>log data using </a:t>
            </a:r>
            <a:r>
              <a:rPr lang="en-US" altLang="zh-TW" dirty="0" err="1"/>
              <a:t>MakeCode</a:t>
            </a:r>
            <a:r>
              <a:rPr lang="en-US" altLang="zh-TW" dirty="0"/>
              <a:t>;</a:t>
            </a:r>
          </a:p>
          <a:p>
            <a:pPr lvl="1"/>
            <a:r>
              <a:rPr lang="en-US" altLang="zh-TW" dirty="0"/>
              <a:t>log data using Excel;</a:t>
            </a:r>
          </a:p>
          <a:p>
            <a:pPr lvl="1"/>
            <a:r>
              <a:rPr lang="en-US" altLang="zh-TW" dirty="0"/>
              <a:t>log data using cloud services.</a:t>
            </a:r>
          </a:p>
          <a:p>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67</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Conclusion</a:t>
            </a:r>
            <a:endParaRPr lang="zh-TW" altLang="en-US" dirty="0">
              <a:solidFill>
                <a:srgbClr val="5B0862"/>
              </a:solidFill>
            </a:endParaRPr>
          </a:p>
        </p:txBody>
      </p:sp>
    </p:spTree>
    <p:extLst>
      <p:ext uri="{BB962C8B-B14F-4D97-AF65-F5344CB8AC3E}">
        <p14:creationId xmlns:p14="http://schemas.microsoft.com/office/powerpoint/2010/main" val="17284513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Introduction</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7</a:t>
            </a:fld>
            <a:endParaRPr lang="zh-HK" altLang="en-US" dirty="0"/>
          </a:p>
        </p:txBody>
      </p:sp>
      <p:sp>
        <p:nvSpPr>
          <p:cNvPr id="4" name="TextBox 4"/>
          <p:cNvSpPr txBox="1"/>
          <p:nvPr/>
        </p:nvSpPr>
        <p:spPr>
          <a:xfrm>
            <a:off x="677334" y="1664392"/>
            <a:ext cx="3882217" cy="954107"/>
          </a:xfrm>
          <a:prstGeom prst="rect">
            <a:avLst/>
          </a:prstGeom>
          <a:noFill/>
        </p:spPr>
        <p:txBody>
          <a:bodyPr wrap="none" rtlCol="0">
            <a:spAutoFit/>
          </a:bodyPr>
          <a:lstStyle/>
          <a:p>
            <a:r>
              <a:rPr lang="en-US" sz="3200" b="1">
                <a:latin typeface="Calibri" panose="020F0502020204030204" pitchFamily="34" charset="0"/>
                <a:cs typeface="Calibri" panose="020F0502020204030204" pitchFamily="34" charset="0"/>
              </a:rPr>
              <a:t>Science experiments:</a:t>
            </a:r>
            <a:endParaRPr lang="en-US" sz="3200" b="1" dirty="0">
              <a:latin typeface="Calibri" panose="020F0502020204030204" pitchFamily="34" charset="0"/>
              <a:cs typeface="Calibri" panose="020F0502020204030204" pitchFamily="34" charset="0"/>
            </a:endParaRPr>
          </a:p>
          <a:p>
            <a:endParaRPr lang="en-US" sz="2400" dirty="0">
              <a:latin typeface="Calibri" panose="020F0502020204030204" pitchFamily="34" charset="0"/>
              <a:cs typeface="Calibri" panose="020F0502020204030204" pitchFamily="34" charset="0"/>
            </a:endParaRPr>
          </a:p>
        </p:txBody>
      </p:sp>
      <p:sp>
        <p:nvSpPr>
          <p:cNvPr id="5" name="Rounded Rectangle 2"/>
          <p:cNvSpPr/>
          <p:nvPr/>
        </p:nvSpPr>
        <p:spPr>
          <a:xfrm>
            <a:off x="6891252" y="2465648"/>
            <a:ext cx="3000894" cy="980901"/>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75000"/>
                    <a:lumOff val="25000"/>
                  </a:schemeClr>
                </a:solidFill>
                <a:latin typeface="Calibri" panose="020F0502020204030204" pitchFamily="34" charset="0"/>
                <a:cs typeface="Calibri" panose="020F0502020204030204" pitchFamily="34" charset="0"/>
              </a:rPr>
              <a:t>Variables</a:t>
            </a:r>
            <a:endParaRPr lang="en-HK" sz="4000"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6" name="Rounded Rectangle 12"/>
          <p:cNvSpPr/>
          <p:nvPr/>
        </p:nvSpPr>
        <p:spPr>
          <a:xfrm>
            <a:off x="1255533" y="2457325"/>
            <a:ext cx="3000894" cy="980901"/>
          </a:xfrm>
          <a:prstGeom prst="round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tx1">
                    <a:lumMod val="75000"/>
                    <a:lumOff val="25000"/>
                  </a:schemeClr>
                </a:solidFill>
                <a:latin typeface="Calibri" panose="020F0502020204030204" pitchFamily="34" charset="0"/>
                <a:cs typeface="Calibri" panose="020F0502020204030204" pitchFamily="34" charset="0"/>
              </a:rPr>
              <a:t>Tools</a:t>
            </a:r>
            <a:endParaRPr lang="en-HK" sz="4000" b="1" dirty="0">
              <a:solidFill>
                <a:schemeClr val="tx1">
                  <a:lumMod val="75000"/>
                  <a:lumOff val="25000"/>
                </a:schemeClr>
              </a:solidFill>
              <a:latin typeface="Calibri" panose="020F0502020204030204" pitchFamily="34" charset="0"/>
              <a:cs typeface="Calibri" panose="020F0502020204030204" pitchFamily="34" charset="0"/>
            </a:endParaRPr>
          </a:p>
        </p:txBody>
      </p:sp>
      <p:sp>
        <p:nvSpPr>
          <p:cNvPr id="7" name="Right Arrow 13"/>
          <p:cNvSpPr/>
          <p:nvPr/>
        </p:nvSpPr>
        <p:spPr>
          <a:xfrm>
            <a:off x="4572000" y="2697475"/>
            <a:ext cx="2094807" cy="60267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latin typeface="Calibri" panose="020F0502020204030204" pitchFamily="34" charset="0"/>
              <a:cs typeface="Calibri" panose="020F0502020204030204" pitchFamily="34" charset="0"/>
            </a:endParaRPr>
          </a:p>
        </p:txBody>
      </p:sp>
      <p:sp>
        <p:nvSpPr>
          <p:cNvPr id="8" name="TextBox 14"/>
          <p:cNvSpPr txBox="1"/>
          <p:nvPr/>
        </p:nvSpPr>
        <p:spPr>
          <a:xfrm>
            <a:off x="4806284" y="2384832"/>
            <a:ext cx="1556645" cy="523220"/>
          </a:xfrm>
          <a:prstGeom prst="rect">
            <a:avLst/>
          </a:prstGeom>
          <a:noFill/>
        </p:spPr>
        <p:txBody>
          <a:bodyPr wrap="none" rtlCol="0">
            <a:spAutoFit/>
          </a:bodyPr>
          <a:lstStyle/>
          <a:p>
            <a:r>
              <a:rPr lang="en-US" sz="2800" b="1" dirty="0">
                <a:solidFill>
                  <a:srgbClr val="FF0000"/>
                </a:solidFill>
                <a:latin typeface="Calibri" panose="020F0502020204030204" pitchFamily="34" charset="0"/>
                <a:cs typeface="Calibri" panose="020F0502020204030204" pitchFamily="34" charset="0"/>
              </a:rPr>
              <a:t>Measure</a:t>
            </a:r>
            <a:endParaRPr lang="en-HK" sz="2800" b="1" dirty="0">
              <a:solidFill>
                <a:srgbClr val="FF0000"/>
              </a:solidFill>
              <a:latin typeface="Calibri" panose="020F0502020204030204" pitchFamily="34" charset="0"/>
              <a:cs typeface="Calibri" panose="020F0502020204030204" pitchFamily="34" charset="0"/>
            </a:endParaRPr>
          </a:p>
        </p:txBody>
      </p:sp>
      <p:sp>
        <p:nvSpPr>
          <p:cNvPr id="9" name="TextBox 15"/>
          <p:cNvSpPr txBox="1"/>
          <p:nvPr/>
        </p:nvSpPr>
        <p:spPr>
          <a:xfrm>
            <a:off x="3153033" y="4170580"/>
            <a:ext cx="4031873" cy="1569660"/>
          </a:xfrm>
          <a:prstGeom prst="rect">
            <a:avLst/>
          </a:prstGeom>
          <a:noFill/>
        </p:spPr>
        <p:txBody>
          <a:bodyPr wrap="none" rtlCol="0">
            <a:spAutoFit/>
          </a:bodyPr>
          <a:lstStyle/>
          <a:p>
            <a:r>
              <a:rPr lang="en-US" sz="9600" b="1" dirty="0">
                <a:solidFill>
                  <a:schemeClr val="tx2">
                    <a:lumMod val="75000"/>
                    <a:lumOff val="25000"/>
                  </a:schemeClr>
                </a:solidFill>
                <a:latin typeface="Myriad Pro" panose="020B0503030403020204" charset="0"/>
              </a:rPr>
              <a:t>S</a:t>
            </a:r>
            <a:r>
              <a:rPr lang="en-US" sz="9600" b="1" dirty="0">
                <a:solidFill>
                  <a:srgbClr val="0070C0"/>
                </a:solidFill>
                <a:latin typeface="Myriad Pro" panose="020B0503030403020204" charset="0"/>
              </a:rPr>
              <a:t>T</a:t>
            </a:r>
            <a:r>
              <a:rPr lang="en-US" sz="9600" b="1" dirty="0">
                <a:solidFill>
                  <a:srgbClr val="FFC000"/>
                </a:solidFill>
                <a:latin typeface="Myriad Pro" panose="020B0503030403020204" charset="0"/>
              </a:rPr>
              <a:t>E</a:t>
            </a:r>
            <a:r>
              <a:rPr lang="en-US" sz="9600" b="1" dirty="0">
                <a:solidFill>
                  <a:srgbClr val="FF0000"/>
                </a:solidFill>
                <a:latin typeface="Myriad Pro" panose="020B0503030403020204" charset="0"/>
              </a:rPr>
              <a:t>A</a:t>
            </a:r>
            <a:r>
              <a:rPr lang="en-US" sz="9600" b="1" dirty="0">
                <a:solidFill>
                  <a:srgbClr val="00B050"/>
                </a:solidFill>
                <a:latin typeface="Myriad Pro" panose="020B0503030403020204" charset="0"/>
              </a:rPr>
              <a:t>M</a:t>
            </a:r>
            <a:endParaRPr lang="en-HK" sz="9600" b="1" dirty="0">
              <a:solidFill>
                <a:srgbClr val="00B050"/>
              </a:solidFill>
              <a:latin typeface="Myriad Pro" panose="020B0503030403020204" charset="0"/>
            </a:endParaRPr>
          </a:p>
        </p:txBody>
      </p:sp>
      <p:sp>
        <p:nvSpPr>
          <p:cNvPr id="10" name="Oval 16"/>
          <p:cNvSpPr/>
          <p:nvPr/>
        </p:nvSpPr>
        <p:spPr>
          <a:xfrm>
            <a:off x="3877408" y="4067223"/>
            <a:ext cx="3077307" cy="1826691"/>
          </a:xfrm>
          <a:prstGeom prst="ellipse">
            <a:avLst/>
          </a:prstGeom>
          <a:noFill/>
          <a:ln w="571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HK"/>
          </a:p>
        </p:txBody>
      </p:sp>
      <p:cxnSp>
        <p:nvCxnSpPr>
          <p:cNvPr id="11" name="Straight Arrow Connector 18"/>
          <p:cNvCxnSpPr>
            <a:endCxn id="10" idx="1"/>
          </p:cNvCxnSpPr>
          <p:nvPr/>
        </p:nvCxnSpPr>
        <p:spPr>
          <a:xfrm>
            <a:off x="3226777" y="3446549"/>
            <a:ext cx="1101292" cy="888187"/>
          </a:xfrm>
          <a:prstGeom prst="straightConnector1">
            <a:avLst/>
          </a:prstGeom>
          <a:ln w="7620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29066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en-GB" altLang="zh-TW" dirty="0"/>
              <a:t>Introduction</a:t>
            </a:r>
            <a:endParaRPr lang="zh-TW" altLang="en-US" dirty="0"/>
          </a:p>
        </p:txBody>
      </p:sp>
      <p:sp>
        <p:nvSpPr>
          <p:cNvPr id="3" name="投影片編號版面配置區 2"/>
          <p:cNvSpPr>
            <a:spLocks noGrp="1"/>
          </p:cNvSpPr>
          <p:nvPr>
            <p:ph type="sldNum" sz="quarter" idx="12"/>
          </p:nvPr>
        </p:nvSpPr>
        <p:spPr/>
        <p:txBody>
          <a:bodyPr/>
          <a:lstStyle/>
          <a:p>
            <a:fld id="{B44CB0C5-55E6-4519-B511-F53B9C1F04A8}" type="slidenum">
              <a:rPr lang="zh-HK" altLang="en-US" smtClean="0"/>
              <a:pPr/>
              <a:t>8</a:t>
            </a:fld>
            <a:endParaRPr lang="zh-HK" altLang="en-US" dirty="0"/>
          </a:p>
        </p:txBody>
      </p:sp>
      <p:sp>
        <p:nvSpPr>
          <p:cNvPr id="4" name="TextBox 3"/>
          <p:cNvSpPr txBox="1"/>
          <p:nvPr/>
        </p:nvSpPr>
        <p:spPr>
          <a:xfrm>
            <a:off x="678380" y="1596043"/>
            <a:ext cx="8693172" cy="3046988"/>
          </a:xfrm>
          <a:prstGeom prst="rect">
            <a:avLst/>
          </a:prstGeom>
          <a:noFill/>
        </p:spPr>
        <p:txBody>
          <a:bodyPr wrap="square" rtlCol="0">
            <a:spAutoFit/>
          </a:bodyPr>
          <a:lstStyle/>
          <a:p>
            <a:pPr marL="342900" indent="-342900">
              <a:buFont typeface="+mj-lt"/>
              <a:buAutoNum type="arabicPeriod"/>
            </a:pPr>
            <a:r>
              <a:rPr lang="en-US" sz="2400" dirty="0">
                <a:latin typeface="Calibri" panose="020F0502020204030204" pitchFamily="34" charset="0"/>
                <a:cs typeface="Calibri" panose="020F0502020204030204" pitchFamily="34" charset="0"/>
              </a:rPr>
              <a:t>Programming: using </a:t>
            </a:r>
            <a:r>
              <a:rPr lang="en-US" sz="2400" dirty="0" err="1">
                <a:latin typeface="Calibri" panose="020F0502020204030204" pitchFamily="34" charset="0"/>
                <a:cs typeface="Calibri" panose="020F0502020204030204" pitchFamily="34" charset="0"/>
              </a:rPr>
              <a:t>MakeCode</a:t>
            </a:r>
            <a:r>
              <a:rPr lang="en-US" sz="2400" dirty="0">
                <a:latin typeface="Calibri" panose="020F0502020204030204" pitchFamily="34" charset="0"/>
                <a:cs typeface="Calibri" panose="020F0502020204030204" pitchFamily="34" charset="0"/>
              </a:rPr>
              <a:t>/</a:t>
            </a:r>
            <a:r>
              <a:rPr lang="en-US" sz="2400" dirty="0" err="1">
                <a:latin typeface="Calibri" panose="020F0502020204030204" pitchFamily="34" charset="0"/>
                <a:cs typeface="Calibri" panose="020F0502020204030204" pitchFamily="34" charset="0"/>
              </a:rPr>
              <a:t>micro:bit</a:t>
            </a:r>
            <a:endParaRPr lang="en-US" sz="2400" dirty="0">
              <a:latin typeface="Calibri" panose="020F0502020204030204" pitchFamily="34" charset="0"/>
              <a:cs typeface="Calibri" panose="020F0502020204030204" pitchFamily="34" charset="0"/>
            </a:endParaRPr>
          </a:p>
          <a:p>
            <a:pPr marL="342900" indent="-342900">
              <a:buFont typeface="+mj-lt"/>
              <a:buAutoNum type="arabicPeriod"/>
            </a:pPr>
            <a:endParaRPr lang="en-US" sz="2400" dirty="0">
              <a:latin typeface="Calibri" panose="020F0502020204030204" pitchFamily="34" charset="0"/>
              <a:cs typeface="Calibri" panose="020F0502020204030204" pitchFamily="34" charset="0"/>
            </a:endParaRPr>
          </a:p>
          <a:p>
            <a:pPr marL="342900" indent="-342900">
              <a:buFont typeface="+mj-lt"/>
              <a:buAutoNum type="arabicPeriod"/>
            </a:pPr>
            <a:r>
              <a:rPr lang="en-US" sz="2400" dirty="0">
                <a:latin typeface="Calibri" panose="020F0502020204030204" pitchFamily="34" charset="0"/>
                <a:cs typeface="Calibri" panose="020F0502020204030204" pitchFamily="34" charset="0"/>
              </a:rPr>
              <a:t>We are going to log data using:</a:t>
            </a:r>
          </a:p>
          <a:p>
            <a:pPr marL="800100" lvl="1" indent="-342900">
              <a:buFont typeface="+mj-lt"/>
              <a:buAutoNum type="arabicPeriod"/>
            </a:pPr>
            <a:r>
              <a:rPr lang="en-US" sz="2400" dirty="0" err="1">
                <a:latin typeface="Calibri" panose="020F0502020204030204" pitchFamily="34" charset="0"/>
                <a:cs typeface="Calibri" panose="020F0502020204030204" pitchFamily="34" charset="0"/>
              </a:rPr>
              <a:t>MakeCode</a:t>
            </a:r>
            <a:endParaRPr lang="en-US" sz="2400" dirty="0">
              <a:latin typeface="Calibri" panose="020F0502020204030204" pitchFamily="34" charset="0"/>
              <a:cs typeface="Calibri" panose="020F0502020204030204" pitchFamily="34" charset="0"/>
            </a:endParaRPr>
          </a:p>
          <a:p>
            <a:pPr marL="800100" lvl="1" indent="-342900">
              <a:buFont typeface="+mj-lt"/>
              <a:buAutoNum type="arabicPeriod"/>
            </a:pPr>
            <a:r>
              <a:rPr lang="en-US" sz="2400" dirty="0">
                <a:latin typeface="Calibri" panose="020F0502020204030204" pitchFamily="34" charset="0"/>
                <a:cs typeface="Calibri" panose="020F0502020204030204" pitchFamily="34" charset="0"/>
              </a:rPr>
              <a:t>Excel</a:t>
            </a:r>
          </a:p>
          <a:p>
            <a:pPr marL="800100" lvl="1" indent="-342900">
              <a:buFont typeface="+mj-lt"/>
              <a:buAutoNum type="arabicPeriod"/>
            </a:pPr>
            <a:r>
              <a:rPr lang="en-US" sz="2400" dirty="0">
                <a:latin typeface="Calibri" panose="020F0502020204030204" pitchFamily="34" charset="0"/>
                <a:cs typeface="Calibri" panose="020F0502020204030204" pitchFamily="34" charset="0"/>
              </a:rPr>
              <a:t>Cloud services</a:t>
            </a:r>
          </a:p>
          <a:p>
            <a:pPr marL="1257300" lvl="2" indent="-342900">
              <a:buFont typeface="Arial" panose="020B0604020202020204" pitchFamily="34" charset="0"/>
              <a:buChar char="•"/>
            </a:pPr>
            <a:r>
              <a:rPr lang="en-US" sz="2400" dirty="0">
                <a:latin typeface="Calibri" panose="020F0502020204030204" pitchFamily="34" charset="0"/>
                <a:cs typeface="Calibri" panose="020F0502020204030204" pitchFamily="34" charset="0"/>
              </a:rPr>
              <a:t>All sensors and parts are safe, cheap, easy-to-use and compatible to </a:t>
            </a:r>
            <a:r>
              <a:rPr lang="en-US" sz="2400" dirty="0" err="1">
                <a:latin typeface="Calibri" panose="020F0502020204030204" pitchFamily="34" charset="0"/>
                <a:cs typeface="Calibri" panose="020F0502020204030204" pitchFamily="34" charset="0"/>
              </a:rPr>
              <a:t>micro:bit</a:t>
            </a:r>
            <a:endParaRPr lang="en-US" sz="2400" dirty="0">
              <a:latin typeface="Calibri" panose="020F0502020204030204" pitchFamily="34" charset="0"/>
              <a:cs typeface="Calibri" panose="020F0502020204030204" pitchFamily="34" charset="0"/>
            </a:endParaRPr>
          </a:p>
        </p:txBody>
      </p:sp>
      <p:pic>
        <p:nvPicPr>
          <p:cNvPr id="5" name="Picture 4"/>
          <p:cNvPicPr>
            <a:picLocks noChangeAspect="1"/>
          </p:cNvPicPr>
          <p:nvPr/>
        </p:nvPicPr>
        <p:blipFill>
          <a:blip r:embed="rId2"/>
          <a:stretch>
            <a:fillRect/>
          </a:stretch>
        </p:blipFill>
        <p:spPr>
          <a:xfrm>
            <a:off x="7371214" y="1535152"/>
            <a:ext cx="1794916" cy="486757"/>
          </a:xfrm>
          <a:prstGeom prst="rect">
            <a:avLst/>
          </a:prstGeom>
        </p:spPr>
      </p:pic>
      <p:pic>
        <p:nvPicPr>
          <p:cNvPr id="6" name="Picture 4" descr="BBC micro:bit v2開發板升級登場，加入喇叭、麥克風、觸控感應增添互動性| T客邦"/>
          <p:cNvPicPr>
            <a:picLocks noChangeAspect="1" noChangeArrowheads="1"/>
          </p:cNvPicPr>
          <p:nvPr/>
        </p:nvPicPr>
        <p:blipFill>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58372" y="1036888"/>
            <a:ext cx="1259011" cy="102294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Polar Ice Level &amp;amp; Water Temperature Sensor - AA244 - Buy Online at Nisbet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68672" y="2224956"/>
            <a:ext cx="1102879" cy="1102879"/>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إقناع لا يمكن تصوره كم mini led bulb - myrmautobrokerage.com"/>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121504" y="3008352"/>
            <a:ext cx="993082" cy="74481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56311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投影片編號版面配置區 2"/>
          <p:cNvSpPr>
            <a:spLocks noGrp="1"/>
          </p:cNvSpPr>
          <p:nvPr>
            <p:ph type="sldNum" sz="quarter" idx="12"/>
          </p:nvPr>
        </p:nvSpPr>
        <p:spPr/>
        <p:txBody>
          <a:bodyPr/>
          <a:lstStyle/>
          <a:p>
            <a:fld id="{B44CB0C5-55E6-4519-B511-F53B9C1F04A8}" type="slidenum">
              <a:rPr lang="zh-HK" altLang="en-US" smtClean="0"/>
              <a:pPr/>
              <a:t>9</a:t>
            </a:fld>
            <a:endParaRPr lang="zh-HK" altLang="en-US" dirty="0"/>
          </a:p>
        </p:txBody>
      </p:sp>
      <p:sp>
        <p:nvSpPr>
          <p:cNvPr id="4" name="標題 3"/>
          <p:cNvSpPr>
            <a:spLocks noGrp="1"/>
          </p:cNvSpPr>
          <p:nvPr>
            <p:ph type="ctrTitle"/>
          </p:nvPr>
        </p:nvSpPr>
        <p:spPr/>
        <p:txBody>
          <a:bodyPr>
            <a:normAutofit/>
          </a:bodyPr>
          <a:lstStyle/>
          <a:p>
            <a:r>
              <a:rPr lang="en-GB" altLang="zh-TW" dirty="0">
                <a:solidFill>
                  <a:srgbClr val="5B0862"/>
                </a:solidFill>
              </a:rPr>
              <a:t>Introduction</a:t>
            </a:r>
            <a:endParaRPr lang="zh-TW" altLang="en-US" dirty="0">
              <a:solidFill>
                <a:srgbClr val="5B0862"/>
              </a:solidFill>
            </a:endParaRPr>
          </a:p>
        </p:txBody>
      </p:sp>
      <p:grpSp>
        <p:nvGrpSpPr>
          <p:cNvPr id="5" name="群組 4"/>
          <p:cNvGrpSpPr/>
          <p:nvPr/>
        </p:nvGrpSpPr>
        <p:grpSpPr>
          <a:xfrm>
            <a:off x="332119" y="895054"/>
            <a:ext cx="11416169" cy="4857751"/>
            <a:chOff x="648425" y="2778790"/>
            <a:chExt cx="11416169" cy="4857751"/>
          </a:xfrm>
        </p:grpSpPr>
        <p:pic>
          <p:nvPicPr>
            <p:cNvPr id="6" name="Picture 2" descr="https://embarcados.com.br/wp-content/uploads/2017/12/microbit-850x510.png"/>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16471" b="83137" l="5059" r="95765"/>
                      </a14:imgEffect>
                    </a14:imgLayer>
                  </a14:imgProps>
                </a:ext>
                <a:ext uri="{28A0092B-C50C-407E-A947-70E740481C1C}">
                  <a14:useLocalDpi xmlns:a14="http://schemas.microsoft.com/office/drawing/2010/main" val="0"/>
                </a:ext>
              </a:extLst>
            </a:blip>
            <a:srcRect/>
            <a:stretch>
              <a:fillRect/>
            </a:stretch>
          </p:blipFill>
          <p:spPr bwMode="auto">
            <a:xfrm>
              <a:off x="2256750" y="2778790"/>
              <a:ext cx="8096250" cy="4857751"/>
            </a:xfrm>
            <a:prstGeom prst="rect">
              <a:avLst/>
            </a:prstGeom>
            <a:noFill/>
            <a:extLst>
              <a:ext uri="{909E8E84-426E-40DD-AFC4-6F175D3DCCD1}">
                <a14:hiddenFill xmlns:a14="http://schemas.microsoft.com/office/drawing/2010/main">
                  <a:solidFill>
                    <a:srgbClr val="FFFFFF"/>
                  </a:solidFill>
                </a14:hiddenFill>
              </a:ext>
            </a:extLst>
          </p:spPr>
        </p:pic>
        <p:cxnSp>
          <p:nvCxnSpPr>
            <p:cNvPr id="7" name="直線單箭頭接點 6"/>
            <p:cNvCxnSpPr/>
            <p:nvPr/>
          </p:nvCxnSpPr>
          <p:spPr>
            <a:xfrm>
              <a:off x="2256750" y="3651115"/>
              <a:ext cx="2094756" cy="12970"/>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8" name="文字方塊 7"/>
            <p:cNvSpPr txBox="1"/>
            <p:nvPr/>
          </p:nvSpPr>
          <p:spPr>
            <a:xfrm>
              <a:off x="648425" y="3432160"/>
              <a:ext cx="1608325" cy="369332"/>
            </a:xfrm>
            <a:prstGeom prst="rect">
              <a:avLst/>
            </a:prstGeom>
            <a:noFill/>
          </p:spPr>
          <p:txBody>
            <a:bodyPr wrap="none" rtlCol="0">
              <a:spAutoFit/>
            </a:bodyPr>
            <a:lstStyle/>
            <a:p>
              <a:r>
                <a:rPr lang="en-US" altLang="zh-TW" dirty="0">
                  <a:latin typeface="Myriad Pro" panose="020B0503030403020204" charset="0"/>
                </a:rPr>
                <a:t>USB connector</a:t>
              </a:r>
              <a:endParaRPr lang="zh-TW" altLang="en-US" dirty="0">
                <a:latin typeface="Myriad Pro" panose="020B0503030403020204" charset="0"/>
              </a:endParaRPr>
            </a:p>
          </p:txBody>
        </p:sp>
        <p:cxnSp>
          <p:nvCxnSpPr>
            <p:cNvPr id="9" name="直線單箭頭接點 8"/>
            <p:cNvCxnSpPr/>
            <p:nvPr/>
          </p:nvCxnSpPr>
          <p:spPr>
            <a:xfrm>
              <a:off x="2256750" y="4684643"/>
              <a:ext cx="1720446" cy="13112"/>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10" name="文字方塊 9"/>
            <p:cNvSpPr txBox="1"/>
            <p:nvPr/>
          </p:nvSpPr>
          <p:spPr>
            <a:xfrm>
              <a:off x="874643" y="4476166"/>
              <a:ext cx="1430905" cy="369332"/>
            </a:xfrm>
            <a:prstGeom prst="rect">
              <a:avLst/>
            </a:prstGeom>
            <a:noFill/>
          </p:spPr>
          <p:txBody>
            <a:bodyPr wrap="none" rtlCol="0">
              <a:spAutoFit/>
            </a:bodyPr>
            <a:lstStyle/>
            <a:p>
              <a:r>
                <a:rPr lang="en-US" altLang="zh-TW" dirty="0">
                  <a:latin typeface="Myriad Pro" panose="020B0503030403020204" charset="0"/>
                </a:rPr>
                <a:t>25 LED lights</a:t>
              </a:r>
              <a:endParaRPr lang="zh-TW" altLang="en-US" dirty="0">
                <a:latin typeface="Myriad Pro" panose="020B0503030403020204" charset="0"/>
              </a:endParaRPr>
            </a:p>
          </p:txBody>
        </p:sp>
        <p:cxnSp>
          <p:nvCxnSpPr>
            <p:cNvPr id="11" name="直線單箭頭接點 10"/>
            <p:cNvCxnSpPr>
              <a:stCxn id="6" idx="1"/>
            </p:cNvCxnSpPr>
            <p:nvPr/>
          </p:nvCxnSpPr>
          <p:spPr>
            <a:xfrm flipV="1">
              <a:off x="2256750" y="5198911"/>
              <a:ext cx="636803" cy="8755"/>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12" name="文字方塊 11"/>
            <p:cNvSpPr txBox="1"/>
            <p:nvPr/>
          </p:nvSpPr>
          <p:spPr>
            <a:xfrm>
              <a:off x="1170075" y="4987741"/>
              <a:ext cx="1109791" cy="369332"/>
            </a:xfrm>
            <a:prstGeom prst="rect">
              <a:avLst/>
            </a:prstGeom>
            <a:noFill/>
          </p:spPr>
          <p:txBody>
            <a:bodyPr wrap="none" rtlCol="0">
              <a:spAutoFit/>
            </a:bodyPr>
            <a:lstStyle/>
            <a:p>
              <a:r>
                <a:rPr lang="en-US" altLang="zh-TW" dirty="0">
                  <a:latin typeface="Myriad Pro" panose="020B0503030403020204" charset="0"/>
                </a:rPr>
                <a:t>2 buttons</a:t>
              </a:r>
              <a:endParaRPr lang="zh-TW" altLang="en-US" dirty="0">
                <a:latin typeface="Myriad Pro" panose="020B0503030403020204" charset="0"/>
              </a:endParaRPr>
            </a:p>
          </p:txBody>
        </p:sp>
        <p:cxnSp>
          <p:nvCxnSpPr>
            <p:cNvPr id="13" name="直線單箭頭接點 12"/>
            <p:cNvCxnSpPr/>
            <p:nvPr/>
          </p:nvCxnSpPr>
          <p:spPr>
            <a:xfrm flipH="1" flipV="1">
              <a:off x="9733722" y="3909250"/>
              <a:ext cx="907598" cy="6697"/>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單箭頭接點 13"/>
            <p:cNvCxnSpPr/>
            <p:nvPr/>
          </p:nvCxnSpPr>
          <p:spPr>
            <a:xfrm flipH="1">
              <a:off x="8885583" y="3432160"/>
              <a:ext cx="1755735" cy="404770"/>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15" name="文字方塊 14"/>
            <p:cNvSpPr txBox="1"/>
            <p:nvPr/>
          </p:nvSpPr>
          <p:spPr>
            <a:xfrm>
              <a:off x="10641319" y="3229860"/>
              <a:ext cx="1423275" cy="369332"/>
            </a:xfrm>
            <a:prstGeom prst="rect">
              <a:avLst/>
            </a:prstGeom>
            <a:noFill/>
          </p:spPr>
          <p:txBody>
            <a:bodyPr wrap="none" rtlCol="0">
              <a:spAutoFit/>
            </a:bodyPr>
            <a:lstStyle/>
            <a:p>
              <a:r>
                <a:rPr lang="en-US" altLang="zh-TW" dirty="0">
                  <a:latin typeface="Myriad Pro" panose="020B0503030403020204" charset="0"/>
                </a:rPr>
                <a:t>Reset button</a:t>
              </a:r>
              <a:endParaRPr lang="zh-TW" altLang="en-US" dirty="0">
                <a:latin typeface="Myriad Pro" panose="020B0503030403020204" charset="0"/>
              </a:endParaRPr>
            </a:p>
          </p:txBody>
        </p:sp>
        <p:cxnSp>
          <p:nvCxnSpPr>
            <p:cNvPr id="16" name="直線單箭頭接點 15"/>
            <p:cNvCxnSpPr/>
            <p:nvPr/>
          </p:nvCxnSpPr>
          <p:spPr>
            <a:xfrm flipH="1">
              <a:off x="7242315" y="4530960"/>
              <a:ext cx="3399003" cy="3280"/>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17" name="文字方塊 16"/>
            <p:cNvSpPr txBox="1"/>
            <p:nvPr/>
          </p:nvSpPr>
          <p:spPr>
            <a:xfrm>
              <a:off x="10641318" y="4346294"/>
              <a:ext cx="1106970" cy="369332"/>
            </a:xfrm>
            <a:prstGeom prst="rect">
              <a:avLst/>
            </a:prstGeom>
            <a:noFill/>
          </p:spPr>
          <p:txBody>
            <a:bodyPr wrap="none" rtlCol="0">
              <a:spAutoFit/>
            </a:bodyPr>
            <a:lstStyle/>
            <a:p>
              <a:r>
                <a:rPr lang="en-US" altLang="zh-TW" dirty="0">
                  <a:latin typeface="Myriad Pro" panose="020B0503030403020204" charset="0"/>
                </a:rPr>
                <a:t>Processor</a:t>
              </a:r>
              <a:endParaRPr lang="zh-TW" altLang="en-US" dirty="0">
                <a:latin typeface="Myriad Pro" panose="020B0503030403020204" charset="0"/>
              </a:endParaRPr>
            </a:p>
          </p:txBody>
        </p:sp>
        <p:cxnSp>
          <p:nvCxnSpPr>
            <p:cNvPr id="18" name="直線單箭頭接點 17"/>
            <p:cNvCxnSpPr/>
            <p:nvPr/>
          </p:nvCxnSpPr>
          <p:spPr>
            <a:xfrm flipV="1">
              <a:off x="6440557" y="6718852"/>
              <a:ext cx="3458817" cy="9565"/>
            </a:xfrm>
            <a:prstGeom prst="straightConnector1">
              <a:avLst/>
            </a:prstGeom>
            <a:ln w="31750">
              <a:solidFill>
                <a:srgbClr val="FF00FF"/>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9" name="文字方塊 18"/>
            <p:cNvSpPr txBox="1"/>
            <p:nvPr/>
          </p:nvSpPr>
          <p:spPr>
            <a:xfrm>
              <a:off x="6748383" y="6728417"/>
              <a:ext cx="3150991" cy="369332"/>
            </a:xfrm>
            <a:prstGeom prst="rect">
              <a:avLst/>
            </a:prstGeom>
            <a:noFill/>
          </p:spPr>
          <p:txBody>
            <a:bodyPr wrap="none" rtlCol="0">
              <a:spAutoFit/>
            </a:bodyPr>
            <a:lstStyle/>
            <a:p>
              <a:r>
                <a:rPr lang="en-US" altLang="zh-TW" dirty="0">
                  <a:latin typeface="Myriad Pro" panose="020B0503030403020204" charset="0"/>
                </a:rPr>
                <a:t>Edge connector for accessories</a:t>
              </a:r>
              <a:endParaRPr lang="zh-TW" altLang="en-US" dirty="0">
                <a:latin typeface="Myriad Pro" panose="020B0503030403020204" charset="0"/>
              </a:endParaRPr>
            </a:p>
          </p:txBody>
        </p:sp>
        <p:cxnSp>
          <p:nvCxnSpPr>
            <p:cNvPr id="20" name="直線單箭頭接點 19"/>
            <p:cNvCxnSpPr/>
            <p:nvPr/>
          </p:nvCxnSpPr>
          <p:spPr>
            <a:xfrm>
              <a:off x="6394174" y="5441880"/>
              <a:ext cx="238539" cy="0"/>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線單箭頭接點 20"/>
            <p:cNvCxnSpPr/>
            <p:nvPr/>
          </p:nvCxnSpPr>
          <p:spPr>
            <a:xfrm flipV="1">
              <a:off x="6394174" y="5826194"/>
              <a:ext cx="238539" cy="6262"/>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22" name="直線接點 21"/>
            <p:cNvCxnSpPr/>
            <p:nvPr/>
          </p:nvCxnSpPr>
          <p:spPr>
            <a:xfrm>
              <a:off x="6394174" y="3561934"/>
              <a:ext cx="0" cy="1879946"/>
            </a:xfrm>
            <a:prstGeom prst="line">
              <a:avLst/>
            </a:prstGeom>
            <a:ln w="31750">
              <a:solidFill>
                <a:srgbClr val="FF00FF"/>
              </a:solidFill>
            </a:ln>
          </p:spPr>
          <p:style>
            <a:lnRef idx="1">
              <a:schemeClr val="accent1"/>
            </a:lnRef>
            <a:fillRef idx="0">
              <a:schemeClr val="accent1"/>
            </a:fillRef>
            <a:effectRef idx="0">
              <a:schemeClr val="accent1"/>
            </a:effectRef>
            <a:fontRef idx="minor">
              <a:schemeClr val="tx1"/>
            </a:fontRef>
          </p:style>
        </p:cxnSp>
        <p:sp>
          <p:nvSpPr>
            <p:cNvPr id="23" name="文字方塊 22"/>
            <p:cNvSpPr txBox="1"/>
            <p:nvPr/>
          </p:nvSpPr>
          <p:spPr>
            <a:xfrm>
              <a:off x="5954576" y="7257779"/>
              <a:ext cx="1587614" cy="369332"/>
            </a:xfrm>
            <a:prstGeom prst="rect">
              <a:avLst/>
            </a:prstGeom>
            <a:noFill/>
          </p:spPr>
          <p:txBody>
            <a:bodyPr wrap="none" rtlCol="0">
              <a:spAutoFit/>
            </a:bodyPr>
            <a:lstStyle/>
            <a:p>
              <a:r>
                <a:rPr lang="en-US" altLang="zh-TW" dirty="0">
                  <a:latin typeface="Myriad Pro" panose="020B0503030403020204" charset="0"/>
                </a:rPr>
                <a:t>Accelerometer</a:t>
              </a:r>
              <a:endParaRPr lang="zh-TW" altLang="en-US" dirty="0">
                <a:latin typeface="Myriad Pro" panose="020B0503030403020204" charset="0"/>
              </a:endParaRPr>
            </a:p>
          </p:txBody>
        </p:sp>
        <p:cxnSp>
          <p:nvCxnSpPr>
            <p:cNvPr id="24" name="直線接點 23"/>
            <p:cNvCxnSpPr/>
            <p:nvPr/>
          </p:nvCxnSpPr>
          <p:spPr>
            <a:xfrm>
              <a:off x="6394174" y="5826194"/>
              <a:ext cx="0" cy="1431585"/>
            </a:xfrm>
            <a:prstGeom prst="line">
              <a:avLst/>
            </a:prstGeom>
            <a:ln w="31750">
              <a:solidFill>
                <a:srgbClr val="FF00FF"/>
              </a:solidFill>
            </a:ln>
          </p:spPr>
          <p:style>
            <a:lnRef idx="1">
              <a:schemeClr val="accent1"/>
            </a:lnRef>
            <a:fillRef idx="0">
              <a:schemeClr val="accent1"/>
            </a:fillRef>
            <a:effectRef idx="0">
              <a:schemeClr val="accent1"/>
            </a:effectRef>
            <a:fontRef idx="minor">
              <a:schemeClr val="tx1"/>
            </a:fontRef>
          </p:style>
        </p:cxnSp>
      </p:grpSp>
      <p:sp>
        <p:nvSpPr>
          <p:cNvPr id="27" name="文字方塊 26"/>
          <p:cNvSpPr txBox="1"/>
          <p:nvPr/>
        </p:nvSpPr>
        <p:spPr>
          <a:xfrm>
            <a:off x="5666863" y="1293885"/>
            <a:ext cx="1060547" cy="369332"/>
          </a:xfrm>
          <a:prstGeom prst="rect">
            <a:avLst/>
          </a:prstGeom>
          <a:noFill/>
        </p:spPr>
        <p:txBody>
          <a:bodyPr wrap="none" rtlCol="0">
            <a:spAutoFit/>
          </a:bodyPr>
          <a:lstStyle/>
          <a:p>
            <a:r>
              <a:rPr lang="en-US" altLang="zh-TW" dirty="0">
                <a:latin typeface="Myriad Pro" panose="020B0503030403020204" charset="0"/>
              </a:rPr>
              <a:t>Compass</a:t>
            </a:r>
            <a:endParaRPr lang="zh-TW" altLang="en-US" dirty="0">
              <a:latin typeface="Myriad Pro" panose="020B0503030403020204" charset="0"/>
            </a:endParaRPr>
          </a:p>
        </p:txBody>
      </p:sp>
      <p:sp>
        <p:nvSpPr>
          <p:cNvPr id="28" name="文字方塊 27"/>
          <p:cNvSpPr txBox="1"/>
          <p:nvPr/>
        </p:nvSpPr>
        <p:spPr>
          <a:xfrm>
            <a:off x="10327880" y="1838544"/>
            <a:ext cx="1550681" cy="369332"/>
          </a:xfrm>
          <a:prstGeom prst="rect">
            <a:avLst/>
          </a:prstGeom>
          <a:noFill/>
        </p:spPr>
        <p:txBody>
          <a:bodyPr wrap="none" rtlCol="0">
            <a:spAutoFit/>
          </a:bodyPr>
          <a:lstStyle/>
          <a:p>
            <a:r>
              <a:rPr lang="en-US" altLang="zh-TW" dirty="0">
                <a:latin typeface="Myriad Pro" panose="020B0503030403020204" charset="0"/>
              </a:rPr>
              <a:t>Battery socket</a:t>
            </a:r>
            <a:endParaRPr lang="zh-TW" altLang="en-US" dirty="0">
              <a:latin typeface="Myriad Pro" panose="020B0503030403020204" charset="0"/>
            </a:endParaRPr>
          </a:p>
        </p:txBody>
      </p:sp>
      <p:sp>
        <p:nvSpPr>
          <p:cNvPr id="29" name="文字方塊 28"/>
          <p:cNvSpPr txBox="1"/>
          <p:nvPr/>
        </p:nvSpPr>
        <p:spPr>
          <a:xfrm>
            <a:off x="2364665" y="4907115"/>
            <a:ext cx="665567" cy="369332"/>
          </a:xfrm>
          <a:prstGeom prst="rect">
            <a:avLst/>
          </a:prstGeom>
          <a:noFill/>
        </p:spPr>
        <p:txBody>
          <a:bodyPr wrap="none" rtlCol="0">
            <a:spAutoFit/>
          </a:bodyPr>
          <a:lstStyle/>
          <a:p>
            <a:r>
              <a:rPr lang="en-US" altLang="zh-TW" dirty="0"/>
              <a:t>Pin-0</a:t>
            </a:r>
            <a:endParaRPr lang="zh-TW" altLang="en-US" dirty="0"/>
          </a:p>
        </p:txBody>
      </p:sp>
      <p:sp>
        <p:nvSpPr>
          <p:cNvPr id="30" name="文字方塊 29"/>
          <p:cNvSpPr txBox="1"/>
          <p:nvPr/>
        </p:nvSpPr>
        <p:spPr>
          <a:xfrm>
            <a:off x="3121669" y="4905911"/>
            <a:ext cx="665567" cy="369332"/>
          </a:xfrm>
          <a:prstGeom prst="rect">
            <a:avLst/>
          </a:prstGeom>
          <a:noFill/>
        </p:spPr>
        <p:txBody>
          <a:bodyPr wrap="none" rtlCol="0">
            <a:spAutoFit/>
          </a:bodyPr>
          <a:lstStyle/>
          <a:p>
            <a:r>
              <a:rPr lang="en-US" altLang="zh-TW" dirty="0"/>
              <a:t>Pin-1</a:t>
            </a:r>
            <a:endParaRPr lang="zh-TW" altLang="en-US" dirty="0"/>
          </a:p>
        </p:txBody>
      </p:sp>
      <p:sp>
        <p:nvSpPr>
          <p:cNvPr id="31" name="文字方塊 30"/>
          <p:cNvSpPr txBox="1"/>
          <p:nvPr/>
        </p:nvSpPr>
        <p:spPr>
          <a:xfrm>
            <a:off x="3876042" y="4907115"/>
            <a:ext cx="665567" cy="369332"/>
          </a:xfrm>
          <a:prstGeom prst="rect">
            <a:avLst/>
          </a:prstGeom>
          <a:noFill/>
        </p:spPr>
        <p:txBody>
          <a:bodyPr wrap="none" rtlCol="0">
            <a:spAutoFit/>
          </a:bodyPr>
          <a:lstStyle/>
          <a:p>
            <a:r>
              <a:rPr lang="en-US" altLang="zh-TW" dirty="0"/>
              <a:t>Pin-2</a:t>
            </a:r>
            <a:endParaRPr lang="zh-TW" altLang="en-US" dirty="0"/>
          </a:p>
        </p:txBody>
      </p:sp>
      <p:sp>
        <p:nvSpPr>
          <p:cNvPr id="32" name="文字方塊 31"/>
          <p:cNvSpPr txBox="1"/>
          <p:nvPr/>
        </p:nvSpPr>
        <p:spPr>
          <a:xfrm>
            <a:off x="4694009" y="4907115"/>
            <a:ext cx="797013" cy="369332"/>
          </a:xfrm>
          <a:prstGeom prst="rect">
            <a:avLst/>
          </a:prstGeom>
          <a:noFill/>
        </p:spPr>
        <p:txBody>
          <a:bodyPr wrap="none" rtlCol="0">
            <a:spAutoFit/>
          </a:bodyPr>
          <a:lstStyle/>
          <a:p>
            <a:r>
              <a:rPr lang="en-US" altLang="zh-TW" dirty="0"/>
              <a:t>Pin-</a:t>
            </a:r>
            <a:r>
              <a:rPr lang="en-US" altLang="zh-TW" dirty="0" err="1"/>
              <a:t>3V</a:t>
            </a:r>
            <a:endParaRPr lang="zh-TW" altLang="en-US" dirty="0"/>
          </a:p>
        </p:txBody>
      </p:sp>
      <p:cxnSp>
        <p:nvCxnSpPr>
          <p:cNvPr id="33" name="直線單箭頭接點 32"/>
          <p:cNvCxnSpPr/>
          <p:nvPr/>
        </p:nvCxnSpPr>
        <p:spPr>
          <a:xfrm flipV="1">
            <a:off x="2729647" y="4700331"/>
            <a:ext cx="0" cy="329016"/>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線單箭頭接點 36"/>
          <p:cNvCxnSpPr/>
          <p:nvPr/>
        </p:nvCxnSpPr>
        <p:spPr>
          <a:xfrm flipV="1">
            <a:off x="3454452" y="4700331"/>
            <a:ext cx="0" cy="329016"/>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38" name="直線單箭頭接點 37"/>
          <p:cNvCxnSpPr/>
          <p:nvPr/>
        </p:nvCxnSpPr>
        <p:spPr>
          <a:xfrm flipV="1">
            <a:off x="4222928" y="4700331"/>
            <a:ext cx="0" cy="329016"/>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單箭頭接點 38"/>
          <p:cNvCxnSpPr/>
          <p:nvPr/>
        </p:nvCxnSpPr>
        <p:spPr>
          <a:xfrm flipV="1">
            <a:off x="4986870" y="4691438"/>
            <a:ext cx="0" cy="329016"/>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40" name="文字方塊 39"/>
          <p:cNvSpPr txBox="1"/>
          <p:nvPr/>
        </p:nvSpPr>
        <p:spPr>
          <a:xfrm>
            <a:off x="5169343" y="5103931"/>
            <a:ext cx="986167" cy="369332"/>
          </a:xfrm>
          <a:prstGeom prst="rect">
            <a:avLst/>
          </a:prstGeom>
          <a:noFill/>
        </p:spPr>
        <p:txBody>
          <a:bodyPr wrap="none" rtlCol="0">
            <a:spAutoFit/>
          </a:bodyPr>
          <a:lstStyle/>
          <a:p>
            <a:r>
              <a:rPr lang="en-US" altLang="zh-TW" dirty="0"/>
              <a:t>Pin-</a:t>
            </a:r>
            <a:r>
              <a:rPr lang="en-US" altLang="zh-TW" dirty="0" err="1"/>
              <a:t>GND</a:t>
            </a:r>
            <a:endParaRPr lang="zh-TW" altLang="en-US" dirty="0"/>
          </a:p>
        </p:txBody>
      </p:sp>
      <p:cxnSp>
        <p:nvCxnSpPr>
          <p:cNvPr id="41" name="直線單箭頭接點 40"/>
          <p:cNvCxnSpPr/>
          <p:nvPr/>
        </p:nvCxnSpPr>
        <p:spPr>
          <a:xfrm flipV="1">
            <a:off x="5729415" y="4693354"/>
            <a:ext cx="0" cy="520659"/>
          </a:xfrm>
          <a:prstGeom prst="straightConnector1">
            <a:avLst/>
          </a:prstGeom>
          <a:ln w="31750">
            <a:solidFill>
              <a:srgbClr val="FF00FF"/>
            </a:solidFill>
            <a:tailEnd type="triangle"/>
          </a:ln>
        </p:spPr>
        <p:style>
          <a:lnRef idx="1">
            <a:schemeClr val="accent1"/>
          </a:lnRef>
          <a:fillRef idx="0">
            <a:schemeClr val="accent1"/>
          </a:fillRef>
          <a:effectRef idx="0">
            <a:schemeClr val="accent1"/>
          </a:effectRef>
          <a:fontRef idx="minor">
            <a:schemeClr val="tx1"/>
          </a:fontRef>
        </p:style>
      </p:cxnSp>
      <p:sp>
        <p:nvSpPr>
          <p:cNvPr id="43" name="文字方塊 42"/>
          <p:cNvSpPr txBox="1"/>
          <p:nvPr/>
        </p:nvSpPr>
        <p:spPr>
          <a:xfrm>
            <a:off x="4831404" y="6251643"/>
            <a:ext cx="4149790" cy="369332"/>
          </a:xfrm>
          <a:prstGeom prst="rect">
            <a:avLst/>
          </a:prstGeom>
          <a:noFill/>
        </p:spPr>
        <p:txBody>
          <a:bodyPr wrap="none" rtlCol="0">
            <a:spAutoFit/>
          </a:bodyPr>
          <a:lstStyle/>
          <a:p>
            <a:r>
              <a:rPr lang="en-US" altLang="zh-TW" dirty="0"/>
              <a:t>Image: </a:t>
            </a:r>
            <a:r>
              <a:rPr lang="en-US" altLang="zh-TW" dirty="0">
                <a:hlinkClick r:id="rId4"/>
              </a:rPr>
              <a:t>Image</a:t>
            </a:r>
            <a:r>
              <a:rPr lang="en-US" altLang="zh-TW" dirty="0"/>
              <a:t> / Thiago Lima / </a:t>
            </a:r>
            <a:r>
              <a:rPr lang="en-US" altLang="zh-TW" dirty="0">
                <a:hlinkClick r:id="rId5"/>
              </a:rPr>
              <a:t>CC BY-SA 4.0</a:t>
            </a:r>
            <a:endParaRPr lang="zh-TW" altLang="en-US" dirty="0"/>
          </a:p>
        </p:txBody>
      </p:sp>
    </p:spTree>
    <p:extLst>
      <p:ext uri="{BB962C8B-B14F-4D97-AF65-F5344CB8AC3E}">
        <p14:creationId xmlns:p14="http://schemas.microsoft.com/office/powerpoint/2010/main" val="27015374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21"/>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佈景主題">
  <a:themeElements>
    <a:clrScheme name="自訂 74">
      <a:dk1>
        <a:srgbClr val="14285A"/>
      </a:dk1>
      <a:lt1>
        <a:srgbClr val="14285A"/>
      </a:lt1>
      <a:dk2>
        <a:srgbClr val="1A1A1A"/>
      </a:dk2>
      <a:lt2>
        <a:srgbClr val="14285A"/>
      </a:lt2>
      <a:accent1>
        <a:srgbClr val="595959"/>
      </a:accent1>
      <a:accent2>
        <a:srgbClr val="6AA4C8"/>
      </a:accent2>
      <a:accent3>
        <a:srgbClr val="137265"/>
      </a:accent3>
      <a:accent4>
        <a:srgbClr val="C4D1F1"/>
      </a:accent4>
      <a:accent5>
        <a:srgbClr val="0C4C43"/>
      </a:accent5>
      <a:accent6>
        <a:srgbClr val="A5C8DD"/>
      </a:accent6>
      <a:hlink>
        <a:srgbClr val="6E5019"/>
      </a:hlink>
      <a:folHlink>
        <a:srgbClr val="6E5019"/>
      </a:folHlink>
    </a:clrScheme>
    <a:fontScheme name="自訂 1">
      <a:majorFont>
        <a:latin typeface="Myriad Pro"/>
        <a:ea typeface="新細明體"/>
        <a:cs typeface=""/>
      </a:majorFont>
      <a:minorFont>
        <a:latin typeface="Calibri"/>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訂設計">
  <a:themeElements>
    <a:clrScheme name="自訂 51">
      <a:dk1>
        <a:srgbClr val="14285A"/>
      </a:dk1>
      <a:lt1>
        <a:srgbClr val="14285A"/>
      </a:lt1>
      <a:dk2>
        <a:srgbClr val="1A1A1A"/>
      </a:dk2>
      <a:lt2>
        <a:srgbClr val="14285A"/>
      </a:lt2>
      <a:accent1>
        <a:srgbClr val="595959"/>
      </a:accent1>
      <a:accent2>
        <a:srgbClr val="6AA4C8"/>
      </a:accent2>
      <a:accent3>
        <a:srgbClr val="137265"/>
      </a:accent3>
      <a:accent4>
        <a:srgbClr val="C4D1F1"/>
      </a:accent4>
      <a:accent5>
        <a:srgbClr val="0C4C43"/>
      </a:accent5>
      <a:accent6>
        <a:srgbClr val="A5C8DD"/>
      </a:accent6>
      <a:hlink>
        <a:srgbClr val="FFFFFF"/>
      </a:hlink>
      <a:folHlink>
        <a:srgbClr val="FFFFFF"/>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2467</TotalTime>
  <Words>2266</Words>
  <Application>Microsoft Office PowerPoint</Application>
  <PresentationFormat>寬螢幕</PresentationFormat>
  <Paragraphs>421</Paragraphs>
  <Slides>67</Slides>
  <Notes>1</Notes>
  <HiddenSlides>0</HiddenSlides>
  <MMClips>1</MMClips>
  <ScaleCrop>false</ScaleCrop>
  <HeadingPairs>
    <vt:vector size="6" baseType="variant">
      <vt:variant>
        <vt:lpstr>使用字型</vt:lpstr>
      </vt:variant>
      <vt:variant>
        <vt:i4>8</vt:i4>
      </vt:variant>
      <vt:variant>
        <vt:lpstr>佈景主題</vt:lpstr>
      </vt:variant>
      <vt:variant>
        <vt:i4>2</vt:i4>
      </vt:variant>
      <vt:variant>
        <vt:lpstr>投影片標題</vt:lpstr>
      </vt:variant>
      <vt:variant>
        <vt:i4>67</vt:i4>
      </vt:variant>
    </vt:vector>
  </HeadingPairs>
  <TitlesOfParts>
    <vt:vector size="77" baseType="lpstr">
      <vt:lpstr>Noto Sans TC</vt:lpstr>
      <vt:lpstr>Calibri</vt:lpstr>
      <vt:lpstr>Arial</vt:lpstr>
      <vt:lpstr>Helvetica LT Std</vt:lpstr>
      <vt:lpstr>Century Gothic</vt:lpstr>
      <vt:lpstr>Myriad Pro</vt:lpstr>
      <vt:lpstr>Wingdings</vt:lpstr>
      <vt:lpstr>Calibri Light</vt:lpstr>
      <vt:lpstr>Office 佈景主題</vt:lpstr>
      <vt:lpstr>自訂設計</vt:lpstr>
      <vt:lpstr>STEAM Activity : </vt:lpstr>
      <vt:lpstr>What Is IoT?</vt:lpstr>
      <vt:lpstr>What Is IoT?</vt:lpstr>
      <vt:lpstr>Learning Objectives</vt:lpstr>
      <vt:lpstr>Introduction</vt:lpstr>
      <vt:lpstr>Introduction</vt:lpstr>
      <vt:lpstr>Introduction</vt:lpstr>
      <vt:lpstr>Introduction</vt:lpstr>
      <vt:lpstr>Introduction</vt:lpstr>
      <vt:lpstr>Coding</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1</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Data Logging 2</vt:lpstr>
      <vt:lpstr>Others</vt:lpstr>
      <vt:lpstr>Others</vt:lpstr>
      <vt:lpstr>Others</vt:lpstr>
      <vt:lpstr>Others</vt:lpstr>
      <vt:lpstr>Others</vt:lpstr>
      <vt:lpstr>Others</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簡報</dc:title>
  <dc:creator>11340625d@connect.polyu.hk</dc:creator>
  <cp:lastModifiedBy>eksfong</cp:lastModifiedBy>
  <cp:revision>296</cp:revision>
  <cp:lastPrinted>2020-08-10T03:09:59Z</cp:lastPrinted>
  <dcterms:created xsi:type="dcterms:W3CDTF">2018-09-13T08:27:05Z</dcterms:created>
  <dcterms:modified xsi:type="dcterms:W3CDTF">2024-07-18T15:06:49Z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5C70C8BD-9EA7-455D-803F-5A3F3F3F103F</vt:lpwstr>
  </property>
  <property fmtid="{D5CDD505-2E9C-101B-9397-08002B2CF9AE}" pid="3" name="ArticulatePath">
    <vt:lpwstr>單元一</vt:lpwstr>
  </property>
</Properties>
</file>