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80" r:id="rId2"/>
  </p:sldMasterIdLst>
  <p:notesMasterIdLst>
    <p:notesMasterId r:id="rId17"/>
  </p:notesMasterIdLst>
  <p:handoutMasterIdLst>
    <p:handoutMasterId r:id="rId18"/>
  </p:handoutMasterIdLst>
  <p:sldIdLst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</p:sldIdLst>
  <p:sldSz cx="12192000" cy="6858000"/>
  <p:notesSz cx="6797675" cy="9926638"/>
  <p:embeddedFontLst>
    <p:embeddedFont>
      <p:font typeface="新細明體" panose="02020500000000000000" pitchFamily="18" charset="-120"/>
      <p:regular r:id="rId19"/>
    </p:embeddedFont>
    <p:embeddedFont>
      <p:font typeface="Century Gothic" panose="020B0502020202020204" pitchFamily="34" charset="0"/>
      <p:regular r:id="rId20"/>
      <p:bold r:id="rId21"/>
      <p:italic r:id="rId22"/>
      <p:boldItalic r:id="rId23"/>
    </p:embeddedFont>
  </p:embeddedFontLst>
  <p:custDataLst>
    <p:tags r:id="rId24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admin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75D03"/>
    <a:srgbClr val="275010"/>
    <a:srgbClr val="57BF9F"/>
    <a:srgbClr val="B1BC66"/>
    <a:srgbClr val="4D9FC9"/>
    <a:srgbClr val="A0AB4B"/>
    <a:srgbClr val="E0F4F3"/>
    <a:srgbClr val="3B6923"/>
    <a:srgbClr val="97D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E7B91B-7DD8-B968-9BB1-5033F7B942AE}" v="4" dt="2024-07-31T07:52:41.8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等深淺樣式 3 - 輔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29" autoAdjust="0"/>
    <p:restoredTop sz="96391" autoAdjust="0"/>
  </p:normalViewPr>
  <p:slideViewPr>
    <p:cSldViewPr snapToGrid="0" snapToObjects="1">
      <p:cViewPr varScale="1">
        <p:scale>
          <a:sx n="114" d="100"/>
          <a:sy n="114" d="100"/>
        </p:scale>
        <p:origin x="558" y="84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1" d="100"/>
          <a:sy n="81" d="100"/>
        </p:scale>
        <p:origin x="3138" y="90"/>
      </p:cViewPr>
      <p:guideLst>
        <p:guide orient="horz" pos="2879"/>
        <p:guide pos="2161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wchan" userId="S::anwchan@live.hkmu.edu.hk::93325d9b-dedd-4da0-9ac0-90fea1374569" providerId="AD" clId="Web-{0DE7B91B-7DD8-B968-9BB1-5033F7B942AE}"/>
    <pc:docChg chg="modSld">
      <pc:chgData name="anwchan" userId="S::anwchan@live.hkmu.edu.hk::93325d9b-dedd-4da0-9ac0-90fea1374569" providerId="AD" clId="Web-{0DE7B91B-7DD8-B968-9BB1-5033F7B942AE}" dt="2024-07-31T07:52:28.603" v="1" actId="20577"/>
      <pc:docMkLst>
        <pc:docMk/>
      </pc:docMkLst>
      <pc:sldChg chg="modSp">
        <pc:chgData name="anwchan" userId="S::anwchan@live.hkmu.edu.hk::93325d9b-dedd-4da0-9ac0-90fea1374569" providerId="AD" clId="Web-{0DE7B91B-7DD8-B968-9BB1-5033F7B942AE}" dt="2024-07-31T07:52:28.603" v="1" actId="20577"/>
        <pc:sldMkLst>
          <pc:docMk/>
          <pc:sldMk cId="937486680" sldId="276"/>
        </pc:sldMkLst>
        <pc:spChg chg="mod">
          <ac:chgData name="anwchan" userId="S::anwchan@live.hkmu.edu.hk::93325d9b-dedd-4da0-9ac0-90fea1374569" providerId="AD" clId="Web-{0DE7B91B-7DD8-B968-9BB1-5033F7B942AE}" dt="2024-07-31T07:52:28.603" v="1" actId="20577"/>
          <ac:spMkLst>
            <pc:docMk/>
            <pc:sldMk cId="937486680" sldId="276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0B6F9-3933-440D-882C-4395D2C59CDB}" type="datetimeFigureOut">
              <a:rPr lang="zh-HK" altLang="en-US" smtClean="0"/>
              <a:t>31/7/2024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45685-F521-4184-A8C2-92E7F67B4CD4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67350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254F9-8F0D-4516-8465-0D9B7CB0416D}" type="datetimeFigureOut">
              <a:rPr lang="zh-HK" altLang="en-US" smtClean="0"/>
              <a:t>31/7/2024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208E2-9636-4A28-AF61-5251458D578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108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587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jc-steam.hkmu.edu.hk/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hyperlink" Target="http://jc-steam.hkmu.edu.hk/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jc-steam.hkmu.edu.hk/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-9770" y="652997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90000"/>
                    <a:lumOff val="1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6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08637"/>
            <a:ext cx="2281474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1400" dirty="0">
                <a:solidFill>
                  <a:schemeClr val="accent5">
                    <a:lumMod val="75000"/>
                    <a:lumOff val="25000"/>
                  </a:schemeClr>
                </a:solidFill>
                <a:latin typeface="Helvetica LT Std" panose="020B0504020202020204" pitchFamily="34" charset="0"/>
              </a:rPr>
              <a:t>To be a Food Detective </a:t>
            </a:r>
            <a:endParaRPr lang="zh-TW" altLang="en-US" sz="1400" dirty="0">
              <a:solidFill>
                <a:schemeClr val="accent5">
                  <a:lumMod val="75000"/>
                  <a:lumOff val="2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214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13372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3"/>
              </a:buBlip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1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08637"/>
            <a:ext cx="2281474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1400" dirty="0">
                <a:solidFill>
                  <a:schemeClr val="accent5">
                    <a:lumMod val="75000"/>
                    <a:lumOff val="25000"/>
                  </a:schemeClr>
                </a:solidFill>
                <a:latin typeface="Helvetica LT Std" panose="020B0504020202020204" pitchFamily="34" charset="0"/>
              </a:rPr>
              <a:t>To be a Food Detective </a:t>
            </a:r>
            <a:endParaRPr lang="zh-TW" altLang="en-US" sz="1400" dirty="0">
              <a:solidFill>
                <a:schemeClr val="accent5">
                  <a:lumMod val="75000"/>
                  <a:lumOff val="2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-9770" y="652997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90000"/>
                    <a:lumOff val="1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43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-9770" y="652997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90000"/>
                    <a:lumOff val="1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08637"/>
            <a:ext cx="2281474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1400" dirty="0">
                <a:solidFill>
                  <a:schemeClr val="accent5">
                    <a:lumMod val="75000"/>
                    <a:lumOff val="25000"/>
                  </a:schemeClr>
                </a:solidFill>
                <a:latin typeface="Helvetica LT Std" panose="020B0504020202020204" pitchFamily="34" charset="0"/>
              </a:rPr>
              <a:t>To be a Food Detective </a:t>
            </a:r>
            <a:endParaRPr lang="zh-TW" altLang="en-US" sz="1400" dirty="0">
              <a:solidFill>
                <a:schemeClr val="accent5">
                  <a:lumMod val="75000"/>
                  <a:lumOff val="2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162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96632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ags" Target="../tags/tag2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5371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23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hyperlink" Target="http://jc-steam.hkmu.edu.hk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276729" y="6023898"/>
            <a:ext cx="3868894" cy="766077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chemeClr val="accent5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chemeClr val="accent5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300" kern="2000" dirty="0">
              <a:solidFill>
                <a:schemeClr val="accent5">
                  <a:lumMod val="90000"/>
                  <a:lumOff val="1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427080" y="905717"/>
            <a:ext cx="832325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0">
                      <a:srgbClr val="102E36"/>
                    </a:gs>
                    <a:gs pos="70000">
                      <a:srgbClr val="3A878A"/>
                    </a:gs>
                  </a:gsLst>
                  <a:lin ang="5400000" scaled="0"/>
                </a:gradFill>
                <a:effectLst>
                  <a:innerShdw>
                    <a:prstClr val="black">
                      <a:alpha val="30000"/>
                    </a:prstClr>
                  </a:innerShdw>
                </a:effectLst>
                <a:latin typeface="Helvetica LT Std" panose="020B0504020202020204" pitchFamily="34" charset="0"/>
              </a:rPr>
              <a:t>DNA fingerprinting (</a:t>
            </a:r>
            <a:r>
              <a:rPr lang="en-US" altLang="zh-HK" sz="5400" dirty="0" err="1">
                <a:gradFill>
                  <a:gsLst>
                    <a:gs pos="0">
                      <a:srgbClr val="102E36"/>
                    </a:gs>
                    <a:gs pos="70000">
                      <a:srgbClr val="3A878A"/>
                    </a:gs>
                  </a:gsLst>
                  <a:lin ang="5400000" scaled="0"/>
                </a:gradFill>
                <a:effectLst>
                  <a:innerShdw>
                    <a:prstClr val="black">
                      <a:alpha val="30000"/>
                    </a:prstClr>
                  </a:innerShdw>
                </a:effectLst>
                <a:latin typeface="Helvetica LT Std" panose="020B0504020202020204" pitchFamily="34" charset="0"/>
              </a:rPr>
              <a:t>RFLP</a:t>
            </a:r>
            <a:r>
              <a:rPr lang="en-US" altLang="zh-HK" sz="5400" dirty="0">
                <a:gradFill>
                  <a:gsLst>
                    <a:gs pos="0">
                      <a:srgbClr val="102E36"/>
                    </a:gs>
                    <a:gs pos="70000">
                      <a:srgbClr val="3A878A"/>
                    </a:gs>
                  </a:gsLst>
                  <a:lin ang="5400000" scaled="0"/>
                </a:gradFill>
                <a:effectLst>
                  <a:innerShdw>
                    <a:prstClr val="black">
                      <a:alpha val="30000"/>
                    </a:prstClr>
                  </a:innerShdw>
                </a:effectLst>
                <a:latin typeface="Helvetica LT Std" panose="020B0504020202020204" pitchFamily="34" charset="0"/>
              </a:rPr>
              <a:t>) Workshop</a:t>
            </a:r>
          </a:p>
        </p:txBody>
      </p:sp>
      <p:sp>
        <p:nvSpPr>
          <p:cNvPr id="11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349962" y="272606"/>
            <a:ext cx="5000635" cy="70415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2800" dirty="0">
                <a:solidFill>
                  <a:schemeClr val="accent5">
                    <a:lumMod val="75000"/>
                    <a:lumOff val="25000"/>
                  </a:schemeClr>
                </a:solidFill>
                <a:latin typeface="Helvetica LT Std" panose="020B0504020202020204" pitchFamily="34" charset="0"/>
              </a:rPr>
              <a:t>To be a Food Detective </a:t>
            </a:r>
            <a:endParaRPr lang="zh-TW" altLang="en-US" sz="2800" dirty="0">
              <a:solidFill>
                <a:schemeClr val="accent5">
                  <a:lumMod val="75000"/>
                  <a:lumOff val="25000"/>
                </a:schemeClr>
              </a:solidFill>
              <a:latin typeface="Helvetica LT Std" panose="020B0504020202020204" pitchFamily="34" charset="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464" y="6027538"/>
            <a:ext cx="668265" cy="668265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557719" y="2756170"/>
            <a:ext cx="184731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altLang="zh-TW" sz="2400" dirty="0">
                <a:ea typeface="新細明體"/>
              </a:rPr>
              <a:t>​</a:t>
            </a:r>
            <a:endParaRPr lang="zh-TW" altLang="en-US" sz="2400" dirty="0">
              <a:ea typeface="新細明體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7486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3"/>
            <a:ext cx="10972800" cy="3420690"/>
          </a:xfrm>
          <a:solidFill>
            <a:schemeClr val="accent6"/>
          </a:solidFill>
        </p:spPr>
        <p:txBody>
          <a:bodyPr/>
          <a:lstStyle/>
          <a:p>
            <a:r>
              <a:rPr lang="en-US" altLang="zh-TW" sz="2800" dirty="0"/>
              <a:t>It is an application of </a:t>
            </a:r>
            <a:r>
              <a:rPr lang="en-US" altLang="zh-TW" sz="2800" dirty="0" err="1"/>
              <a:t>RFLP</a:t>
            </a:r>
            <a:r>
              <a:rPr lang="en-US" altLang="zh-TW" sz="2800" dirty="0"/>
              <a:t>.</a:t>
            </a:r>
          </a:p>
          <a:p>
            <a:r>
              <a:rPr lang="en-US" altLang="zh-TW" sz="2800" dirty="0"/>
              <a:t>A DNA/gene of different individual/species is cut into fragments of different number and sizes.</a:t>
            </a:r>
          </a:p>
          <a:p>
            <a:r>
              <a:rPr lang="en-US" altLang="zh-TW" sz="2800" dirty="0"/>
              <a:t>Gel electrophoresis of the digested DNA will give a unique pattern of DNA bands.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DNA fingerprinting </a:t>
            </a:r>
            <a:br>
              <a:rPr lang="en-GB" altLang="zh-TW" dirty="0"/>
            </a:br>
            <a:r>
              <a:rPr lang="en-GB" altLang="zh-TW" dirty="0"/>
              <a:t>(DNA </a:t>
            </a:r>
            <a:r>
              <a:rPr lang="zh-TW" altLang="en-US" dirty="0"/>
              <a:t>指紋鑒定技術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929256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10972800" cy="3345189"/>
          </a:xfrm>
          <a:solidFill>
            <a:schemeClr val="accent6"/>
          </a:solidFill>
        </p:spPr>
        <p:txBody>
          <a:bodyPr/>
          <a:lstStyle/>
          <a:p>
            <a:r>
              <a:rPr lang="en-US" altLang="zh-TW" sz="2800" dirty="0"/>
              <a:t>By comparing the DNA band patterns, the identity of different individuals, species, or samples can be determined.</a:t>
            </a:r>
          </a:p>
          <a:p>
            <a:r>
              <a:rPr lang="en-US" altLang="zh-TW" sz="2800" dirty="0"/>
              <a:t>This technique is applied in areas such as disease diagnosis, paternity testing, bacterial species identification, forensic investigation, and food testing. 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DNA fingerprinting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716052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5642349" cy="3529747"/>
          </a:xfrm>
          <a:solidFill>
            <a:schemeClr val="accent6"/>
          </a:solidFill>
        </p:spPr>
        <p:txBody>
          <a:bodyPr/>
          <a:lstStyle/>
          <a:p>
            <a:pPr marL="0" indent="0">
              <a:buNone/>
            </a:pPr>
            <a:r>
              <a:rPr lang="en-US" altLang="zh-TW" sz="2400" b="1" dirty="0"/>
              <a:t>Who is the offender?</a:t>
            </a:r>
          </a:p>
          <a:p>
            <a:r>
              <a:rPr lang="en-US" altLang="zh-TW" sz="2400" dirty="0"/>
              <a:t>The DNA fingerprints of three suspects can be compared with the DNA fingerprint of the DNA collected at the crime scene to find out the offender in a crime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Example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991E4F9-2FF4-E747-99A4-1B3256262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035" y="1193369"/>
            <a:ext cx="5128495" cy="4471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E5A7CDC-79F8-6048-87EC-100FEA8BD57A}"/>
              </a:ext>
            </a:extLst>
          </p:cNvPr>
          <p:cNvSpPr/>
          <p:nvPr/>
        </p:nvSpPr>
        <p:spPr>
          <a:xfrm>
            <a:off x="6774957" y="5664630"/>
            <a:ext cx="484665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HK" sz="900" dirty="0"/>
              <a:t>Figure adapted from NIH, https://</a:t>
            </a:r>
            <a:r>
              <a:rPr kumimoji="1" lang="en-US" altLang="zh-HK" sz="900" dirty="0" err="1"/>
              <a:t>www.genome.gov</a:t>
            </a:r>
            <a:r>
              <a:rPr kumimoji="1" lang="en-US" altLang="zh-HK" sz="900" dirty="0"/>
              <a:t>/genetics-glossary/DNA-Fingerprinting </a:t>
            </a:r>
            <a:endParaRPr lang="zh-HK" altLang="en-US" sz="900" dirty="0"/>
          </a:p>
        </p:txBody>
      </p:sp>
    </p:spTree>
    <p:extLst>
      <p:ext uri="{BB962C8B-B14F-4D97-AF65-F5344CB8AC3E}">
        <p14:creationId xmlns:p14="http://schemas.microsoft.com/office/powerpoint/2010/main" val="2501940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DNA gel electrophoresis</a:t>
            </a:r>
            <a:endParaRPr lang="zh-TW" altLang="en-US" dirty="0"/>
          </a:p>
        </p:txBody>
      </p:sp>
      <p:pic>
        <p:nvPicPr>
          <p:cNvPr id="5" name="Picture 33">
            <a:extLst>
              <a:ext uri="{FF2B5EF4-FFF2-40B4-BE49-F238E27FC236}">
                <a16:creationId xmlns:a16="http://schemas.microsoft.com/office/drawing/2014/main" id="{8224FF97-4226-7C49-A919-9F3773166170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8" t="7686"/>
          <a:stretch/>
        </p:blipFill>
        <p:spPr bwMode="auto">
          <a:xfrm>
            <a:off x="156120" y="2254375"/>
            <a:ext cx="3121770" cy="25928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7379FE3C-5601-2C44-A08F-1A350067AB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0365" y="1864142"/>
            <a:ext cx="62458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K" altLang="zh-HK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layout of different samples in the agarose gel</a:t>
            </a:r>
            <a:endParaRPr kumimoji="0" lang="zh-HK" altLang="zh-HK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zh-HK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160A7635-A796-804E-9B0E-6817692D2F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931207"/>
              </p:ext>
            </p:extLst>
          </p:nvPr>
        </p:nvGraphicFramePr>
        <p:xfrm>
          <a:off x="3510365" y="2397805"/>
          <a:ext cx="8525513" cy="244946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840844">
                  <a:extLst>
                    <a:ext uri="{9D8B030D-6E8A-4147-A177-3AD203B41FA5}">
                      <a16:colId xmlns:a16="http://schemas.microsoft.com/office/drawing/2014/main" val="3138744339"/>
                    </a:ext>
                  </a:extLst>
                </a:gridCol>
                <a:gridCol w="840844">
                  <a:extLst>
                    <a:ext uri="{9D8B030D-6E8A-4147-A177-3AD203B41FA5}">
                      <a16:colId xmlns:a16="http://schemas.microsoft.com/office/drawing/2014/main" val="36606220"/>
                    </a:ext>
                  </a:extLst>
                </a:gridCol>
                <a:gridCol w="840844">
                  <a:extLst>
                    <a:ext uri="{9D8B030D-6E8A-4147-A177-3AD203B41FA5}">
                      <a16:colId xmlns:a16="http://schemas.microsoft.com/office/drawing/2014/main" val="3801843133"/>
                    </a:ext>
                  </a:extLst>
                </a:gridCol>
                <a:gridCol w="840844">
                  <a:extLst>
                    <a:ext uri="{9D8B030D-6E8A-4147-A177-3AD203B41FA5}">
                      <a16:colId xmlns:a16="http://schemas.microsoft.com/office/drawing/2014/main" val="140603984"/>
                    </a:ext>
                  </a:extLst>
                </a:gridCol>
                <a:gridCol w="840844">
                  <a:extLst>
                    <a:ext uri="{9D8B030D-6E8A-4147-A177-3AD203B41FA5}">
                      <a16:colId xmlns:a16="http://schemas.microsoft.com/office/drawing/2014/main" val="299473486"/>
                    </a:ext>
                  </a:extLst>
                </a:gridCol>
                <a:gridCol w="840844">
                  <a:extLst>
                    <a:ext uri="{9D8B030D-6E8A-4147-A177-3AD203B41FA5}">
                      <a16:colId xmlns:a16="http://schemas.microsoft.com/office/drawing/2014/main" val="2728888584"/>
                    </a:ext>
                  </a:extLst>
                </a:gridCol>
                <a:gridCol w="841775">
                  <a:extLst>
                    <a:ext uri="{9D8B030D-6E8A-4147-A177-3AD203B41FA5}">
                      <a16:colId xmlns:a16="http://schemas.microsoft.com/office/drawing/2014/main" val="3444775843"/>
                    </a:ext>
                  </a:extLst>
                </a:gridCol>
                <a:gridCol w="841775">
                  <a:extLst>
                    <a:ext uri="{9D8B030D-6E8A-4147-A177-3AD203B41FA5}">
                      <a16:colId xmlns:a16="http://schemas.microsoft.com/office/drawing/2014/main" val="1924536259"/>
                    </a:ext>
                  </a:extLst>
                </a:gridCol>
                <a:gridCol w="841775">
                  <a:extLst>
                    <a:ext uri="{9D8B030D-6E8A-4147-A177-3AD203B41FA5}">
                      <a16:colId xmlns:a16="http://schemas.microsoft.com/office/drawing/2014/main" val="1721938919"/>
                    </a:ext>
                  </a:extLst>
                </a:gridCol>
                <a:gridCol w="955124">
                  <a:extLst>
                    <a:ext uri="{9D8B030D-6E8A-4147-A177-3AD203B41FA5}">
                      <a16:colId xmlns:a16="http://schemas.microsoft.com/office/drawing/2014/main" val="4253701598"/>
                    </a:ext>
                  </a:extLst>
                </a:gridCol>
              </a:tblGrid>
              <a:tr h="414922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Well position</a:t>
                      </a:r>
                      <a:endParaRPr 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400">
                          <a:effectLst/>
                        </a:rPr>
                        <a:t>Well 1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400">
                          <a:effectLst/>
                        </a:rPr>
                        <a:t>Well 2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400">
                          <a:effectLst/>
                        </a:rPr>
                        <a:t>Well 3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400">
                          <a:effectLst/>
                        </a:rPr>
                        <a:t>Well 4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400">
                          <a:effectLst/>
                        </a:rPr>
                        <a:t>Well 5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400">
                          <a:effectLst/>
                        </a:rPr>
                        <a:t>Well 6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400">
                          <a:effectLst/>
                        </a:rPr>
                        <a:t>Well 7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400">
                          <a:effectLst/>
                        </a:rPr>
                        <a:t>Well 8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400">
                          <a:effectLst/>
                        </a:rPr>
                        <a:t>Well 9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1980998"/>
                  </a:ext>
                </a:extLst>
              </a:tr>
              <a:tr h="1322563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Sample to be loaded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400" dirty="0">
                          <a:effectLst/>
                        </a:rPr>
                        <a:t>DNA ladder: digested product</a:t>
                      </a:r>
                      <a:endParaRPr 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effectLst/>
                        </a:rPr>
                        <a:t>Pure chicken: digested product</a:t>
                      </a:r>
                      <a:endParaRPr lang="zh-TW" sz="1400" dirty="0">
                        <a:effectLst/>
                      </a:endParaRPr>
                    </a:p>
                    <a:p>
                      <a:pPr algn="just"/>
                      <a:r>
                        <a:rPr lang="en-GB" sz="1400" dirty="0">
                          <a:effectLst/>
                        </a:rPr>
                        <a:t>+ Dye</a:t>
                      </a:r>
                      <a:endParaRPr 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</a:rPr>
                        <a:t>Pure pork: digested product</a:t>
                      </a:r>
                      <a:endParaRPr lang="zh-TW" sz="1400">
                        <a:effectLst/>
                      </a:endParaRPr>
                    </a:p>
                    <a:p>
                      <a:pPr algn="just"/>
                      <a:r>
                        <a:rPr lang="en-GB" sz="1400">
                          <a:effectLst/>
                        </a:rPr>
                        <a:t>+ Dye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</a:rPr>
                        <a:t>Pure beef: digested product</a:t>
                      </a:r>
                      <a:endParaRPr lang="zh-TW" sz="1400">
                        <a:effectLst/>
                      </a:endParaRPr>
                    </a:p>
                    <a:p>
                      <a:pPr algn="just"/>
                      <a:r>
                        <a:rPr lang="en-GB" sz="1400">
                          <a:effectLst/>
                        </a:rPr>
                        <a:t>+ Dye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</a:rPr>
                        <a:t>Meat product: Enzyme  digested product + Dye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</a:rPr>
                        <a:t>Pure chicken: PCR product</a:t>
                      </a:r>
                      <a:endParaRPr lang="zh-TW" sz="1400">
                        <a:effectLst/>
                      </a:endParaRPr>
                    </a:p>
                    <a:p>
                      <a:pPr algn="ctr"/>
                      <a:r>
                        <a:rPr lang="en-GB" sz="1400">
                          <a:effectLst/>
                        </a:rPr>
                        <a:t>+ Dye</a:t>
                      </a:r>
                      <a:endParaRPr lang="zh-TW" sz="1400">
                        <a:effectLst/>
                      </a:endParaRPr>
                    </a:p>
                    <a:p>
                      <a:pPr algn="just"/>
                      <a:r>
                        <a:rPr lang="en-GB" sz="1400">
                          <a:effectLst/>
                        </a:rPr>
                        <a:t> 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</a:rPr>
                        <a:t>Pure pork: PCR product</a:t>
                      </a:r>
                      <a:endParaRPr lang="zh-TW" sz="1400">
                        <a:effectLst/>
                      </a:endParaRPr>
                    </a:p>
                    <a:p>
                      <a:pPr algn="just"/>
                      <a:r>
                        <a:rPr lang="en-GB" sz="1400">
                          <a:effectLst/>
                        </a:rPr>
                        <a:t>+ Dye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</a:rPr>
                        <a:t>Pure beef:</a:t>
                      </a:r>
                      <a:endParaRPr lang="zh-TW" sz="1400">
                        <a:effectLst/>
                      </a:endParaRPr>
                    </a:p>
                    <a:p>
                      <a:pPr algn="ctr"/>
                      <a:r>
                        <a:rPr lang="en-GB" sz="1400">
                          <a:effectLst/>
                        </a:rPr>
                        <a:t>PCR product</a:t>
                      </a:r>
                      <a:endParaRPr lang="zh-TW" sz="1400">
                        <a:effectLst/>
                      </a:endParaRPr>
                    </a:p>
                    <a:p>
                      <a:pPr algn="just"/>
                      <a:r>
                        <a:rPr lang="en-GB" sz="1400">
                          <a:effectLst/>
                        </a:rPr>
                        <a:t>+ Dye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effectLst/>
                        </a:rPr>
                        <a:t>Meat product:</a:t>
                      </a:r>
                    </a:p>
                    <a:p>
                      <a:pPr algn="ctr"/>
                      <a:r>
                        <a:rPr lang="en-GB" sz="1400" dirty="0">
                          <a:effectLst/>
                        </a:rPr>
                        <a:t>PCR product</a:t>
                      </a:r>
                      <a:endParaRPr lang="zh-TW" sz="1400" dirty="0">
                        <a:effectLst/>
                      </a:endParaRPr>
                    </a:p>
                    <a:p>
                      <a:pPr algn="just"/>
                      <a:r>
                        <a:rPr lang="en-GB" sz="1400" dirty="0">
                          <a:effectLst/>
                        </a:rPr>
                        <a:t>+ Dye</a:t>
                      </a:r>
                      <a:endParaRPr 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9859567"/>
                  </a:ext>
                </a:extLst>
              </a:tr>
              <a:tr h="70018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Volume to be loaded</a:t>
                      </a:r>
                      <a:endParaRPr lang="zh-TW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1 </a:t>
                      </a:r>
                      <a:r>
                        <a:rPr lang="en-US" sz="1400" dirty="0" err="1">
                          <a:effectLst/>
                        </a:rPr>
                        <a:t>μL</a:t>
                      </a:r>
                      <a:endParaRPr 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4 </a:t>
                      </a:r>
                      <a:r>
                        <a:rPr lang="en-US" altLang="zh-TW" sz="1400" dirty="0" err="1">
                          <a:effectLst/>
                        </a:rPr>
                        <a:t>μL</a:t>
                      </a:r>
                      <a:endParaRPr lang="zh-TW" alt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4 </a:t>
                      </a:r>
                      <a:r>
                        <a:rPr lang="en-US" altLang="zh-TW" sz="1400" dirty="0" err="1">
                          <a:effectLst/>
                        </a:rPr>
                        <a:t>μL</a:t>
                      </a:r>
                      <a:endParaRPr lang="zh-TW" alt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4 </a:t>
                      </a:r>
                      <a:r>
                        <a:rPr lang="en-US" altLang="zh-TW" sz="1400" dirty="0" err="1">
                          <a:effectLst/>
                        </a:rPr>
                        <a:t>μL</a:t>
                      </a:r>
                      <a:endParaRPr lang="zh-TW" alt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4 </a:t>
                      </a:r>
                      <a:r>
                        <a:rPr lang="en-US" altLang="zh-TW" sz="1400" dirty="0" err="1">
                          <a:effectLst/>
                        </a:rPr>
                        <a:t>μL</a:t>
                      </a:r>
                      <a:endParaRPr lang="zh-TW" alt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  <a:p>
                      <a:pPr algn="just"/>
                      <a:endParaRPr 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4 </a:t>
                      </a:r>
                      <a:r>
                        <a:rPr lang="en-US" altLang="zh-TW" sz="1400" dirty="0" err="1">
                          <a:effectLst/>
                        </a:rPr>
                        <a:t>μL</a:t>
                      </a:r>
                      <a:endParaRPr lang="zh-TW" alt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4 </a:t>
                      </a:r>
                      <a:r>
                        <a:rPr lang="en-US" altLang="zh-TW" sz="1400" dirty="0" err="1">
                          <a:effectLst/>
                        </a:rPr>
                        <a:t>μL</a:t>
                      </a:r>
                      <a:endParaRPr lang="zh-TW" alt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4 </a:t>
                      </a:r>
                      <a:r>
                        <a:rPr lang="en-US" altLang="zh-TW" sz="1400" dirty="0" err="1">
                          <a:effectLst/>
                        </a:rPr>
                        <a:t>μL</a:t>
                      </a:r>
                      <a:endParaRPr lang="zh-TW" alt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4 </a:t>
                      </a:r>
                      <a:r>
                        <a:rPr lang="en-US" altLang="zh-TW" sz="1400" dirty="0" err="1">
                          <a:effectLst/>
                        </a:rPr>
                        <a:t>μL</a:t>
                      </a:r>
                      <a:endParaRPr lang="zh-TW" altLang="zh-TW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063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980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Data analysis</a:t>
            </a:r>
            <a:endParaRPr lang="zh-TW" altLang="en-US" dirty="0"/>
          </a:p>
        </p:txBody>
      </p:sp>
      <p:pic>
        <p:nvPicPr>
          <p:cNvPr id="5" name="內容版面配置區 5" descr="一張含有 文字 的圖片&#10;&#10;自動產生的描述">
            <a:extLst>
              <a:ext uri="{FF2B5EF4-FFF2-40B4-BE49-F238E27FC236}">
                <a16:creationId xmlns:a16="http://schemas.microsoft.com/office/drawing/2014/main" id="{7E9B07A0-87CE-6348-A32D-952FF79C1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969" y="3118944"/>
            <a:ext cx="6993798" cy="326850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4170151-921B-7F49-B64D-AC2790D6D0A0}"/>
              </a:ext>
            </a:extLst>
          </p:cNvPr>
          <p:cNvSpPr/>
          <p:nvPr/>
        </p:nvSpPr>
        <p:spPr>
          <a:xfrm rot="17401755">
            <a:off x="2795574" y="2504918"/>
            <a:ext cx="9653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Pure beef</a:t>
            </a:r>
            <a:endParaRPr lang="zh-HK" altLang="en-US" sz="1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4807BDE-3413-7947-8964-F4999D9B2C83}"/>
              </a:ext>
            </a:extLst>
          </p:cNvPr>
          <p:cNvSpPr/>
          <p:nvPr/>
        </p:nvSpPr>
        <p:spPr>
          <a:xfrm rot="17498055">
            <a:off x="3117851" y="2389472"/>
            <a:ext cx="12153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Pure chicken</a:t>
            </a:r>
            <a:endParaRPr lang="zh-HK" altLang="en-US" sz="1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98621DD-A406-364C-BBBB-5E4BCE566BA9}"/>
              </a:ext>
            </a:extLst>
          </p:cNvPr>
          <p:cNvSpPr/>
          <p:nvPr/>
        </p:nvSpPr>
        <p:spPr>
          <a:xfrm rot="17410966">
            <a:off x="3555427" y="2521616"/>
            <a:ext cx="9605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Pure pork</a:t>
            </a:r>
            <a:endParaRPr lang="zh-HK" altLang="en-US" sz="14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6CAC6CB-1406-B44B-BB83-81785591545E}"/>
              </a:ext>
            </a:extLst>
          </p:cNvPr>
          <p:cNvSpPr/>
          <p:nvPr/>
        </p:nvSpPr>
        <p:spPr>
          <a:xfrm rot="17404726">
            <a:off x="3834379" y="2327279"/>
            <a:ext cx="1343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Meat sample 1</a:t>
            </a:r>
            <a:endParaRPr lang="zh-HK" altLang="en-US" sz="14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E6F4376-9F51-AD4D-9207-4858E95C850D}"/>
              </a:ext>
            </a:extLst>
          </p:cNvPr>
          <p:cNvSpPr/>
          <p:nvPr/>
        </p:nvSpPr>
        <p:spPr>
          <a:xfrm rot="17426360">
            <a:off x="4171406" y="2356597"/>
            <a:ext cx="1343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Meat sample 2</a:t>
            </a:r>
            <a:endParaRPr lang="zh-HK" altLang="en-US" sz="14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C56A080-D892-A246-8B85-FD46F6353E79}"/>
              </a:ext>
            </a:extLst>
          </p:cNvPr>
          <p:cNvSpPr/>
          <p:nvPr/>
        </p:nvSpPr>
        <p:spPr>
          <a:xfrm>
            <a:off x="2968344" y="1435680"/>
            <a:ext cx="1965504" cy="304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HK" b="1" dirty="0" err="1">
                <a:solidFill>
                  <a:schemeClr val="tx1"/>
                </a:solidFill>
              </a:rPr>
              <a:t>BsaJI</a:t>
            </a:r>
            <a:endParaRPr kumimoji="1" lang="zh-HK" altLang="en-US" b="1" dirty="0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F15423C-46F9-8047-B758-C73F468B6CDD}"/>
              </a:ext>
            </a:extLst>
          </p:cNvPr>
          <p:cNvSpPr/>
          <p:nvPr/>
        </p:nvSpPr>
        <p:spPr>
          <a:xfrm>
            <a:off x="5099181" y="1445422"/>
            <a:ext cx="1965504" cy="304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HK" b="1" dirty="0" err="1">
                <a:solidFill>
                  <a:schemeClr val="tx1"/>
                </a:solidFill>
              </a:rPr>
              <a:t>RsaI</a:t>
            </a:r>
            <a:endParaRPr kumimoji="1" lang="zh-HK" altLang="en-US" b="1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634D985-2D44-3549-A70C-D603A9A3AC9D}"/>
              </a:ext>
            </a:extLst>
          </p:cNvPr>
          <p:cNvSpPr/>
          <p:nvPr/>
        </p:nvSpPr>
        <p:spPr>
          <a:xfrm rot="17401755">
            <a:off x="4799890" y="2457212"/>
            <a:ext cx="9653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Pure beef</a:t>
            </a:r>
            <a:endParaRPr lang="zh-HK" altLang="en-US" sz="14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F39990E-5F49-FB4A-A10E-FE7031B59F7D}"/>
              </a:ext>
            </a:extLst>
          </p:cNvPr>
          <p:cNvSpPr/>
          <p:nvPr/>
        </p:nvSpPr>
        <p:spPr>
          <a:xfrm rot="17498055">
            <a:off x="5122167" y="2341766"/>
            <a:ext cx="12153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Pure chicken</a:t>
            </a:r>
            <a:endParaRPr lang="zh-HK" altLang="en-US" sz="14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DCCED84-4009-9546-B6CB-204D98B84176}"/>
              </a:ext>
            </a:extLst>
          </p:cNvPr>
          <p:cNvSpPr/>
          <p:nvPr/>
        </p:nvSpPr>
        <p:spPr>
          <a:xfrm rot="17410966">
            <a:off x="5559743" y="2473910"/>
            <a:ext cx="9605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Pure pork</a:t>
            </a:r>
            <a:endParaRPr lang="zh-HK" altLang="en-US" sz="14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DF19885-4FA3-1247-A1C3-C350515095B5}"/>
              </a:ext>
            </a:extLst>
          </p:cNvPr>
          <p:cNvSpPr/>
          <p:nvPr/>
        </p:nvSpPr>
        <p:spPr>
          <a:xfrm rot="17404726">
            <a:off x="5838695" y="2279573"/>
            <a:ext cx="1343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Meat sample 1</a:t>
            </a:r>
            <a:endParaRPr lang="zh-HK" altLang="en-US" sz="1400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97DC213-8764-A74A-8D09-8C077B64F1BE}"/>
              </a:ext>
            </a:extLst>
          </p:cNvPr>
          <p:cNvSpPr/>
          <p:nvPr/>
        </p:nvSpPr>
        <p:spPr>
          <a:xfrm rot="17426360">
            <a:off x="6175722" y="2308891"/>
            <a:ext cx="1343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Meat sample 2</a:t>
            </a:r>
            <a:endParaRPr lang="zh-HK" altLang="en-US" sz="1400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7DB819F-3D28-CD4F-978D-667C35E4E471}"/>
              </a:ext>
            </a:extLst>
          </p:cNvPr>
          <p:cNvSpPr/>
          <p:nvPr/>
        </p:nvSpPr>
        <p:spPr>
          <a:xfrm rot="17401755">
            <a:off x="7146516" y="2487085"/>
            <a:ext cx="9653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Pure beef</a:t>
            </a:r>
            <a:endParaRPr lang="zh-HK" altLang="en-US" sz="1400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05AB8FB-B9C7-7849-82CD-301800AF7B4B}"/>
              </a:ext>
            </a:extLst>
          </p:cNvPr>
          <p:cNvSpPr/>
          <p:nvPr/>
        </p:nvSpPr>
        <p:spPr>
          <a:xfrm rot="17498055">
            <a:off x="7468793" y="2371639"/>
            <a:ext cx="12153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Pure chicken</a:t>
            </a:r>
            <a:endParaRPr lang="zh-HK" altLang="en-US" sz="1400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EEF3905-DF2D-DC4F-9247-B4FDE41B4147}"/>
              </a:ext>
            </a:extLst>
          </p:cNvPr>
          <p:cNvSpPr/>
          <p:nvPr/>
        </p:nvSpPr>
        <p:spPr>
          <a:xfrm rot="17410966">
            <a:off x="7906369" y="2503783"/>
            <a:ext cx="9605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Pure pork</a:t>
            </a:r>
            <a:endParaRPr lang="zh-HK" altLang="en-US" sz="1400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B4C9A02-8EA4-944B-9960-D24AE3196BEE}"/>
              </a:ext>
            </a:extLst>
          </p:cNvPr>
          <p:cNvSpPr/>
          <p:nvPr/>
        </p:nvSpPr>
        <p:spPr>
          <a:xfrm rot="17404726">
            <a:off x="8185321" y="2309446"/>
            <a:ext cx="1343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Meat sample 1</a:t>
            </a:r>
            <a:endParaRPr lang="zh-HK" altLang="en-US" sz="1400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88449F6-4B98-284E-80B1-835C46F024CF}"/>
              </a:ext>
            </a:extLst>
          </p:cNvPr>
          <p:cNvSpPr/>
          <p:nvPr/>
        </p:nvSpPr>
        <p:spPr>
          <a:xfrm rot="17426360">
            <a:off x="8522348" y="2338764"/>
            <a:ext cx="1343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sz="1400" dirty="0"/>
              <a:t>Meat sample 2</a:t>
            </a:r>
            <a:endParaRPr lang="zh-HK" altLang="en-US" sz="140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83D5FA0-1CAF-704F-BAB7-763264FD410B}"/>
              </a:ext>
            </a:extLst>
          </p:cNvPr>
          <p:cNvSpPr/>
          <p:nvPr/>
        </p:nvSpPr>
        <p:spPr>
          <a:xfrm>
            <a:off x="7298547" y="1435680"/>
            <a:ext cx="1965504" cy="304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HK" b="1" dirty="0">
                <a:solidFill>
                  <a:schemeClr val="tx1"/>
                </a:solidFill>
              </a:rPr>
              <a:t>Uncut</a:t>
            </a:r>
            <a:endParaRPr kumimoji="1" lang="zh-HK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474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10784801" cy="3269689"/>
          </a:xfrm>
          <a:solidFill>
            <a:schemeClr val="accent6"/>
          </a:solidFill>
        </p:spPr>
        <p:txBody>
          <a:bodyPr/>
          <a:lstStyle/>
          <a:p>
            <a:r>
              <a:rPr lang="en-US" altLang="zh-TW" dirty="0"/>
              <a:t>To learn about DNA fingerprinting</a:t>
            </a:r>
          </a:p>
          <a:p>
            <a:r>
              <a:rPr lang="en-US" altLang="zh-TW" dirty="0"/>
              <a:t>To determine the identity of the meat product sample by DNA fingerprinting with Restriction Fragment Length Polymorphism (</a:t>
            </a:r>
            <a:r>
              <a:rPr lang="en-US" altLang="zh-TW" dirty="0" err="1"/>
              <a:t>RFLP</a:t>
            </a:r>
            <a:r>
              <a:rPr lang="en-US" altLang="zh-TW" dirty="0"/>
              <a:t>)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What will we do today?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103323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Procedure of our experiment</a:t>
            </a:r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72146C8-9348-3748-89F5-0807844A3011}"/>
              </a:ext>
            </a:extLst>
          </p:cNvPr>
          <p:cNvSpPr/>
          <p:nvPr/>
        </p:nvSpPr>
        <p:spPr>
          <a:xfrm>
            <a:off x="458302" y="1964850"/>
            <a:ext cx="4322192" cy="397042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HK" b="1" dirty="0">
                <a:solidFill>
                  <a:schemeClr val="tx1"/>
                </a:solidFill>
              </a:rPr>
              <a:t>DNA extraction from meat</a:t>
            </a:r>
            <a:endParaRPr kumimoji="1" lang="zh-HK" altLang="en-US" b="1" dirty="0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5B82887-D2D3-9048-8FE0-4A02B712BE1A}"/>
              </a:ext>
            </a:extLst>
          </p:cNvPr>
          <p:cNvSpPr/>
          <p:nvPr/>
        </p:nvSpPr>
        <p:spPr>
          <a:xfrm>
            <a:off x="495128" y="3686299"/>
            <a:ext cx="4322194" cy="79408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HK" b="1" dirty="0">
                <a:solidFill>
                  <a:schemeClr val="tx1"/>
                </a:solidFill>
              </a:rPr>
              <a:t>Restriction digestion of </a:t>
            </a:r>
            <a:r>
              <a:rPr kumimoji="1" lang="en-US" altLang="zh-HK" b="1" dirty="0" err="1">
                <a:solidFill>
                  <a:schemeClr val="tx1"/>
                </a:solidFill>
              </a:rPr>
              <a:t>Cytb</a:t>
            </a:r>
            <a:r>
              <a:rPr kumimoji="1" lang="en-US" altLang="zh-HK" b="1" dirty="0">
                <a:solidFill>
                  <a:schemeClr val="tx1"/>
                </a:solidFill>
              </a:rPr>
              <a:t> gene </a:t>
            </a:r>
          </a:p>
          <a:p>
            <a:pPr algn="ctr"/>
            <a:r>
              <a:rPr kumimoji="1" lang="en-US" altLang="zh-HK" b="1" dirty="0">
                <a:solidFill>
                  <a:schemeClr val="tx1"/>
                </a:solidFill>
              </a:rPr>
              <a:t>(Cutting of DNA)</a:t>
            </a:r>
            <a:endParaRPr kumimoji="1" lang="zh-HK" altLang="en-US" b="1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0E63BB-9E29-5145-9E7C-16B32458227E}"/>
              </a:ext>
            </a:extLst>
          </p:cNvPr>
          <p:cNvSpPr/>
          <p:nvPr/>
        </p:nvSpPr>
        <p:spPr>
          <a:xfrm>
            <a:off x="488594" y="4924278"/>
            <a:ext cx="4322192" cy="397042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HK" b="1" dirty="0">
                <a:solidFill>
                  <a:schemeClr val="tx1"/>
                </a:solidFill>
              </a:rPr>
              <a:t>DNA gel electrophoresis</a:t>
            </a:r>
            <a:endParaRPr kumimoji="1" lang="zh-HK" altLang="en-US" b="1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A1C4FDB-D7C1-714A-8C07-EFE5E8B03F82}"/>
              </a:ext>
            </a:extLst>
          </p:cNvPr>
          <p:cNvSpPr/>
          <p:nvPr/>
        </p:nvSpPr>
        <p:spPr>
          <a:xfrm>
            <a:off x="495127" y="5765213"/>
            <a:ext cx="4322192" cy="397042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HK" b="1" dirty="0">
                <a:solidFill>
                  <a:schemeClr val="tx1"/>
                </a:solidFill>
              </a:rPr>
              <a:t>Analysis of the DNA fingerprint</a:t>
            </a:r>
            <a:endParaRPr kumimoji="1" lang="zh-HK" altLang="en-US" b="1" dirty="0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BDE64A9-4862-AA43-B944-B3751FB9A9E3}"/>
              </a:ext>
            </a:extLst>
          </p:cNvPr>
          <p:cNvSpPr/>
          <p:nvPr/>
        </p:nvSpPr>
        <p:spPr>
          <a:xfrm>
            <a:off x="495126" y="2816441"/>
            <a:ext cx="4322194" cy="397042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HK" b="1" dirty="0">
                <a:solidFill>
                  <a:schemeClr val="tx1"/>
                </a:solidFill>
              </a:rPr>
              <a:t>Amplification of </a:t>
            </a:r>
            <a:r>
              <a:rPr kumimoji="1" lang="en-US" altLang="zh-HK" b="1" dirty="0" err="1">
                <a:solidFill>
                  <a:schemeClr val="tx1"/>
                </a:solidFill>
              </a:rPr>
              <a:t>Cytb</a:t>
            </a:r>
            <a:r>
              <a:rPr kumimoji="1" lang="en-US" altLang="zh-HK" b="1" dirty="0">
                <a:solidFill>
                  <a:schemeClr val="tx1"/>
                </a:solidFill>
              </a:rPr>
              <a:t> gene by PCR</a:t>
            </a:r>
            <a:endParaRPr kumimoji="1" lang="zh-HK" altLang="en-US" b="1" dirty="0">
              <a:solidFill>
                <a:schemeClr val="tx1"/>
              </a:solidFill>
            </a:endParaRPr>
          </a:p>
        </p:txBody>
      </p:sp>
      <p:sp>
        <p:nvSpPr>
          <p:cNvPr id="9" name="向下箭號 8">
            <a:extLst>
              <a:ext uri="{FF2B5EF4-FFF2-40B4-BE49-F238E27FC236}">
                <a16:creationId xmlns:a16="http://schemas.microsoft.com/office/drawing/2014/main" id="{F899FB53-8A69-C94E-892C-BE597AF12931}"/>
              </a:ext>
            </a:extLst>
          </p:cNvPr>
          <p:cNvSpPr/>
          <p:nvPr/>
        </p:nvSpPr>
        <p:spPr>
          <a:xfrm>
            <a:off x="2656223" y="2380570"/>
            <a:ext cx="294468" cy="443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" name="向下箭號 9">
            <a:extLst>
              <a:ext uri="{FF2B5EF4-FFF2-40B4-BE49-F238E27FC236}">
                <a16:creationId xmlns:a16="http://schemas.microsoft.com/office/drawing/2014/main" id="{B7DB2C4F-41DC-414F-91C9-9BBBA3172819}"/>
              </a:ext>
            </a:extLst>
          </p:cNvPr>
          <p:cNvSpPr/>
          <p:nvPr/>
        </p:nvSpPr>
        <p:spPr>
          <a:xfrm>
            <a:off x="2649690" y="3229571"/>
            <a:ext cx="294468" cy="443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1" name="向下箭號 10">
            <a:extLst>
              <a:ext uri="{FF2B5EF4-FFF2-40B4-BE49-F238E27FC236}">
                <a16:creationId xmlns:a16="http://schemas.microsoft.com/office/drawing/2014/main" id="{74218F44-37AE-984E-9AC3-9D9C9B3497FB}"/>
              </a:ext>
            </a:extLst>
          </p:cNvPr>
          <p:cNvSpPr/>
          <p:nvPr/>
        </p:nvSpPr>
        <p:spPr>
          <a:xfrm>
            <a:off x="2633581" y="4503811"/>
            <a:ext cx="294468" cy="443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" name="向下箭號 11">
            <a:extLst>
              <a:ext uri="{FF2B5EF4-FFF2-40B4-BE49-F238E27FC236}">
                <a16:creationId xmlns:a16="http://schemas.microsoft.com/office/drawing/2014/main" id="{7669CFD3-35B1-AE45-93EB-6D38E0FEEEE1}"/>
              </a:ext>
            </a:extLst>
          </p:cNvPr>
          <p:cNvSpPr/>
          <p:nvPr/>
        </p:nvSpPr>
        <p:spPr>
          <a:xfrm>
            <a:off x="2656223" y="5321320"/>
            <a:ext cx="294468" cy="443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pic>
        <p:nvPicPr>
          <p:cNvPr id="13" name="圖片 12" descr="一張含有 文字 的圖片&#10;&#10;自動產生的描述">
            <a:extLst>
              <a:ext uri="{FF2B5EF4-FFF2-40B4-BE49-F238E27FC236}">
                <a16:creationId xmlns:a16="http://schemas.microsoft.com/office/drawing/2014/main" id="{477CF00C-4F55-D744-8ACD-8886E8F821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2543" y="4755949"/>
            <a:ext cx="997807" cy="132833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7E68D218-3094-1B46-AB43-4DCBC2DF96C7}"/>
              </a:ext>
            </a:extLst>
          </p:cNvPr>
          <p:cNvSpPr/>
          <p:nvPr/>
        </p:nvSpPr>
        <p:spPr>
          <a:xfrm>
            <a:off x="7651660" y="6064610"/>
            <a:ext cx="1005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HK" b="1" dirty="0"/>
              <a:t>DNA gel</a:t>
            </a:r>
            <a:endParaRPr lang="zh-HK" alt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5453239" y="1328870"/>
            <a:ext cx="4266148" cy="3151514"/>
            <a:chOff x="6666046" y="1416971"/>
            <a:chExt cx="4266148" cy="3151514"/>
          </a:xfrm>
        </p:grpSpPr>
        <p:pic>
          <p:nvPicPr>
            <p:cNvPr id="16" name="Picture 2" descr="https://openclipart.org/image/800px/270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3421" y="1968076"/>
              <a:ext cx="992154" cy="656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https://openclipart.org/image/800px/1715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4799" y="1916622"/>
              <a:ext cx="918851" cy="707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hicken Cartoon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552" b="98073" l="590" r="9793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4736" y="1916622"/>
              <a:ext cx="539946" cy="765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8" descr="Free bone butcher cow vector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58525" y="1931642"/>
              <a:ext cx="787578" cy="728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6954820" y="2975113"/>
              <a:ext cx="649356" cy="15867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8012425" y="2968841"/>
              <a:ext cx="649356" cy="15867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070031" y="2964474"/>
              <a:ext cx="649356" cy="1586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0127636" y="2968841"/>
              <a:ext cx="649356" cy="15867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993360" y="4154098"/>
              <a:ext cx="649356" cy="15867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050965" y="4147826"/>
              <a:ext cx="649356" cy="15867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108571" y="4143459"/>
              <a:ext cx="649356" cy="1586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166176" y="4147826"/>
              <a:ext cx="649356" cy="15867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8" name="Picture 10" descr="Skära, Sax, Trimmer, Klippare, Verkty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858597">
              <a:off x="7127025" y="3685620"/>
              <a:ext cx="554240" cy="572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10" descr="Skära, Sax, Trimmer, Klippare, Verkty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858597">
              <a:off x="8173469" y="3670067"/>
              <a:ext cx="554240" cy="572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0" descr="Skära, Sax, Trimmer, Klippare, Verkty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858597">
              <a:off x="9241544" y="3660108"/>
              <a:ext cx="554240" cy="572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0" descr="Skära, Sax, Trimmer, Klippare, Verkty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858597">
              <a:off x="10261998" y="3654711"/>
              <a:ext cx="554240" cy="572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文字方塊 31"/>
            <p:cNvSpPr txBox="1"/>
            <p:nvPr/>
          </p:nvSpPr>
          <p:spPr>
            <a:xfrm>
              <a:off x="6821680" y="3152001"/>
              <a:ext cx="9156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>
                  <a:solidFill>
                    <a:srgbClr val="FF0000"/>
                  </a:solidFill>
                </a:rPr>
                <a:t>Cytb</a:t>
              </a:r>
              <a:r>
                <a:rPr lang="en-US" altLang="zh-TW" sz="1200" b="1" dirty="0"/>
                <a:t> </a:t>
              </a:r>
              <a:r>
                <a:rPr lang="en-US" altLang="zh-TW" sz="1200" b="1" dirty="0">
                  <a:solidFill>
                    <a:srgbClr val="FF0000"/>
                  </a:solidFill>
                </a:rPr>
                <a:t>gene</a:t>
              </a:r>
              <a:endParaRPr lang="zh-TW" alt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33" name="文字方塊 32"/>
            <p:cNvSpPr txBox="1"/>
            <p:nvPr/>
          </p:nvSpPr>
          <p:spPr>
            <a:xfrm>
              <a:off x="7889715" y="3154849"/>
              <a:ext cx="9156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>
                  <a:solidFill>
                    <a:srgbClr val="FF0000"/>
                  </a:solidFill>
                </a:rPr>
                <a:t>Cytb</a:t>
              </a:r>
              <a:r>
                <a:rPr lang="en-US" altLang="zh-TW" sz="1200" b="1" dirty="0"/>
                <a:t> </a:t>
              </a:r>
              <a:r>
                <a:rPr lang="en-US" altLang="zh-TW" sz="1200" b="1" dirty="0">
                  <a:solidFill>
                    <a:srgbClr val="FF0000"/>
                  </a:solidFill>
                </a:rPr>
                <a:t>gene</a:t>
              </a:r>
              <a:endParaRPr lang="zh-TW" alt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34" name="文字方塊 33"/>
            <p:cNvSpPr txBox="1"/>
            <p:nvPr/>
          </p:nvSpPr>
          <p:spPr>
            <a:xfrm>
              <a:off x="8936891" y="3154849"/>
              <a:ext cx="9156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>
                  <a:solidFill>
                    <a:srgbClr val="FF0000"/>
                  </a:solidFill>
                </a:rPr>
                <a:t>Cytb</a:t>
              </a:r>
              <a:r>
                <a:rPr lang="en-US" altLang="zh-TW" sz="1200" b="1" dirty="0"/>
                <a:t> </a:t>
              </a:r>
              <a:r>
                <a:rPr lang="en-US" altLang="zh-TW" sz="1200" b="1" dirty="0">
                  <a:solidFill>
                    <a:srgbClr val="FF0000"/>
                  </a:solidFill>
                </a:rPr>
                <a:t>gene</a:t>
              </a:r>
              <a:endParaRPr lang="zh-TW" alt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35" name="文字方塊 34"/>
            <p:cNvSpPr txBox="1"/>
            <p:nvPr/>
          </p:nvSpPr>
          <p:spPr>
            <a:xfrm>
              <a:off x="9994496" y="3154849"/>
              <a:ext cx="9156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>
                  <a:solidFill>
                    <a:srgbClr val="FF0000"/>
                  </a:solidFill>
                </a:rPr>
                <a:t>Cytb</a:t>
              </a:r>
              <a:r>
                <a:rPr lang="en-US" altLang="zh-TW" sz="1200" b="1" dirty="0"/>
                <a:t> </a:t>
              </a:r>
              <a:r>
                <a:rPr lang="en-US" altLang="zh-TW" sz="1200" b="1" dirty="0">
                  <a:solidFill>
                    <a:srgbClr val="FF0000"/>
                  </a:solidFill>
                </a:rPr>
                <a:t>gene</a:t>
              </a:r>
              <a:endParaRPr lang="zh-TW" alt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36" name="文字方塊 35"/>
            <p:cNvSpPr txBox="1"/>
            <p:nvPr/>
          </p:nvSpPr>
          <p:spPr>
            <a:xfrm>
              <a:off x="6843743" y="4288638"/>
              <a:ext cx="9156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>
                  <a:solidFill>
                    <a:srgbClr val="FF0000"/>
                  </a:solidFill>
                </a:rPr>
                <a:t>Cytb</a:t>
              </a:r>
              <a:r>
                <a:rPr lang="en-US" altLang="zh-TW" sz="1200" b="1" dirty="0"/>
                <a:t> </a:t>
              </a:r>
              <a:r>
                <a:rPr lang="en-US" altLang="zh-TW" sz="1200" b="1" dirty="0">
                  <a:solidFill>
                    <a:srgbClr val="FF0000"/>
                  </a:solidFill>
                </a:rPr>
                <a:t>gene</a:t>
              </a:r>
              <a:endParaRPr lang="zh-TW" alt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7911778" y="4291486"/>
              <a:ext cx="9156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>
                  <a:solidFill>
                    <a:srgbClr val="FF0000"/>
                  </a:solidFill>
                </a:rPr>
                <a:t>Cytb</a:t>
              </a:r>
              <a:r>
                <a:rPr lang="en-US" altLang="zh-TW" sz="1200" b="1" dirty="0"/>
                <a:t> </a:t>
              </a:r>
              <a:r>
                <a:rPr lang="en-US" altLang="zh-TW" sz="1200" b="1" dirty="0">
                  <a:solidFill>
                    <a:srgbClr val="FF0000"/>
                  </a:solidFill>
                </a:rPr>
                <a:t>gene</a:t>
              </a:r>
              <a:endParaRPr lang="zh-TW" alt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38" name="文字方塊 37"/>
            <p:cNvSpPr txBox="1"/>
            <p:nvPr/>
          </p:nvSpPr>
          <p:spPr>
            <a:xfrm>
              <a:off x="8958954" y="4291486"/>
              <a:ext cx="9156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>
                  <a:solidFill>
                    <a:srgbClr val="FF0000"/>
                  </a:solidFill>
                </a:rPr>
                <a:t>Cytb</a:t>
              </a:r>
              <a:r>
                <a:rPr lang="en-US" altLang="zh-TW" sz="1200" b="1" dirty="0"/>
                <a:t> </a:t>
              </a:r>
              <a:r>
                <a:rPr lang="en-US" altLang="zh-TW" sz="1200" b="1" dirty="0">
                  <a:solidFill>
                    <a:srgbClr val="FF0000"/>
                  </a:solidFill>
                </a:rPr>
                <a:t>gene</a:t>
              </a:r>
              <a:endParaRPr lang="zh-TW" alt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39" name="文字方塊 38"/>
            <p:cNvSpPr txBox="1"/>
            <p:nvPr/>
          </p:nvSpPr>
          <p:spPr>
            <a:xfrm>
              <a:off x="10016559" y="4291486"/>
              <a:ext cx="9156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>
                  <a:solidFill>
                    <a:srgbClr val="FF0000"/>
                  </a:solidFill>
                </a:rPr>
                <a:t>Cytb</a:t>
              </a:r>
              <a:r>
                <a:rPr lang="en-US" altLang="zh-TW" sz="1200" b="1" dirty="0"/>
                <a:t> </a:t>
              </a:r>
              <a:r>
                <a:rPr lang="en-US" altLang="zh-TW" sz="1200" b="1" dirty="0">
                  <a:solidFill>
                    <a:srgbClr val="FF0000"/>
                  </a:solidFill>
                </a:rPr>
                <a:t>gene</a:t>
              </a:r>
              <a:endParaRPr lang="zh-TW" alt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40" name="文字方塊 39"/>
            <p:cNvSpPr txBox="1"/>
            <p:nvPr/>
          </p:nvSpPr>
          <p:spPr>
            <a:xfrm>
              <a:off x="6666046" y="1416971"/>
              <a:ext cx="15988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u="sng" dirty="0"/>
                <a:t>Four samples</a:t>
              </a:r>
              <a:endParaRPr lang="zh-TW" altLang="en-US" b="1" u="sng" dirty="0"/>
            </a:p>
          </p:txBody>
        </p:sp>
      </p:grpSp>
    </p:spTree>
    <p:extLst>
      <p:ext uri="{BB962C8B-B14F-4D97-AF65-F5344CB8AC3E}">
        <p14:creationId xmlns:p14="http://schemas.microsoft.com/office/powerpoint/2010/main" val="3611952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Experiment:</a:t>
            </a:r>
            <a:br>
              <a:rPr lang="en-GB" altLang="zh-TW" dirty="0"/>
            </a:br>
            <a:r>
              <a:rPr lang="en-GB" altLang="zh-TW" dirty="0"/>
              <a:t>Restriction digestion</a:t>
            </a:r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C1C2B07-6A6A-034C-8AA6-4FEB74B22F8F}"/>
              </a:ext>
            </a:extLst>
          </p:cNvPr>
          <p:cNvSpPr/>
          <p:nvPr/>
        </p:nvSpPr>
        <p:spPr>
          <a:xfrm>
            <a:off x="2140905" y="5712142"/>
            <a:ext cx="525554" cy="10342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409D068-5E63-294F-A6F0-BB090042C7A4}"/>
              </a:ext>
            </a:extLst>
          </p:cNvPr>
          <p:cNvSpPr/>
          <p:nvPr/>
        </p:nvSpPr>
        <p:spPr>
          <a:xfrm>
            <a:off x="1594806" y="5822847"/>
            <a:ext cx="1617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HK" sz="2400" b="1" i="1" dirty="0" err="1">
                <a:solidFill>
                  <a:srgbClr val="FF0000"/>
                </a:solidFill>
              </a:rPr>
              <a:t>Cytb</a:t>
            </a:r>
            <a:r>
              <a:rPr kumimoji="1" lang="en-US" altLang="zh-HK" sz="2400" b="1" dirty="0">
                <a:solidFill>
                  <a:srgbClr val="FF0000"/>
                </a:solidFill>
              </a:rPr>
              <a:t> gene</a:t>
            </a:r>
            <a:endParaRPr lang="zh-HK" altLang="en-US" sz="24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4629550-B33C-EB45-91DF-59A5679D2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043082"/>
              </p:ext>
            </p:extLst>
          </p:nvPr>
        </p:nvGraphicFramePr>
        <p:xfrm>
          <a:off x="489442" y="1843891"/>
          <a:ext cx="5274953" cy="983306"/>
        </p:xfrm>
        <a:graphic>
          <a:graphicData uri="http://schemas.openxmlformats.org/drawingml/2006/table">
            <a:tbl>
              <a:tblPr firstRow="1" firstCol="1" bandRow="1">
                <a:tableStyleId>{85BE263C-DBD7-4A20-BB59-AAB30ACAA65A}</a:tableStyleId>
              </a:tblPr>
              <a:tblGrid>
                <a:gridCol w="887107">
                  <a:extLst>
                    <a:ext uri="{9D8B030D-6E8A-4147-A177-3AD203B41FA5}">
                      <a16:colId xmlns:a16="http://schemas.microsoft.com/office/drawing/2014/main" val="4003567604"/>
                    </a:ext>
                  </a:extLst>
                </a:gridCol>
                <a:gridCol w="1054337">
                  <a:extLst>
                    <a:ext uri="{9D8B030D-6E8A-4147-A177-3AD203B41FA5}">
                      <a16:colId xmlns:a16="http://schemas.microsoft.com/office/drawing/2014/main" val="2825890776"/>
                    </a:ext>
                  </a:extLst>
                </a:gridCol>
                <a:gridCol w="1019062">
                  <a:extLst>
                    <a:ext uri="{9D8B030D-6E8A-4147-A177-3AD203B41FA5}">
                      <a16:colId xmlns:a16="http://schemas.microsoft.com/office/drawing/2014/main" val="3176284283"/>
                    </a:ext>
                  </a:extLst>
                </a:gridCol>
                <a:gridCol w="1018409">
                  <a:extLst>
                    <a:ext uri="{9D8B030D-6E8A-4147-A177-3AD203B41FA5}">
                      <a16:colId xmlns:a16="http://schemas.microsoft.com/office/drawing/2014/main" val="3297581042"/>
                    </a:ext>
                  </a:extLst>
                </a:gridCol>
                <a:gridCol w="1296038">
                  <a:extLst>
                    <a:ext uri="{9D8B030D-6E8A-4147-A177-3AD203B41FA5}">
                      <a16:colId xmlns:a16="http://schemas.microsoft.com/office/drawing/2014/main" val="45456983"/>
                    </a:ext>
                  </a:extLst>
                </a:gridCol>
              </a:tblGrid>
              <a:tr h="53994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Sample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Pure Chicken 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Pure Pork </a:t>
                      </a:r>
                      <a:endParaRPr lang="zh-TW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Pure Beef </a:t>
                      </a:r>
                      <a:endParaRPr lang="zh-TW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Meat product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0436329"/>
                  </a:ext>
                </a:extLst>
              </a:tr>
              <a:tr h="443361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Label</a:t>
                      </a:r>
                      <a:endParaRPr lang="zh-TW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C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P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B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M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39550076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28A47DEC-272F-6644-A1E5-75B90EFE9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378527"/>
              </p:ext>
            </p:extLst>
          </p:nvPr>
        </p:nvGraphicFramePr>
        <p:xfrm>
          <a:off x="489442" y="2913324"/>
          <a:ext cx="6300876" cy="173723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4533728">
                  <a:extLst>
                    <a:ext uri="{9D8B030D-6E8A-4147-A177-3AD203B41FA5}">
                      <a16:colId xmlns:a16="http://schemas.microsoft.com/office/drawing/2014/main" val="4018818212"/>
                    </a:ext>
                  </a:extLst>
                </a:gridCol>
                <a:gridCol w="1767148">
                  <a:extLst>
                    <a:ext uri="{9D8B030D-6E8A-4147-A177-3AD203B41FA5}">
                      <a16:colId xmlns:a16="http://schemas.microsoft.com/office/drawing/2014/main" val="1405174029"/>
                    </a:ext>
                  </a:extLst>
                </a:gridCol>
              </a:tblGrid>
              <a:tr h="559326">
                <a:tc>
                  <a:txBody>
                    <a:bodyPr/>
                    <a:lstStyle/>
                    <a:p>
                      <a:pPr marL="285750"/>
                      <a:r>
                        <a:rPr lang="en-GB" sz="1600" dirty="0">
                          <a:effectLst/>
                        </a:rPr>
                        <a:t> 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974090" algn="r"/>
                        </a:tabLst>
                      </a:pPr>
                      <a:r>
                        <a:rPr lang="en-GB" sz="1600">
                          <a:effectLst/>
                        </a:rPr>
                        <a:t>(per sample)</a:t>
                      </a:r>
                      <a:endParaRPr lang="zh-TW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3740189"/>
                  </a:ext>
                </a:extLst>
              </a:tr>
              <a:tr h="223192">
                <a:tc>
                  <a:txBody>
                    <a:bodyPr/>
                    <a:lstStyle/>
                    <a:p>
                      <a:pPr indent="92710"/>
                      <a:r>
                        <a:rPr lang="en-GB" sz="1600" dirty="0">
                          <a:effectLst/>
                        </a:rPr>
                        <a:t>Nuclease-free H</a:t>
                      </a:r>
                      <a:r>
                        <a:rPr lang="en-GB" sz="1600" baseline="-25000" dirty="0">
                          <a:effectLst/>
                        </a:rPr>
                        <a:t>2</a:t>
                      </a:r>
                      <a:r>
                        <a:rPr lang="en-GB" sz="1600" dirty="0">
                          <a:effectLst/>
                        </a:rPr>
                        <a:t>O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algn="r"/>
                      <a:r>
                        <a:rPr lang="en-GB" sz="1600" dirty="0">
                          <a:effectLst/>
                        </a:rPr>
                        <a:t>12.5 µL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1627204"/>
                  </a:ext>
                </a:extLst>
              </a:tr>
              <a:tr h="446384">
                <a:tc>
                  <a:txBody>
                    <a:bodyPr/>
                    <a:lstStyle/>
                    <a:p>
                      <a:pPr indent="92710"/>
                      <a:r>
                        <a:rPr lang="en-GB" sz="1600" dirty="0">
                          <a:effectLst/>
                        </a:rPr>
                        <a:t>Restriction enzyme </a:t>
                      </a:r>
                      <a:r>
                        <a:rPr lang="en-GB" sz="1600" dirty="0" err="1">
                          <a:effectLst/>
                        </a:rPr>
                        <a:t>BsaJI</a:t>
                      </a:r>
                      <a:r>
                        <a:rPr lang="en-GB" sz="1600" dirty="0">
                          <a:effectLst/>
                        </a:rPr>
                        <a:t> or </a:t>
                      </a:r>
                      <a:r>
                        <a:rPr lang="en-GB" sz="1600" dirty="0" err="1">
                          <a:effectLst/>
                        </a:rPr>
                        <a:t>RsaI</a:t>
                      </a:r>
                      <a:r>
                        <a:rPr lang="en-GB" sz="1600" dirty="0">
                          <a:effectLst/>
                        </a:rPr>
                        <a:t> in reaction buffer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algn="r"/>
                      <a:r>
                        <a:rPr lang="en-GB" sz="1600" dirty="0">
                          <a:effectLst/>
                        </a:rPr>
                        <a:t>2.5 µL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6239773"/>
                  </a:ext>
                </a:extLst>
              </a:tr>
              <a:tr h="223192">
                <a:tc>
                  <a:txBody>
                    <a:bodyPr/>
                    <a:lstStyle/>
                    <a:p>
                      <a:pPr indent="92710"/>
                      <a:r>
                        <a:rPr lang="en-GB" sz="1600" dirty="0">
                          <a:effectLst/>
                        </a:rPr>
                        <a:t>PCR product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algn="r"/>
                      <a:r>
                        <a:rPr lang="en-GB" sz="1600" dirty="0">
                          <a:effectLst/>
                        </a:rPr>
                        <a:t>5 µL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9299055"/>
                  </a:ext>
                </a:extLst>
              </a:tr>
              <a:tr h="223192">
                <a:tc>
                  <a:txBody>
                    <a:bodyPr/>
                    <a:lstStyle/>
                    <a:p>
                      <a:pPr marL="285750" algn="r"/>
                      <a:r>
                        <a:rPr lang="en-GB" sz="1600" dirty="0">
                          <a:effectLst/>
                        </a:rPr>
                        <a:t>Total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algn="r"/>
                      <a:r>
                        <a:rPr lang="en-GB" sz="1600" dirty="0">
                          <a:effectLst/>
                        </a:rPr>
                        <a:t>20 µL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9062777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B0E3907F-A68F-8B46-8F65-C9F8BC0E9967}"/>
              </a:ext>
            </a:extLst>
          </p:cNvPr>
          <p:cNvSpPr/>
          <p:nvPr/>
        </p:nvSpPr>
        <p:spPr>
          <a:xfrm>
            <a:off x="1292763" y="4664737"/>
            <a:ext cx="2347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b="1" dirty="0"/>
              <a:t>Restriction enzyme </a:t>
            </a:r>
            <a:endParaRPr lang="zh-HK" altLang="en-US" dirty="0"/>
          </a:p>
        </p:txBody>
      </p:sp>
      <p:sp>
        <p:nvSpPr>
          <p:cNvPr id="10" name="向下箭號 9">
            <a:extLst>
              <a:ext uri="{FF2B5EF4-FFF2-40B4-BE49-F238E27FC236}">
                <a16:creationId xmlns:a16="http://schemas.microsoft.com/office/drawing/2014/main" id="{C2AD4AFC-DF89-5041-AA77-C7B94E449F9E}"/>
              </a:ext>
            </a:extLst>
          </p:cNvPr>
          <p:cNvSpPr/>
          <p:nvPr/>
        </p:nvSpPr>
        <p:spPr>
          <a:xfrm rot="16200000">
            <a:off x="4431407" y="4981675"/>
            <a:ext cx="317467" cy="1466472"/>
          </a:xfrm>
          <a:prstGeom prst="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B7CDC26-4B09-2F42-BB5B-8B5C39CFBD30}"/>
              </a:ext>
            </a:extLst>
          </p:cNvPr>
          <p:cNvSpPr/>
          <p:nvPr/>
        </p:nvSpPr>
        <p:spPr>
          <a:xfrm>
            <a:off x="3856904" y="5165692"/>
            <a:ext cx="1558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HK" b="1" dirty="0"/>
              <a:t>1 hour, 37</a:t>
            </a:r>
            <a:r>
              <a:rPr lang="en-GB" altLang="zh-HK" b="1" baseline="30000" dirty="0"/>
              <a:t>o</a:t>
            </a:r>
            <a:r>
              <a:rPr lang="en-GB" altLang="zh-HK" b="1" dirty="0"/>
              <a:t>C</a:t>
            </a:r>
            <a:endParaRPr lang="zh-HK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C565DB2-8A50-104D-9959-59387A68F212}"/>
              </a:ext>
            </a:extLst>
          </p:cNvPr>
          <p:cNvSpPr/>
          <p:nvPr/>
        </p:nvSpPr>
        <p:spPr>
          <a:xfrm>
            <a:off x="6583857" y="5667708"/>
            <a:ext cx="188726" cy="15513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C079CBA-9E7A-C04C-9D96-C4B89A475A80}"/>
              </a:ext>
            </a:extLst>
          </p:cNvPr>
          <p:cNvSpPr/>
          <p:nvPr/>
        </p:nvSpPr>
        <p:spPr>
          <a:xfrm>
            <a:off x="6268711" y="5664113"/>
            <a:ext cx="188726" cy="15513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5D64B23-AB0E-274A-958E-A64A0A75A0CA}"/>
              </a:ext>
            </a:extLst>
          </p:cNvPr>
          <p:cNvSpPr/>
          <p:nvPr/>
        </p:nvSpPr>
        <p:spPr>
          <a:xfrm>
            <a:off x="5754554" y="5935383"/>
            <a:ext cx="22398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HK" b="1" dirty="0">
                <a:solidFill>
                  <a:srgbClr val="FF0000"/>
                </a:solidFill>
              </a:rPr>
              <a:t>Digested fragments of </a:t>
            </a:r>
            <a:r>
              <a:rPr kumimoji="1" lang="en-US" altLang="zh-HK" b="1" i="1" dirty="0" err="1">
                <a:solidFill>
                  <a:srgbClr val="FF0000"/>
                </a:solidFill>
              </a:rPr>
              <a:t>Cytb</a:t>
            </a:r>
            <a:r>
              <a:rPr kumimoji="1" lang="en-US" altLang="zh-HK" b="1" dirty="0">
                <a:solidFill>
                  <a:srgbClr val="FF0000"/>
                </a:solidFill>
              </a:rPr>
              <a:t> gene</a:t>
            </a:r>
            <a:endParaRPr lang="zh-HK" altLang="en-US" dirty="0"/>
          </a:p>
        </p:txBody>
      </p:sp>
      <p:pic>
        <p:nvPicPr>
          <p:cNvPr id="15" name="Picture 10" descr="Skära, Sax, Trimmer, Klippare, Verkty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58597">
            <a:off x="2254058" y="5256413"/>
            <a:ext cx="554240" cy="57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339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Preparation of DNA gel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pic>
        <p:nvPicPr>
          <p:cNvPr id="6" name="Picture 30">
            <a:extLst>
              <a:ext uri="{FF2B5EF4-FFF2-40B4-BE49-F238E27FC236}">
                <a16:creationId xmlns:a16="http://schemas.microsoft.com/office/drawing/2014/main" id="{A48AB409-F1D8-4E4C-B316-82C4B35ACF57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6" t="24471" r="14701" b="13106"/>
          <a:stretch/>
        </p:blipFill>
        <p:spPr bwMode="auto">
          <a:xfrm>
            <a:off x="2917998" y="1930400"/>
            <a:ext cx="5443036" cy="38814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23978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10801579" cy="4016309"/>
          </a:xfrm>
          <a:solidFill>
            <a:schemeClr val="accent6"/>
          </a:solidFill>
        </p:spPr>
        <p:txBody>
          <a:bodyPr/>
          <a:lstStyle/>
          <a:p>
            <a:r>
              <a:rPr lang="en-US" altLang="zh-TW" dirty="0" err="1"/>
              <a:t>RFLP</a:t>
            </a:r>
            <a:r>
              <a:rPr lang="en-US" altLang="zh-TW" dirty="0"/>
              <a:t> = </a:t>
            </a:r>
            <a:r>
              <a:rPr lang="en-US" altLang="zh-TW" b="1" u="sng" dirty="0"/>
              <a:t>R</a:t>
            </a:r>
            <a:r>
              <a:rPr lang="en-US" altLang="zh-TW" dirty="0"/>
              <a:t>estriction </a:t>
            </a:r>
            <a:r>
              <a:rPr lang="en-US" altLang="zh-TW" b="1" u="sng" dirty="0"/>
              <a:t>F</a:t>
            </a:r>
            <a:r>
              <a:rPr lang="en-US" altLang="zh-TW" dirty="0"/>
              <a:t>ragment </a:t>
            </a:r>
            <a:r>
              <a:rPr lang="en-US" altLang="zh-TW" b="1" u="sng" dirty="0"/>
              <a:t>L</a:t>
            </a:r>
            <a:r>
              <a:rPr lang="en-US" altLang="zh-TW" dirty="0"/>
              <a:t>ength </a:t>
            </a:r>
            <a:r>
              <a:rPr lang="en-US" altLang="zh-TW" b="1" u="sng" dirty="0"/>
              <a:t>P</a:t>
            </a:r>
            <a:r>
              <a:rPr lang="en-US" altLang="zh-TW" dirty="0"/>
              <a:t>olymorphism</a:t>
            </a:r>
          </a:p>
          <a:p>
            <a:r>
              <a:rPr lang="en-US" altLang="zh-TW" dirty="0"/>
              <a:t>A biological phenomenon that the same gene between different individuals/species can be cut into fragments of different number and/or different length by the same restriction enzyme</a:t>
            </a:r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What is </a:t>
            </a:r>
            <a:r>
              <a:rPr lang="en-GB" altLang="zh-TW" dirty="0" err="1"/>
              <a:t>RFLP</a:t>
            </a:r>
            <a:r>
              <a:rPr lang="en-GB" altLang="zh-TW" dirty="0"/>
              <a:t>?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6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895696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>
            <a:normAutofit fontScale="90000"/>
          </a:bodyPr>
          <a:lstStyle/>
          <a:p>
            <a:r>
              <a:rPr lang="en-US" altLang="zh-TW"/>
              <a:t>The differences in the DNA sequence of two versions (alleles)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54686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572210"/>
            <a:ext cx="6929673" cy="4624655"/>
          </a:xfrm>
          <a:solidFill>
            <a:schemeClr val="accent6"/>
          </a:solidFill>
        </p:spPr>
        <p:txBody>
          <a:bodyPr>
            <a:normAutofit fontScale="77500" lnSpcReduction="20000"/>
          </a:bodyPr>
          <a:lstStyle/>
          <a:p>
            <a:r>
              <a:rPr kumimoji="1" lang="en-US" altLang="zh-HK" dirty="0"/>
              <a:t>Two versions (alleles) of globin gene</a:t>
            </a:r>
          </a:p>
          <a:p>
            <a:r>
              <a:rPr kumimoji="1" lang="en-US" altLang="zh-HK" dirty="0" err="1"/>
              <a:t>bA</a:t>
            </a:r>
            <a:r>
              <a:rPr kumimoji="1" lang="en-US" altLang="zh-HK" dirty="0"/>
              <a:t> is more common in human</a:t>
            </a:r>
          </a:p>
          <a:p>
            <a:r>
              <a:rPr kumimoji="1" lang="en-US" altLang="zh-HK" dirty="0"/>
              <a:t>Sequence of </a:t>
            </a:r>
            <a:r>
              <a:rPr kumimoji="1" lang="en-US" altLang="zh-HK" dirty="0" err="1"/>
              <a:t>b</a:t>
            </a:r>
            <a:r>
              <a:rPr kumimoji="1" lang="en-US" altLang="zh-HK" baseline="-25000" dirty="0" err="1"/>
              <a:t>A</a:t>
            </a:r>
            <a:r>
              <a:rPr kumimoji="1" lang="en-US" altLang="zh-HK" dirty="0"/>
              <a:t>: </a:t>
            </a:r>
            <a:r>
              <a:rPr kumimoji="1" lang="en-US" altLang="zh-HK" dirty="0" err="1"/>
              <a:t>CCTG</a:t>
            </a:r>
            <a:r>
              <a:rPr kumimoji="1" lang="en-US" altLang="zh-HK" u="sng" dirty="0" err="1"/>
              <a:t>A</a:t>
            </a:r>
            <a:r>
              <a:rPr kumimoji="1" lang="en-US" altLang="zh-HK" dirty="0" err="1"/>
              <a:t>GG</a:t>
            </a:r>
            <a:endParaRPr kumimoji="1" lang="en-US" altLang="zh-HK" dirty="0"/>
          </a:p>
          <a:p>
            <a:r>
              <a:rPr kumimoji="1" lang="en-US" altLang="zh-HK" dirty="0"/>
              <a:t>Mutation of </a:t>
            </a:r>
            <a:r>
              <a:rPr kumimoji="1" lang="en-US" altLang="zh-HK" dirty="0" err="1"/>
              <a:t>b</a:t>
            </a:r>
            <a:r>
              <a:rPr kumimoji="1" lang="en-US" altLang="zh-HK" baseline="-25000" dirty="0" err="1"/>
              <a:t>A</a:t>
            </a:r>
            <a:r>
              <a:rPr kumimoji="1" lang="en-US" altLang="zh-HK" dirty="0"/>
              <a:t> results in </a:t>
            </a:r>
            <a:r>
              <a:rPr kumimoji="1" lang="en-US" altLang="zh-HK" dirty="0" err="1"/>
              <a:t>b</a:t>
            </a:r>
            <a:r>
              <a:rPr kumimoji="1" lang="en-US" altLang="zh-HK" baseline="-25000" dirty="0" err="1"/>
              <a:t>s</a:t>
            </a:r>
            <a:r>
              <a:rPr kumimoji="1" lang="en-US" altLang="zh-HK" dirty="0"/>
              <a:t>: </a:t>
            </a:r>
            <a:r>
              <a:rPr kumimoji="1" lang="en-US" altLang="zh-HK" dirty="0" err="1"/>
              <a:t>CCTG</a:t>
            </a:r>
            <a:r>
              <a:rPr kumimoji="1" lang="en-US" altLang="zh-HK" u="sng" dirty="0" err="1"/>
              <a:t>T</a:t>
            </a:r>
            <a:r>
              <a:rPr kumimoji="1" lang="en-US" altLang="zh-HK" dirty="0" err="1"/>
              <a:t>GG</a:t>
            </a:r>
            <a:endParaRPr kumimoji="1" lang="en-US" altLang="zh-HK" dirty="0"/>
          </a:p>
          <a:p>
            <a:r>
              <a:rPr kumimoji="1" lang="en-US" altLang="zh-HK" dirty="0"/>
              <a:t>Carrying </a:t>
            </a:r>
            <a:r>
              <a:rPr kumimoji="1" lang="en-US" altLang="zh-HK" dirty="0" err="1"/>
              <a:t>b</a:t>
            </a:r>
            <a:r>
              <a:rPr kumimoji="1" lang="en-US" altLang="zh-HK" baseline="-25000" dirty="0" err="1"/>
              <a:t>s</a:t>
            </a:r>
            <a:r>
              <a:rPr kumimoji="1" lang="en-US" altLang="zh-HK" dirty="0"/>
              <a:t> gene will result in sickle cell anemia</a:t>
            </a:r>
          </a:p>
          <a:p>
            <a:r>
              <a:rPr kumimoji="1" lang="en-US" altLang="zh-HK" dirty="0" err="1"/>
              <a:t>b</a:t>
            </a:r>
            <a:r>
              <a:rPr kumimoji="1" lang="en-US" altLang="zh-HK" baseline="-25000" dirty="0" err="1"/>
              <a:t>A</a:t>
            </a:r>
            <a:r>
              <a:rPr kumimoji="1" lang="en-US" altLang="zh-HK" dirty="0"/>
              <a:t> is cut at three sites giving fragments of 0.2 kb and 1.15 kb by restriction enzyme </a:t>
            </a:r>
            <a:r>
              <a:rPr kumimoji="1" lang="en-US" altLang="zh-HK" i="1" dirty="0" err="1"/>
              <a:t>MstII</a:t>
            </a:r>
            <a:endParaRPr kumimoji="1" lang="en-US" altLang="zh-HK" i="1" dirty="0"/>
          </a:p>
          <a:p>
            <a:r>
              <a:rPr kumimoji="1" lang="en-US" altLang="zh-HK" dirty="0"/>
              <a:t>b</a:t>
            </a:r>
            <a:r>
              <a:rPr kumimoji="1" lang="en-US" altLang="zh-HK" baseline="-25000" dirty="0"/>
              <a:t>s</a:t>
            </a:r>
            <a:r>
              <a:rPr kumimoji="1" lang="en-US" altLang="zh-HK" dirty="0"/>
              <a:t> is cut at two sites giving a fragment of 1.35 kb by restriction enzyme </a:t>
            </a:r>
            <a:r>
              <a:rPr kumimoji="1" lang="en-US" altLang="zh-HK" i="1" dirty="0" err="1"/>
              <a:t>MstII</a:t>
            </a:r>
            <a:endParaRPr kumimoji="1" lang="en-US" altLang="zh-HK" dirty="0"/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Principle of </a:t>
            </a:r>
            <a:r>
              <a:rPr lang="en-GB" altLang="zh-TW" dirty="0" err="1"/>
              <a:t>RFLP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7E2030E-9D73-0C41-A3F4-5ADA411E72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5"/>
          <a:stretch/>
        </p:blipFill>
        <p:spPr>
          <a:xfrm>
            <a:off x="7488099" y="1440151"/>
            <a:ext cx="4335039" cy="464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78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453969"/>
            <a:ext cx="10972800" cy="1389900"/>
          </a:xfrm>
          <a:solidFill>
            <a:schemeClr val="accent6"/>
          </a:solidFill>
        </p:spPr>
        <p:txBody>
          <a:bodyPr>
            <a:normAutofit lnSpcReduction="10000"/>
          </a:bodyPr>
          <a:lstStyle/>
          <a:p>
            <a:r>
              <a:rPr lang="en-US" altLang="zh-TW" sz="2800" dirty="0"/>
              <a:t>Different individuals carry either one or both versions.</a:t>
            </a:r>
          </a:p>
          <a:p>
            <a:r>
              <a:rPr lang="en-US" altLang="zh-TW" sz="2800" dirty="0"/>
              <a:t>Gel electrophoresis of the DNA fragment shows different patterns.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Principle of </a:t>
            </a:r>
            <a:r>
              <a:rPr lang="en-GB" altLang="zh-TW" dirty="0" err="1"/>
              <a:t>RFLP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2DCD7374-F9FE-AD42-978B-5713CB141C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586" y="3045851"/>
            <a:ext cx="6058829" cy="320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652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14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1AA793"/>
      </a:hlink>
      <a:folHlink>
        <a:srgbClr val="1AA793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佈景主題">
  <a:themeElements>
    <a:clrScheme name="自訂 16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0C5349"/>
      </a:hlink>
      <a:folHlink>
        <a:srgbClr val="0C534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2335</TotalTime>
  <Words>640</Words>
  <Application>Microsoft Office PowerPoint</Application>
  <PresentationFormat>Widescreen</PresentationFormat>
  <Paragraphs>152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佈景主題</vt:lpstr>
      <vt:lpstr>1_Office 佈景主題</vt:lpstr>
      <vt:lpstr>PowerPoint Presentation</vt:lpstr>
      <vt:lpstr>What will we do today?</vt:lpstr>
      <vt:lpstr>Procedure of our experiment</vt:lpstr>
      <vt:lpstr>Experiment: Restriction digestion</vt:lpstr>
      <vt:lpstr>Preparation of DNA gel</vt:lpstr>
      <vt:lpstr>What is RFLP?</vt:lpstr>
      <vt:lpstr>The differences in the DNA sequence of two versions (alleles)</vt:lpstr>
      <vt:lpstr>Principle of RFLP</vt:lpstr>
      <vt:lpstr>Principle of RFLP</vt:lpstr>
      <vt:lpstr>DNA fingerprinting  (DNA 指紋鑒定技術)</vt:lpstr>
      <vt:lpstr>DNA fingerprinting</vt:lpstr>
      <vt:lpstr>Example</vt:lpstr>
      <vt:lpstr>DNA gel electrophoresis</vt:lpstr>
      <vt:lpstr>Data analysis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11340625d@connect.polyu.hk</dc:creator>
  <cp:lastModifiedBy>Aneeta ANSAR</cp:lastModifiedBy>
  <cp:revision>317</cp:revision>
  <cp:lastPrinted>2020-08-10T03:09:59Z</cp:lastPrinted>
  <dcterms:created xsi:type="dcterms:W3CDTF">2018-09-13T08:27:05Z</dcterms:created>
  <dcterms:modified xsi:type="dcterms:W3CDTF">2024-07-31T07:52:42Z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5C70C8BD-9EA7-455D-803F-5A3F3F3F103F</vt:lpwstr>
  </property>
  <property fmtid="{D5CDD505-2E9C-101B-9397-08002B2CF9AE}" pid="3" name="ArticulatePath">
    <vt:lpwstr>單元一</vt:lpwstr>
  </property>
</Properties>
</file>