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1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26FA26"/>
    <a:srgbClr val="0000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23650F-0DAC-88B8-36ED-6649B8CF858A}" v="3" dt="2023-06-19T01:15:46.5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714" autoAdjust="0"/>
  </p:normalViewPr>
  <p:slideViewPr>
    <p:cSldViewPr snapToGrid="0">
      <p:cViewPr>
        <p:scale>
          <a:sx n="125" d="100"/>
          <a:sy n="125" d="100"/>
        </p:scale>
        <p:origin x="-86" y="-130"/>
      </p:cViewPr>
      <p:guideLst>
        <p:guide orient="horz" pos="2160"/>
        <p:guide pos="3121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microsoft.com/office/2015/10/relationships/revisionInfo" Target="revisionInfo.xml"/><Relationship Id="rId4" Type="http://schemas.openxmlformats.org/officeDocument/2006/relationships/presProps" Target="pres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chu" userId="S::jchu@live.hkmu.edu.hk::409fea44-2a60-4a74-bc75-edba50b6f377" providerId="AD" clId="Web-{4823650F-0DAC-88B8-36ED-6649B8CF858A}"/>
    <pc:docChg chg="addSld modSld">
      <pc:chgData name="jchu" userId="S::jchu@live.hkmu.edu.hk::409fea44-2a60-4a74-bc75-edba50b6f377" providerId="AD" clId="Web-{4823650F-0DAC-88B8-36ED-6649B8CF858A}" dt="2023-06-19T01:15:45.642" v="1"/>
      <pc:docMkLst>
        <pc:docMk/>
      </pc:docMkLst>
      <pc:sldChg chg="addSp modSp add replId">
        <pc:chgData name="jchu" userId="S::jchu@live.hkmu.edu.hk::409fea44-2a60-4a74-bc75-edba50b6f377" providerId="AD" clId="Web-{4823650F-0DAC-88B8-36ED-6649B8CF858A}" dt="2023-06-19T01:15:45.642" v="1"/>
        <pc:sldMkLst>
          <pc:docMk/>
          <pc:sldMk cId="445630853" sldId="271"/>
        </pc:sldMkLst>
        <pc:picChg chg="add mod">
          <ac:chgData name="jchu" userId="S::jchu@live.hkmu.edu.hk::409fea44-2a60-4a74-bc75-edba50b6f377" providerId="AD" clId="Web-{4823650F-0DAC-88B8-36ED-6649B8CF858A}" dt="2023-06-19T01:15:45.642" v="1"/>
          <ac:picMkLst>
            <pc:docMk/>
            <pc:sldMk cId="445630853" sldId="271"/>
            <ac:picMk id="2" creationId="{350884B8-0759-87DA-7DD6-B9EA47C65DC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91399-0015-445C-980C-1475314F8E92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9A52C-AB7C-425D-B400-57950DC02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5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2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4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26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4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7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3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6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0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2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7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8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B1DEC-2C36-468A-A1F0-22E5EF1E2DB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39B3C-1E3C-4F47-9AA9-AB4AE9BF0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2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id="{C2715942-BDA5-4440-B7A7-F74855DEAD4A}"/>
              </a:ext>
            </a:extLst>
          </p:cNvPr>
          <p:cNvGraphicFramePr>
            <a:graphicFrameLocks noGrp="1"/>
          </p:cNvGraphicFramePr>
          <p:nvPr/>
        </p:nvGraphicFramePr>
        <p:xfrm>
          <a:off x="676385" y="4427280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Na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H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Sodium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Hydrogen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Oxygen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My Favorites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76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Potassium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Osmium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118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Og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Helium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chlorine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 err="1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Oganesson</a:t>
                      </a:r>
                      <a:endParaRPr lang="en-US" sz="75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95" name="Table 94">
            <a:extLst>
              <a:ext uri="{FF2B5EF4-FFF2-40B4-BE49-F238E27FC236}">
                <a16:creationId xmlns:a16="http://schemas.microsoft.com/office/drawing/2014/main" id="{890E7542-932D-4CBE-B099-0DDF247297BE}"/>
              </a:ext>
            </a:extLst>
          </p:cNvPr>
          <p:cNvGraphicFramePr>
            <a:graphicFrameLocks noGrp="1"/>
          </p:cNvGraphicFramePr>
          <p:nvPr/>
        </p:nvGraphicFramePr>
        <p:xfrm>
          <a:off x="2526649" y="4429734"/>
          <a:ext cx="1782000" cy="17795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79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Au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Ag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Ru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Gold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Silver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Ruthenium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Precious Metals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Ir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Rhenium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Iridium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45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Rh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Platinum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Rhodium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Palladium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9BA03B27-AB05-4170-8208-4680DAA80935}"/>
              </a:ext>
            </a:extLst>
          </p:cNvPr>
          <p:cNvGraphicFramePr>
            <a:graphicFrameLocks noGrp="1"/>
          </p:cNvGraphicFramePr>
          <p:nvPr/>
        </p:nvGraphicFramePr>
        <p:xfrm>
          <a:off x="676385" y="2576267"/>
          <a:ext cx="1782000" cy="17746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53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I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Fe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Zn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Iodine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Iron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Zinc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Micro-nutrients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Ca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Calcium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Phosphorous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42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34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Mg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Mo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Magnesium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dirty="0">
                          <a:solidFill>
                            <a:schemeClr val="tx1"/>
                          </a:solidFill>
                          <a:latin typeface="+mn-lt"/>
                        </a:rPr>
                        <a:t>Molybdenum</a:t>
                      </a:r>
                      <a:endParaRPr lang="en-US" sz="65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Selenium</a:t>
                      </a:r>
                      <a:endParaRPr lang="en-US" sz="75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97" name="Table 96">
            <a:extLst>
              <a:ext uri="{FF2B5EF4-FFF2-40B4-BE49-F238E27FC236}">
                <a16:creationId xmlns:a16="http://schemas.microsoft.com/office/drawing/2014/main" id="{DA587329-9E0F-49D6-9569-1479FF741B88}"/>
              </a:ext>
            </a:extLst>
          </p:cNvPr>
          <p:cNvGraphicFramePr>
            <a:graphicFrameLocks noGrp="1"/>
          </p:cNvGraphicFramePr>
          <p:nvPr/>
        </p:nvGraphicFramePr>
        <p:xfrm>
          <a:off x="2526649" y="711834"/>
          <a:ext cx="1782000" cy="1784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82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Pb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Mercury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Lead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Cadmium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7676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Toxic Elements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33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Polonium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Arsenic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94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Cr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Francium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Chromium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Plutonium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98" name="Table 5">
            <a:extLst>
              <a:ext uri="{FF2B5EF4-FFF2-40B4-BE49-F238E27FC236}">
                <a16:creationId xmlns:a16="http://schemas.microsoft.com/office/drawing/2014/main" id="{4464304E-A3ED-44CE-90B7-143CBE0DAC39}"/>
              </a:ext>
            </a:extLst>
          </p:cNvPr>
          <p:cNvGraphicFramePr>
            <a:graphicFrameLocks noGrp="1"/>
          </p:cNvGraphicFramePr>
          <p:nvPr/>
        </p:nvGraphicFramePr>
        <p:xfrm>
          <a:off x="676385" y="711834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1113865742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00422080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398735935"/>
                    </a:ext>
                  </a:extLst>
                </a:gridCol>
              </a:tblGrid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8024341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81177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9166859"/>
                  </a:ext>
                </a:extLst>
              </a:tr>
            </a:tbl>
          </a:graphicData>
        </a:graphic>
      </p:graphicFrame>
      <p:graphicFrame>
        <p:nvGraphicFramePr>
          <p:cNvPr id="99" name="Table 5">
            <a:extLst>
              <a:ext uri="{FF2B5EF4-FFF2-40B4-BE49-F238E27FC236}">
                <a16:creationId xmlns:a16="http://schemas.microsoft.com/office/drawing/2014/main" id="{F80EE29A-CF69-4BB0-85B5-4360D2FB08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30370"/>
              </p:ext>
            </p:extLst>
          </p:nvPr>
        </p:nvGraphicFramePr>
        <p:xfrm>
          <a:off x="2526649" y="2572586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1113865742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00422080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398735935"/>
                    </a:ext>
                  </a:extLst>
                </a:gridCol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024341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Jockey Club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81177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+mn-lt"/>
                          <a:cs typeface="Times New Roman" panose="02020603050405020304" pitchFamily="18" charset="0"/>
                        </a:rPr>
                        <a:t>HKMU</a:t>
                      </a:r>
                      <a:endParaRPr lang="en-US" sz="1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STEAM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CENTRE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166859"/>
                  </a:ext>
                </a:extLst>
              </a:tr>
            </a:tbl>
          </a:graphicData>
        </a:graphic>
      </p:graphicFrame>
      <p:graphicFrame>
        <p:nvGraphicFramePr>
          <p:cNvPr id="126" name="Table 125">
            <a:extLst>
              <a:ext uri="{FF2B5EF4-FFF2-40B4-BE49-F238E27FC236}">
                <a16:creationId xmlns:a16="http://schemas.microsoft.com/office/drawing/2014/main" id="{C2715942-BDA5-4440-B7A7-F74855DEAD4A}"/>
              </a:ext>
            </a:extLst>
          </p:cNvPr>
          <p:cNvGraphicFramePr>
            <a:graphicFrameLocks noGrp="1"/>
          </p:cNvGraphicFramePr>
          <p:nvPr/>
        </p:nvGraphicFramePr>
        <p:xfrm>
          <a:off x="5476004" y="4427280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Na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H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+mn-lt"/>
                        </a:rPr>
                        <a:t>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Sodium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Hydrogen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Oxygen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My Favorites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76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Potassium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Osmium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118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Og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Helium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chlorine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 err="1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Oganesson</a:t>
                      </a:r>
                      <a:endParaRPr lang="en-US" sz="75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127" name="Table 126">
            <a:extLst>
              <a:ext uri="{FF2B5EF4-FFF2-40B4-BE49-F238E27FC236}">
                <a16:creationId xmlns:a16="http://schemas.microsoft.com/office/drawing/2014/main" id="{890E7542-932D-4CBE-B099-0DDF247297BE}"/>
              </a:ext>
            </a:extLst>
          </p:cNvPr>
          <p:cNvGraphicFramePr>
            <a:graphicFrameLocks noGrp="1"/>
          </p:cNvGraphicFramePr>
          <p:nvPr/>
        </p:nvGraphicFramePr>
        <p:xfrm>
          <a:off x="7326268" y="4429734"/>
          <a:ext cx="1782000" cy="17795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79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Au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Ag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Ru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Gold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Silver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Ruthenium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Precious Metals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Ir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Rhenium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Iridium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78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45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Rh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Platinum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Rhodium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Palladium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128" name="Table 127">
            <a:extLst>
              <a:ext uri="{FF2B5EF4-FFF2-40B4-BE49-F238E27FC236}">
                <a16:creationId xmlns:a16="http://schemas.microsoft.com/office/drawing/2014/main" id="{9BA03B27-AB05-4170-8208-4680DAA80935}"/>
              </a:ext>
            </a:extLst>
          </p:cNvPr>
          <p:cNvGraphicFramePr>
            <a:graphicFrameLocks noGrp="1"/>
          </p:cNvGraphicFramePr>
          <p:nvPr/>
        </p:nvGraphicFramePr>
        <p:xfrm>
          <a:off x="5476004" y="2576267"/>
          <a:ext cx="1782000" cy="17746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53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I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Fe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Zn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Iodine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Iron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Zinc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Micro-nutrients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Ca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Calcium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Phosphorous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42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34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Mg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Mo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Se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Magnesium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50" dirty="0">
                          <a:solidFill>
                            <a:schemeClr val="tx1"/>
                          </a:solidFill>
                          <a:latin typeface="+mn-lt"/>
                        </a:rPr>
                        <a:t>Molybdenum</a:t>
                      </a:r>
                      <a:endParaRPr lang="en-US" sz="65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tx1"/>
                          </a:solidFill>
                          <a:latin typeface="+mn-lt"/>
                        </a:rPr>
                        <a:t>Selenium</a:t>
                      </a:r>
                      <a:endParaRPr lang="en-US" sz="75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DA587329-9E0F-49D6-9569-1479FF741B88}"/>
              </a:ext>
            </a:extLst>
          </p:cNvPr>
          <p:cNvGraphicFramePr>
            <a:graphicFrameLocks noGrp="1"/>
          </p:cNvGraphicFramePr>
          <p:nvPr/>
        </p:nvGraphicFramePr>
        <p:xfrm>
          <a:off x="7326268" y="711834"/>
          <a:ext cx="1782000" cy="1784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264402856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160442269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38117856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82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5868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Hg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Pb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1567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Mercury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Lead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Cadmium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032382"/>
                  </a:ext>
                </a:extLst>
              </a:tr>
              <a:tr h="187676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Toxic Elements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33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178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" panose="020B0604020104020204" pitchFamily="34" charset="0"/>
                      </a:endParaRPr>
                    </a:p>
                  </a:txBody>
                  <a:tcPr marL="63247" marR="63247" marT="31623" marB="316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As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75176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Polonium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47" marR="63247" marT="31623" marB="316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Arsenic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073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87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</a:rPr>
                        <a:t>94</a:t>
                      </a:r>
                    </a:p>
                  </a:txBody>
                  <a:tcPr marL="63247" marR="63247" marT="31623" marB="31623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4253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Cr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Pu</a:t>
                      </a:r>
                    </a:p>
                  </a:txBody>
                  <a:tcPr marL="63247" marR="63247" marT="31623" marB="31623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268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Francium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Chromium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5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Plutonium</a:t>
                      </a:r>
                    </a:p>
                  </a:txBody>
                  <a:tcPr marL="63247" marR="63247" marT="31623" marB="31623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929871"/>
                  </a:ext>
                </a:extLst>
              </a:tr>
            </a:tbl>
          </a:graphicData>
        </a:graphic>
      </p:graphicFrame>
      <p:graphicFrame>
        <p:nvGraphicFramePr>
          <p:cNvPr id="130" name="Table 5">
            <a:extLst>
              <a:ext uri="{FF2B5EF4-FFF2-40B4-BE49-F238E27FC236}">
                <a16:creationId xmlns:a16="http://schemas.microsoft.com/office/drawing/2014/main" id="{4464304E-A3ED-44CE-90B7-143CBE0DAC39}"/>
              </a:ext>
            </a:extLst>
          </p:cNvPr>
          <p:cNvGraphicFramePr>
            <a:graphicFrameLocks noGrp="1"/>
          </p:cNvGraphicFramePr>
          <p:nvPr/>
        </p:nvGraphicFramePr>
        <p:xfrm>
          <a:off x="5476004" y="711834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1113865742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00422080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398735935"/>
                    </a:ext>
                  </a:extLst>
                </a:gridCol>
              </a:tblGrid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8024341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81177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9166859"/>
                  </a:ext>
                </a:extLst>
              </a:tr>
            </a:tbl>
          </a:graphicData>
        </a:graphic>
      </p:graphicFrame>
      <p:graphicFrame>
        <p:nvGraphicFramePr>
          <p:cNvPr id="131" name="Table 5">
            <a:extLst>
              <a:ext uri="{FF2B5EF4-FFF2-40B4-BE49-F238E27FC236}">
                <a16:creationId xmlns:a16="http://schemas.microsoft.com/office/drawing/2014/main" id="{F80EE29A-CF69-4BB0-85B5-4360D2FB08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356109"/>
              </p:ext>
            </p:extLst>
          </p:nvPr>
        </p:nvGraphicFramePr>
        <p:xfrm>
          <a:off x="7326268" y="2572586"/>
          <a:ext cx="1782000" cy="178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00">
                  <a:extLst>
                    <a:ext uri="{9D8B030D-6E8A-4147-A177-3AD203B41FA5}">
                      <a16:colId xmlns:a16="http://schemas.microsoft.com/office/drawing/2014/main" val="1113865742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004220808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1398735935"/>
                    </a:ext>
                  </a:extLst>
                </a:gridCol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024341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Jockey Club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+mn-lt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81177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+mn-lt"/>
                          <a:cs typeface="Times New Roman" panose="02020603050405020304" pitchFamily="18" charset="0"/>
                        </a:rPr>
                        <a:t>HKMU</a:t>
                      </a:r>
                      <a:endParaRPr lang="en-US" sz="10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STEAM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  <a:cs typeface="Times New Roman" panose="02020603050405020304" pitchFamily="18" charset="0"/>
                        </a:rPr>
                        <a:t>CENTRE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166859"/>
                  </a:ext>
                </a:extLst>
              </a:tr>
            </a:tbl>
          </a:graphicData>
        </a:graphic>
      </p:graphicFrame>
      <p:pic>
        <p:nvPicPr>
          <p:cNvPr id="2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5487903" y="866563"/>
            <a:ext cx="555735" cy="302790"/>
          </a:xfrm>
          <a:prstGeom prst="rect">
            <a:avLst/>
          </a:prstGeom>
        </p:spPr>
      </p:pic>
      <p:pic>
        <p:nvPicPr>
          <p:cNvPr id="35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082747" y="866563"/>
            <a:ext cx="555735" cy="302790"/>
          </a:xfrm>
          <a:prstGeom prst="rect">
            <a:avLst/>
          </a:prstGeom>
        </p:spPr>
      </p:pic>
      <p:pic>
        <p:nvPicPr>
          <p:cNvPr id="36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676602" y="866563"/>
            <a:ext cx="555735" cy="302790"/>
          </a:xfrm>
          <a:prstGeom prst="rect">
            <a:avLst/>
          </a:prstGeom>
        </p:spPr>
      </p:pic>
      <p:pic>
        <p:nvPicPr>
          <p:cNvPr id="37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5487903" y="1463971"/>
            <a:ext cx="555735" cy="302790"/>
          </a:xfrm>
          <a:prstGeom prst="rect">
            <a:avLst/>
          </a:prstGeom>
        </p:spPr>
      </p:pic>
      <p:pic>
        <p:nvPicPr>
          <p:cNvPr id="38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082747" y="1463971"/>
            <a:ext cx="555735" cy="302790"/>
          </a:xfrm>
          <a:prstGeom prst="rect">
            <a:avLst/>
          </a:prstGeom>
        </p:spPr>
      </p:pic>
      <p:pic>
        <p:nvPicPr>
          <p:cNvPr id="39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676602" y="1463971"/>
            <a:ext cx="555735" cy="302790"/>
          </a:xfrm>
          <a:prstGeom prst="rect">
            <a:avLst/>
          </a:prstGeom>
        </p:spPr>
      </p:pic>
      <p:pic>
        <p:nvPicPr>
          <p:cNvPr id="40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5487903" y="2036995"/>
            <a:ext cx="555735" cy="302790"/>
          </a:xfrm>
          <a:prstGeom prst="rect">
            <a:avLst/>
          </a:prstGeom>
        </p:spPr>
      </p:pic>
      <p:pic>
        <p:nvPicPr>
          <p:cNvPr id="41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082747" y="2036995"/>
            <a:ext cx="555735" cy="302790"/>
          </a:xfrm>
          <a:prstGeom prst="rect">
            <a:avLst/>
          </a:prstGeom>
        </p:spPr>
      </p:pic>
      <p:pic>
        <p:nvPicPr>
          <p:cNvPr id="42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676602" y="2036995"/>
            <a:ext cx="555735" cy="302790"/>
          </a:xfrm>
          <a:prstGeom prst="rect">
            <a:avLst/>
          </a:prstGeom>
        </p:spPr>
      </p:pic>
      <p:pic>
        <p:nvPicPr>
          <p:cNvPr id="43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82187" y="866564"/>
            <a:ext cx="555735" cy="302790"/>
          </a:xfrm>
          <a:prstGeom prst="rect">
            <a:avLst/>
          </a:prstGeom>
        </p:spPr>
      </p:pic>
      <p:pic>
        <p:nvPicPr>
          <p:cNvPr id="44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283127" y="866564"/>
            <a:ext cx="555735" cy="302790"/>
          </a:xfrm>
          <a:prstGeom prst="rect">
            <a:avLst/>
          </a:prstGeom>
        </p:spPr>
      </p:pic>
      <p:pic>
        <p:nvPicPr>
          <p:cNvPr id="45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876982" y="866564"/>
            <a:ext cx="555735" cy="302790"/>
          </a:xfrm>
          <a:prstGeom prst="rect">
            <a:avLst/>
          </a:prstGeom>
        </p:spPr>
      </p:pic>
      <p:pic>
        <p:nvPicPr>
          <p:cNvPr id="46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82187" y="1463972"/>
            <a:ext cx="555735" cy="302790"/>
          </a:xfrm>
          <a:prstGeom prst="rect">
            <a:avLst/>
          </a:prstGeom>
        </p:spPr>
      </p:pic>
      <p:pic>
        <p:nvPicPr>
          <p:cNvPr id="47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283127" y="1463972"/>
            <a:ext cx="555735" cy="302790"/>
          </a:xfrm>
          <a:prstGeom prst="rect">
            <a:avLst/>
          </a:prstGeom>
        </p:spPr>
      </p:pic>
      <p:pic>
        <p:nvPicPr>
          <p:cNvPr id="48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876982" y="1463972"/>
            <a:ext cx="555735" cy="302790"/>
          </a:xfrm>
          <a:prstGeom prst="rect">
            <a:avLst/>
          </a:prstGeom>
        </p:spPr>
      </p:pic>
      <p:pic>
        <p:nvPicPr>
          <p:cNvPr id="49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682187" y="2036996"/>
            <a:ext cx="555735" cy="302790"/>
          </a:xfrm>
          <a:prstGeom prst="rect">
            <a:avLst/>
          </a:prstGeom>
        </p:spPr>
      </p:pic>
      <p:pic>
        <p:nvPicPr>
          <p:cNvPr id="50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283127" y="2036996"/>
            <a:ext cx="555735" cy="302790"/>
          </a:xfrm>
          <a:prstGeom prst="rect">
            <a:avLst/>
          </a:prstGeom>
        </p:spPr>
      </p:pic>
      <p:pic>
        <p:nvPicPr>
          <p:cNvPr id="51" name="Picture 2" descr="Icon&#10;&#10;Description automatically generated">
            <a:extLst>
              <a:ext uri="{FF2B5EF4-FFF2-40B4-BE49-F238E27FC236}">
                <a16:creationId xmlns:a16="http://schemas.microsoft.com/office/drawing/2014/main" id="{350884B8-0759-87DA-7DD6-B9EA47C65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21"/>
          <a:stretch/>
        </p:blipFill>
        <p:spPr>
          <a:xfrm rot="18900000">
            <a:off x="1876982" y="2036996"/>
            <a:ext cx="555735" cy="30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30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226</Words>
  <Application>Microsoft Office PowerPoint</Application>
  <PresentationFormat>A4 Paper (210x297 mm)</PresentationFormat>
  <Paragraphs>218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Sidney Chan</dc:creator>
  <cp:lastModifiedBy>hmchan@study.ouhk.edu.hk</cp:lastModifiedBy>
  <cp:revision>60</cp:revision>
  <cp:lastPrinted>2020-08-06T10:06:06Z</cp:lastPrinted>
  <dcterms:created xsi:type="dcterms:W3CDTF">2020-02-20T02:06:42Z</dcterms:created>
  <dcterms:modified xsi:type="dcterms:W3CDTF">2024-08-05T05:40:11Z</dcterms:modified>
</cp:coreProperties>
</file>